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theme/theme10.xml" ContentType="application/vnd.openxmlformats-officedocument.theme+xml"/>
  <Default Extension="png" ContentType="image/png"/>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s/slide22.xml" ContentType="application/vnd.openxmlformats-officedocument.presentationml.slide+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Default Extension="wmf" ContentType="image/x-wmf"/>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 id="2147483831" r:id="rId9"/>
    <p:sldMasterId id="2147483847" r:id="rId10"/>
    <p:sldMasterId id="2147483865" r:id="rId11"/>
  </p:sldMasterIdLst>
  <p:notesMasterIdLst>
    <p:notesMasterId r:id="rId66"/>
  </p:notesMasterIdLst>
  <p:handoutMasterIdLst>
    <p:handoutMasterId r:id="rId67"/>
  </p:handoutMasterIdLst>
  <p:sldIdLst>
    <p:sldId id="430" r:id="rId12"/>
    <p:sldId id="697" r:id="rId13"/>
    <p:sldId id="582" r:id="rId14"/>
    <p:sldId id="581" r:id="rId15"/>
    <p:sldId id="635" r:id="rId16"/>
    <p:sldId id="543" r:id="rId17"/>
    <p:sldId id="584" r:id="rId18"/>
    <p:sldId id="585" r:id="rId19"/>
    <p:sldId id="586" r:id="rId20"/>
    <p:sldId id="587" r:id="rId21"/>
    <p:sldId id="686" r:id="rId22"/>
    <p:sldId id="593" r:id="rId23"/>
    <p:sldId id="594" r:id="rId24"/>
    <p:sldId id="643" r:id="rId25"/>
    <p:sldId id="701" r:id="rId26"/>
    <p:sldId id="688" r:id="rId27"/>
    <p:sldId id="689" r:id="rId28"/>
    <p:sldId id="626" r:id="rId29"/>
    <p:sldId id="698" r:id="rId30"/>
    <p:sldId id="660" r:id="rId31"/>
    <p:sldId id="661" r:id="rId32"/>
    <p:sldId id="662" r:id="rId33"/>
    <p:sldId id="663" r:id="rId34"/>
    <p:sldId id="664" r:id="rId35"/>
    <p:sldId id="665" r:id="rId36"/>
    <p:sldId id="666" r:id="rId37"/>
    <p:sldId id="694" r:id="rId38"/>
    <p:sldId id="669" r:id="rId39"/>
    <p:sldId id="677" r:id="rId40"/>
    <p:sldId id="695" r:id="rId41"/>
    <p:sldId id="691" r:id="rId42"/>
    <p:sldId id="668" r:id="rId43"/>
    <p:sldId id="525" r:id="rId44"/>
    <p:sldId id="518" r:id="rId45"/>
    <p:sldId id="693" r:id="rId46"/>
    <p:sldId id="565" r:id="rId47"/>
    <p:sldId id="566" r:id="rId48"/>
    <p:sldId id="555" r:id="rId49"/>
    <p:sldId id="567" r:id="rId50"/>
    <p:sldId id="571" r:id="rId51"/>
    <p:sldId id="572" r:id="rId52"/>
    <p:sldId id="573" r:id="rId53"/>
    <p:sldId id="569" r:id="rId54"/>
    <p:sldId id="659" r:id="rId55"/>
    <p:sldId id="679" r:id="rId56"/>
    <p:sldId id="700" r:id="rId57"/>
    <p:sldId id="726" r:id="rId58"/>
    <p:sldId id="710" r:id="rId59"/>
    <p:sldId id="711" r:id="rId60"/>
    <p:sldId id="712" r:id="rId61"/>
    <p:sldId id="680" r:id="rId62"/>
    <p:sldId id="727" r:id="rId63"/>
    <p:sldId id="271" r:id="rId64"/>
    <p:sldId id="728" r:id="rId6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Wang" initials="jw" lastIdx="5" clrIdx="0"/>
  <p:cmAuthor id="1" name="bcalder" initials="bc" lastIdx="34" clrIdx="1"/>
  <p:cmAuthor id="2" name="Tony Wang (RD)" initials="JW" lastIdx="52" clrIdx="2"/>
  <p:cmAuthor id="3" name="Jai Haridas" initials="J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FF2C"/>
    <a:srgbClr val="F6AE1E"/>
    <a:srgbClr val="ABE9FF"/>
    <a:srgbClr val="FF5DF7"/>
    <a:srgbClr val="F8F57B"/>
    <a:srgbClr val="EF4423"/>
    <a:srgbClr val="457EC1"/>
    <a:srgbClr val="65BC4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89168"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74"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oftware\customer%20investigations\barclays%20football\am2prod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software\customer%20investigations\barclays%20football\am2prod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oftware\customer%20investigations\barclays%20football\am2pro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[am2proda.xlsx]Sheet6!PivotTable1</c:name>
    <c:fmtId val="-1"/>
  </c:pivotSource>
  <c:chart>
    <c:autoTitleDeleted val="0"/>
    <c:pivotFmts>
      <c:pivotFmt>
        <c:idx val="0"/>
      </c:pivotFmt>
      <c:pivotFmt>
        <c:idx val="1"/>
      </c:pivotFmt>
      <c:pivotFmt>
        <c:idx val="2"/>
      </c:pivotFmt>
      <c:pivotFmt>
        <c:idx val="3"/>
      </c:pivotFmt>
      <c:pivotFmt>
        <c:idx val="4"/>
      </c:pivotFmt>
    </c:pivotFmts>
    <c:plotArea>
      <c:layout>
        <c:manualLayout>
          <c:layoutTarget val="inner"/>
          <c:xMode val="edge"/>
          <c:yMode val="edge"/>
          <c:x val="9.0612328499963188E-2"/>
          <c:y val="0.15108255693646391"/>
          <c:w val="0.82748643076855311"/>
          <c:h val="0.52501327628839123"/>
        </c:manualLayout>
      </c:layout>
      <c:lineChart>
        <c:grouping val="standard"/>
        <c:varyColors val="0"/>
        <c:ser>
          <c:idx val="0"/>
          <c:order val="0"/>
          <c:tx>
            <c:strRef>
              <c:f>Sheet6!$B$1</c:f>
              <c:strCache>
                <c:ptCount val="1"/>
                <c:pt idx="0">
                  <c:v>Avg. Application E2E Latency (ms)</c:v>
                </c:pt>
              </c:strCache>
            </c:strRef>
          </c:tx>
          <c:spPr>
            <a:ln w="41275">
              <a:solidFill>
                <a:schemeClr val="accent3"/>
              </a:solidFill>
            </a:ln>
          </c:spPr>
          <c:marker>
            <c:symbol val="circle"/>
            <c:size val="10"/>
            <c:spPr>
              <a:solidFill>
                <a:schemeClr val="accent3">
                  <a:lumMod val="75000"/>
                </a:schemeClr>
              </a:solidFill>
            </c:spPr>
          </c:marker>
          <c:cat>
            <c:strRef>
              <c:f>Sheet6!$A$2:$A$72</c:f>
              <c:strCache>
                <c:ptCount val="70"/>
                <c:pt idx="0">
                  <c:v>8/23/2011 10:00</c:v>
                </c:pt>
                <c:pt idx="1">
                  <c:v>8/23/2011 11:00</c:v>
                </c:pt>
                <c:pt idx="2">
                  <c:v>8/23/2011 12:00</c:v>
                </c:pt>
                <c:pt idx="3">
                  <c:v>8/23/2011 13:00</c:v>
                </c:pt>
                <c:pt idx="4">
                  <c:v>8/23/2011 14:00</c:v>
                </c:pt>
                <c:pt idx="5">
                  <c:v>8/23/2011 15:00</c:v>
                </c:pt>
                <c:pt idx="6">
                  <c:v>8/23/2011 16:00</c:v>
                </c:pt>
                <c:pt idx="7">
                  <c:v>8/23/2011 17:00</c:v>
                </c:pt>
                <c:pt idx="8">
                  <c:v>8/23/2011 18:00</c:v>
                </c:pt>
                <c:pt idx="9">
                  <c:v>8/23/2011 19:00</c:v>
                </c:pt>
                <c:pt idx="10">
                  <c:v>8/23/2011 20:00</c:v>
                </c:pt>
                <c:pt idx="11">
                  <c:v>8/23/2011 21:00</c:v>
                </c:pt>
                <c:pt idx="12">
                  <c:v>8/23/2011 22:00</c:v>
                </c:pt>
                <c:pt idx="13">
                  <c:v>8/23/2011 23:00</c:v>
                </c:pt>
                <c:pt idx="14">
                  <c:v>8/24/2011 0:00</c:v>
                </c:pt>
                <c:pt idx="15">
                  <c:v>8/24/2011 1:00</c:v>
                </c:pt>
                <c:pt idx="16">
                  <c:v>8/24/2011 2:00</c:v>
                </c:pt>
                <c:pt idx="17">
                  <c:v>8/24/2011 3:00</c:v>
                </c:pt>
                <c:pt idx="18">
                  <c:v>8/24/2011 4:00</c:v>
                </c:pt>
                <c:pt idx="19">
                  <c:v>8/24/2011 5:00</c:v>
                </c:pt>
                <c:pt idx="20">
                  <c:v>8/24/2011 6:00</c:v>
                </c:pt>
                <c:pt idx="21">
                  <c:v>8/24/2011 7:00</c:v>
                </c:pt>
                <c:pt idx="22">
                  <c:v>8/24/2011 8:00</c:v>
                </c:pt>
                <c:pt idx="23">
                  <c:v>8/24/2011 9:00</c:v>
                </c:pt>
                <c:pt idx="24">
                  <c:v>8/24/2011 10:00</c:v>
                </c:pt>
                <c:pt idx="25">
                  <c:v>8/24/2011 11:00</c:v>
                </c:pt>
                <c:pt idx="26">
                  <c:v>8/24/2011 12:00</c:v>
                </c:pt>
                <c:pt idx="27">
                  <c:v>8/24/2011 13:00</c:v>
                </c:pt>
                <c:pt idx="28">
                  <c:v>8/24/2011 14:00</c:v>
                </c:pt>
                <c:pt idx="29">
                  <c:v>8/24/2011 15:00</c:v>
                </c:pt>
                <c:pt idx="30">
                  <c:v>8/24/2011 16:00</c:v>
                </c:pt>
                <c:pt idx="31">
                  <c:v>8/24/2011 17:00</c:v>
                </c:pt>
                <c:pt idx="32">
                  <c:v>8/24/2011 18:00</c:v>
                </c:pt>
                <c:pt idx="33">
                  <c:v>8/24/2011 19:00</c:v>
                </c:pt>
                <c:pt idx="34">
                  <c:v>8/24/2011 20:00</c:v>
                </c:pt>
                <c:pt idx="35">
                  <c:v>8/24/2011 21:00</c:v>
                </c:pt>
                <c:pt idx="36">
                  <c:v>8/24/2011 22:00</c:v>
                </c:pt>
                <c:pt idx="37">
                  <c:v>8/24/2011 23:00</c:v>
                </c:pt>
                <c:pt idx="38">
                  <c:v>8/25/2011 0:00</c:v>
                </c:pt>
                <c:pt idx="39">
                  <c:v>8/25/2011 1:00</c:v>
                </c:pt>
                <c:pt idx="40">
                  <c:v>8/25/2011 2:00</c:v>
                </c:pt>
                <c:pt idx="41">
                  <c:v>8/25/2011 3:00</c:v>
                </c:pt>
                <c:pt idx="42">
                  <c:v>8/25/2011 4:00</c:v>
                </c:pt>
                <c:pt idx="43">
                  <c:v>8/25/2011 5:00</c:v>
                </c:pt>
                <c:pt idx="44">
                  <c:v>8/25/2011 6:00</c:v>
                </c:pt>
                <c:pt idx="45">
                  <c:v>8/25/2011 7:00</c:v>
                </c:pt>
                <c:pt idx="46">
                  <c:v>8/25/2011 8:00</c:v>
                </c:pt>
                <c:pt idx="47">
                  <c:v>8/25/2011 9:00</c:v>
                </c:pt>
                <c:pt idx="48">
                  <c:v>8/25/2011 10:00</c:v>
                </c:pt>
                <c:pt idx="49">
                  <c:v>8/25/2011 11:00</c:v>
                </c:pt>
                <c:pt idx="50">
                  <c:v>8/25/2011 12:00</c:v>
                </c:pt>
                <c:pt idx="51">
                  <c:v>8/25/2011 13:00</c:v>
                </c:pt>
                <c:pt idx="52">
                  <c:v>8/25/2011 14:00</c:v>
                </c:pt>
                <c:pt idx="53">
                  <c:v>8/25/2011 15:00</c:v>
                </c:pt>
                <c:pt idx="54">
                  <c:v>8/25/2011 16:00</c:v>
                </c:pt>
                <c:pt idx="55">
                  <c:v>8/25/2011 17:00</c:v>
                </c:pt>
                <c:pt idx="56">
                  <c:v>8/25/2011 18:00</c:v>
                </c:pt>
                <c:pt idx="57">
                  <c:v>8/25/2011 19:00</c:v>
                </c:pt>
                <c:pt idx="58">
                  <c:v>8/25/2011 20:00</c:v>
                </c:pt>
                <c:pt idx="59">
                  <c:v>8/25/2011 21:00</c:v>
                </c:pt>
                <c:pt idx="60">
                  <c:v>8/25/2011 22:00</c:v>
                </c:pt>
                <c:pt idx="61">
                  <c:v>8/25/2011 23:00</c:v>
                </c:pt>
                <c:pt idx="62">
                  <c:v>8/26/2011 0:00</c:v>
                </c:pt>
                <c:pt idx="63">
                  <c:v>8/26/2011 1:00</c:v>
                </c:pt>
                <c:pt idx="64">
                  <c:v>8/26/2011 2:00</c:v>
                </c:pt>
                <c:pt idx="65">
                  <c:v>8/26/2011 3:00</c:v>
                </c:pt>
                <c:pt idx="66">
                  <c:v>8/26/2011 4:00</c:v>
                </c:pt>
                <c:pt idx="67">
                  <c:v>8/26/2011 5:00</c:v>
                </c:pt>
                <c:pt idx="68">
                  <c:v>8/26/2011 6:00</c:v>
                </c:pt>
                <c:pt idx="69">
                  <c:v>8/26/2011 7:00</c:v>
                </c:pt>
              </c:strCache>
            </c:strRef>
          </c:cat>
          <c:val>
            <c:numRef>
              <c:f>Sheet6!$B$2:$B$72</c:f>
              <c:numCache>
                <c:formatCode>General</c:formatCode>
                <c:ptCount val="70"/>
                <c:pt idx="0">
                  <c:v>45</c:v>
                </c:pt>
                <c:pt idx="1">
                  <c:v>85</c:v>
                </c:pt>
                <c:pt idx="2">
                  <c:v>36</c:v>
                </c:pt>
                <c:pt idx="3">
                  <c:v>12</c:v>
                </c:pt>
                <c:pt idx="4">
                  <c:v>13</c:v>
                </c:pt>
                <c:pt idx="5">
                  <c:v>12</c:v>
                </c:pt>
                <c:pt idx="6">
                  <c:v>12</c:v>
                </c:pt>
                <c:pt idx="7">
                  <c:v>41</c:v>
                </c:pt>
                <c:pt idx="8">
                  <c:v>41</c:v>
                </c:pt>
                <c:pt idx="9">
                  <c:v>38</c:v>
                </c:pt>
                <c:pt idx="10">
                  <c:v>97</c:v>
                </c:pt>
                <c:pt idx="11">
                  <c:v>36</c:v>
                </c:pt>
                <c:pt idx="12">
                  <c:v>39</c:v>
                </c:pt>
                <c:pt idx="13">
                  <c:v>179</c:v>
                </c:pt>
                <c:pt idx="14">
                  <c:v>35</c:v>
                </c:pt>
                <c:pt idx="15">
                  <c:v>35</c:v>
                </c:pt>
                <c:pt idx="16">
                  <c:v>34</c:v>
                </c:pt>
                <c:pt idx="17">
                  <c:v>32</c:v>
                </c:pt>
                <c:pt idx="18">
                  <c:v>37</c:v>
                </c:pt>
                <c:pt idx="19">
                  <c:v>38</c:v>
                </c:pt>
                <c:pt idx="20">
                  <c:v>16</c:v>
                </c:pt>
                <c:pt idx="21">
                  <c:v>15</c:v>
                </c:pt>
                <c:pt idx="22">
                  <c:v>12</c:v>
                </c:pt>
                <c:pt idx="23">
                  <c:v>13</c:v>
                </c:pt>
                <c:pt idx="24">
                  <c:v>15</c:v>
                </c:pt>
                <c:pt idx="25">
                  <c:v>16</c:v>
                </c:pt>
                <c:pt idx="26">
                  <c:v>480</c:v>
                </c:pt>
                <c:pt idx="27">
                  <c:v>410</c:v>
                </c:pt>
                <c:pt idx="28">
                  <c:v>130</c:v>
                </c:pt>
                <c:pt idx="29">
                  <c:v>1120</c:v>
                </c:pt>
                <c:pt idx="30">
                  <c:v>160</c:v>
                </c:pt>
                <c:pt idx="31">
                  <c:v>210</c:v>
                </c:pt>
                <c:pt idx="32">
                  <c:v>550</c:v>
                </c:pt>
                <c:pt idx="33">
                  <c:v>590</c:v>
                </c:pt>
                <c:pt idx="34">
                  <c:v>560</c:v>
                </c:pt>
                <c:pt idx="35">
                  <c:v>550</c:v>
                </c:pt>
                <c:pt idx="36">
                  <c:v>740</c:v>
                </c:pt>
                <c:pt idx="37">
                  <c:v>650</c:v>
                </c:pt>
                <c:pt idx="38">
                  <c:v>690</c:v>
                </c:pt>
                <c:pt idx="39">
                  <c:v>1060</c:v>
                </c:pt>
                <c:pt idx="40">
                  <c:v>530</c:v>
                </c:pt>
                <c:pt idx="41">
                  <c:v>500</c:v>
                </c:pt>
                <c:pt idx="42">
                  <c:v>450</c:v>
                </c:pt>
                <c:pt idx="43">
                  <c:v>620</c:v>
                </c:pt>
                <c:pt idx="44">
                  <c:v>780</c:v>
                </c:pt>
                <c:pt idx="45">
                  <c:v>580</c:v>
                </c:pt>
                <c:pt idx="46">
                  <c:v>140</c:v>
                </c:pt>
                <c:pt idx="47">
                  <c:v>1080</c:v>
                </c:pt>
                <c:pt idx="48">
                  <c:v>260</c:v>
                </c:pt>
                <c:pt idx="49">
                  <c:v>200</c:v>
                </c:pt>
                <c:pt idx="50">
                  <c:v>300</c:v>
                </c:pt>
                <c:pt idx="51">
                  <c:v>300</c:v>
                </c:pt>
                <c:pt idx="52">
                  <c:v>320</c:v>
                </c:pt>
                <c:pt idx="53">
                  <c:v>340</c:v>
                </c:pt>
                <c:pt idx="54">
                  <c:v>1280</c:v>
                </c:pt>
                <c:pt idx="55">
                  <c:v>650</c:v>
                </c:pt>
                <c:pt idx="56">
                  <c:v>370</c:v>
                </c:pt>
                <c:pt idx="57">
                  <c:v>680</c:v>
                </c:pt>
                <c:pt idx="58">
                  <c:v>600</c:v>
                </c:pt>
                <c:pt idx="59">
                  <c:v>410</c:v>
                </c:pt>
                <c:pt idx="60">
                  <c:v>680</c:v>
                </c:pt>
                <c:pt idx="61">
                  <c:v>510</c:v>
                </c:pt>
                <c:pt idx="62">
                  <c:v>710</c:v>
                </c:pt>
                <c:pt idx="63">
                  <c:v>340</c:v>
                </c:pt>
                <c:pt idx="64">
                  <c:v>470</c:v>
                </c:pt>
                <c:pt idx="65">
                  <c:v>680</c:v>
                </c:pt>
                <c:pt idx="66">
                  <c:v>290</c:v>
                </c:pt>
                <c:pt idx="67">
                  <c:v>310</c:v>
                </c:pt>
                <c:pt idx="68">
                  <c:v>310</c:v>
                </c:pt>
                <c:pt idx="69">
                  <c:v>360</c:v>
                </c:pt>
              </c:numCache>
            </c:numRef>
          </c:val>
          <c:smooth val="0"/>
        </c:ser>
        <c:ser>
          <c:idx val="1"/>
          <c:order val="1"/>
          <c:tx>
            <c:strRef>
              <c:f>Sheet6!$C$1</c:f>
              <c:strCache>
                <c:ptCount val="1"/>
                <c:pt idx="0">
                  <c:v>Avg. Storage Server Latency (ms)</c:v>
                </c:pt>
              </c:strCache>
            </c:strRef>
          </c:tx>
          <c:spPr>
            <a:ln w="41275">
              <a:solidFill>
                <a:srgbClr val="FFFF00"/>
              </a:solidFill>
            </a:ln>
          </c:spPr>
          <c:marker>
            <c:symbol val="diamond"/>
            <c:size val="10"/>
            <c:spPr>
              <a:solidFill>
                <a:srgbClr val="FFC000"/>
              </a:solidFill>
            </c:spPr>
          </c:marker>
          <c:cat>
            <c:strRef>
              <c:f>Sheet6!$A$2:$A$72</c:f>
              <c:strCache>
                <c:ptCount val="70"/>
                <c:pt idx="0">
                  <c:v>8/23/2011 10:00</c:v>
                </c:pt>
                <c:pt idx="1">
                  <c:v>8/23/2011 11:00</c:v>
                </c:pt>
                <c:pt idx="2">
                  <c:v>8/23/2011 12:00</c:v>
                </c:pt>
                <c:pt idx="3">
                  <c:v>8/23/2011 13:00</c:v>
                </c:pt>
                <c:pt idx="4">
                  <c:v>8/23/2011 14:00</c:v>
                </c:pt>
                <c:pt idx="5">
                  <c:v>8/23/2011 15:00</c:v>
                </c:pt>
                <c:pt idx="6">
                  <c:v>8/23/2011 16:00</c:v>
                </c:pt>
                <c:pt idx="7">
                  <c:v>8/23/2011 17:00</c:v>
                </c:pt>
                <c:pt idx="8">
                  <c:v>8/23/2011 18:00</c:v>
                </c:pt>
                <c:pt idx="9">
                  <c:v>8/23/2011 19:00</c:v>
                </c:pt>
                <c:pt idx="10">
                  <c:v>8/23/2011 20:00</c:v>
                </c:pt>
                <c:pt idx="11">
                  <c:v>8/23/2011 21:00</c:v>
                </c:pt>
                <c:pt idx="12">
                  <c:v>8/23/2011 22:00</c:v>
                </c:pt>
                <c:pt idx="13">
                  <c:v>8/23/2011 23:00</c:v>
                </c:pt>
                <c:pt idx="14">
                  <c:v>8/24/2011 0:00</c:v>
                </c:pt>
                <c:pt idx="15">
                  <c:v>8/24/2011 1:00</c:v>
                </c:pt>
                <c:pt idx="16">
                  <c:v>8/24/2011 2:00</c:v>
                </c:pt>
                <c:pt idx="17">
                  <c:v>8/24/2011 3:00</c:v>
                </c:pt>
                <c:pt idx="18">
                  <c:v>8/24/2011 4:00</c:v>
                </c:pt>
                <c:pt idx="19">
                  <c:v>8/24/2011 5:00</c:v>
                </c:pt>
                <c:pt idx="20">
                  <c:v>8/24/2011 6:00</c:v>
                </c:pt>
                <c:pt idx="21">
                  <c:v>8/24/2011 7:00</c:v>
                </c:pt>
                <c:pt idx="22">
                  <c:v>8/24/2011 8:00</c:v>
                </c:pt>
                <c:pt idx="23">
                  <c:v>8/24/2011 9:00</c:v>
                </c:pt>
                <c:pt idx="24">
                  <c:v>8/24/2011 10:00</c:v>
                </c:pt>
                <c:pt idx="25">
                  <c:v>8/24/2011 11:00</c:v>
                </c:pt>
                <c:pt idx="26">
                  <c:v>8/24/2011 12:00</c:v>
                </c:pt>
                <c:pt idx="27">
                  <c:v>8/24/2011 13:00</c:v>
                </c:pt>
                <c:pt idx="28">
                  <c:v>8/24/2011 14:00</c:v>
                </c:pt>
                <c:pt idx="29">
                  <c:v>8/24/2011 15:00</c:v>
                </c:pt>
                <c:pt idx="30">
                  <c:v>8/24/2011 16:00</c:v>
                </c:pt>
                <c:pt idx="31">
                  <c:v>8/24/2011 17:00</c:v>
                </c:pt>
                <c:pt idx="32">
                  <c:v>8/24/2011 18:00</c:v>
                </c:pt>
                <c:pt idx="33">
                  <c:v>8/24/2011 19:00</c:v>
                </c:pt>
                <c:pt idx="34">
                  <c:v>8/24/2011 20:00</c:v>
                </c:pt>
                <c:pt idx="35">
                  <c:v>8/24/2011 21:00</c:v>
                </c:pt>
                <c:pt idx="36">
                  <c:v>8/24/2011 22:00</c:v>
                </c:pt>
                <c:pt idx="37">
                  <c:v>8/24/2011 23:00</c:v>
                </c:pt>
                <c:pt idx="38">
                  <c:v>8/25/2011 0:00</c:v>
                </c:pt>
                <c:pt idx="39">
                  <c:v>8/25/2011 1:00</c:v>
                </c:pt>
                <c:pt idx="40">
                  <c:v>8/25/2011 2:00</c:v>
                </c:pt>
                <c:pt idx="41">
                  <c:v>8/25/2011 3:00</c:v>
                </c:pt>
                <c:pt idx="42">
                  <c:v>8/25/2011 4:00</c:v>
                </c:pt>
                <c:pt idx="43">
                  <c:v>8/25/2011 5:00</c:v>
                </c:pt>
                <c:pt idx="44">
                  <c:v>8/25/2011 6:00</c:v>
                </c:pt>
                <c:pt idx="45">
                  <c:v>8/25/2011 7:00</c:v>
                </c:pt>
                <c:pt idx="46">
                  <c:v>8/25/2011 8:00</c:v>
                </c:pt>
                <c:pt idx="47">
                  <c:v>8/25/2011 9:00</c:v>
                </c:pt>
                <c:pt idx="48">
                  <c:v>8/25/2011 10:00</c:v>
                </c:pt>
                <c:pt idx="49">
                  <c:v>8/25/2011 11:00</c:v>
                </c:pt>
                <c:pt idx="50">
                  <c:v>8/25/2011 12:00</c:v>
                </c:pt>
                <c:pt idx="51">
                  <c:v>8/25/2011 13:00</c:v>
                </c:pt>
                <c:pt idx="52">
                  <c:v>8/25/2011 14:00</c:v>
                </c:pt>
                <c:pt idx="53">
                  <c:v>8/25/2011 15:00</c:v>
                </c:pt>
                <c:pt idx="54">
                  <c:v>8/25/2011 16:00</c:v>
                </c:pt>
                <c:pt idx="55">
                  <c:v>8/25/2011 17:00</c:v>
                </c:pt>
                <c:pt idx="56">
                  <c:v>8/25/2011 18:00</c:v>
                </c:pt>
                <c:pt idx="57">
                  <c:v>8/25/2011 19:00</c:v>
                </c:pt>
                <c:pt idx="58">
                  <c:v>8/25/2011 20:00</c:v>
                </c:pt>
                <c:pt idx="59">
                  <c:v>8/25/2011 21:00</c:v>
                </c:pt>
                <c:pt idx="60">
                  <c:v>8/25/2011 22:00</c:v>
                </c:pt>
                <c:pt idx="61">
                  <c:v>8/25/2011 23:00</c:v>
                </c:pt>
                <c:pt idx="62">
                  <c:v>8/26/2011 0:00</c:v>
                </c:pt>
                <c:pt idx="63">
                  <c:v>8/26/2011 1:00</c:v>
                </c:pt>
                <c:pt idx="64">
                  <c:v>8/26/2011 2:00</c:v>
                </c:pt>
                <c:pt idx="65">
                  <c:v>8/26/2011 3:00</c:v>
                </c:pt>
                <c:pt idx="66">
                  <c:v>8/26/2011 4:00</c:v>
                </c:pt>
                <c:pt idx="67">
                  <c:v>8/26/2011 5:00</c:v>
                </c:pt>
                <c:pt idx="68">
                  <c:v>8/26/2011 6:00</c:v>
                </c:pt>
                <c:pt idx="69">
                  <c:v>8/26/2011 7:00</c:v>
                </c:pt>
              </c:strCache>
            </c:strRef>
          </c:cat>
          <c:val>
            <c:numRef>
              <c:f>Sheet6!$C$2:$C$72</c:f>
              <c:numCache>
                <c:formatCode>General</c:formatCode>
                <c:ptCount val="70"/>
                <c:pt idx="0">
                  <c:v>32</c:v>
                </c:pt>
                <c:pt idx="1">
                  <c:v>28</c:v>
                </c:pt>
                <c:pt idx="2">
                  <c:v>29</c:v>
                </c:pt>
                <c:pt idx="3">
                  <c:v>7</c:v>
                </c:pt>
                <c:pt idx="4">
                  <c:v>9</c:v>
                </c:pt>
                <c:pt idx="5">
                  <c:v>8</c:v>
                </c:pt>
                <c:pt idx="6">
                  <c:v>9</c:v>
                </c:pt>
                <c:pt idx="7">
                  <c:v>16</c:v>
                </c:pt>
                <c:pt idx="8">
                  <c:v>18</c:v>
                </c:pt>
                <c:pt idx="9">
                  <c:v>14</c:v>
                </c:pt>
                <c:pt idx="10">
                  <c:v>44</c:v>
                </c:pt>
                <c:pt idx="11">
                  <c:v>16</c:v>
                </c:pt>
                <c:pt idx="12">
                  <c:v>17</c:v>
                </c:pt>
                <c:pt idx="13">
                  <c:v>50</c:v>
                </c:pt>
                <c:pt idx="14">
                  <c:v>11</c:v>
                </c:pt>
                <c:pt idx="15">
                  <c:v>12</c:v>
                </c:pt>
                <c:pt idx="16">
                  <c:v>14</c:v>
                </c:pt>
                <c:pt idx="17">
                  <c:v>12</c:v>
                </c:pt>
                <c:pt idx="18">
                  <c:v>15</c:v>
                </c:pt>
                <c:pt idx="19">
                  <c:v>17</c:v>
                </c:pt>
                <c:pt idx="20">
                  <c:v>12</c:v>
                </c:pt>
                <c:pt idx="21">
                  <c:v>11</c:v>
                </c:pt>
                <c:pt idx="22">
                  <c:v>9</c:v>
                </c:pt>
                <c:pt idx="23">
                  <c:v>10</c:v>
                </c:pt>
                <c:pt idx="24">
                  <c:v>11</c:v>
                </c:pt>
                <c:pt idx="25">
                  <c:v>12</c:v>
                </c:pt>
                <c:pt idx="26">
                  <c:v>20</c:v>
                </c:pt>
                <c:pt idx="27">
                  <c:v>22</c:v>
                </c:pt>
                <c:pt idx="28">
                  <c:v>9</c:v>
                </c:pt>
                <c:pt idx="29">
                  <c:v>50</c:v>
                </c:pt>
                <c:pt idx="30">
                  <c:v>11</c:v>
                </c:pt>
                <c:pt idx="31">
                  <c:v>19</c:v>
                </c:pt>
                <c:pt idx="32">
                  <c:v>30</c:v>
                </c:pt>
                <c:pt idx="33">
                  <c:v>30</c:v>
                </c:pt>
                <c:pt idx="34">
                  <c:v>28</c:v>
                </c:pt>
                <c:pt idx="35">
                  <c:v>25</c:v>
                </c:pt>
                <c:pt idx="36">
                  <c:v>34</c:v>
                </c:pt>
                <c:pt idx="37">
                  <c:v>29</c:v>
                </c:pt>
                <c:pt idx="38">
                  <c:v>30</c:v>
                </c:pt>
                <c:pt idx="39">
                  <c:v>50</c:v>
                </c:pt>
                <c:pt idx="40">
                  <c:v>24</c:v>
                </c:pt>
                <c:pt idx="41">
                  <c:v>27</c:v>
                </c:pt>
                <c:pt idx="42">
                  <c:v>21</c:v>
                </c:pt>
                <c:pt idx="43">
                  <c:v>33</c:v>
                </c:pt>
                <c:pt idx="44">
                  <c:v>34</c:v>
                </c:pt>
                <c:pt idx="45">
                  <c:v>28</c:v>
                </c:pt>
                <c:pt idx="46">
                  <c:v>13</c:v>
                </c:pt>
                <c:pt idx="47">
                  <c:v>36</c:v>
                </c:pt>
                <c:pt idx="48">
                  <c:v>20</c:v>
                </c:pt>
                <c:pt idx="49">
                  <c:v>13</c:v>
                </c:pt>
                <c:pt idx="50">
                  <c:v>22</c:v>
                </c:pt>
                <c:pt idx="51">
                  <c:v>19</c:v>
                </c:pt>
                <c:pt idx="52">
                  <c:v>18</c:v>
                </c:pt>
                <c:pt idx="53">
                  <c:v>23</c:v>
                </c:pt>
                <c:pt idx="54">
                  <c:v>49</c:v>
                </c:pt>
                <c:pt idx="55">
                  <c:v>28</c:v>
                </c:pt>
                <c:pt idx="56">
                  <c:v>25</c:v>
                </c:pt>
                <c:pt idx="57">
                  <c:v>43</c:v>
                </c:pt>
                <c:pt idx="58">
                  <c:v>38</c:v>
                </c:pt>
                <c:pt idx="59">
                  <c:v>23</c:v>
                </c:pt>
                <c:pt idx="60">
                  <c:v>27</c:v>
                </c:pt>
                <c:pt idx="61">
                  <c:v>26</c:v>
                </c:pt>
                <c:pt idx="62">
                  <c:v>29</c:v>
                </c:pt>
                <c:pt idx="63">
                  <c:v>23</c:v>
                </c:pt>
                <c:pt idx="64">
                  <c:v>27</c:v>
                </c:pt>
                <c:pt idx="65">
                  <c:v>51</c:v>
                </c:pt>
                <c:pt idx="66">
                  <c:v>18</c:v>
                </c:pt>
                <c:pt idx="67">
                  <c:v>18</c:v>
                </c:pt>
                <c:pt idx="68">
                  <c:v>19</c:v>
                </c:pt>
                <c:pt idx="69">
                  <c:v>20</c:v>
                </c:pt>
              </c:numCache>
            </c:numRef>
          </c:val>
          <c:smooth val="0"/>
        </c:ser>
        <c:dLbls>
          <c:showLegendKey val="0"/>
          <c:showVal val="0"/>
          <c:showCatName val="0"/>
          <c:showSerName val="0"/>
          <c:showPercent val="0"/>
          <c:showBubbleSize val="0"/>
        </c:dLbls>
        <c:marker val="1"/>
        <c:smooth val="0"/>
        <c:axId val="79952896"/>
        <c:axId val="81733504"/>
      </c:lineChart>
      <c:catAx>
        <c:axId val="79952896"/>
        <c:scaling>
          <c:orientation val="minMax"/>
        </c:scaling>
        <c:delete val="0"/>
        <c:axPos val="b"/>
        <c:majorTickMark val="out"/>
        <c:minorTickMark val="none"/>
        <c:tickLblPos val="nextTo"/>
        <c:txPr>
          <a:bodyPr/>
          <a:lstStyle/>
          <a:p>
            <a:pPr>
              <a:defRPr sz="1600"/>
            </a:pPr>
            <a:endParaRPr lang="en-US"/>
          </a:p>
        </c:txPr>
        <c:crossAx val="81733504"/>
        <c:crosses val="autoZero"/>
        <c:auto val="1"/>
        <c:lblAlgn val="ctr"/>
        <c:lblOffset val="100"/>
        <c:noMultiLvlLbl val="0"/>
      </c:catAx>
      <c:valAx>
        <c:axId val="81733504"/>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79952896"/>
        <c:crosses val="autoZero"/>
        <c:crossBetween val="between"/>
      </c:valAx>
    </c:plotArea>
    <c:legend>
      <c:legendPos val="r"/>
      <c:layout>
        <c:manualLayout>
          <c:xMode val="edge"/>
          <c:yMode val="edge"/>
          <c:x val="0.6221358950459086"/>
          <c:y val="1.3497411257508021E-3"/>
          <c:w val="0.3438326893686276"/>
          <c:h val="0.16977635561693202"/>
        </c:manualLayout>
      </c:layout>
      <c:overlay val="0"/>
      <c:txPr>
        <a:bodyPr/>
        <a:lstStyle/>
        <a:p>
          <a:pPr>
            <a:defRPr sz="1800" b="1"/>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[am2proda.xlsx]Sheet6!PivotTable1</c:name>
    <c:fmtId val="-1"/>
  </c:pivotSource>
  <c:chart>
    <c:autoTitleDeleted val="0"/>
    <c:pivotFmts>
      <c:pivotFmt>
        <c:idx val="0"/>
      </c:pivotFmt>
      <c:pivotFmt>
        <c:idx val="1"/>
      </c:pivotFmt>
      <c:pivotFmt>
        <c:idx val="2"/>
      </c:pivotFmt>
      <c:pivotFmt>
        <c:idx val="3"/>
      </c:pivotFmt>
      <c:pivotFmt>
        <c:idx val="4"/>
      </c:pivotFmt>
    </c:pivotFmts>
    <c:plotArea>
      <c:layout>
        <c:manualLayout>
          <c:layoutTarget val="inner"/>
          <c:xMode val="edge"/>
          <c:yMode val="edge"/>
          <c:x val="9.0612328499963063E-2"/>
          <c:y val="0.15108255693646391"/>
          <c:w val="0.82748643076855311"/>
          <c:h val="0.52501327628839123"/>
        </c:manualLayout>
      </c:layout>
      <c:lineChart>
        <c:grouping val="standard"/>
        <c:varyColors val="0"/>
        <c:ser>
          <c:idx val="0"/>
          <c:order val="0"/>
          <c:tx>
            <c:strRef>
              <c:f>Sheet6!$B$1</c:f>
              <c:strCache>
                <c:ptCount val="1"/>
                <c:pt idx="0">
                  <c:v>Avg. Application E2E Latency (ms)</c:v>
                </c:pt>
              </c:strCache>
            </c:strRef>
          </c:tx>
          <c:spPr>
            <a:ln w="41275">
              <a:solidFill>
                <a:schemeClr val="accent3"/>
              </a:solidFill>
            </a:ln>
          </c:spPr>
          <c:marker>
            <c:symbol val="circle"/>
            <c:size val="10"/>
            <c:spPr>
              <a:solidFill>
                <a:schemeClr val="accent3">
                  <a:lumMod val="75000"/>
                </a:schemeClr>
              </a:solidFill>
            </c:spPr>
          </c:marker>
          <c:cat>
            <c:strRef>
              <c:f>Sheet6!$A$2:$A$72</c:f>
              <c:strCache>
                <c:ptCount val="70"/>
                <c:pt idx="0">
                  <c:v>8/23/2011 10:00</c:v>
                </c:pt>
                <c:pt idx="1">
                  <c:v>8/23/2011 11:00</c:v>
                </c:pt>
                <c:pt idx="2">
                  <c:v>8/23/2011 12:00</c:v>
                </c:pt>
                <c:pt idx="3">
                  <c:v>8/23/2011 13:00</c:v>
                </c:pt>
                <c:pt idx="4">
                  <c:v>8/23/2011 14:00</c:v>
                </c:pt>
                <c:pt idx="5">
                  <c:v>8/23/2011 15:00</c:v>
                </c:pt>
                <c:pt idx="6">
                  <c:v>8/23/2011 16:00</c:v>
                </c:pt>
                <c:pt idx="7">
                  <c:v>8/23/2011 17:00</c:v>
                </c:pt>
                <c:pt idx="8">
                  <c:v>8/23/2011 18:00</c:v>
                </c:pt>
                <c:pt idx="9">
                  <c:v>8/23/2011 19:00</c:v>
                </c:pt>
                <c:pt idx="10">
                  <c:v>8/23/2011 20:00</c:v>
                </c:pt>
                <c:pt idx="11">
                  <c:v>8/23/2011 21:00</c:v>
                </c:pt>
                <c:pt idx="12">
                  <c:v>8/23/2011 22:00</c:v>
                </c:pt>
                <c:pt idx="13">
                  <c:v>8/23/2011 23:00</c:v>
                </c:pt>
                <c:pt idx="14">
                  <c:v>8/24/2011 0:00</c:v>
                </c:pt>
                <c:pt idx="15">
                  <c:v>8/24/2011 1:00</c:v>
                </c:pt>
                <c:pt idx="16">
                  <c:v>8/24/2011 2:00</c:v>
                </c:pt>
                <c:pt idx="17">
                  <c:v>8/24/2011 3:00</c:v>
                </c:pt>
                <c:pt idx="18">
                  <c:v>8/24/2011 4:00</c:v>
                </c:pt>
                <c:pt idx="19">
                  <c:v>8/24/2011 5:00</c:v>
                </c:pt>
                <c:pt idx="20">
                  <c:v>8/24/2011 6:00</c:v>
                </c:pt>
                <c:pt idx="21">
                  <c:v>8/24/2011 7:00</c:v>
                </c:pt>
                <c:pt idx="22">
                  <c:v>8/24/2011 8:00</c:v>
                </c:pt>
                <c:pt idx="23">
                  <c:v>8/24/2011 9:00</c:v>
                </c:pt>
                <c:pt idx="24">
                  <c:v>8/24/2011 10:00</c:v>
                </c:pt>
                <c:pt idx="25">
                  <c:v>8/24/2011 11:00</c:v>
                </c:pt>
                <c:pt idx="26">
                  <c:v>8/24/2011 12:00</c:v>
                </c:pt>
                <c:pt idx="27">
                  <c:v>8/24/2011 13:00</c:v>
                </c:pt>
                <c:pt idx="28">
                  <c:v>8/24/2011 14:00</c:v>
                </c:pt>
                <c:pt idx="29">
                  <c:v>8/24/2011 15:00</c:v>
                </c:pt>
                <c:pt idx="30">
                  <c:v>8/24/2011 16:00</c:v>
                </c:pt>
                <c:pt idx="31">
                  <c:v>8/24/2011 17:00</c:v>
                </c:pt>
                <c:pt idx="32">
                  <c:v>8/24/2011 18:00</c:v>
                </c:pt>
                <c:pt idx="33">
                  <c:v>8/24/2011 19:00</c:v>
                </c:pt>
                <c:pt idx="34">
                  <c:v>8/24/2011 20:00</c:v>
                </c:pt>
                <c:pt idx="35">
                  <c:v>8/24/2011 21:00</c:v>
                </c:pt>
                <c:pt idx="36">
                  <c:v>8/24/2011 22:00</c:v>
                </c:pt>
                <c:pt idx="37">
                  <c:v>8/24/2011 23:00</c:v>
                </c:pt>
                <c:pt idx="38">
                  <c:v>8/25/2011 0:00</c:v>
                </c:pt>
                <c:pt idx="39">
                  <c:v>8/25/2011 1:00</c:v>
                </c:pt>
                <c:pt idx="40">
                  <c:v>8/25/2011 2:00</c:v>
                </c:pt>
                <c:pt idx="41">
                  <c:v>8/25/2011 3:00</c:v>
                </c:pt>
                <c:pt idx="42">
                  <c:v>8/25/2011 4:00</c:v>
                </c:pt>
                <c:pt idx="43">
                  <c:v>8/25/2011 5:00</c:v>
                </c:pt>
                <c:pt idx="44">
                  <c:v>8/25/2011 6:00</c:v>
                </c:pt>
                <c:pt idx="45">
                  <c:v>8/25/2011 7:00</c:v>
                </c:pt>
                <c:pt idx="46">
                  <c:v>8/25/2011 8:00</c:v>
                </c:pt>
                <c:pt idx="47">
                  <c:v>8/25/2011 9:00</c:v>
                </c:pt>
                <c:pt idx="48">
                  <c:v>8/25/2011 10:00</c:v>
                </c:pt>
                <c:pt idx="49">
                  <c:v>8/25/2011 11:00</c:v>
                </c:pt>
                <c:pt idx="50">
                  <c:v>8/25/2011 12:00</c:v>
                </c:pt>
                <c:pt idx="51">
                  <c:v>8/25/2011 13:00</c:v>
                </c:pt>
                <c:pt idx="52">
                  <c:v>8/25/2011 14:00</c:v>
                </c:pt>
                <c:pt idx="53">
                  <c:v>8/25/2011 15:00</c:v>
                </c:pt>
                <c:pt idx="54">
                  <c:v>8/25/2011 16:00</c:v>
                </c:pt>
                <c:pt idx="55">
                  <c:v>8/25/2011 17:00</c:v>
                </c:pt>
                <c:pt idx="56">
                  <c:v>8/25/2011 18:00</c:v>
                </c:pt>
                <c:pt idx="57">
                  <c:v>8/25/2011 19:00</c:v>
                </c:pt>
                <c:pt idx="58">
                  <c:v>8/25/2011 20:00</c:v>
                </c:pt>
                <c:pt idx="59">
                  <c:v>8/25/2011 21:00</c:v>
                </c:pt>
                <c:pt idx="60">
                  <c:v>8/25/2011 22:00</c:v>
                </c:pt>
                <c:pt idx="61">
                  <c:v>8/25/2011 23:00</c:v>
                </c:pt>
                <c:pt idx="62">
                  <c:v>8/26/2011 0:00</c:v>
                </c:pt>
                <c:pt idx="63">
                  <c:v>8/26/2011 1:00</c:v>
                </c:pt>
                <c:pt idx="64">
                  <c:v>8/26/2011 2:00</c:v>
                </c:pt>
                <c:pt idx="65">
                  <c:v>8/26/2011 3:00</c:v>
                </c:pt>
                <c:pt idx="66">
                  <c:v>8/26/2011 4:00</c:v>
                </c:pt>
                <c:pt idx="67">
                  <c:v>8/26/2011 5:00</c:v>
                </c:pt>
                <c:pt idx="68">
                  <c:v>8/26/2011 6:00</c:v>
                </c:pt>
                <c:pt idx="69">
                  <c:v>8/26/2011 7:00</c:v>
                </c:pt>
              </c:strCache>
            </c:strRef>
          </c:cat>
          <c:val>
            <c:numRef>
              <c:f>Sheet6!$B$2:$B$72</c:f>
              <c:numCache>
                <c:formatCode>General</c:formatCode>
                <c:ptCount val="70"/>
                <c:pt idx="0">
                  <c:v>45</c:v>
                </c:pt>
                <c:pt idx="1">
                  <c:v>85</c:v>
                </c:pt>
                <c:pt idx="2">
                  <c:v>36</c:v>
                </c:pt>
                <c:pt idx="3">
                  <c:v>12</c:v>
                </c:pt>
                <c:pt idx="4">
                  <c:v>13</c:v>
                </c:pt>
                <c:pt idx="5">
                  <c:v>12</c:v>
                </c:pt>
                <c:pt idx="6">
                  <c:v>12</c:v>
                </c:pt>
                <c:pt idx="7">
                  <c:v>41</c:v>
                </c:pt>
                <c:pt idx="8">
                  <c:v>41</c:v>
                </c:pt>
                <c:pt idx="9">
                  <c:v>38</c:v>
                </c:pt>
                <c:pt idx="10">
                  <c:v>97</c:v>
                </c:pt>
                <c:pt idx="11">
                  <c:v>36</c:v>
                </c:pt>
                <c:pt idx="12">
                  <c:v>39</c:v>
                </c:pt>
                <c:pt idx="13">
                  <c:v>179</c:v>
                </c:pt>
                <c:pt idx="14">
                  <c:v>35</c:v>
                </c:pt>
                <c:pt idx="15">
                  <c:v>35</c:v>
                </c:pt>
                <c:pt idx="16">
                  <c:v>34</c:v>
                </c:pt>
                <c:pt idx="17">
                  <c:v>32</c:v>
                </c:pt>
                <c:pt idx="18">
                  <c:v>37</c:v>
                </c:pt>
                <c:pt idx="19">
                  <c:v>38</c:v>
                </c:pt>
                <c:pt idx="20">
                  <c:v>16</c:v>
                </c:pt>
                <c:pt idx="21">
                  <c:v>15</c:v>
                </c:pt>
                <c:pt idx="22">
                  <c:v>12</c:v>
                </c:pt>
                <c:pt idx="23">
                  <c:v>13</c:v>
                </c:pt>
                <c:pt idx="24">
                  <c:v>15</c:v>
                </c:pt>
                <c:pt idx="25">
                  <c:v>16</c:v>
                </c:pt>
                <c:pt idx="26">
                  <c:v>480</c:v>
                </c:pt>
                <c:pt idx="27">
                  <c:v>410</c:v>
                </c:pt>
                <c:pt idx="28">
                  <c:v>130</c:v>
                </c:pt>
                <c:pt idx="29">
                  <c:v>1120</c:v>
                </c:pt>
                <c:pt idx="30">
                  <c:v>160</c:v>
                </c:pt>
                <c:pt idx="31">
                  <c:v>210</c:v>
                </c:pt>
                <c:pt idx="32">
                  <c:v>550</c:v>
                </c:pt>
                <c:pt idx="33">
                  <c:v>590</c:v>
                </c:pt>
                <c:pt idx="34">
                  <c:v>560</c:v>
                </c:pt>
                <c:pt idx="35">
                  <c:v>550</c:v>
                </c:pt>
                <c:pt idx="36">
                  <c:v>740</c:v>
                </c:pt>
                <c:pt idx="37">
                  <c:v>650</c:v>
                </c:pt>
                <c:pt idx="38">
                  <c:v>690</c:v>
                </c:pt>
                <c:pt idx="39">
                  <c:v>1060</c:v>
                </c:pt>
                <c:pt idx="40">
                  <c:v>530</c:v>
                </c:pt>
                <c:pt idx="41">
                  <c:v>500</c:v>
                </c:pt>
                <c:pt idx="42">
                  <c:v>450</c:v>
                </c:pt>
                <c:pt idx="43">
                  <c:v>620</c:v>
                </c:pt>
                <c:pt idx="44">
                  <c:v>780</c:v>
                </c:pt>
                <c:pt idx="45">
                  <c:v>580</c:v>
                </c:pt>
                <c:pt idx="46">
                  <c:v>140</c:v>
                </c:pt>
                <c:pt idx="47">
                  <c:v>1080</c:v>
                </c:pt>
                <c:pt idx="48">
                  <c:v>260</c:v>
                </c:pt>
                <c:pt idx="49">
                  <c:v>200</c:v>
                </c:pt>
                <c:pt idx="50">
                  <c:v>300</c:v>
                </c:pt>
                <c:pt idx="51">
                  <c:v>300</c:v>
                </c:pt>
                <c:pt idx="52">
                  <c:v>320</c:v>
                </c:pt>
                <c:pt idx="53">
                  <c:v>340</c:v>
                </c:pt>
                <c:pt idx="54">
                  <c:v>1280</c:v>
                </c:pt>
                <c:pt idx="55">
                  <c:v>650</c:v>
                </c:pt>
                <c:pt idx="56">
                  <c:v>370</c:v>
                </c:pt>
                <c:pt idx="57">
                  <c:v>680</c:v>
                </c:pt>
                <c:pt idx="58">
                  <c:v>600</c:v>
                </c:pt>
                <c:pt idx="59">
                  <c:v>410</c:v>
                </c:pt>
                <c:pt idx="60">
                  <c:v>680</c:v>
                </c:pt>
                <c:pt idx="61">
                  <c:v>510</c:v>
                </c:pt>
                <c:pt idx="62">
                  <c:v>710</c:v>
                </c:pt>
                <c:pt idx="63">
                  <c:v>340</c:v>
                </c:pt>
                <c:pt idx="64">
                  <c:v>470</c:v>
                </c:pt>
                <c:pt idx="65">
                  <c:v>680</c:v>
                </c:pt>
                <c:pt idx="66">
                  <c:v>290</c:v>
                </c:pt>
                <c:pt idx="67">
                  <c:v>310</c:v>
                </c:pt>
                <c:pt idx="68">
                  <c:v>310</c:v>
                </c:pt>
                <c:pt idx="69">
                  <c:v>360</c:v>
                </c:pt>
              </c:numCache>
            </c:numRef>
          </c:val>
          <c:smooth val="0"/>
        </c:ser>
        <c:ser>
          <c:idx val="1"/>
          <c:order val="1"/>
          <c:tx>
            <c:strRef>
              <c:f>Sheet6!$C$1</c:f>
              <c:strCache>
                <c:ptCount val="1"/>
                <c:pt idx="0">
                  <c:v>Avg. Storage Server Latency (ms)</c:v>
                </c:pt>
              </c:strCache>
            </c:strRef>
          </c:tx>
          <c:spPr>
            <a:ln w="41275">
              <a:solidFill>
                <a:srgbClr val="FFFF00"/>
              </a:solidFill>
            </a:ln>
          </c:spPr>
          <c:marker>
            <c:symbol val="diamond"/>
            <c:size val="10"/>
            <c:spPr>
              <a:solidFill>
                <a:srgbClr val="FFC000"/>
              </a:solidFill>
            </c:spPr>
          </c:marker>
          <c:cat>
            <c:strRef>
              <c:f>Sheet6!$A$2:$A$72</c:f>
              <c:strCache>
                <c:ptCount val="70"/>
                <c:pt idx="0">
                  <c:v>8/23/2011 10:00</c:v>
                </c:pt>
                <c:pt idx="1">
                  <c:v>8/23/2011 11:00</c:v>
                </c:pt>
                <c:pt idx="2">
                  <c:v>8/23/2011 12:00</c:v>
                </c:pt>
                <c:pt idx="3">
                  <c:v>8/23/2011 13:00</c:v>
                </c:pt>
                <c:pt idx="4">
                  <c:v>8/23/2011 14:00</c:v>
                </c:pt>
                <c:pt idx="5">
                  <c:v>8/23/2011 15:00</c:v>
                </c:pt>
                <c:pt idx="6">
                  <c:v>8/23/2011 16:00</c:v>
                </c:pt>
                <c:pt idx="7">
                  <c:v>8/23/2011 17:00</c:v>
                </c:pt>
                <c:pt idx="8">
                  <c:v>8/23/2011 18:00</c:v>
                </c:pt>
                <c:pt idx="9">
                  <c:v>8/23/2011 19:00</c:v>
                </c:pt>
                <c:pt idx="10">
                  <c:v>8/23/2011 20:00</c:v>
                </c:pt>
                <c:pt idx="11">
                  <c:v>8/23/2011 21:00</c:v>
                </c:pt>
                <c:pt idx="12">
                  <c:v>8/23/2011 22:00</c:v>
                </c:pt>
                <c:pt idx="13">
                  <c:v>8/23/2011 23:00</c:v>
                </c:pt>
                <c:pt idx="14">
                  <c:v>8/24/2011 0:00</c:v>
                </c:pt>
                <c:pt idx="15">
                  <c:v>8/24/2011 1:00</c:v>
                </c:pt>
                <c:pt idx="16">
                  <c:v>8/24/2011 2:00</c:v>
                </c:pt>
                <c:pt idx="17">
                  <c:v>8/24/2011 3:00</c:v>
                </c:pt>
                <c:pt idx="18">
                  <c:v>8/24/2011 4:00</c:v>
                </c:pt>
                <c:pt idx="19">
                  <c:v>8/24/2011 5:00</c:v>
                </c:pt>
                <c:pt idx="20">
                  <c:v>8/24/2011 6:00</c:v>
                </c:pt>
                <c:pt idx="21">
                  <c:v>8/24/2011 7:00</c:v>
                </c:pt>
                <c:pt idx="22">
                  <c:v>8/24/2011 8:00</c:v>
                </c:pt>
                <c:pt idx="23">
                  <c:v>8/24/2011 9:00</c:v>
                </c:pt>
                <c:pt idx="24">
                  <c:v>8/24/2011 10:00</c:v>
                </c:pt>
                <c:pt idx="25">
                  <c:v>8/24/2011 11:00</c:v>
                </c:pt>
                <c:pt idx="26">
                  <c:v>8/24/2011 12:00</c:v>
                </c:pt>
                <c:pt idx="27">
                  <c:v>8/24/2011 13:00</c:v>
                </c:pt>
                <c:pt idx="28">
                  <c:v>8/24/2011 14:00</c:v>
                </c:pt>
                <c:pt idx="29">
                  <c:v>8/24/2011 15:00</c:v>
                </c:pt>
                <c:pt idx="30">
                  <c:v>8/24/2011 16:00</c:v>
                </c:pt>
                <c:pt idx="31">
                  <c:v>8/24/2011 17:00</c:v>
                </c:pt>
                <c:pt idx="32">
                  <c:v>8/24/2011 18:00</c:v>
                </c:pt>
                <c:pt idx="33">
                  <c:v>8/24/2011 19:00</c:v>
                </c:pt>
                <c:pt idx="34">
                  <c:v>8/24/2011 20:00</c:v>
                </c:pt>
                <c:pt idx="35">
                  <c:v>8/24/2011 21:00</c:v>
                </c:pt>
                <c:pt idx="36">
                  <c:v>8/24/2011 22:00</c:v>
                </c:pt>
                <c:pt idx="37">
                  <c:v>8/24/2011 23:00</c:v>
                </c:pt>
                <c:pt idx="38">
                  <c:v>8/25/2011 0:00</c:v>
                </c:pt>
                <c:pt idx="39">
                  <c:v>8/25/2011 1:00</c:v>
                </c:pt>
                <c:pt idx="40">
                  <c:v>8/25/2011 2:00</c:v>
                </c:pt>
                <c:pt idx="41">
                  <c:v>8/25/2011 3:00</c:v>
                </c:pt>
                <c:pt idx="42">
                  <c:v>8/25/2011 4:00</c:v>
                </c:pt>
                <c:pt idx="43">
                  <c:v>8/25/2011 5:00</c:v>
                </c:pt>
                <c:pt idx="44">
                  <c:v>8/25/2011 6:00</c:v>
                </c:pt>
                <c:pt idx="45">
                  <c:v>8/25/2011 7:00</c:v>
                </c:pt>
                <c:pt idx="46">
                  <c:v>8/25/2011 8:00</c:v>
                </c:pt>
                <c:pt idx="47">
                  <c:v>8/25/2011 9:00</c:v>
                </c:pt>
                <c:pt idx="48">
                  <c:v>8/25/2011 10:00</c:v>
                </c:pt>
                <c:pt idx="49">
                  <c:v>8/25/2011 11:00</c:v>
                </c:pt>
                <c:pt idx="50">
                  <c:v>8/25/2011 12:00</c:v>
                </c:pt>
                <c:pt idx="51">
                  <c:v>8/25/2011 13:00</c:v>
                </c:pt>
                <c:pt idx="52">
                  <c:v>8/25/2011 14:00</c:v>
                </c:pt>
                <c:pt idx="53">
                  <c:v>8/25/2011 15:00</c:v>
                </c:pt>
                <c:pt idx="54">
                  <c:v>8/25/2011 16:00</c:v>
                </c:pt>
                <c:pt idx="55">
                  <c:v>8/25/2011 17:00</c:v>
                </c:pt>
                <c:pt idx="56">
                  <c:v>8/25/2011 18:00</c:v>
                </c:pt>
                <c:pt idx="57">
                  <c:v>8/25/2011 19:00</c:v>
                </c:pt>
                <c:pt idx="58">
                  <c:v>8/25/2011 20:00</c:v>
                </c:pt>
                <c:pt idx="59">
                  <c:v>8/25/2011 21:00</c:v>
                </c:pt>
                <c:pt idx="60">
                  <c:v>8/25/2011 22:00</c:v>
                </c:pt>
                <c:pt idx="61">
                  <c:v>8/25/2011 23:00</c:v>
                </c:pt>
                <c:pt idx="62">
                  <c:v>8/26/2011 0:00</c:v>
                </c:pt>
                <c:pt idx="63">
                  <c:v>8/26/2011 1:00</c:v>
                </c:pt>
                <c:pt idx="64">
                  <c:v>8/26/2011 2:00</c:v>
                </c:pt>
                <c:pt idx="65">
                  <c:v>8/26/2011 3:00</c:v>
                </c:pt>
                <c:pt idx="66">
                  <c:v>8/26/2011 4:00</c:v>
                </c:pt>
                <c:pt idx="67">
                  <c:v>8/26/2011 5:00</c:v>
                </c:pt>
                <c:pt idx="68">
                  <c:v>8/26/2011 6:00</c:v>
                </c:pt>
                <c:pt idx="69">
                  <c:v>8/26/2011 7:00</c:v>
                </c:pt>
              </c:strCache>
            </c:strRef>
          </c:cat>
          <c:val>
            <c:numRef>
              <c:f>Sheet6!$C$2:$C$72</c:f>
              <c:numCache>
                <c:formatCode>General</c:formatCode>
                <c:ptCount val="70"/>
                <c:pt idx="0">
                  <c:v>32</c:v>
                </c:pt>
                <c:pt idx="1">
                  <c:v>28</c:v>
                </c:pt>
                <c:pt idx="2">
                  <c:v>29</c:v>
                </c:pt>
                <c:pt idx="3">
                  <c:v>7</c:v>
                </c:pt>
                <c:pt idx="4">
                  <c:v>9</c:v>
                </c:pt>
                <c:pt idx="5">
                  <c:v>8</c:v>
                </c:pt>
                <c:pt idx="6">
                  <c:v>9</c:v>
                </c:pt>
                <c:pt idx="7">
                  <c:v>16</c:v>
                </c:pt>
                <c:pt idx="8">
                  <c:v>18</c:v>
                </c:pt>
                <c:pt idx="9">
                  <c:v>14</c:v>
                </c:pt>
                <c:pt idx="10">
                  <c:v>44</c:v>
                </c:pt>
                <c:pt idx="11">
                  <c:v>16</c:v>
                </c:pt>
                <c:pt idx="12">
                  <c:v>17</c:v>
                </c:pt>
                <c:pt idx="13">
                  <c:v>50</c:v>
                </c:pt>
                <c:pt idx="14">
                  <c:v>11</c:v>
                </c:pt>
                <c:pt idx="15">
                  <c:v>12</c:v>
                </c:pt>
                <c:pt idx="16">
                  <c:v>14</c:v>
                </c:pt>
                <c:pt idx="17">
                  <c:v>12</c:v>
                </c:pt>
                <c:pt idx="18">
                  <c:v>15</c:v>
                </c:pt>
                <c:pt idx="19">
                  <c:v>17</c:v>
                </c:pt>
                <c:pt idx="20">
                  <c:v>12</c:v>
                </c:pt>
                <c:pt idx="21">
                  <c:v>11</c:v>
                </c:pt>
                <c:pt idx="22">
                  <c:v>9</c:v>
                </c:pt>
                <c:pt idx="23">
                  <c:v>10</c:v>
                </c:pt>
                <c:pt idx="24">
                  <c:v>11</c:v>
                </c:pt>
                <c:pt idx="25">
                  <c:v>12</c:v>
                </c:pt>
                <c:pt idx="26">
                  <c:v>20</c:v>
                </c:pt>
                <c:pt idx="27">
                  <c:v>22</c:v>
                </c:pt>
                <c:pt idx="28">
                  <c:v>9</c:v>
                </c:pt>
                <c:pt idx="29">
                  <c:v>50</c:v>
                </c:pt>
                <c:pt idx="30">
                  <c:v>11</c:v>
                </c:pt>
                <c:pt idx="31">
                  <c:v>19</c:v>
                </c:pt>
                <c:pt idx="32">
                  <c:v>30</c:v>
                </c:pt>
                <c:pt idx="33">
                  <c:v>30</c:v>
                </c:pt>
                <c:pt idx="34">
                  <c:v>28</c:v>
                </c:pt>
                <c:pt idx="35">
                  <c:v>25</c:v>
                </c:pt>
                <c:pt idx="36">
                  <c:v>34</c:v>
                </c:pt>
                <c:pt idx="37">
                  <c:v>29</c:v>
                </c:pt>
                <c:pt idx="38">
                  <c:v>30</c:v>
                </c:pt>
                <c:pt idx="39">
                  <c:v>50</c:v>
                </c:pt>
                <c:pt idx="40">
                  <c:v>24</c:v>
                </c:pt>
                <c:pt idx="41">
                  <c:v>27</c:v>
                </c:pt>
                <c:pt idx="42">
                  <c:v>21</c:v>
                </c:pt>
                <c:pt idx="43">
                  <c:v>33</c:v>
                </c:pt>
                <c:pt idx="44">
                  <c:v>34</c:v>
                </c:pt>
                <c:pt idx="45">
                  <c:v>28</c:v>
                </c:pt>
                <c:pt idx="46">
                  <c:v>13</c:v>
                </c:pt>
                <c:pt idx="47">
                  <c:v>36</c:v>
                </c:pt>
                <c:pt idx="48">
                  <c:v>20</c:v>
                </c:pt>
                <c:pt idx="49">
                  <c:v>13</c:v>
                </c:pt>
                <c:pt idx="50">
                  <c:v>22</c:v>
                </c:pt>
                <c:pt idx="51">
                  <c:v>19</c:v>
                </c:pt>
                <c:pt idx="52">
                  <c:v>18</c:v>
                </c:pt>
                <c:pt idx="53">
                  <c:v>23</c:v>
                </c:pt>
                <c:pt idx="54">
                  <c:v>49</c:v>
                </c:pt>
                <c:pt idx="55">
                  <c:v>28</c:v>
                </c:pt>
                <c:pt idx="56">
                  <c:v>25</c:v>
                </c:pt>
                <c:pt idx="57">
                  <c:v>43</c:v>
                </c:pt>
                <c:pt idx="58">
                  <c:v>38</c:v>
                </c:pt>
                <c:pt idx="59">
                  <c:v>23</c:v>
                </c:pt>
                <c:pt idx="60">
                  <c:v>27</c:v>
                </c:pt>
                <c:pt idx="61">
                  <c:v>26</c:v>
                </c:pt>
                <c:pt idx="62">
                  <c:v>29</c:v>
                </c:pt>
                <c:pt idx="63">
                  <c:v>23</c:v>
                </c:pt>
                <c:pt idx="64">
                  <c:v>27</c:v>
                </c:pt>
                <c:pt idx="65">
                  <c:v>51</c:v>
                </c:pt>
                <c:pt idx="66">
                  <c:v>18</c:v>
                </c:pt>
                <c:pt idx="67">
                  <c:v>18</c:v>
                </c:pt>
                <c:pt idx="68">
                  <c:v>19</c:v>
                </c:pt>
                <c:pt idx="69">
                  <c:v>20</c:v>
                </c:pt>
              </c:numCache>
            </c:numRef>
          </c:val>
          <c:smooth val="0"/>
        </c:ser>
        <c:dLbls>
          <c:showLegendKey val="0"/>
          <c:showVal val="0"/>
          <c:showCatName val="0"/>
          <c:showSerName val="0"/>
          <c:showPercent val="0"/>
          <c:showBubbleSize val="0"/>
        </c:dLbls>
        <c:marker val="1"/>
        <c:smooth val="0"/>
        <c:axId val="94777344"/>
        <c:axId val="94779264"/>
      </c:lineChart>
      <c:catAx>
        <c:axId val="94777344"/>
        <c:scaling>
          <c:orientation val="minMax"/>
        </c:scaling>
        <c:delete val="0"/>
        <c:axPos val="b"/>
        <c:majorTickMark val="out"/>
        <c:minorTickMark val="none"/>
        <c:tickLblPos val="nextTo"/>
        <c:txPr>
          <a:bodyPr/>
          <a:lstStyle/>
          <a:p>
            <a:pPr>
              <a:defRPr sz="1600"/>
            </a:pPr>
            <a:endParaRPr lang="en-US"/>
          </a:p>
        </c:txPr>
        <c:crossAx val="94779264"/>
        <c:crosses val="autoZero"/>
        <c:auto val="1"/>
        <c:lblAlgn val="ctr"/>
        <c:lblOffset val="100"/>
        <c:noMultiLvlLbl val="0"/>
      </c:catAx>
      <c:valAx>
        <c:axId val="94779264"/>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94777344"/>
        <c:crosses val="autoZero"/>
        <c:crossBetween val="between"/>
      </c:valAx>
    </c:plotArea>
    <c:legend>
      <c:legendPos val="r"/>
      <c:layout>
        <c:manualLayout>
          <c:xMode val="edge"/>
          <c:yMode val="edge"/>
          <c:x val="0.6221358950459086"/>
          <c:y val="1.3497411257507991E-3"/>
          <c:w val="0.34383268936862654"/>
          <c:h val="0.16977635561693141"/>
        </c:manualLayout>
      </c:layout>
      <c:overlay val="0"/>
      <c:txPr>
        <a:bodyPr/>
        <a:lstStyle/>
        <a:p>
          <a:pPr>
            <a:defRPr sz="1800" b="1"/>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[am2proda.xlsx]Sheet9!PivotTable4</c:name>
    <c:fmtId val="-1"/>
  </c:pivotSource>
  <c:chart>
    <c:title>
      <c:tx>
        <c:rich>
          <a:bodyPr/>
          <a:lstStyle/>
          <a:p>
            <a:pPr>
              <a:defRPr/>
            </a:pPr>
            <a:r>
              <a:rPr lang="en-US" dirty="0"/>
              <a:t>Total </a:t>
            </a:r>
            <a:r>
              <a:rPr lang="en-US" dirty="0" smtClean="0"/>
              <a:t>Table </a:t>
            </a:r>
            <a:r>
              <a:rPr lang="en-US" baseline="0" dirty="0" smtClean="0"/>
              <a:t>Transactions</a:t>
            </a:r>
            <a:endParaRPr lang="en-US" dirty="0"/>
          </a:p>
        </c:rich>
      </c:tx>
      <c:layout>
        <c:manualLayout>
          <c:xMode val="edge"/>
          <c:yMode val="edge"/>
          <c:x val="0.36480866448114446"/>
          <c:y val="2.3474178403756086E-2"/>
        </c:manualLayout>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s>
    <c:plotArea>
      <c:layout>
        <c:manualLayout>
          <c:layoutTarget val="inner"/>
          <c:xMode val="edge"/>
          <c:yMode val="edge"/>
          <c:x val="8.4014170863557044E-2"/>
          <c:y val="9.4147010691495517E-2"/>
          <c:w val="0.90079209152354778"/>
          <c:h val="0.62894141237703827"/>
        </c:manualLayout>
      </c:layout>
      <c:lineChart>
        <c:grouping val="standard"/>
        <c:varyColors val="0"/>
        <c:ser>
          <c:idx val="0"/>
          <c:order val="0"/>
          <c:tx>
            <c:strRef>
              <c:f>Sheet9!$B$1</c:f>
              <c:strCache>
                <c:ptCount val="1"/>
                <c:pt idx="0">
                  <c:v>Total</c:v>
                </c:pt>
              </c:strCache>
            </c:strRef>
          </c:tx>
          <c:spPr>
            <a:ln>
              <a:solidFill>
                <a:srgbClr val="FFFF00"/>
              </a:solidFill>
            </a:ln>
          </c:spPr>
          <c:marker>
            <c:spPr>
              <a:solidFill>
                <a:srgbClr val="FFFF00"/>
              </a:solidFill>
            </c:spPr>
          </c:marker>
          <c:cat>
            <c:strRef>
              <c:f>Sheet9!$A$2:$A$72</c:f>
              <c:strCache>
                <c:ptCount val="70"/>
                <c:pt idx="0">
                  <c:v>8/23/2011 10:00</c:v>
                </c:pt>
                <c:pt idx="1">
                  <c:v>8/23/2011 11:00</c:v>
                </c:pt>
                <c:pt idx="2">
                  <c:v>8/23/2011 12:00</c:v>
                </c:pt>
                <c:pt idx="3">
                  <c:v>8/23/2011 13:00</c:v>
                </c:pt>
                <c:pt idx="4">
                  <c:v>8/23/2011 14:00</c:v>
                </c:pt>
                <c:pt idx="5">
                  <c:v>8/23/2011 15:00</c:v>
                </c:pt>
                <c:pt idx="6">
                  <c:v>8/23/2011 16:00</c:v>
                </c:pt>
                <c:pt idx="7">
                  <c:v>8/23/2011 17:00</c:v>
                </c:pt>
                <c:pt idx="8">
                  <c:v>8/23/2011 18:00</c:v>
                </c:pt>
                <c:pt idx="9">
                  <c:v>8/23/2011 19:00</c:v>
                </c:pt>
                <c:pt idx="10">
                  <c:v>8/23/2011 20:00</c:v>
                </c:pt>
                <c:pt idx="11">
                  <c:v>8/23/2011 21:00</c:v>
                </c:pt>
                <c:pt idx="12">
                  <c:v>8/23/2011 22:00</c:v>
                </c:pt>
                <c:pt idx="13">
                  <c:v>8/23/2011 23:00</c:v>
                </c:pt>
                <c:pt idx="14">
                  <c:v>8/24/2011 0:00</c:v>
                </c:pt>
                <c:pt idx="15">
                  <c:v>8/24/2011 1:00</c:v>
                </c:pt>
                <c:pt idx="16">
                  <c:v>8/24/2011 2:00</c:v>
                </c:pt>
                <c:pt idx="17">
                  <c:v>8/24/2011 3:00</c:v>
                </c:pt>
                <c:pt idx="18">
                  <c:v>8/24/2011 4:00</c:v>
                </c:pt>
                <c:pt idx="19">
                  <c:v>8/24/2011 5:00</c:v>
                </c:pt>
                <c:pt idx="20">
                  <c:v>8/24/2011 6:00</c:v>
                </c:pt>
                <c:pt idx="21">
                  <c:v>8/24/2011 7:00</c:v>
                </c:pt>
                <c:pt idx="22">
                  <c:v>8/24/2011 8:00</c:v>
                </c:pt>
                <c:pt idx="23">
                  <c:v>8/24/2011 9:00</c:v>
                </c:pt>
                <c:pt idx="24">
                  <c:v>8/24/2011 10:00</c:v>
                </c:pt>
                <c:pt idx="25">
                  <c:v>8/24/2011 11:00</c:v>
                </c:pt>
                <c:pt idx="26">
                  <c:v>8/24/2011 12:00</c:v>
                </c:pt>
                <c:pt idx="27">
                  <c:v>8/24/2011 13:00</c:v>
                </c:pt>
                <c:pt idx="28">
                  <c:v>8/24/2011 14:00</c:v>
                </c:pt>
                <c:pt idx="29">
                  <c:v>8/24/2011 15:00</c:v>
                </c:pt>
                <c:pt idx="30">
                  <c:v>8/24/2011 16:00</c:v>
                </c:pt>
                <c:pt idx="31">
                  <c:v>8/24/2011 17:00</c:v>
                </c:pt>
                <c:pt idx="32">
                  <c:v>8/24/2011 18:00</c:v>
                </c:pt>
                <c:pt idx="33">
                  <c:v>8/24/2011 19:00</c:v>
                </c:pt>
                <c:pt idx="34">
                  <c:v>8/24/2011 20:00</c:v>
                </c:pt>
                <c:pt idx="35">
                  <c:v>8/24/2011 21:00</c:v>
                </c:pt>
                <c:pt idx="36">
                  <c:v>8/24/2011 22:00</c:v>
                </c:pt>
                <c:pt idx="37">
                  <c:v>8/24/2011 23:00</c:v>
                </c:pt>
                <c:pt idx="38">
                  <c:v>8/25/2011 0:00</c:v>
                </c:pt>
                <c:pt idx="39">
                  <c:v>8/25/2011 1:00</c:v>
                </c:pt>
                <c:pt idx="40">
                  <c:v>8/25/2011 2:00</c:v>
                </c:pt>
                <c:pt idx="41">
                  <c:v>8/25/2011 3:00</c:v>
                </c:pt>
                <c:pt idx="42">
                  <c:v>8/25/2011 4:00</c:v>
                </c:pt>
                <c:pt idx="43">
                  <c:v>8/25/2011 5:00</c:v>
                </c:pt>
                <c:pt idx="44">
                  <c:v>8/25/2011 6:00</c:v>
                </c:pt>
                <c:pt idx="45">
                  <c:v>8/25/2011 7:00</c:v>
                </c:pt>
                <c:pt idx="46">
                  <c:v>8/25/2011 8:00</c:v>
                </c:pt>
                <c:pt idx="47">
                  <c:v>8/25/2011 9:00</c:v>
                </c:pt>
                <c:pt idx="48">
                  <c:v>8/25/2011 10:00</c:v>
                </c:pt>
                <c:pt idx="49">
                  <c:v>8/25/2011 11:00</c:v>
                </c:pt>
                <c:pt idx="50">
                  <c:v>8/25/2011 12:00</c:v>
                </c:pt>
                <c:pt idx="51">
                  <c:v>8/25/2011 13:00</c:v>
                </c:pt>
                <c:pt idx="52">
                  <c:v>8/25/2011 14:00</c:v>
                </c:pt>
                <c:pt idx="53">
                  <c:v>8/25/2011 15:00</c:v>
                </c:pt>
                <c:pt idx="54">
                  <c:v>8/25/2011 16:00</c:v>
                </c:pt>
                <c:pt idx="55">
                  <c:v>8/25/2011 17:00</c:v>
                </c:pt>
                <c:pt idx="56">
                  <c:v>8/25/2011 18:00</c:v>
                </c:pt>
                <c:pt idx="57">
                  <c:v>8/25/2011 19:00</c:v>
                </c:pt>
                <c:pt idx="58">
                  <c:v>8/25/2011 20:00</c:v>
                </c:pt>
                <c:pt idx="59">
                  <c:v>8/25/2011 21:00</c:v>
                </c:pt>
                <c:pt idx="60">
                  <c:v>8/25/2011 22:00</c:v>
                </c:pt>
                <c:pt idx="61">
                  <c:v>8/25/2011 23:00</c:v>
                </c:pt>
                <c:pt idx="62">
                  <c:v>8/26/2011 0:00</c:v>
                </c:pt>
                <c:pt idx="63">
                  <c:v>8/26/2011 1:00</c:v>
                </c:pt>
                <c:pt idx="64">
                  <c:v>8/26/2011 2:00</c:v>
                </c:pt>
                <c:pt idx="65">
                  <c:v>8/26/2011 3:00</c:v>
                </c:pt>
                <c:pt idx="66">
                  <c:v>8/26/2011 4:00</c:v>
                </c:pt>
                <c:pt idx="67">
                  <c:v>8/26/2011 5:00</c:v>
                </c:pt>
                <c:pt idx="68">
                  <c:v>8/26/2011 6:00</c:v>
                </c:pt>
                <c:pt idx="69">
                  <c:v>8/26/2011 7:00</c:v>
                </c:pt>
              </c:strCache>
            </c:strRef>
          </c:cat>
          <c:val>
            <c:numRef>
              <c:f>Sheet9!$B$2:$B$72</c:f>
              <c:numCache>
                <c:formatCode>General</c:formatCode>
                <c:ptCount val="70"/>
                <c:pt idx="0">
                  <c:v>5490200</c:v>
                </c:pt>
                <c:pt idx="1">
                  <c:v>5335000</c:v>
                </c:pt>
                <c:pt idx="2">
                  <c:v>5344700</c:v>
                </c:pt>
                <c:pt idx="3">
                  <c:v>5441700</c:v>
                </c:pt>
                <c:pt idx="4">
                  <c:v>5364100</c:v>
                </c:pt>
                <c:pt idx="5">
                  <c:v>5432000</c:v>
                </c:pt>
                <c:pt idx="6">
                  <c:v>5325300</c:v>
                </c:pt>
                <c:pt idx="7">
                  <c:v>5354400</c:v>
                </c:pt>
                <c:pt idx="8">
                  <c:v>5335000</c:v>
                </c:pt>
                <c:pt idx="9">
                  <c:v>5441700</c:v>
                </c:pt>
                <c:pt idx="10">
                  <c:v>5344700</c:v>
                </c:pt>
                <c:pt idx="11">
                  <c:v>5335000</c:v>
                </c:pt>
                <c:pt idx="12">
                  <c:v>5461100</c:v>
                </c:pt>
                <c:pt idx="13">
                  <c:v>5529000</c:v>
                </c:pt>
                <c:pt idx="14">
                  <c:v>4358700</c:v>
                </c:pt>
                <c:pt idx="15">
                  <c:v>4208400</c:v>
                </c:pt>
                <c:pt idx="16">
                  <c:v>4358700</c:v>
                </c:pt>
                <c:pt idx="17">
                  <c:v>4358700</c:v>
                </c:pt>
                <c:pt idx="18">
                  <c:v>4358700</c:v>
                </c:pt>
                <c:pt idx="19">
                  <c:v>4358700</c:v>
                </c:pt>
                <c:pt idx="20">
                  <c:v>5441700</c:v>
                </c:pt>
                <c:pt idx="21">
                  <c:v>5344700</c:v>
                </c:pt>
                <c:pt idx="22">
                  <c:v>5335000</c:v>
                </c:pt>
                <c:pt idx="23">
                  <c:v>5461100</c:v>
                </c:pt>
                <c:pt idx="24">
                  <c:v>5529000</c:v>
                </c:pt>
                <c:pt idx="25">
                  <c:v>4358700</c:v>
                </c:pt>
                <c:pt idx="26">
                  <c:v>9248400</c:v>
                </c:pt>
                <c:pt idx="27">
                  <c:v>9309000</c:v>
                </c:pt>
                <c:pt idx="28">
                  <c:v>9201369</c:v>
                </c:pt>
                <c:pt idx="29">
                  <c:v>8227115</c:v>
                </c:pt>
                <c:pt idx="30">
                  <c:v>9045288</c:v>
                </c:pt>
                <c:pt idx="31">
                  <c:v>9197271</c:v>
                </c:pt>
                <c:pt idx="32">
                  <c:v>9036479</c:v>
                </c:pt>
                <c:pt idx="33">
                  <c:v>8659782</c:v>
                </c:pt>
                <c:pt idx="34">
                  <c:v>9651564</c:v>
                </c:pt>
                <c:pt idx="35">
                  <c:v>9173276</c:v>
                </c:pt>
                <c:pt idx="36">
                  <c:v>8500993</c:v>
                </c:pt>
                <c:pt idx="37">
                  <c:v>9792887</c:v>
                </c:pt>
                <c:pt idx="38">
                  <c:v>9223245</c:v>
                </c:pt>
                <c:pt idx="39">
                  <c:v>9738707</c:v>
                </c:pt>
                <c:pt idx="40">
                  <c:v>9414905</c:v>
                </c:pt>
                <c:pt idx="41">
                  <c:v>9495844</c:v>
                </c:pt>
                <c:pt idx="42">
                  <c:v>9731959</c:v>
                </c:pt>
                <c:pt idx="43">
                  <c:v>9240920</c:v>
                </c:pt>
                <c:pt idx="44">
                  <c:v>8280748</c:v>
                </c:pt>
                <c:pt idx="45">
                  <c:v>8488781</c:v>
                </c:pt>
                <c:pt idx="46">
                  <c:v>8503177</c:v>
                </c:pt>
                <c:pt idx="47">
                  <c:v>9547163</c:v>
                </c:pt>
                <c:pt idx="48">
                  <c:v>9023890</c:v>
                </c:pt>
                <c:pt idx="49">
                  <c:v>9969631</c:v>
                </c:pt>
                <c:pt idx="50">
                  <c:v>9197431</c:v>
                </c:pt>
                <c:pt idx="51">
                  <c:v>9468439</c:v>
                </c:pt>
                <c:pt idx="52">
                  <c:v>9854052</c:v>
                </c:pt>
                <c:pt idx="53">
                  <c:v>8773452</c:v>
                </c:pt>
                <c:pt idx="54">
                  <c:v>9232726</c:v>
                </c:pt>
                <c:pt idx="55">
                  <c:v>9398856</c:v>
                </c:pt>
                <c:pt idx="56">
                  <c:v>8967298</c:v>
                </c:pt>
                <c:pt idx="57">
                  <c:v>9631728</c:v>
                </c:pt>
                <c:pt idx="58">
                  <c:v>9150025</c:v>
                </c:pt>
                <c:pt idx="59">
                  <c:v>8287195</c:v>
                </c:pt>
                <c:pt idx="60">
                  <c:v>9261422</c:v>
                </c:pt>
                <c:pt idx="61">
                  <c:v>8385185</c:v>
                </c:pt>
                <c:pt idx="62">
                  <c:v>8638053</c:v>
                </c:pt>
                <c:pt idx="63">
                  <c:v>8913287</c:v>
                </c:pt>
                <c:pt idx="64">
                  <c:v>9486068</c:v>
                </c:pt>
                <c:pt idx="65">
                  <c:v>8818124</c:v>
                </c:pt>
                <c:pt idx="66">
                  <c:v>8956721</c:v>
                </c:pt>
                <c:pt idx="67">
                  <c:v>8166055</c:v>
                </c:pt>
                <c:pt idx="68">
                  <c:v>9443257</c:v>
                </c:pt>
                <c:pt idx="69">
                  <c:v>8278899</c:v>
                </c:pt>
              </c:numCache>
            </c:numRef>
          </c:val>
          <c:smooth val="0"/>
        </c:ser>
        <c:dLbls>
          <c:showLegendKey val="0"/>
          <c:showVal val="0"/>
          <c:showCatName val="0"/>
          <c:showSerName val="0"/>
          <c:showPercent val="0"/>
          <c:showBubbleSize val="0"/>
        </c:dLbls>
        <c:marker val="1"/>
        <c:smooth val="0"/>
        <c:axId val="94800512"/>
        <c:axId val="94813568"/>
      </c:lineChart>
      <c:catAx>
        <c:axId val="94800512"/>
        <c:scaling>
          <c:orientation val="minMax"/>
        </c:scaling>
        <c:delete val="0"/>
        <c:axPos val="b"/>
        <c:majorTickMark val="out"/>
        <c:minorTickMark val="none"/>
        <c:tickLblPos val="nextTo"/>
        <c:txPr>
          <a:bodyPr/>
          <a:lstStyle/>
          <a:p>
            <a:pPr>
              <a:defRPr sz="1400"/>
            </a:pPr>
            <a:endParaRPr lang="en-US"/>
          </a:p>
        </c:txPr>
        <c:crossAx val="94813568"/>
        <c:crosses val="autoZero"/>
        <c:auto val="1"/>
        <c:lblAlgn val="ctr"/>
        <c:lblOffset val="100"/>
        <c:noMultiLvlLbl val="0"/>
      </c:catAx>
      <c:valAx>
        <c:axId val="94813568"/>
        <c:scaling>
          <c:orientation val="minMax"/>
          <c:max val="11000000"/>
          <c:min val="0"/>
        </c:scaling>
        <c:delete val="0"/>
        <c:axPos val="l"/>
        <c:majorGridlines/>
        <c:numFmt formatCode="General" sourceLinked="1"/>
        <c:majorTickMark val="out"/>
        <c:minorTickMark val="none"/>
        <c:tickLblPos val="nextTo"/>
        <c:txPr>
          <a:bodyPr/>
          <a:lstStyle/>
          <a:p>
            <a:pPr>
              <a:defRPr sz="1400" b="1"/>
            </a:pPr>
            <a:endParaRPr lang="en-US"/>
          </a:p>
        </c:txPr>
        <c:crossAx val="94800512"/>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0.00144</cdr:x>
      <cdr:y>0.16076</cdr:y>
    </cdr:from>
    <cdr:to>
      <cdr:x>0.03237</cdr:x>
      <cdr:y>0.843</cdr:y>
    </cdr:to>
    <cdr:sp macro="" textlink="">
      <cdr:nvSpPr>
        <cdr:cNvPr id="2" name="TextBox 1"/>
        <cdr:cNvSpPr txBox="1"/>
      </cdr:nvSpPr>
      <cdr:spPr>
        <a:xfrm xmlns:a="http://schemas.openxmlformats.org/drawingml/2006/main">
          <a:off x="17196" y="901500"/>
          <a:ext cx="369332" cy="3825815"/>
        </a:xfrm>
        <a:prstGeom xmlns:a="http://schemas.openxmlformats.org/drawingml/2006/main" prst="rect">
          <a:avLst/>
        </a:prstGeom>
        <a:noFill xmlns:a="http://schemas.openxmlformats.org/drawingml/2006/main"/>
      </cdr:spPr>
      <cdr:txBody>
        <a:bodyPr xmlns:a="http://schemas.openxmlformats.org/drawingml/2006/main" vertOverflow="clip" vert="vert270" wrap="square" lIns="0" tIns="0" rIns="0" bIns="0" rtlCol="0">
          <a:spAutoFit/>
        </a:bodyPr>
        <a:lstStyle xmlns:a="http://schemas.openxmlformats.org/drawingml/2006/main"/>
        <a:p xmlns:a="http://schemas.openxmlformats.org/drawingml/2006/main">
          <a:r>
            <a:rPr lang="en-US" sz="2400" b="1" dirty="0" smtClean="0">
              <a:gradFill>
                <a:gsLst>
                  <a:gs pos="0">
                    <a:schemeClr val="tx1"/>
                  </a:gs>
                  <a:gs pos="86000">
                    <a:schemeClr val="tx1"/>
                  </a:gs>
                </a:gsLst>
                <a:lin ang="5400000" scaled="0"/>
              </a:gradFill>
            </a:rPr>
            <a:t>Average  Table  Latency (ms)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0.02577</cdr:x>
      <cdr:y>0.76528</cdr:y>
    </cdr:to>
    <cdr:sp macro="" textlink="">
      <cdr:nvSpPr>
        <cdr:cNvPr id="2" name="TextBox 1"/>
        <cdr:cNvSpPr txBox="1"/>
      </cdr:nvSpPr>
      <cdr:spPr>
        <a:xfrm xmlns:a="http://schemas.openxmlformats.org/drawingml/2006/main">
          <a:off x="0" y="0"/>
          <a:ext cx="307777" cy="2173463"/>
        </a:xfrm>
        <a:prstGeom xmlns:a="http://schemas.openxmlformats.org/drawingml/2006/main" prst="rect">
          <a:avLst/>
        </a:prstGeom>
        <a:noFill xmlns:a="http://schemas.openxmlformats.org/drawingml/2006/main"/>
      </cdr:spPr>
      <cdr:txBody>
        <a:bodyPr xmlns:a="http://schemas.openxmlformats.org/drawingml/2006/main" vertOverflow="clip" vert="vert270" wrap="square" lIns="0" tIns="0" rIns="0" bIns="0" rtlCol="0">
          <a:spAutoFit/>
        </a:bodyPr>
        <a:lstStyle xmlns:a="http://schemas.openxmlformats.org/drawingml/2006/main"/>
        <a:p xmlns:a="http://schemas.openxmlformats.org/drawingml/2006/main">
          <a:r>
            <a:rPr lang="en-US" sz="2000" b="1" dirty="0" smtClean="0">
              <a:gradFill>
                <a:gsLst>
                  <a:gs pos="0">
                    <a:schemeClr val="tx1"/>
                  </a:gs>
                  <a:gs pos="86000">
                    <a:schemeClr val="tx1"/>
                  </a:gs>
                </a:gsLst>
                <a:lin ang="5400000" scaled="0"/>
              </a:gradFill>
            </a:rPr>
            <a:t>Average  Latency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9:21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1710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17109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1710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05332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20648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09426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894495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833381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79027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950362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790274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847626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&lt;Conference/Group Name&gt;</a:t>
            </a: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9:21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9:21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9:21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0499664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6142742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49107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91743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0318345"/>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28606110"/>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60715422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prstClr val="white"/>
                </a:solidFill>
              </a:rPr>
              <a:pPr/>
              <a:t>9/15/2011</a:t>
            </a:fld>
            <a:endParaRPr lang="en-US" dirty="0">
              <a:solidFill>
                <a:prstClr val="white"/>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prstClr val="white"/>
                </a:solidFill>
              </a:rPr>
              <a:t>PAGE </a:t>
            </a:r>
            <a:fld id="{711B4CA8-52BE-46B1-A536-58CE1A3FAF74}" type="slidenum">
              <a:rPr lang="en-US" smtClean="0">
                <a:solidFill>
                  <a:prstClr val="white"/>
                </a:solidFill>
              </a:rPr>
              <a:pPr/>
              <a:t>‹#›</a:t>
            </a:fld>
            <a:endParaRPr lang="en-US" dirty="0">
              <a:solidFill>
                <a:prstClr val="white"/>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prstClr val="white"/>
                </a:solidFill>
              </a:rPr>
              <a:t>MICROSOFT CONFIDENTIAL</a:t>
            </a:r>
            <a:endParaRPr lang="en-US" dirty="0">
              <a:solidFill>
                <a:prstClr val="white"/>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2148059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prstClr val="white"/>
                </a:solidFill>
              </a:rPr>
              <a:pPr/>
              <a:t>9/15/2011</a:t>
            </a:fld>
            <a:endParaRPr lang="en-US" dirty="0">
              <a:solidFill>
                <a:prstClr val="white"/>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prstClr val="white"/>
                </a:solidFill>
              </a:rPr>
              <a:t>PAGE </a:t>
            </a:r>
            <a:fld id="{711B4CA8-52BE-46B1-A536-58CE1A3FAF74}" type="slidenum">
              <a:rPr lang="en-US" smtClean="0">
                <a:solidFill>
                  <a:prstClr val="white"/>
                </a:solidFill>
              </a:rPr>
              <a:pPr/>
              <a:t>‹#›</a:t>
            </a:fld>
            <a:endParaRPr lang="en-US" dirty="0">
              <a:solidFill>
                <a:prstClr val="white"/>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prstClr val="white"/>
                </a:solidFill>
              </a:rPr>
              <a:t>MICROSOFT CONFIDENTIAL</a:t>
            </a:r>
            <a:endParaRPr lang="en-US" dirty="0">
              <a:solidFill>
                <a:prstClr val="white"/>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0854369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prstClr val="white"/>
                </a:solidFill>
              </a:rPr>
              <a:pPr/>
              <a:t>9/15/2011</a:t>
            </a:fld>
            <a:endParaRPr lang="en-US" dirty="0">
              <a:solidFill>
                <a:prstClr val="white"/>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prstClr val="white"/>
                </a:solidFill>
              </a:rPr>
              <a:t>PAGE </a:t>
            </a:r>
            <a:fld id="{711B4CA8-52BE-46B1-A536-58CE1A3FAF74}" type="slidenum">
              <a:rPr lang="en-US" smtClean="0">
                <a:solidFill>
                  <a:prstClr val="white"/>
                </a:solidFill>
              </a:rPr>
              <a:pPr/>
              <a:t>‹#›</a:t>
            </a:fld>
            <a:endParaRPr lang="en-US" dirty="0">
              <a:solidFill>
                <a:prstClr val="white"/>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prstClr val="white"/>
                </a:solidFill>
              </a:rPr>
              <a:t>MICROSOFT CONFIDENTIAL</a:t>
            </a:r>
            <a:endParaRPr lang="en-US" dirty="0">
              <a:solidFill>
                <a:prstClr val="white"/>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079754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7FD13B"/>
                    </a:gs>
                    <a:gs pos="86000">
                      <a:srgbClr val="7FD13B"/>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7FD13B"/>
                  </a:gs>
                  <a:gs pos="86000">
                    <a:srgbClr val="7FD13B"/>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9778488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640316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65977103"/>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27307267"/>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5185822"/>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5161990"/>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048365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59374"/>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927118"/>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92787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2278987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00865237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prstClr val="white"/>
                </a:solidFill>
              </a:rPr>
              <a:pPr/>
              <a:t>9/15/2011</a:t>
            </a:fld>
            <a:endParaRPr lang="en-US" dirty="0">
              <a:solidFill>
                <a:prstClr val="white"/>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prstClr val="white"/>
                </a:solidFill>
              </a:rPr>
              <a:t>PAGE </a:t>
            </a:r>
            <a:fld id="{711B4CA8-52BE-46B1-A536-58CE1A3FAF74}" type="slidenum">
              <a:rPr lang="en-US" smtClean="0">
                <a:solidFill>
                  <a:prstClr val="white"/>
                </a:solidFill>
              </a:rPr>
              <a:pPr/>
              <a:t>‹#›</a:t>
            </a:fld>
            <a:endParaRPr lang="en-US" dirty="0">
              <a:solidFill>
                <a:prstClr val="white"/>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prstClr val="white"/>
                </a:solidFill>
              </a:rPr>
              <a:t>MICROSOFT CONFIDENTIAL</a:t>
            </a:r>
            <a:endParaRPr lang="en-US" dirty="0">
              <a:solidFill>
                <a:prstClr val="white"/>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4231065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prstClr val="white"/>
                </a:solidFill>
              </a:rPr>
              <a:pPr/>
              <a:t>9/15/2011</a:t>
            </a:fld>
            <a:endParaRPr lang="en-US" dirty="0">
              <a:solidFill>
                <a:prstClr val="white"/>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prstClr val="white"/>
                </a:solidFill>
              </a:rPr>
              <a:t>PAGE </a:t>
            </a:r>
            <a:fld id="{711B4CA8-52BE-46B1-A536-58CE1A3FAF74}" type="slidenum">
              <a:rPr lang="en-US" smtClean="0">
                <a:solidFill>
                  <a:prstClr val="white"/>
                </a:solidFill>
              </a:rPr>
              <a:pPr/>
              <a:t>‹#›</a:t>
            </a:fld>
            <a:endParaRPr lang="en-US" dirty="0">
              <a:solidFill>
                <a:prstClr val="white"/>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prstClr val="white"/>
                </a:solidFill>
              </a:rPr>
              <a:t>MICROSOFT CONFIDENTIAL</a:t>
            </a:r>
            <a:endParaRPr lang="en-US" dirty="0">
              <a:solidFill>
                <a:prstClr val="white"/>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56827341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prstClr val="white"/>
                </a:solidFill>
              </a:rPr>
              <a:pPr/>
              <a:t>9/15/2011</a:t>
            </a:fld>
            <a:endParaRPr lang="en-US" dirty="0">
              <a:solidFill>
                <a:prstClr val="white"/>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prstClr val="white"/>
                </a:solidFill>
              </a:rPr>
              <a:t>PAGE </a:t>
            </a:r>
            <a:fld id="{711B4CA8-52BE-46B1-A536-58CE1A3FAF74}" type="slidenum">
              <a:rPr lang="en-US" smtClean="0">
                <a:solidFill>
                  <a:prstClr val="white"/>
                </a:solidFill>
              </a:rPr>
              <a:pPr/>
              <a:t>‹#›</a:t>
            </a:fld>
            <a:endParaRPr lang="en-US" dirty="0">
              <a:solidFill>
                <a:prstClr val="white"/>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prstClr val="white"/>
                </a:solidFill>
              </a:rPr>
              <a:t>MICROSOFT CONFIDENTIAL</a:t>
            </a:r>
            <a:endParaRPr lang="en-US" dirty="0">
              <a:solidFill>
                <a:prstClr val="white"/>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09099281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838431888"/>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7121590"/>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15063905"/>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4871269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3461376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0571905"/>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91396299"/>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00396"/>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603828"/>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4393608"/>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32197537"/>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45331891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25019946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4103363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55195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62189741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62134991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47866503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94247666"/>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17726204"/>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71833530"/>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58092935"/>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62779259"/>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204693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08158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231753"/>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9621733"/>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79926564"/>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07369175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026442082"/>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5589650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2785916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0817386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55059611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127456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85616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7FD13B"/>
                    </a:gs>
                    <a:gs pos="86000">
                      <a:srgbClr val="7FD13B"/>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7FD13B"/>
                  </a:gs>
                  <a:gs pos="86000">
                    <a:srgbClr val="7FD13B"/>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00655593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2165118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999094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9268911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prstClr val="white"/>
                    </a:gs>
                    <a:gs pos="86000">
                      <a:prstClr val="white"/>
                    </a:gs>
                  </a:gsLst>
                  <a:lin ang="5400000" scaled="0"/>
                </a:gradFill>
                <a:latin typeface="Segoe UI" pitchFamily="34" charset="0"/>
                <a:ea typeface="Segoe UI" pitchFamily="34" charset="0"/>
                <a:cs typeface="Segoe UI" pitchFamily="34" charset="0"/>
              </a:rPr>
              <a:t>www.buildwindows.com</a:t>
            </a:r>
            <a:endParaRPr lang="en-US" sz="1100" dirty="0">
              <a:gradFill>
                <a:gsLst>
                  <a:gs pos="0">
                    <a:prstClr val="white"/>
                  </a:gs>
                  <a:gs pos="86000">
                    <a:prstClr val="white"/>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1602892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10.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1.pn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image" Target="../media/image1.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theme" Target="../theme/theme1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1.png"/><Relationship Id="rId2" Type="http://schemas.openxmlformats.org/officeDocument/2006/relationships/slideLayout" Target="../slideLayouts/slideLayout96.xml"/><Relationship Id="rId16" Type="http://schemas.openxmlformats.org/officeDocument/2006/relationships/theme" Target="../theme/theme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image" Target="../media/image1.png"/><Relationship Id="rId2" Type="http://schemas.openxmlformats.org/officeDocument/2006/relationships/slideLayout" Target="../slideLayouts/slideLayout111.xml"/><Relationship Id="rId16"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14" r:id="rId16"/>
    <p:sldLayoutId id="214748388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9639449"/>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1113377"/>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3923660"/>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50010"/>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account.blob.core.windows.net/$log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account.table.core.windows.net/$Metric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microsoft.com/oas/default.aspx?gprid=14928&amp;st=1&amp;wfxredirect=1"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9.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25.jpeg"/><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blogs.msdn.com/windowsazurestorage/"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14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Inside Windows </a:t>
            </a:r>
            <a:r>
              <a:rPr lang="en-US"/>
              <a:t>Azure </a:t>
            </a:r>
            <a:r>
              <a:rPr lang="en-US" smtClean="0"/>
              <a:t>Storage</a:t>
            </a:r>
            <a:r>
              <a:rPr lang="en-US" dirty="0"/>
              <a:t>: what's new and under the hood deep dive</a:t>
            </a:r>
          </a:p>
        </p:txBody>
      </p:sp>
      <p:sp>
        <p:nvSpPr>
          <p:cNvPr id="3" name="Subtitle 2"/>
          <p:cNvSpPr>
            <a:spLocks noGrp="1"/>
          </p:cNvSpPr>
          <p:nvPr>
            <p:ph type="subTitle" idx="1"/>
          </p:nvPr>
        </p:nvSpPr>
        <p:spPr/>
        <p:txBody>
          <a:bodyPr/>
          <a:lstStyle/>
          <a:p>
            <a:r>
              <a:rPr lang="en-US" dirty="0" smtClean="0">
                <a:latin typeface="+mj-lt"/>
              </a:rPr>
              <a:t>Brad Calder</a:t>
            </a:r>
          </a:p>
          <a:p>
            <a:r>
              <a:rPr lang="en-US" dirty="0" smtClean="0"/>
              <a:t>General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SAC-961T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Blobs</a:t>
            </a:r>
            <a:endParaRPr lang="en-US" dirty="0"/>
          </a:p>
        </p:txBody>
      </p:sp>
      <p:sp>
        <p:nvSpPr>
          <p:cNvPr id="3" name="Content Placeholder 2"/>
          <p:cNvSpPr>
            <a:spLocks noGrp="1"/>
          </p:cNvSpPr>
          <p:nvPr>
            <p:ph idx="1"/>
          </p:nvPr>
        </p:nvSpPr>
        <p:spPr>
          <a:xfrm>
            <a:off x="519112" y="1447799"/>
            <a:ext cx="11149013" cy="5070987"/>
          </a:xfrm>
        </p:spPr>
        <p:txBody>
          <a:bodyPr>
            <a:normAutofit fontScale="85000" lnSpcReduction="20000"/>
          </a:bodyPr>
          <a:lstStyle/>
          <a:p>
            <a:r>
              <a:rPr lang="en-US" dirty="0" smtClean="0">
                <a:ea typeface="Segoe UI" pitchFamily="34" charset="0"/>
                <a:cs typeface="Segoe UI" pitchFamily="34" charset="0"/>
              </a:rPr>
              <a:t>A highly scalable and durable file system in the cloud</a:t>
            </a:r>
          </a:p>
          <a:p>
            <a:pPr lvl="1"/>
            <a:endParaRPr lang="en-US" dirty="0" smtClean="0">
              <a:ea typeface="Segoe UI" pitchFamily="34" charset="0"/>
              <a:cs typeface="Segoe UI" pitchFamily="34" charset="0"/>
            </a:endParaRPr>
          </a:p>
          <a:p>
            <a:r>
              <a:rPr lang="en-US" dirty="0" smtClean="0">
                <a:ea typeface="Segoe UI" pitchFamily="34" charset="0"/>
                <a:cs typeface="Segoe UI" pitchFamily="34" charset="0"/>
              </a:rPr>
              <a:t>Store files as blobs and associate metadata with it</a:t>
            </a:r>
          </a:p>
          <a:p>
            <a:pPr lvl="1"/>
            <a:r>
              <a:rPr lang="en-US" dirty="0" smtClean="0">
                <a:ea typeface="Segoe UI" pitchFamily="34" charset="0"/>
                <a:cs typeface="Segoe UI" pitchFamily="34" charset="0"/>
              </a:rPr>
              <a:t>Blobs can be up to 200 GB in size</a:t>
            </a:r>
          </a:p>
          <a:p>
            <a:pPr lvl="1"/>
            <a:endParaRPr lang="en-US" dirty="0" smtClean="0">
              <a:ea typeface="Segoe UI" pitchFamily="34" charset="0"/>
              <a:cs typeface="Segoe UI" pitchFamily="34" charset="0"/>
            </a:endParaRPr>
          </a:p>
          <a:p>
            <a:r>
              <a:rPr lang="en-US" dirty="0" smtClean="0">
                <a:ea typeface="Segoe UI" pitchFamily="34" charset="0"/>
                <a:cs typeface="Segoe UI" pitchFamily="34" charset="0"/>
              </a:rPr>
              <a:t>Upload/Download Blobs</a:t>
            </a:r>
          </a:p>
          <a:p>
            <a:pPr lvl="1"/>
            <a:r>
              <a:rPr lang="en-US" dirty="0" smtClean="0">
                <a:ea typeface="Segoe UI" pitchFamily="34" charset="0"/>
                <a:cs typeface="Segoe UI" pitchFamily="34" charset="0"/>
              </a:rPr>
              <a:t>Provides continuation for large uploads</a:t>
            </a:r>
          </a:p>
          <a:p>
            <a:pPr lvl="1"/>
            <a:r>
              <a:rPr lang="en-US" dirty="0" smtClean="0">
                <a:ea typeface="Segoe UI" pitchFamily="34" charset="0"/>
                <a:cs typeface="Segoe UI" pitchFamily="34" charset="0"/>
              </a:rPr>
              <a:t>Provides range reads</a:t>
            </a:r>
          </a:p>
          <a:p>
            <a:pPr lvl="1"/>
            <a:r>
              <a:rPr lang="en-US" dirty="0" smtClean="0">
                <a:ea typeface="Segoe UI" pitchFamily="34" charset="0"/>
                <a:cs typeface="Segoe UI" pitchFamily="34" charset="0"/>
              </a:rPr>
              <a:t>Strong Consistency and Optimistic Concurrency</a:t>
            </a:r>
          </a:p>
          <a:p>
            <a:pPr lvl="2"/>
            <a:r>
              <a:rPr lang="en-US" dirty="0" smtClean="0">
                <a:ea typeface="Segoe UI" pitchFamily="34" charset="0"/>
                <a:cs typeface="Segoe UI" pitchFamily="34" charset="0"/>
              </a:rPr>
              <a:t>Conditional operations – If-Match, If-Not-Modified-Since, etc.</a:t>
            </a:r>
          </a:p>
          <a:p>
            <a:pPr lvl="1"/>
            <a:endParaRPr lang="en-US" dirty="0" smtClean="0">
              <a:ea typeface="Segoe UI" pitchFamily="34" charset="0"/>
              <a:cs typeface="Segoe UI" pitchFamily="34" charset="0"/>
            </a:endParaRPr>
          </a:p>
          <a:p>
            <a:r>
              <a:rPr lang="en-US" dirty="0" smtClean="0">
                <a:ea typeface="Segoe UI" pitchFamily="34" charset="0"/>
                <a:cs typeface="Segoe UI" pitchFamily="34" charset="0"/>
              </a:rPr>
              <a:t>Snapshot Blob</a:t>
            </a:r>
          </a:p>
          <a:p>
            <a:pPr lvl="1"/>
            <a:r>
              <a:rPr lang="en-US" dirty="0" smtClean="0">
                <a:ea typeface="Segoe UI" pitchFamily="34" charset="0"/>
                <a:cs typeface="Segoe UI" pitchFamily="34" charset="0"/>
              </a:rPr>
              <a:t>Create versions/backup of your blobs</a:t>
            </a:r>
          </a:p>
          <a:p>
            <a:r>
              <a:rPr lang="en-US" dirty="0" smtClean="0">
                <a:ea typeface="Segoe UI" pitchFamily="34" charset="0"/>
                <a:cs typeface="Segoe UI" pitchFamily="34" charset="0"/>
              </a:rPr>
              <a:t>Lease Blob</a:t>
            </a:r>
          </a:p>
          <a:p>
            <a:pPr lvl="1"/>
            <a:r>
              <a:rPr lang="en-US" dirty="0" smtClean="0">
                <a:ea typeface="Segoe UI" pitchFamily="34" charset="0"/>
                <a:cs typeface="Segoe UI" pitchFamily="34" charset="0"/>
              </a:rPr>
              <a:t>Exclusive write lease</a:t>
            </a:r>
          </a:p>
          <a:p>
            <a:pPr lvl="1"/>
            <a:endParaRPr lang="en-US" dirty="0" smtClean="0"/>
          </a:p>
        </p:txBody>
      </p:sp>
    </p:spTree>
    <p:extLst>
      <p:ext uri="{BB962C8B-B14F-4D97-AF65-F5344CB8AC3E}">
        <p14:creationId xmlns:p14="http://schemas.microsoft.com/office/powerpoint/2010/main" val="35075196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Blobs </a:t>
            </a:r>
            <a:r>
              <a:rPr lang="en-US" dirty="0" smtClean="0">
                <a:solidFill>
                  <a:srgbClr val="F6AE1E"/>
                </a:solidFill>
              </a:rPr>
              <a:t>– What is new?</a:t>
            </a:r>
            <a:endParaRPr lang="en-US" dirty="0">
              <a:solidFill>
                <a:srgbClr val="F6AE1E"/>
              </a:solidFill>
            </a:endParaRPr>
          </a:p>
        </p:txBody>
      </p:sp>
      <p:sp>
        <p:nvSpPr>
          <p:cNvPr id="3" name="Content Placeholder 2"/>
          <p:cNvSpPr>
            <a:spLocks noGrp="1"/>
          </p:cNvSpPr>
          <p:nvPr>
            <p:ph idx="1"/>
          </p:nvPr>
        </p:nvSpPr>
        <p:spPr>
          <a:xfrm>
            <a:off x="519112" y="1271016"/>
            <a:ext cx="11149013" cy="2012859"/>
          </a:xfrm>
        </p:spPr>
        <p:txBody>
          <a:bodyPr/>
          <a:lstStyle/>
          <a:p>
            <a:r>
              <a:rPr lang="en-US" sz="2800" dirty="0" smtClean="0"/>
              <a:t>Efficient Resume for browsers and streaming media players require:</a:t>
            </a:r>
          </a:p>
          <a:p>
            <a:pPr lvl="1"/>
            <a:r>
              <a:rPr lang="en-US" sz="2400" dirty="0" smtClean="0">
                <a:solidFill>
                  <a:srgbClr val="FFFF00"/>
                </a:solidFill>
              </a:rPr>
              <a:t>Range requests of the form “Range: bytes 100-” </a:t>
            </a:r>
          </a:p>
          <a:p>
            <a:pPr lvl="1"/>
            <a:r>
              <a:rPr lang="en-US" sz="2400" dirty="0" smtClean="0">
                <a:solidFill>
                  <a:srgbClr val="FFFF00"/>
                </a:solidFill>
              </a:rPr>
              <a:t>Return “Accept-Ranges” </a:t>
            </a:r>
            <a:r>
              <a:rPr lang="en-US" sz="2400" dirty="0">
                <a:solidFill>
                  <a:srgbClr val="FFFF00"/>
                </a:solidFill>
              </a:rPr>
              <a:t>response </a:t>
            </a:r>
            <a:r>
              <a:rPr lang="en-US" sz="2400" dirty="0" smtClean="0">
                <a:solidFill>
                  <a:srgbClr val="FFFF00"/>
                </a:solidFill>
              </a:rPr>
              <a:t>header</a:t>
            </a:r>
          </a:p>
          <a:p>
            <a:pPr lvl="1"/>
            <a:r>
              <a:rPr lang="en-US" sz="2400" dirty="0" err="1" smtClean="0">
                <a:solidFill>
                  <a:srgbClr val="FFFF00"/>
                </a:solidFill>
              </a:rPr>
              <a:t>ETags</a:t>
            </a:r>
            <a:r>
              <a:rPr lang="en-US" sz="2400" dirty="0" smtClean="0">
                <a:solidFill>
                  <a:srgbClr val="FFFF00"/>
                </a:solidFill>
              </a:rPr>
              <a:t> to be quoted</a:t>
            </a:r>
          </a:p>
          <a:p>
            <a:pPr lvl="1"/>
            <a:endParaRPr lang="en-US" sz="2400" dirty="0" smtClean="0"/>
          </a:p>
        </p:txBody>
      </p:sp>
    </p:spTree>
    <p:extLst>
      <p:ext uri="{BB962C8B-B14F-4D97-AF65-F5344CB8AC3E}">
        <p14:creationId xmlns:p14="http://schemas.microsoft.com/office/powerpoint/2010/main" val="3626127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Tables</a:t>
            </a:r>
            <a:endParaRPr lang="en-US" dirty="0"/>
          </a:p>
        </p:txBody>
      </p:sp>
      <p:sp>
        <p:nvSpPr>
          <p:cNvPr id="3" name="Content Placeholder 2"/>
          <p:cNvSpPr>
            <a:spLocks noGrp="1"/>
          </p:cNvSpPr>
          <p:nvPr>
            <p:ph idx="1"/>
          </p:nvPr>
        </p:nvSpPr>
        <p:spPr>
          <a:xfrm>
            <a:off x="519112" y="1447800"/>
            <a:ext cx="11149013" cy="4776692"/>
          </a:xfrm>
        </p:spPr>
        <p:txBody>
          <a:bodyPr/>
          <a:lstStyle/>
          <a:p>
            <a:r>
              <a:rPr lang="en-US" dirty="0" smtClean="0"/>
              <a:t>Scalable Structured Storage</a:t>
            </a:r>
          </a:p>
          <a:p>
            <a:pPr lvl="1"/>
            <a:r>
              <a:rPr lang="en-US" dirty="0" smtClean="0"/>
              <a:t>Store Tables with billions of entities and TBs of data</a:t>
            </a:r>
          </a:p>
          <a:p>
            <a:pPr lvl="1"/>
            <a:r>
              <a:rPr lang="en-US" dirty="0" smtClean="0"/>
              <a:t>Provides flexible schema (</a:t>
            </a:r>
            <a:r>
              <a:rPr lang="en-US" dirty="0" err="1" smtClean="0"/>
              <a:t>NoSQL</a:t>
            </a:r>
            <a:r>
              <a:rPr lang="en-US" dirty="0" smtClean="0"/>
              <a:t>)</a:t>
            </a:r>
          </a:p>
          <a:p>
            <a:pPr lvl="1"/>
            <a:r>
              <a:rPr lang="en-US" dirty="0" smtClean="0"/>
              <a:t>Data Model</a:t>
            </a:r>
          </a:p>
          <a:p>
            <a:pPr lvl="2"/>
            <a:r>
              <a:rPr lang="en-US" dirty="0" smtClean="0"/>
              <a:t>A table is a set of entities (rows)</a:t>
            </a:r>
          </a:p>
          <a:p>
            <a:pPr lvl="2"/>
            <a:r>
              <a:rPr lang="en-US" dirty="0" smtClean="0"/>
              <a:t>An entity is a set of properties (columns)</a:t>
            </a:r>
          </a:p>
          <a:p>
            <a:pPr lvl="1"/>
            <a:endParaRPr lang="en-US" dirty="0" smtClean="0"/>
          </a:p>
          <a:p>
            <a:r>
              <a:rPr lang="en-US" dirty="0" smtClean="0"/>
              <a:t>Familiar and Easy to use API</a:t>
            </a:r>
          </a:p>
          <a:p>
            <a:pPr lvl="1"/>
            <a:r>
              <a:rPr lang="en-US" dirty="0" err="1" smtClean="0"/>
              <a:t>OData</a:t>
            </a:r>
            <a:r>
              <a:rPr lang="en-US" dirty="0" smtClean="0"/>
              <a:t> Protocol</a:t>
            </a:r>
          </a:p>
          <a:p>
            <a:pPr lvl="1"/>
            <a:r>
              <a:rPr lang="en-US" dirty="0" smtClean="0"/>
              <a:t>WCF Data Services - .NET classes and LINQ</a:t>
            </a:r>
            <a:endParaRPr lang="en-US" dirty="0"/>
          </a:p>
        </p:txBody>
      </p:sp>
    </p:spTree>
    <p:extLst>
      <p:ext uri="{BB962C8B-B14F-4D97-AF65-F5344CB8AC3E}">
        <p14:creationId xmlns:p14="http://schemas.microsoft.com/office/powerpoint/2010/main" val="11226690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Tables </a:t>
            </a:r>
            <a:r>
              <a:rPr lang="en-US" dirty="0" smtClean="0">
                <a:solidFill>
                  <a:srgbClr val="FFC000"/>
                </a:solidFill>
              </a:rPr>
              <a:t>– What is new?</a:t>
            </a:r>
            <a:endParaRPr lang="en-US" dirty="0">
              <a:solidFill>
                <a:srgbClr val="FFC000"/>
              </a:solidFill>
            </a:endParaRPr>
          </a:p>
        </p:txBody>
      </p:sp>
      <p:sp>
        <p:nvSpPr>
          <p:cNvPr id="3" name="Content Placeholder 2"/>
          <p:cNvSpPr>
            <a:spLocks noGrp="1"/>
          </p:cNvSpPr>
          <p:nvPr>
            <p:ph idx="1"/>
          </p:nvPr>
        </p:nvSpPr>
        <p:spPr>
          <a:xfrm>
            <a:off x="519112" y="1447800"/>
            <a:ext cx="5036561" cy="4475071"/>
          </a:xfrm>
        </p:spPr>
        <p:txBody>
          <a:bodyPr/>
          <a:lstStyle/>
          <a:p>
            <a:r>
              <a:rPr lang="en-US" dirty="0" smtClean="0">
                <a:latin typeface="Segoe UI" pitchFamily="34" charset="0"/>
                <a:ea typeface="Segoe UI" pitchFamily="34" charset="0"/>
                <a:cs typeface="Segoe UI" pitchFamily="34" charset="0"/>
              </a:rPr>
              <a:t>Insert entity</a:t>
            </a:r>
          </a:p>
          <a:p>
            <a:r>
              <a:rPr lang="en-US" dirty="0" smtClean="0">
                <a:latin typeface="Segoe UI" pitchFamily="34" charset="0"/>
                <a:ea typeface="Segoe UI" pitchFamily="34" charset="0"/>
                <a:cs typeface="Segoe UI" pitchFamily="34" charset="0"/>
              </a:rPr>
              <a:t>Update entity </a:t>
            </a:r>
          </a:p>
          <a:p>
            <a:pPr lvl="1"/>
            <a:r>
              <a:rPr lang="en-US" dirty="0" smtClean="0">
                <a:latin typeface="Segoe UI" pitchFamily="34" charset="0"/>
                <a:ea typeface="Segoe UI" pitchFamily="34" charset="0"/>
                <a:cs typeface="Segoe UI" pitchFamily="34" charset="0"/>
              </a:rPr>
              <a:t>Merge </a:t>
            </a:r>
          </a:p>
          <a:p>
            <a:pPr lvl="1"/>
            <a:r>
              <a:rPr lang="en-US" dirty="0" smtClean="0">
                <a:latin typeface="Segoe UI" pitchFamily="34" charset="0"/>
                <a:ea typeface="Segoe UI" pitchFamily="34" charset="0"/>
                <a:cs typeface="Segoe UI" pitchFamily="34" charset="0"/>
              </a:rPr>
              <a:t>Replace</a:t>
            </a:r>
          </a:p>
          <a:p>
            <a:r>
              <a:rPr lang="en-US" dirty="0" smtClean="0">
                <a:latin typeface="Segoe UI" pitchFamily="34" charset="0"/>
                <a:ea typeface="Segoe UI" pitchFamily="34" charset="0"/>
                <a:cs typeface="Segoe UI" pitchFamily="34" charset="0"/>
              </a:rPr>
              <a:t>Delete entity</a:t>
            </a:r>
          </a:p>
          <a:p>
            <a:r>
              <a:rPr lang="en-US" dirty="0" smtClean="0">
                <a:latin typeface="Segoe UI" pitchFamily="34" charset="0"/>
                <a:ea typeface="Segoe UI" pitchFamily="34" charset="0"/>
                <a:cs typeface="Segoe UI" pitchFamily="34" charset="0"/>
              </a:rPr>
              <a:t>Query entity</a:t>
            </a:r>
          </a:p>
          <a:p>
            <a:r>
              <a:rPr lang="en-US" dirty="0" smtClean="0">
                <a:latin typeface="Segoe UI" pitchFamily="34" charset="0"/>
                <a:ea typeface="Segoe UI" pitchFamily="34" charset="0"/>
                <a:cs typeface="Segoe UI" pitchFamily="34" charset="0"/>
              </a:rPr>
              <a:t>Entity Group Transactions</a:t>
            </a:r>
          </a:p>
          <a:p>
            <a:pPr lvl="1"/>
            <a:endParaRPr lang="en-US" dirty="0">
              <a:solidFill>
                <a:srgbClr val="FFC000"/>
              </a:solidFill>
            </a:endParaRPr>
          </a:p>
        </p:txBody>
      </p:sp>
      <p:sp>
        <p:nvSpPr>
          <p:cNvPr id="4" name="Content Placeholder 2"/>
          <p:cNvSpPr txBox="1">
            <a:spLocks/>
          </p:cNvSpPr>
          <p:nvPr/>
        </p:nvSpPr>
        <p:spPr>
          <a:xfrm>
            <a:off x="6172426" y="1367976"/>
            <a:ext cx="5125838" cy="2794611"/>
          </a:xfrm>
          <a:prstGeom prst="rect">
            <a:avLst/>
          </a:prstGeom>
        </p:spPr>
        <p:txBody>
          <a:bodyPr vert="horz" wrap="square" lIns="0" tIns="0" rIns="0" bIns="0" rtlCol="0">
            <a:spAutoFit/>
          </a:bodyPr>
          <a:lstStyle/>
          <a:p>
            <a:pPr marL="460375" lvl="0" indent="-460375">
              <a:lnSpc>
                <a:spcPct val="90000"/>
              </a:lnSpc>
              <a:spcBef>
                <a:spcPct val="20000"/>
              </a:spcBef>
              <a:buSzPct val="90000"/>
              <a:buFont typeface="Arial" pitchFamily="34" charset="0"/>
              <a:buChar char="•"/>
              <a:defRPr/>
            </a:pPr>
            <a:r>
              <a:rPr lang="en-US" sz="3200" dirty="0" smtClean="0">
                <a:solidFill>
                  <a:srgbClr val="FFFF00"/>
                </a:solidFill>
                <a:latin typeface="Segoe UI" pitchFamily="34" charset="0"/>
                <a:ea typeface="Segoe UI" pitchFamily="34" charset="0"/>
                <a:cs typeface="Segoe UI" pitchFamily="34" charset="0"/>
              </a:rPr>
              <a:t>Query Projection ($select)</a:t>
            </a:r>
          </a:p>
          <a:p>
            <a:pPr marL="855663" lvl="1" indent="-395288">
              <a:lnSpc>
                <a:spcPct val="90000"/>
              </a:lnSpc>
              <a:spcBef>
                <a:spcPct val="20000"/>
              </a:spcBef>
              <a:buSzPct val="90000"/>
              <a:buFont typeface="Arial" pitchFamily="34" charset="0"/>
              <a:buChar char="•"/>
              <a:defRPr/>
            </a:pPr>
            <a:r>
              <a:rPr lang="en-US" sz="2800" dirty="0" smtClean="0">
                <a:solidFill>
                  <a:srgbClr val="FFFF00"/>
                </a:solidFill>
                <a:latin typeface="Segoe UI" pitchFamily="34" charset="0"/>
                <a:ea typeface="Segoe UI" pitchFamily="34" charset="0"/>
                <a:cs typeface="Segoe UI" pitchFamily="34" charset="0"/>
              </a:rPr>
              <a:t>Project only selected columns</a:t>
            </a:r>
          </a:p>
          <a:p>
            <a:pPr marL="460375" lvl="0" indent="-460375">
              <a:lnSpc>
                <a:spcPct val="90000"/>
              </a:lnSpc>
              <a:spcBef>
                <a:spcPct val="20000"/>
              </a:spcBef>
              <a:buSzPct val="90000"/>
              <a:buFont typeface="Arial" pitchFamily="34" charset="0"/>
              <a:buChar char="•"/>
              <a:defRPr/>
            </a:pPr>
            <a:r>
              <a:rPr lang="en-US" sz="3200" dirty="0" err="1" smtClean="0">
                <a:solidFill>
                  <a:srgbClr val="FFFF00"/>
                </a:solidFill>
                <a:latin typeface="Segoe UI" pitchFamily="34" charset="0"/>
                <a:ea typeface="Segoe UI" pitchFamily="34" charset="0"/>
                <a:cs typeface="Segoe UI" pitchFamily="34" charset="0"/>
              </a:rPr>
              <a:t>Upsert</a:t>
            </a:r>
            <a:r>
              <a:rPr lang="en-US" sz="3200" dirty="0" smtClean="0">
                <a:solidFill>
                  <a:srgbClr val="FFFF00"/>
                </a:solidFill>
                <a:latin typeface="Segoe UI" pitchFamily="34" charset="0"/>
                <a:ea typeface="Segoe UI" pitchFamily="34" charset="0"/>
                <a:cs typeface="Segoe UI" pitchFamily="34" charset="0"/>
              </a:rPr>
              <a:t> Entity</a:t>
            </a:r>
          </a:p>
          <a:p>
            <a:pPr marL="855663" lvl="1" indent="-395288">
              <a:lnSpc>
                <a:spcPct val="90000"/>
              </a:lnSpc>
              <a:spcBef>
                <a:spcPct val="20000"/>
              </a:spcBef>
              <a:buSzPct val="90000"/>
              <a:buFont typeface="Arial" pitchFamily="34" charset="0"/>
              <a:buChar char="•"/>
              <a:defRPr/>
            </a:pPr>
            <a:r>
              <a:rPr lang="en-US" sz="2800" dirty="0" err="1" smtClean="0">
                <a:solidFill>
                  <a:srgbClr val="FFFF00"/>
                </a:solidFill>
                <a:latin typeface="Segoe UI" pitchFamily="34" charset="0"/>
                <a:ea typeface="Segoe UI" pitchFamily="34" charset="0"/>
                <a:cs typeface="Segoe UI" pitchFamily="34" charset="0"/>
              </a:rPr>
              <a:t>InsertOrReplace</a:t>
            </a:r>
            <a:endParaRPr lang="en-US" sz="2800" dirty="0" smtClean="0">
              <a:solidFill>
                <a:srgbClr val="FFFF00"/>
              </a:solidFill>
              <a:latin typeface="Segoe UI" pitchFamily="34" charset="0"/>
              <a:ea typeface="Segoe UI" pitchFamily="34" charset="0"/>
              <a:cs typeface="Segoe UI" pitchFamily="34" charset="0"/>
            </a:endParaRPr>
          </a:p>
          <a:p>
            <a:pPr marL="855663" lvl="1" indent="-395288">
              <a:lnSpc>
                <a:spcPct val="90000"/>
              </a:lnSpc>
              <a:spcBef>
                <a:spcPct val="20000"/>
              </a:spcBef>
              <a:buSzPct val="90000"/>
              <a:buFont typeface="Arial" pitchFamily="34" charset="0"/>
              <a:buChar char="•"/>
              <a:defRPr/>
            </a:pPr>
            <a:r>
              <a:rPr lang="en-US" sz="2800" dirty="0" err="1" smtClean="0">
                <a:solidFill>
                  <a:srgbClr val="FFFF00"/>
                </a:solidFill>
                <a:latin typeface="Segoe UI" pitchFamily="34" charset="0"/>
                <a:ea typeface="Segoe UI" pitchFamily="34" charset="0"/>
                <a:cs typeface="Segoe UI" pitchFamily="34" charset="0"/>
              </a:rPr>
              <a:t>InsertOrMerge</a:t>
            </a:r>
            <a:endParaRPr lang="en-US" sz="2800" dirty="0" smtClean="0">
              <a:solidFill>
                <a:srgbClr val="FFFF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17776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Azure Tables - </a:t>
            </a:r>
            <a:r>
              <a:rPr lang="en-US" dirty="0" smtClean="0">
                <a:solidFill>
                  <a:srgbClr val="FFC000"/>
                </a:solidFill>
              </a:rPr>
              <a:t>Projection</a:t>
            </a:r>
            <a:endParaRPr lang="en-US" dirty="0">
              <a:solidFill>
                <a:srgbClr val="FFC000"/>
              </a:solidFill>
            </a:endParaRPr>
          </a:p>
        </p:txBody>
      </p:sp>
      <p:sp>
        <p:nvSpPr>
          <p:cNvPr id="3" name="Text Placeholder 2"/>
          <p:cNvSpPr>
            <a:spLocks noGrp="1"/>
          </p:cNvSpPr>
          <p:nvPr>
            <p:ph type="body" sz="quarter" idx="10"/>
          </p:nvPr>
        </p:nvSpPr>
        <p:spPr>
          <a:xfrm>
            <a:off x="448777" y="853430"/>
            <a:ext cx="11149012" cy="5343001"/>
          </a:xfrm>
        </p:spPr>
        <p:txBody>
          <a:bodyPr/>
          <a:lstStyle/>
          <a:p>
            <a:r>
              <a:rPr lang="en-US" sz="1600" dirty="0" smtClean="0">
                <a:solidFill>
                  <a:srgbClr val="0000FF"/>
                </a:solidFill>
                <a:latin typeface="Consolas"/>
              </a:rPr>
              <a:t>    </a:t>
            </a:r>
          </a:p>
          <a:p>
            <a:r>
              <a:rPr lang="en-US" sz="1600" dirty="0">
                <a:solidFill>
                  <a:srgbClr val="0000FF"/>
                </a:solidFill>
                <a:latin typeface="Consolas"/>
              </a:rPr>
              <a:t> </a:t>
            </a:r>
            <a:r>
              <a:rPr lang="en-US" sz="1600" dirty="0" smtClean="0">
                <a:solidFill>
                  <a:srgbClr val="0000FF"/>
                </a:solidFill>
                <a:latin typeface="Consolas"/>
              </a:rPr>
              <a:t>   public</a:t>
            </a:r>
            <a:r>
              <a:rPr lang="en-US" sz="1600" dirty="0" smtClean="0">
                <a:solidFill>
                  <a:prstClr val="black"/>
                </a:solidFill>
                <a:latin typeface="Consolas"/>
              </a:rPr>
              <a:t> </a:t>
            </a:r>
            <a:r>
              <a:rPr lang="en-US" sz="1600" dirty="0">
                <a:solidFill>
                  <a:srgbClr val="0000FF"/>
                </a:solidFill>
                <a:latin typeface="Consolas"/>
              </a:rPr>
              <a:t>class</a:t>
            </a:r>
            <a:r>
              <a:rPr lang="en-US" sz="1600" dirty="0">
                <a:solidFill>
                  <a:prstClr val="black"/>
                </a:solidFill>
                <a:latin typeface="Consolas"/>
              </a:rPr>
              <a:t> </a:t>
            </a:r>
            <a:r>
              <a:rPr lang="en-US" sz="1600" dirty="0" smtClean="0">
                <a:solidFill>
                  <a:srgbClr val="2B91AF"/>
                </a:solidFill>
                <a:latin typeface="Consolas"/>
              </a:rPr>
              <a:t>Customer</a:t>
            </a:r>
            <a:endParaRPr lang="en-US" sz="1600" dirty="0">
              <a:solidFill>
                <a:prstClr val="black"/>
              </a:solidFill>
              <a:latin typeface="Consolas"/>
            </a:endParaRPr>
          </a:p>
          <a:p>
            <a:r>
              <a:rPr lang="en-US" sz="1600" dirty="0">
                <a:solidFill>
                  <a:prstClr val="black"/>
                </a:solidFill>
                <a:latin typeface="Consolas"/>
              </a:rPr>
              <a:t>    {</a:t>
            </a:r>
          </a:p>
          <a:p>
            <a:r>
              <a:rPr lang="en-US" sz="1600" dirty="0">
                <a:solidFill>
                  <a:prstClr val="black"/>
                </a:solidFill>
                <a:latin typeface="Consolas"/>
              </a:rPr>
              <a:t>        </a:t>
            </a:r>
            <a:r>
              <a:rPr lang="en-US" sz="1600" dirty="0">
                <a:solidFill>
                  <a:srgbClr val="0000FF"/>
                </a:solidFill>
                <a:latin typeface="Consolas"/>
              </a:rPr>
              <a:t>public</a:t>
            </a:r>
            <a:r>
              <a:rPr lang="en-US" sz="1600" dirty="0">
                <a:solidFill>
                  <a:prstClr val="black"/>
                </a:solidFill>
                <a:latin typeface="Consolas"/>
              </a:rPr>
              <a:t> </a:t>
            </a:r>
            <a:r>
              <a:rPr lang="en-US" sz="1600" dirty="0">
                <a:solidFill>
                  <a:srgbClr val="0000FF"/>
                </a:solidFill>
                <a:latin typeface="Consolas"/>
              </a:rPr>
              <a:t>string</a:t>
            </a:r>
            <a:r>
              <a:rPr lang="en-US" sz="1600" dirty="0">
                <a:solidFill>
                  <a:prstClr val="black"/>
                </a:solidFill>
                <a:latin typeface="Consolas"/>
              </a:rPr>
              <a:t> </a:t>
            </a:r>
            <a:r>
              <a:rPr lang="en-US" sz="1600" dirty="0" err="1">
                <a:solidFill>
                  <a:prstClr val="black"/>
                </a:solidFill>
                <a:latin typeface="Consolas"/>
              </a:rPr>
              <a:t>PartitionKey</a:t>
            </a:r>
            <a:r>
              <a:rPr lang="en-US" sz="1600" dirty="0">
                <a:solidFill>
                  <a:prstClr val="black"/>
                </a:solidFill>
                <a:latin typeface="Consolas"/>
              </a:rPr>
              <a:t> {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r>
              <a:rPr lang="en-US" sz="1600" dirty="0" smtClean="0">
                <a:solidFill>
                  <a:prstClr val="black"/>
                </a:solidFill>
                <a:latin typeface="Consolas"/>
              </a:rPr>
              <a:t>} 	</a:t>
            </a:r>
            <a:r>
              <a:rPr lang="en-US" sz="1600" dirty="0" smtClean="0">
                <a:solidFill>
                  <a:srgbClr val="00B050"/>
                </a:solidFill>
                <a:latin typeface="Consolas"/>
              </a:rPr>
              <a:t>// Customer Name</a:t>
            </a:r>
            <a:endParaRPr lang="en-US" sz="1600" dirty="0">
              <a:solidFill>
                <a:srgbClr val="00B050"/>
              </a:solidFill>
              <a:latin typeface="Consolas"/>
            </a:endParaRPr>
          </a:p>
          <a:p>
            <a:r>
              <a:rPr lang="en-US" sz="1600" dirty="0">
                <a:solidFill>
                  <a:prstClr val="black"/>
                </a:solidFill>
                <a:latin typeface="Consolas"/>
              </a:rPr>
              <a:t>        </a:t>
            </a:r>
            <a:r>
              <a:rPr lang="en-US" sz="1600" dirty="0">
                <a:solidFill>
                  <a:srgbClr val="0000FF"/>
                </a:solidFill>
                <a:latin typeface="Consolas"/>
              </a:rPr>
              <a:t>public</a:t>
            </a:r>
            <a:r>
              <a:rPr lang="en-US" sz="1600" dirty="0">
                <a:solidFill>
                  <a:prstClr val="black"/>
                </a:solidFill>
                <a:latin typeface="Consolas"/>
              </a:rPr>
              <a:t> </a:t>
            </a:r>
            <a:r>
              <a:rPr lang="en-US" sz="1600" dirty="0">
                <a:solidFill>
                  <a:srgbClr val="0000FF"/>
                </a:solidFill>
                <a:latin typeface="Consolas"/>
              </a:rPr>
              <a:t>string</a:t>
            </a:r>
            <a:r>
              <a:rPr lang="en-US" sz="1600" dirty="0">
                <a:solidFill>
                  <a:prstClr val="black"/>
                </a:solidFill>
                <a:latin typeface="Consolas"/>
              </a:rPr>
              <a:t> </a:t>
            </a:r>
            <a:r>
              <a:rPr lang="en-US" sz="1600" dirty="0" err="1">
                <a:solidFill>
                  <a:prstClr val="black"/>
                </a:solidFill>
                <a:latin typeface="Consolas"/>
              </a:rPr>
              <a:t>RowKey</a:t>
            </a:r>
            <a:r>
              <a:rPr lang="en-US" sz="1600" dirty="0">
                <a:solidFill>
                  <a:prstClr val="black"/>
                </a:solidFill>
                <a:latin typeface="Consolas"/>
              </a:rPr>
              <a:t> {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r>
              <a:rPr lang="en-US" sz="1600" dirty="0" smtClean="0">
                <a:solidFill>
                  <a:prstClr val="black"/>
                </a:solidFill>
                <a:latin typeface="Consolas"/>
              </a:rPr>
              <a:t>}	</a:t>
            </a:r>
            <a:r>
              <a:rPr lang="en-US" sz="1600" dirty="0" smtClean="0">
                <a:solidFill>
                  <a:srgbClr val="00B050"/>
                </a:solidFill>
                <a:latin typeface="Consolas"/>
              </a:rPr>
              <a:t>// Customer Phone Number</a:t>
            </a:r>
            <a:endParaRPr lang="en-US" sz="1600" dirty="0">
              <a:solidFill>
                <a:srgbClr val="00B050"/>
              </a:solidFill>
              <a:latin typeface="Consolas"/>
            </a:endParaRPr>
          </a:p>
          <a:p>
            <a:r>
              <a:rPr lang="en-US" sz="1600" dirty="0">
                <a:solidFill>
                  <a:prstClr val="black"/>
                </a:solidFill>
                <a:latin typeface="Consolas"/>
              </a:rPr>
              <a:t>        </a:t>
            </a:r>
            <a:r>
              <a:rPr lang="en-US" sz="1600" dirty="0">
                <a:solidFill>
                  <a:srgbClr val="0000FF"/>
                </a:solidFill>
                <a:latin typeface="Consolas"/>
              </a:rPr>
              <a:t>public</a:t>
            </a:r>
            <a:r>
              <a:rPr lang="en-US" sz="1600" dirty="0">
                <a:solidFill>
                  <a:prstClr val="black"/>
                </a:solidFill>
                <a:latin typeface="Consolas"/>
              </a:rPr>
              <a:t> </a:t>
            </a:r>
            <a:r>
              <a:rPr lang="en-US" sz="1600" dirty="0" err="1">
                <a:solidFill>
                  <a:srgbClr val="2B91AF"/>
                </a:solidFill>
                <a:latin typeface="Consolas"/>
              </a:rPr>
              <a:t>DateTime</a:t>
            </a:r>
            <a:r>
              <a:rPr lang="en-US" sz="1600" dirty="0">
                <a:solidFill>
                  <a:prstClr val="black"/>
                </a:solidFill>
                <a:latin typeface="Consolas"/>
              </a:rPr>
              <a:t> </a:t>
            </a:r>
            <a:r>
              <a:rPr lang="en-US" sz="1600" dirty="0" err="1">
                <a:solidFill>
                  <a:prstClr val="black"/>
                </a:solidFill>
                <a:latin typeface="Consolas"/>
              </a:rPr>
              <a:t>CustomerSince</a:t>
            </a:r>
            <a:r>
              <a:rPr lang="en-US" sz="1600" dirty="0">
                <a:solidFill>
                  <a:prstClr val="black"/>
                </a:solidFill>
                <a:latin typeface="Consolas"/>
              </a:rPr>
              <a:t> {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p>
          <a:p>
            <a:r>
              <a:rPr lang="en-US" sz="1600" dirty="0" smtClean="0">
                <a:solidFill>
                  <a:prstClr val="black"/>
                </a:solidFill>
                <a:latin typeface="Consolas"/>
              </a:rPr>
              <a:t>        </a:t>
            </a:r>
            <a:r>
              <a:rPr lang="en-US" sz="1600" dirty="0" smtClean="0">
                <a:solidFill>
                  <a:srgbClr val="0000FF"/>
                </a:solidFill>
                <a:latin typeface="Consolas"/>
              </a:rPr>
              <a:t>public</a:t>
            </a:r>
            <a:r>
              <a:rPr lang="en-US" sz="1600" dirty="0" smtClean="0">
                <a:solidFill>
                  <a:prstClr val="black"/>
                </a:solidFill>
                <a:latin typeface="Consolas"/>
              </a:rPr>
              <a:t> </a:t>
            </a:r>
            <a:r>
              <a:rPr lang="en-US" sz="1600" dirty="0" smtClean="0">
                <a:solidFill>
                  <a:srgbClr val="0000FF"/>
                </a:solidFill>
                <a:latin typeface="Consolas"/>
              </a:rPr>
              <a:t>double</a:t>
            </a:r>
            <a:r>
              <a:rPr lang="en-US" sz="1600" dirty="0" smtClean="0">
                <a:solidFill>
                  <a:prstClr val="black"/>
                </a:solidFill>
                <a:latin typeface="Consolas"/>
              </a:rPr>
              <a:t> </a:t>
            </a:r>
            <a:r>
              <a:rPr lang="en-US" sz="1600" dirty="0" err="1" smtClean="0">
                <a:solidFill>
                  <a:prstClr val="black"/>
                </a:solidFill>
                <a:latin typeface="Consolas"/>
              </a:rPr>
              <a:t>TotalPurchase</a:t>
            </a:r>
            <a:r>
              <a:rPr lang="en-US" sz="1600" dirty="0" smtClean="0">
                <a:solidFill>
                  <a:prstClr val="black"/>
                </a:solidFill>
                <a:latin typeface="Consolas"/>
              </a:rPr>
              <a:t> { </a:t>
            </a:r>
            <a:r>
              <a:rPr lang="en-US" sz="1600" dirty="0" smtClean="0">
                <a:solidFill>
                  <a:srgbClr val="0000FF"/>
                </a:solidFill>
                <a:latin typeface="Consolas"/>
              </a:rPr>
              <a:t>get</a:t>
            </a:r>
            <a:r>
              <a:rPr lang="en-US" sz="1600" dirty="0" smtClean="0">
                <a:solidFill>
                  <a:prstClr val="black"/>
                </a:solidFill>
                <a:latin typeface="Consolas"/>
              </a:rPr>
              <a:t>; </a:t>
            </a:r>
            <a:r>
              <a:rPr lang="en-US" sz="1600" dirty="0" smtClean="0">
                <a:solidFill>
                  <a:srgbClr val="0000FF"/>
                </a:solidFill>
                <a:latin typeface="Consolas"/>
              </a:rPr>
              <a:t>set</a:t>
            </a:r>
            <a:r>
              <a:rPr lang="en-US" sz="1600" dirty="0" smtClean="0">
                <a:solidFill>
                  <a:prstClr val="black"/>
                </a:solidFill>
                <a:latin typeface="Consolas"/>
              </a:rPr>
              <a:t>; }</a:t>
            </a:r>
          </a:p>
          <a:p>
            <a:r>
              <a:rPr lang="en-US" sz="1600" dirty="0">
                <a:solidFill>
                  <a:prstClr val="black"/>
                </a:solidFill>
                <a:latin typeface="Consolas"/>
              </a:rPr>
              <a:t> </a:t>
            </a:r>
            <a:r>
              <a:rPr lang="en-US" sz="1600" dirty="0" smtClean="0">
                <a:solidFill>
                  <a:prstClr val="black"/>
                </a:solidFill>
                <a:latin typeface="Consolas"/>
              </a:rPr>
              <a:t>	</a:t>
            </a:r>
            <a:r>
              <a:rPr lang="en-US" sz="1600" dirty="0" smtClean="0">
                <a:solidFill>
                  <a:srgbClr val="0000FF"/>
                </a:solidFill>
                <a:latin typeface="Consolas"/>
              </a:rPr>
              <a:t>public</a:t>
            </a:r>
            <a:r>
              <a:rPr lang="en-US" sz="1600" dirty="0" smtClean="0">
                <a:solidFill>
                  <a:prstClr val="black"/>
                </a:solidFill>
                <a:latin typeface="Consolas"/>
              </a:rPr>
              <a:t> </a:t>
            </a:r>
            <a:r>
              <a:rPr lang="en-US" sz="1600" dirty="0" smtClean="0">
                <a:solidFill>
                  <a:srgbClr val="0000FF"/>
                </a:solidFill>
                <a:latin typeface="Consolas"/>
              </a:rPr>
              <a:t>string </a:t>
            </a:r>
            <a:r>
              <a:rPr lang="en-US" sz="1600" dirty="0" smtClean="0">
                <a:solidFill>
                  <a:prstClr val="black"/>
                </a:solidFill>
                <a:latin typeface="Consolas"/>
              </a:rPr>
              <a:t>State </a:t>
            </a:r>
            <a:r>
              <a:rPr lang="en-US" sz="1600" dirty="0">
                <a:solidFill>
                  <a:prstClr val="black"/>
                </a:solidFill>
                <a:latin typeface="Consolas"/>
              </a:rPr>
              <a:t>{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r>
              <a:rPr lang="en-US" sz="1600" dirty="0" smtClean="0">
                <a:solidFill>
                  <a:prstClr val="black"/>
                </a:solidFill>
                <a:latin typeface="Consolas"/>
              </a:rPr>
              <a:t>}</a:t>
            </a:r>
          </a:p>
          <a:p>
            <a:r>
              <a:rPr lang="en-US" sz="1600" dirty="0" smtClean="0">
                <a:solidFill>
                  <a:prstClr val="black"/>
                </a:solidFill>
                <a:latin typeface="Consolas"/>
              </a:rPr>
              <a:t>        </a:t>
            </a:r>
            <a:r>
              <a:rPr lang="en-US" sz="1600" dirty="0" smtClean="0">
                <a:solidFill>
                  <a:srgbClr val="008000"/>
                </a:solidFill>
                <a:latin typeface="Consolas"/>
              </a:rPr>
              <a:t>// 100 more properties including profile picture etc.…</a:t>
            </a:r>
            <a:endParaRPr lang="en-US" sz="1600" dirty="0" smtClean="0">
              <a:solidFill>
                <a:prstClr val="black"/>
              </a:solidFill>
              <a:latin typeface="Consolas"/>
            </a:endParaRPr>
          </a:p>
          <a:p>
            <a:r>
              <a:rPr lang="en-US" sz="1600" dirty="0" smtClean="0">
                <a:solidFill>
                  <a:prstClr val="black"/>
                </a:solidFill>
                <a:latin typeface="Consolas"/>
              </a:rPr>
              <a:t>    }</a:t>
            </a:r>
          </a:p>
          <a:p>
            <a:endParaRPr lang="en-US" sz="1600" dirty="0" smtClean="0">
              <a:solidFill>
                <a:prstClr val="black"/>
              </a:solidFill>
              <a:latin typeface="Consolas"/>
            </a:endParaRPr>
          </a:p>
          <a:p>
            <a:r>
              <a:rPr lang="en-US" sz="1600" dirty="0">
                <a:solidFill>
                  <a:prstClr val="black"/>
                </a:solidFill>
                <a:latin typeface="Consolas"/>
              </a:rPr>
              <a:t> </a:t>
            </a:r>
            <a:r>
              <a:rPr lang="en-US" sz="1600" dirty="0" smtClean="0">
                <a:solidFill>
                  <a:prstClr val="black"/>
                </a:solidFill>
                <a:latin typeface="Consolas"/>
              </a:rPr>
              <a:t>   </a:t>
            </a:r>
            <a:r>
              <a:rPr lang="en-US" sz="1600" dirty="0">
                <a:solidFill>
                  <a:srgbClr val="008000"/>
                </a:solidFill>
                <a:latin typeface="Consolas"/>
              </a:rPr>
              <a:t>// </a:t>
            </a:r>
            <a:r>
              <a:rPr lang="en-US" sz="1600" dirty="0" smtClean="0">
                <a:solidFill>
                  <a:srgbClr val="008000"/>
                </a:solidFill>
                <a:latin typeface="Consolas"/>
              </a:rPr>
              <a:t>Partial entity defined here</a:t>
            </a:r>
          </a:p>
          <a:p>
            <a:r>
              <a:rPr lang="en-US" sz="1600" dirty="0" smtClean="0">
                <a:solidFill>
                  <a:srgbClr val="0000FF"/>
                </a:solidFill>
                <a:latin typeface="Consolas"/>
              </a:rPr>
              <a:t>    public</a:t>
            </a:r>
            <a:r>
              <a:rPr lang="en-US" sz="1600" dirty="0" smtClean="0">
                <a:solidFill>
                  <a:prstClr val="black"/>
                </a:solidFill>
                <a:latin typeface="Consolas"/>
              </a:rPr>
              <a:t> </a:t>
            </a:r>
            <a:r>
              <a:rPr lang="en-US" sz="1600" dirty="0">
                <a:solidFill>
                  <a:srgbClr val="0000FF"/>
                </a:solidFill>
                <a:latin typeface="Consolas"/>
              </a:rPr>
              <a:t>class</a:t>
            </a:r>
            <a:r>
              <a:rPr lang="en-US" sz="1600" dirty="0">
                <a:solidFill>
                  <a:prstClr val="black"/>
                </a:solidFill>
                <a:latin typeface="Consolas"/>
              </a:rPr>
              <a:t> </a:t>
            </a:r>
            <a:r>
              <a:rPr lang="en-US" sz="1600" dirty="0" err="1" smtClean="0">
                <a:solidFill>
                  <a:srgbClr val="2B91AF"/>
                </a:solidFill>
                <a:latin typeface="Consolas"/>
              </a:rPr>
              <a:t>CustomerDiscount</a:t>
            </a:r>
            <a:endParaRPr lang="en-US" sz="1600" dirty="0">
              <a:solidFill>
                <a:prstClr val="black"/>
              </a:solidFill>
              <a:latin typeface="Consolas"/>
            </a:endParaRPr>
          </a:p>
          <a:p>
            <a:r>
              <a:rPr lang="en-US" sz="1600" dirty="0">
                <a:solidFill>
                  <a:prstClr val="black"/>
                </a:solidFill>
                <a:latin typeface="Consolas"/>
              </a:rPr>
              <a:t>    {</a:t>
            </a:r>
          </a:p>
          <a:p>
            <a:r>
              <a:rPr lang="en-US" sz="1600" dirty="0">
                <a:solidFill>
                  <a:srgbClr val="0000FF"/>
                </a:solidFill>
                <a:latin typeface="Consolas"/>
              </a:rPr>
              <a:t> </a:t>
            </a:r>
            <a:r>
              <a:rPr lang="en-US" sz="1600" dirty="0" smtClean="0">
                <a:solidFill>
                  <a:srgbClr val="0000FF"/>
                </a:solidFill>
                <a:latin typeface="Consolas"/>
              </a:rPr>
              <a:t>	public</a:t>
            </a:r>
            <a:r>
              <a:rPr lang="en-US" sz="1600" dirty="0" smtClean="0">
                <a:solidFill>
                  <a:prstClr val="black"/>
                </a:solidFill>
                <a:latin typeface="Consolas"/>
              </a:rPr>
              <a:t> </a:t>
            </a:r>
            <a:r>
              <a:rPr lang="en-US" sz="1600" dirty="0">
                <a:solidFill>
                  <a:srgbClr val="0000FF"/>
                </a:solidFill>
                <a:latin typeface="Consolas"/>
              </a:rPr>
              <a:t>string</a:t>
            </a:r>
            <a:r>
              <a:rPr lang="en-US" sz="1600" dirty="0">
                <a:solidFill>
                  <a:prstClr val="black"/>
                </a:solidFill>
                <a:latin typeface="Consolas"/>
              </a:rPr>
              <a:t> </a:t>
            </a:r>
            <a:r>
              <a:rPr lang="en-US" sz="1600" dirty="0" err="1">
                <a:solidFill>
                  <a:prstClr val="black"/>
                </a:solidFill>
                <a:latin typeface="Consolas"/>
              </a:rPr>
              <a:t>PartitionKey</a:t>
            </a:r>
            <a:r>
              <a:rPr lang="en-US" sz="1600" dirty="0">
                <a:solidFill>
                  <a:prstClr val="black"/>
                </a:solidFill>
                <a:latin typeface="Consolas"/>
              </a:rPr>
              <a:t> {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p>
          <a:p>
            <a:r>
              <a:rPr lang="en-US" sz="1600" dirty="0">
                <a:solidFill>
                  <a:prstClr val="black"/>
                </a:solidFill>
                <a:latin typeface="Consolas"/>
              </a:rPr>
              <a:t>        </a:t>
            </a:r>
            <a:r>
              <a:rPr lang="en-US" sz="1600" dirty="0" smtClean="0">
                <a:solidFill>
                  <a:srgbClr val="0000FF"/>
                </a:solidFill>
                <a:latin typeface="Consolas"/>
              </a:rPr>
              <a:t>public</a:t>
            </a:r>
            <a:r>
              <a:rPr lang="en-US" sz="1600" dirty="0" smtClean="0">
                <a:solidFill>
                  <a:prstClr val="black"/>
                </a:solidFill>
                <a:latin typeface="Consolas"/>
              </a:rPr>
              <a:t> </a:t>
            </a:r>
            <a:r>
              <a:rPr lang="en-US" sz="1600" dirty="0">
                <a:solidFill>
                  <a:srgbClr val="0000FF"/>
                </a:solidFill>
                <a:latin typeface="Consolas"/>
              </a:rPr>
              <a:t>string</a:t>
            </a:r>
            <a:r>
              <a:rPr lang="en-US" sz="1600" dirty="0">
                <a:solidFill>
                  <a:prstClr val="black"/>
                </a:solidFill>
                <a:latin typeface="Consolas"/>
              </a:rPr>
              <a:t> </a:t>
            </a:r>
            <a:r>
              <a:rPr lang="en-US" sz="1600" dirty="0" err="1">
                <a:solidFill>
                  <a:prstClr val="black"/>
                </a:solidFill>
                <a:latin typeface="Consolas"/>
              </a:rPr>
              <a:t>RowKey</a:t>
            </a:r>
            <a:r>
              <a:rPr lang="en-US" sz="1600" dirty="0">
                <a:solidFill>
                  <a:prstClr val="black"/>
                </a:solidFill>
                <a:latin typeface="Consolas"/>
              </a:rPr>
              <a:t> {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p>
          <a:p>
            <a:r>
              <a:rPr lang="en-US" sz="1600" dirty="0" smtClean="0">
                <a:solidFill>
                  <a:srgbClr val="0000FF"/>
                </a:solidFill>
                <a:latin typeface="Consolas"/>
              </a:rPr>
              <a:t>	public</a:t>
            </a:r>
            <a:r>
              <a:rPr lang="en-US" sz="1600" dirty="0" smtClean="0">
                <a:solidFill>
                  <a:prstClr val="black"/>
                </a:solidFill>
                <a:latin typeface="Consolas"/>
              </a:rPr>
              <a:t> </a:t>
            </a:r>
            <a:r>
              <a:rPr lang="en-US" sz="1600" dirty="0">
                <a:solidFill>
                  <a:srgbClr val="0000FF"/>
                </a:solidFill>
                <a:latin typeface="Consolas"/>
              </a:rPr>
              <a:t>double</a:t>
            </a:r>
            <a:r>
              <a:rPr lang="en-US" sz="1600" dirty="0">
                <a:solidFill>
                  <a:prstClr val="black"/>
                </a:solidFill>
                <a:latin typeface="Consolas"/>
              </a:rPr>
              <a:t> </a:t>
            </a:r>
            <a:r>
              <a:rPr lang="en-US" sz="1600" dirty="0" err="1">
                <a:solidFill>
                  <a:prstClr val="black"/>
                </a:solidFill>
                <a:latin typeface="Consolas"/>
              </a:rPr>
              <a:t>TotalPurchase</a:t>
            </a:r>
            <a:r>
              <a:rPr lang="en-US" sz="1600" dirty="0">
                <a:solidFill>
                  <a:prstClr val="black"/>
                </a:solidFill>
                <a:latin typeface="Consolas"/>
              </a:rPr>
              <a:t> { </a:t>
            </a:r>
            <a:r>
              <a:rPr lang="en-US" sz="1600" dirty="0">
                <a:solidFill>
                  <a:srgbClr val="0000FF"/>
                </a:solidFill>
                <a:latin typeface="Consolas"/>
              </a:rPr>
              <a:t>get</a:t>
            </a:r>
            <a:r>
              <a:rPr lang="en-US" sz="1600" dirty="0">
                <a:solidFill>
                  <a:prstClr val="black"/>
                </a:solidFill>
                <a:latin typeface="Consolas"/>
              </a:rPr>
              <a:t>; </a:t>
            </a:r>
            <a:r>
              <a:rPr lang="en-US" sz="1600" dirty="0">
                <a:solidFill>
                  <a:srgbClr val="0000FF"/>
                </a:solidFill>
                <a:latin typeface="Consolas"/>
              </a:rPr>
              <a:t>set</a:t>
            </a:r>
            <a:r>
              <a:rPr lang="en-US" sz="1600" dirty="0">
                <a:solidFill>
                  <a:prstClr val="black"/>
                </a:solidFill>
                <a:latin typeface="Consolas"/>
              </a:rPr>
              <a:t>; </a:t>
            </a:r>
            <a:r>
              <a:rPr lang="en-US" sz="1600" dirty="0" smtClean="0">
                <a:solidFill>
                  <a:prstClr val="black"/>
                </a:solidFill>
                <a:latin typeface="Consolas"/>
              </a:rPr>
              <a:t>}</a:t>
            </a:r>
          </a:p>
          <a:p>
            <a:r>
              <a:rPr lang="en-US" sz="1600" dirty="0" smtClean="0">
                <a:solidFill>
                  <a:prstClr val="black"/>
                </a:solidFill>
                <a:latin typeface="Consolas"/>
              </a:rPr>
              <a:t>    }</a:t>
            </a:r>
            <a:endParaRPr lang="en-US" sz="1600" dirty="0">
              <a:solidFill>
                <a:prstClr val="black"/>
              </a:solidFill>
              <a:latin typeface="Consolas"/>
            </a:endParaRPr>
          </a:p>
          <a:p>
            <a:endParaRPr lang="en-US" sz="1600" dirty="0" smtClean="0">
              <a:solidFill>
                <a:srgbClr val="008000"/>
              </a:solidFill>
              <a:latin typeface="Consolas"/>
              <a:ea typeface="Calibri"/>
              <a:cs typeface="Times New Roman"/>
            </a:endParaRPr>
          </a:p>
          <a:p>
            <a:pPr>
              <a:lnSpc>
                <a:spcPct val="100000"/>
              </a:lnSpc>
              <a:spcBef>
                <a:spcPts val="0"/>
              </a:spcBef>
              <a:spcAft>
                <a:spcPts val="1000"/>
              </a:spcAft>
            </a:pPr>
            <a:r>
              <a:rPr lang="en-US" sz="1600" dirty="0" smtClean="0">
                <a:solidFill>
                  <a:srgbClr val="0000FF"/>
                </a:solidFill>
                <a:ea typeface="Calibri"/>
              </a:rPr>
              <a:t>    </a:t>
            </a:r>
            <a:endParaRPr lang="en-US" sz="1600" dirty="0">
              <a:ea typeface="Calibri"/>
            </a:endParaRPr>
          </a:p>
        </p:txBody>
      </p:sp>
      <p:sp>
        <p:nvSpPr>
          <p:cNvPr id="4" name="Rectangle 3"/>
          <p:cNvSpPr/>
          <p:nvPr/>
        </p:nvSpPr>
        <p:spPr bwMode="auto">
          <a:xfrm>
            <a:off x="653020" y="3664502"/>
            <a:ext cx="7112123" cy="2257245"/>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90960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blinds(horizontal)">
                                      <p:cBhvr>
                                        <p:cTn id="10" dur="500"/>
                                        <p:tgtEl>
                                          <p:spTgt spid="3">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blinds(horizontal)">
                                      <p:cBhvr>
                                        <p:cTn id="13" dur="500"/>
                                        <p:tgtEl>
                                          <p:spTgt spid="3">
                                            <p:txEl>
                                              <p:pRg st="13" end="1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blinds(horizontal)">
                                      <p:cBhvr>
                                        <p:cTn id="16" dur="500"/>
                                        <p:tgtEl>
                                          <p:spTgt spid="3">
                                            <p:txEl>
                                              <p:pRg st="14" end="1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Effect transition="in" filter="blinds(horizontal)">
                                      <p:cBhvr>
                                        <p:cTn id="19" dur="500"/>
                                        <p:tgtEl>
                                          <p:spTgt spid="3">
                                            <p:txEl>
                                              <p:pRg st="15" end="1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6" end="16"/>
                                            </p:txEl>
                                          </p:spTgt>
                                        </p:tgtEl>
                                        <p:attrNameLst>
                                          <p:attrName>style.visibility</p:attrName>
                                        </p:attrNameLst>
                                      </p:cBhvr>
                                      <p:to>
                                        <p:strVal val="visible"/>
                                      </p:to>
                                    </p:set>
                                    <p:animEffect transition="in" filter="blinds(horizontal)">
                                      <p:cBhvr>
                                        <p:cTn id="22" dur="500"/>
                                        <p:tgtEl>
                                          <p:spTgt spid="3">
                                            <p:txEl>
                                              <p:pRg st="16" end="1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animEffect transition="in" filter="blinds(horizontal)">
                                      <p:cBhvr>
                                        <p:cTn id="25" dur="500"/>
                                        <p:tgtEl>
                                          <p:spTgt spid="3">
                                            <p:txEl>
                                              <p:pRg st="17" end="17"/>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Azure Tables - </a:t>
            </a:r>
            <a:r>
              <a:rPr lang="en-US" dirty="0" smtClean="0">
                <a:solidFill>
                  <a:srgbClr val="FFC000"/>
                </a:solidFill>
              </a:rPr>
              <a:t>Projection</a:t>
            </a:r>
            <a:endParaRPr lang="en-US" dirty="0">
              <a:solidFill>
                <a:srgbClr val="FFC000"/>
              </a:solidFill>
            </a:endParaRPr>
          </a:p>
        </p:txBody>
      </p:sp>
      <p:sp>
        <p:nvSpPr>
          <p:cNvPr id="3" name="Text Placeholder 2"/>
          <p:cNvSpPr>
            <a:spLocks noGrp="1"/>
          </p:cNvSpPr>
          <p:nvPr>
            <p:ph type="body" sz="quarter" idx="10"/>
          </p:nvPr>
        </p:nvSpPr>
        <p:spPr>
          <a:xfrm>
            <a:off x="448777" y="853430"/>
            <a:ext cx="11149012" cy="4961358"/>
          </a:xfrm>
        </p:spPr>
        <p:txBody>
          <a:bodyPr/>
          <a:lstStyle/>
          <a:p>
            <a:r>
              <a:rPr lang="en-US" sz="1600" dirty="0" smtClean="0">
                <a:solidFill>
                  <a:srgbClr val="0000FF"/>
                </a:solidFill>
                <a:latin typeface="Consolas"/>
              </a:rPr>
              <a:t>    </a:t>
            </a:r>
            <a:endParaRPr lang="en-US" sz="1600" dirty="0" smtClean="0">
              <a:solidFill>
                <a:srgbClr val="008000"/>
              </a:solidFill>
              <a:latin typeface="Consolas"/>
              <a:ea typeface="Calibri"/>
              <a:cs typeface="Times New Roman"/>
            </a:endParaRPr>
          </a:p>
          <a:p>
            <a:pPr>
              <a:lnSpc>
                <a:spcPct val="100000"/>
              </a:lnSpc>
              <a:spcBef>
                <a:spcPts val="0"/>
              </a:spcBef>
              <a:spcAft>
                <a:spcPts val="1000"/>
              </a:spcAft>
            </a:pPr>
            <a:r>
              <a:rPr lang="en-US" sz="1600" dirty="0" smtClean="0">
                <a:solidFill>
                  <a:srgbClr val="0000FF"/>
                </a:solidFill>
                <a:ea typeface="Calibri"/>
              </a:rPr>
              <a:t>    </a:t>
            </a:r>
            <a:r>
              <a:rPr lang="en-US" sz="1600" dirty="0" smtClean="0">
                <a:solidFill>
                  <a:srgbClr val="008000"/>
                </a:solidFill>
                <a:latin typeface="Consolas"/>
                <a:ea typeface="Calibri"/>
                <a:cs typeface="Times New Roman"/>
              </a:rPr>
              <a:t>// Select partial entities by choosing properties to be projected </a:t>
            </a:r>
            <a:endParaRPr lang="en-US" sz="1600" dirty="0">
              <a:solidFill>
                <a:srgbClr val="008000"/>
              </a:solidFill>
              <a:latin typeface="Consolas"/>
              <a:ea typeface="Calibri"/>
              <a:cs typeface="Times New Roman"/>
            </a:endParaRPr>
          </a:p>
          <a:p>
            <a:pPr>
              <a:lnSpc>
                <a:spcPct val="100000"/>
              </a:lnSpc>
              <a:spcBef>
                <a:spcPts val="0"/>
              </a:spcBef>
              <a:spcAft>
                <a:spcPts val="1000"/>
              </a:spcAft>
            </a:pPr>
            <a:r>
              <a:rPr lang="en-US" sz="1600" dirty="0" smtClean="0">
                <a:solidFill>
                  <a:srgbClr val="0000FF"/>
                </a:solidFill>
                <a:ea typeface="Calibri"/>
              </a:rPr>
              <a:t>   </a:t>
            </a:r>
            <a:r>
              <a:rPr lang="en-US" sz="1600" dirty="0" err="1" smtClean="0">
                <a:solidFill>
                  <a:srgbClr val="0000FF"/>
                </a:solidFill>
                <a:ea typeface="Calibri"/>
              </a:rPr>
              <a:t>var</a:t>
            </a:r>
            <a:r>
              <a:rPr lang="en-US" sz="1600" dirty="0" smtClean="0">
                <a:ea typeface="Calibri"/>
              </a:rPr>
              <a:t> </a:t>
            </a:r>
            <a:r>
              <a:rPr lang="en-US" sz="1600" dirty="0">
                <a:ea typeface="Calibri"/>
              </a:rPr>
              <a:t>query = </a:t>
            </a:r>
            <a:r>
              <a:rPr lang="en-US" sz="1600" dirty="0" smtClean="0">
                <a:ea typeface="Calibri"/>
              </a:rPr>
              <a:t>(</a:t>
            </a:r>
            <a:r>
              <a:rPr lang="en-US" sz="1600" dirty="0" smtClean="0">
                <a:solidFill>
                  <a:srgbClr val="0000FF"/>
                </a:solidFill>
                <a:ea typeface="Calibri"/>
              </a:rPr>
              <a:t>from</a:t>
            </a:r>
            <a:r>
              <a:rPr lang="en-US" sz="1600" dirty="0" smtClean="0">
                <a:ea typeface="Calibri"/>
              </a:rPr>
              <a:t> </a:t>
            </a:r>
            <a:r>
              <a:rPr lang="en-US" sz="1600" dirty="0">
                <a:ea typeface="Calibri"/>
              </a:rPr>
              <a:t>entity </a:t>
            </a:r>
            <a:r>
              <a:rPr lang="en-US" sz="1600" dirty="0" smtClean="0">
                <a:solidFill>
                  <a:srgbClr val="0000FF"/>
                </a:solidFill>
                <a:ea typeface="Calibri"/>
              </a:rPr>
              <a:t>in</a:t>
            </a:r>
            <a:r>
              <a:rPr lang="en-US" sz="1600" dirty="0" smtClean="0">
                <a:ea typeface="Calibri"/>
              </a:rPr>
              <a:t> </a:t>
            </a:r>
            <a:r>
              <a:rPr lang="en-US" sz="1600" dirty="0" err="1" smtClean="0">
                <a:ea typeface="Calibri"/>
              </a:rPr>
              <a:t>context.CreateQuery</a:t>
            </a:r>
            <a:r>
              <a:rPr lang="en-US" sz="1600" dirty="0" smtClean="0">
                <a:ea typeface="Calibri"/>
              </a:rPr>
              <a:t>&lt;</a:t>
            </a:r>
            <a:r>
              <a:rPr lang="en-US" sz="1600" dirty="0" err="1" smtClean="0">
                <a:solidFill>
                  <a:srgbClr val="2B91AF"/>
                </a:solidFill>
                <a:latin typeface="Consolas"/>
              </a:rPr>
              <a:t>CustomerDiscount</a:t>
            </a:r>
            <a:r>
              <a:rPr lang="en-US" sz="1600" dirty="0" smtClean="0">
                <a:ea typeface="Calibri"/>
              </a:rPr>
              <a:t>&gt;(</a:t>
            </a:r>
            <a:r>
              <a:rPr lang="en-US" sz="1600" dirty="0" smtClean="0">
                <a:solidFill>
                  <a:srgbClr val="A31515"/>
                </a:solidFill>
                <a:latin typeface="Consolas"/>
                <a:ea typeface="Calibri"/>
                <a:cs typeface="Times New Roman"/>
              </a:rPr>
              <a:t>"Customers" </a:t>
            </a:r>
            <a:r>
              <a:rPr lang="en-US" sz="1600" dirty="0">
                <a:solidFill>
                  <a:srgbClr val="008000"/>
                </a:solidFill>
                <a:latin typeface="Consolas"/>
                <a:ea typeface="Calibri"/>
                <a:cs typeface="Times New Roman"/>
              </a:rPr>
              <a:t>/*Table Name*/</a:t>
            </a:r>
            <a:r>
              <a:rPr lang="en-US" sz="1600" dirty="0" smtClean="0">
                <a:ea typeface="Calibri"/>
              </a:rPr>
              <a:t>)</a:t>
            </a:r>
            <a:endParaRPr lang="en-US" sz="1600" dirty="0">
              <a:ea typeface="Calibri"/>
            </a:endParaRPr>
          </a:p>
          <a:p>
            <a:pPr>
              <a:lnSpc>
                <a:spcPct val="100000"/>
              </a:lnSpc>
              <a:spcBef>
                <a:spcPts val="0"/>
              </a:spcBef>
              <a:spcAft>
                <a:spcPts val="1000"/>
              </a:spcAft>
            </a:pPr>
            <a:r>
              <a:rPr lang="en-US" sz="1600" dirty="0" smtClean="0">
                <a:solidFill>
                  <a:srgbClr val="0000FF"/>
                </a:solidFill>
                <a:ea typeface="Calibri"/>
              </a:rPr>
              <a:t>		select</a:t>
            </a:r>
            <a:r>
              <a:rPr lang="en-US" sz="1600" dirty="0" smtClean="0">
                <a:ea typeface="Calibri"/>
              </a:rPr>
              <a:t> </a:t>
            </a:r>
            <a:r>
              <a:rPr lang="en-US" sz="1600" dirty="0">
                <a:solidFill>
                  <a:srgbClr val="0000FF"/>
                </a:solidFill>
                <a:ea typeface="Calibri"/>
              </a:rPr>
              <a:t>new</a:t>
            </a:r>
            <a:r>
              <a:rPr lang="en-US" sz="1600" dirty="0">
                <a:ea typeface="Calibri"/>
              </a:rPr>
              <a:t> </a:t>
            </a:r>
            <a:r>
              <a:rPr lang="en-US" sz="1600" dirty="0" err="1" smtClean="0">
                <a:solidFill>
                  <a:srgbClr val="2B91AF"/>
                </a:solidFill>
                <a:latin typeface="Consolas"/>
              </a:rPr>
              <a:t>CustomerDiscount</a:t>
            </a:r>
            <a:endParaRPr lang="en-US" sz="1600" dirty="0" smtClean="0">
              <a:solidFill>
                <a:srgbClr val="2B91AF"/>
              </a:solidFill>
              <a:latin typeface="Consolas"/>
            </a:endParaRPr>
          </a:p>
          <a:p>
            <a:pPr>
              <a:lnSpc>
                <a:spcPct val="100000"/>
              </a:lnSpc>
              <a:spcBef>
                <a:spcPts val="0"/>
              </a:spcBef>
              <a:spcAft>
                <a:spcPts val="1000"/>
              </a:spcAft>
            </a:pPr>
            <a:r>
              <a:rPr lang="en-US" sz="1600" dirty="0">
                <a:solidFill>
                  <a:srgbClr val="2B91AF"/>
                </a:solidFill>
                <a:latin typeface="Consolas"/>
                <a:ea typeface="Calibri"/>
              </a:rPr>
              <a:t>	</a:t>
            </a:r>
            <a:r>
              <a:rPr lang="en-US" sz="1600" dirty="0" smtClean="0">
                <a:solidFill>
                  <a:srgbClr val="2B91AF"/>
                </a:solidFill>
                <a:latin typeface="Consolas"/>
                <a:ea typeface="Calibri"/>
              </a:rPr>
              <a:t>		</a:t>
            </a:r>
            <a:r>
              <a:rPr lang="en-US" sz="1600" dirty="0" smtClean="0">
                <a:ea typeface="Calibri"/>
              </a:rPr>
              <a:t>{ </a:t>
            </a:r>
          </a:p>
          <a:p>
            <a:pPr>
              <a:lnSpc>
                <a:spcPct val="100000"/>
              </a:lnSpc>
              <a:spcBef>
                <a:spcPts val="0"/>
              </a:spcBef>
              <a:spcAft>
                <a:spcPts val="1000"/>
              </a:spcAft>
            </a:pPr>
            <a:r>
              <a:rPr lang="en-US" sz="1600" dirty="0">
                <a:solidFill>
                  <a:prstClr val="black"/>
                </a:solidFill>
              </a:rPr>
              <a:t>			  </a:t>
            </a:r>
            <a:r>
              <a:rPr lang="en-US" sz="1600" dirty="0" err="1">
                <a:solidFill>
                  <a:prstClr val="black"/>
                </a:solidFill>
              </a:rPr>
              <a:t>PartitionKey</a:t>
            </a:r>
            <a:r>
              <a:rPr lang="en-US" sz="1600" dirty="0">
                <a:solidFill>
                  <a:prstClr val="black"/>
                </a:solidFill>
              </a:rPr>
              <a:t> </a:t>
            </a:r>
            <a:r>
              <a:rPr lang="en-US" sz="1600" dirty="0">
                <a:ea typeface="Calibri"/>
              </a:rPr>
              <a:t>= </a:t>
            </a:r>
            <a:r>
              <a:rPr lang="en-US" sz="1600" dirty="0" err="1" smtClean="0">
                <a:ea typeface="Calibri"/>
              </a:rPr>
              <a:t>entity.PartitionKey</a:t>
            </a:r>
            <a:r>
              <a:rPr lang="en-US" sz="1600" dirty="0" smtClean="0">
                <a:ea typeface="Calibri"/>
              </a:rPr>
              <a:t>,</a:t>
            </a:r>
            <a:endParaRPr lang="en-US" sz="1600" dirty="0">
              <a:ea typeface="Calibri"/>
            </a:endParaRPr>
          </a:p>
          <a:p>
            <a:pPr>
              <a:lnSpc>
                <a:spcPct val="100000"/>
              </a:lnSpc>
              <a:spcBef>
                <a:spcPts val="0"/>
              </a:spcBef>
              <a:spcAft>
                <a:spcPts val="1000"/>
              </a:spcAft>
            </a:pPr>
            <a:r>
              <a:rPr lang="en-US" sz="1600" dirty="0">
                <a:solidFill>
                  <a:prstClr val="black"/>
                </a:solidFill>
              </a:rPr>
              <a:t>			  </a:t>
            </a:r>
            <a:r>
              <a:rPr lang="en-US" sz="1600" dirty="0" err="1">
                <a:solidFill>
                  <a:prstClr val="black"/>
                </a:solidFill>
              </a:rPr>
              <a:t>RowKey</a:t>
            </a:r>
            <a:r>
              <a:rPr lang="en-US" sz="1600" dirty="0">
                <a:solidFill>
                  <a:prstClr val="black"/>
                </a:solidFill>
              </a:rPr>
              <a:t> </a:t>
            </a:r>
            <a:r>
              <a:rPr lang="en-US" sz="1600" dirty="0">
                <a:ea typeface="Calibri"/>
              </a:rPr>
              <a:t>= </a:t>
            </a:r>
            <a:r>
              <a:rPr lang="en-US" sz="1600" dirty="0" err="1">
                <a:ea typeface="Calibri"/>
              </a:rPr>
              <a:t>entity.RowKey</a:t>
            </a:r>
            <a:r>
              <a:rPr lang="en-US" sz="1600" dirty="0">
                <a:ea typeface="Calibri"/>
              </a:rPr>
              <a:t>,</a:t>
            </a:r>
          </a:p>
          <a:p>
            <a:pPr>
              <a:lnSpc>
                <a:spcPct val="100000"/>
              </a:lnSpc>
              <a:spcBef>
                <a:spcPts val="0"/>
              </a:spcBef>
              <a:spcAft>
                <a:spcPts val="1000"/>
              </a:spcAft>
            </a:pPr>
            <a:r>
              <a:rPr lang="en-US" sz="1600" dirty="0">
                <a:solidFill>
                  <a:prstClr val="black"/>
                </a:solidFill>
              </a:rPr>
              <a:t>			  </a:t>
            </a:r>
            <a:r>
              <a:rPr lang="en-US" sz="1600" dirty="0" err="1">
                <a:solidFill>
                  <a:prstClr val="black"/>
                </a:solidFill>
                <a:latin typeface="Consolas"/>
              </a:rPr>
              <a:t>TotalPurchase</a:t>
            </a:r>
            <a:r>
              <a:rPr lang="en-US" sz="1600" dirty="0" smtClean="0">
                <a:solidFill>
                  <a:prstClr val="black"/>
                </a:solidFill>
              </a:rPr>
              <a:t> </a:t>
            </a:r>
            <a:r>
              <a:rPr lang="en-US" sz="1600" dirty="0">
                <a:ea typeface="Calibri"/>
              </a:rPr>
              <a:t>= </a:t>
            </a:r>
            <a:r>
              <a:rPr lang="en-US" sz="1600" dirty="0" err="1" smtClean="0">
                <a:ea typeface="Calibri"/>
              </a:rPr>
              <a:t>entity.</a:t>
            </a:r>
            <a:r>
              <a:rPr lang="en-US" sz="1600" dirty="0" err="1" smtClean="0">
                <a:solidFill>
                  <a:prstClr val="black"/>
                </a:solidFill>
                <a:latin typeface="Consolas"/>
              </a:rPr>
              <a:t>TotalPurchase</a:t>
            </a:r>
            <a:r>
              <a:rPr lang="en-US" sz="1600" dirty="0" smtClean="0">
                <a:ea typeface="Calibri"/>
              </a:rPr>
              <a:t>,</a:t>
            </a:r>
            <a:endParaRPr lang="en-US" sz="1600" dirty="0">
              <a:ea typeface="Calibri"/>
            </a:endParaRPr>
          </a:p>
          <a:p>
            <a:pPr>
              <a:lnSpc>
                <a:spcPct val="100000"/>
              </a:lnSpc>
              <a:spcBef>
                <a:spcPts val="0"/>
              </a:spcBef>
              <a:spcAft>
                <a:spcPts val="1000"/>
              </a:spcAft>
            </a:pPr>
            <a:r>
              <a:rPr lang="en-US" sz="1600" dirty="0">
                <a:ea typeface="Calibri"/>
              </a:rPr>
              <a:t>	</a:t>
            </a:r>
            <a:r>
              <a:rPr lang="en-US" sz="1600" dirty="0" smtClean="0">
                <a:ea typeface="Calibri"/>
              </a:rPr>
              <a:t>		}).</a:t>
            </a:r>
            <a:r>
              <a:rPr lang="en-US" sz="1600" dirty="0" err="1" smtClean="0">
                <a:ea typeface="Calibri"/>
              </a:rPr>
              <a:t>AsTableServiceQuery</a:t>
            </a:r>
            <a:r>
              <a:rPr lang="en-US" sz="1600" dirty="0" smtClean="0">
                <a:ea typeface="Calibri"/>
              </a:rPr>
              <a:t>&lt;</a:t>
            </a:r>
            <a:r>
              <a:rPr lang="en-US" sz="1600" dirty="0" err="1" smtClean="0">
                <a:solidFill>
                  <a:srgbClr val="2B91AF"/>
                </a:solidFill>
                <a:latin typeface="Consolas"/>
              </a:rPr>
              <a:t>CustomerDiscount</a:t>
            </a:r>
            <a:r>
              <a:rPr lang="en-US" sz="1600" dirty="0" smtClean="0">
                <a:ea typeface="Calibri"/>
              </a:rPr>
              <a:t>&gt;();</a:t>
            </a:r>
          </a:p>
          <a:p>
            <a:pPr>
              <a:lnSpc>
                <a:spcPct val="100000"/>
              </a:lnSpc>
              <a:spcBef>
                <a:spcPts val="0"/>
              </a:spcBef>
              <a:spcAft>
                <a:spcPts val="1000"/>
              </a:spcAft>
            </a:pPr>
            <a:endParaRPr lang="en-US" sz="1600" dirty="0" smtClean="0">
              <a:ea typeface="Calibri"/>
            </a:endParaRPr>
          </a:p>
          <a:p>
            <a:pPr>
              <a:lnSpc>
                <a:spcPct val="100000"/>
              </a:lnSpc>
              <a:spcBef>
                <a:spcPts val="0"/>
              </a:spcBef>
              <a:spcAft>
                <a:spcPts val="1000"/>
              </a:spcAft>
            </a:pPr>
            <a:r>
              <a:rPr lang="en-US" sz="1600" dirty="0" smtClean="0"/>
              <a:t>   </a:t>
            </a:r>
            <a:r>
              <a:rPr lang="en-US" sz="1600" dirty="0" err="1" smtClean="0"/>
              <a:t>foreach</a:t>
            </a:r>
            <a:r>
              <a:rPr lang="en-US" sz="1600" dirty="0" smtClean="0"/>
              <a:t> (</a:t>
            </a:r>
            <a:r>
              <a:rPr lang="en-US" sz="1600" dirty="0" err="1" smtClean="0">
                <a:solidFill>
                  <a:srgbClr val="2B91AF"/>
                </a:solidFill>
                <a:latin typeface="Consolas"/>
              </a:rPr>
              <a:t>CustomerDiscount</a:t>
            </a:r>
            <a:r>
              <a:rPr lang="en-US" sz="1600" dirty="0" smtClean="0"/>
              <a:t> customer </a:t>
            </a:r>
            <a:r>
              <a:rPr lang="en-US" sz="1600" dirty="0"/>
              <a:t>in query)</a:t>
            </a:r>
          </a:p>
          <a:p>
            <a:pPr>
              <a:lnSpc>
                <a:spcPct val="100000"/>
              </a:lnSpc>
              <a:spcBef>
                <a:spcPts val="0"/>
              </a:spcBef>
              <a:spcAft>
                <a:spcPts val="1000"/>
              </a:spcAft>
            </a:pPr>
            <a:r>
              <a:rPr lang="en-US" sz="1600" dirty="0" smtClean="0">
                <a:ea typeface="Calibri"/>
              </a:rPr>
              <a:t>   { </a:t>
            </a:r>
          </a:p>
          <a:p>
            <a:pPr>
              <a:lnSpc>
                <a:spcPct val="100000"/>
              </a:lnSpc>
              <a:spcBef>
                <a:spcPts val="0"/>
              </a:spcBef>
              <a:spcAft>
                <a:spcPts val="1000"/>
              </a:spcAft>
            </a:pPr>
            <a:r>
              <a:rPr lang="en-US" sz="1600" dirty="0" smtClean="0">
                <a:solidFill>
                  <a:srgbClr val="008000"/>
                </a:solidFill>
                <a:latin typeface="Consolas"/>
                <a:ea typeface="Calibri"/>
                <a:cs typeface="Times New Roman"/>
              </a:rPr>
              <a:t>        // Calculate the discount to be given based on total purchases made</a:t>
            </a:r>
            <a:endParaRPr lang="en-US" sz="1600" dirty="0">
              <a:solidFill>
                <a:srgbClr val="008000"/>
              </a:solidFill>
              <a:latin typeface="Consolas"/>
              <a:ea typeface="Calibri"/>
              <a:cs typeface="Times New Roman"/>
            </a:endParaRPr>
          </a:p>
          <a:p>
            <a:pPr>
              <a:lnSpc>
                <a:spcPct val="100000"/>
              </a:lnSpc>
              <a:spcBef>
                <a:spcPts val="0"/>
              </a:spcBef>
              <a:spcAft>
                <a:spcPts val="1000"/>
              </a:spcAft>
            </a:pPr>
            <a:r>
              <a:rPr lang="en-US" sz="1600" dirty="0" smtClean="0">
                <a:ea typeface="Calibri"/>
              </a:rPr>
              <a:t>   }</a:t>
            </a:r>
            <a:endParaRPr lang="en-US" sz="1600" dirty="0">
              <a:ea typeface="Calibri"/>
            </a:endParaRPr>
          </a:p>
        </p:txBody>
      </p:sp>
      <p:sp>
        <p:nvSpPr>
          <p:cNvPr id="4" name="Rectangle 3"/>
          <p:cNvSpPr/>
          <p:nvPr/>
        </p:nvSpPr>
        <p:spPr bwMode="auto">
          <a:xfrm>
            <a:off x="2090056" y="1756229"/>
            <a:ext cx="5945579" cy="2273330"/>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3821880" y="1411979"/>
            <a:ext cx="7344888" cy="344250"/>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519112" y="4374213"/>
            <a:ext cx="8697459" cy="1663730"/>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60429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3" presetClass="exit" presetSubtype="10" fill="hold" grpId="1" nodeType="with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3" presetClass="exit" presetSubtype="10" fill="hold" grpId="1" nodeType="with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Azure Tables - </a:t>
            </a:r>
            <a:r>
              <a:rPr lang="en-US" dirty="0" err="1">
                <a:solidFill>
                  <a:srgbClr val="FFC000"/>
                </a:solidFill>
              </a:rPr>
              <a:t>Upsert</a:t>
            </a:r>
            <a:endParaRPr lang="en-US" dirty="0">
              <a:solidFill>
                <a:srgbClr val="FFC000"/>
              </a:solidFill>
            </a:endParaRPr>
          </a:p>
        </p:txBody>
      </p:sp>
      <p:sp>
        <p:nvSpPr>
          <p:cNvPr id="3" name="Text Placeholder 2"/>
          <p:cNvSpPr>
            <a:spLocks noGrp="1"/>
          </p:cNvSpPr>
          <p:nvPr>
            <p:ph type="body" sz="quarter" idx="10"/>
          </p:nvPr>
        </p:nvSpPr>
        <p:spPr>
          <a:xfrm>
            <a:off x="456798" y="845409"/>
            <a:ext cx="11149012" cy="5421997"/>
          </a:xfrm>
        </p:spPr>
        <p:txBody>
          <a:bodyPr/>
          <a:lstStyle/>
          <a:p>
            <a:pPr>
              <a:lnSpc>
                <a:spcPct val="100000"/>
              </a:lnSpc>
              <a:spcBef>
                <a:spcPts val="0"/>
              </a:spcBef>
              <a:spcAft>
                <a:spcPts val="1000"/>
              </a:spcAft>
            </a:pPr>
            <a:r>
              <a:rPr lang="en-US" sz="2000" dirty="0">
                <a:solidFill>
                  <a:srgbClr val="008000"/>
                </a:solidFill>
                <a:latin typeface="Consolas"/>
                <a:ea typeface="Calibri"/>
                <a:cs typeface="Times New Roman"/>
              </a:rPr>
              <a:t>// </a:t>
            </a:r>
            <a:r>
              <a:rPr lang="en-US" sz="2000" dirty="0" smtClean="0">
                <a:solidFill>
                  <a:srgbClr val="008000"/>
                </a:solidFill>
                <a:latin typeface="Consolas"/>
                <a:ea typeface="Calibri"/>
                <a:cs typeface="Times New Roman"/>
              </a:rPr>
              <a:t>When user logs in from mobile device, it will register the user using </a:t>
            </a:r>
            <a:r>
              <a:rPr lang="en-US" sz="2000" dirty="0" err="1" smtClean="0">
                <a:solidFill>
                  <a:srgbClr val="008000"/>
                </a:solidFill>
                <a:latin typeface="Consolas"/>
                <a:ea typeface="Calibri"/>
                <a:cs typeface="Times New Roman"/>
              </a:rPr>
              <a:t>upsert</a:t>
            </a:r>
            <a:endParaRPr lang="en-US" sz="2000" dirty="0">
              <a:latin typeface="Calibri"/>
              <a:ea typeface="Calibri"/>
              <a:cs typeface="Times New Roman"/>
            </a:endParaRPr>
          </a:p>
          <a:p>
            <a:pPr>
              <a:lnSpc>
                <a:spcPct val="100000"/>
              </a:lnSpc>
              <a:spcBef>
                <a:spcPts val="0"/>
              </a:spcBef>
              <a:spcAft>
                <a:spcPts val="1000"/>
              </a:spcAft>
            </a:pPr>
            <a:r>
              <a:rPr lang="en-US" sz="2000" dirty="0" smtClean="0">
                <a:solidFill>
                  <a:srgbClr val="2B91AF"/>
                </a:solidFill>
                <a:latin typeface="Consolas"/>
                <a:ea typeface="Calibri"/>
                <a:cs typeface="Times New Roman"/>
              </a:rPr>
              <a:t>Customer </a:t>
            </a:r>
            <a:r>
              <a:rPr lang="en-US" sz="2000" dirty="0" err="1" smtClean="0">
                <a:latin typeface="Consolas"/>
                <a:ea typeface="Calibri"/>
                <a:cs typeface="Times New Roman"/>
              </a:rPr>
              <a:t>customer</a:t>
            </a:r>
            <a:r>
              <a:rPr lang="en-US" sz="2000" dirty="0" smtClean="0">
                <a:latin typeface="Consolas"/>
                <a:ea typeface="Calibri"/>
                <a:cs typeface="Times New Roman"/>
              </a:rPr>
              <a:t> </a:t>
            </a:r>
            <a:r>
              <a:rPr lang="en-US" sz="2000" dirty="0">
                <a:latin typeface="Consolas"/>
                <a:ea typeface="Calibri"/>
                <a:cs typeface="Times New Roman"/>
              </a:rPr>
              <a:t>= </a:t>
            </a:r>
            <a:r>
              <a:rPr lang="en-US" sz="2000" dirty="0">
                <a:solidFill>
                  <a:srgbClr val="0000FF"/>
                </a:solidFill>
                <a:latin typeface="Consolas"/>
                <a:ea typeface="Calibri"/>
                <a:cs typeface="Times New Roman"/>
              </a:rPr>
              <a:t>new</a:t>
            </a:r>
            <a:r>
              <a:rPr lang="en-US" sz="2000" dirty="0">
                <a:latin typeface="Consolas"/>
                <a:ea typeface="Calibri"/>
                <a:cs typeface="Times New Roman"/>
              </a:rPr>
              <a:t> </a:t>
            </a:r>
            <a:r>
              <a:rPr lang="en-US" sz="2000" dirty="0" smtClean="0">
                <a:solidFill>
                  <a:srgbClr val="2B91AF"/>
                </a:solidFill>
                <a:latin typeface="Consolas"/>
                <a:ea typeface="Calibri"/>
                <a:cs typeface="Times New Roman"/>
              </a:rPr>
              <a:t>Customer</a:t>
            </a:r>
            <a:r>
              <a:rPr lang="en-US" sz="2000" dirty="0" smtClean="0">
                <a:latin typeface="Consolas"/>
                <a:ea typeface="Calibri"/>
                <a:cs typeface="Times New Roman"/>
              </a:rPr>
              <a:t>(</a:t>
            </a:r>
            <a:r>
              <a:rPr lang="en-US" sz="2000" dirty="0">
                <a:solidFill>
                  <a:srgbClr val="A31515"/>
                </a:solidFill>
                <a:latin typeface="Consolas"/>
                <a:ea typeface="Calibri"/>
                <a:cs typeface="Times New Roman"/>
              </a:rPr>
              <a:t>"Thomas </a:t>
            </a:r>
            <a:r>
              <a:rPr lang="en-US" sz="2000" dirty="0" smtClean="0">
                <a:solidFill>
                  <a:srgbClr val="A31515"/>
                </a:solidFill>
                <a:latin typeface="Consolas"/>
                <a:ea typeface="Calibri"/>
                <a:cs typeface="Times New Roman"/>
              </a:rPr>
              <a:t>Anderson"</a:t>
            </a:r>
            <a:r>
              <a:rPr lang="en-US" sz="2000" dirty="0" smtClean="0">
                <a:latin typeface="Consolas"/>
                <a:ea typeface="Calibri"/>
                <a:cs typeface="Times New Roman"/>
              </a:rPr>
              <a:t>, </a:t>
            </a:r>
            <a:r>
              <a:rPr lang="en-US" sz="2000" dirty="0" smtClean="0">
                <a:solidFill>
                  <a:srgbClr val="A31515"/>
                </a:solidFill>
                <a:latin typeface="Consolas"/>
                <a:ea typeface="Calibri"/>
                <a:cs typeface="Times New Roman"/>
              </a:rPr>
              <a:t>“555-555-0100"</a:t>
            </a:r>
            <a:r>
              <a:rPr lang="en-US" sz="2000" dirty="0" smtClean="0">
                <a:latin typeface="Consolas"/>
                <a:ea typeface="Calibri"/>
                <a:cs typeface="Times New Roman"/>
              </a:rPr>
              <a:t>);</a:t>
            </a:r>
            <a:endParaRPr lang="en-US" sz="2000" dirty="0">
              <a:latin typeface="Calibri"/>
              <a:ea typeface="Calibri"/>
              <a:cs typeface="Times New Roman"/>
            </a:endParaRPr>
          </a:p>
          <a:p>
            <a:pPr>
              <a:lnSpc>
                <a:spcPct val="100000"/>
              </a:lnSpc>
              <a:spcBef>
                <a:spcPts val="0"/>
              </a:spcBef>
              <a:spcAft>
                <a:spcPts val="1000"/>
              </a:spcAft>
            </a:pPr>
            <a:r>
              <a:rPr lang="en-US" sz="2000" dirty="0" err="1" smtClean="0">
                <a:latin typeface="Consolas"/>
                <a:ea typeface="Calibri"/>
                <a:cs typeface="Times New Roman"/>
              </a:rPr>
              <a:t>customer.Address</a:t>
            </a:r>
            <a:r>
              <a:rPr lang="en-US" sz="2000" dirty="0" smtClean="0">
                <a:latin typeface="Consolas"/>
                <a:ea typeface="Calibri"/>
                <a:cs typeface="Times New Roman"/>
              </a:rPr>
              <a:t> </a:t>
            </a:r>
            <a:r>
              <a:rPr lang="en-US" sz="2000" dirty="0">
                <a:latin typeface="Consolas"/>
                <a:ea typeface="Calibri"/>
                <a:cs typeface="Times New Roman"/>
              </a:rPr>
              <a:t>= </a:t>
            </a:r>
            <a:r>
              <a:rPr lang="en-US" sz="2000" dirty="0">
                <a:solidFill>
                  <a:srgbClr val="A31515"/>
                </a:solidFill>
                <a:latin typeface="Consolas"/>
                <a:ea typeface="Calibri"/>
                <a:cs typeface="Times New Roman"/>
              </a:rPr>
              <a:t>"</a:t>
            </a:r>
            <a:r>
              <a:rPr lang="en-US" sz="2000" dirty="0" smtClean="0">
                <a:solidFill>
                  <a:srgbClr val="A31515"/>
                </a:solidFill>
                <a:latin typeface="Consolas"/>
                <a:ea typeface="Calibri"/>
                <a:cs typeface="Times New Roman"/>
              </a:rPr>
              <a:t>4567 Main St. Redmond 48188"</a:t>
            </a:r>
            <a:r>
              <a:rPr lang="en-US" sz="2000" dirty="0" smtClean="0">
                <a:latin typeface="Consolas"/>
                <a:ea typeface="Calibri"/>
                <a:cs typeface="Times New Roman"/>
              </a:rPr>
              <a:t>;</a:t>
            </a:r>
          </a:p>
          <a:p>
            <a:pPr>
              <a:lnSpc>
                <a:spcPct val="100000"/>
              </a:lnSpc>
              <a:spcBef>
                <a:spcPts val="0"/>
              </a:spcBef>
              <a:spcAft>
                <a:spcPts val="1000"/>
              </a:spcAft>
            </a:pPr>
            <a:r>
              <a:rPr lang="en-US" sz="2000" dirty="0" err="1" smtClean="0">
                <a:latin typeface="Consolas"/>
                <a:ea typeface="Calibri"/>
                <a:cs typeface="Times New Roman"/>
              </a:rPr>
              <a:t>customer.State</a:t>
            </a:r>
            <a:r>
              <a:rPr lang="en-US" sz="2000" dirty="0" smtClean="0">
                <a:latin typeface="Consolas"/>
                <a:ea typeface="Calibri"/>
                <a:cs typeface="Times New Roman"/>
              </a:rPr>
              <a:t> = </a:t>
            </a:r>
            <a:r>
              <a:rPr lang="en-US" sz="2000" dirty="0">
                <a:solidFill>
                  <a:srgbClr val="A31515"/>
                </a:solidFill>
                <a:latin typeface="Consolas"/>
                <a:ea typeface="Calibri"/>
                <a:cs typeface="Times New Roman"/>
              </a:rPr>
              <a:t>"</a:t>
            </a:r>
            <a:r>
              <a:rPr lang="en-US" sz="2000" dirty="0" smtClean="0">
                <a:solidFill>
                  <a:srgbClr val="A31515"/>
                </a:solidFill>
                <a:latin typeface="Consolas"/>
                <a:ea typeface="Calibri"/>
                <a:cs typeface="Times New Roman"/>
              </a:rPr>
              <a:t>Washington</a:t>
            </a:r>
            <a:r>
              <a:rPr lang="en-US" sz="2000" dirty="0">
                <a:solidFill>
                  <a:srgbClr val="A31515"/>
                </a:solidFill>
                <a:latin typeface="Consolas"/>
                <a:ea typeface="Calibri"/>
                <a:cs typeface="Times New Roman"/>
              </a:rPr>
              <a:t>"</a:t>
            </a:r>
            <a:endParaRPr lang="en-US" sz="2000" dirty="0">
              <a:latin typeface="Calibri"/>
              <a:ea typeface="Calibri"/>
              <a:cs typeface="Times New Roman"/>
            </a:endParaRPr>
          </a:p>
          <a:p>
            <a:pPr>
              <a:lnSpc>
                <a:spcPct val="100000"/>
              </a:lnSpc>
              <a:spcBef>
                <a:spcPts val="0"/>
              </a:spcBef>
            </a:pPr>
            <a:endParaRPr lang="en-US" sz="1000" dirty="0" smtClean="0">
              <a:solidFill>
                <a:srgbClr val="008000"/>
              </a:solidFill>
              <a:latin typeface="Consolas"/>
              <a:ea typeface="Calibri"/>
              <a:cs typeface="Times New Roman"/>
            </a:endParaRPr>
          </a:p>
          <a:p>
            <a:pPr>
              <a:lnSpc>
                <a:spcPct val="100000"/>
              </a:lnSpc>
              <a:spcBef>
                <a:spcPts val="0"/>
              </a:spcBef>
            </a:pPr>
            <a:r>
              <a:rPr lang="en-US" sz="2000" dirty="0" smtClean="0">
                <a:solidFill>
                  <a:srgbClr val="008000"/>
                </a:solidFill>
                <a:latin typeface="Consolas"/>
                <a:ea typeface="Calibri"/>
                <a:cs typeface="Times New Roman"/>
              </a:rPr>
              <a:t>// Note: </a:t>
            </a:r>
            <a:r>
              <a:rPr lang="en-US" sz="2000" dirty="0" err="1" smtClean="0">
                <a:solidFill>
                  <a:srgbClr val="008000"/>
                </a:solidFill>
                <a:latin typeface="Consolas"/>
                <a:ea typeface="Calibri"/>
                <a:cs typeface="Times New Roman"/>
              </a:rPr>
              <a:t>AttachTo</a:t>
            </a:r>
            <a:r>
              <a:rPr lang="en-US" sz="2000" dirty="0" smtClean="0">
                <a:solidFill>
                  <a:srgbClr val="008000"/>
                </a:solidFill>
                <a:latin typeface="Consolas"/>
                <a:ea typeface="Calibri"/>
                <a:cs typeface="Times New Roman"/>
              </a:rPr>
              <a:t> </a:t>
            </a:r>
            <a:r>
              <a:rPr lang="en-US" sz="2000" dirty="0">
                <a:solidFill>
                  <a:srgbClr val="008000"/>
                </a:solidFill>
                <a:latin typeface="Consolas"/>
                <a:ea typeface="Calibri"/>
                <a:cs typeface="Times New Roman"/>
              </a:rPr>
              <a:t>method is called </a:t>
            </a:r>
            <a:r>
              <a:rPr lang="en-US" sz="2000" dirty="0" smtClean="0">
                <a:solidFill>
                  <a:srgbClr val="008000"/>
                </a:solidFill>
                <a:latin typeface="Consolas"/>
                <a:ea typeface="Calibri"/>
                <a:cs typeface="Times New Roman"/>
              </a:rPr>
              <a:t>without an </a:t>
            </a:r>
            <a:r>
              <a:rPr lang="en-US" sz="2000" dirty="0" err="1" smtClean="0">
                <a:solidFill>
                  <a:srgbClr val="008000"/>
                </a:solidFill>
                <a:latin typeface="Consolas"/>
                <a:ea typeface="Calibri"/>
                <a:cs typeface="Times New Roman"/>
              </a:rPr>
              <a:t>Etag</a:t>
            </a:r>
            <a:r>
              <a:rPr lang="en-US" sz="2000" dirty="0" smtClean="0">
                <a:solidFill>
                  <a:srgbClr val="008000"/>
                </a:solidFill>
                <a:latin typeface="Consolas"/>
                <a:ea typeface="Calibri"/>
                <a:cs typeface="Times New Roman"/>
              </a:rPr>
              <a:t> </a:t>
            </a:r>
            <a:r>
              <a:rPr lang="en-US" sz="2000" dirty="0">
                <a:solidFill>
                  <a:srgbClr val="008000"/>
                </a:solidFill>
                <a:latin typeface="Consolas"/>
                <a:ea typeface="Calibri"/>
                <a:cs typeface="Times New Roman"/>
              </a:rPr>
              <a:t>which </a:t>
            </a:r>
            <a:r>
              <a:rPr lang="en-US" sz="2000" dirty="0" smtClean="0">
                <a:solidFill>
                  <a:srgbClr val="008000"/>
                </a:solidFill>
                <a:latin typeface="Consolas"/>
                <a:ea typeface="Calibri"/>
                <a:cs typeface="Times New Roman"/>
              </a:rPr>
              <a:t>indicates </a:t>
            </a:r>
          </a:p>
          <a:p>
            <a:pPr>
              <a:lnSpc>
                <a:spcPct val="100000"/>
              </a:lnSpc>
              <a:spcBef>
                <a:spcPts val="0"/>
              </a:spcBef>
            </a:pPr>
            <a:r>
              <a:rPr lang="en-US" sz="2000" dirty="0" smtClean="0">
                <a:solidFill>
                  <a:srgbClr val="008000"/>
                </a:solidFill>
                <a:latin typeface="Consolas"/>
                <a:ea typeface="Calibri"/>
                <a:cs typeface="Times New Roman"/>
              </a:rPr>
              <a:t>// that </a:t>
            </a:r>
            <a:r>
              <a:rPr lang="en-US" sz="2000" dirty="0">
                <a:solidFill>
                  <a:srgbClr val="008000"/>
                </a:solidFill>
                <a:latin typeface="Consolas"/>
                <a:ea typeface="Calibri"/>
                <a:cs typeface="Times New Roman"/>
              </a:rPr>
              <a:t>this is an </a:t>
            </a:r>
            <a:r>
              <a:rPr lang="en-US" sz="2000" dirty="0" err="1">
                <a:solidFill>
                  <a:srgbClr val="008000"/>
                </a:solidFill>
                <a:latin typeface="Consolas"/>
                <a:ea typeface="Calibri"/>
                <a:cs typeface="Times New Roman"/>
              </a:rPr>
              <a:t>Upsert</a:t>
            </a:r>
            <a:r>
              <a:rPr lang="en-US" sz="2000" dirty="0">
                <a:solidFill>
                  <a:srgbClr val="008000"/>
                </a:solidFill>
                <a:latin typeface="Consolas"/>
                <a:ea typeface="Calibri"/>
                <a:cs typeface="Times New Roman"/>
              </a:rPr>
              <a:t> Command</a:t>
            </a:r>
            <a:endParaRPr lang="en-US" sz="2000" dirty="0">
              <a:latin typeface="Calibri"/>
              <a:ea typeface="Calibri"/>
              <a:cs typeface="Times New Roman"/>
            </a:endParaRPr>
          </a:p>
          <a:p>
            <a:pPr>
              <a:lnSpc>
                <a:spcPct val="100000"/>
              </a:lnSpc>
              <a:spcBef>
                <a:spcPts val="0"/>
              </a:spcBef>
              <a:spcAft>
                <a:spcPts val="1000"/>
              </a:spcAft>
            </a:pPr>
            <a:r>
              <a:rPr lang="en-US" sz="2000" dirty="0" err="1" smtClean="0">
                <a:latin typeface="Consolas"/>
                <a:ea typeface="Calibri"/>
                <a:cs typeface="Times New Roman"/>
              </a:rPr>
              <a:t>context.AttachTo</a:t>
            </a:r>
            <a:r>
              <a:rPr lang="en-US" sz="2000" dirty="0" smtClean="0">
                <a:latin typeface="Consolas"/>
                <a:ea typeface="Calibri"/>
                <a:cs typeface="Times New Roman"/>
              </a:rPr>
              <a:t>(</a:t>
            </a:r>
            <a:r>
              <a:rPr lang="en-US" sz="2000" dirty="0" smtClean="0">
                <a:solidFill>
                  <a:srgbClr val="A31515"/>
                </a:solidFill>
                <a:latin typeface="Consolas"/>
                <a:ea typeface="Calibri"/>
                <a:cs typeface="Times New Roman"/>
              </a:rPr>
              <a:t>"Customers"</a:t>
            </a:r>
            <a:r>
              <a:rPr lang="en-US" sz="2000" dirty="0" smtClean="0">
                <a:solidFill>
                  <a:srgbClr val="008000"/>
                </a:solidFill>
                <a:latin typeface="Consolas"/>
                <a:ea typeface="Calibri"/>
                <a:cs typeface="Times New Roman"/>
              </a:rPr>
              <a:t>/*Table Name*/</a:t>
            </a:r>
            <a:r>
              <a:rPr lang="en-US" sz="2000" dirty="0" smtClean="0">
                <a:latin typeface="Consolas"/>
                <a:ea typeface="Calibri"/>
                <a:cs typeface="Times New Roman"/>
              </a:rPr>
              <a:t>, customer</a:t>
            </a:r>
            <a:r>
              <a:rPr lang="en-US" sz="2000" dirty="0">
                <a:latin typeface="Consolas"/>
                <a:ea typeface="Calibri"/>
                <a:cs typeface="Times New Roman"/>
              </a:rPr>
              <a:t>);</a:t>
            </a:r>
            <a:endParaRPr lang="en-US" sz="2000" dirty="0">
              <a:latin typeface="Calibri"/>
              <a:ea typeface="Calibri"/>
              <a:cs typeface="Times New Roman"/>
            </a:endParaRPr>
          </a:p>
          <a:p>
            <a:pPr>
              <a:lnSpc>
                <a:spcPct val="100000"/>
              </a:lnSpc>
              <a:spcBef>
                <a:spcPts val="0"/>
              </a:spcBef>
              <a:spcAft>
                <a:spcPts val="1000"/>
              </a:spcAft>
            </a:pPr>
            <a:r>
              <a:rPr lang="en-US" sz="2000" dirty="0" err="1" smtClean="0">
                <a:latin typeface="Consolas"/>
                <a:ea typeface="Calibri"/>
                <a:cs typeface="Times New Roman"/>
              </a:rPr>
              <a:t>context.UpdateObject</a:t>
            </a:r>
            <a:r>
              <a:rPr lang="en-US" sz="2000" dirty="0" smtClean="0">
                <a:latin typeface="Consolas"/>
                <a:ea typeface="Calibri"/>
                <a:cs typeface="Times New Roman"/>
              </a:rPr>
              <a:t>(customer);</a:t>
            </a:r>
            <a:r>
              <a:rPr lang="en-US" sz="1000" dirty="0">
                <a:solidFill>
                  <a:srgbClr val="008000"/>
                </a:solidFill>
                <a:latin typeface="Consolas"/>
                <a:ea typeface="Calibri"/>
                <a:cs typeface="Times New Roman"/>
              </a:rPr>
              <a:t> </a:t>
            </a:r>
            <a:endParaRPr lang="en-US" sz="1000" dirty="0" smtClean="0">
              <a:solidFill>
                <a:srgbClr val="008000"/>
              </a:solidFill>
              <a:latin typeface="Consolas"/>
              <a:ea typeface="Calibri"/>
              <a:cs typeface="Times New Roman"/>
            </a:endParaRPr>
          </a:p>
          <a:p>
            <a:pPr>
              <a:lnSpc>
                <a:spcPct val="100000"/>
              </a:lnSpc>
              <a:spcBef>
                <a:spcPts val="0"/>
              </a:spcBef>
              <a:spcAft>
                <a:spcPts val="1000"/>
              </a:spcAft>
            </a:pPr>
            <a:endParaRPr lang="en-US" sz="1000" dirty="0" smtClean="0">
              <a:solidFill>
                <a:srgbClr val="008000"/>
              </a:solidFill>
              <a:latin typeface="Consolas"/>
              <a:ea typeface="Calibri"/>
              <a:cs typeface="Times New Roman"/>
            </a:endParaRPr>
          </a:p>
          <a:p>
            <a:pPr>
              <a:lnSpc>
                <a:spcPct val="100000"/>
              </a:lnSpc>
              <a:spcBef>
                <a:spcPts val="0"/>
              </a:spcBef>
            </a:pPr>
            <a:r>
              <a:rPr lang="en-US" sz="2000" dirty="0" smtClean="0">
                <a:solidFill>
                  <a:srgbClr val="008000"/>
                </a:solidFill>
                <a:latin typeface="Consolas"/>
                <a:ea typeface="Calibri"/>
                <a:cs typeface="Times New Roman"/>
              </a:rPr>
              <a:t>// </a:t>
            </a:r>
            <a:r>
              <a:rPr lang="en-US" sz="2000" dirty="0">
                <a:solidFill>
                  <a:srgbClr val="008000"/>
                </a:solidFill>
                <a:latin typeface="Consolas"/>
                <a:ea typeface="Calibri"/>
                <a:cs typeface="Times New Roman"/>
              </a:rPr>
              <a:t>No </a:t>
            </a:r>
            <a:r>
              <a:rPr lang="en-US" sz="2000" dirty="0" err="1">
                <a:solidFill>
                  <a:srgbClr val="008000"/>
                </a:solidFill>
                <a:latin typeface="Consolas"/>
                <a:ea typeface="Calibri"/>
                <a:cs typeface="Times New Roman"/>
              </a:rPr>
              <a:t>SaveChangeOptions</a:t>
            </a:r>
            <a:r>
              <a:rPr lang="en-US" sz="2000" dirty="0">
                <a:solidFill>
                  <a:srgbClr val="008000"/>
                </a:solidFill>
                <a:latin typeface="Consolas"/>
                <a:ea typeface="Calibri"/>
                <a:cs typeface="Times New Roman"/>
              </a:rPr>
              <a:t> indicates that a MERGE verb will be used </a:t>
            </a:r>
          </a:p>
          <a:p>
            <a:pPr>
              <a:lnSpc>
                <a:spcPct val="100000"/>
              </a:lnSpc>
              <a:spcBef>
                <a:spcPts val="0"/>
              </a:spcBef>
            </a:pPr>
            <a:r>
              <a:rPr lang="en-US" sz="2000" dirty="0">
                <a:solidFill>
                  <a:srgbClr val="008000"/>
                </a:solidFill>
                <a:latin typeface="Consolas"/>
                <a:ea typeface="Calibri"/>
                <a:cs typeface="Times New Roman"/>
              </a:rPr>
              <a:t>// to get </a:t>
            </a:r>
            <a:r>
              <a:rPr lang="en-US" sz="2000" dirty="0" err="1">
                <a:solidFill>
                  <a:srgbClr val="008000"/>
                </a:solidFill>
                <a:latin typeface="Consolas"/>
                <a:ea typeface="Calibri"/>
                <a:cs typeface="Times New Roman"/>
              </a:rPr>
              <a:t>InsertOrMerge</a:t>
            </a:r>
            <a:r>
              <a:rPr lang="en-US" sz="2000" dirty="0">
                <a:solidFill>
                  <a:srgbClr val="008000"/>
                </a:solidFill>
                <a:latin typeface="Consolas"/>
                <a:ea typeface="Calibri"/>
                <a:cs typeface="Times New Roman"/>
              </a:rPr>
              <a:t> semantics </a:t>
            </a:r>
            <a:endParaRPr lang="en-US" sz="2000" dirty="0" smtClean="0">
              <a:solidFill>
                <a:srgbClr val="008000"/>
              </a:solidFill>
              <a:latin typeface="Consolas"/>
              <a:ea typeface="Calibri"/>
              <a:cs typeface="Times New Roman"/>
            </a:endParaRPr>
          </a:p>
          <a:p>
            <a:pPr>
              <a:lnSpc>
                <a:spcPct val="100000"/>
              </a:lnSpc>
              <a:spcBef>
                <a:spcPts val="0"/>
              </a:spcBef>
            </a:pPr>
            <a:r>
              <a:rPr lang="en-US" sz="2000" dirty="0">
                <a:solidFill>
                  <a:srgbClr val="008000"/>
                </a:solidFill>
                <a:latin typeface="Consolas"/>
                <a:ea typeface="Calibri"/>
                <a:cs typeface="Times New Roman"/>
              </a:rPr>
              <a:t>// </a:t>
            </a:r>
            <a:r>
              <a:rPr lang="en-US" sz="2000" dirty="0" smtClean="0">
                <a:solidFill>
                  <a:srgbClr val="008000"/>
                </a:solidFill>
                <a:latin typeface="Consolas"/>
                <a:ea typeface="Calibri"/>
                <a:cs typeface="Times New Roman"/>
              </a:rPr>
              <a:t>Use </a:t>
            </a:r>
            <a:r>
              <a:rPr lang="en-US" sz="2000" dirty="0" err="1" smtClean="0">
                <a:solidFill>
                  <a:srgbClr val="008000"/>
                </a:solidFill>
                <a:latin typeface="Consolas"/>
                <a:ea typeface="Calibri"/>
                <a:cs typeface="Times New Roman"/>
              </a:rPr>
              <a:t>SaveChangesOptions.ReplaceOnUpdate</a:t>
            </a:r>
            <a:r>
              <a:rPr lang="en-US" sz="2000" dirty="0" smtClean="0">
                <a:solidFill>
                  <a:srgbClr val="008000"/>
                </a:solidFill>
                <a:latin typeface="Consolas"/>
                <a:ea typeface="Calibri"/>
                <a:cs typeface="Times New Roman"/>
              </a:rPr>
              <a:t> for </a:t>
            </a:r>
            <a:r>
              <a:rPr lang="en-US" sz="2000" dirty="0" err="1" smtClean="0">
                <a:solidFill>
                  <a:srgbClr val="008000"/>
                </a:solidFill>
                <a:latin typeface="Consolas"/>
                <a:ea typeface="Calibri"/>
                <a:cs typeface="Times New Roman"/>
              </a:rPr>
              <a:t>InsertOrReplace</a:t>
            </a:r>
            <a:r>
              <a:rPr lang="en-US" sz="2000" dirty="0" smtClean="0">
                <a:solidFill>
                  <a:srgbClr val="008000"/>
                </a:solidFill>
                <a:latin typeface="Consolas"/>
                <a:ea typeface="Calibri"/>
                <a:cs typeface="Times New Roman"/>
              </a:rPr>
              <a:t> </a:t>
            </a:r>
            <a:r>
              <a:rPr lang="en-US" sz="2000" dirty="0">
                <a:solidFill>
                  <a:srgbClr val="008000"/>
                </a:solidFill>
                <a:latin typeface="Consolas"/>
                <a:ea typeface="Calibri"/>
                <a:cs typeface="Times New Roman"/>
              </a:rPr>
              <a:t>semantics</a:t>
            </a:r>
            <a:r>
              <a:rPr lang="en-US" sz="2000" dirty="0" smtClean="0">
                <a:solidFill>
                  <a:srgbClr val="008000"/>
                </a:solidFill>
                <a:latin typeface="Consolas"/>
                <a:ea typeface="Calibri"/>
                <a:cs typeface="Times New Roman"/>
              </a:rPr>
              <a:t>.</a:t>
            </a:r>
          </a:p>
          <a:p>
            <a:pPr>
              <a:lnSpc>
                <a:spcPct val="100000"/>
              </a:lnSpc>
              <a:spcBef>
                <a:spcPts val="0"/>
              </a:spcBef>
            </a:pPr>
            <a:r>
              <a:rPr lang="en-US" sz="2000" dirty="0" smtClean="0">
                <a:solidFill>
                  <a:srgbClr val="008000"/>
                </a:solidFill>
                <a:latin typeface="Consolas"/>
                <a:ea typeface="Calibri"/>
                <a:cs typeface="Times New Roman"/>
              </a:rPr>
              <a:t>// But </a:t>
            </a:r>
            <a:r>
              <a:rPr lang="en-US" sz="2000" dirty="0" err="1" smtClean="0">
                <a:solidFill>
                  <a:srgbClr val="008000"/>
                </a:solidFill>
                <a:latin typeface="Consolas"/>
                <a:ea typeface="Calibri"/>
                <a:cs typeface="Times New Roman"/>
              </a:rPr>
              <a:t>InsertOrReplace</a:t>
            </a:r>
            <a:r>
              <a:rPr lang="en-US" sz="2000" dirty="0" smtClean="0">
                <a:solidFill>
                  <a:srgbClr val="008000"/>
                </a:solidFill>
                <a:latin typeface="Consolas"/>
                <a:ea typeface="Calibri"/>
                <a:cs typeface="Times New Roman"/>
              </a:rPr>
              <a:t> will overwrite </a:t>
            </a:r>
            <a:r>
              <a:rPr lang="en-US" sz="2000" dirty="0" err="1" smtClean="0">
                <a:solidFill>
                  <a:srgbClr val="008000"/>
                </a:solidFill>
                <a:latin typeface="Consolas"/>
                <a:ea typeface="Calibri"/>
                <a:cs typeface="Times New Roman"/>
              </a:rPr>
              <a:t>TotalPurchase</a:t>
            </a:r>
            <a:r>
              <a:rPr lang="en-US" sz="2000" dirty="0" smtClean="0">
                <a:solidFill>
                  <a:srgbClr val="008000"/>
                </a:solidFill>
                <a:latin typeface="Consolas"/>
                <a:ea typeface="Calibri"/>
                <a:cs typeface="Times New Roman"/>
              </a:rPr>
              <a:t> if it existed</a:t>
            </a:r>
            <a:endParaRPr lang="en-US" sz="2000" dirty="0">
              <a:latin typeface="Calibri"/>
              <a:ea typeface="Calibri"/>
              <a:cs typeface="Times New Roman"/>
            </a:endParaRPr>
          </a:p>
          <a:p>
            <a:pPr>
              <a:lnSpc>
                <a:spcPct val="100000"/>
              </a:lnSpc>
            </a:pPr>
            <a:r>
              <a:rPr lang="en-US" sz="2000" dirty="0" err="1" smtClean="0">
                <a:latin typeface="Consolas"/>
                <a:ea typeface="Calibri"/>
              </a:rPr>
              <a:t>context.SaveChanges</a:t>
            </a:r>
            <a:r>
              <a:rPr lang="en-US" sz="2000" dirty="0" smtClean="0">
                <a:latin typeface="Consolas"/>
                <a:ea typeface="Calibri"/>
              </a:rPr>
              <a:t>(</a:t>
            </a:r>
            <a:r>
              <a:rPr lang="en-US" sz="2000" dirty="0" err="1" smtClean="0">
                <a:solidFill>
                  <a:schemeClr val="bg1"/>
                </a:solidFill>
                <a:latin typeface="Consolas"/>
                <a:ea typeface="Calibri"/>
                <a:cs typeface="Times New Roman"/>
              </a:rPr>
              <a:t>SaveChangesOptions.ReplaceOnUpdate</a:t>
            </a:r>
            <a:r>
              <a:rPr lang="en-US" sz="2000" dirty="0" smtClean="0">
                <a:latin typeface="Consolas"/>
                <a:ea typeface="Calibri"/>
              </a:rPr>
              <a:t>);</a:t>
            </a:r>
            <a:endParaRPr lang="en-US" sz="2000" b="1" dirty="0" smtClean="0">
              <a:gradFill>
                <a:gsLst>
                  <a:gs pos="0">
                    <a:srgbClr val="FFFFFF"/>
                  </a:gs>
                  <a:gs pos="86000">
                    <a:srgbClr val="FFFFFF"/>
                  </a:gs>
                </a:gsLst>
                <a:lin ang="5400000" scaled="0"/>
              </a:gradFill>
            </a:endParaRPr>
          </a:p>
        </p:txBody>
      </p:sp>
      <p:sp>
        <p:nvSpPr>
          <p:cNvPr id="4" name="Rectangle 3"/>
          <p:cNvSpPr/>
          <p:nvPr/>
        </p:nvSpPr>
        <p:spPr bwMode="auto">
          <a:xfrm>
            <a:off x="241540" y="2579294"/>
            <a:ext cx="10308566" cy="1613144"/>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241540" y="5679254"/>
            <a:ext cx="10308566" cy="567057"/>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241540" y="4313209"/>
            <a:ext cx="10308566" cy="802256"/>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241540" y="5055079"/>
            <a:ext cx="10308566" cy="1147330"/>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456797" y="5707692"/>
            <a:ext cx="8718733" cy="436601"/>
          </a:xfrm>
          <a:prstGeom prst="rect">
            <a:avLst/>
          </a:prstGeom>
          <a:solidFill>
            <a:schemeClr val="tx1"/>
          </a:solidFill>
          <a:ln w="412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err="1">
                <a:solidFill>
                  <a:schemeClr val="bg1"/>
                </a:solidFill>
                <a:latin typeface="Consolas"/>
                <a:ea typeface="Calibri"/>
              </a:rPr>
              <a:t>context.SaveChanges</a:t>
            </a:r>
            <a:r>
              <a:rPr lang="en-US" sz="2000" dirty="0" smtClean="0">
                <a:solidFill>
                  <a:schemeClr val="bg1"/>
                </a:solidFill>
                <a:latin typeface="Consolas"/>
                <a:ea typeface="Calibri"/>
              </a:rPr>
              <a:t>();</a:t>
            </a:r>
            <a:endParaRPr lang="en-US" sz="2000" dirty="0" smtClean="0">
              <a:solidFill>
                <a:schemeClr val="bg1"/>
              </a:solidFill>
            </a:endParaRPr>
          </a:p>
        </p:txBody>
      </p:sp>
      <p:sp>
        <p:nvSpPr>
          <p:cNvPr id="9" name="Rectangle 8"/>
          <p:cNvSpPr/>
          <p:nvPr/>
        </p:nvSpPr>
        <p:spPr bwMode="auto">
          <a:xfrm>
            <a:off x="241540" y="1223497"/>
            <a:ext cx="10308566" cy="1276967"/>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9262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Queues</a:t>
            </a:r>
            <a:endParaRPr lang="en-US" dirty="0"/>
          </a:p>
        </p:txBody>
      </p:sp>
      <p:sp>
        <p:nvSpPr>
          <p:cNvPr id="3" name="Content Placeholder 2"/>
          <p:cNvSpPr>
            <a:spLocks noGrp="1"/>
          </p:cNvSpPr>
          <p:nvPr>
            <p:ph idx="1"/>
          </p:nvPr>
        </p:nvSpPr>
        <p:spPr>
          <a:xfrm>
            <a:off x="519112" y="1447800"/>
            <a:ext cx="11149013" cy="5029069"/>
          </a:xfrm>
        </p:spPr>
        <p:txBody>
          <a:bodyPr/>
          <a:lstStyle/>
          <a:p>
            <a:r>
              <a:rPr lang="en-US" dirty="0" smtClean="0"/>
              <a:t>Provides reliable message delivery</a:t>
            </a:r>
          </a:p>
          <a:p>
            <a:endParaRPr lang="en-US" dirty="0" smtClean="0"/>
          </a:p>
          <a:p>
            <a:r>
              <a:rPr lang="en-US" dirty="0" smtClean="0"/>
              <a:t>Programming semantics – Ensures that a message can be processed at least once </a:t>
            </a:r>
          </a:p>
          <a:p>
            <a:pPr lvl="1"/>
            <a:r>
              <a:rPr lang="en-US" dirty="0" smtClean="0"/>
              <a:t>Put message into the queue </a:t>
            </a:r>
          </a:p>
          <a:p>
            <a:pPr lvl="1"/>
            <a:r>
              <a:rPr lang="en-US" dirty="0" smtClean="0"/>
              <a:t>Get message makes the message invisible in queue for a specified invisibility timeout </a:t>
            </a:r>
          </a:p>
          <a:p>
            <a:pPr lvl="1"/>
            <a:r>
              <a:rPr lang="en-US" dirty="0" smtClean="0"/>
              <a:t>Delete message once done processing to remove message from queue</a:t>
            </a:r>
          </a:p>
          <a:p>
            <a:pPr lvl="1"/>
            <a:r>
              <a:rPr lang="en-US" dirty="0" smtClean="0"/>
              <a:t>If worker crashes, message becomes visible for another worker to process</a:t>
            </a:r>
          </a:p>
        </p:txBody>
      </p:sp>
    </p:spTree>
    <p:extLst>
      <p:ext uri="{BB962C8B-B14F-4D97-AF65-F5344CB8AC3E}">
        <p14:creationId xmlns:p14="http://schemas.microsoft.com/office/powerpoint/2010/main" val="42148554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Queues </a:t>
            </a:r>
            <a:r>
              <a:rPr lang="en-US" dirty="0" smtClean="0">
                <a:solidFill>
                  <a:srgbClr val="FFC000"/>
                </a:solidFill>
              </a:rPr>
              <a:t>– What is new?</a:t>
            </a:r>
            <a:endParaRPr lang="en-US" dirty="0">
              <a:solidFill>
                <a:srgbClr val="FFC000"/>
              </a:solidFill>
            </a:endParaRPr>
          </a:p>
        </p:txBody>
      </p:sp>
      <p:sp>
        <p:nvSpPr>
          <p:cNvPr id="3" name="Content Placeholder 2"/>
          <p:cNvSpPr>
            <a:spLocks noGrp="1"/>
          </p:cNvSpPr>
          <p:nvPr>
            <p:ph idx="1"/>
          </p:nvPr>
        </p:nvSpPr>
        <p:spPr>
          <a:xfrm>
            <a:off x="519112" y="1447800"/>
            <a:ext cx="11149013" cy="6130909"/>
          </a:xfrm>
        </p:spPr>
        <p:txBody>
          <a:bodyPr/>
          <a:lstStyle/>
          <a:p>
            <a:r>
              <a:rPr lang="en-US" dirty="0" smtClean="0"/>
              <a:t>Allow larger messages to be stored in queue</a:t>
            </a:r>
          </a:p>
          <a:p>
            <a:pPr lvl="1"/>
            <a:r>
              <a:rPr lang="en-US" dirty="0" smtClean="0"/>
              <a:t>Message size has been increased to 64 KB</a:t>
            </a:r>
          </a:p>
          <a:p>
            <a:pPr lvl="3"/>
            <a:endParaRPr lang="en-US" dirty="0" smtClean="0"/>
          </a:p>
          <a:p>
            <a:r>
              <a:rPr lang="en-US" dirty="0" smtClean="0"/>
              <a:t>Allow worker to treat the invisibility timeout as a lease</a:t>
            </a:r>
          </a:p>
          <a:p>
            <a:pPr lvl="1"/>
            <a:r>
              <a:rPr lang="en-US" dirty="0" smtClean="0"/>
              <a:t>Lease can be renewed on a queue message</a:t>
            </a:r>
          </a:p>
          <a:p>
            <a:pPr lvl="3"/>
            <a:endParaRPr lang="en-US" dirty="0" smtClean="0"/>
          </a:p>
          <a:p>
            <a:r>
              <a:rPr lang="en-US" dirty="0" smtClean="0"/>
              <a:t>Allow worker to update contents of queue message </a:t>
            </a:r>
          </a:p>
          <a:p>
            <a:pPr lvl="1"/>
            <a:r>
              <a:rPr lang="en-US" dirty="0" smtClean="0"/>
              <a:t>Enable efficient continuation on worker failure</a:t>
            </a:r>
          </a:p>
          <a:p>
            <a:pPr lvl="3"/>
            <a:endParaRPr lang="en-US" dirty="0" smtClean="0"/>
          </a:p>
          <a:p>
            <a:r>
              <a:rPr lang="en-US" dirty="0" smtClean="0"/>
              <a:t>Schedule work at a future time</a:t>
            </a:r>
          </a:p>
          <a:p>
            <a:pPr lvl="1"/>
            <a:r>
              <a:rPr lang="en-US" dirty="0" smtClean="0"/>
              <a:t>“PUT Message” takes invisibility timeout</a:t>
            </a:r>
          </a:p>
          <a:p>
            <a:endParaRPr lang="en-US" dirty="0" smtClean="0"/>
          </a:p>
          <a:p>
            <a:pPr lvl="1"/>
            <a:endParaRPr lang="en-US" dirty="0"/>
          </a:p>
        </p:txBody>
      </p:sp>
    </p:spTree>
    <p:extLst>
      <p:ext uri="{BB962C8B-B14F-4D97-AF65-F5344CB8AC3E}">
        <p14:creationId xmlns:p14="http://schemas.microsoft.com/office/powerpoint/2010/main" val="34561765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p:cNvSpPr>
            <a:spLocks noGrp="1"/>
          </p:cNvSpPr>
          <p:nvPr>
            <p:ph type="body" sz="quarter" idx="13"/>
          </p:nvPr>
        </p:nvSpPr>
        <p:spPr/>
        <p:txBody>
          <a:bodyPr/>
          <a:lstStyle/>
          <a:p>
            <a:r>
              <a:rPr lang="en-US" sz="1800" dirty="0" smtClean="0">
                <a:solidFill>
                  <a:srgbClr val="FFFF00"/>
                </a:solidFill>
              </a:rPr>
              <a:t>Update Message Example</a:t>
            </a:r>
            <a:endParaRPr lang="en-US" sz="1800" dirty="0">
              <a:solidFill>
                <a:srgbClr val="FFFF00"/>
              </a:solidFill>
            </a:endParaRPr>
          </a:p>
        </p:txBody>
      </p:sp>
      <p:sp>
        <p:nvSpPr>
          <p:cNvPr id="2" name="Title 1"/>
          <p:cNvSpPr>
            <a:spLocks noGrp="1"/>
          </p:cNvSpPr>
          <p:nvPr>
            <p:ph type="title"/>
          </p:nvPr>
        </p:nvSpPr>
        <p:spPr/>
        <p:txBody>
          <a:bodyPr/>
          <a:lstStyle/>
          <a:p>
            <a:r>
              <a:rPr lang="en-US" dirty="0" smtClean="0"/>
              <a:t>Windows Azure Queue</a:t>
            </a:r>
            <a:endParaRPr lang="en-US" dirty="0"/>
          </a:p>
        </p:txBody>
      </p:sp>
      <p:grpSp>
        <p:nvGrpSpPr>
          <p:cNvPr id="3" name="Group 21"/>
          <p:cNvGrpSpPr/>
          <p:nvPr/>
        </p:nvGrpSpPr>
        <p:grpSpPr>
          <a:xfrm>
            <a:off x="3790967" y="2260090"/>
            <a:ext cx="3792106" cy="1485663"/>
            <a:chOff x="3117569" y="2396961"/>
            <a:chExt cx="2222371" cy="549541"/>
          </a:xfrm>
        </p:grpSpPr>
        <p:sp>
          <p:nvSpPr>
            <p:cNvPr id="22" name="Rectangle 21"/>
            <p:cNvSpPr/>
            <p:nvPr/>
          </p:nvSpPr>
          <p:spPr>
            <a:xfrm>
              <a:off x="3117569" y="2565502"/>
              <a:ext cx="2222371" cy="381000"/>
            </a:xfrm>
            <a:prstGeom prst="rect">
              <a:avLst/>
            </a:prstGeom>
            <a:gradFill rotWithShape="1">
              <a:gsLst>
                <a:gs pos="0">
                  <a:srgbClr val="5F779C">
                    <a:shade val="58000"/>
                    <a:satMod val="150000"/>
                  </a:srgbClr>
                </a:gs>
                <a:gs pos="72000">
                  <a:srgbClr val="5F779C">
                    <a:tint val="90000"/>
                    <a:satMod val="135000"/>
                  </a:srgbClr>
                </a:gs>
                <a:gs pos="100000">
                  <a:srgbClr val="5F779C">
                    <a:tint val="80000"/>
                    <a:satMod val="155000"/>
                  </a:srgb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UI"/>
                  <a:ea typeface="+mn-ea"/>
                  <a:cs typeface="+mn-cs"/>
                </a:rPr>
                <a:t>Azure Queue</a:t>
              </a: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3" name="TextBox 22"/>
            <p:cNvSpPr txBox="1"/>
            <p:nvPr/>
          </p:nvSpPr>
          <p:spPr>
            <a:xfrm>
              <a:off x="3895744" y="2396961"/>
              <a:ext cx="12763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rPr>
                <a:t>Work</a:t>
              </a:r>
              <a:r>
                <a:rPr kumimoji="0" lang="en-US" sz="1800" b="1" i="0" u="none" strike="noStrike" kern="0" cap="none" spc="0" normalizeH="0" noProof="0" dirty="0" smtClean="0">
                  <a:ln>
                    <a:noFill/>
                  </a:ln>
                  <a:solidFill>
                    <a:srgbClr val="FFFF00"/>
                  </a:solidFill>
                  <a:effectLst/>
                  <a:uLnTx/>
                  <a:uFillTx/>
                </a:rPr>
                <a:t> items</a:t>
              </a:r>
              <a:endParaRPr kumimoji="0" lang="en-US" sz="1800" b="1" i="0" u="none" strike="noStrike" kern="0" cap="none" spc="0" normalizeH="0" baseline="0" noProof="0" dirty="0">
                <a:ln>
                  <a:noFill/>
                </a:ln>
                <a:solidFill>
                  <a:srgbClr val="FFFF00"/>
                </a:solidFill>
                <a:effectLst/>
                <a:uLnTx/>
                <a:uFillTx/>
              </a:endParaRPr>
            </a:p>
          </p:txBody>
        </p:sp>
      </p:grpSp>
      <p:sp>
        <p:nvSpPr>
          <p:cNvPr id="25" name="Rounded Rectangle 24"/>
          <p:cNvSpPr/>
          <p:nvPr/>
        </p:nvSpPr>
        <p:spPr bwMode="auto">
          <a:xfrm>
            <a:off x="1722888" y="2086471"/>
            <a:ext cx="1268627" cy="568411"/>
          </a:xfrm>
          <a:prstGeom prst="roundRect">
            <a:avLst/>
          </a:prstGeom>
          <a:solidFill>
            <a:srgbClr val="0070C0">
              <a:lumMod val="60000"/>
              <a:lumOff val="40000"/>
            </a:srgbClr>
          </a:solidFill>
          <a:ln>
            <a:noFill/>
            <a:headEnd type="none" w="med" len="med"/>
            <a:tailEnd type="none" w="med" len="med"/>
          </a:ln>
          <a:effectLst>
            <a:innerShdw blurRad="63500" dist="50800" dir="2700000">
              <a:prstClr val="black">
                <a:alpha val="50000"/>
              </a:prstClr>
            </a:innerShdw>
          </a:effectLst>
          <a:scene3d>
            <a:camera prst="orthographicFront" fov="0">
              <a:rot lat="0" lon="0" rev="0"/>
            </a:camera>
            <a:lightRig rig="soft" dir="tl">
              <a:rot lat="0" lon="0" rev="20000000"/>
            </a:lightRig>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Web Role</a:t>
            </a:r>
          </a:p>
        </p:txBody>
      </p:sp>
      <p:sp>
        <p:nvSpPr>
          <p:cNvPr id="27" name="Rounded Rectangle 26"/>
          <p:cNvSpPr/>
          <p:nvPr/>
        </p:nvSpPr>
        <p:spPr bwMode="auto">
          <a:xfrm>
            <a:off x="1722893" y="3241026"/>
            <a:ext cx="1268627" cy="568411"/>
          </a:xfrm>
          <a:prstGeom prst="roundRect">
            <a:avLst/>
          </a:prstGeom>
          <a:solidFill>
            <a:srgbClr val="0070C0">
              <a:lumMod val="60000"/>
              <a:lumOff val="40000"/>
            </a:srgbClr>
          </a:solidFill>
          <a:ln>
            <a:noFill/>
            <a:headEnd type="none" w="med" len="med"/>
            <a:tailEnd type="none" w="med" len="med"/>
          </a:ln>
          <a:effectLst>
            <a:innerShdw blurRad="63500" dist="50800" dir="2700000">
              <a:prstClr val="black">
                <a:alpha val="50000"/>
              </a:prstClr>
            </a:innerShdw>
          </a:effectLst>
          <a:scene3d>
            <a:camera prst="orthographicFront" fov="0">
              <a:rot lat="0" lon="0" rev="0"/>
            </a:camera>
            <a:lightRig rig="soft" dir="tl">
              <a:rot lat="0" lon="0" rev="20000000"/>
            </a:lightRig>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Web Role</a:t>
            </a:r>
          </a:p>
        </p:txBody>
      </p:sp>
      <p:sp>
        <p:nvSpPr>
          <p:cNvPr id="28" name="Right Arrow 27"/>
          <p:cNvSpPr/>
          <p:nvPr/>
        </p:nvSpPr>
        <p:spPr>
          <a:xfrm rot="1551301">
            <a:off x="3012211" y="2577857"/>
            <a:ext cx="914400" cy="304800"/>
          </a:xfrm>
          <a:prstGeom prst="rightArrow">
            <a:avLst/>
          </a:prstGeom>
          <a:gradFill rotWithShape="1">
            <a:gsLst>
              <a:gs pos="0">
                <a:srgbClr val="B8B2AE">
                  <a:shade val="58000"/>
                  <a:satMod val="150000"/>
                </a:srgbClr>
              </a:gs>
              <a:gs pos="72000">
                <a:srgbClr val="B8B2AE">
                  <a:tint val="90000"/>
                  <a:satMod val="135000"/>
                </a:srgbClr>
              </a:gs>
              <a:gs pos="100000">
                <a:srgbClr val="B8B2AE">
                  <a:tint val="80000"/>
                  <a:satMod val="155000"/>
                </a:srgbClr>
              </a:gs>
            </a:gsLst>
            <a:lin ang="16200000" scaled="0"/>
          </a:gradFill>
          <a:ln w="9525" cap="flat" cmpd="sng" algn="ctr">
            <a:solidFill>
              <a:srgbClr val="B8B2AE">
                <a:shade val="80000"/>
              </a:srgbClr>
            </a:solidFill>
            <a:prstDash val="solid"/>
          </a:ln>
          <a:effectLst>
            <a:outerShdw blurRad="50800" dist="381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9" name="Right Arrow 28"/>
          <p:cNvSpPr/>
          <p:nvPr/>
        </p:nvSpPr>
        <p:spPr>
          <a:xfrm rot="20048699" flipV="1">
            <a:off x="3012213" y="3256826"/>
            <a:ext cx="914400" cy="304800"/>
          </a:xfrm>
          <a:prstGeom prst="rightArrow">
            <a:avLst/>
          </a:prstGeom>
          <a:gradFill rotWithShape="1">
            <a:gsLst>
              <a:gs pos="0">
                <a:srgbClr val="B8B2AE">
                  <a:shade val="58000"/>
                  <a:satMod val="150000"/>
                </a:srgbClr>
              </a:gs>
              <a:gs pos="72000">
                <a:srgbClr val="B8B2AE">
                  <a:tint val="90000"/>
                  <a:satMod val="135000"/>
                </a:srgbClr>
              </a:gs>
              <a:gs pos="100000">
                <a:srgbClr val="B8B2AE">
                  <a:tint val="80000"/>
                  <a:satMod val="155000"/>
                </a:srgbClr>
              </a:gs>
            </a:gsLst>
            <a:lin ang="16200000" scaled="0"/>
          </a:gradFill>
          <a:ln w="9525" cap="flat" cmpd="sng" algn="ctr">
            <a:solidFill>
              <a:srgbClr val="B8B2AE">
                <a:shade val="80000"/>
              </a:srgbClr>
            </a:solidFill>
            <a:prstDash val="solid"/>
          </a:ln>
          <a:effectLst>
            <a:outerShdw blurRad="50800" dist="381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31" name="Rounded Rectangle 30"/>
          <p:cNvSpPr/>
          <p:nvPr/>
        </p:nvSpPr>
        <p:spPr bwMode="auto">
          <a:xfrm>
            <a:off x="8688429" y="2100492"/>
            <a:ext cx="1268627" cy="568411"/>
          </a:xfrm>
          <a:prstGeom prst="roundRect">
            <a:avLst/>
          </a:prstGeom>
          <a:solidFill>
            <a:srgbClr val="0070C0">
              <a:alpha val="75000"/>
            </a:srgbClr>
          </a:solidFill>
          <a:ln>
            <a:noFill/>
            <a:headEnd type="none" w="med" len="med"/>
            <a:tailEnd type="none" w="med" len="med"/>
          </a:ln>
          <a:effectLst>
            <a:innerShdw blurRad="63500" dist="50800" dir="2700000">
              <a:prstClr val="black">
                <a:alpha val="50000"/>
              </a:prstClr>
            </a:innerShdw>
          </a:effectLst>
          <a:scene3d>
            <a:camera prst="orthographicFront" fov="0">
              <a:rot lat="0" lon="0" rev="0"/>
            </a:camera>
            <a:lightRig rig="soft" dir="tl">
              <a:rot lat="0" lon="0" rev="20000000"/>
            </a:lightRig>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Worker Role</a:t>
            </a:r>
          </a:p>
        </p:txBody>
      </p:sp>
      <p:sp>
        <p:nvSpPr>
          <p:cNvPr id="32" name="Rounded Rectangle 31"/>
          <p:cNvSpPr/>
          <p:nvPr/>
        </p:nvSpPr>
        <p:spPr bwMode="auto">
          <a:xfrm>
            <a:off x="8688429" y="3149594"/>
            <a:ext cx="1268627" cy="568411"/>
          </a:xfrm>
          <a:prstGeom prst="roundRect">
            <a:avLst/>
          </a:prstGeom>
          <a:solidFill>
            <a:srgbClr val="0070C0">
              <a:alpha val="75000"/>
            </a:srgbClr>
          </a:solidFill>
          <a:ln>
            <a:noFill/>
            <a:headEnd type="none" w="med" len="med"/>
            <a:tailEnd type="none" w="med" len="med"/>
          </a:ln>
          <a:effectLst>
            <a:innerShdw blurRad="63500" dist="50800" dir="2700000">
              <a:prstClr val="black">
                <a:alpha val="50000"/>
              </a:prstClr>
            </a:innerShdw>
          </a:effectLst>
          <a:scene3d>
            <a:camera prst="orthographicFront" fov="0">
              <a:rot lat="0" lon="0" rev="0"/>
            </a:camera>
            <a:lightRig rig="soft" dir="tl">
              <a:rot lat="0" lon="0" rev="20000000"/>
            </a:lightRig>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Worker Role</a:t>
            </a:r>
          </a:p>
        </p:txBody>
      </p:sp>
      <p:sp>
        <p:nvSpPr>
          <p:cNvPr id="34" name="Right Arrow 33"/>
          <p:cNvSpPr/>
          <p:nvPr/>
        </p:nvSpPr>
        <p:spPr>
          <a:xfrm rot="1568662">
            <a:off x="7795766" y="3191055"/>
            <a:ext cx="791126" cy="209524"/>
          </a:xfrm>
          <a:prstGeom prst="rightArrow">
            <a:avLst/>
          </a:prstGeom>
          <a:gradFill rotWithShape="1">
            <a:gsLst>
              <a:gs pos="0">
                <a:srgbClr val="B8B2AE">
                  <a:shade val="58000"/>
                  <a:satMod val="150000"/>
                </a:srgbClr>
              </a:gs>
              <a:gs pos="72000">
                <a:srgbClr val="B8B2AE">
                  <a:tint val="90000"/>
                  <a:satMod val="135000"/>
                </a:srgbClr>
              </a:gs>
              <a:gs pos="100000">
                <a:srgbClr val="B8B2AE">
                  <a:tint val="80000"/>
                  <a:satMod val="155000"/>
                </a:srgbClr>
              </a:gs>
            </a:gsLst>
            <a:lin ang="16200000" scaled="0"/>
          </a:gradFill>
          <a:ln w="9525" cap="flat" cmpd="sng" algn="ctr">
            <a:solidFill>
              <a:srgbClr val="B8B2AE">
                <a:shade val="80000"/>
              </a:srgbClr>
            </a:solidFill>
            <a:prstDash val="solid"/>
          </a:ln>
          <a:effectLst>
            <a:outerShdw blurRad="50800" dist="381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36" name="Right Arrow 35"/>
          <p:cNvSpPr/>
          <p:nvPr/>
        </p:nvSpPr>
        <p:spPr>
          <a:xfrm rot="20031338" flipV="1">
            <a:off x="7745185" y="2425493"/>
            <a:ext cx="914400" cy="182261"/>
          </a:xfrm>
          <a:prstGeom prst="rightArrow">
            <a:avLst/>
          </a:prstGeom>
          <a:gradFill rotWithShape="1">
            <a:gsLst>
              <a:gs pos="0">
                <a:srgbClr val="B8B2AE">
                  <a:shade val="58000"/>
                  <a:satMod val="150000"/>
                </a:srgbClr>
              </a:gs>
              <a:gs pos="72000">
                <a:srgbClr val="B8B2AE">
                  <a:tint val="90000"/>
                  <a:satMod val="135000"/>
                </a:srgbClr>
              </a:gs>
              <a:gs pos="100000">
                <a:srgbClr val="B8B2AE">
                  <a:tint val="80000"/>
                  <a:satMod val="155000"/>
                </a:srgbClr>
              </a:gs>
            </a:gsLst>
            <a:lin ang="16200000" scaled="0"/>
          </a:gradFill>
          <a:ln w="9525" cap="flat" cmpd="sng" algn="ctr">
            <a:solidFill>
              <a:srgbClr val="B8B2AE">
                <a:shade val="80000"/>
              </a:srgbClr>
            </a:solidFill>
            <a:prstDash val="solid"/>
          </a:ln>
          <a:effectLst>
            <a:outerShdw blurRad="50800" dist="381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41" name="Rectangle 40"/>
          <p:cNvSpPr/>
          <p:nvPr/>
        </p:nvSpPr>
        <p:spPr bwMode="auto">
          <a:xfrm>
            <a:off x="5886070" y="3076803"/>
            <a:ext cx="863752" cy="57400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5103981" y="3076803"/>
            <a:ext cx="782089" cy="57400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3" name="Rectangle 42"/>
          <p:cNvSpPr/>
          <p:nvPr/>
        </p:nvSpPr>
        <p:spPr bwMode="auto">
          <a:xfrm>
            <a:off x="4319710" y="3075342"/>
            <a:ext cx="784271" cy="57400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6" name="TextBox 45"/>
          <p:cNvSpPr txBox="1"/>
          <p:nvPr/>
        </p:nvSpPr>
        <p:spPr>
          <a:xfrm>
            <a:off x="9987725" y="2033938"/>
            <a:ext cx="2042034" cy="307777"/>
          </a:xfrm>
          <a:prstGeom prst="rect">
            <a:avLst/>
          </a:prstGeom>
          <a:noFill/>
        </p:spPr>
        <p:txBody>
          <a:bodyPr wrap="none" lIns="0" tIns="0" rIns="0" bIns="0" rtlCol="0">
            <a:spAutoFit/>
          </a:bodyPr>
          <a:lstStyle/>
          <a:p>
            <a:r>
              <a:rPr lang="en-US" sz="2000" dirty="0" smtClean="0">
                <a:solidFill>
                  <a:srgbClr val="FFFF00"/>
                </a:solidFill>
                <a:latin typeface="Segoe UI" pitchFamily="34" charset="0"/>
                <a:ea typeface="Segoe UI" pitchFamily="34" charset="0"/>
                <a:cs typeface="Segoe UI" pitchFamily="34" charset="0"/>
              </a:rPr>
              <a:t>Expires @ 7:05AM</a:t>
            </a:r>
          </a:p>
        </p:txBody>
      </p:sp>
      <p:sp>
        <p:nvSpPr>
          <p:cNvPr id="49" name="Bevel 48"/>
          <p:cNvSpPr/>
          <p:nvPr/>
        </p:nvSpPr>
        <p:spPr>
          <a:xfrm>
            <a:off x="3419280" y="1574997"/>
            <a:ext cx="1621378" cy="717725"/>
          </a:xfrm>
          <a:prstGeom prst="bevel">
            <a:avLst/>
          </a:prstGeom>
          <a:solidFill>
            <a:sysClr val="windowText" lastClr="000000">
              <a:alpha val="67000"/>
            </a:sysClr>
          </a:solidFill>
          <a:ln w="25400" cap="flat" cmpd="sng" algn="ctr">
            <a:solidFill>
              <a:sysClr val="windowText" lastClr="000000">
                <a:lumMod val="75000"/>
                <a:lumOff val="25000"/>
              </a:sys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Calibri"/>
                <a:ea typeface="+mn-ea"/>
                <a:cs typeface="+mn-cs"/>
              </a:rPr>
              <a:t>7:00 AM</a:t>
            </a:r>
            <a:endParaRPr kumimoji="0" lang="en-US" sz="2800" b="1" i="0" u="none" strike="noStrike" kern="0" cap="none" spc="0" normalizeH="0" baseline="0" noProof="0" dirty="0">
              <a:ln>
                <a:noFill/>
              </a:ln>
              <a:solidFill>
                <a:srgbClr val="00FF00"/>
              </a:solidFill>
              <a:effectLst>
                <a:outerShdw blurRad="38100" dist="38100" dir="2700000" algn="tl">
                  <a:srgbClr val="000000">
                    <a:alpha val="43137"/>
                  </a:srgbClr>
                </a:outerShdw>
              </a:effectLst>
              <a:uLnTx/>
              <a:uFillTx/>
              <a:latin typeface="Calibri"/>
              <a:ea typeface="+mn-ea"/>
              <a:cs typeface="+mn-cs"/>
            </a:endParaRPr>
          </a:p>
        </p:txBody>
      </p:sp>
      <p:sp>
        <p:nvSpPr>
          <p:cNvPr id="50" name="Rectangle 49"/>
          <p:cNvSpPr/>
          <p:nvPr/>
        </p:nvSpPr>
        <p:spPr>
          <a:xfrm>
            <a:off x="3445656" y="1672249"/>
            <a:ext cx="1456858" cy="523220"/>
          </a:xfrm>
          <a:prstGeom prst="rect">
            <a:avLst/>
          </a:prstGeom>
          <a:solidFill>
            <a:sysClr val="windowText" lastClr="000000">
              <a:lumMod val="85000"/>
              <a:lumOff val="1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Calibri" pitchFamily="34" charset="0"/>
                <a:cs typeface="Calibri" pitchFamily="34" charset="0"/>
              </a:rPr>
              <a:t>7:04 </a:t>
            </a:r>
            <a:r>
              <a:rPr kumimoji="0" lang="en-US" sz="2800" b="1" i="0" u="none" strike="noStrike" kern="0" cap="none" spc="0" normalizeH="0" baseline="0" noProof="0" dirty="0">
                <a:ln>
                  <a:noFill/>
                </a:ln>
                <a:solidFill>
                  <a:srgbClr val="00FF00"/>
                </a:solidFill>
                <a:effectLst>
                  <a:outerShdw blurRad="38100" dist="38100" dir="2700000" algn="tl">
                    <a:srgbClr val="000000">
                      <a:alpha val="43137"/>
                    </a:srgbClr>
                  </a:outerShdw>
                </a:effectLst>
                <a:uLnTx/>
                <a:uFillTx/>
                <a:latin typeface="Calibri" pitchFamily="34" charset="0"/>
                <a:cs typeface="Calibri" pitchFamily="34" charset="0"/>
              </a:rPr>
              <a:t>AM</a:t>
            </a:r>
          </a:p>
        </p:txBody>
      </p:sp>
      <p:sp>
        <p:nvSpPr>
          <p:cNvPr id="51" name="TextBox 50"/>
          <p:cNvSpPr txBox="1"/>
          <p:nvPr/>
        </p:nvSpPr>
        <p:spPr>
          <a:xfrm>
            <a:off x="6629719" y="1726161"/>
            <a:ext cx="5135637" cy="307777"/>
          </a:xfrm>
          <a:prstGeom prst="rect">
            <a:avLst/>
          </a:prstGeom>
          <a:noFill/>
        </p:spPr>
        <p:txBody>
          <a:bodyPr wrap="none" lIns="0" tIns="0" rIns="0" bIns="0" rtlCol="0">
            <a:spAutoFit/>
          </a:bodyPr>
          <a:lstStyle/>
          <a:p>
            <a:r>
              <a:rPr lang="en-US" sz="2000" dirty="0" smtClean="0">
                <a:solidFill>
                  <a:srgbClr val="FFFF00"/>
                </a:solidFill>
                <a:latin typeface="Segoe UI" pitchFamily="34" charset="0"/>
                <a:ea typeface="Segoe UI" pitchFamily="34" charset="0"/>
                <a:cs typeface="Segoe UI" pitchFamily="34" charset="0"/>
              </a:rPr>
              <a:t>Get Message with 5 minutes visibility timeout</a:t>
            </a:r>
          </a:p>
        </p:txBody>
      </p:sp>
      <p:sp>
        <p:nvSpPr>
          <p:cNvPr id="52" name="TextBox 51"/>
          <p:cNvSpPr txBox="1"/>
          <p:nvPr/>
        </p:nvSpPr>
        <p:spPr>
          <a:xfrm>
            <a:off x="5623425" y="1394882"/>
            <a:ext cx="5385320" cy="307777"/>
          </a:xfrm>
          <a:prstGeom prst="rect">
            <a:avLst/>
          </a:prstGeom>
          <a:noFill/>
        </p:spPr>
        <p:txBody>
          <a:bodyPr wrap="none" lIns="0" tIns="0" rIns="0" bIns="0" rtlCol="0">
            <a:spAutoFit/>
          </a:bodyPr>
          <a:lstStyle/>
          <a:p>
            <a:r>
              <a:rPr lang="en-US" sz="2000" dirty="0" smtClean="0">
                <a:solidFill>
                  <a:srgbClr val="FFFF00"/>
                </a:solidFill>
                <a:latin typeface="Segoe UI" pitchFamily="34" charset="0"/>
                <a:ea typeface="Segoe UI" pitchFamily="34" charset="0"/>
                <a:cs typeface="Segoe UI" pitchFamily="34" charset="0"/>
              </a:rPr>
              <a:t>Extend visibility timeout with another 5 minutes</a:t>
            </a:r>
          </a:p>
        </p:txBody>
      </p:sp>
      <p:sp>
        <p:nvSpPr>
          <p:cNvPr id="53" name="TextBox 52"/>
          <p:cNvSpPr txBox="1"/>
          <p:nvPr/>
        </p:nvSpPr>
        <p:spPr>
          <a:xfrm>
            <a:off x="9987728" y="2092713"/>
            <a:ext cx="2042034" cy="307777"/>
          </a:xfrm>
          <a:prstGeom prst="rect">
            <a:avLst/>
          </a:prstGeom>
          <a:noFill/>
        </p:spPr>
        <p:txBody>
          <a:bodyPr wrap="none" lIns="0" tIns="0" rIns="0" bIns="0" rtlCol="0">
            <a:spAutoFit/>
          </a:bodyPr>
          <a:lstStyle/>
          <a:p>
            <a:r>
              <a:rPr lang="en-US" sz="2000" dirty="0" smtClean="0">
                <a:solidFill>
                  <a:srgbClr val="FFFF00"/>
                </a:solidFill>
                <a:latin typeface="Segoe UI" pitchFamily="34" charset="0"/>
                <a:ea typeface="Segoe UI" pitchFamily="34" charset="0"/>
                <a:cs typeface="Segoe UI" pitchFamily="34" charset="0"/>
              </a:rPr>
              <a:t>Expires @ 7:09AM</a:t>
            </a:r>
          </a:p>
        </p:txBody>
      </p:sp>
      <p:sp>
        <p:nvSpPr>
          <p:cNvPr id="54" name="Rectangle 53"/>
          <p:cNvSpPr/>
          <p:nvPr/>
        </p:nvSpPr>
        <p:spPr>
          <a:xfrm>
            <a:off x="3496709" y="1690833"/>
            <a:ext cx="1517573" cy="523220"/>
          </a:xfrm>
          <a:prstGeom prst="rect">
            <a:avLst/>
          </a:prstGeom>
          <a:solidFill>
            <a:sysClr val="windowText" lastClr="000000">
              <a:lumMod val="85000"/>
              <a:lumOff val="1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Calibri" pitchFamily="34" charset="0"/>
                <a:cs typeface="Calibri" pitchFamily="34" charset="0"/>
              </a:rPr>
              <a:t>7:07 </a:t>
            </a:r>
            <a:r>
              <a:rPr kumimoji="0" lang="en-US" sz="2800" b="1" i="0" u="none" strike="noStrike" kern="0" cap="none" spc="0" normalizeH="0" baseline="0" noProof="0" dirty="0">
                <a:ln>
                  <a:noFill/>
                </a:ln>
                <a:solidFill>
                  <a:srgbClr val="00FF00"/>
                </a:solidFill>
                <a:effectLst>
                  <a:outerShdw blurRad="38100" dist="38100" dir="2700000" algn="tl">
                    <a:srgbClr val="000000">
                      <a:alpha val="43137"/>
                    </a:srgbClr>
                  </a:outerShdw>
                </a:effectLst>
                <a:uLnTx/>
                <a:uFillTx/>
                <a:latin typeface="Calibri" pitchFamily="34" charset="0"/>
                <a:cs typeface="Calibri" pitchFamily="34" charset="0"/>
              </a:rPr>
              <a:t>AM</a:t>
            </a:r>
          </a:p>
        </p:txBody>
      </p:sp>
      <p:sp>
        <p:nvSpPr>
          <p:cNvPr id="55" name="Multiply 54"/>
          <p:cNvSpPr/>
          <p:nvPr/>
        </p:nvSpPr>
        <p:spPr bwMode="auto">
          <a:xfrm>
            <a:off x="8896866" y="1884604"/>
            <a:ext cx="759038" cy="993536"/>
          </a:xfrm>
          <a:prstGeom prst="mathMultiply">
            <a:avLst>
              <a:gd name="adj1" fmla="val 13226"/>
            </a:avLst>
          </a:prstGeom>
          <a:ln w="127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6" name="Rectangle 55"/>
          <p:cNvSpPr/>
          <p:nvPr/>
        </p:nvSpPr>
        <p:spPr>
          <a:xfrm>
            <a:off x="3450131" y="1680769"/>
            <a:ext cx="1517579" cy="523220"/>
          </a:xfrm>
          <a:prstGeom prst="rect">
            <a:avLst/>
          </a:prstGeom>
          <a:solidFill>
            <a:sysClr val="windowText" lastClr="000000">
              <a:lumMod val="85000"/>
              <a:lumOff val="1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Calibri" pitchFamily="34" charset="0"/>
                <a:cs typeface="Calibri" pitchFamily="34" charset="0"/>
              </a:rPr>
              <a:t>7:09 </a:t>
            </a:r>
            <a:r>
              <a:rPr kumimoji="0" lang="en-US" sz="2800" b="1" i="0" u="none" strike="noStrike" kern="0" cap="none" spc="0" normalizeH="0" baseline="0" noProof="0" dirty="0">
                <a:ln>
                  <a:noFill/>
                </a:ln>
                <a:solidFill>
                  <a:srgbClr val="00FF00"/>
                </a:solidFill>
                <a:effectLst>
                  <a:outerShdw blurRad="38100" dist="38100" dir="2700000" algn="tl">
                    <a:srgbClr val="000000">
                      <a:alpha val="43137"/>
                    </a:srgbClr>
                  </a:outerShdw>
                </a:effectLst>
                <a:uLnTx/>
                <a:uFillTx/>
                <a:latin typeface="Calibri" pitchFamily="34" charset="0"/>
                <a:cs typeface="Calibri" pitchFamily="34" charset="0"/>
              </a:rPr>
              <a:t>AM</a:t>
            </a:r>
          </a:p>
        </p:txBody>
      </p:sp>
      <p:sp>
        <p:nvSpPr>
          <p:cNvPr id="58" name="TextBox 57"/>
          <p:cNvSpPr txBox="1"/>
          <p:nvPr/>
        </p:nvSpPr>
        <p:spPr>
          <a:xfrm>
            <a:off x="8191328" y="3939546"/>
            <a:ext cx="3838433" cy="615553"/>
          </a:xfrm>
          <a:prstGeom prst="rect">
            <a:avLst/>
          </a:prstGeom>
          <a:noFill/>
        </p:spPr>
        <p:txBody>
          <a:bodyPr wrap="square" lIns="0" tIns="0" rIns="0" bIns="0" rtlCol="0">
            <a:spAutoFit/>
          </a:bodyPr>
          <a:lstStyle/>
          <a:p>
            <a:r>
              <a:rPr lang="en-US" sz="2000" dirty="0" smtClean="0">
                <a:solidFill>
                  <a:srgbClr val="FFFF00"/>
                </a:solidFill>
                <a:latin typeface="Segoe UI" pitchFamily="34" charset="0"/>
                <a:ea typeface="Segoe UI" pitchFamily="34" charset="0"/>
                <a:cs typeface="Segoe UI" pitchFamily="34" charset="0"/>
              </a:rPr>
              <a:t>Retrieve progress from queue message and resume</a:t>
            </a:r>
          </a:p>
        </p:txBody>
      </p:sp>
      <p:sp>
        <p:nvSpPr>
          <p:cNvPr id="59" name="TextBox 58"/>
          <p:cNvSpPr txBox="1"/>
          <p:nvPr/>
        </p:nvSpPr>
        <p:spPr>
          <a:xfrm>
            <a:off x="5127449" y="1019669"/>
            <a:ext cx="6637907" cy="307777"/>
          </a:xfrm>
          <a:prstGeom prst="rect">
            <a:avLst/>
          </a:prstGeom>
          <a:noFill/>
        </p:spPr>
        <p:txBody>
          <a:bodyPr wrap="none" lIns="0" tIns="0" rIns="0" bIns="0" rtlCol="0">
            <a:spAutoFit/>
          </a:bodyPr>
          <a:lstStyle/>
          <a:p>
            <a:r>
              <a:rPr lang="en-US" sz="2000" dirty="0" smtClean="0">
                <a:solidFill>
                  <a:srgbClr val="FFFF00"/>
                </a:solidFill>
                <a:latin typeface="Segoe UI" pitchFamily="34" charset="0"/>
                <a:ea typeface="Segoe UI" pitchFamily="34" charset="0"/>
                <a:cs typeface="Segoe UI" pitchFamily="34" charset="0"/>
              </a:rPr>
              <a:t>Periodically store progress information in message</a:t>
            </a:r>
            <a:r>
              <a:rPr lang="en-US" sz="2000" dirty="0">
                <a:solidFill>
                  <a:srgbClr val="FFFF00"/>
                </a:solidFill>
                <a:latin typeface="Segoe UI" pitchFamily="34" charset="0"/>
                <a:ea typeface="Segoe UI" pitchFamily="34" charset="0"/>
                <a:cs typeface="Segoe UI" pitchFamily="34" charset="0"/>
              </a:rPr>
              <a:t> </a:t>
            </a:r>
            <a:r>
              <a:rPr lang="en-US" sz="2000" dirty="0" smtClean="0">
                <a:solidFill>
                  <a:srgbClr val="FFFF00"/>
                </a:solidFill>
                <a:latin typeface="Segoe UI" pitchFamily="34" charset="0"/>
                <a:ea typeface="Segoe UI" pitchFamily="34" charset="0"/>
                <a:cs typeface="Segoe UI" pitchFamily="34" charset="0"/>
              </a:rPr>
              <a:t>content</a:t>
            </a:r>
          </a:p>
        </p:txBody>
      </p:sp>
      <p:sp>
        <p:nvSpPr>
          <p:cNvPr id="44" name="Rectangle 43"/>
          <p:cNvSpPr/>
          <p:nvPr/>
        </p:nvSpPr>
        <p:spPr bwMode="auto">
          <a:xfrm>
            <a:off x="6751162" y="3076803"/>
            <a:ext cx="791534" cy="57400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7:05</a:t>
            </a:r>
            <a:endParaRPr lang="en-US" sz="2000" b="1" dirty="0">
              <a:solidFill>
                <a:schemeClr val="bg1"/>
              </a:solidFill>
            </a:endParaRPr>
          </a:p>
        </p:txBody>
      </p:sp>
      <p:sp>
        <p:nvSpPr>
          <p:cNvPr id="33" name="Rectangle 32"/>
          <p:cNvSpPr/>
          <p:nvPr/>
        </p:nvSpPr>
        <p:spPr bwMode="auto">
          <a:xfrm>
            <a:off x="6759557" y="3067528"/>
            <a:ext cx="791534" cy="57400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7:09</a:t>
            </a:r>
            <a:endParaRPr lang="en-US" sz="2000" b="1" dirty="0">
              <a:solidFill>
                <a:schemeClr val="bg1"/>
              </a:solidFill>
            </a:endParaRPr>
          </a:p>
        </p:txBody>
      </p:sp>
      <p:sp>
        <p:nvSpPr>
          <p:cNvPr id="35" name="Rectangle 34"/>
          <p:cNvSpPr/>
          <p:nvPr/>
        </p:nvSpPr>
        <p:spPr bwMode="auto">
          <a:xfrm>
            <a:off x="6759557" y="3076803"/>
            <a:ext cx="791534" cy="57400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7:14</a:t>
            </a:r>
            <a:endParaRPr lang="en-US" sz="2000" b="1" dirty="0">
              <a:solidFill>
                <a:schemeClr val="bg1"/>
              </a:solidFill>
            </a:endParaRPr>
          </a:p>
        </p:txBody>
      </p:sp>
      <p:sp>
        <p:nvSpPr>
          <p:cNvPr id="40" name="Rectangle 39"/>
          <p:cNvSpPr/>
          <p:nvPr/>
        </p:nvSpPr>
        <p:spPr bwMode="auto">
          <a:xfrm>
            <a:off x="6760597" y="3072698"/>
            <a:ext cx="789454" cy="56626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b="1" dirty="0" smtClean="0">
              <a:solidFill>
                <a:schemeClr val="bg1"/>
              </a:solidFill>
            </a:endParaRPr>
          </a:p>
        </p:txBody>
      </p:sp>
      <p:sp>
        <p:nvSpPr>
          <p:cNvPr id="37" name="Right Arrow 36"/>
          <p:cNvSpPr/>
          <p:nvPr/>
        </p:nvSpPr>
        <p:spPr>
          <a:xfrm rot="9211975">
            <a:off x="7793667" y="2684986"/>
            <a:ext cx="919151" cy="166897"/>
          </a:xfrm>
          <a:prstGeom prst="rightArrow">
            <a:avLst>
              <a:gd name="adj1" fmla="val 55792"/>
              <a:gd name="adj2" fmla="val 50000"/>
            </a:avLst>
          </a:prstGeom>
          <a:gradFill rotWithShape="1">
            <a:gsLst>
              <a:gs pos="0">
                <a:srgbClr val="B8B2AE">
                  <a:shade val="58000"/>
                  <a:satMod val="150000"/>
                </a:srgbClr>
              </a:gs>
              <a:gs pos="72000">
                <a:srgbClr val="B8B2AE">
                  <a:tint val="90000"/>
                  <a:satMod val="135000"/>
                </a:srgbClr>
              </a:gs>
              <a:gs pos="100000">
                <a:srgbClr val="B8B2AE">
                  <a:tint val="80000"/>
                  <a:satMod val="155000"/>
                </a:srgbClr>
              </a:gs>
            </a:gsLst>
            <a:lin ang="16200000" scaled="0"/>
          </a:gradFill>
          <a:ln w="9525" cap="flat" cmpd="sng" algn="ctr">
            <a:solidFill>
              <a:srgbClr val="B8B2AE">
                <a:shade val="80000"/>
              </a:srgbClr>
            </a:solidFill>
            <a:prstDash val="solid"/>
          </a:ln>
          <a:effectLst>
            <a:outerShdw blurRad="50800" dist="381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4" name="Rectangle 3"/>
          <p:cNvSpPr/>
          <p:nvPr/>
        </p:nvSpPr>
        <p:spPr bwMode="auto">
          <a:xfrm>
            <a:off x="6786330" y="3516439"/>
            <a:ext cx="228859" cy="9774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5" name="Rectangle 44"/>
          <p:cNvSpPr/>
          <p:nvPr/>
        </p:nvSpPr>
        <p:spPr bwMode="auto">
          <a:xfrm>
            <a:off x="7023962" y="3516439"/>
            <a:ext cx="228859" cy="9774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7" name="TextBox 46"/>
          <p:cNvSpPr txBox="1"/>
          <p:nvPr/>
        </p:nvSpPr>
        <p:spPr>
          <a:xfrm>
            <a:off x="3496345" y="1267220"/>
            <a:ext cx="1471365"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Current Time</a:t>
            </a:r>
          </a:p>
        </p:txBody>
      </p:sp>
      <p:sp>
        <p:nvSpPr>
          <p:cNvPr id="48" name="Rectangle 47"/>
          <p:cNvSpPr/>
          <p:nvPr/>
        </p:nvSpPr>
        <p:spPr bwMode="auto">
          <a:xfrm>
            <a:off x="6781968" y="3529495"/>
            <a:ext cx="228859" cy="9774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Rectangle 56"/>
          <p:cNvSpPr/>
          <p:nvPr/>
        </p:nvSpPr>
        <p:spPr bwMode="auto">
          <a:xfrm>
            <a:off x="7019600" y="3529495"/>
            <a:ext cx="228859" cy="9774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11414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1000" fill="hold"/>
                                        <p:tgtEl>
                                          <p:spTgt spid="41"/>
                                        </p:tgtEl>
                                        <p:attrNameLst>
                                          <p:attrName>ppt_x</p:attrName>
                                        </p:attrNameLst>
                                      </p:cBhvr>
                                      <p:tavLst>
                                        <p:tav tm="0">
                                          <p:val>
                                            <p:strVal val="0-#ppt_w/2"/>
                                          </p:val>
                                        </p:tav>
                                        <p:tav tm="100000">
                                          <p:val>
                                            <p:strVal val="#ppt_x"/>
                                          </p:val>
                                        </p:tav>
                                      </p:tavLst>
                                    </p:anim>
                                    <p:anim calcmode="lin" valueType="num">
                                      <p:cBhvr additive="base">
                                        <p:cTn id="13" dur="10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000" fill="hold"/>
                                        <p:tgtEl>
                                          <p:spTgt spid="42"/>
                                        </p:tgtEl>
                                        <p:attrNameLst>
                                          <p:attrName>ppt_x</p:attrName>
                                        </p:attrNameLst>
                                      </p:cBhvr>
                                      <p:tavLst>
                                        <p:tav tm="0">
                                          <p:val>
                                            <p:strVal val="0-#ppt_w/2"/>
                                          </p:val>
                                        </p:tav>
                                        <p:tav tm="100000">
                                          <p:val>
                                            <p:strVal val="#ppt_x"/>
                                          </p:val>
                                        </p:tav>
                                      </p:tavLst>
                                    </p:anim>
                                    <p:anim calcmode="lin" valueType="num">
                                      <p:cBhvr additive="base">
                                        <p:cTn id="18" dur="10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1000" fill="hold"/>
                                        <p:tgtEl>
                                          <p:spTgt spid="43"/>
                                        </p:tgtEl>
                                        <p:attrNameLst>
                                          <p:attrName>ppt_x</p:attrName>
                                        </p:attrNameLst>
                                      </p:cBhvr>
                                      <p:tavLst>
                                        <p:tav tm="0">
                                          <p:val>
                                            <p:strVal val="0-#ppt_w/2"/>
                                          </p:val>
                                        </p:tav>
                                        <p:tav tm="100000">
                                          <p:val>
                                            <p:strVal val="#ppt_x"/>
                                          </p:val>
                                        </p:tav>
                                      </p:tavLst>
                                    </p:anim>
                                    <p:anim calcmode="lin" valueType="num">
                                      <p:cBhvr additive="base">
                                        <p:cTn id="23"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anim calcmode="lin" valueType="num">
                                      <p:cBhvr>
                                        <p:cTn id="41" dur="1000" fill="hold"/>
                                        <p:tgtEl>
                                          <p:spTgt spid="51"/>
                                        </p:tgtEl>
                                        <p:attrNameLst>
                                          <p:attrName>ppt_x</p:attrName>
                                        </p:attrNameLst>
                                      </p:cBhvr>
                                      <p:tavLst>
                                        <p:tav tm="0">
                                          <p:val>
                                            <p:strVal val="#ppt_x"/>
                                          </p:val>
                                        </p:tav>
                                        <p:tav tm="100000">
                                          <p:val>
                                            <p:strVal val="#ppt_x"/>
                                          </p:val>
                                        </p:tav>
                                      </p:tavLst>
                                    </p:anim>
                                    <p:anim calcmode="lin" valueType="num">
                                      <p:cBhvr>
                                        <p:cTn id="42" dur="1000" fill="hold"/>
                                        <p:tgtEl>
                                          <p:spTgt spid="5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path" presetSubtype="0" accel="50000" decel="50000" fill="hold" grpId="1" nodeType="afterEffect">
                                  <p:stCondLst>
                                    <p:cond delay="0"/>
                                  </p:stCondLst>
                                  <p:childTnLst>
                                    <p:animMotion origin="layout" path="M -1.33889E-6 -2.96296E-6 L 0.23913 -0.10185 " pathEditMode="relative" rAng="0" ptsTypes="AA">
                                      <p:cBhvr>
                                        <p:cTn id="45" dur="2000" fill="hold"/>
                                        <p:tgtEl>
                                          <p:spTgt spid="40"/>
                                        </p:tgtEl>
                                        <p:attrNameLst>
                                          <p:attrName>ppt_x</p:attrName>
                                          <p:attrName>ppt_y</p:attrName>
                                        </p:attrNameLst>
                                      </p:cBhvr>
                                      <p:rCtr x="11956" y="-5093"/>
                                    </p:animMotion>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par>
                          <p:cTn id="50" fill="hold">
                            <p:stCondLst>
                              <p:cond delay="3500"/>
                            </p:stCondLst>
                            <p:childTnLst>
                              <p:par>
                                <p:cTn id="51" presetID="1" presetClass="exit" presetSubtype="0" fill="hold" grpId="1" nodeType="afterEffect">
                                  <p:stCondLst>
                                    <p:cond delay="0"/>
                                  </p:stCondLst>
                                  <p:childTnLst>
                                    <p:set>
                                      <p:cBhvr>
                                        <p:cTn id="52" dur="1" fill="hold">
                                          <p:stCondLst>
                                            <p:cond delay="0"/>
                                          </p:stCondLst>
                                        </p:cTn>
                                        <p:tgtEl>
                                          <p:spTgt spid="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2"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right)">
                                      <p:cBhvr>
                                        <p:cTn id="68" dur="500"/>
                                        <p:tgtEl>
                                          <p:spTgt spid="37"/>
                                        </p:tgtEl>
                                      </p:cBhvr>
                                    </p:animEffect>
                                  </p:childTnLst>
                                </p:cTn>
                              </p:par>
                              <p:par>
                                <p:cTn id="69" presetID="1" presetClass="exit" presetSubtype="0" fill="hold" grpId="1" nodeType="withEffect">
                                  <p:stCondLst>
                                    <p:cond delay="0"/>
                                  </p:stCondLst>
                                  <p:childTnLst>
                                    <p:set>
                                      <p:cBhvr>
                                        <p:cTn id="70" dur="1" fill="hold">
                                          <p:stCondLst>
                                            <p:cond delay="0"/>
                                          </p:stCondLst>
                                        </p:cTn>
                                        <p:tgtEl>
                                          <p:spTgt spid="51"/>
                                        </p:tgtEl>
                                        <p:attrNameLst>
                                          <p:attrName>style.visibility</p:attrName>
                                        </p:attrNameLst>
                                      </p:cBhvr>
                                      <p:to>
                                        <p:strVal val="hidden"/>
                                      </p:to>
                                    </p:set>
                                  </p:childTnLst>
                                </p:cTn>
                              </p:par>
                            </p:childTnLst>
                          </p:cTn>
                        </p:par>
                        <p:par>
                          <p:cTn id="71" fill="hold">
                            <p:stCondLst>
                              <p:cond delay="1500"/>
                            </p:stCondLst>
                            <p:childTnLst>
                              <p:par>
                                <p:cTn id="72" presetID="42" presetClass="exit" presetSubtype="0" fill="hold" grpId="1" nodeType="afterEffect">
                                  <p:stCondLst>
                                    <p:cond delay="0"/>
                                  </p:stCondLst>
                                  <p:childTnLst>
                                    <p:animEffect transition="out" filter="fade">
                                      <p:cBhvr>
                                        <p:cTn id="73" dur="1000"/>
                                        <p:tgtEl>
                                          <p:spTgt spid="46"/>
                                        </p:tgtEl>
                                      </p:cBhvr>
                                    </p:animEffect>
                                    <p:anim calcmode="lin" valueType="num">
                                      <p:cBhvr>
                                        <p:cTn id="74" dur="1000"/>
                                        <p:tgtEl>
                                          <p:spTgt spid="46"/>
                                        </p:tgtEl>
                                        <p:attrNameLst>
                                          <p:attrName>ppt_x</p:attrName>
                                        </p:attrNameLst>
                                      </p:cBhvr>
                                      <p:tavLst>
                                        <p:tav tm="0">
                                          <p:val>
                                            <p:strVal val="ppt_x"/>
                                          </p:val>
                                        </p:tav>
                                        <p:tav tm="100000">
                                          <p:val>
                                            <p:strVal val="ppt_x"/>
                                          </p:val>
                                        </p:tav>
                                      </p:tavLst>
                                    </p:anim>
                                    <p:anim calcmode="lin" valueType="num">
                                      <p:cBhvr>
                                        <p:cTn id="75" dur="1000"/>
                                        <p:tgtEl>
                                          <p:spTgt spid="46"/>
                                        </p:tgtEl>
                                        <p:attrNameLst>
                                          <p:attrName>ppt_y</p:attrName>
                                        </p:attrNameLst>
                                      </p:cBhvr>
                                      <p:tavLst>
                                        <p:tav tm="0">
                                          <p:val>
                                            <p:strVal val="ppt_y"/>
                                          </p:val>
                                        </p:tav>
                                        <p:tav tm="100000">
                                          <p:val>
                                            <p:strVal val="ppt_y+.1"/>
                                          </p:val>
                                        </p:tav>
                                      </p:tavLst>
                                    </p:anim>
                                    <p:set>
                                      <p:cBhvr>
                                        <p:cTn id="76" dur="1" fill="hold">
                                          <p:stCondLst>
                                            <p:cond delay="999"/>
                                          </p:stCondLst>
                                        </p:cTn>
                                        <p:tgtEl>
                                          <p:spTgt spid="46"/>
                                        </p:tgtEl>
                                        <p:attrNameLst>
                                          <p:attrName>style.visibility</p:attrName>
                                        </p:attrNameLst>
                                      </p:cBhvr>
                                      <p:to>
                                        <p:strVal val="hidden"/>
                                      </p:to>
                                    </p:set>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 presetClass="exit" presetSubtype="0" fill="hold" grpId="1" nodeType="withEffect">
                                  <p:stCondLst>
                                    <p:cond delay="0"/>
                                  </p:stCondLst>
                                  <p:childTnLst>
                                    <p:set>
                                      <p:cBhvr>
                                        <p:cTn id="87" dur="1" fill="hold">
                                          <p:stCondLst>
                                            <p:cond delay="0"/>
                                          </p:stCondLst>
                                        </p:cTn>
                                        <p:tgtEl>
                                          <p:spTgt spid="33"/>
                                        </p:tgtEl>
                                        <p:attrNameLst>
                                          <p:attrName>style.visibility</p:attrName>
                                        </p:attrNameLst>
                                      </p:cBhvr>
                                      <p:to>
                                        <p:strVal val="hidden"/>
                                      </p:to>
                                    </p:set>
                                  </p:childTnLst>
                                </p:cTn>
                              </p:par>
                              <p:par>
                                <p:cTn id="88" presetID="10" presetClass="entr" presetSubtype="0" fill="hold" grpId="2"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par>
                          <p:cTn id="91" fill="hold">
                            <p:stCondLst>
                              <p:cond delay="3500"/>
                            </p:stCondLst>
                            <p:childTnLst>
                              <p:par>
                                <p:cTn id="92" presetID="1" presetClass="exit" presetSubtype="0" fill="hold" grpId="1" nodeType="afterEffect">
                                  <p:stCondLst>
                                    <p:cond delay="0"/>
                                  </p:stCondLst>
                                  <p:childTnLst>
                                    <p:set>
                                      <p:cBhvr>
                                        <p:cTn id="93" dur="1" fill="hold">
                                          <p:stCondLst>
                                            <p:cond delay="0"/>
                                          </p:stCondLst>
                                        </p:cTn>
                                        <p:tgtEl>
                                          <p:spTgt spid="3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1000"/>
                                        <p:tgtEl>
                                          <p:spTgt spid="59"/>
                                        </p:tgtEl>
                                      </p:cBhvr>
                                    </p:animEffect>
                                    <p:anim calcmode="lin" valueType="num">
                                      <p:cBhvr>
                                        <p:cTn id="99" dur="1000" fill="hold"/>
                                        <p:tgtEl>
                                          <p:spTgt spid="59"/>
                                        </p:tgtEl>
                                        <p:attrNameLst>
                                          <p:attrName>ppt_x</p:attrName>
                                        </p:attrNameLst>
                                      </p:cBhvr>
                                      <p:tavLst>
                                        <p:tav tm="0">
                                          <p:val>
                                            <p:strVal val="#ppt_x"/>
                                          </p:val>
                                        </p:tav>
                                        <p:tav tm="100000">
                                          <p:val>
                                            <p:strVal val="#ppt_x"/>
                                          </p:val>
                                        </p:tav>
                                      </p:tavLst>
                                    </p:anim>
                                    <p:anim calcmode="lin" valueType="num">
                                      <p:cBhvr>
                                        <p:cTn id="100" dur="1000" fill="hold"/>
                                        <p:tgtEl>
                                          <p:spTgt spid="59"/>
                                        </p:tgtEl>
                                        <p:attrNameLst>
                                          <p:attrName>ppt_y</p:attrName>
                                        </p:attrNameLst>
                                      </p:cBhvr>
                                      <p:tavLst>
                                        <p:tav tm="0">
                                          <p:val>
                                            <p:strVal val="#ppt_y+.1"/>
                                          </p:val>
                                        </p:tav>
                                        <p:tav tm="100000">
                                          <p:val>
                                            <p:strVal val="#ppt_y"/>
                                          </p:val>
                                        </p:tav>
                                      </p:tavLst>
                                    </p:anim>
                                  </p:childTnLst>
                                </p:cTn>
                              </p:par>
                              <p:par>
                                <p:cTn id="101" presetID="1" presetClass="exit" presetSubtype="0" fill="hold" grpId="1" nodeType="withEffect">
                                  <p:stCondLst>
                                    <p:cond delay="0"/>
                                  </p:stCondLst>
                                  <p:childTnLst>
                                    <p:set>
                                      <p:cBhvr>
                                        <p:cTn id="102" dur="1" fill="hold">
                                          <p:stCondLst>
                                            <p:cond delay="0"/>
                                          </p:stCondLst>
                                        </p:cTn>
                                        <p:tgtEl>
                                          <p:spTgt spid="52"/>
                                        </p:tgtEl>
                                        <p:attrNameLst>
                                          <p:attrName>style.visibility</p:attrName>
                                        </p:attrNameLst>
                                      </p:cBhvr>
                                      <p:to>
                                        <p:strVal val="hidden"/>
                                      </p:to>
                                    </p:set>
                                  </p:childTnLst>
                                </p:cTn>
                              </p:par>
                            </p:childTnLst>
                          </p:cTn>
                        </p:par>
                        <p:par>
                          <p:cTn id="103" fill="hold">
                            <p:stCondLst>
                              <p:cond delay="1000"/>
                            </p:stCondLst>
                            <p:childTnLst>
                              <p:par>
                                <p:cTn id="104" presetID="22" presetClass="entr" presetSubtype="2" fill="hold" grpId="2"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right)">
                                      <p:cBhvr>
                                        <p:cTn id="106" dur="500"/>
                                        <p:tgtEl>
                                          <p:spTgt spid="37"/>
                                        </p:tgtEl>
                                      </p:cBhvr>
                                    </p:animEffec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wipe(left)">
                                      <p:cBhvr>
                                        <p:cTn id="110" dur="500"/>
                                        <p:tgtEl>
                                          <p:spTgt spid="4"/>
                                        </p:tgtEl>
                                      </p:cBhvr>
                                    </p:animEffect>
                                  </p:childTnLst>
                                </p:cTn>
                              </p:par>
                            </p:childTnLst>
                          </p:cTn>
                        </p:par>
                        <p:par>
                          <p:cTn id="111" fill="hold">
                            <p:stCondLst>
                              <p:cond delay="2000"/>
                            </p:stCondLst>
                            <p:childTnLst>
                              <p:par>
                                <p:cTn id="112" presetID="22" presetClass="entr" presetSubtype="2" fill="hold" grpId="3" nodeType="afterEffect">
                                  <p:stCondLst>
                                    <p:cond delay="1000"/>
                                  </p:stCondLst>
                                  <p:childTnLst>
                                    <p:set>
                                      <p:cBhvr>
                                        <p:cTn id="113" dur="1" fill="hold">
                                          <p:stCondLst>
                                            <p:cond delay="0"/>
                                          </p:stCondLst>
                                        </p:cTn>
                                        <p:tgtEl>
                                          <p:spTgt spid="37"/>
                                        </p:tgtEl>
                                        <p:attrNameLst>
                                          <p:attrName>style.visibility</p:attrName>
                                        </p:attrNameLst>
                                      </p:cBhvr>
                                      <p:to>
                                        <p:strVal val="visible"/>
                                      </p:to>
                                    </p:set>
                                    <p:animEffect transition="in" filter="wipe(right)">
                                      <p:cBhvr>
                                        <p:cTn id="114" dur="500"/>
                                        <p:tgtEl>
                                          <p:spTgt spid="37"/>
                                        </p:tgtEl>
                                      </p:cBhvr>
                                    </p:animEffect>
                                  </p:childTnLst>
                                </p:cTn>
                              </p:par>
                            </p:childTnLst>
                          </p:cTn>
                        </p:par>
                        <p:par>
                          <p:cTn id="115" fill="hold">
                            <p:stCondLst>
                              <p:cond delay="3500"/>
                            </p:stCondLst>
                            <p:childTnLst>
                              <p:par>
                                <p:cTn id="116" presetID="22" presetClass="entr" presetSubtype="8"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left)">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wipe(left)">
                                      <p:cBhvr>
                                        <p:cTn id="123" dur="500"/>
                                        <p:tgtEl>
                                          <p:spTgt spid="54"/>
                                        </p:tgtEl>
                                      </p:cBhvr>
                                    </p:animEffect>
                                  </p:childTnLst>
                                </p:cTn>
                              </p:par>
                              <p:par>
                                <p:cTn id="124" presetID="3" presetClass="exit" presetSubtype="10" fill="hold" grpId="4" nodeType="withEffect">
                                  <p:stCondLst>
                                    <p:cond delay="0"/>
                                  </p:stCondLst>
                                  <p:childTnLst>
                                    <p:animEffect transition="out" filter="blinds(horizontal)">
                                      <p:cBhvr>
                                        <p:cTn id="125" dur="500"/>
                                        <p:tgtEl>
                                          <p:spTgt spid="37"/>
                                        </p:tgtEl>
                                      </p:cBhvr>
                                    </p:animEffect>
                                    <p:set>
                                      <p:cBhvr>
                                        <p:cTn id="126" dur="1" fill="hold">
                                          <p:stCondLst>
                                            <p:cond delay="499"/>
                                          </p:stCondLst>
                                        </p:cTn>
                                        <p:tgtEl>
                                          <p:spTgt spid="37"/>
                                        </p:tgtEl>
                                        <p:attrNameLst>
                                          <p:attrName>style.visibility</p:attrName>
                                        </p:attrNameLst>
                                      </p:cBhvr>
                                      <p:to>
                                        <p:strVal val="hidden"/>
                                      </p:to>
                                    </p:set>
                                  </p:childTnLst>
                                </p:cTn>
                              </p:par>
                              <p:par>
                                <p:cTn id="127" presetID="3" presetClass="exit" presetSubtype="10" fill="hold" nodeType="withEffect">
                                  <p:stCondLst>
                                    <p:cond delay="0"/>
                                  </p:stCondLst>
                                  <p:childTnLst>
                                    <p:animEffect transition="out" filter="blinds(horizontal)">
                                      <p:cBhvr>
                                        <p:cTn id="128" dur="500"/>
                                        <p:tgtEl>
                                          <p:spTgt spid="59"/>
                                        </p:tgtEl>
                                      </p:cBhvr>
                                    </p:animEffect>
                                    <p:set>
                                      <p:cBhvr>
                                        <p:cTn id="129" dur="1" fill="hold">
                                          <p:stCondLst>
                                            <p:cond delay="499"/>
                                          </p:stCondLst>
                                        </p:cTn>
                                        <p:tgtEl>
                                          <p:spTgt spid="59"/>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grpId="2" nodeType="clickEffect">
                                  <p:stCondLst>
                                    <p:cond delay="0"/>
                                  </p:stCondLst>
                                  <p:childTnLst>
                                    <p:animEffect transition="out" filter="blinds(horizontal)">
                                      <p:cBhvr>
                                        <p:cTn id="133" dur="500"/>
                                        <p:tgtEl>
                                          <p:spTgt spid="52"/>
                                        </p:tgtEl>
                                      </p:cBhvr>
                                    </p:animEffect>
                                    <p:set>
                                      <p:cBhvr>
                                        <p:cTn id="134" dur="1" fill="hold">
                                          <p:stCondLst>
                                            <p:cond delay="499"/>
                                          </p:stCondLst>
                                        </p:cTn>
                                        <p:tgtEl>
                                          <p:spTgt spid="52"/>
                                        </p:tgtEl>
                                        <p:attrNameLst>
                                          <p:attrName>style.visibility</p:attrName>
                                        </p:attrNameLst>
                                      </p:cBhvr>
                                      <p:to>
                                        <p:strVal val="hidden"/>
                                      </p:to>
                                    </p:set>
                                  </p:childTnLst>
                                </p:cTn>
                              </p:par>
                            </p:childTnLst>
                          </p:cTn>
                        </p:par>
                        <p:par>
                          <p:cTn id="135" fill="hold">
                            <p:stCondLst>
                              <p:cond delay="500"/>
                            </p:stCondLst>
                            <p:childTnLst>
                              <p:par>
                                <p:cTn id="136" presetID="53" presetClass="entr" presetSubtype="16" fill="hold" grpId="0" nodeType="afterEffect">
                                  <p:stCondLst>
                                    <p:cond delay="0"/>
                                  </p:stCondLst>
                                  <p:childTnLst>
                                    <p:set>
                                      <p:cBhvr>
                                        <p:cTn id="137" dur="1" fill="hold">
                                          <p:stCondLst>
                                            <p:cond delay="0"/>
                                          </p:stCondLst>
                                        </p:cTn>
                                        <p:tgtEl>
                                          <p:spTgt spid="55"/>
                                        </p:tgtEl>
                                        <p:attrNameLst>
                                          <p:attrName>style.visibility</p:attrName>
                                        </p:attrNameLst>
                                      </p:cBhvr>
                                      <p:to>
                                        <p:strVal val="visible"/>
                                      </p:to>
                                    </p:set>
                                    <p:anim calcmode="lin" valueType="num">
                                      <p:cBhvr>
                                        <p:cTn id="138" dur="500" fill="hold"/>
                                        <p:tgtEl>
                                          <p:spTgt spid="55"/>
                                        </p:tgtEl>
                                        <p:attrNameLst>
                                          <p:attrName>ppt_w</p:attrName>
                                        </p:attrNameLst>
                                      </p:cBhvr>
                                      <p:tavLst>
                                        <p:tav tm="0">
                                          <p:val>
                                            <p:fltVal val="0"/>
                                          </p:val>
                                        </p:tav>
                                        <p:tav tm="100000">
                                          <p:val>
                                            <p:strVal val="#ppt_w"/>
                                          </p:val>
                                        </p:tav>
                                      </p:tavLst>
                                    </p:anim>
                                    <p:anim calcmode="lin" valueType="num">
                                      <p:cBhvr>
                                        <p:cTn id="139" dur="500" fill="hold"/>
                                        <p:tgtEl>
                                          <p:spTgt spid="55"/>
                                        </p:tgtEl>
                                        <p:attrNameLst>
                                          <p:attrName>ppt_h</p:attrName>
                                        </p:attrNameLst>
                                      </p:cBhvr>
                                      <p:tavLst>
                                        <p:tav tm="0">
                                          <p:val>
                                            <p:fltVal val="0"/>
                                          </p:val>
                                        </p:tav>
                                        <p:tav tm="100000">
                                          <p:val>
                                            <p:strVal val="#ppt_h"/>
                                          </p:val>
                                        </p:tav>
                                      </p:tavLst>
                                    </p:anim>
                                    <p:animEffect transition="in" filter="fade">
                                      <p:cBhvr>
                                        <p:cTn id="140" dur="500"/>
                                        <p:tgtEl>
                                          <p:spTgt spid="55"/>
                                        </p:tgtEl>
                                      </p:cBhvr>
                                    </p:animEffect>
                                  </p:childTnLst>
                                </p:cTn>
                              </p:par>
                            </p:childTnLst>
                          </p:cTn>
                        </p:par>
                        <p:par>
                          <p:cTn id="141" fill="hold">
                            <p:stCondLst>
                              <p:cond delay="1000"/>
                            </p:stCondLst>
                            <p:childTnLst>
                              <p:par>
                                <p:cTn id="142" presetID="31" presetClass="exit" presetSubtype="0" fill="hold" grpId="1" nodeType="afterEffect">
                                  <p:stCondLst>
                                    <p:cond delay="0"/>
                                  </p:stCondLst>
                                  <p:childTnLst>
                                    <p:anim calcmode="lin" valueType="num">
                                      <p:cBhvr>
                                        <p:cTn id="143" dur="1000"/>
                                        <p:tgtEl>
                                          <p:spTgt spid="53"/>
                                        </p:tgtEl>
                                        <p:attrNameLst>
                                          <p:attrName>ppt_w</p:attrName>
                                        </p:attrNameLst>
                                      </p:cBhvr>
                                      <p:tavLst>
                                        <p:tav tm="0">
                                          <p:val>
                                            <p:strVal val="ppt_w"/>
                                          </p:val>
                                        </p:tav>
                                        <p:tav tm="100000">
                                          <p:val>
                                            <p:fltVal val="0"/>
                                          </p:val>
                                        </p:tav>
                                      </p:tavLst>
                                    </p:anim>
                                    <p:anim calcmode="lin" valueType="num">
                                      <p:cBhvr>
                                        <p:cTn id="144" dur="1000"/>
                                        <p:tgtEl>
                                          <p:spTgt spid="53"/>
                                        </p:tgtEl>
                                        <p:attrNameLst>
                                          <p:attrName>ppt_h</p:attrName>
                                        </p:attrNameLst>
                                      </p:cBhvr>
                                      <p:tavLst>
                                        <p:tav tm="0">
                                          <p:val>
                                            <p:strVal val="ppt_h"/>
                                          </p:val>
                                        </p:tav>
                                        <p:tav tm="100000">
                                          <p:val>
                                            <p:fltVal val="0"/>
                                          </p:val>
                                        </p:tav>
                                      </p:tavLst>
                                    </p:anim>
                                    <p:anim calcmode="lin" valueType="num">
                                      <p:cBhvr>
                                        <p:cTn id="145" dur="1000"/>
                                        <p:tgtEl>
                                          <p:spTgt spid="53"/>
                                        </p:tgtEl>
                                        <p:attrNameLst>
                                          <p:attrName>style.rotation</p:attrName>
                                        </p:attrNameLst>
                                      </p:cBhvr>
                                      <p:tavLst>
                                        <p:tav tm="0">
                                          <p:val>
                                            <p:fltVal val="0"/>
                                          </p:val>
                                        </p:tav>
                                        <p:tav tm="100000">
                                          <p:val>
                                            <p:fltVal val="90"/>
                                          </p:val>
                                        </p:tav>
                                      </p:tavLst>
                                    </p:anim>
                                    <p:animEffect transition="out" filter="fade">
                                      <p:cBhvr>
                                        <p:cTn id="146" dur="1000"/>
                                        <p:tgtEl>
                                          <p:spTgt spid="53"/>
                                        </p:tgtEl>
                                      </p:cBhvr>
                                    </p:animEffect>
                                    <p:set>
                                      <p:cBhvr>
                                        <p:cTn id="147" dur="1" fill="hold">
                                          <p:stCondLst>
                                            <p:cond delay="999"/>
                                          </p:stCondLst>
                                        </p:cTn>
                                        <p:tgtEl>
                                          <p:spTgt spid="53"/>
                                        </p:tgtEl>
                                        <p:attrNameLst>
                                          <p:attrName>style.visibility</p:attrName>
                                        </p:attrNameLst>
                                      </p:cBhvr>
                                      <p:to>
                                        <p:strVal val="hidden"/>
                                      </p:to>
                                    </p:set>
                                  </p:childTnLst>
                                </p:cTn>
                              </p:par>
                              <p:par>
                                <p:cTn id="148" presetID="42" presetClass="path" presetSubtype="0" accel="50000" decel="50000" fill="hold" grpId="7" nodeType="withEffect">
                                  <p:stCondLst>
                                    <p:cond delay="0"/>
                                  </p:stCondLst>
                                  <p:childTnLst>
                                    <p:animMotion origin="layout" path="M 0.23919 -0.10178 L 1.04167E-6 -2.26E-6 " pathEditMode="relative" rAng="0" ptsTypes="AA">
                                      <p:cBhvr>
                                        <p:cTn id="149" dur="2000" fill="hold"/>
                                        <p:tgtEl>
                                          <p:spTgt spid="40"/>
                                        </p:tgtEl>
                                        <p:attrNameLst>
                                          <p:attrName>ppt_x</p:attrName>
                                          <p:attrName>ppt_y</p:attrName>
                                        </p:attrNameLst>
                                      </p:cBhvr>
                                      <p:rCtr x="-11966" y="5089"/>
                                    </p:animMotion>
                                  </p:childTnLst>
                                </p:cTn>
                              </p:par>
                              <p:par>
                                <p:cTn id="150" presetID="42" presetClass="exit" presetSubtype="0" fill="hold" grpId="6" nodeType="withEffect">
                                  <p:stCondLst>
                                    <p:cond delay="0"/>
                                  </p:stCondLst>
                                  <p:childTnLst>
                                    <p:animEffect transition="out" filter="fade">
                                      <p:cBhvr>
                                        <p:cTn id="151" dur="1000"/>
                                        <p:tgtEl>
                                          <p:spTgt spid="40"/>
                                        </p:tgtEl>
                                      </p:cBhvr>
                                    </p:animEffect>
                                    <p:anim calcmode="lin" valueType="num">
                                      <p:cBhvr>
                                        <p:cTn id="152" dur="1000"/>
                                        <p:tgtEl>
                                          <p:spTgt spid="40"/>
                                        </p:tgtEl>
                                        <p:attrNameLst>
                                          <p:attrName>ppt_x</p:attrName>
                                        </p:attrNameLst>
                                      </p:cBhvr>
                                      <p:tavLst>
                                        <p:tav tm="0">
                                          <p:val>
                                            <p:strVal val="ppt_x"/>
                                          </p:val>
                                        </p:tav>
                                        <p:tav tm="100000">
                                          <p:val>
                                            <p:strVal val="ppt_x"/>
                                          </p:val>
                                        </p:tav>
                                      </p:tavLst>
                                    </p:anim>
                                    <p:anim calcmode="lin" valueType="num">
                                      <p:cBhvr>
                                        <p:cTn id="153" dur="1000"/>
                                        <p:tgtEl>
                                          <p:spTgt spid="40"/>
                                        </p:tgtEl>
                                        <p:attrNameLst>
                                          <p:attrName>ppt_y</p:attrName>
                                        </p:attrNameLst>
                                      </p:cBhvr>
                                      <p:tavLst>
                                        <p:tav tm="0">
                                          <p:val>
                                            <p:strVal val="ppt_y"/>
                                          </p:val>
                                        </p:tav>
                                        <p:tav tm="100000">
                                          <p:val>
                                            <p:strVal val="ppt_y+.1"/>
                                          </p:val>
                                        </p:tav>
                                      </p:tavLst>
                                    </p:anim>
                                    <p:set>
                                      <p:cBhvr>
                                        <p:cTn id="154" dur="1" fill="hold">
                                          <p:stCondLst>
                                            <p:cond delay="999"/>
                                          </p:stCondLst>
                                        </p:cTn>
                                        <p:tgtEl>
                                          <p:spTgt spid="4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56"/>
                                        </p:tgtEl>
                                        <p:attrNameLst>
                                          <p:attrName>style.visibility</p:attrName>
                                        </p:attrNameLst>
                                      </p:cBhvr>
                                      <p:to>
                                        <p:strVal val="visible"/>
                                      </p:to>
                                    </p:set>
                                    <p:animEffect transition="in" filter="wipe(left)">
                                      <p:cBhvr>
                                        <p:cTn id="159" dur="500"/>
                                        <p:tgtEl>
                                          <p:spTgt spid="56"/>
                                        </p:tgtEl>
                                      </p:cBhvr>
                                    </p:animEffect>
                                  </p:childTnLst>
                                </p:cTn>
                              </p:par>
                            </p:childTnLst>
                          </p:cTn>
                        </p:par>
                        <p:par>
                          <p:cTn id="160" fill="hold">
                            <p:stCondLst>
                              <p:cond delay="500"/>
                            </p:stCondLst>
                            <p:childTnLst>
                              <p:par>
                                <p:cTn id="161" presetID="1" presetClass="exit" presetSubtype="0" fill="hold" grpId="4" nodeType="afterEffect">
                                  <p:stCondLst>
                                    <p:cond delay="0"/>
                                  </p:stCondLst>
                                  <p:childTnLst>
                                    <p:set>
                                      <p:cBhvr>
                                        <p:cTn id="162" dur="1" fill="hold">
                                          <p:stCondLst>
                                            <p:cond delay="0"/>
                                          </p:stCondLst>
                                        </p:cTn>
                                        <p:tgtEl>
                                          <p:spTgt spid="40"/>
                                        </p:tgtEl>
                                        <p:attrNameLst>
                                          <p:attrName>style.visibility</p:attrName>
                                        </p:attrNameLst>
                                      </p:cBhvr>
                                      <p:to>
                                        <p:strVal val="hidden"/>
                                      </p:to>
                                    </p:set>
                                  </p:childTnLst>
                                </p:cTn>
                              </p:par>
                              <p:par>
                                <p:cTn id="163" presetID="21" presetClass="entr" presetSubtype="2" fill="hold" grpId="2"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heel(2)">
                                      <p:cBhvr>
                                        <p:cTn id="165" dur="2000"/>
                                        <p:tgtEl>
                                          <p:spTgt spid="40"/>
                                        </p:tgtEl>
                                      </p:cBhvr>
                                    </p:animEffect>
                                  </p:childTnLst>
                                </p:cTn>
                              </p:par>
                            </p:childTnLst>
                          </p:cTn>
                        </p:par>
                        <p:par>
                          <p:cTn id="166" fill="hold">
                            <p:stCondLst>
                              <p:cond delay="2500"/>
                            </p:stCondLst>
                            <p:childTnLst>
                              <p:par>
                                <p:cTn id="167" presetID="1" presetClass="entr" presetSubtype="0" fill="hold" grpId="5" nodeType="afterEffect">
                                  <p:stCondLst>
                                    <p:cond delay="0"/>
                                  </p:stCondLst>
                                  <p:childTnLst>
                                    <p:set>
                                      <p:cBhvr>
                                        <p:cTn id="168" dur="1" fill="hold">
                                          <p:stCondLst>
                                            <p:cond delay="0"/>
                                          </p:stCondLst>
                                        </p:cTn>
                                        <p:tgtEl>
                                          <p:spTgt spid="40"/>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44"/>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wipe(left)">
                                      <p:cBhvr>
                                        <p:cTn id="175" dur="500"/>
                                        <p:tgtEl>
                                          <p:spTgt spid="34"/>
                                        </p:tgtEl>
                                      </p:cBhvr>
                                    </p:animEffect>
                                  </p:childTnLst>
                                </p:cTn>
                              </p:par>
                            </p:childTnLst>
                          </p:cTn>
                        </p:par>
                        <p:par>
                          <p:cTn id="176" fill="hold">
                            <p:stCondLst>
                              <p:cond delay="500"/>
                            </p:stCondLst>
                            <p:childTnLst>
                              <p:par>
                                <p:cTn id="177" presetID="42" presetClass="path" presetSubtype="0" accel="50000" decel="50000" fill="hold" grpId="3" nodeType="afterEffect">
                                  <p:stCondLst>
                                    <p:cond delay="0"/>
                                  </p:stCondLst>
                                  <p:childTnLst>
                                    <p:animMotion origin="layout" path="M -1.33889E-6 -2.96296E-6 L 0.23913 0.05162 " pathEditMode="relative" rAng="0" ptsTypes="AA">
                                      <p:cBhvr>
                                        <p:cTn id="178" dur="2000" fill="hold"/>
                                        <p:tgtEl>
                                          <p:spTgt spid="40"/>
                                        </p:tgtEl>
                                        <p:attrNameLst>
                                          <p:attrName>ppt_x</p:attrName>
                                          <p:attrName>ppt_y</p:attrName>
                                        </p:attrNameLst>
                                      </p:cBhvr>
                                      <p:rCtr x="11956" y="2569"/>
                                    </p:animMotion>
                                  </p:childTnLst>
                                </p:cTn>
                              </p:par>
                              <p:par>
                                <p:cTn id="179" presetID="1" presetClass="entr" presetSubtype="0" fill="hold" grpId="0" nodeType="withEffect">
                                  <p:stCondLst>
                                    <p:cond delay="0"/>
                                  </p:stCondLst>
                                  <p:childTnLst>
                                    <p:set>
                                      <p:cBhvr>
                                        <p:cTn id="180" dur="1" fill="hold">
                                          <p:stCondLst>
                                            <p:cond delay="0"/>
                                          </p:stCondLst>
                                        </p:cTn>
                                        <p:tgtEl>
                                          <p:spTgt spid="4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childTnLst>
                                </p:cTn>
                              </p:par>
                              <p:par>
                                <p:cTn id="183" presetID="42" presetClass="path" presetSubtype="0" accel="50000" decel="50000" fill="hold" grpId="1" nodeType="withEffect">
                                  <p:stCondLst>
                                    <p:cond delay="0"/>
                                  </p:stCondLst>
                                  <p:childTnLst>
                                    <p:animMotion origin="layout" path="M 0.00195 -0.00116 L 0.23842 0.05366 " pathEditMode="relative" rAng="0" ptsTypes="AA">
                                      <p:cBhvr>
                                        <p:cTn id="184" dur="2000" fill="hold"/>
                                        <p:tgtEl>
                                          <p:spTgt spid="48"/>
                                        </p:tgtEl>
                                        <p:attrNameLst>
                                          <p:attrName>ppt_x</p:attrName>
                                          <p:attrName>ppt_y</p:attrName>
                                        </p:attrNameLst>
                                      </p:cBhvr>
                                      <p:rCtr x="11823" y="2730"/>
                                    </p:animMotion>
                                  </p:childTnLst>
                                </p:cTn>
                              </p:par>
                              <p:par>
                                <p:cTn id="185" presetID="42" presetClass="path" presetSubtype="0" accel="50000" decel="50000" fill="hold" grpId="1" nodeType="withEffect">
                                  <p:stCondLst>
                                    <p:cond delay="0"/>
                                  </p:stCondLst>
                                  <p:childTnLst>
                                    <p:animMotion origin="layout" path="M -0.00196 -0.00116 L 0.2388 0.05366 " pathEditMode="relative" rAng="0" ptsTypes="AA">
                                      <p:cBhvr>
                                        <p:cTn id="186" dur="2000" fill="hold"/>
                                        <p:tgtEl>
                                          <p:spTgt spid="57"/>
                                        </p:tgtEl>
                                        <p:attrNameLst>
                                          <p:attrName>ppt_x</p:attrName>
                                          <p:attrName>ppt_y</p:attrName>
                                        </p:attrNameLst>
                                      </p:cBhvr>
                                      <p:rCtr x="12031" y="2730"/>
                                    </p:animMotion>
                                  </p:childTnLst>
                                </p:cTn>
                              </p:par>
                              <p:par>
                                <p:cTn id="187" presetID="10" presetClass="entr" presetSubtype="0" fill="hold" grpId="2"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fade">
                                      <p:cBhvr>
                                        <p:cTn id="189" dur="500"/>
                                        <p:tgtEl>
                                          <p:spTgt spid="4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5"/>
                                        </p:tgtEl>
                                        <p:attrNameLst>
                                          <p:attrName>style.visibility</p:attrName>
                                        </p:attrNameLst>
                                      </p:cBhvr>
                                      <p:to>
                                        <p:strVal val="visible"/>
                                      </p:to>
                                    </p:set>
                                    <p:animEffect transition="in" filter="fade">
                                      <p:cBhvr>
                                        <p:cTn id="192" dur="500"/>
                                        <p:tgtEl>
                                          <p:spTgt spid="35"/>
                                        </p:tgtEl>
                                      </p:cBhvr>
                                    </p:animEffect>
                                  </p:childTnLst>
                                </p:cTn>
                              </p:par>
                            </p:childTnLst>
                          </p:cTn>
                        </p:par>
                        <p:par>
                          <p:cTn id="193" fill="hold">
                            <p:stCondLst>
                              <p:cond delay="2500"/>
                            </p:stCondLst>
                            <p:childTnLst>
                              <p:par>
                                <p:cTn id="194" presetID="42" presetClass="entr" presetSubtype="0" fill="hold" grpId="0" nodeType="afterEffect">
                                  <p:stCondLst>
                                    <p:cond delay="0"/>
                                  </p:stCondLst>
                                  <p:childTnLst>
                                    <p:set>
                                      <p:cBhvr>
                                        <p:cTn id="195" dur="1" fill="hold">
                                          <p:stCondLst>
                                            <p:cond delay="0"/>
                                          </p:stCondLst>
                                        </p:cTn>
                                        <p:tgtEl>
                                          <p:spTgt spid="58"/>
                                        </p:tgtEl>
                                        <p:attrNameLst>
                                          <p:attrName>style.visibility</p:attrName>
                                        </p:attrNameLst>
                                      </p:cBhvr>
                                      <p:to>
                                        <p:strVal val="visible"/>
                                      </p:to>
                                    </p:set>
                                    <p:animEffect transition="in" filter="fade">
                                      <p:cBhvr>
                                        <p:cTn id="196" dur="1000"/>
                                        <p:tgtEl>
                                          <p:spTgt spid="58"/>
                                        </p:tgtEl>
                                      </p:cBhvr>
                                    </p:animEffect>
                                    <p:anim calcmode="lin" valueType="num">
                                      <p:cBhvr>
                                        <p:cTn id="197" dur="1000" fill="hold"/>
                                        <p:tgtEl>
                                          <p:spTgt spid="58"/>
                                        </p:tgtEl>
                                        <p:attrNameLst>
                                          <p:attrName>ppt_x</p:attrName>
                                        </p:attrNameLst>
                                      </p:cBhvr>
                                      <p:tavLst>
                                        <p:tav tm="0">
                                          <p:val>
                                            <p:strVal val="#ppt_x"/>
                                          </p:val>
                                        </p:tav>
                                        <p:tav tm="100000">
                                          <p:val>
                                            <p:strVal val="#ppt_x"/>
                                          </p:val>
                                        </p:tav>
                                      </p:tavLst>
                                    </p:anim>
                                    <p:anim calcmode="lin" valueType="num">
                                      <p:cBhvr>
                                        <p:cTn id="19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6" grpId="1" animBg="1"/>
      <p:bldP spid="41" grpId="0" animBg="1"/>
      <p:bldP spid="42" grpId="0" animBg="1"/>
      <p:bldP spid="43" grpId="0" animBg="1"/>
      <p:bldP spid="46" grpId="0"/>
      <p:bldP spid="46" grpId="1"/>
      <p:bldP spid="49" grpId="0" animBg="1"/>
      <p:bldP spid="50" grpId="0" animBg="1"/>
      <p:bldP spid="51" grpId="0"/>
      <p:bldP spid="51" grpId="1"/>
      <p:bldP spid="52" grpId="0"/>
      <p:bldP spid="52" grpId="1"/>
      <p:bldP spid="52" grpId="2"/>
      <p:bldP spid="53" grpId="0"/>
      <p:bldP spid="53" grpId="1"/>
      <p:bldP spid="54" grpId="0" animBg="1"/>
      <p:bldP spid="55" grpId="0" animBg="1"/>
      <p:bldP spid="56" grpId="0" animBg="1"/>
      <p:bldP spid="58" grpId="0"/>
      <p:bldP spid="59" grpId="0"/>
      <p:bldP spid="44" grpId="0" animBg="1"/>
      <p:bldP spid="44" grpId="1" animBg="1"/>
      <p:bldP spid="44" grpId="2" animBg="1"/>
      <p:bldP spid="33" grpId="0" animBg="1"/>
      <p:bldP spid="33" grpId="1" animBg="1"/>
      <p:bldP spid="33" grpId="2" animBg="1"/>
      <p:bldP spid="35" grpId="0" animBg="1"/>
      <p:bldP spid="40" grpId="0" animBg="1"/>
      <p:bldP spid="40" grpId="1" animBg="1"/>
      <p:bldP spid="40" grpId="2" animBg="1"/>
      <p:bldP spid="40" grpId="3" animBg="1"/>
      <p:bldP spid="40" grpId="4" animBg="1"/>
      <p:bldP spid="40" grpId="5" animBg="1"/>
      <p:bldP spid="40" grpId="6" animBg="1"/>
      <p:bldP spid="40" grpId="7" animBg="1"/>
      <p:bldP spid="37" grpId="0" animBg="1"/>
      <p:bldP spid="37" grpId="1" animBg="1"/>
      <p:bldP spid="37" grpId="2" animBg="1"/>
      <p:bldP spid="37" grpId="3" animBg="1"/>
      <p:bldP spid="37" grpId="4" animBg="1"/>
      <p:bldP spid="4" grpId="0" animBg="1"/>
      <p:bldP spid="45" grpId="0" animBg="1"/>
      <p:bldP spid="47" grpId="0"/>
      <p:bldP spid="48" grpId="0" animBg="1"/>
      <p:bldP spid="48" grpId="1" animBg="1"/>
      <p:bldP spid="57" grpId="0" animBg="1"/>
      <p:bldP spid="5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2948499"/>
          </a:xfrm>
        </p:spPr>
        <p:txBody>
          <a:bodyPr/>
          <a:lstStyle/>
          <a:p>
            <a:pPr marL="285768" indent="-285750"/>
            <a:r>
              <a:rPr lang="en-US" b="1" dirty="0" smtClean="0"/>
              <a:t>Windows Azure Storage Today</a:t>
            </a:r>
          </a:p>
          <a:p>
            <a:pPr marL="285768" indent="-285750"/>
            <a:r>
              <a:rPr lang="en-US" b="1" dirty="0" smtClean="0"/>
              <a:t>What’s new?</a:t>
            </a:r>
          </a:p>
          <a:p>
            <a:pPr marL="742950" lvl="1" indent="-285750"/>
            <a:r>
              <a:rPr lang="en-US" b="1" dirty="0" smtClean="0"/>
              <a:t>Blobs, Tables and Queues features</a:t>
            </a:r>
          </a:p>
          <a:p>
            <a:pPr marL="742950" lvl="1" indent="-285750"/>
            <a:r>
              <a:rPr lang="en-US" b="1" dirty="0" smtClean="0"/>
              <a:t>Storage Analytics</a:t>
            </a:r>
          </a:p>
          <a:p>
            <a:pPr marL="742950" lvl="1" indent="-285750"/>
            <a:r>
              <a:rPr lang="en-US" b="1" dirty="0" smtClean="0"/>
              <a:t>Geo-Replication</a:t>
            </a:r>
          </a:p>
          <a:p>
            <a:pPr marL="285768" indent="-285750"/>
            <a:r>
              <a:rPr lang="en-US" b="1" dirty="0" smtClean="0"/>
              <a:t>Windows Azure Storage Internals</a:t>
            </a:r>
            <a:endParaRPr lang="en-US" dirty="0"/>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8955534" cy="769441"/>
          </a:xfrm>
          <a:prstGeom prst="rect">
            <a:avLst/>
          </a:prstGeom>
          <a:noFill/>
        </p:spPr>
        <p:txBody>
          <a:bodyPr wrap="square" rtlCol="0">
            <a:spAutoFit/>
          </a:bodyPr>
          <a:lstStyle/>
          <a:p>
            <a:r>
              <a:rPr lang="en-US" sz="4400" dirty="0" smtClean="0">
                <a:solidFill>
                  <a:srgbClr val="FFFFFF"/>
                </a:solidFill>
                <a:latin typeface="+mj-lt"/>
              </a:rPr>
              <a:t>Windows Azure Storage Analytics</a:t>
            </a:r>
            <a:endParaRPr lang="en-US" sz="4400" dirty="0">
              <a:solidFill>
                <a:srgbClr val="FFFFFF"/>
              </a:solidFill>
              <a:latin typeface="+mj-lt"/>
            </a:endParaRPr>
          </a:p>
        </p:txBody>
      </p:sp>
    </p:spTree>
    <p:extLst>
      <p:ext uri="{BB962C8B-B14F-4D97-AF65-F5344CB8AC3E}">
        <p14:creationId xmlns:p14="http://schemas.microsoft.com/office/powerpoint/2010/main" val="2588491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Storage Analytics</a:t>
            </a:r>
            <a:endParaRPr lang="en-US" dirty="0"/>
          </a:p>
        </p:txBody>
      </p:sp>
      <p:sp>
        <p:nvSpPr>
          <p:cNvPr id="4" name="Content Placeholder 2"/>
          <p:cNvSpPr>
            <a:spLocks noGrp="1"/>
          </p:cNvSpPr>
          <p:nvPr>
            <p:ph idx="1"/>
          </p:nvPr>
        </p:nvSpPr>
        <p:spPr>
          <a:xfrm>
            <a:off x="519113" y="1499616"/>
            <a:ext cx="11149013" cy="4672584"/>
          </a:xfrm>
        </p:spPr>
        <p:txBody>
          <a:bodyPr>
            <a:normAutofit lnSpcReduction="10000"/>
          </a:bodyPr>
          <a:lstStyle/>
          <a:p>
            <a:r>
              <a:rPr lang="en-US" dirty="0" smtClean="0"/>
              <a:t>Goal</a:t>
            </a:r>
          </a:p>
          <a:p>
            <a:pPr lvl="1"/>
            <a:r>
              <a:rPr lang="en-US" dirty="0" smtClean="0"/>
              <a:t>Enable customers to understand and debug their usage of storage</a:t>
            </a:r>
          </a:p>
          <a:p>
            <a:pPr lvl="1"/>
            <a:endParaRPr lang="en-US" dirty="0" smtClean="0"/>
          </a:p>
          <a:p>
            <a:r>
              <a:rPr lang="en-US" dirty="0" smtClean="0"/>
              <a:t>Capabilities</a:t>
            </a:r>
          </a:p>
          <a:p>
            <a:pPr lvl="1"/>
            <a:r>
              <a:rPr lang="en-US" dirty="0" smtClean="0"/>
              <a:t>Logs</a:t>
            </a:r>
          </a:p>
          <a:p>
            <a:pPr lvl="2"/>
            <a:r>
              <a:rPr lang="en-US" dirty="0" smtClean="0"/>
              <a:t>Enable customers to get a trace of all executed Blob, Table and Queue requests against their storage accounts</a:t>
            </a:r>
          </a:p>
          <a:p>
            <a:pPr lvl="2"/>
            <a:endParaRPr lang="en-US" dirty="0" smtClean="0"/>
          </a:p>
          <a:p>
            <a:pPr lvl="1"/>
            <a:r>
              <a:rPr lang="en-US" dirty="0" smtClean="0"/>
              <a:t>Metrics</a:t>
            </a:r>
          </a:p>
          <a:p>
            <a:pPr lvl="2"/>
            <a:r>
              <a:rPr lang="en-US" dirty="0" smtClean="0"/>
              <a:t>Enable customers to get an hourly summary of key statistics about the traffic to their Blobs, Tables and Queues</a:t>
            </a:r>
          </a:p>
          <a:p>
            <a:pPr lvl="2"/>
            <a:endParaRPr lang="en-US" dirty="0" smtClean="0"/>
          </a:p>
          <a:p>
            <a:pPr lvl="1"/>
            <a:endParaRPr lang="en-US" dirty="0" smtClean="0"/>
          </a:p>
        </p:txBody>
      </p:sp>
    </p:spTree>
    <p:extLst>
      <p:ext uri="{BB962C8B-B14F-4D97-AF65-F5344CB8AC3E}">
        <p14:creationId xmlns:p14="http://schemas.microsoft.com/office/powerpoint/2010/main" val="284830308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Storage Analytics – Why turn on logging?</a:t>
            </a:r>
            <a:endParaRPr lang="en-US" dirty="0">
              <a:solidFill>
                <a:srgbClr val="FFFF00"/>
              </a:solidFill>
            </a:endParaRPr>
          </a:p>
        </p:txBody>
      </p:sp>
      <p:sp>
        <p:nvSpPr>
          <p:cNvPr id="3" name="Content Placeholder 2"/>
          <p:cNvSpPr>
            <a:spLocks noGrp="1"/>
          </p:cNvSpPr>
          <p:nvPr>
            <p:ph idx="1"/>
          </p:nvPr>
        </p:nvSpPr>
        <p:spPr>
          <a:xfrm>
            <a:off x="519112" y="1358644"/>
            <a:ext cx="11149013" cy="4247317"/>
          </a:xfrm>
        </p:spPr>
        <p:txBody>
          <a:bodyPr/>
          <a:lstStyle/>
          <a:p>
            <a:r>
              <a:rPr lang="en-US" dirty="0" smtClean="0"/>
              <a:t>Provides ability to answer commonly asked questions:</a:t>
            </a:r>
          </a:p>
          <a:p>
            <a:pPr lvl="1"/>
            <a:endParaRPr lang="en-US" sz="1200" dirty="0" smtClean="0"/>
          </a:p>
          <a:p>
            <a:pPr lvl="1"/>
            <a:r>
              <a:rPr lang="en-US" dirty="0" smtClean="0"/>
              <a:t>Did a specific request make it to the storage service and how long did it take?</a:t>
            </a:r>
            <a:endParaRPr lang="en-US" dirty="0"/>
          </a:p>
          <a:p>
            <a:pPr lvl="1"/>
            <a:endParaRPr lang="en-US" sz="1200" dirty="0" smtClean="0"/>
          </a:p>
          <a:p>
            <a:pPr lvl="1"/>
            <a:r>
              <a:rPr lang="en-US" dirty="0" smtClean="0"/>
              <a:t>What Client IP issued a “Delete container” request and when?</a:t>
            </a:r>
          </a:p>
          <a:p>
            <a:pPr lvl="4"/>
            <a:endParaRPr lang="en-US" dirty="0" smtClean="0"/>
          </a:p>
          <a:p>
            <a:pPr lvl="1"/>
            <a:r>
              <a:rPr lang="en-US" dirty="0" smtClean="0"/>
              <a:t>How many </a:t>
            </a:r>
            <a:r>
              <a:rPr lang="en-US" dirty="0"/>
              <a:t>requests were issued by a </a:t>
            </a:r>
            <a:r>
              <a:rPr lang="en-US" dirty="0" smtClean="0"/>
              <a:t>specific client or to a specific set of objects?</a:t>
            </a:r>
            <a:r>
              <a:rPr lang="en-US" dirty="0"/>
              <a:t/>
            </a:r>
            <a:br>
              <a:rPr lang="en-US" dirty="0"/>
            </a:br>
            <a:r>
              <a:rPr lang="en-US" dirty="0" smtClean="0"/>
              <a:t>			</a:t>
            </a:r>
          </a:p>
          <a:p>
            <a:pPr lvl="1"/>
            <a:r>
              <a:rPr lang="en-US" dirty="0" smtClean="0"/>
              <a:t>list goes on and on… </a:t>
            </a:r>
            <a:endParaRPr lang="en-US" dirty="0"/>
          </a:p>
        </p:txBody>
      </p:sp>
    </p:spTree>
    <p:extLst>
      <p:ext uri="{BB962C8B-B14F-4D97-AF65-F5344CB8AC3E}">
        <p14:creationId xmlns:p14="http://schemas.microsoft.com/office/powerpoint/2010/main" val="20506654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Storage Analytics Logs</a:t>
            </a:r>
            <a:endParaRPr lang="en-US" dirty="0"/>
          </a:p>
        </p:txBody>
      </p:sp>
      <p:sp>
        <p:nvSpPr>
          <p:cNvPr id="7" name="Content Placeholder 6"/>
          <p:cNvSpPr>
            <a:spLocks noGrp="1"/>
          </p:cNvSpPr>
          <p:nvPr>
            <p:ph idx="1"/>
          </p:nvPr>
        </p:nvSpPr>
        <p:spPr>
          <a:xfrm>
            <a:off x="519113" y="1499643"/>
            <a:ext cx="11149013" cy="4901157"/>
          </a:xfrm>
        </p:spPr>
        <p:txBody>
          <a:bodyPr>
            <a:normAutofit fontScale="92500" lnSpcReduction="10000"/>
          </a:bodyPr>
          <a:lstStyle/>
          <a:p>
            <a:pPr lvl="0"/>
            <a:r>
              <a:rPr lang="en-US" dirty="0" smtClean="0"/>
              <a:t>Log records for requests are stored in Windows Azure Blobs</a:t>
            </a:r>
          </a:p>
          <a:p>
            <a:pPr lvl="1"/>
            <a:r>
              <a:rPr lang="en-US" dirty="0" smtClean="0"/>
              <a:t>The Log blobs are text files with one log entry per line</a:t>
            </a:r>
          </a:p>
          <a:p>
            <a:pPr lvl="2"/>
            <a:r>
              <a:rPr lang="en-US" dirty="0" smtClean="0"/>
              <a:t>Each blob can contain one to many request records </a:t>
            </a:r>
          </a:p>
          <a:p>
            <a:pPr lvl="1"/>
            <a:r>
              <a:rPr lang="en-US" dirty="0" smtClean="0"/>
              <a:t>A request typically appears in the log within 15 minutes after it completes execution</a:t>
            </a:r>
          </a:p>
          <a:p>
            <a:pPr lvl="2"/>
            <a:endParaRPr lang="en-US" dirty="0" smtClean="0"/>
          </a:p>
          <a:p>
            <a:r>
              <a:rPr lang="en-US" dirty="0" smtClean="0"/>
              <a:t>Configure the logging levels separately for</a:t>
            </a:r>
          </a:p>
          <a:p>
            <a:pPr lvl="1"/>
            <a:r>
              <a:rPr lang="en-US" dirty="0" smtClean="0"/>
              <a:t>Blob, Table and Queues</a:t>
            </a:r>
          </a:p>
          <a:p>
            <a:pPr lvl="1"/>
            <a:r>
              <a:rPr lang="en-US" dirty="0" smtClean="0"/>
              <a:t>read (GET), write (PUT/POST/MERGE), delete (DELETE) requests or any combination</a:t>
            </a:r>
          </a:p>
          <a:p>
            <a:pPr lvl="3"/>
            <a:endParaRPr lang="en-US" dirty="0" smtClean="0"/>
          </a:p>
          <a:p>
            <a:r>
              <a:rPr lang="en-US" dirty="0" smtClean="0"/>
              <a:t>Best effort logging</a:t>
            </a:r>
          </a:p>
          <a:p>
            <a:pPr lvl="1"/>
            <a:endParaRPr lang="en-US" dirty="0"/>
          </a:p>
        </p:txBody>
      </p:sp>
    </p:spTree>
    <p:extLst>
      <p:ext uri="{BB962C8B-B14F-4D97-AF65-F5344CB8AC3E}">
        <p14:creationId xmlns:p14="http://schemas.microsoft.com/office/powerpoint/2010/main" val="7343474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Storage Analytics Data Fields Logged</a:t>
            </a:r>
            <a:endParaRPr lang="en-US" dirty="0"/>
          </a:p>
        </p:txBody>
      </p:sp>
      <p:sp>
        <p:nvSpPr>
          <p:cNvPr id="7" name="Content Placeholder 6"/>
          <p:cNvSpPr>
            <a:spLocks noGrp="1"/>
          </p:cNvSpPr>
          <p:nvPr>
            <p:ph idx="1"/>
          </p:nvPr>
        </p:nvSpPr>
        <p:spPr>
          <a:xfrm>
            <a:off x="519112" y="1447800"/>
            <a:ext cx="11149013" cy="443198"/>
          </a:xfrm>
        </p:spPr>
        <p:txBody>
          <a:bodyPr/>
          <a:lstStyle/>
          <a:p>
            <a:r>
              <a:rPr lang="en-US" dirty="0" smtClean="0"/>
              <a:t>The following are some of the fields logged for each record:</a:t>
            </a:r>
          </a:p>
        </p:txBody>
      </p:sp>
      <p:grpSp>
        <p:nvGrpSpPr>
          <p:cNvPr id="3" name="Group 3"/>
          <p:cNvGrpSpPr/>
          <p:nvPr/>
        </p:nvGrpSpPr>
        <p:grpSpPr>
          <a:xfrm>
            <a:off x="471824" y="2174789"/>
            <a:ext cx="11196301" cy="2230242"/>
            <a:chOff x="992524" y="3566717"/>
            <a:chExt cx="11196301" cy="2230242"/>
          </a:xfrm>
        </p:grpSpPr>
        <p:grpSp>
          <p:nvGrpSpPr>
            <p:cNvPr id="4" name="Group 2"/>
            <p:cNvGrpSpPr/>
            <p:nvPr/>
          </p:nvGrpSpPr>
          <p:grpSpPr>
            <a:xfrm>
              <a:off x="992524" y="3580968"/>
              <a:ext cx="8689016" cy="2215991"/>
              <a:chOff x="1113704" y="3395631"/>
              <a:chExt cx="6518459" cy="2215991"/>
            </a:xfrm>
          </p:grpSpPr>
          <p:sp>
            <p:nvSpPr>
              <p:cNvPr id="2" name="TextBox 1"/>
              <p:cNvSpPr txBox="1"/>
              <p:nvPr/>
            </p:nvSpPr>
            <p:spPr>
              <a:xfrm>
                <a:off x="1113704" y="3473675"/>
                <a:ext cx="2286000" cy="1938992"/>
              </a:xfrm>
              <a:prstGeom prst="rect">
                <a:avLst/>
              </a:prstGeom>
              <a:noFill/>
            </p:spPr>
            <p:txBody>
              <a:bodyPr wrap="square" lIns="0" tIns="0" rIns="0" bIns="0" rtlCol="0">
                <a:spAutoFit/>
              </a:bodyPr>
              <a:lstStyle/>
              <a:p>
                <a:r>
                  <a:rPr lang="en-US" dirty="0" smtClean="0">
                    <a:effectLst>
                      <a:outerShdw blurRad="63500" algn="ctr" rotWithShape="0">
                        <a:schemeClr val="tx1">
                          <a:alpha val="60000"/>
                        </a:schemeClr>
                      </a:outerShdw>
                    </a:effectLst>
                  </a:rPr>
                  <a:t>Log Version</a:t>
                </a:r>
              </a:p>
              <a:p>
                <a:r>
                  <a:rPr lang="en-US" dirty="0" smtClean="0">
                    <a:effectLst>
                      <a:outerShdw blurRad="63500" algn="ctr" rotWithShape="0">
                        <a:schemeClr val="tx1">
                          <a:alpha val="60000"/>
                        </a:schemeClr>
                      </a:outerShdw>
                    </a:effectLst>
                  </a:rPr>
                  <a:t>Accessing Account</a:t>
                </a:r>
              </a:p>
              <a:p>
                <a:r>
                  <a:rPr lang="en-US" dirty="0" smtClean="0">
                    <a:effectLst>
                      <a:outerShdw blurRad="63500" algn="ctr" rotWithShape="0">
                        <a:schemeClr val="tx1">
                          <a:alpha val="60000"/>
                        </a:schemeClr>
                      </a:outerShdw>
                    </a:effectLst>
                  </a:rPr>
                  <a:t>Owner Account</a:t>
                </a:r>
              </a:p>
              <a:p>
                <a:r>
                  <a:rPr lang="en-US" dirty="0" smtClean="0">
                    <a:effectLst>
                      <a:outerShdw blurRad="63500" algn="ctr" rotWithShape="0">
                        <a:schemeClr val="tx1">
                          <a:alpha val="60000"/>
                        </a:schemeClr>
                      </a:outerShdw>
                    </a:effectLst>
                  </a:rPr>
                  <a:t>Service Type</a:t>
                </a:r>
              </a:p>
              <a:p>
                <a:r>
                  <a:rPr lang="en-US" dirty="0">
                    <a:effectLst>
                      <a:outerShdw blurRad="63500" algn="ctr" rotWithShape="0">
                        <a:schemeClr val="tx1">
                          <a:alpha val="60000"/>
                        </a:schemeClr>
                      </a:outerShdw>
                    </a:effectLst>
                  </a:rPr>
                  <a:t>Request URL</a:t>
                </a:r>
              </a:p>
              <a:p>
                <a:r>
                  <a:rPr lang="en-US" dirty="0" smtClean="0">
                    <a:effectLst>
                      <a:outerShdw blurRad="63500" algn="ctr" rotWithShape="0">
                        <a:schemeClr val="tx1">
                          <a:alpha val="60000"/>
                        </a:schemeClr>
                      </a:outerShdw>
                    </a:effectLst>
                  </a:rPr>
                  <a:t>Object Key</a:t>
                </a:r>
              </a:p>
              <a:p>
                <a:r>
                  <a:rPr lang="en-US" dirty="0" smtClean="0">
                    <a:effectLst>
                      <a:outerShdw blurRad="63500" algn="ctr" rotWithShape="0">
                        <a:schemeClr val="tx1">
                          <a:alpha val="60000"/>
                        </a:schemeClr>
                      </a:outerShdw>
                    </a:effectLst>
                  </a:rPr>
                  <a:t>Request ID</a:t>
                </a:r>
              </a:p>
            </p:txBody>
          </p:sp>
          <p:sp>
            <p:nvSpPr>
              <p:cNvPr id="8" name="TextBox 7"/>
              <p:cNvSpPr txBox="1"/>
              <p:nvPr/>
            </p:nvSpPr>
            <p:spPr>
              <a:xfrm>
                <a:off x="2842675" y="3473676"/>
                <a:ext cx="2286000" cy="1938992"/>
              </a:xfrm>
              <a:prstGeom prst="rect">
                <a:avLst/>
              </a:prstGeom>
              <a:noFill/>
            </p:spPr>
            <p:txBody>
              <a:bodyPr wrap="square" lIns="0" tIns="0" rIns="0" bIns="0" rtlCol="0">
                <a:spAutoFit/>
              </a:bodyPr>
              <a:lstStyle/>
              <a:p>
                <a:r>
                  <a:rPr lang="en-US" dirty="0" smtClean="0">
                    <a:effectLst>
                      <a:outerShdw blurRad="63500" algn="ctr" rotWithShape="0">
                        <a:schemeClr val="tx1">
                          <a:alpha val="60000"/>
                        </a:schemeClr>
                      </a:outerShdw>
                    </a:effectLst>
                  </a:rPr>
                  <a:t>Operation Number</a:t>
                </a:r>
              </a:p>
              <a:p>
                <a:r>
                  <a:rPr lang="en-US" dirty="0">
                    <a:effectLst>
                      <a:outerShdw blurRad="63500" algn="ctr" rotWithShape="0">
                        <a:schemeClr val="tx1">
                          <a:alpha val="60000"/>
                        </a:schemeClr>
                      </a:outerShdw>
                    </a:effectLst>
                  </a:rPr>
                  <a:t>Request </a:t>
                </a:r>
                <a:r>
                  <a:rPr lang="en-US" dirty="0" smtClean="0">
                    <a:effectLst>
                      <a:outerShdw blurRad="63500" algn="ctr" rotWithShape="0">
                        <a:schemeClr val="tx1">
                          <a:alpha val="60000"/>
                        </a:schemeClr>
                      </a:outerShdw>
                    </a:effectLst>
                  </a:rPr>
                  <a:t>Version</a:t>
                </a:r>
              </a:p>
              <a:p>
                <a:r>
                  <a:rPr lang="en-US" dirty="0">
                    <a:effectLst>
                      <a:outerShdw blurRad="63500" algn="ctr" rotWithShape="0">
                        <a:schemeClr val="tx1">
                          <a:alpha val="60000"/>
                        </a:schemeClr>
                      </a:outerShdw>
                    </a:effectLst>
                  </a:rPr>
                  <a:t>Operation </a:t>
                </a:r>
                <a:r>
                  <a:rPr lang="en-US" dirty="0" smtClean="0">
                    <a:effectLst>
                      <a:outerShdw blurRad="63500" algn="ctr" rotWithShape="0">
                        <a:schemeClr val="tx1">
                          <a:alpha val="60000"/>
                        </a:schemeClr>
                      </a:outerShdw>
                    </a:effectLst>
                  </a:rPr>
                  <a:t>Type</a:t>
                </a:r>
              </a:p>
              <a:p>
                <a:r>
                  <a:rPr lang="en-US" dirty="0" smtClean="0">
                    <a:effectLst>
                      <a:outerShdw blurRad="63500" algn="ctr" rotWithShape="0">
                        <a:schemeClr val="tx1">
                          <a:alpha val="60000"/>
                        </a:schemeClr>
                      </a:outerShdw>
                    </a:effectLst>
                  </a:rPr>
                  <a:t>Start Time</a:t>
                </a:r>
              </a:p>
              <a:p>
                <a:r>
                  <a:rPr lang="en-US" dirty="0" smtClean="0">
                    <a:effectLst>
                      <a:outerShdw blurRad="63500" algn="ctr" rotWithShape="0">
                        <a:schemeClr val="tx1">
                          <a:alpha val="60000"/>
                        </a:schemeClr>
                      </a:outerShdw>
                    </a:effectLst>
                  </a:rPr>
                  <a:t>Application End to End Latency</a:t>
                </a:r>
              </a:p>
              <a:p>
                <a:r>
                  <a:rPr lang="en-US" dirty="0" smtClean="0">
                    <a:effectLst>
                      <a:outerShdw blurRad="63500" algn="ctr" rotWithShape="0">
                        <a:schemeClr val="tx1">
                          <a:alpha val="60000"/>
                        </a:schemeClr>
                      </a:outerShdw>
                    </a:effectLst>
                  </a:rPr>
                  <a:t>Storage Server Latency</a:t>
                </a:r>
              </a:p>
              <a:p>
                <a:r>
                  <a:rPr lang="en-US" dirty="0" smtClean="0">
                    <a:effectLst>
                      <a:outerShdw blurRad="63500" algn="ctr" rotWithShape="0">
                        <a:schemeClr val="tx1">
                          <a:alpha val="60000"/>
                        </a:schemeClr>
                      </a:outerShdw>
                    </a:effectLst>
                  </a:rPr>
                  <a:t>Authentication Type</a:t>
                </a:r>
              </a:p>
            </p:txBody>
          </p:sp>
          <p:sp>
            <p:nvSpPr>
              <p:cNvPr id="9" name="TextBox 8"/>
              <p:cNvSpPr txBox="1"/>
              <p:nvPr/>
            </p:nvSpPr>
            <p:spPr>
              <a:xfrm>
                <a:off x="5346163" y="3395631"/>
                <a:ext cx="2286000" cy="2215991"/>
              </a:xfrm>
              <a:prstGeom prst="rect">
                <a:avLst/>
              </a:prstGeom>
              <a:noFill/>
            </p:spPr>
            <p:txBody>
              <a:bodyPr wrap="square" lIns="0" tIns="0" rIns="0" bIns="0" rtlCol="0">
                <a:spAutoFit/>
              </a:bodyPr>
              <a:lstStyle/>
              <a:p>
                <a:r>
                  <a:rPr lang="en-US" dirty="0" smtClean="0">
                    <a:effectLst>
                      <a:outerShdw blurRad="63500" algn="ctr" rotWithShape="0">
                        <a:schemeClr val="tx1">
                          <a:alpha val="60000"/>
                        </a:schemeClr>
                      </a:outerShdw>
                    </a:effectLst>
                  </a:rPr>
                  <a:t>Request Status</a:t>
                </a:r>
              </a:p>
              <a:p>
                <a:r>
                  <a:rPr lang="en-US" dirty="0" smtClean="0">
                    <a:effectLst>
                      <a:outerShdw blurRad="63500" algn="ctr" rotWithShape="0">
                        <a:schemeClr val="tx1">
                          <a:alpha val="60000"/>
                        </a:schemeClr>
                      </a:outerShdw>
                    </a:effectLst>
                  </a:rPr>
                  <a:t>HTTP Status Code</a:t>
                </a:r>
              </a:p>
              <a:p>
                <a:r>
                  <a:rPr lang="en-US" dirty="0" smtClean="0">
                    <a:effectLst>
                      <a:outerShdw blurRad="63500" algn="ctr" rotWithShape="0">
                        <a:schemeClr val="tx1">
                          <a:alpha val="60000"/>
                        </a:schemeClr>
                      </a:outerShdw>
                    </a:effectLst>
                  </a:rPr>
                  <a:t>Client IP</a:t>
                </a:r>
              </a:p>
              <a:p>
                <a:r>
                  <a:rPr lang="en-US" dirty="0" smtClean="0">
                    <a:effectLst>
                      <a:outerShdw blurRad="63500" algn="ctr" rotWithShape="0">
                        <a:schemeClr val="tx1">
                          <a:alpha val="60000"/>
                        </a:schemeClr>
                      </a:outerShdw>
                    </a:effectLst>
                  </a:rPr>
                  <a:t>User Agent</a:t>
                </a:r>
              </a:p>
              <a:p>
                <a:r>
                  <a:rPr lang="en-US" dirty="0" smtClean="0">
                    <a:effectLst>
                      <a:outerShdw blurRad="63500" algn="ctr" rotWithShape="0">
                        <a:schemeClr val="tx1">
                          <a:alpha val="60000"/>
                        </a:schemeClr>
                      </a:outerShdw>
                    </a:effectLst>
                  </a:rPr>
                  <a:t>Referrer</a:t>
                </a:r>
              </a:p>
              <a:p>
                <a:r>
                  <a:rPr lang="en-US" dirty="0" smtClean="0">
                    <a:effectLst>
                      <a:outerShdw blurRad="63500" algn="ctr" rotWithShape="0">
                        <a:schemeClr val="tx1">
                          <a:alpha val="60000"/>
                        </a:schemeClr>
                      </a:outerShdw>
                    </a:effectLst>
                  </a:rPr>
                  <a:t>Client Request ID</a:t>
                </a:r>
              </a:p>
              <a:p>
                <a:r>
                  <a:rPr lang="en-US" dirty="0" err="1" smtClean="0">
                    <a:effectLst>
                      <a:outerShdw blurRad="63500" algn="ctr" rotWithShape="0">
                        <a:schemeClr val="tx1">
                          <a:alpha val="60000"/>
                        </a:schemeClr>
                      </a:outerShdw>
                    </a:effectLst>
                  </a:rPr>
                  <a:t>ETag</a:t>
                </a:r>
                <a:endParaRPr lang="en-US" dirty="0">
                  <a:effectLst>
                    <a:outerShdw blurRad="63500" algn="ctr" rotWithShape="0">
                      <a:schemeClr val="tx1">
                        <a:alpha val="60000"/>
                      </a:schemeClr>
                    </a:outerShdw>
                  </a:effectLst>
                </a:endParaRPr>
              </a:p>
              <a:p>
                <a:r>
                  <a:rPr lang="en-US" dirty="0" smtClean="0">
                    <a:effectLst>
                      <a:outerShdw blurRad="63500" algn="ctr" rotWithShape="0">
                        <a:schemeClr val="tx1">
                          <a:alpha val="60000"/>
                        </a:schemeClr>
                      </a:outerShdw>
                    </a:effectLst>
                  </a:rPr>
                  <a:t>LMT</a:t>
                </a:r>
                <a:endParaRPr lang="en-US" dirty="0">
                  <a:effectLst>
                    <a:outerShdw blurRad="63500" algn="ctr" rotWithShape="0">
                      <a:schemeClr val="tx1">
                        <a:alpha val="60000"/>
                      </a:schemeClr>
                    </a:outerShdw>
                  </a:effectLst>
                </a:endParaRPr>
              </a:p>
            </p:txBody>
          </p:sp>
        </p:grpSp>
        <p:sp>
          <p:nvSpPr>
            <p:cNvPr id="10" name="TextBox 9"/>
            <p:cNvSpPr txBox="1"/>
            <p:nvPr/>
          </p:nvSpPr>
          <p:spPr>
            <a:xfrm>
              <a:off x="9141619" y="3566717"/>
              <a:ext cx="3047206" cy="2215991"/>
            </a:xfrm>
            <a:prstGeom prst="rect">
              <a:avLst/>
            </a:prstGeom>
            <a:noFill/>
          </p:spPr>
          <p:txBody>
            <a:bodyPr wrap="square" lIns="0" tIns="0" rIns="0" bIns="0" rtlCol="0">
              <a:spAutoFit/>
            </a:bodyPr>
            <a:lstStyle/>
            <a:p>
              <a:r>
                <a:rPr lang="en-US" dirty="0" smtClean="0">
                  <a:effectLst>
                    <a:outerShdw blurRad="63500" algn="ctr" rotWithShape="0">
                      <a:schemeClr val="tx1">
                        <a:alpha val="60000"/>
                      </a:schemeClr>
                    </a:outerShdw>
                  </a:effectLst>
                </a:rPr>
                <a:t>Request Packet Size</a:t>
              </a:r>
            </a:p>
            <a:p>
              <a:r>
                <a:rPr lang="en-US" dirty="0">
                  <a:effectLst>
                    <a:outerShdw blurRad="63500" algn="ctr" rotWithShape="0">
                      <a:schemeClr val="tx1">
                        <a:alpha val="60000"/>
                      </a:schemeClr>
                    </a:outerShdw>
                  </a:effectLst>
                </a:rPr>
                <a:t>Request </a:t>
              </a:r>
              <a:r>
                <a:rPr lang="en-US" dirty="0" smtClean="0">
                  <a:effectLst>
                    <a:outerShdw blurRad="63500" algn="ctr" rotWithShape="0">
                      <a:schemeClr val="tx1">
                        <a:alpha val="60000"/>
                      </a:schemeClr>
                    </a:outerShdw>
                  </a:effectLst>
                </a:rPr>
                <a:t>Header Size</a:t>
              </a:r>
              <a:endParaRPr lang="en-US" dirty="0">
                <a:effectLst>
                  <a:outerShdw blurRad="63500" algn="ctr" rotWithShape="0">
                    <a:schemeClr val="tx1">
                      <a:alpha val="60000"/>
                    </a:schemeClr>
                  </a:outerShdw>
                </a:effectLst>
              </a:endParaRPr>
            </a:p>
            <a:p>
              <a:r>
                <a:rPr lang="en-US" dirty="0">
                  <a:effectLst>
                    <a:outerShdw blurRad="63500" algn="ctr" rotWithShape="0">
                      <a:schemeClr val="tx1">
                        <a:alpha val="60000"/>
                      </a:schemeClr>
                    </a:outerShdw>
                  </a:effectLst>
                </a:rPr>
                <a:t>Response Packet </a:t>
              </a:r>
              <a:r>
                <a:rPr lang="en-US" dirty="0" smtClean="0">
                  <a:effectLst>
                    <a:outerShdw blurRad="63500" algn="ctr" rotWithShape="0">
                      <a:schemeClr val="tx1">
                        <a:alpha val="60000"/>
                      </a:schemeClr>
                    </a:outerShdw>
                  </a:effectLst>
                </a:rPr>
                <a:t>Size</a:t>
              </a:r>
            </a:p>
            <a:p>
              <a:r>
                <a:rPr lang="en-US" dirty="0" smtClean="0">
                  <a:effectLst>
                    <a:outerShdw blurRad="63500" algn="ctr" rotWithShape="0">
                      <a:schemeClr val="tx1">
                        <a:alpha val="60000"/>
                      </a:schemeClr>
                    </a:outerShdw>
                  </a:effectLst>
                </a:rPr>
                <a:t>Response Header Size</a:t>
              </a:r>
            </a:p>
            <a:p>
              <a:r>
                <a:rPr lang="en-US" dirty="0">
                  <a:effectLst>
                    <a:outerShdw blurRad="63500" algn="ctr" rotWithShape="0">
                      <a:schemeClr val="tx1">
                        <a:alpha val="60000"/>
                      </a:schemeClr>
                    </a:outerShdw>
                  </a:effectLst>
                </a:rPr>
                <a:t>Request MD5</a:t>
              </a:r>
            </a:p>
            <a:p>
              <a:r>
                <a:rPr lang="en-US" dirty="0">
                  <a:effectLst>
                    <a:outerShdw blurRad="63500" algn="ctr" rotWithShape="0">
                      <a:schemeClr val="tx1">
                        <a:alpha val="60000"/>
                      </a:schemeClr>
                    </a:outerShdw>
                  </a:effectLst>
                </a:rPr>
                <a:t>Server MD5</a:t>
              </a:r>
            </a:p>
            <a:p>
              <a:r>
                <a:rPr lang="en-US" dirty="0">
                  <a:effectLst>
                    <a:outerShdw blurRad="63500" algn="ctr" rotWithShape="0">
                      <a:schemeClr val="tx1">
                        <a:alpha val="60000"/>
                      </a:schemeClr>
                    </a:outerShdw>
                  </a:effectLst>
                </a:rPr>
                <a:t>Conditions </a:t>
              </a:r>
              <a:r>
                <a:rPr lang="en-US" dirty="0" smtClean="0">
                  <a:effectLst>
                    <a:outerShdw blurRad="63500" algn="ctr" rotWithShape="0">
                      <a:schemeClr val="tx1">
                        <a:alpha val="60000"/>
                      </a:schemeClr>
                    </a:outerShdw>
                  </a:effectLst>
                </a:rPr>
                <a:t>Used</a:t>
              </a:r>
              <a:endParaRPr lang="en-US" dirty="0">
                <a:effectLst>
                  <a:outerShdw blurRad="63500" algn="ctr" rotWithShape="0">
                    <a:schemeClr val="tx1">
                      <a:alpha val="60000"/>
                    </a:schemeClr>
                  </a:outerShdw>
                </a:effectLst>
              </a:endParaRPr>
            </a:p>
            <a:p>
              <a:endParaRPr lang="en-US" dirty="0">
                <a:effectLst>
                  <a:outerShdw blurRad="63500" algn="ctr" rotWithShape="0">
                    <a:schemeClr val="tx1">
                      <a:alpha val="60000"/>
                    </a:schemeClr>
                  </a:outerShdw>
                </a:effectLst>
              </a:endParaRPr>
            </a:p>
          </p:txBody>
        </p:sp>
      </p:grpSp>
    </p:spTree>
    <p:extLst>
      <p:ext uri="{BB962C8B-B14F-4D97-AF65-F5344CB8AC3E}">
        <p14:creationId xmlns:p14="http://schemas.microsoft.com/office/powerpoint/2010/main" val="32739266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Log Entry Example</a:t>
            </a:r>
            <a:endParaRPr lang="en-US" dirty="0"/>
          </a:p>
        </p:txBody>
      </p:sp>
      <p:sp>
        <p:nvSpPr>
          <p:cNvPr id="7" name="Content Placeholder 6"/>
          <p:cNvSpPr>
            <a:spLocks noGrp="1"/>
          </p:cNvSpPr>
          <p:nvPr>
            <p:ph idx="1"/>
          </p:nvPr>
        </p:nvSpPr>
        <p:spPr>
          <a:xfrm>
            <a:off x="227012" y="1086650"/>
            <a:ext cx="11539418" cy="5124480"/>
          </a:xfrm>
        </p:spPr>
        <p:txBody>
          <a:bodyPr/>
          <a:lstStyle/>
          <a:p>
            <a:pPr lvl="0">
              <a:buNone/>
            </a:pPr>
            <a:r>
              <a:rPr lang="en-US" sz="1800" dirty="0" smtClean="0">
                <a:solidFill>
                  <a:schemeClr val="tx1"/>
                </a:solidFill>
              </a:rPr>
              <a:t>Log Version: 1.0</a:t>
            </a:r>
          </a:p>
          <a:p>
            <a:pPr>
              <a:buNone/>
            </a:pPr>
            <a:r>
              <a:rPr lang="en-US" sz="1800" dirty="0">
                <a:solidFill>
                  <a:schemeClr val="tx1"/>
                </a:solidFill>
              </a:rPr>
              <a:t>Start Time: </a:t>
            </a:r>
            <a:r>
              <a:rPr lang="pt-BR" sz="1800" dirty="0">
                <a:solidFill>
                  <a:schemeClr val="tx1"/>
                </a:solidFill>
              </a:rPr>
              <a:t>2011-07-28T18:02:40.6271789Z</a:t>
            </a:r>
            <a:endParaRPr lang="en-US" sz="1800" dirty="0">
              <a:solidFill>
                <a:schemeClr val="tx1"/>
              </a:solidFill>
            </a:endParaRPr>
          </a:p>
          <a:p>
            <a:pPr>
              <a:buNone/>
            </a:pPr>
            <a:r>
              <a:rPr lang="en-US" sz="1800" dirty="0">
                <a:solidFill>
                  <a:schemeClr val="tx1"/>
                </a:solidFill>
              </a:rPr>
              <a:t>Operation Type: </a:t>
            </a:r>
            <a:r>
              <a:rPr lang="en-US" sz="1800" dirty="0" err="1">
                <a:solidFill>
                  <a:schemeClr val="tx1"/>
                </a:solidFill>
              </a:rPr>
              <a:t>PutBlob</a:t>
            </a:r>
            <a:endParaRPr lang="en-US" sz="1800" dirty="0">
              <a:solidFill>
                <a:schemeClr val="tx1"/>
              </a:solidFill>
            </a:endParaRPr>
          </a:p>
          <a:p>
            <a:pPr>
              <a:buNone/>
            </a:pPr>
            <a:r>
              <a:rPr lang="en-US" sz="1800" dirty="0">
                <a:solidFill>
                  <a:schemeClr val="tx1"/>
                </a:solidFill>
              </a:rPr>
              <a:t>Status: Success</a:t>
            </a:r>
          </a:p>
          <a:p>
            <a:pPr>
              <a:buNone/>
            </a:pPr>
            <a:r>
              <a:rPr lang="en-US" sz="1800" dirty="0">
                <a:solidFill>
                  <a:schemeClr val="tx1"/>
                </a:solidFill>
              </a:rPr>
              <a:t>HTTP Status Code: 201</a:t>
            </a:r>
          </a:p>
          <a:p>
            <a:pPr lvl="0">
              <a:buNone/>
            </a:pPr>
            <a:r>
              <a:rPr lang="en-US" sz="1800" dirty="0" smtClean="0">
                <a:solidFill>
                  <a:schemeClr val="tx1"/>
                </a:solidFill>
              </a:rPr>
              <a:t>Application E2E Latency (milliseconds</a:t>
            </a:r>
            <a:r>
              <a:rPr lang="en-US" sz="1800" dirty="0">
                <a:solidFill>
                  <a:schemeClr val="tx1"/>
                </a:solidFill>
              </a:rPr>
              <a:t>): 28</a:t>
            </a:r>
          </a:p>
          <a:p>
            <a:pPr>
              <a:buNone/>
            </a:pPr>
            <a:r>
              <a:rPr lang="en-US" sz="1800" dirty="0" smtClean="0">
                <a:solidFill>
                  <a:schemeClr val="tx1"/>
                </a:solidFill>
              </a:rPr>
              <a:t>Storage Server Latency </a:t>
            </a:r>
            <a:r>
              <a:rPr lang="en-US" sz="1800" dirty="0">
                <a:solidFill>
                  <a:schemeClr val="tx1"/>
                </a:solidFill>
              </a:rPr>
              <a:t>(milliseconds): 21</a:t>
            </a:r>
          </a:p>
          <a:p>
            <a:pPr lvl="0">
              <a:buNone/>
            </a:pPr>
            <a:r>
              <a:rPr lang="en-US" sz="1800" dirty="0" smtClean="0">
                <a:solidFill>
                  <a:schemeClr val="tx1"/>
                </a:solidFill>
              </a:rPr>
              <a:t>Accessing Account: sally</a:t>
            </a:r>
          </a:p>
          <a:p>
            <a:pPr lvl="0">
              <a:buNone/>
            </a:pPr>
            <a:r>
              <a:rPr lang="en-US" sz="1800" dirty="0" smtClean="0">
                <a:solidFill>
                  <a:schemeClr val="tx1"/>
                </a:solidFill>
              </a:rPr>
              <a:t>Owner Account: sally</a:t>
            </a:r>
          </a:p>
          <a:p>
            <a:pPr lvl="0">
              <a:buNone/>
            </a:pPr>
            <a:r>
              <a:rPr lang="en-US" sz="1800" dirty="0" smtClean="0">
                <a:solidFill>
                  <a:schemeClr val="tx1"/>
                </a:solidFill>
              </a:rPr>
              <a:t>Service Type: blob</a:t>
            </a:r>
          </a:p>
          <a:p>
            <a:pPr lvl="0">
              <a:buNone/>
            </a:pPr>
            <a:r>
              <a:rPr lang="en-US" sz="1800" dirty="0">
                <a:solidFill>
                  <a:schemeClr val="tx1"/>
                </a:solidFill>
              </a:rPr>
              <a:t>Request URL: PUT http://</a:t>
            </a:r>
            <a:r>
              <a:rPr lang="en-US" sz="1800" dirty="0" smtClean="0">
                <a:solidFill>
                  <a:schemeClr val="tx1"/>
                </a:solidFill>
              </a:rPr>
              <a:t>sally.blob.core.windows.net/</a:t>
            </a:r>
            <a:r>
              <a:rPr lang="pt-BR" sz="1800" dirty="0">
                <a:solidFill>
                  <a:schemeClr val="tx1"/>
                </a:solidFill>
              </a:rPr>
              <a:t>thumbnails/lake.jpg</a:t>
            </a:r>
            <a:endParaRPr lang="en-US" sz="1800" dirty="0" smtClean="0">
              <a:solidFill>
                <a:schemeClr val="tx1"/>
              </a:solidFill>
            </a:endParaRPr>
          </a:p>
          <a:p>
            <a:pPr lvl="0">
              <a:buNone/>
            </a:pPr>
            <a:r>
              <a:rPr lang="en-US" sz="1800" dirty="0" smtClean="0">
                <a:solidFill>
                  <a:schemeClr val="tx1"/>
                </a:solidFill>
              </a:rPr>
              <a:t>Object Key: /sally/</a:t>
            </a:r>
            <a:r>
              <a:rPr lang="pt-BR" sz="1800" dirty="0">
                <a:solidFill>
                  <a:schemeClr val="tx1"/>
                </a:solidFill>
              </a:rPr>
              <a:t>thumbnails/lake.jpg</a:t>
            </a:r>
            <a:endParaRPr lang="en-US" sz="1800" dirty="0" smtClean="0">
              <a:solidFill>
                <a:schemeClr val="tx1"/>
              </a:solidFill>
            </a:endParaRPr>
          </a:p>
          <a:p>
            <a:pPr lvl="0">
              <a:buNone/>
            </a:pPr>
            <a:r>
              <a:rPr lang="en-US" sz="1800" dirty="0">
                <a:solidFill>
                  <a:schemeClr val="tx1"/>
                </a:solidFill>
              </a:rPr>
              <a:t>Request ID: </a:t>
            </a:r>
            <a:r>
              <a:rPr lang="pt-BR" sz="1800" dirty="0">
                <a:solidFill>
                  <a:schemeClr val="tx1"/>
                </a:solidFill>
              </a:rPr>
              <a:t>fb658ee6-6123-41f5-81e2-4bfdc178fea3</a:t>
            </a:r>
            <a:endParaRPr lang="en-US" sz="1800" dirty="0" smtClean="0">
              <a:solidFill>
                <a:schemeClr val="tx1"/>
              </a:solidFill>
            </a:endParaRPr>
          </a:p>
          <a:p>
            <a:pPr lvl="0">
              <a:buNone/>
            </a:pPr>
            <a:r>
              <a:rPr lang="en-US" sz="1800" dirty="0" smtClean="0">
                <a:solidFill>
                  <a:schemeClr val="tx1"/>
                </a:solidFill>
              </a:rPr>
              <a:t>Operation Number: 0</a:t>
            </a:r>
          </a:p>
          <a:p>
            <a:pPr lvl="0">
              <a:buNone/>
            </a:pPr>
            <a:r>
              <a:rPr lang="en-US" sz="1800" dirty="0">
                <a:solidFill>
                  <a:schemeClr val="tx1"/>
                </a:solidFill>
              </a:rPr>
              <a:t>Request Version: 2009-09-19</a:t>
            </a:r>
          </a:p>
          <a:p>
            <a:pPr>
              <a:buNone/>
            </a:pPr>
            <a:r>
              <a:rPr lang="en-US" sz="1800" dirty="0" smtClean="0">
                <a:solidFill>
                  <a:schemeClr val="tx1"/>
                </a:solidFill>
              </a:rPr>
              <a:t>Client IP</a:t>
            </a:r>
            <a:r>
              <a:rPr lang="en-US" sz="1800" dirty="0">
                <a:solidFill>
                  <a:schemeClr val="tx1"/>
                </a:solidFill>
              </a:rPr>
              <a:t>: </a:t>
            </a:r>
            <a:r>
              <a:rPr lang="pt-BR" sz="1800" dirty="0">
                <a:solidFill>
                  <a:schemeClr val="tx1"/>
                </a:solidFill>
              </a:rPr>
              <a:t>201.9.10.20</a:t>
            </a:r>
            <a:endParaRPr lang="en-US" sz="1800" dirty="0" smtClean="0">
              <a:solidFill>
                <a:schemeClr val="tx1"/>
              </a:solidFill>
            </a:endParaRPr>
          </a:p>
          <a:p>
            <a:pPr>
              <a:buNone/>
            </a:pPr>
            <a:r>
              <a:rPr lang="en-US" sz="1800" dirty="0" smtClean="0">
                <a:solidFill>
                  <a:schemeClr val="tx1"/>
                </a:solidFill>
              </a:rPr>
              <a:t>Client Request ID: req12345</a:t>
            </a:r>
            <a:endParaRPr lang="en-US" sz="1800" dirty="0">
              <a:solidFill>
                <a:schemeClr val="tx1"/>
              </a:solidFill>
            </a:endParaRPr>
          </a:p>
        </p:txBody>
      </p:sp>
      <p:sp>
        <p:nvSpPr>
          <p:cNvPr id="4" name="TextBox 3"/>
          <p:cNvSpPr txBox="1"/>
          <p:nvPr/>
        </p:nvSpPr>
        <p:spPr>
          <a:xfrm>
            <a:off x="5350042" y="1086650"/>
            <a:ext cx="6569242" cy="2492990"/>
          </a:xfrm>
          <a:prstGeom prst="rect">
            <a:avLst/>
          </a:prstGeom>
          <a:noFill/>
        </p:spPr>
        <p:txBody>
          <a:bodyPr wrap="square" lIns="0" tIns="0" rIns="0" bIns="0" rtlCol="0">
            <a:spAutoFit/>
          </a:bodyPr>
          <a:lstStyle/>
          <a:p>
            <a:r>
              <a:rPr lang="en-US" b="1" u="sng" dirty="0" smtClean="0">
                <a:solidFill>
                  <a:srgbClr val="FFFF00"/>
                </a:solidFill>
                <a:effectLst>
                  <a:outerShdw blurRad="63500" algn="ctr" rotWithShape="0">
                    <a:schemeClr val="tx1">
                      <a:alpha val="60000"/>
                    </a:schemeClr>
                  </a:outerShdw>
                </a:effectLst>
              </a:rPr>
              <a:t>Log Entry in Blob:</a:t>
            </a:r>
          </a:p>
          <a:p>
            <a:pPr>
              <a:buNone/>
            </a:pPr>
            <a:r>
              <a:rPr lang="pt-BR" dirty="0">
                <a:solidFill>
                  <a:srgbClr val="FFFF00"/>
                </a:solidFill>
              </a:rPr>
              <a:t>1.0;2011-07-28T18:02:40.6271789Z;PutBlob;Success;201;28;21;authenticated;sally;sally;blob;"http://sally.blob.core.windows.net/thumbnails/lake.jpg?timeout=30000";"/sally/thumbnails/lake.jpg";fb658ee6-6123-41f5-81e2-4bfdc178fea3;0;201.9.10.20;2009-09-19;438;100;223;0;100;;"66CbMXKirxDeTr82SXBKbg==";"0x8CE1B67AD25AA05";Thursday, 28-Jul-11 18:02:40 GMT</a:t>
            </a:r>
            <a:r>
              <a:rPr lang="pt-BR" dirty="0" smtClean="0">
                <a:solidFill>
                  <a:srgbClr val="FFFF00"/>
                </a:solidFill>
              </a:rPr>
              <a:t>;;;;"</a:t>
            </a:r>
            <a:r>
              <a:rPr lang="en-US" dirty="0" smtClean="0">
                <a:solidFill>
                  <a:srgbClr val="FFFF00"/>
                </a:solidFill>
              </a:rPr>
              <a:t>req12345</a:t>
            </a:r>
            <a:r>
              <a:rPr lang="pt-BR" dirty="0" smtClean="0">
                <a:solidFill>
                  <a:srgbClr val="FFFF00"/>
                </a:solidFill>
              </a:rPr>
              <a:t>“</a:t>
            </a:r>
            <a:endParaRPr lang="en-US" b="1" dirty="0">
              <a:solidFill>
                <a:srgbClr val="FFFF00"/>
              </a:solidFill>
            </a:endParaRPr>
          </a:p>
          <a:p>
            <a:endParaRPr lang="en-US" dirty="0" smtClean="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5" name="Rectangle 4"/>
          <p:cNvSpPr/>
          <p:nvPr/>
        </p:nvSpPr>
        <p:spPr bwMode="auto">
          <a:xfrm>
            <a:off x="183470" y="1930400"/>
            <a:ext cx="2474870" cy="602344"/>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183469" y="2532744"/>
            <a:ext cx="4315959" cy="602344"/>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183469" y="3998685"/>
            <a:ext cx="7189788" cy="413658"/>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183469" y="5579758"/>
            <a:ext cx="4315959" cy="602344"/>
          </a:xfrm>
          <a:prstGeom prst="rect">
            <a:avLst/>
          </a:prstGeom>
          <a:noFill/>
          <a:ln w="41275">
            <a:solidFill>
              <a:srgbClr val="FF0000">
                <a:alpha val="98000"/>
              </a:srgb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48694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3" presetClass="exit" presetSubtype="10" fill="hold" grpId="1" nodeType="withEffect">
                                  <p:stCondLst>
                                    <p:cond delay="0"/>
                                  </p:stCondLst>
                                  <p:childTnLst>
                                    <p:animEffect transition="out" filter="blinds(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3" presetClass="exit" presetSubtype="10" fill="hold" grpId="1" nodeType="with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3" presetClass="exit" presetSubtype="10" fill="hold" grpId="1" nodeType="with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xit" presetSubtype="10" fill="hold" grpId="1" nodeType="withEffect">
                                  <p:stCondLst>
                                    <p:cond delay="0"/>
                                  </p:stCondLst>
                                  <p:childTnLst>
                                    <p:animEffect transition="out" filter="blinds(horizont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8" grpId="0" animBg="1"/>
      <p:bldP spid="8" grpId="1" animBg="1"/>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Storage </a:t>
            </a:r>
            <a:r>
              <a:rPr lang="en-US" dirty="0" smtClean="0"/>
              <a:t>Analytics – Why turn on Metrics?</a:t>
            </a:r>
            <a:endParaRPr lang="en-US" dirty="0"/>
          </a:p>
        </p:txBody>
      </p:sp>
      <p:sp>
        <p:nvSpPr>
          <p:cNvPr id="3" name="Content Placeholder 2"/>
          <p:cNvSpPr>
            <a:spLocks noGrp="1"/>
          </p:cNvSpPr>
          <p:nvPr>
            <p:ph idx="1"/>
          </p:nvPr>
        </p:nvSpPr>
        <p:spPr>
          <a:xfrm>
            <a:off x="519112" y="1559886"/>
            <a:ext cx="11149013" cy="4884457"/>
          </a:xfrm>
        </p:spPr>
        <p:txBody>
          <a:bodyPr>
            <a:normAutofit/>
          </a:bodyPr>
          <a:lstStyle/>
          <a:p>
            <a:r>
              <a:rPr lang="en-US" dirty="0" smtClean="0"/>
              <a:t>Provides ability to answer commonly asked questions:</a:t>
            </a:r>
          </a:p>
          <a:p>
            <a:pPr lvl="1"/>
            <a:r>
              <a:rPr lang="en-US" dirty="0" smtClean="0"/>
              <a:t>How many transactions did my service issue per hour over the past week?</a:t>
            </a:r>
            <a:endParaRPr lang="en-US" sz="400" dirty="0" smtClean="0"/>
          </a:p>
          <a:p>
            <a:pPr lvl="1"/>
            <a:endParaRPr lang="en-US" sz="1200" dirty="0" smtClean="0"/>
          </a:p>
          <a:p>
            <a:pPr lvl="1"/>
            <a:r>
              <a:rPr lang="en-US" dirty="0" smtClean="0"/>
              <a:t>How many anonymous Get Blob requests were issued to my storage account?</a:t>
            </a:r>
          </a:p>
          <a:p>
            <a:pPr lvl="1"/>
            <a:endParaRPr lang="en-US" sz="1200" dirty="0" smtClean="0"/>
          </a:p>
          <a:p>
            <a:pPr lvl="1"/>
            <a:r>
              <a:rPr lang="en-US" dirty="0" smtClean="0"/>
              <a:t>My application is not performing as expected, what is the availability and performance of storage for a given time period?</a:t>
            </a:r>
          </a:p>
          <a:p>
            <a:pPr lvl="4"/>
            <a:endParaRPr lang="en-US" dirty="0" smtClean="0"/>
          </a:p>
          <a:p>
            <a:pPr lvl="1"/>
            <a:r>
              <a:rPr lang="en-US" dirty="0" smtClean="0"/>
              <a:t>list goes on and on… </a:t>
            </a:r>
          </a:p>
          <a:p>
            <a:pPr lvl="1">
              <a:buNone/>
            </a:pPr>
            <a:endParaRPr lang="en-US" dirty="0" smtClean="0"/>
          </a:p>
        </p:txBody>
      </p:sp>
    </p:spTree>
    <p:extLst>
      <p:ext uri="{BB962C8B-B14F-4D97-AF65-F5344CB8AC3E}">
        <p14:creationId xmlns:p14="http://schemas.microsoft.com/office/powerpoint/2010/main" val="33773994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Analytics – Metrics</a:t>
            </a:r>
            <a:endParaRPr lang="en-US" dirty="0"/>
          </a:p>
        </p:txBody>
      </p:sp>
      <p:sp>
        <p:nvSpPr>
          <p:cNvPr id="4" name="Content Placeholder 3"/>
          <p:cNvSpPr>
            <a:spLocks noGrp="1"/>
          </p:cNvSpPr>
          <p:nvPr>
            <p:ph idx="1"/>
          </p:nvPr>
        </p:nvSpPr>
        <p:spPr>
          <a:xfrm>
            <a:off x="519112" y="1064525"/>
            <a:ext cx="11575117" cy="5349923"/>
          </a:xfrm>
        </p:spPr>
        <p:txBody>
          <a:bodyPr>
            <a:normAutofit fontScale="92500" lnSpcReduction="10000"/>
          </a:bodyPr>
          <a:lstStyle/>
          <a:p>
            <a:r>
              <a:rPr lang="en-US" dirty="0" smtClean="0">
                <a:ea typeface="Segoe UI" pitchFamily="34" charset="0"/>
                <a:cs typeface="Segoe UI" pitchFamily="34" charset="0"/>
              </a:rPr>
              <a:t>Transaction metrics are provided for every 1 hour time interval stored into Windows Azure Tables</a:t>
            </a:r>
          </a:p>
          <a:p>
            <a:pPr lvl="1"/>
            <a:r>
              <a:rPr lang="en-US" dirty="0" smtClean="0">
                <a:ea typeface="Segoe UI" pitchFamily="34" charset="0"/>
                <a:cs typeface="Segoe UI" pitchFamily="34" charset="0"/>
              </a:rPr>
              <a:t>Example Metrics</a:t>
            </a:r>
          </a:p>
          <a:p>
            <a:pPr lvl="2"/>
            <a:r>
              <a:rPr lang="en-US" dirty="0" smtClean="0">
                <a:solidFill>
                  <a:srgbClr val="FFFF00"/>
                </a:solidFill>
                <a:ea typeface="Segoe UI" pitchFamily="34" charset="0"/>
                <a:cs typeface="Segoe UI" pitchFamily="34" charset="0"/>
              </a:rPr>
              <a:t>Total Transactions</a:t>
            </a:r>
          </a:p>
          <a:p>
            <a:pPr lvl="2"/>
            <a:r>
              <a:rPr lang="en-US" dirty="0" smtClean="0">
                <a:solidFill>
                  <a:srgbClr val="FFFF00"/>
                </a:solidFill>
                <a:ea typeface="Segoe UI" pitchFamily="34" charset="0"/>
                <a:cs typeface="Segoe UI" pitchFamily="34" charset="0"/>
              </a:rPr>
              <a:t>Availability</a:t>
            </a:r>
          </a:p>
          <a:p>
            <a:pPr lvl="2"/>
            <a:r>
              <a:rPr lang="en-US" dirty="0" smtClean="0">
                <a:solidFill>
                  <a:srgbClr val="FFFF00"/>
                </a:solidFill>
                <a:ea typeface="Segoe UI" pitchFamily="34" charset="0"/>
                <a:cs typeface="Segoe UI" pitchFamily="34" charset="0"/>
              </a:rPr>
              <a:t>% Success, % Network Errors, % Timeout, % Throttled, etc.</a:t>
            </a:r>
          </a:p>
          <a:p>
            <a:pPr lvl="2"/>
            <a:r>
              <a:rPr lang="en-US" dirty="0" smtClean="0">
                <a:solidFill>
                  <a:srgbClr val="FFFF00"/>
                </a:solidFill>
                <a:ea typeface="Segoe UI" pitchFamily="34" charset="0"/>
                <a:cs typeface="Segoe UI" pitchFamily="34" charset="0"/>
              </a:rPr>
              <a:t>Average Latency (Application E2E and Storage Server latency)</a:t>
            </a:r>
          </a:p>
          <a:p>
            <a:pPr lvl="2"/>
            <a:r>
              <a:rPr lang="en-US" dirty="0" smtClean="0">
                <a:solidFill>
                  <a:srgbClr val="FFFF00"/>
                </a:solidFill>
                <a:ea typeface="Segoe UI" pitchFamily="34" charset="0"/>
                <a:cs typeface="Segoe UI" pitchFamily="34" charset="0"/>
              </a:rPr>
              <a:t>Total Ingress</a:t>
            </a:r>
          </a:p>
          <a:p>
            <a:pPr lvl="2"/>
            <a:r>
              <a:rPr lang="en-US" dirty="0" smtClean="0">
                <a:solidFill>
                  <a:srgbClr val="FFFF00"/>
                </a:solidFill>
                <a:ea typeface="Segoe UI" pitchFamily="34" charset="0"/>
                <a:cs typeface="Segoe UI" pitchFamily="34" charset="0"/>
              </a:rPr>
              <a:t>Total Egress</a:t>
            </a:r>
          </a:p>
          <a:p>
            <a:pPr lvl="1"/>
            <a:r>
              <a:rPr lang="en-US" dirty="0" smtClean="0">
                <a:ea typeface="Segoe UI" pitchFamily="34" charset="0"/>
                <a:cs typeface="Segoe UI" pitchFamily="34" charset="0"/>
              </a:rPr>
              <a:t>Blob, Table or Queue Summary and per REST API metrics </a:t>
            </a:r>
          </a:p>
          <a:p>
            <a:pPr lvl="3"/>
            <a:endParaRPr lang="en-US" dirty="0" smtClean="0">
              <a:ea typeface="Segoe UI" pitchFamily="34" charset="0"/>
              <a:cs typeface="Segoe UI" pitchFamily="34" charset="0"/>
            </a:endParaRPr>
          </a:p>
          <a:p>
            <a:r>
              <a:rPr lang="en-US" dirty="0" smtClean="0">
                <a:ea typeface="Segoe UI" pitchFamily="34" charset="0"/>
                <a:cs typeface="Segoe UI" pitchFamily="34" charset="0"/>
              </a:rPr>
              <a:t>Capacity metrics provided for only Blobs at this time</a:t>
            </a:r>
          </a:p>
          <a:p>
            <a:pPr lvl="1"/>
            <a:r>
              <a:rPr lang="en-US" dirty="0" smtClean="0">
                <a:ea typeface="Segoe UI" pitchFamily="34" charset="0"/>
                <a:cs typeface="Segoe UI" pitchFamily="34" charset="0"/>
              </a:rPr>
              <a:t>Updated once a day </a:t>
            </a:r>
          </a:p>
          <a:p>
            <a:pPr lvl="2"/>
            <a:r>
              <a:rPr lang="en-US" dirty="0" smtClean="0">
                <a:solidFill>
                  <a:srgbClr val="FFFF00"/>
                </a:solidFill>
                <a:ea typeface="Segoe UI" pitchFamily="34" charset="0"/>
                <a:cs typeface="Segoe UI" pitchFamily="34" charset="0"/>
              </a:rPr>
              <a:t>Capacity and # of objects</a:t>
            </a:r>
          </a:p>
          <a:p>
            <a:pPr lvl="1"/>
            <a:endParaRPr lang="en-US" dirty="0" smtClean="0"/>
          </a:p>
          <a:p>
            <a:pPr lvl="1"/>
            <a:endParaRPr lang="en-US" dirty="0" smtClean="0"/>
          </a:p>
        </p:txBody>
      </p:sp>
    </p:spTree>
    <p:extLst>
      <p:ext uri="{BB962C8B-B14F-4D97-AF65-F5344CB8AC3E}">
        <p14:creationId xmlns:p14="http://schemas.microsoft.com/office/powerpoint/2010/main" val="1473426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blinds(horizontal)">
                                      <p:cBhvr>
                                        <p:cTn id="7" dur="500"/>
                                        <p:tgtEl>
                                          <p:spTgt spid="4">
                                            <p:txEl>
                                              <p:pRg st="10"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2" end="12"/>
                                            </p:txEl>
                                          </p:spTgt>
                                        </p:tgtEl>
                                        <p:attrNameLst>
                                          <p:attrName>style.visibility</p:attrName>
                                        </p:attrNameLst>
                                      </p:cBhvr>
                                      <p:to>
                                        <p:strVal val="visible"/>
                                      </p:to>
                                    </p:set>
                                    <p:animEffect transition="in" filter="blinds(horizontal)">
                                      <p:cBhvr>
                                        <p:cTn id="10" dur="500"/>
                                        <p:tgtEl>
                                          <p:spTgt spid="4">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animEffect transition="in" filter="blinds(horizontal)">
                                      <p:cBhvr>
                                        <p:cTn id="1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Analytics </a:t>
            </a:r>
            <a:r>
              <a:rPr lang="en-US" dirty="0" smtClean="0"/>
              <a:t>– Example using Metrics</a:t>
            </a:r>
            <a:endParaRPr lang="en-US" dirty="0"/>
          </a:p>
        </p:txBody>
      </p:sp>
      <p:sp>
        <p:nvSpPr>
          <p:cNvPr id="3" name="Content Placeholder 2"/>
          <p:cNvSpPr>
            <a:spLocks noGrp="1"/>
          </p:cNvSpPr>
          <p:nvPr>
            <p:ph idx="1"/>
          </p:nvPr>
        </p:nvSpPr>
        <p:spPr>
          <a:xfrm>
            <a:off x="519112" y="1272746"/>
            <a:ext cx="11149013" cy="1428083"/>
          </a:xfrm>
        </p:spPr>
        <p:txBody>
          <a:bodyPr/>
          <a:lstStyle/>
          <a:p>
            <a:r>
              <a:rPr lang="en-US" dirty="0" smtClean="0"/>
              <a:t>Client application running in cloud start experiencing slow table access</a:t>
            </a:r>
          </a:p>
          <a:p>
            <a:r>
              <a:rPr lang="en-US" dirty="0" smtClean="0"/>
              <a:t>Compare Application E2E latency with Storage Server latency</a:t>
            </a:r>
          </a:p>
        </p:txBody>
      </p:sp>
      <p:sp>
        <p:nvSpPr>
          <p:cNvPr id="4" name="Right Arrow 3"/>
          <p:cNvSpPr/>
          <p:nvPr/>
        </p:nvSpPr>
        <p:spPr bwMode="auto">
          <a:xfrm>
            <a:off x="716687" y="4811898"/>
            <a:ext cx="3612292" cy="4942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0" name="Straight Connector 9"/>
          <p:cNvCxnSpPr/>
          <p:nvPr/>
        </p:nvCxnSpPr>
        <p:spPr>
          <a:xfrm rot="5400000">
            <a:off x="3853242" y="4955828"/>
            <a:ext cx="1322173" cy="0"/>
          </a:xfrm>
          <a:prstGeom prst="line">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865084" y="4978725"/>
            <a:ext cx="1322173" cy="0"/>
          </a:xfrm>
          <a:prstGeom prst="line">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41975" y="4991528"/>
            <a:ext cx="1322173" cy="0"/>
          </a:xfrm>
          <a:prstGeom prst="line">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238471" y="5003886"/>
            <a:ext cx="1322173" cy="0"/>
          </a:xfrm>
          <a:prstGeom prst="line">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687" y="4319455"/>
            <a:ext cx="3526321"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Time for input to be transferred to storage service</a:t>
            </a:r>
          </a:p>
        </p:txBody>
      </p:sp>
      <p:sp>
        <p:nvSpPr>
          <p:cNvPr id="15" name="TextBox 14"/>
          <p:cNvSpPr txBox="1"/>
          <p:nvPr/>
        </p:nvSpPr>
        <p:spPr>
          <a:xfrm>
            <a:off x="4576646" y="4344629"/>
            <a:ext cx="3810003"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Time for storage service to process request and compute result</a:t>
            </a:r>
          </a:p>
        </p:txBody>
      </p:sp>
      <p:sp>
        <p:nvSpPr>
          <p:cNvPr id="16" name="TextBox 15"/>
          <p:cNvSpPr txBox="1"/>
          <p:nvPr/>
        </p:nvSpPr>
        <p:spPr>
          <a:xfrm>
            <a:off x="8526171" y="4308246"/>
            <a:ext cx="3373386"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Time taken for application </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to retrieve the result </a:t>
            </a:r>
          </a:p>
        </p:txBody>
      </p:sp>
      <p:sp>
        <p:nvSpPr>
          <p:cNvPr id="17" name="Right Arrow 16"/>
          <p:cNvSpPr/>
          <p:nvPr/>
        </p:nvSpPr>
        <p:spPr bwMode="auto">
          <a:xfrm>
            <a:off x="4757351" y="4811898"/>
            <a:ext cx="3629298" cy="4942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ight Arrow 17"/>
          <p:cNvSpPr/>
          <p:nvPr/>
        </p:nvSpPr>
        <p:spPr bwMode="auto">
          <a:xfrm>
            <a:off x="8683217" y="4811898"/>
            <a:ext cx="3068595" cy="4942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Left Brace 18"/>
          <p:cNvSpPr/>
          <p:nvPr/>
        </p:nvSpPr>
        <p:spPr>
          <a:xfrm rot="16200000">
            <a:off x="6228070" y="3849876"/>
            <a:ext cx="687860" cy="3629299"/>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4416006" y="5907519"/>
            <a:ext cx="4761484" cy="492443"/>
          </a:xfrm>
          <a:prstGeom prst="rect">
            <a:avLst/>
          </a:prstGeom>
          <a:noFill/>
        </p:spPr>
        <p:txBody>
          <a:bodyPr wrap="square" lIns="0" tIns="0" rIns="0" bIns="0" rtlCol="0">
            <a:spAutoFit/>
          </a:bodyPr>
          <a:lstStyle/>
          <a:p>
            <a:r>
              <a:rPr lang="en-US" sz="3200" dirty="0" smtClean="0">
                <a:solidFill>
                  <a:srgbClr val="FFFF00"/>
                </a:solidFill>
              </a:rPr>
              <a:t>Storage Server Latency</a:t>
            </a:r>
          </a:p>
        </p:txBody>
      </p:sp>
      <p:sp>
        <p:nvSpPr>
          <p:cNvPr id="21" name="Left Brace 20"/>
          <p:cNvSpPr/>
          <p:nvPr/>
        </p:nvSpPr>
        <p:spPr>
          <a:xfrm rot="5400000">
            <a:off x="5890319" y="-1481622"/>
            <a:ext cx="687860" cy="11035124"/>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040663" y="3199567"/>
            <a:ext cx="5186255" cy="492443"/>
          </a:xfrm>
          <a:prstGeom prst="rect">
            <a:avLst/>
          </a:prstGeom>
          <a:noFill/>
        </p:spPr>
        <p:txBody>
          <a:bodyPr wrap="square" lIns="0" tIns="0" rIns="0" bIns="0" rtlCol="0">
            <a:spAutoFit/>
          </a:bodyPr>
          <a:lstStyle/>
          <a:p>
            <a:r>
              <a:rPr lang="en-US" sz="3200" dirty="0" smtClean="0">
                <a:solidFill>
                  <a:srgbClr val="FF0000"/>
                </a:solidFill>
              </a:rPr>
              <a:t>Application E2E Latency</a:t>
            </a:r>
          </a:p>
        </p:txBody>
      </p:sp>
      <p:sp>
        <p:nvSpPr>
          <p:cNvPr id="23" name="TextBox 22"/>
          <p:cNvSpPr txBox="1"/>
          <p:nvPr/>
        </p:nvSpPr>
        <p:spPr>
          <a:xfrm>
            <a:off x="172995" y="5590830"/>
            <a:ext cx="2314307" cy="615553"/>
          </a:xfrm>
          <a:prstGeom prst="rect">
            <a:avLst/>
          </a:prstGeom>
          <a:noFill/>
        </p:spPr>
        <p:txBody>
          <a:bodyPr wrap="square" lIns="0" tIns="0" rIns="0" bIns="0" rtlCol="0">
            <a:spAutoFit/>
          </a:bodyPr>
          <a:lstStyle/>
          <a:p>
            <a:r>
              <a:rPr lang="en-US" sz="2000" dirty="0" smtClean="0"/>
              <a:t>Request arrives at storage service</a:t>
            </a:r>
          </a:p>
        </p:txBody>
      </p:sp>
      <p:sp>
        <p:nvSpPr>
          <p:cNvPr id="24" name="TextBox 23"/>
          <p:cNvSpPr txBox="1"/>
          <p:nvPr/>
        </p:nvSpPr>
        <p:spPr>
          <a:xfrm>
            <a:off x="11475760" y="5741273"/>
            <a:ext cx="799242" cy="307777"/>
          </a:xfrm>
          <a:prstGeom prst="rect">
            <a:avLst/>
          </a:prstGeom>
          <a:noFill/>
        </p:spPr>
        <p:txBody>
          <a:bodyPr wrap="square" lIns="0" tIns="0" rIns="0" bIns="0" rtlCol="0">
            <a:spAutoFit/>
          </a:bodyPr>
          <a:lstStyle/>
          <a:p>
            <a:r>
              <a:rPr lang="en-US" sz="2000" dirty="0" smtClean="0"/>
              <a:t>Done</a:t>
            </a:r>
          </a:p>
        </p:txBody>
      </p:sp>
    </p:spTree>
    <p:extLst>
      <p:ext uri="{BB962C8B-B14F-4D97-AF65-F5344CB8AC3E}">
        <p14:creationId xmlns:p14="http://schemas.microsoft.com/office/powerpoint/2010/main" val="1458481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6" grpId="0"/>
      <p:bldP spid="17" grpId="0" animBg="1"/>
      <p:bldP spid="18" grpId="0" animBg="1"/>
      <p:bldP spid="19" grpId="0" animBg="1"/>
      <p:bldP spid="20" grpId="0"/>
      <p:bldP spid="21" grpId="0" animBg="1"/>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43198"/>
          </a:xfrm>
        </p:spPr>
        <p:txBody>
          <a:bodyPr/>
          <a:lstStyle/>
          <a:p>
            <a:r>
              <a:rPr lang="en-US" sz="3200" dirty="0" smtClean="0"/>
              <a:t>Compare Application E2E Latency to Storage Server Latency</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3720826244"/>
              </p:ext>
            </p:extLst>
          </p:nvPr>
        </p:nvGraphicFramePr>
        <p:xfrm>
          <a:off x="246918" y="842211"/>
          <a:ext cx="11941907" cy="5607742"/>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bwMode="auto">
          <a:xfrm>
            <a:off x="4726236" y="1850834"/>
            <a:ext cx="661012" cy="1520327"/>
          </a:xfrm>
          <a:prstGeom prst="downArrow">
            <a:avLst/>
          </a:prstGeom>
          <a:solidFill>
            <a:srgbClr val="21F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31846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3" cstate="screen">
            <a:extLst>
              <a:ext uri="{28A0092B-C50C-407E-A947-70E740481C1C}">
                <a14:useLocalDpi xmlns:a14="http://schemas.microsoft.com/office/drawing/2010/main"/>
              </a:ext>
            </a:extLst>
          </a:blip>
          <a:srcRect l="9734" r="9254" b="15876"/>
          <a:stretch/>
        </p:blipFill>
        <p:spPr>
          <a:xfrm>
            <a:off x="0" y="1028733"/>
            <a:ext cx="12188825" cy="5829267"/>
          </a:xfrm>
          <a:prstGeom prst="rect">
            <a:avLst/>
          </a:prstGeom>
        </p:spPr>
      </p:pic>
      <p:pic>
        <p:nvPicPr>
          <p:cNvPr id="53" name="World map" descr="world-map.png"/>
          <p:cNvPicPr>
            <a:picLocks noChangeAspect="1"/>
          </p:cNvPicPr>
          <p:nvPr/>
        </p:nvPicPr>
        <p:blipFill rotWithShape="1">
          <a:blip r:embed="rId4" cstate="screen">
            <a:duotone>
              <a:prstClr val="black"/>
              <a:srgbClr val="D9C3A5">
                <a:tint val="50000"/>
                <a:satMod val="180000"/>
              </a:srgbClr>
            </a:duotone>
            <a:extLst>
              <a:ext uri="{28A0092B-C50C-407E-A947-70E740481C1C}">
                <a14:useLocalDpi xmlns:a14="http://schemas.microsoft.com/office/drawing/2010/main"/>
              </a:ext>
            </a:extLst>
          </a:blip>
          <a:srcRect l="1036" r="2724"/>
          <a:stretch/>
        </p:blipFill>
        <p:spPr>
          <a:xfrm>
            <a:off x="0" y="1106775"/>
            <a:ext cx="12188825" cy="5200057"/>
          </a:xfrm>
          <a:prstGeom prst="rect">
            <a:avLst/>
          </a:prstGeom>
          <a:effectLst>
            <a:outerShdw blurRad="152400" algn="ctr" rotWithShape="0">
              <a:prstClr val="black"/>
            </a:outerShdw>
          </a:effectLst>
        </p:spPr>
      </p:pic>
      <p:sp>
        <p:nvSpPr>
          <p:cNvPr id="50" name="Oval 49"/>
          <p:cNvSpPr/>
          <p:nvPr/>
        </p:nvSpPr>
        <p:spPr bwMode="auto">
          <a:xfrm>
            <a:off x="7692909" y="1369870"/>
            <a:ext cx="4750345" cy="4759081"/>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endParaRPr lang="en-US" sz="2400" dirty="0">
              <a:gradFill>
                <a:gsLst>
                  <a:gs pos="0">
                    <a:srgbClr val="FFFFFF"/>
                  </a:gs>
                  <a:gs pos="100000">
                    <a:srgbClr val="FFFFFF"/>
                  </a:gs>
                </a:gsLst>
                <a:lin ang="5400000" scaled="0"/>
              </a:gradFill>
            </a:endParaRPr>
          </a:p>
        </p:txBody>
      </p:sp>
      <p:sp>
        <p:nvSpPr>
          <p:cNvPr id="48" name="Oval 47"/>
          <p:cNvSpPr/>
          <p:nvPr/>
        </p:nvSpPr>
        <p:spPr bwMode="auto">
          <a:xfrm>
            <a:off x="4572000" y="1106775"/>
            <a:ext cx="4139514" cy="4627424"/>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Oval 45"/>
          <p:cNvSpPr/>
          <p:nvPr/>
        </p:nvSpPr>
        <p:spPr bwMode="auto">
          <a:xfrm>
            <a:off x="96985" y="927705"/>
            <a:ext cx="5195453" cy="5379127"/>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32267" y="224318"/>
            <a:ext cx="11173090" cy="609398"/>
          </a:xfrm>
        </p:spPr>
        <p:txBody>
          <a:bodyPr/>
          <a:lstStyle/>
          <a:p>
            <a:r>
              <a:rPr lang="en-US" dirty="0" smtClean="0"/>
              <a:t>Windows Azure Storage Today</a:t>
            </a:r>
            <a:endParaRPr lang="en-US" dirty="0"/>
          </a:p>
        </p:txBody>
      </p:sp>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0878" y="2283778"/>
            <a:ext cx="849521" cy="815988"/>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3418" y="2542207"/>
            <a:ext cx="849521" cy="815988"/>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777" y="2235703"/>
            <a:ext cx="849521" cy="815988"/>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6290" y="3222481"/>
            <a:ext cx="849521" cy="815988"/>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2347" y="3787449"/>
            <a:ext cx="849521" cy="815988"/>
          </a:xfrm>
          <a:prstGeom prst="rect">
            <a:avLst/>
          </a:prstGeom>
          <a:effectLst>
            <a:outerShdw blurRad="63500" sx="102000" sy="102000" algn="ctr" rotWithShape="0">
              <a:prstClr val="black">
                <a:alpha val="40000"/>
              </a:prstClr>
            </a:outerShdw>
          </a:effectLst>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3930" y="3132703"/>
            <a:ext cx="849521" cy="815988"/>
          </a:xfrm>
          <a:prstGeom prst="rect">
            <a:avLst/>
          </a:prstGeom>
          <a:effectLst>
            <a:outerShdw blurRad="63500" sx="102000" sy="102000" algn="ctr" rotWithShape="0">
              <a:prstClr val="black">
                <a:alpha val="40000"/>
              </a:prstClr>
            </a:outerShdw>
          </a:effectLst>
        </p:spPr>
      </p:pic>
      <p:sp>
        <p:nvSpPr>
          <p:cNvPr id="55" name="Content Placeholder 8"/>
          <p:cNvSpPr txBox="1">
            <a:spLocks/>
          </p:cNvSpPr>
          <p:nvPr/>
        </p:nvSpPr>
        <p:spPr>
          <a:xfrm>
            <a:off x="1792570" y="1211636"/>
            <a:ext cx="9300545" cy="861774"/>
          </a:xfrm>
          <a:prstGeom prst="rect">
            <a:avLst/>
          </a:prstGeom>
        </p:spPr>
        <p:txBody>
          <a:bodyPr>
            <a:scene3d>
              <a:camera prst="perspectiveRelaxedModerately"/>
              <a:lightRig rig="threePt" dir="t"/>
            </a:scene3d>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Geographically Distributed across 3 Regions</a:t>
            </a:r>
          </a:p>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
            </a:r>
            <a:b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b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Thousands of services/applications</a:t>
            </a:r>
          </a:p>
          <a:p>
            <a:pPr marL="0" indent="0" algn="ctr">
              <a:buFont typeface="Arial" pitchFamily="34" charset="0"/>
              <a:buNone/>
            </a:pPr>
            <a:endPar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endParaRPr>
          </a:p>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Anywhere at Anytime Access to your data</a:t>
            </a:r>
          </a:p>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Durability and Scalability</a:t>
            </a:r>
          </a:p>
          <a:p>
            <a:pPr marL="0" indent="0" algn="ctr">
              <a:buNone/>
            </a:pP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
            </a:r>
            <a:b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b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70 </a:t>
            </a:r>
            <a:r>
              <a:rPr lang="en-US" b="1" dirty="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Petabytes raw </a:t>
            </a: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storage today</a:t>
            </a:r>
            <a:endParaRPr lang="en-US" b="1" dirty="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endParaRPr>
          </a:p>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Grows to &gt;200 </a:t>
            </a:r>
            <a:r>
              <a:rPr lang="en-US" b="1" dirty="0" err="1"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Petabytes</a:t>
            </a:r>
            <a:r>
              <a:rPr lang="en-US" b="1" dirty="0" smtClean="0">
                <a:ln w="10541" cmpd="sng">
                  <a:solidFill>
                    <a:schemeClr val="accent1">
                      <a:shade val="88000"/>
                      <a:satMod val="110000"/>
                    </a:schemeClr>
                  </a:solidFill>
                  <a:prstDash val="solid"/>
                </a:ln>
                <a:solidFill>
                  <a:srgbClr val="FFFF00"/>
                </a:solidFill>
                <a:effectLst>
                  <a:glow rad="101600">
                    <a:schemeClr val="accent5">
                      <a:satMod val="175000"/>
                      <a:alpha val="40000"/>
                    </a:schemeClr>
                  </a:glow>
                </a:effectLst>
                <a:latin typeface="Segoe UI" pitchFamily="34" charset="0"/>
                <a:ea typeface="Segoe UI" pitchFamily="34" charset="0"/>
                <a:cs typeface="Segoe UI" pitchFamily="34" charset="0"/>
              </a:rPr>
              <a:t> by start of 2012</a:t>
            </a:r>
          </a:p>
        </p:txBody>
      </p:sp>
    </p:spTree>
    <p:extLst>
      <p:ext uri="{BB962C8B-B14F-4D97-AF65-F5344CB8AC3E}">
        <p14:creationId xmlns:p14="http://schemas.microsoft.com/office/powerpoint/2010/main" val="963832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1000"/>
                                        <p:tgtEl>
                                          <p:spTgt spid="55">
                                            <p:txEl>
                                              <p:pRg st="0" end="0"/>
                                            </p:txEl>
                                          </p:spTgt>
                                        </p:tgtEl>
                                      </p:cBhvr>
                                    </p:animEffect>
                                    <p:anim calcmode="lin" valueType="num">
                                      <p:cBhvr>
                                        <p:cTn id="8"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250" fill="hold"/>
                                        <p:tgtEl>
                                          <p:spTgt spid="35"/>
                                        </p:tgtEl>
                                        <p:attrNameLst>
                                          <p:attrName>ppt_w</p:attrName>
                                        </p:attrNameLst>
                                      </p:cBhvr>
                                      <p:tavLst>
                                        <p:tav tm="0">
                                          <p:val>
                                            <p:fltVal val="0"/>
                                          </p:val>
                                        </p:tav>
                                        <p:tav tm="100000">
                                          <p:val>
                                            <p:strVal val="#ppt_w"/>
                                          </p:val>
                                        </p:tav>
                                      </p:tavLst>
                                    </p:anim>
                                    <p:anim calcmode="lin" valueType="num">
                                      <p:cBhvr>
                                        <p:cTn id="20" dur="250" fill="hold"/>
                                        <p:tgtEl>
                                          <p:spTgt spid="35"/>
                                        </p:tgtEl>
                                        <p:attrNameLst>
                                          <p:attrName>ppt_h</p:attrName>
                                        </p:attrNameLst>
                                      </p:cBhvr>
                                      <p:tavLst>
                                        <p:tav tm="0">
                                          <p:val>
                                            <p:fltVal val="0"/>
                                          </p:val>
                                        </p:tav>
                                        <p:tav tm="100000">
                                          <p:val>
                                            <p:strVal val="#ppt_h"/>
                                          </p:val>
                                        </p:tav>
                                      </p:tavLst>
                                    </p:anim>
                                    <p:animEffect transition="in" filter="fade">
                                      <p:cBhvr>
                                        <p:cTn id="21" dur="250"/>
                                        <p:tgtEl>
                                          <p:spTgt spid="3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ppt_w</p:attrName>
                                        </p:attrNameLst>
                                      </p:cBhvr>
                                      <p:tavLst>
                                        <p:tav tm="0">
                                          <p:val>
                                            <p:fltVal val="0"/>
                                          </p:val>
                                        </p:tav>
                                        <p:tav tm="100000">
                                          <p:val>
                                            <p:strVal val="#ppt_w"/>
                                          </p:val>
                                        </p:tav>
                                      </p:tavLst>
                                    </p:anim>
                                    <p:anim calcmode="lin" valueType="num">
                                      <p:cBhvr>
                                        <p:cTn id="32" dur="250" fill="hold"/>
                                        <p:tgtEl>
                                          <p:spTgt spid="37"/>
                                        </p:tgtEl>
                                        <p:attrNameLst>
                                          <p:attrName>ppt_h</p:attrName>
                                        </p:attrNameLst>
                                      </p:cBhvr>
                                      <p:tavLst>
                                        <p:tav tm="0">
                                          <p:val>
                                            <p:fltVal val="0"/>
                                          </p:val>
                                        </p:tav>
                                        <p:tav tm="100000">
                                          <p:val>
                                            <p:strVal val="#ppt_h"/>
                                          </p:val>
                                        </p:tav>
                                      </p:tavLst>
                                    </p:anim>
                                    <p:animEffect transition="in" filter="fade">
                                      <p:cBhvr>
                                        <p:cTn id="33" dur="250"/>
                                        <p:tgtEl>
                                          <p:spTgt spid="37"/>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250" fill="hold"/>
                                        <p:tgtEl>
                                          <p:spTgt spid="38"/>
                                        </p:tgtEl>
                                        <p:attrNameLst>
                                          <p:attrName>ppt_w</p:attrName>
                                        </p:attrNameLst>
                                      </p:cBhvr>
                                      <p:tavLst>
                                        <p:tav tm="0">
                                          <p:val>
                                            <p:fltVal val="0"/>
                                          </p:val>
                                        </p:tav>
                                        <p:tav tm="100000">
                                          <p:val>
                                            <p:strVal val="#ppt_w"/>
                                          </p:val>
                                        </p:tav>
                                      </p:tavLst>
                                    </p:anim>
                                    <p:anim calcmode="lin" valueType="num">
                                      <p:cBhvr>
                                        <p:cTn id="38" dur="250" fill="hold"/>
                                        <p:tgtEl>
                                          <p:spTgt spid="38"/>
                                        </p:tgtEl>
                                        <p:attrNameLst>
                                          <p:attrName>ppt_h</p:attrName>
                                        </p:attrNameLst>
                                      </p:cBhvr>
                                      <p:tavLst>
                                        <p:tav tm="0">
                                          <p:val>
                                            <p:fltVal val="0"/>
                                          </p:val>
                                        </p:tav>
                                        <p:tav tm="100000">
                                          <p:val>
                                            <p:strVal val="#ppt_h"/>
                                          </p:val>
                                        </p:tav>
                                      </p:tavLst>
                                    </p:anim>
                                    <p:animEffect transition="in" filter="fade">
                                      <p:cBhvr>
                                        <p:cTn id="39" dur="250"/>
                                        <p:tgtEl>
                                          <p:spTgt spid="38"/>
                                        </p:tgtEl>
                                      </p:cBhvr>
                                    </p:animEffect>
                                  </p:childTnLst>
                                </p:cTn>
                              </p:par>
                            </p:childTnLst>
                          </p:cTn>
                        </p:par>
                        <p:par>
                          <p:cTn id="40" fill="hold">
                            <p:stCondLst>
                              <p:cond delay="225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250" fill="hold"/>
                                        <p:tgtEl>
                                          <p:spTgt spid="28"/>
                                        </p:tgtEl>
                                        <p:attrNameLst>
                                          <p:attrName>ppt_w</p:attrName>
                                        </p:attrNameLst>
                                      </p:cBhvr>
                                      <p:tavLst>
                                        <p:tav tm="0">
                                          <p:val>
                                            <p:fltVal val="0"/>
                                          </p:val>
                                        </p:tav>
                                        <p:tav tm="100000">
                                          <p:val>
                                            <p:strVal val="#ppt_w"/>
                                          </p:val>
                                        </p:tav>
                                      </p:tavLst>
                                    </p:anim>
                                    <p:anim calcmode="lin" valueType="num">
                                      <p:cBhvr>
                                        <p:cTn id="44" dur="250" fill="hold"/>
                                        <p:tgtEl>
                                          <p:spTgt spid="28"/>
                                        </p:tgtEl>
                                        <p:attrNameLst>
                                          <p:attrName>ppt_h</p:attrName>
                                        </p:attrNameLst>
                                      </p:cBhvr>
                                      <p:tavLst>
                                        <p:tav tm="0">
                                          <p:val>
                                            <p:fltVal val="0"/>
                                          </p:val>
                                        </p:tav>
                                        <p:tav tm="100000">
                                          <p:val>
                                            <p:strVal val="#ppt_h"/>
                                          </p:val>
                                        </p:tav>
                                      </p:tavLst>
                                    </p:anim>
                                    <p:animEffect transition="in" filter="fade">
                                      <p:cBhvr>
                                        <p:cTn id="45" dur="25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2000" fill="hold"/>
                                        <p:tgtEl>
                                          <p:spTgt spid="50"/>
                                        </p:tgtEl>
                                        <p:attrNameLst>
                                          <p:attrName>ppt_w</p:attrName>
                                        </p:attrNameLst>
                                      </p:cBhvr>
                                      <p:tavLst>
                                        <p:tav tm="0">
                                          <p:val>
                                            <p:fltVal val="0"/>
                                          </p:val>
                                        </p:tav>
                                        <p:tav tm="100000">
                                          <p:val>
                                            <p:strVal val="#ppt_w"/>
                                          </p:val>
                                        </p:tav>
                                      </p:tavLst>
                                    </p:anim>
                                    <p:anim calcmode="lin" valueType="num">
                                      <p:cBhvr>
                                        <p:cTn id="51" dur="2000" fill="hold"/>
                                        <p:tgtEl>
                                          <p:spTgt spid="50"/>
                                        </p:tgtEl>
                                        <p:attrNameLst>
                                          <p:attrName>ppt_h</p:attrName>
                                        </p:attrNameLst>
                                      </p:cBhvr>
                                      <p:tavLst>
                                        <p:tav tm="0">
                                          <p:val>
                                            <p:fltVal val="0"/>
                                          </p:val>
                                        </p:tav>
                                        <p:tav tm="100000">
                                          <p:val>
                                            <p:strVal val="#ppt_h"/>
                                          </p:val>
                                        </p:tav>
                                      </p:tavLst>
                                    </p:anim>
                                    <p:animEffect transition="in" filter="fade">
                                      <p:cBhvr>
                                        <p:cTn id="52" dur="2000"/>
                                        <p:tgtEl>
                                          <p:spTgt spid="5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2000" fill="hold"/>
                                        <p:tgtEl>
                                          <p:spTgt spid="46"/>
                                        </p:tgtEl>
                                        <p:attrNameLst>
                                          <p:attrName>ppt_w</p:attrName>
                                        </p:attrNameLst>
                                      </p:cBhvr>
                                      <p:tavLst>
                                        <p:tav tm="0">
                                          <p:val>
                                            <p:fltVal val="0"/>
                                          </p:val>
                                        </p:tav>
                                        <p:tav tm="100000">
                                          <p:val>
                                            <p:strVal val="#ppt_w"/>
                                          </p:val>
                                        </p:tav>
                                      </p:tavLst>
                                    </p:anim>
                                    <p:anim calcmode="lin" valueType="num">
                                      <p:cBhvr>
                                        <p:cTn id="56" dur="2000" fill="hold"/>
                                        <p:tgtEl>
                                          <p:spTgt spid="46"/>
                                        </p:tgtEl>
                                        <p:attrNameLst>
                                          <p:attrName>ppt_h</p:attrName>
                                        </p:attrNameLst>
                                      </p:cBhvr>
                                      <p:tavLst>
                                        <p:tav tm="0">
                                          <p:val>
                                            <p:fltVal val="0"/>
                                          </p:val>
                                        </p:tav>
                                        <p:tav tm="100000">
                                          <p:val>
                                            <p:strVal val="#ppt_h"/>
                                          </p:val>
                                        </p:tav>
                                      </p:tavLst>
                                    </p:anim>
                                    <p:animEffect transition="in" filter="fade">
                                      <p:cBhvr>
                                        <p:cTn id="57" dur="2000"/>
                                        <p:tgtEl>
                                          <p:spTgt spid="4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2000" fill="hold"/>
                                        <p:tgtEl>
                                          <p:spTgt spid="48"/>
                                        </p:tgtEl>
                                        <p:attrNameLst>
                                          <p:attrName>ppt_w</p:attrName>
                                        </p:attrNameLst>
                                      </p:cBhvr>
                                      <p:tavLst>
                                        <p:tav tm="0">
                                          <p:val>
                                            <p:fltVal val="0"/>
                                          </p:val>
                                        </p:tav>
                                        <p:tav tm="100000">
                                          <p:val>
                                            <p:strVal val="#ppt_w"/>
                                          </p:val>
                                        </p:tav>
                                      </p:tavLst>
                                    </p:anim>
                                    <p:anim calcmode="lin" valueType="num">
                                      <p:cBhvr>
                                        <p:cTn id="61" dur="2000" fill="hold"/>
                                        <p:tgtEl>
                                          <p:spTgt spid="48"/>
                                        </p:tgtEl>
                                        <p:attrNameLst>
                                          <p:attrName>ppt_h</p:attrName>
                                        </p:attrNameLst>
                                      </p:cBhvr>
                                      <p:tavLst>
                                        <p:tav tm="0">
                                          <p:val>
                                            <p:fltVal val="0"/>
                                          </p:val>
                                        </p:tav>
                                        <p:tav tm="100000">
                                          <p:val>
                                            <p:strVal val="#ppt_h"/>
                                          </p:val>
                                        </p:tav>
                                      </p:tavLst>
                                    </p:anim>
                                    <p:animEffect transition="in" filter="fade">
                                      <p:cBhvr>
                                        <p:cTn id="62" dur="20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5">
                                            <p:txEl>
                                              <p:pRg st="1" end="1"/>
                                            </p:txEl>
                                          </p:spTgt>
                                        </p:tgtEl>
                                        <p:attrNameLst>
                                          <p:attrName>style.visibility</p:attrName>
                                        </p:attrNameLst>
                                      </p:cBhvr>
                                      <p:to>
                                        <p:strVal val="visible"/>
                                      </p:to>
                                    </p:set>
                                    <p:animEffect transition="in" filter="fade">
                                      <p:cBhvr>
                                        <p:cTn id="67" dur="1000"/>
                                        <p:tgtEl>
                                          <p:spTgt spid="55">
                                            <p:txEl>
                                              <p:pRg st="1" end="1"/>
                                            </p:txEl>
                                          </p:spTgt>
                                        </p:tgtEl>
                                      </p:cBhvr>
                                    </p:animEffect>
                                    <p:anim calcmode="lin" valueType="num">
                                      <p:cBhvr>
                                        <p:cTn id="68"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5">
                                            <p:txEl>
                                              <p:pRg st="3" end="3"/>
                                            </p:txEl>
                                          </p:spTgt>
                                        </p:tgtEl>
                                        <p:attrNameLst>
                                          <p:attrName>style.visibility</p:attrName>
                                        </p:attrNameLst>
                                      </p:cBhvr>
                                      <p:to>
                                        <p:strVal val="visible"/>
                                      </p:to>
                                    </p:set>
                                    <p:animEffect transition="in" filter="fade">
                                      <p:cBhvr>
                                        <p:cTn id="74" dur="1000"/>
                                        <p:tgtEl>
                                          <p:spTgt spid="55">
                                            <p:txEl>
                                              <p:pRg st="3" end="3"/>
                                            </p:txEl>
                                          </p:spTgt>
                                        </p:tgtEl>
                                      </p:cBhvr>
                                    </p:animEffect>
                                    <p:anim calcmode="lin" valueType="num">
                                      <p:cBhvr>
                                        <p:cTn id="75"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5">
                                            <p:txEl>
                                              <p:pRg st="4" end="4"/>
                                            </p:txEl>
                                          </p:spTgt>
                                        </p:tgtEl>
                                        <p:attrNameLst>
                                          <p:attrName>style.visibility</p:attrName>
                                        </p:attrNameLst>
                                      </p:cBhvr>
                                      <p:to>
                                        <p:strVal val="visible"/>
                                      </p:to>
                                    </p:set>
                                    <p:animEffect transition="in" filter="fade">
                                      <p:cBhvr>
                                        <p:cTn id="81" dur="1000"/>
                                        <p:tgtEl>
                                          <p:spTgt spid="55">
                                            <p:txEl>
                                              <p:pRg st="4" end="4"/>
                                            </p:txEl>
                                          </p:spTgt>
                                        </p:tgtEl>
                                      </p:cBhvr>
                                    </p:animEffect>
                                    <p:anim calcmode="lin" valueType="num">
                                      <p:cBhvr>
                                        <p:cTn id="82"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5">
                                            <p:txEl>
                                              <p:pRg st="5" end="5"/>
                                            </p:txEl>
                                          </p:spTgt>
                                        </p:tgtEl>
                                        <p:attrNameLst>
                                          <p:attrName>style.visibility</p:attrName>
                                        </p:attrNameLst>
                                      </p:cBhvr>
                                      <p:to>
                                        <p:strVal val="visible"/>
                                      </p:to>
                                    </p:set>
                                    <p:animEffect transition="in" filter="fade">
                                      <p:cBhvr>
                                        <p:cTn id="88" dur="1000"/>
                                        <p:tgtEl>
                                          <p:spTgt spid="55">
                                            <p:txEl>
                                              <p:pRg st="5" end="5"/>
                                            </p:txEl>
                                          </p:spTgt>
                                        </p:tgtEl>
                                      </p:cBhvr>
                                    </p:animEffect>
                                    <p:anim calcmode="lin" valueType="num">
                                      <p:cBhvr>
                                        <p:cTn id="89"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90"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55">
                                            <p:txEl>
                                              <p:pRg st="6" end="6"/>
                                            </p:txEl>
                                          </p:spTgt>
                                        </p:tgtEl>
                                        <p:attrNameLst>
                                          <p:attrName>style.visibility</p:attrName>
                                        </p:attrNameLst>
                                      </p:cBhvr>
                                      <p:to>
                                        <p:strVal val="visible"/>
                                      </p:to>
                                    </p:set>
                                    <p:animEffect transition="in" filter="fade">
                                      <p:cBhvr>
                                        <p:cTn id="95" dur="1000"/>
                                        <p:tgtEl>
                                          <p:spTgt spid="55">
                                            <p:txEl>
                                              <p:pRg st="6" end="6"/>
                                            </p:txEl>
                                          </p:spTgt>
                                        </p:tgtEl>
                                      </p:cBhvr>
                                    </p:animEffect>
                                    <p:anim calcmode="lin" valueType="num">
                                      <p:cBhvr>
                                        <p:cTn id="96"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8"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sz="3200" dirty="0" smtClean="0"/>
              <a:t>Compare Application E2E Latency to Storage Server Latency (ms)</a:t>
            </a:r>
            <a:br>
              <a:rPr lang="en-US" sz="3200" dirty="0" smtClean="0"/>
            </a:b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1811011930"/>
              </p:ext>
            </p:extLst>
          </p:nvPr>
        </p:nvGraphicFramePr>
        <p:xfrm>
          <a:off x="246918" y="842211"/>
          <a:ext cx="11941907" cy="28401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076960311"/>
              </p:ext>
            </p:extLst>
          </p:nvPr>
        </p:nvGraphicFramePr>
        <p:xfrm>
          <a:off x="364187" y="3682314"/>
          <a:ext cx="11126492" cy="293829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
          <p:cNvSpPr txBox="1"/>
          <p:nvPr/>
        </p:nvSpPr>
        <p:spPr>
          <a:xfrm>
            <a:off x="74371" y="3583458"/>
            <a:ext cx="307777" cy="2426644"/>
          </a:xfrm>
          <a:prstGeom prst="rect">
            <a:avLst/>
          </a:prstGeom>
          <a:noFill/>
        </p:spPr>
        <p:txBody>
          <a:bodyPr vert="vert270"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gradFill>
                  <a:gsLst>
                    <a:gs pos="0">
                      <a:schemeClr val="tx1"/>
                    </a:gs>
                    <a:gs pos="86000">
                      <a:schemeClr val="tx1"/>
                    </a:gs>
                  </a:gsLst>
                  <a:lin ang="5400000" scaled="0"/>
                </a:gradFill>
              </a:rPr>
              <a:t>Total   Transactions</a:t>
            </a:r>
          </a:p>
        </p:txBody>
      </p:sp>
      <p:sp>
        <p:nvSpPr>
          <p:cNvPr id="7" name="Down Arrow 6"/>
          <p:cNvSpPr/>
          <p:nvPr/>
        </p:nvSpPr>
        <p:spPr bwMode="auto">
          <a:xfrm rot="10800000">
            <a:off x="4726236" y="4846282"/>
            <a:ext cx="661012" cy="1520327"/>
          </a:xfrm>
          <a:prstGeom prst="downArrow">
            <a:avLst/>
          </a:prstGeom>
          <a:solidFill>
            <a:srgbClr val="21F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942762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Root Causing the Issue</a:t>
            </a:r>
            <a:endParaRPr lang="en-US" dirty="0"/>
          </a:p>
        </p:txBody>
      </p:sp>
      <p:sp>
        <p:nvSpPr>
          <p:cNvPr id="3" name="Content Placeholder 2"/>
          <p:cNvSpPr>
            <a:spLocks noGrp="1"/>
          </p:cNvSpPr>
          <p:nvPr>
            <p:ph idx="1"/>
          </p:nvPr>
        </p:nvSpPr>
        <p:spPr>
          <a:xfrm>
            <a:off x="401882" y="1136835"/>
            <a:ext cx="11621242" cy="5481679"/>
          </a:xfrm>
        </p:spPr>
        <p:txBody>
          <a:bodyPr>
            <a:normAutofit lnSpcReduction="10000"/>
          </a:bodyPr>
          <a:lstStyle/>
          <a:p>
            <a:r>
              <a:rPr lang="en-US" dirty="0" smtClean="0"/>
              <a:t>They then looked at their application performance counters and profiling to find</a:t>
            </a:r>
          </a:p>
          <a:p>
            <a:pPr lvl="1"/>
            <a:r>
              <a:rPr lang="en-US" dirty="0" smtClean="0"/>
              <a:t>High CPU utilization</a:t>
            </a:r>
          </a:p>
          <a:p>
            <a:pPr lvl="1"/>
            <a:r>
              <a:rPr lang="en-US" dirty="0" smtClean="0"/>
              <a:t>High Memory usage</a:t>
            </a:r>
          </a:p>
          <a:p>
            <a:pPr lvl="1"/>
            <a:r>
              <a:rPr lang="en-US" dirty="0" smtClean="0"/>
              <a:t>Frequent Garbage Collection cycles</a:t>
            </a:r>
          </a:p>
          <a:p>
            <a:endParaRPr lang="en-US" sz="1200" dirty="0"/>
          </a:p>
          <a:p>
            <a:pPr lvl="2"/>
            <a:endParaRPr lang="en-US" sz="200" dirty="0" smtClean="0"/>
          </a:p>
          <a:p>
            <a:r>
              <a:rPr lang="en-US" dirty="0" smtClean="0"/>
              <a:t>Reason for the difference between E2E latency and Server latency</a:t>
            </a:r>
          </a:p>
          <a:p>
            <a:pPr lvl="1"/>
            <a:r>
              <a:rPr lang="en-US" dirty="0" smtClean="0"/>
              <a:t>Took a long time for application to retrieve the results of a query</a:t>
            </a:r>
          </a:p>
          <a:p>
            <a:pPr lvl="4"/>
            <a:endParaRPr lang="en-US" dirty="0" smtClean="0"/>
          </a:p>
          <a:p>
            <a:pPr lvl="2"/>
            <a:endParaRPr lang="en-US" sz="200" dirty="0" smtClean="0"/>
          </a:p>
          <a:p>
            <a:r>
              <a:rPr lang="en-US" dirty="0" smtClean="0"/>
              <a:t>Their resolution was to:</a:t>
            </a:r>
          </a:p>
          <a:p>
            <a:pPr lvl="1"/>
            <a:r>
              <a:rPr lang="en-US" dirty="0" smtClean="0"/>
              <a:t>Increase number of VM instances </a:t>
            </a:r>
          </a:p>
          <a:p>
            <a:pPr lvl="1"/>
            <a:r>
              <a:rPr lang="en-US" dirty="0" smtClean="0"/>
              <a:t>Move to larger VM instances</a:t>
            </a:r>
          </a:p>
          <a:p>
            <a:pPr lvl="1"/>
            <a:r>
              <a:rPr lang="en-US" dirty="0" smtClean="0"/>
              <a:t>Move to Server GC</a:t>
            </a:r>
          </a:p>
          <a:p>
            <a:pPr lvl="3"/>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41379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blinds(horizontal)">
                                      <p:cBhvr>
                                        <p:cTn id="18" dur="500"/>
                                        <p:tgtEl>
                                          <p:spTgt spid="3">
                                            <p:txEl>
                                              <p:pRg st="11" end="1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blinds(horizontal)">
                                      <p:cBhvr>
                                        <p:cTn id="21" dur="500"/>
                                        <p:tgtEl>
                                          <p:spTgt spid="3">
                                            <p:txEl>
                                              <p:pRg st="12" end="1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blinds(horizontal)">
                                      <p:cBhvr>
                                        <p:cTn id="2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Analytics </a:t>
            </a:r>
            <a:r>
              <a:rPr lang="en-US" dirty="0" smtClean="0"/>
              <a:t>Summary</a:t>
            </a:r>
            <a:endParaRPr lang="en-US" dirty="0"/>
          </a:p>
        </p:txBody>
      </p:sp>
      <p:sp>
        <p:nvSpPr>
          <p:cNvPr id="3" name="Content Placeholder 2"/>
          <p:cNvSpPr>
            <a:spLocks noGrp="1"/>
          </p:cNvSpPr>
          <p:nvPr>
            <p:ph idx="1"/>
          </p:nvPr>
        </p:nvSpPr>
        <p:spPr>
          <a:xfrm>
            <a:off x="519113" y="1061540"/>
            <a:ext cx="11149013" cy="5638800"/>
          </a:xfrm>
        </p:spPr>
        <p:txBody>
          <a:bodyPr>
            <a:normAutofit fontScale="85000" lnSpcReduction="10000"/>
          </a:bodyPr>
          <a:lstStyle/>
          <a:p>
            <a:r>
              <a:rPr lang="en-US" dirty="0" smtClean="0">
                <a:ea typeface="Segoe UI" pitchFamily="34" charset="0"/>
                <a:cs typeface="Segoe UI" pitchFamily="34" charset="0"/>
              </a:rPr>
              <a:t>Separate Namespace</a:t>
            </a:r>
          </a:p>
          <a:p>
            <a:pPr lvl="1"/>
            <a:r>
              <a:rPr lang="en-US" dirty="0" smtClean="0">
                <a:ea typeface="Segoe UI" pitchFamily="34" charset="0"/>
                <a:cs typeface="Segoe UI" pitchFamily="34" charset="0"/>
              </a:rPr>
              <a:t>Logs</a:t>
            </a:r>
          </a:p>
          <a:p>
            <a:pPr lvl="2"/>
            <a:r>
              <a:rPr lang="en-US" dirty="0" smtClean="0">
                <a:ea typeface="Segoe UI" pitchFamily="34" charset="0"/>
                <a:cs typeface="Segoe UI" pitchFamily="34" charset="0"/>
              </a:rPr>
              <a:t>Stored as blobs in separate Blob Container in the storage account being monitored</a:t>
            </a:r>
          </a:p>
          <a:p>
            <a:pPr lvl="2"/>
            <a:r>
              <a:rPr lang="en-US" u="sng" dirty="0" smtClean="0">
                <a:solidFill>
                  <a:schemeClr val="accent6">
                    <a:lumMod val="40000"/>
                    <a:lumOff val="60000"/>
                  </a:schemeClr>
                </a:solidFill>
                <a:ea typeface="Segoe UI" pitchFamily="34" charset="0"/>
                <a:cs typeface="Segoe UI" pitchFamily="34" charset="0"/>
                <a:hlinkClick r:id="rId3"/>
              </a:rPr>
              <a:t>http://account.blob.core.windows.net/$logs/</a:t>
            </a:r>
            <a:r>
              <a:rPr lang="en-US" u="sng" dirty="0" smtClean="0">
                <a:solidFill>
                  <a:schemeClr val="accent6">
                    <a:lumMod val="40000"/>
                    <a:lumOff val="60000"/>
                  </a:schemeClr>
                </a:solidFill>
                <a:ea typeface="Segoe UI" pitchFamily="34" charset="0"/>
                <a:cs typeface="Segoe UI" pitchFamily="34" charset="0"/>
              </a:rPr>
              <a:t> </a:t>
            </a:r>
          </a:p>
          <a:p>
            <a:pPr lvl="1"/>
            <a:r>
              <a:rPr lang="en-US" dirty="0" smtClean="0">
                <a:ea typeface="Segoe UI" pitchFamily="34" charset="0"/>
                <a:cs typeface="Segoe UI" pitchFamily="34" charset="0"/>
              </a:rPr>
              <a:t>Metrics</a:t>
            </a:r>
          </a:p>
          <a:p>
            <a:pPr lvl="2"/>
            <a:r>
              <a:rPr lang="en-US" dirty="0" smtClean="0">
                <a:ea typeface="Segoe UI" pitchFamily="34" charset="0"/>
                <a:cs typeface="Segoe UI" pitchFamily="34" charset="0"/>
              </a:rPr>
              <a:t>Stored as entities in a separate metrics Azure Tables in the storage account being monitored</a:t>
            </a:r>
          </a:p>
          <a:p>
            <a:pPr lvl="2"/>
            <a:r>
              <a:rPr lang="en-US" u="sng" dirty="0" smtClean="0">
                <a:solidFill>
                  <a:schemeClr val="accent6">
                    <a:lumMod val="40000"/>
                    <a:lumOff val="60000"/>
                  </a:schemeClr>
                </a:solidFill>
                <a:ea typeface="Segoe UI" pitchFamily="34" charset="0"/>
                <a:cs typeface="Segoe UI" pitchFamily="34" charset="0"/>
                <a:hlinkClick r:id="rId4"/>
              </a:rPr>
              <a:t>http://account.table.core.windows.net/$Metrics*</a:t>
            </a:r>
            <a:endParaRPr lang="en-US" u="sng" dirty="0" smtClean="0">
              <a:solidFill>
                <a:schemeClr val="accent6">
                  <a:lumMod val="40000"/>
                  <a:lumOff val="60000"/>
                </a:schemeClr>
              </a:solidFill>
              <a:ea typeface="Segoe UI" pitchFamily="34" charset="0"/>
              <a:cs typeface="Segoe UI" pitchFamily="34" charset="0"/>
            </a:endParaRPr>
          </a:p>
          <a:p>
            <a:pPr lvl="1"/>
            <a:r>
              <a:rPr lang="en-US" dirty="0" smtClean="0">
                <a:ea typeface="Segoe UI" pitchFamily="34" charset="0"/>
                <a:cs typeface="Segoe UI" pitchFamily="34" charset="0"/>
              </a:rPr>
              <a:t>Isolation</a:t>
            </a:r>
          </a:p>
          <a:p>
            <a:pPr lvl="2"/>
            <a:r>
              <a:rPr lang="en-US" dirty="0" smtClean="0">
                <a:ea typeface="Segoe UI" pitchFamily="34" charset="0"/>
                <a:cs typeface="Segoe UI" pitchFamily="34" charset="0"/>
              </a:rPr>
              <a:t>$logs and $Metrics have separate resource limits and throttling from the rest of the </a:t>
            </a:r>
            <a:br>
              <a:rPr lang="en-US" dirty="0" smtClean="0">
                <a:ea typeface="Segoe UI" pitchFamily="34" charset="0"/>
                <a:cs typeface="Segoe UI" pitchFamily="34" charset="0"/>
              </a:rPr>
            </a:br>
            <a:r>
              <a:rPr lang="en-US" dirty="0" smtClean="0">
                <a:ea typeface="Segoe UI" pitchFamily="34" charset="0"/>
                <a:cs typeface="Segoe UI" pitchFamily="34" charset="0"/>
              </a:rPr>
              <a:t>storage account traffic</a:t>
            </a:r>
          </a:p>
          <a:p>
            <a:pPr lvl="4"/>
            <a:endParaRPr lang="en-US" dirty="0" smtClean="0">
              <a:ea typeface="Segoe UI" pitchFamily="34" charset="0"/>
              <a:cs typeface="Segoe UI" pitchFamily="34" charset="0"/>
            </a:endParaRPr>
          </a:p>
          <a:p>
            <a:r>
              <a:rPr lang="en-US" dirty="0" smtClean="0">
                <a:ea typeface="Segoe UI" pitchFamily="34" charset="0"/>
                <a:cs typeface="Segoe UI" pitchFamily="34" charset="0"/>
              </a:rPr>
              <a:t>Cost</a:t>
            </a:r>
          </a:p>
          <a:p>
            <a:pPr lvl="1"/>
            <a:r>
              <a:rPr lang="en-US" dirty="0" smtClean="0">
                <a:ea typeface="Segoe UI" pitchFamily="34" charset="0"/>
                <a:cs typeface="Segoe UI" pitchFamily="34" charset="0"/>
              </a:rPr>
              <a:t>Capacity to keep the data</a:t>
            </a:r>
          </a:p>
          <a:p>
            <a:pPr lvl="1"/>
            <a:r>
              <a:rPr lang="en-US" dirty="0" smtClean="0">
                <a:ea typeface="Segoe UI" pitchFamily="34" charset="0"/>
                <a:cs typeface="Segoe UI" pitchFamily="34" charset="0"/>
              </a:rPr>
              <a:t>Transactions for generating &amp; accessing analytics data</a:t>
            </a:r>
          </a:p>
          <a:p>
            <a:pPr lvl="3"/>
            <a:endParaRPr lang="en-US" u="sng" dirty="0" smtClean="0">
              <a:solidFill>
                <a:schemeClr val="accent6">
                  <a:lumMod val="40000"/>
                  <a:lumOff val="60000"/>
                </a:schemeClr>
              </a:solidFill>
              <a:ea typeface="Segoe UI" pitchFamily="34" charset="0"/>
              <a:cs typeface="Segoe UI" pitchFamily="34" charset="0"/>
            </a:endParaRPr>
          </a:p>
          <a:p>
            <a:pPr marL="460375" lvl="1" indent="-460375"/>
            <a:r>
              <a:rPr lang="en-US" dirty="0" smtClean="0">
                <a:ea typeface="Segoe UI" pitchFamily="34" charset="0"/>
                <a:cs typeface="Segoe UI" pitchFamily="34" charset="0"/>
              </a:rPr>
              <a:t>Can use retention policy on both logs and metrics in terms of days</a:t>
            </a:r>
          </a:p>
          <a:p>
            <a:pPr marL="863600" lvl="2" indent="-460375"/>
            <a:r>
              <a:rPr lang="en-US" dirty="0" smtClean="0">
                <a:ea typeface="Segoe UI" pitchFamily="34" charset="0"/>
                <a:cs typeface="Segoe UI" pitchFamily="34" charset="0"/>
              </a:rPr>
              <a:t>Deleting data via retention policy does not incur transaction cost</a:t>
            </a:r>
          </a:p>
          <a:p>
            <a:pPr lvl="1"/>
            <a:endParaRPr lang="en-US" dirty="0" smtClean="0">
              <a:latin typeface="Segoe UI" pitchFamily="34" charset="0"/>
              <a:ea typeface="Segoe UI" pitchFamily="34" charset="0"/>
              <a:cs typeface="Segoe UI" pitchFamily="34" charset="0"/>
            </a:endParaRPr>
          </a:p>
        </p:txBody>
      </p:sp>
      <p:sp>
        <p:nvSpPr>
          <p:cNvPr id="4" name="Oval 3"/>
          <p:cNvSpPr/>
          <p:nvPr/>
        </p:nvSpPr>
        <p:spPr bwMode="auto">
          <a:xfrm>
            <a:off x="5250967" y="1823565"/>
            <a:ext cx="1717392" cy="755808"/>
          </a:xfrm>
          <a:prstGeom prst="ellipse">
            <a:avLst/>
          </a:prstGeom>
          <a:noFill/>
          <a:ln w="508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 name="Oval 4"/>
          <p:cNvSpPr/>
          <p:nvPr/>
        </p:nvSpPr>
        <p:spPr bwMode="auto">
          <a:xfrm>
            <a:off x="5497963" y="2865004"/>
            <a:ext cx="1717392" cy="755808"/>
          </a:xfrm>
          <a:prstGeom prst="ellipse">
            <a:avLst/>
          </a:prstGeom>
          <a:noFill/>
          <a:ln w="508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extLst>
      <p:ext uri="{BB962C8B-B14F-4D97-AF65-F5344CB8AC3E}">
        <p14:creationId xmlns:p14="http://schemas.microsoft.com/office/powerpoint/2010/main" val="1672306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blinds(horizontal)">
                                      <p:cBhvr>
                                        <p:cTn id="18" dur="500"/>
                                        <p:tgtEl>
                                          <p:spTgt spid="3">
                                            <p:txEl>
                                              <p:pRg st="11" end="1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blinds(horizontal)">
                                      <p:cBhvr>
                                        <p:cTn id="21" dur="500"/>
                                        <p:tgtEl>
                                          <p:spTgt spid="3">
                                            <p:txEl>
                                              <p:pRg st="12" end="1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blinds(horizontal)">
                                      <p:cBhvr>
                                        <p:cTn id="24" dur="500"/>
                                        <p:tgtEl>
                                          <p:spTgt spid="3">
                                            <p:txEl>
                                              <p:pRg st="14" end="1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Effect transition="in" filter="blinds(horizontal)">
                                      <p:cBhvr>
                                        <p:cTn id="27" dur="500"/>
                                        <p:tgtEl>
                                          <p:spTgt spid="3">
                                            <p:txEl>
                                              <p:pRg st="15" end="15"/>
                                            </p:txEl>
                                          </p:spTgt>
                                        </p:tgtEl>
                                      </p:cBhvr>
                                    </p:animEffect>
                                  </p:childTnLst>
                                </p:cTn>
                              </p:par>
                              <p:par>
                                <p:cTn id="28" presetID="3" presetClass="exit" presetSubtype="10" fill="hold" grpId="1" nodeType="withEffect">
                                  <p:stCondLst>
                                    <p:cond delay="0"/>
                                  </p:stCondLst>
                                  <p:childTnLst>
                                    <p:animEffect transition="out" filter="blinds(horizont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Geo-replication </a:t>
            </a:r>
            <a:endParaRPr lang="en-US" dirty="0"/>
          </a:p>
        </p:txBody>
      </p:sp>
      <p:sp>
        <p:nvSpPr>
          <p:cNvPr id="4" name="Text Placeholder 3"/>
          <p:cNvSpPr>
            <a:spLocks noGrp="1"/>
          </p:cNvSpPr>
          <p:nvPr>
            <p:ph type="body" sz="quarter" idx="10"/>
          </p:nvPr>
        </p:nvSpPr>
        <p:spPr/>
        <p:txBody>
          <a:bodyPr/>
          <a:lstStyle/>
          <a:p>
            <a:r>
              <a:rPr dirty="0" smtClean="0"/>
              <a:t>anno</a:t>
            </a:r>
            <a:r>
              <a:rPr spc="-400" dirty="0" smtClean="0"/>
              <a:t>u</a:t>
            </a:r>
            <a:r>
              <a:rPr dirty="0" smtClean="0"/>
              <a:t>n</a:t>
            </a:r>
            <a:r>
              <a:rPr spc="-150" dirty="0" smtClean="0"/>
              <a:t>c</a:t>
            </a:r>
            <a:r>
              <a:rPr spc="-400" dirty="0" smtClean="0"/>
              <a:t>i</a:t>
            </a:r>
            <a:r>
              <a:rPr dirty="0" smtClean="0"/>
              <a:t>ng</a:t>
            </a:r>
            <a:endParaRPr lang="en-US" dirty="0"/>
          </a:p>
        </p:txBody>
      </p:sp>
    </p:spTree>
    <p:extLst>
      <p:ext uri="{BB962C8B-B14F-4D97-AF65-F5344CB8AC3E}">
        <p14:creationId xmlns:p14="http://schemas.microsoft.com/office/powerpoint/2010/main" val="1291188728"/>
      </p:ext>
    </p:extLst>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Geo-replication</a:t>
            </a:r>
            <a:endParaRPr lang="en-US" dirty="0"/>
          </a:p>
        </p:txBody>
      </p:sp>
      <p:sp>
        <p:nvSpPr>
          <p:cNvPr id="3" name="Content Placeholder 2"/>
          <p:cNvSpPr>
            <a:spLocks noGrp="1"/>
          </p:cNvSpPr>
          <p:nvPr>
            <p:ph type="body" sz="quarter" idx="10"/>
          </p:nvPr>
        </p:nvSpPr>
        <p:spPr>
          <a:xfrm>
            <a:off x="217261" y="944120"/>
            <a:ext cx="11149012" cy="3367076"/>
          </a:xfrm>
        </p:spPr>
        <p:txBody>
          <a:bodyPr/>
          <a:lstStyle/>
          <a:p>
            <a:r>
              <a:rPr lang="en-US" sz="2800" dirty="0" smtClean="0">
                <a:ea typeface="Segoe UI" pitchFamily="34" charset="0"/>
                <a:cs typeface="Segoe UI" pitchFamily="34" charset="0"/>
              </a:rPr>
              <a:t>Data geo-replicated cross data centers 100s miles apart</a:t>
            </a:r>
          </a:p>
          <a:p>
            <a:pPr lvl="1"/>
            <a:r>
              <a:rPr lang="en-US" sz="2400" dirty="0" smtClean="0">
                <a:ea typeface="Segoe UI" pitchFamily="34" charset="0"/>
                <a:cs typeface="Segoe UI" pitchFamily="34" charset="0"/>
              </a:rPr>
              <a:t>Turned on right now for Blob and Table data (Queues will be in CY12)</a:t>
            </a:r>
          </a:p>
          <a:p>
            <a:pPr lvl="1"/>
            <a:r>
              <a:rPr lang="en-US" sz="2400" dirty="0" smtClean="0">
                <a:ea typeface="Segoe UI" pitchFamily="34" charset="0"/>
                <a:cs typeface="Segoe UI" pitchFamily="34" charset="0"/>
              </a:rPr>
              <a:t>Provide data durability in face of major data center disasters</a:t>
            </a:r>
          </a:p>
          <a:p>
            <a:pPr lvl="1"/>
            <a:r>
              <a:rPr lang="en-US" sz="2400" dirty="0" smtClean="0">
                <a:ea typeface="Segoe UI" pitchFamily="34" charset="0"/>
                <a:cs typeface="Segoe UI" pitchFamily="34" charset="0"/>
              </a:rPr>
              <a:t>Data only geo-replicated within regions</a:t>
            </a:r>
          </a:p>
          <a:p>
            <a:r>
              <a:rPr lang="en-US" sz="2800" dirty="0" smtClean="0">
                <a:ea typeface="Segoe UI" pitchFamily="34" charset="0"/>
                <a:cs typeface="Segoe UI" pitchFamily="34" charset="0"/>
              </a:rPr>
              <a:t>User chooses primary location during account creation</a:t>
            </a:r>
          </a:p>
          <a:p>
            <a:pPr lvl="1"/>
            <a:r>
              <a:rPr lang="en-US" sz="2400" dirty="0" smtClean="0">
                <a:ea typeface="Segoe UI" pitchFamily="34" charset="0"/>
                <a:cs typeface="Segoe UI" pitchFamily="34" charset="0"/>
              </a:rPr>
              <a:t>The other location in region is the secondary location</a:t>
            </a:r>
          </a:p>
          <a:p>
            <a:r>
              <a:rPr lang="en-US" sz="2800" dirty="0" smtClean="0">
                <a:ea typeface="Segoe UI" pitchFamily="34" charset="0"/>
                <a:cs typeface="Segoe UI" pitchFamily="34" charset="0"/>
              </a:rPr>
              <a:t>Asynchronous geo-replication</a:t>
            </a:r>
          </a:p>
          <a:p>
            <a:pPr lvl="1"/>
            <a:r>
              <a:rPr lang="en-US" sz="2400" dirty="0" smtClean="0">
                <a:ea typeface="Segoe UI" pitchFamily="34" charset="0"/>
                <a:cs typeface="Segoe UI" pitchFamily="34" charset="0"/>
              </a:rPr>
              <a:t>Off critical path of live requests</a:t>
            </a:r>
          </a:p>
        </p:txBody>
      </p:sp>
      <p:sp>
        <p:nvSpPr>
          <p:cNvPr id="19" name="Cloud"/>
          <p:cNvSpPr>
            <a:spLocks noChangeAspect="1" noEditPoints="1" noChangeArrowheads="1"/>
          </p:cNvSpPr>
          <p:nvPr/>
        </p:nvSpPr>
        <p:spPr bwMode="auto">
          <a:xfrm>
            <a:off x="5634360" y="5443160"/>
            <a:ext cx="2008835" cy="1072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Europe West</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20" name="Cloud"/>
          <p:cNvSpPr>
            <a:spLocks noChangeAspect="1" noEditPoints="1" noChangeArrowheads="1"/>
          </p:cNvSpPr>
          <p:nvPr/>
        </p:nvSpPr>
        <p:spPr bwMode="auto">
          <a:xfrm>
            <a:off x="6017579" y="3846659"/>
            <a:ext cx="2008835" cy="1072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North Europe</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21" name="Up-Down Arrow 20"/>
          <p:cNvSpPr/>
          <p:nvPr/>
        </p:nvSpPr>
        <p:spPr bwMode="auto">
          <a:xfrm>
            <a:off x="6638777" y="4919568"/>
            <a:ext cx="507269" cy="523592"/>
          </a:xfrm>
          <a:prstGeom prst="upDownArrow">
            <a:avLst>
              <a:gd name="adj1" fmla="val 29148"/>
              <a:gd name="adj2" fmla="val 2765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TextBox 21"/>
          <p:cNvSpPr txBox="1"/>
          <p:nvPr/>
        </p:nvSpPr>
        <p:spPr>
          <a:xfrm>
            <a:off x="7146045" y="5043533"/>
            <a:ext cx="1682255" cy="276999"/>
          </a:xfrm>
          <a:prstGeom prst="rect">
            <a:avLst/>
          </a:prstGeom>
          <a:noFill/>
        </p:spPr>
        <p:txBody>
          <a:bodyPr wrap="none" lIns="0" tIns="0" rIns="0" bIns="0" rtlCol="0">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Geo-replication</a:t>
            </a:r>
          </a:p>
        </p:txBody>
      </p:sp>
      <p:sp>
        <p:nvSpPr>
          <p:cNvPr id="23" name="Cloud"/>
          <p:cNvSpPr>
            <a:spLocks noChangeAspect="1" noEditPoints="1" noChangeArrowheads="1"/>
          </p:cNvSpPr>
          <p:nvPr/>
        </p:nvSpPr>
        <p:spPr bwMode="auto">
          <a:xfrm>
            <a:off x="8927274" y="4285669"/>
            <a:ext cx="2008835" cy="1072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South Central US</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24" name="Cloud"/>
          <p:cNvSpPr>
            <a:spLocks noChangeAspect="1" noEditPoints="1" noChangeArrowheads="1"/>
          </p:cNvSpPr>
          <p:nvPr/>
        </p:nvSpPr>
        <p:spPr bwMode="auto">
          <a:xfrm>
            <a:off x="9310493" y="2689168"/>
            <a:ext cx="2008835" cy="1072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North Central US</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25" name="Up-Down Arrow 24"/>
          <p:cNvSpPr/>
          <p:nvPr/>
        </p:nvSpPr>
        <p:spPr bwMode="auto">
          <a:xfrm>
            <a:off x="9931691" y="3762077"/>
            <a:ext cx="507269" cy="523592"/>
          </a:xfrm>
          <a:prstGeom prst="upDownArrow">
            <a:avLst>
              <a:gd name="adj1" fmla="val 29148"/>
              <a:gd name="adj2" fmla="val 2765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TextBox 25"/>
          <p:cNvSpPr txBox="1"/>
          <p:nvPr/>
        </p:nvSpPr>
        <p:spPr>
          <a:xfrm>
            <a:off x="10438959" y="3886042"/>
            <a:ext cx="1682255" cy="276999"/>
          </a:xfrm>
          <a:prstGeom prst="rect">
            <a:avLst/>
          </a:prstGeom>
          <a:noFill/>
        </p:spPr>
        <p:txBody>
          <a:bodyPr wrap="none" lIns="0" tIns="0" rIns="0" bIns="0" rtlCol="0">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Geo-replication</a:t>
            </a:r>
          </a:p>
        </p:txBody>
      </p:sp>
      <p:sp>
        <p:nvSpPr>
          <p:cNvPr id="27" name="Cloud"/>
          <p:cNvSpPr>
            <a:spLocks noChangeAspect="1" noEditPoints="1" noChangeArrowheads="1"/>
          </p:cNvSpPr>
          <p:nvPr/>
        </p:nvSpPr>
        <p:spPr bwMode="auto">
          <a:xfrm>
            <a:off x="217260" y="5025644"/>
            <a:ext cx="2008835" cy="1072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East Asia</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28" name="Cloud"/>
          <p:cNvSpPr>
            <a:spLocks noChangeAspect="1" noEditPoints="1" noChangeArrowheads="1"/>
          </p:cNvSpPr>
          <p:nvPr/>
        </p:nvSpPr>
        <p:spPr bwMode="auto">
          <a:xfrm>
            <a:off x="3024093" y="5026312"/>
            <a:ext cx="2008835" cy="1072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South East</a:t>
            </a:r>
            <a:r>
              <a:rPr kumimoji="0" lang="en-US" sz="2000" b="1" i="0" u="none" strike="noStrike" kern="0" cap="none" spc="0" normalizeH="0" noProof="0" dirty="0" smtClean="0">
                <a:ln>
                  <a:noFill/>
                </a:ln>
                <a:solidFill>
                  <a:srgbClr val="4E5B6F">
                    <a:lumMod val="50000"/>
                  </a:srgbClr>
                </a:solidFill>
                <a:effectLst/>
                <a:uLnTx/>
                <a:uFillTx/>
              </a:rPr>
              <a:t> Asia</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29" name="Up-Down Arrow 28"/>
          <p:cNvSpPr/>
          <p:nvPr/>
        </p:nvSpPr>
        <p:spPr bwMode="auto">
          <a:xfrm rot="16200000">
            <a:off x="2409759" y="5271117"/>
            <a:ext cx="507269" cy="523592"/>
          </a:xfrm>
          <a:prstGeom prst="upDownArrow">
            <a:avLst>
              <a:gd name="adj1" fmla="val 29148"/>
              <a:gd name="adj2" fmla="val 2765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0" name="TextBox 29"/>
          <p:cNvSpPr txBox="1"/>
          <p:nvPr/>
        </p:nvSpPr>
        <p:spPr>
          <a:xfrm>
            <a:off x="1977525" y="4869388"/>
            <a:ext cx="1682255" cy="276999"/>
          </a:xfrm>
          <a:prstGeom prst="rect">
            <a:avLst/>
          </a:prstGeom>
          <a:noFill/>
        </p:spPr>
        <p:txBody>
          <a:bodyPr wrap="none" lIns="0" tIns="0" rIns="0" bIns="0" rtlCol="0">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Geo-replication</a:t>
            </a:r>
          </a:p>
        </p:txBody>
      </p:sp>
    </p:spTree>
    <p:extLst>
      <p:ext uri="{BB962C8B-B14F-4D97-AF65-F5344CB8AC3E}">
        <p14:creationId xmlns:p14="http://schemas.microsoft.com/office/powerpoint/2010/main" val="3363453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blinds(horizontal)">
                                      <p:cBhvr>
                                        <p:cTn id="77" dur="500"/>
                                        <p:tgtEl>
                                          <p:spTgt spid="3">
                                            <p:txEl>
                                              <p:pRg st="4" end="4"/>
                                            </p:txEl>
                                          </p:spTgt>
                                        </p:tgtEl>
                                      </p:cBhvr>
                                    </p:animEffect>
                                  </p:childTnLst>
                                </p:cTn>
                              </p:par>
                              <p:par>
                                <p:cTn id="78" presetID="3" presetClass="entr" presetSubtype="10" fill="hold" nodeType="withEffect">
                                  <p:stCondLst>
                                    <p:cond delay="0"/>
                                  </p:stCondLst>
                                  <p:childTnLst>
                                    <p:set>
                                      <p:cBhvr>
                                        <p:cTn id="79" dur="1" fill="hold">
                                          <p:stCondLst>
                                            <p:cond delay="0"/>
                                          </p:stCondLst>
                                        </p:cTn>
                                        <p:tgtEl>
                                          <p:spTgt spid="3">
                                            <p:txEl>
                                              <p:pRg st="5" end="5"/>
                                            </p:txEl>
                                          </p:spTgt>
                                        </p:tgtEl>
                                        <p:attrNameLst>
                                          <p:attrName>style.visibility</p:attrName>
                                        </p:attrNameLst>
                                      </p:cBhvr>
                                      <p:to>
                                        <p:strVal val="visible"/>
                                      </p:to>
                                    </p:set>
                                    <p:animEffect transition="in" filter="blinds(horizontal)">
                                      <p:cBhvr>
                                        <p:cTn id="80" dur="5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blinds(horizontal)">
                                      <p:cBhvr>
                                        <p:cTn id="85" dur="500"/>
                                        <p:tgtEl>
                                          <p:spTgt spid="3">
                                            <p:txEl>
                                              <p:pRg st="6" end="6"/>
                                            </p:txEl>
                                          </p:spTgt>
                                        </p:tgtEl>
                                      </p:cBhvr>
                                    </p:animEffect>
                                  </p:childTnLst>
                                </p:cTn>
                              </p:par>
                              <p:par>
                                <p:cTn id="86" presetID="3" presetClass="entr" presetSubtype="10" fill="hold" nodeType="with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Effect transition="in" filter="blinds(horizontal)">
                                      <p:cBhvr>
                                        <p:cTn id="8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animBg="1"/>
      <p:bldP spid="24" grpId="0" animBg="1"/>
      <p:bldP spid="25" grpId="0" animBg="1"/>
      <p:bldP spid="26" grpId="0"/>
      <p:bldP spid="27" grpId="0" animBg="1"/>
      <p:bldP spid="28" grpId="0" animBg="1"/>
      <p:bldP spid="29" grpId="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Geo-replication</a:t>
            </a:r>
            <a:endParaRPr lang="en-US" dirty="0"/>
          </a:p>
        </p:txBody>
      </p:sp>
      <p:sp>
        <p:nvSpPr>
          <p:cNvPr id="3" name="Content Placeholder 2"/>
          <p:cNvSpPr>
            <a:spLocks noGrp="1"/>
          </p:cNvSpPr>
          <p:nvPr>
            <p:ph type="body" sz="quarter" idx="10"/>
          </p:nvPr>
        </p:nvSpPr>
        <p:spPr>
          <a:xfrm>
            <a:off x="194656" y="1091381"/>
            <a:ext cx="11149012" cy="5077190"/>
          </a:xfrm>
        </p:spPr>
        <p:txBody>
          <a:bodyPr>
            <a:normAutofit/>
          </a:bodyPr>
          <a:lstStyle/>
          <a:p>
            <a:r>
              <a:rPr lang="en-US" dirty="0" smtClean="0"/>
              <a:t>Is there a cost for geo-replication?</a:t>
            </a:r>
          </a:p>
          <a:p>
            <a:pPr lvl="1"/>
            <a:r>
              <a:rPr lang="en-US" dirty="0" smtClean="0"/>
              <a:t>Geo-replication included in current price of Storage</a:t>
            </a:r>
          </a:p>
          <a:p>
            <a:endParaRPr lang="en-US" dirty="0" smtClean="0"/>
          </a:p>
          <a:p>
            <a:r>
              <a:rPr lang="en-US" dirty="0" smtClean="0"/>
              <a:t>Geo-replication is on by default for all storage accounts</a:t>
            </a:r>
          </a:p>
          <a:p>
            <a:pPr lvl="1"/>
            <a:r>
              <a:rPr lang="en-US" dirty="0" smtClean="0"/>
              <a:t>Can turn off for whole storage account</a:t>
            </a:r>
          </a:p>
          <a:p>
            <a:pPr lvl="2"/>
            <a:r>
              <a:rPr lang="en-US" dirty="0" smtClean="0"/>
              <a:t>Though no price savings if you turn it off</a:t>
            </a:r>
          </a:p>
          <a:p>
            <a:pPr lvl="1"/>
            <a:r>
              <a:rPr lang="en-US" dirty="0" smtClean="0"/>
              <a:t>To disable (turn off) geo-replication contact </a:t>
            </a:r>
            <a:br>
              <a:rPr lang="en-US" dirty="0" smtClean="0"/>
            </a:br>
            <a:r>
              <a:rPr lang="en-US" dirty="0" smtClean="0">
                <a:hlinkClick r:id="rId3"/>
              </a:rPr>
              <a:t>Microsoft Windows Azure Support</a:t>
            </a:r>
            <a:endParaRPr lang="en-US" dirty="0" smtClean="0"/>
          </a:p>
          <a:p>
            <a:pPr lvl="1"/>
            <a:r>
              <a:rPr lang="en-US" dirty="0" smtClean="0"/>
              <a:t>But note, if you turn geo-rep </a:t>
            </a:r>
            <a:r>
              <a:rPr lang="en-US" b="1" dirty="0" smtClean="0"/>
              <a:t>off</a:t>
            </a:r>
            <a:r>
              <a:rPr lang="en-US" dirty="0" smtClean="0"/>
              <a:t> and then back </a:t>
            </a:r>
            <a:r>
              <a:rPr lang="en-US" b="1" dirty="0" smtClean="0"/>
              <a:t>on</a:t>
            </a:r>
          </a:p>
          <a:p>
            <a:pPr lvl="2"/>
            <a:r>
              <a:rPr lang="en-US" dirty="0" smtClean="0"/>
              <a:t>Data transfer egress rates apply to re-bootstrap the data from primary to secondary data center.  No additional charge after the re-bootstrap is done.</a:t>
            </a:r>
          </a:p>
          <a:p>
            <a:pPr lvl="2"/>
            <a:endParaRPr lang="en-US" dirty="0" smtClean="0"/>
          </a:p>
        </p:txBody>
      </p:sp>
    </p:spTree>
    <p:extLst>
      <p:ext uri="{BB962C8B-B14F-4D97-AF65-F5344CB8AC3E}">
        <p14:creationId xmlns:p14="http://schemas.microsoft.com/office/powerpoint/2010/main" val="703919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loud"/>
          <p:cNvSpPr>
            <a:spLocks noChangeAspect="1" noEditPoints="1" noChangeArrowheads="1"/>
          </p:cNvSpPr>
          <p:nvPr/>
        </p:nvSpPr>
        <p:spPr bwMode="auto">
          <a:xfrm>
            <a:off x="7707176" y="2794542"/>
            <a:ext cx="3960950" cy="21256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South Central US</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60" name="Cloud"/>
          <p:cNvSpPr>
            <a:spLocks noChangeAspect="1" noEditPoints="1" noChangeArrowheads="1"/>
          </p:cNvSpPr>
          <p:nvPr/>
        </p:nvSpPr>
        <p:spPr bwMode="auto">
          <a:xfrm>
            <a:off x="369097" y="3056381"/>
            <a:ext cx="3983096" cy="18713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ADDC">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E5B6F">
                    <a:lumMod val="50000"/>
                  </a:srgbClr>
                </a:solidFill>
                <a:effectLst/>
                <a:uLnTx/>
                <a:uFillTx/>
              </a:rPr>
              <a:t>North Central US</a:t>
            </a:r>
            <a:endParaRPr kumimoji="0" lang="en-US" sz="2000" b="1" i="0" u="none" strike="noStrike" kern="0" cap="none" spc="0" normalizeH="0" baseline="0" noProof="0" dirty="0">
              <a:ln>
                <a:noFill/>
              </a:ln>
              <a:solidFill>
                <a:srgbClr val="4E5B6F">
                  <a:lumMod val="50000"/>
                </a:srgbClr>
              </a:solidFill>
              <a:effectLst/>
              <a:uLnTx/>
              <a:uFillTx/>
            </a:endParaRPr>
          </a:p>
        </p:txBody>
      </p:sp>
      <p:sp>
        <p:nvSpPr>
          <p:cNvPr id="15" name="Rounded Rectangle 14"/>
          <p:cNvSpPr/>
          <p:nvPr/>
        </p:nvSpPr>
        <p:spPr bwMode="auto">
          <a:xfrm>
            <a:off x="5469845" y="982297"/>
            <a:ext cx="1219200" cy="609600"/>
          </a:xfrm>
          <a:prstGeom prst="roundRect">
            <a:avLst/>
          </a:prstGeom>
          <a:solidFill>
            <a:srgbClr val="00B0F0"/>
          </a:solidFill>
          <a:ln w="254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lgn="ctr">
              <a:defRPr/>
            </a:pPr>
            <a:r>
              <a:rPr lang="en-US" sz="1400" b="1" dirty="0" smtClean="0">
                <a:solidFill>
                  <a:schemeClr val="bg1"/>
                </a:solidFill>
              </a:rPr>
              <a:t>Azure</a:t>
            </a:r>
            <a:br>
              <a:rPr lang="en-US" sz="1400" b="1" dirty="0" smtClean="0">
                <a:solidFill>
                  <a:schemeClr val="bg1"/>
                </a:solidFill>
              </a:rPr>
            </a:br>
            <a:r>
              <a:rPr lang="en-US" sz="1400" b="1" dirty="0" smtClean="0">
                <a:solidFill>
                  <a:schemeClr val="bg1"/>
                </a:solidFill>
              </a:rPr>
              <a:t>DNS</a:t>
            </a:r>
          </a:p>
        </p:txBody>
      </p:sp>
      <p:sp>
        <p:nvSpPr>
          <p:cNvPr id="24" name="TextBox 23"/>
          <p:cNvSpPr txBox="1"/>
          <p:nvPr/>
        </p:nvSpPr>
        <p:spPr>
          <a:xfrm>
            <a:off x="1011602" y="982297"/>
            <a:ext cx="4451540" cy="400110"/>
          </a:xfrm>
          <a:prstGeom prst="rect">
            <a:avLst/>
          </a:prstGeom>
          <a:noFill/>
        </p:spPr>
        <p:txBody>
          <a:bodyPr wrap="none" rtlCol="0">
            <a:spAutoFit/>
          </a:bodyPr>
          <a:lstStyle/>
          <a:p>
            <a:r>
              <a:rPr lang="en-US" sz="2000" b="1" dirty="0" smtClean="0">
                <a:solidFill>
                  <a:srgbClr val="FFFF00"/>
                </a:solidFill>
              </a:rPr>
              <a:t>http://account.blob.core.windows.net/ </a:t>
            </a:r>
            <a:endParaRPr lang="en-US" sz="2000" b="1" dirty="0">
              <a:solidFill>
                <a:srgbClr val="FFFF00"/>
              </a:solidFill>
            </a:endParaRPr>
          </a:p>
        </p:txBody>
      </p:sp>
      <p:pic>
        <p:nvPicPr>
          <p:cNvPr id="25" name="Picture 2" descr="C:\Program Files (x86)\Microsoft Office\MEDIA\CAGCAT10\j0292020.wmf"/>
          <p:cNvPicPr>
            <a:picLocks noChangeAspect="1" noChangeArrowheads="1"/>
          </p:cNvPicPr>
          <p:nvPr/>
        </p:nvPicPr>
        <p:blipFill>
          <a:blip r:embed="rId3" cstate="print"/>
          <a:srcRect/>
          <a:stretch>
            <a:fillRect/>
          </a:stretch>
        </p:blipFill>
        <p:spPr bwMode="auto">
          <a:xfrm>
            <a:off x="304800" y="1371600"/>
            <a:ext cx="854232" cy="810768"/>
          </a:xfrm>
          <a:prstGeom prst="rect">
            <a:avLst/>
          </a:prstGeom>
          <a:noFill/>
        </p:spPr>
      </p:pic>
      <p:cxnSp>
        <p:nvCxnSpPr>
          <p:cNvPr id="26" name="Straight Arrow Connector 25"/>
          <p:cNvCxnSpPr>
            <a:stCxn id="25" idx="3"/>
            <a:endCxn id="15" idx="1"/>
          </p:cNvCxnSpPr>
          <p:nvPr/>
        </p:nvCxnSpPr>
        <p:spPr>
          <a:xfrm flipV="1">
            <a:off x="1159032" y="1287097"/>
            <a:ext cx="4310813" cy="4898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6978" y="1764896"/>
            <a:ext cx="1346844" cy="369332"/>
          </a:xfrm>
          <a:prstGeom prst="rect">
            <a:avLst/>
          </a:prstGeom>
          <a:noFill/>
        </p:spPr>
        <p:txBody>
          <a:bodyPr wrap="none" rtlCol="0">
            <a:spAutoFit/>
          </a:bodyPr>
          <a:lstStyle/>
          <a:p>
            <a:r>
              <a:rPr lang="en-US" b="1" dirty="0" smtClean="0">
                <a:solidFill>
                  <a:prstClr val="white"/>
                </a:solidFill>
              </a:rPr>
              <a:t>DNS lookup</a:t>
            </a:r>
            <a:endParaRPr lang="en-US" b="1" dirty="0">
              <a:solidFill>
                <a:prstClr val="white"/>
              </a:solidFill>
            </a:endParaRPr>
          </a:p>
        </p:txBody>
      </p:sp>
      <p:grpSp>
        <p:nvGrpSpPr>
          <p:cNvPr id="28" name="Group 63"/>
          <p:cNvGrpSpPr/>
          <p:nvPr/>
        </p:nvGrpSpPr>
        <p:grpSpPr>
          <a:xfrm>
            <a:off x="609599" y="2209800"/>
            <a:ext cx="1616765" cy="914400"/>
            <a:chOff x="609600" y="2209800"/>
            <a:chExt cx="1295400" cy="914400"/>
          </a:xfrm>
        </p:grpSpPr>
        <p:cxnSp>
          <p:nvCxnSpPr>
            <p:cNvPr id="29" name="Straight Arrow Connector 28"/>
            <p:cNvCxnSpPr/>
            <p:nvPr/>
          </p:nvCxnSpPr>
          <p:spPr>
            <a:xfrm rot="16200000" flipH="1">
              <a:off x="1104900" y="2324100"/>
              <a:ext cx="914400" cy="685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2221468"/>
              <a:ext cx="1054727" cy="369332"/>
            </a:xfrm>
            <a:prstGeom prst="rect">
              <a:avLst/>
            </a:prstGeom>
            <a:noFill/>
          </p:spPr>
          <p:txBody>
            <a:bodyPr wrap="none" rtlCol="0">
              <a:spAutoFit/>
            </a:bodyPr>
            <a:lstStyle/>
            <a:p>
              <a:r>
                <a:rPr lang="en-US" b="1" dirty="0" smtClean="0">
                  <a:solidFill>
                    <a:prstClr val="white"/>
                  </a:solidFill>
                </a:rPr>
                <a:t>Data access</a:t>
              </a:r>
              <a:endParaRPr lang="en-US" b="1" dirty="0">
                <a:solidFill>
                  <a:prstClr val="white"/>
                </a:solidFill>
              </a:endParaRPr>
            </a:p>
          </p:txBody>
        </p:sp>
      </p:grpSp>
      <p:graphicFrame>
        <p:nvGraphicFramePr>
          <p:cNvPr id="8" name="Table 7"/>
          <p:cNvGraphicFramePr>
            <a:graphicFrameLocks noGrp="1"/>
          </p:cNvGraphicFramePr>
          <p:nvPr>
            <p:extLst>
              <p:ext uri="{D42A27DB-BD31-4B8C-83A1-F6EECF244321}">
                <p14:modId xmlns:p14="http://schemas.microsoft.com/office/powerpoint/2010/main" val="393163674"/>
              </p:ext>
            </p:extLst>
          </p:nvPr>
        </p:nvGraphicFramePr>
        <p:xfrm>
          <a:off x="6786029" y="454527"/>
          <a:ext cx="4882097" cy="741680"/>
        </p:xfrm>
        <a:graphic>
          <a:graphicData uri="http://schemas.openxmlformats.org/drawingml/2006/table">
            <a:tbl>
              <a:tblPr firstRow="1" bandRow="1">
                <a:tableStyleId>{5C22544A-7EE6-4342-B048-85BDC9FD1C3A}</a:tableStyleId>
              </a:tblPr>
              <a:tblGrid>
                <a:gridCol w="2753884"/>
                <a:gridCol w="2128213"/>
              </a:tblGrid>
              <a:tr h="370840">
                <a:tc>
                  <a:txBody>
                    <a:bodyPr/>
                    <a:lstStyle/>
                    <a:p>
                      <a:r>
                        <a:rPr lang="en-US" dirty="0" smtClean="0">
                          <a:solidFill>
                            <a:schemeClr val="bg1"/>
                          </a:solidFill>
                        </a:rPr>
                        <a:t>Hostname</a:t>
                      </a:r>
                      <a:endParaRPr lang="en-US" dirty="0">
                        <a:solidFill>
                          <a:schemeClr val="bg1"/>
                        </a:solidFill>
                      </a:endParaRPr>
                    </a:p>
                  </a:txBody>
                  <a:tcPr/>
                </a:tc>
                <a:tc>
                  <a:txBody>
                    <a:bodyPr/>
                    <a:lstStyle/>
                    <a:p>
                      <a:r>
                        <a:rPr lang="en-US" dirty="0" smtClean="0">
                          <a:solidFill>
                            <a:schemeClr val="bg1"/>
                          </a:solidFill>
                        </a:rPr>
                        <a:t>IP Address</a:t>
                      </a:r>
                      <a:endParaRPr lang="en-US" dirty="0">
                        <a:solidFill>
                          <a:schemeClr val="bg1"/>
                        </a:solidFill>
                      </a:endParaRPr>
                    </a:p>
                  </a:txBody>
                  <a:tcPr/>
                </a:tc>
              </a:tr>
              <a:tr h="370840">
                <a:tc>
                  <a:txBody>
                    <a:bodyPr/>
                    <a:lstStyle/>
                    <a:p>
                      <a:r>
                        <a:rPr lang="en-US" sz="1400" dirty="0" smtClean="0">
                          <a:solidFill>
                            <a:schemeClr val="bg1"/>
                          </a:solidFill>
                          <a:latin typeface="Segoe UI" pitchFamily="34" charset="0"/>
                          <a:ea typeface="Segoe UI" pitchFamily="34" charset="0"/>
                          <a:cs typeface="Segoe UI" pitchFamily="34" charset="0"/>
                        </a:rPr>
                        <a:t>account.blob.core.windows.net</a:t>
                      </a:r>
                      <a:endParaRPr lang="en-US" sz="1400" dirty="0">
                        <a:solidFill>
                          <a:schemeClr val="bg1"/>
                        </a:solidFill>
                        <a:latin typeface="Segoe UI" pitchFamily="34" charset="0"/>
                        <a:ea typeface="Segoe UI" pitchFamily="34" charset="0"/>
                        <a:cs typeface="Segoe UI" pitchFamily="34" charset="0"/>
                      </a:endParaRPr>
                    </a:p>
                  </a:txBody>
                  <a:tcPr/>
                </a:tc>
                <a:tc>
                  <a:txBody>
                    <a:bodyPr/>
                    <a:lstStyle/>
                    <a:p>
                      <a:r>
                        <a:rPr lang="en-US" sz="1400" dirty="0" smtClean="0">
                          <a:solidFill>
                            <a:schemeClr val="bg1"/>
                          </a:solidFill>
                          <a:latin typeface="Segoe UI" pitchFamily="34" charset="0"/>
                          <a:ea typeface="Segoe UI" pitchFamily="34" charset="0"/>
                          <a:cs typeface="Segoe UI" pitchFamily="34" charset="0"/>
                        </a:rPr>
                        <a:t>North</a:t>
                      </a:r>
                      <a:r>
                        <a:rPr lang="en-US" sz="1400" baseline="0" dirty="0" smtClean="0">
                          <a:solidFill>
                            <a:schemeClr val="bg1"/>
                          </a:solidFill>
                          <a:latin typeface="Segoe UI" pitchFamily="34" charset="0"/>
                          <a:ea typeface="Segoe UI" pitchFamily="34" charset="0"/>
                          <a:cs typeface="Segoe UI" pitchFamily="34" charset="0"/>
                        </a:rPr>
                        <a:t> Central US</a:t>
                      </a:r>
                      <a:endParaRPr lang="en-US" sz="1400" dirty="0">
                        <a:solidFill>
                          <a:schemeClr val="bg1"/>
                        </a:solidFill>
                        <a:latin typeface="Segoe UI" pitchFamily="34" charset="0"/>
                        <a:ea typeface="Segoe UI" pitchFamily="34" charset="0"/>
                        <a:cs typeface="Segoe UI" pitchFamily="34" charset="0"/>
                      </a:endParaRPr>
                    </a:p>
                  </a:txBody>
                  <a:tcPr/>
                </a:tc>
              </a:tr>
            </a:tbl>
          </a:graphicData>
        </a:graphic>
      </p:graphicFrame>
      <p:sp>
        <p:nvSpPr>
          <p:cNvPr id="16" name="Right Arrow 15"/>
          <p:cNvSpPr/>
          <p:nvPr/>
        </p:nvSpPr>
        <p:spPr bwMode="auto">
          <a:xfrm>
            <a:off x="5400137" y="2951994"/>
            <a:ext cx="1690777" cy="38179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ectangle 17"/>
          <p:cNvSpPr/>
          <p:nvPr/>
        </p:nvSpPr>
        <p:spPr>
          <a:xfrm>
            <a:off x="4818169" y="3234432"/>
            <a:ext cx="2522550" cy="923330"/>
          </a:xfrm>
          <a:prstGeom prst="rect">
            <a:avLst/>
          </a:prstGeom>
          <a:noFill/>
        </p:spPr>
        <p:txBody>
          <a:bodyPr wrap="none" lIns="91440" tIns="45720" rIns="91440" bIns="45720">
            <a:spAutoFit/>
          </a:bodyPr>
          <a:lstStyle/>
          <a:p>
            <a:pPr algn="ctr"/>
            <a:r>
              <a:rPr lang="en-US" sz="5400" dirty="0" smtClean="0">
                <a:solidFill>
                  <a:srgbClr val="21FF2C"/>
                </a:solidFill>
                <a:latin typeface="Segoe UI" pitchFamily="34" charset="0"/>
                <a:ea typeface="Segoe UI" pitchFamily="34" charset="0"/>
                <a:cs typeface="Segoe UI" pitchFamily="34" charset="0"/>
              </a:rPr>
              <a:t>Failover</a:t>
            </a:r>
            <a:endParaRPr lang="en-US" sz="5400" b="1" cap="none" spc="0" dirty="0">
              <a:ln w="10541" cmpd="sng">
                <a:solidFill>
                  <a:schemeClr val="accent1">
                    <a:shade val="88000"/>
                    <a:satMod val="110000"/>
                  </a:schemeClr>
                </a:solidFill>
                <a:prstDash val="solid"/>
              </a:ln>
              <a:solidFill>
                <a:srgbClr val="21FF2C"/>
              </a:solidFill>
              <a:effectLst>
                <a:glow rad="101600">
                  <a:schemeClr val="accent6">
                    <a:satMod val="175000"/>
                    <a:alpha val="40000"/>
                  </a:schemeClr>
                </a:glow>
              </a:effectLst>
            </a:endParaRPr>
          </a:p>
        </p:txBody>
      </p:sp>
      <p:sp>
        <p:nvSpPr>
          <p:cNvPr id="57" name="Multiply 56"/>
          <p:cNvSpPr/>
          <p:nvPr/>
        </p:nvSpPr>
        <p:spPr bwMode="auto">
          <a:xfrm>
            <a:off x="1893772" y="2608455"/>
            <a:ext cx="458232" cy="730526"/>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Up Arrow 20"/>
          <p:cNvSpPr/>
          <p:nvPr/>
        </p:nvSpPr>
        <p:spPr bwMode="auto">
          <a:xfrm>
            <a:off x="8293330" y="1283824"/>
            <a:ext cx="389650" cy="460703"/>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8" name="TextBox 57"/>
          <p:cNvSpPr txBox="1"/>
          <p:nvPr/>
        </p:nvSpPr>
        <p:spPr>
          <a:xfrm>
            <a:off x="8682980" y="1397907"/>
            <a:ext cx="1527982" cy="400110"/>
          </a:xfrm>
          <a:prstGeom prst="rect">
            <a:avLst/>
          </a:prstGeom>
          <a:noFill/>
        </p:spPr>
        <p:txBody>
          <a:bodyPr wrap="none" rtlCol="0">
            <a:spAutoFit/>
          </a:bodyPr>
          <a:lstStyle/>
          <a:p>
            <a:r>
              <a:rPr lang="en-US" sz="2000" b="1" dirty="0" smtClean="0">
                <a:solidFill>
                  <a:srgbClr val="00FF00"/>
                </a:solidFill>
              </a:rPr>
              <a:t>Update DNS</a:t>
            </a:r>
            <a:endParaRPr lang="en-US" sz="2000" b="1" dirty="0">
              <a:solidFill>
                <a:srgbClr val="00FF00"/>
              </a:solidFill>
            </a:endParaRPr>
          </a:p>
        </p:txBody>
      </p:sp>
      <p:sp>
        <p:nvSpPr>
          <p:cNvPr id="22" name="TextBox 21"/>
          <p:cNvSpPr txBox="1"/>
          <p:nvPr/>
        </p:nvSpPr>
        <p:spPr>
          <a:xfrm>
            <a:off x="9595252" y="859186"/>
            <a:ext cx="1614934" cy="246221"/>
          </a:xfrm>
          <a:prstGeom prst="rect">
            <a:avLst/>
          </a:prstGeom>
          <a:solidFill>
            <a:schemeClr val="accent1">
              <a:lumMod val="20000"/>
              <a:lumOff val="80000"/>
            </a:schemeClr>
          </a:solidFill>
        </p:spPr>
        <p:txBody>
          <a:bodyPr wrap="square" lIns="0" tIns="0" rIns="0" bIns="0" rtlCol="0">
            <a:spAutoFit/>
          </a:bodyPr>
          <a:lstStyle/>
          <a:p>
            <a:r>
              <a:rPr lang="en-US" sz="1600" b="1" dirty="0" smtClean="0">
                <a:solidFill>
                  <a:srgbClr val="FF0066"/>
                </a:solidFill>
                <a:effectLst>
                  <a:outerShdw blurRad="38100" dist="38100" dir="2700000" algn="tl">
                    <a:srgbClr val="000000">
                      <a:alpha val="43137"/>
                    </a:srgbClr>
                  </a:outerShdw>
                </a:effectLst>
              </a:rPr>
              <a:t>South Central US</a:t>
            </a:r>
            <a:endParaRPr lang="en-US" sz="3200" b="1" dirty="0" smtClean="0">
              <a:solidFill>
                <a:srgbClr val="FF0066"/>
              </a:solidFill>
              <a:effectLst>
                <a:outerShdw blurRad="38100" dist="38100" dir="2700000" algn="tl">
                  <a:srgbClr val="000000">
                    <a:alpha val="43137"/>
                  </a:srgbClr>
                </a:outerShdw>
              </a:effectLst>
            </a:endParaRPr>
          </a:p>
        </p:txBody>
      </p:sp>
      <p:cxnSp>
        <p:nvCxnSpPr>
          <p:cNvPr id="59" name="Straight Arrow Connector 58"/>
          <p:cNvCxnSpPr/>
          <p:nvPr/>
        </p:nvCxnSpPr>
        <p:spPr>
          <a:xfrm>
            <a:off x="1267791" y="1929385"/>
            <a:ext cx="8179180" cy="10443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9112" y="228600"/>
            <a:ext cx="11149013" cy="609398"/>
          </a:xfrm>
        </p:spPr>
        <p:txBody>
          <a:bodyPr/>
          <a:lstStyle/>
          <a:p>
            <a:r>
              <a:rPr lang="en-US" dirty="0" smtClean="0"/>
              <a:t>Geo-Failover</a:t>
            </a:r>
            <a:endParaRPr lang="en-US" dirty="0">
              <a:solidFill>
                <a:srgbClr val="FFFF00"/>
              </a:solidFill>
              <a:latin typeface="+mn-lt"/>
            </a:endParaRPr>
          </a:p>
        </p:txBody>
      </p:sp>
      <p:sp>
        <p:nvSpPr>
          <p:cNvPr id="62" name="Down Arrow 61"/>
          <p:cNvSpPr/>
          <p:nvPr/>
        </p:nvSpPr>
        <p:spPr bwMode="auto">
          <a:xfrm rot="16200000">
            <a:off x="5981273" y="3016142"/>
            <a:ext cx="343355" cy="2586301"/>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3" name="TextBox 62"/>
          <p:cNvSpPr txBox="1"/>
          <p:nvPr/>
        </p:nvSpPr>
        <p:spPr>
          <a:xfrm>
            <a:off x="5169928" y="4522536"/>
            <a:ext cx="1872885" cy="307777"/>
          </a:xfrm>
          <a:prstGeom prst="rect">
            <a:avLst/>
          </a:prstGeom>
          <a:noFill/>
        </p:spPr>
        <p:txBody>
          <a:bodyPr wrap="none" lIns="0" tIns="0" rIns="0" bIns="0" rtlCol="0">
            <a:spAutoFit/>
          </a:bodyPr>
          <a:lstStyle/>
          <a:p>
            <a:r>
              <a:rPr lang="en-US" sz="2000"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Geo-replication</a:t>
            </a:r>
          </a:p>
        </p:txBody>
      </p:sp>
      <p:sp>
        <p:nvSpPr>
          <p:cNvPr id="23" name="Lightning Bolt 22"/>
          <p:cNvSpPr/>
          <p:nvPr/>
        </p:nvSpPr>
        <p:spPr bwMode="auto">
          <a:xfrm>
            <a:off x="1370430" y="3274020"/>
            <a:ext cx="1636539" cy="1424414"/>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6" name="Content Placeholder 2"/>
          <p:cNvSpPr>
            <a:spLocks noGrp="1"/>
          </p:cNvSpPr>
          <p:nvPr>
            <p:ph type="body" sz="quarter" idx="10"/>
          </p:nvPr>
        </p:nvSpPr>
        <p:spPr>
          <a:xfrm>
            <a:off x="385847" y="4480971"/>
            <a:ext cx="11802977" cy="2197525"/>
          </a:xfrm>
        </p:spPr>
        <p:txBody>
          <a:bodyPr/>
          <a:lstStyle/>
          <a:p>
            <a:r>
              <a:rPr lang="en-US" sz="2800" dirty="0" smtClean="0">
                <a:latin typeface="Segoe UI" pitchFamily="34" charset="0"/>
                <a:ea typeface="Segoe UI" pitchFamily="34" charset="0"/>
                <a:cs typeface="Segoe UI" pitchFamily="34" charset="0"/>
              </a:rPr>
              <a:t>Existing URL works after failover</a:t>
            </a:r>
          </a:p>
          <a:p>
            <a:r>
              <a:rPr lang="en-US" sz="2800" dirty="0" smtClean="0">
                <a:latin typeface="Segoe UI" pitchFamily="34" charset="0"/>
                <a:ea typeface="Segoe UI" pitchFamily="34" charset="0"/>
                <a:cs typeface="Segoe UI" pitchFamily="34" charset="0"/>
              </a:rPr>
              <a:t>Failover Trigger – failover would only be used if primary could not be recovered</a:t>
            </a:r>
          </a:p>
          <a:p>
            <a:r>
              <a:rPr lang="en-US" sz="2800" dirty="0" smtClean="0">
                <a:latin typeface="Segoe UI" pitchFamily="34" charset="0"/>
                <a:ea typeface="Segoe UI" pitchFamily="34" charset="0"/>
                <a:cs typeface="Segoe UI" pitchFamily="34" charset="0"/>
              </a:rPr>
              <a:t>Asynchronous Geo-replication – may lose recent updates during failover</a:t>
            </a:r>
          </a:p>
          <a:p>
            <a:r>
              <a:rPr lang="en-US" sz="2800" dirty="0" smtClean="0">
                <a:latin typeface="Segoe UI" pitchFamily="34" charset="0"/>
                <a:ea typeface="Segoe UI" pitchFamily="34" charset="0"/>
                <a:cs typeface="Segoe UI" pitchFamily="34" charset="0"/>
              </a:rPr>
              <a:t>Typically geo-replicate data within minutes, though no SLA guarantee</a:t>
            </a:r>
          </a:p>
        </p:txBody>
      </p:sp>
    </p:spTree>
    <p:extLst>
      <p:ext uri="{BB962C8B-B14F-4D97-AF65-F5344CB8AC3E}">
        <p14:creationId xmlns:p14="http://schemas.microsoft.com/office/powerpoint/2010/main" val="4274265685"/>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linds(horizontal)">
                                      <p:cBhvr>
                                        <p:cTn id="14"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linds(horizontal)">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xit" presetSubtype="32" fill="hold" grpId="0" nodeType="clickEffect">
                                  <p:stCondLst>
                                    <p:cond delay="0"/>
                                  </p:stCondLst>
                                  <p:childTnLst>
                                    <p:animEffect transition="out" filter="circle(out)">
                                      <p:cBhvr>
                                        <p:cTn id="44" dur="2000"/>
                                        <p:tgtEl>
                                          <p:spTgt spid="60"/>
                                        </p:tgtEl>
                                      </p:cBhvr>
                                    </p:animEffect>
                                    <p:set>
                                      <p:cBhvr>
                                        <p:cTn id="45" dur="1" fill="hold">
                                          <p:stCondLst>
                                            <p:cond delay="1999"/>
                                          </p:stCondLst>
                                        </p:cTn>
                                        <p:tgtEl>
                                          <p:spTgt spid="60"/>
                                        </p:tgtEl>
                                        <p:attrNameLst>
                                          <p:attrName>style.visibility</p:attrName>
                                        </p:attrNameLst>
                                      </p:cBhvr>
                                      <p:to>
                                        <p:strVal val="hidden"/>
                                      </p:to>
                                    </p:set>
                                  </p:childTnLst>
                                </p:cTn>
                              </p:par>
                              <p:par>
                                <p:cTn id="46" presetID="42" presetClass="exit" presetSubtype="0" fill="hold" grpId="0" nodeType="withEffect">
                                  <p:stCondLst>
                                    <p:cond delay="0"/>
                                  </p:stCondLst>
                                  <p:childTnLst>
                                    <p:animEffect transition="out" filter="fade">
                                      <p:cBhvr>
                                        <p:cTn id="47" dur="1000"/>
                                        <p:tgtEl>
                                          <p:spTgt spid="62"/>
                                        </p:tgtEl>
                                      </p:cBhvr>
                                    </p:animEffect>
                                    <p:anim calcmode="lin" valueType="num">
                                      <p:cBhvr>
                                        <p:cTn id="48" dur="1000"/>
                                        <p:tgtEl>
                                          <p:spTgt spid="62"/>
                                        </p:tgtEl>
                                        <p:attrNameLst>
                                          <p:attrName>ppt_x</p:attrName>
                                        </p:attrNameLst>
                                      </p:cBhvr>
                                      <p:tavLst>
                                        <p:tav tm="0">
                                          <p:val>
                                            <p:strVal val="ppt_x"/>
                                          </p:val>
                                        </p:tav>
                                        <p:tav tm="100000">
                                          <p:val>
                                            <p:strVal val="ppt_x"/>
                                          </p:val>
                                        </p:tav>
                                      </p:tavLst>
                                    </p:anim>
                                    <p:anim calcmode="lin" valueType="num">
                                      <p:cBhvr>
                                        <p:cTn id="49" dur="1000"/>
                                        <p:tgtEl>
                                          <p:spTgt spid="62"/>
                                        </p:tgtEl>
                                        <p:attrNameLst>
                                          <p:attrName>ppt_y</p:attrName>
                                        </p:attrNameLst>
                                      </p:cBhvr>
                                      <p:tavLst>
                                        <p:tav tm="0">
                                          <p:val>
                                            <p:strVal val="ppt_y"/>
                                          </p:val>
                                        </p:tav>
                                        <p:tav tm="100000">
                                          <p:val>
                                            <p:strVal val="ppt_y+.1"/>
                                          </p:val>
                                        </p:tav>
                                      </p:tavLst>
                                    </p:anim>
                                    <p:set>
                                      <p:cBhvr>
                                        <p:cTn id="50" dur="1" fill="hold">
                                          <p:stCondLst>
                                            <p:cond delay="999"/>
                                          </p:stCondLst>
                                        </p:cTn>
                                        <p:tgtEl>
                                          <p:spTgt spid="62"/>
                                        </p:tgtEl>
                                        <p:attrNameLst>
                                          <p:attrName>style.visibility</p:attrName>
                                        </p:attrNameLst>
                                      </p:cBhvr>
                                      <p:to>
                                        <p:strVal val="hidden"/>
                                      </p:to>
                                    </p:set>
                                  </p:childTnLst>
                                </p:cTn>
                              </p:par>
                              <p:par>
                                <p:cTn id="51" presetID="42" presetClass="exit" presetSubtype="0" fill="hold" grpId="0" nodeType="withEffect">
                                  <p:stCondLst>
                                    <p:cond delay="0"/>
                                  </p:stCondLst>
                                  <p:childTnLst>
                                    <p:animEffect transition="out" filter="fade">
                                      <p:cBhvr>
                                        <p:cTn id="52" dur="1000"/>
                                        <p:tgtEl>
                                          <p:spTgt spid="63"/>
                                        </p:tgtEl>
                                      </p:cBhvr>
                                    </p:animEffect>
                                    <p:anim calcmode="lin" valueType="num">
                                      <p:cBhvr>
                                        <p:cTn id="53" dur="1000"/>
                                        <p:tgtEl>
                                          <p:spTgt spid="63"/>
                                        </p:tgtEl>
                                        <p:attrNameLst>
                                          <p:attrName>ppt_x</p:attrName>
                                        </p:attrNameLst>
                                      </p:cBhvr>
                                      <p:tavLst>
                                        <p:tav tm="0">
                                          <p:val>
                                            <p:strVal val="ppt_x"/>
                                          </p:val>
                                        </p:tav>
                                        <p:tav tm="100000">
                                          <p:val>
                                            <p:strVal val="ppt_x"/>
                                          </p:val>
                                        </p:tav>
                                      </p:tavLst>
                                    </p:anim>
                                    <p:anim calcmode="lin" valueType="num">
                                      <p:cBhvr>
                                        <p:cTn id="54" dur="1000"/>
                                        <p:tgtEl>
                                          <p:spTgt spid="63"/>
                                        </p:tgtEl>
                                        <p:attrNameLst>
                                          <p:attrName>ppt_y</p:attrName>
                                        </p:attrNameLst>
                                      </p:cBhvr>
                                      <p:tavLst>
                                        <p:tav tm="0">
                                          <p:val>
                                            <p:strVal val="ppt_y"/>
                                          </p:val>
                                        </p:tav>
                                        <p:tav tm="100000">
                                          <p:val>
                                            <p:strVal val="ppt_y+.1"/>
                                          </p:val>
                                        </p:tav>
                                      </p:tavLst>
                                    </p:anim>
                                    <p:set>
                                      <p:cBhvr>
                                        <p:cTn id="55" dur="1" fill="hold">
                                          <p:stCondLst>
                                            <p:cond delay="999"/>
                                          </p:stCondLst>
                                        </p:cTn>
                                        <p:tgtEl>
                                          <p:spTgt spid="6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blinds(horizontal)">
                                      <p:cBhvr>
                                        <p:cTn id="77" dur="500"/>
                                        <p:tgtEl>
                                          <p:spTgt spid="5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childTnLst>
                          </p:cTn>
                        </p:par>
                        <p:par>
                          <p:cTn id="81" fill="hold">
                            <p:stCondLst>
                              <p:cond delay="500"/>
                            </p:stCondLst>
                            <p:childTnLst>
                              <p:par>
                                <p:cTn id="82" presetID="26" presetClass="emph" presetSubtype="0" fill="hold" nodeType="after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500"/>
                                        <p:tgtEl>
                                          <p:spTgt spid="26"/>
                                        </p:tgtEl>
                                      </p:cBhvr>
                                    </p:animEffect>
                                  </p:childTnLst>
                                </p:cTn>
                              </p:par>
                              <p:par>
                                <p:cTn id="94" presetID="10" presetClass="exit" presetSubtype="0" fill="hold" nodeType="withEffect">
                                  <p:stCondLst>
                                    <p:cond delay="0"/>
                                  </p:stCondLst>
                                  <p:childTnLst>
                                    <p:animEffect transition="out" filter="fade">
                                      <p:cBhvr>
                                        <p:cTn id="95" dur="500"/>
                                        <p:tgtEl>
                                          <p:spTgt spid="28"/>
                                        </p:tgtEl>
                                      </p:cBhvr>
                                    </p:animEffect>
                                    <p:set>
                                      <p:cBhvr>
                                        <p:cTn id="96" dur="1" fill="hold">
                                          <p:stCondLst>
                                            <p:cond delay="499"/>
                                          </p:stCondLst>
                                        </p:cTn>
                                        <p:tgtEl>
                                          <p:spTgt spid="28"/>
                                        </p:tgtEl>
                                        <p:attrNameLst>
                                          <p:attrName>style.visibility</p:attrName>
                                        </p:attrNameLst>
                                      </p:cBhvr>
                                      <p:to>
                                        <p:strVal val="hidden"/>
                                      </p:to>
                                    </p:set>
                                  </p:childTnLst>
                                </p:cTn>
                              </p:par>
                              <p:par>
                                <p:cTn id="97" presetID="1" presetClass="entr" presetSubtype="0" fill="hold" grpId="1"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66">
                                            <p:txEl>
                                              <p:pRg st="0" end="0"/>
                                            </p:txEl>
                                          </p:spTgt>
                                        </p:tgtEl>
                                        <p:attrNameLst>
                                          <p:attrName>style.visibility</p:attrName>
                                        </p:attrNameLst>
                                      </p:cBhvr>
                                      <p:to>
                                        <p:strVal val="visible"/>
                                      </p:to>
                                    </p:set>
                                    <p:animEffect transition="in" filter="fade">
                                      <p:cBhvr>
                                        <p:cTn id="108" dur="1000"/>
                                        <p:tgtEl>
                                          <p:spTgt spid="66">
                                            <p:txEl>
                                              <p:pRg st="0" end="0"/>
                                            </p:txEl>
                                          </p:spTgt>
                                        </p:tgtEl>
                                      </p:cBhvr>
                                    </p:animEffect>
                                    <p:anim calcmode="lin" valueType="num">
                                      <p:cBhvr>
                                        <p:cTn id="109"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10"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66">
                                            <p:txEl>
                                              <p:pRg st="1" end="1"/>
                                            </p:txEl>
                                          </p:spTgt>
                                        </p:tgtEl>
                                        <p:attrNameLst>
                                          <p:attrName>style.visibility</p:attrName>
                                        </p:attrNameLst>
                                      </p:cBhvr>
                                      <p:to>
                                        <p:strVal val="visible"/>
                                      </p:to>
                                    </p:set>
                                    <p:animEffect transition="in" filter="fade">
                                      <p:cBhvr>
                                        <p:cTn id="115" dur="1000"/>
                                        <p:tgtEl>
                                          <p:spTgt spid="66">
                                            <p:txEl>
                                              <p:pRg st="1" end="1"/>
                                            </p:txEl>
                                          </p:spTgt>
                                        </p:tgtEl>
                                      </p:cBhvr>
                                    </p:animEffect>
                                    <p:anim calcmode="lin" valueType="num">
                                      <p:cBhvr>
                                        <p:cTn id="116"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117" dur="1000" fill="hold"/>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66">
                                            <p:txEl>
                                              <p:pRg st="2" end="2"/>
                                            </p:txEl>
                                          </p:spTgt>
                                        </p:tgtEl>
                                        <p:attrNameLst>
                                          <p:attrName>style.visibility</p:attrName>
                                        </p:attrNameLst>
                                      </p:cBhvr>
                                      <p:to>
                                        <p:strVal val="visible"/>
                                      </p:to>
                                    </p:set>
                                    <p:animEffect transition="in" filter="fade">
                                      <p:cBhvr>
                                        <p:cTn id="122" dur="1000"/>
                                        <p:tgtEl>
                                          <p:spTgt spid="66">
                                            <p:txEl>
                                              <p:pRg st="2" end="2"/>
                                            </p:txEl>
                                          </p:spTgt>
                                        </p:tgtEl>
                                      </p:cBhvr>
                                    </p:animEffect>
                                    <p:anim calcmode="lin" valueType="num">
                                      <p:cBhvr>
                                        <p:cTn id="123"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66">
                                            <p:txEl>
                                              <p:pRg st="3" end="3"/>
                                            </p:txEl>
                                          </p:spTgt>
                                        </p:tgtEl>
                                        <p:attrNameLst>
                                          <p:attrName>style.visibility</p:attrName>
                                        </p:attrNameLst>
                                      </p:cBhvr>
                                      <p:to>
                                        <p:strVal val="visible"/>
                                      </p:to>
                                    </p:set>
                                    <p:animEffect transition="in" filter="fade">
                                      <p:cBhvr>
                                        <p:cTn id="129" dur="1000"/>
                                        <p:tgtEl>
                                          <p:spTgt spid="66">
                                            <p:txEl>
                                              <p:pRg st="3" end="3"/>
                                            </p:txEl>
                                          </p:spTgt>
                                        </p:tgtEl>
                                      </p:cBhvr>
                                    </p:animEffect>
                                    <p:anim calcmode="lin" valueType="num">
                                      <p:cBhvr>
                                        <p:cTn id="130" dur="10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131" dur="1000" fill="hold"/>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7" grpId="0"/>
      <p:bldP spid="27" grpId="1"/>
      <p:bldP spid="16" grpId="0" animBg="1"/>
      <p:bldP spid="18" grpId="0"/>
      <p:bldP spid="57" grpId="0" animBg="1"/>
      <p:bldP spid="57" grpId="1" animBg="1"/>
      <p:bldP spid="21" grpId="0" animBg="1"/>
      <p:bldP spid="58" grpId="0"/>
      <p:bldP spid="22" grpId="0" animBg="1"/>
      <p:bldP spid="62" grpId="0" animBg="1"/>
      <p:bldP spid="62" grpId="1" animBg="1"/>
      <p:bldP spid="63" grpId="0"/>
      <p:bldP spid="63" grpId="1"/>
      <p:bldP spid="23" grpId="0" animBg="1"/>
      <p:bldP spid="23" grpId="1" animBg="1"/>
      <p:bldP spid="6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9066894" cy="769441"/>
          </a:xfrm>
          <a:prstGeom prst="rect">
            <a:avLst/>
          </a:prstGeom>
          <a:noFill/>
        </p:spPr>
        <p:txBody>
          <a:bodyPr wrap="square" rtlCol="0">
            <a:spAutoFit/>
          </a:bodyPr>
          <a:lstStyle/>
          <a:p>
            <a:r>
              <a:rPr lang="en-US" sz="4400" dirty="0" smtClean="0">
                <a:solidFill>
                  <a:srgbClr val="FFFFFF"/>
                </a:solidFill>
                <a:latin typeface="+mj-lt"/>
              </a:rPr>
              <a:t>Windows Azure Storage Internals</a:t>
            </a:r>
          </a:p>
        </p:txBody>
      </p:sp>
    </p:spTree>
    <p:extLst>
      <p:ext uri="{BB962C8B-B14F-4D97-AF65-F5344CB8AC3E}">
        <p14:creationId xmlns:p14="http://schemas.microsoft.com/office/powerpoint/2010/main" val="1422966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Design Goals</a:t>
            </a:r>
            <a:endParaRPr lang="en-US" dirty="0">
              <a:solidFill>
                <a:srgbClr val="FFFF00"/>
              </a:solidFill>
            </a:endParaRPr>
          </a:p>
        </p:txBody>
      </p:sp>
      <p:sp>
        <p:nvSpPr>
          <p:cNvPr id="2" name="Text Placeholder 1"/>
          <p:cNvSpPr>
            <a:spLocks noGrp="1"/>
          </p:cNvSpPr>
          <p:nvPr>
            <p:ph type="body" sz="quarter" idx="10"/>
          </p:nvPr>
        </p:nvSpPr>
        <p:spPr>
          <a:xfrm>
            <a:off x="519112" y="927654"/>
            <a:ext cx="11149012" cy="5395874"/>
          </a:xfrm>
        </p:spPr>
        <p:txBody>
          <a:bodyPr>
            <a:normAutofit lnSpcReduction="10000"/>
          </a:bodyPr>
          <a:lstStyle/>
          <a:p>
            <a:r>
              <a:rPr lang="en-US" dirty="0" smtClean="0"/>
              <a:t>Highly Available Storage with Strong Consistency</a:t>
            </a:r>
          </a:p>
          <a:p>
            <a:pPr lvl="1"/>
            <a:r>
              <a:rPr lang="en-US" dirty="0" smtClean="0"/>
              <a:t>Provide access to data in face of hardware failures</a:t>
            </a:r>
          </a:p>
          <a:p>
            <a:r>
              <a:rPr lang="en-US" dirty="0" smtClean="0"/>
              <a:t>Durability</a:t>
            </a:r>
          </a:p>
          <a:p>
            <a:pPr lvl="1"/>
            <a:r>
              <a:rPr lang="en-US" dirty="0" smtClean="0"/>
              <a:t>Replicate data several times within and across data centers</a:t>
            </a:r>
          </a:p>
          <a:p>
            <a:r>
              <a:rPr lang="en-US" dirty="0" smtClean="0"/>
              <a:t>Scalability</a:t>
            </a:r>
          </a:p>
          <a:p>
            <a:pPr lvl="1"/>
            <a:r>
              <a:rPr lang="en-US" dirty="0" smtClean="0"/>
              <a:t>Need to scale to </a:t>
            </a:r>
            <a:r>
              <a:rPr lang="en-US" dirty="0" err="1" smtClean="0"/>
              <a:t>exabytes</a:t>
            </a:r>
            <a:r>
              <a:rPr lang="en-US" dirty="0" smtClean="0"/>
              <a:t> and beyond</a:t>
            </a:r>
          </a:p>
          <a:p>
            <a:pPr lvl="1"/>
            <a:r>
              <a:rPr lang="en-US" dirty="0" smtClean="0"/>
              <a:t>Automatically load balance data to meet peak traffic demands </a:t>
            </a:r>
          </a:p>
          <a:p>
            <a:pPr lvl="1"/>
            <a:r>
              <a:rPr lang="en-US" dirty="0" smtClean="0"/>
              <a:t>Provide a global namespace to access data around the world</a:t>
            </a:r>
          </a:p>
          <a:p>
            <a:endParaRPr lang="en-US" dirty="0" smtClean="0"/>
          </a:p>
          <a:p>
            <a:r>
              <a:rPr lang="en-US" sz="2800" dirty="0" smtClean="0"/>
              <a:t>Additional details can be found in up coming paper:</a:t>
            </a:r>
          </a:p>
          <a:p>
            <a:pPr lvl="1"/>
            <a:r>
              <a:rPr lang="en-US" sz="2400" dirty="0" smtClean="0">
                <a:solidFill>
                  <a:srgbClr val="FFFF00"/>
                </a:solidFill>
              </a:rPr>
              <a:t>“Windows Azure Storage: A Highly Available Cloud Storage Service with Strong Consistency”</a:t>
            </a:r>
            <a:r>
              <a:rPr lang="en-US" sz="2400" dirty="0" smtClean="0"/>
              <a:t>,  </a:t>
            </a:r>
            <a:r>
              <a:rPr lang="en-US" sz="2400" i="1" dirty="0" smtClean="0"/>
              <a:t>ACM Symposium on Operating System Principals (SOSP)</a:t>
            </a:r>
            <a:r>
              <a:rPr lang="en-US" sz="2400" dirty="0" smtClean="0"/>
              <a:t>, Oct. 2011</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Windows Azure Storage Stamps</a:t>
            </a:r>
            <a:endParaRPr lang="en-US" dirty="0">
              <a:gradFill flip="none" rotWithShape="1">
                <a:gsLst>
                  <a:gs pos="5417">
                    <a:schemeClr val="tx2"/>
                  </a:gs>
                  <a:gs pos="98000">
                    <a:schemeClr val="tx2"/>
                  </a:gs>
                </a:gsLst>
                <a:lin ang="5400000" scaled="0"/>
                <a:tileRect/>
              </a:gradFill>
              <a:latin typeface="+mn-lt"/>
            </a:endParaRPr>
          </a:p>
        </p:txBody>
      </p:sp>
      <p:sp>
        <p:nvSpPr>
          <p:cNvPr id="4" name="Rectangle 3"/>
          <p:cNvSpPr/>
          <p:nvPr/>
        </p:nvSpPr>
        <p:spPr bwMode="auto">
          <a:xfrm>
            <a:off x="685800" y="3276600"/>
            <a:ext cx="3276599" cy="3262312"/>
          </a:xfrm>
          <a:prstGeom prst="rect">
            <a:avLst/>
          </a:prstGeom>
          <a:solidFill>
            <a:schemeClr val="accent5">
              <a:lumMod val="60000"/>
              <a:lumOff val="40000"/>
              <a:alpha val="50000"/>
            </a:schemeClr>
          </a:solidFill>
          <a:ln w="25400" cap="flat" cmpd="sng" algn="ctr">
            <a:solidFill>
              <a:schemeClr val="tx1"/>
            </a:solidFill>
            <a:prstDash val="sysDot"/>
            <a:round/>
            <a:headEnd type="none" w="med" len="med"/>
            <a:tailEnd type="none" w="med" len="med"/>
          </a:ln>
          <a:effectLst/>
        </p:spPr>
        <p:txBody>
          <a:bodyPr anchor="b"/>
          <a:lstStyle/>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r>
              <a:rPr lang="en-US" b="1" dirty="0" smtClean="0">
                <a:solidFill>
                  <a:srgbClr val="FFFFFF"/>
                </a:solidFill>
              </a:rPr>
              <a:t>Storage Stamp</a:t>
            </a:r>
            <a:endParaRPr lang="en-US" b="1" dirty="0">
              <a:solidFill>
                <a:srgbClr val="FFFFFF"/>
              </a:solidFill>
            </a:endParaRPr>
          </a:p>
        </p:txBody>
      </p:sp>
      <p:sp>
        <p:nvSpPr>
          <p:cNvPr id="7" name="Rectangle 6"/>
          <p:cNvSpPr/>
          <p:nvPr/>
        </p:nvSpPr>
        <p:spPr>
          <a:xfrm>
            <a:off x="1752599" y="3124200"/>
            <a:ext cx="1143000" cy="381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outerShdw blurRad="38100" dist="38100" dir="2700000" algn="tl">
                    <a:srgbClr val="000000">
                      <a:alpha val="43137"/>
                    </a:srgbClr>
                  </a:outerShdw>
                </a:effectLst>
              </a:rPr>
              <a:t>LB</a:t>
            </a:r>
            <a:endParaRPr lang="en-US" b="1" dirty="0">
              <a:solidFill>
                <a:prstClr val="white"/>
              </a:solidFill>
              <a:effectLst>
                <a:outerShdw blurRad="38100" dist="38100" dir="2700000" algn="tl">
                  <a:srgbClr val="000000">
                    <a:alpha val="43137"/>
                  </a:srgbClr>
                </a:outerShdw>
              </a:effectLst>
            </a:endParaRPr>
          </a:p>
        </p:txBody>
      </p:sp>
      <p:cxnSp>
        <p:nvCxnSpPr>
          <p:cNvPr id="9" name="Straight Arrow Connector 8"/>
          <p:cNvCxnSpPr/>
          <p:nvPr/>
        </p:nvCxnSpPr>
        <p:spPr>
          <a:xfrm rot="5400000">
            <a:off x="2133996" y="3695700"/>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133996" y="4457700"/>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564832" y="2372069"/>
            <a:ext cx="1917228" cy="879255"/>
            <a:chOff x="4213893" y="2382514"/>
            <a:chExt cx="1192970" cy="879255"/>
          </a:xfrm>
        </p:grpSpPr>
        <p:cxnSp>
          <p:nvCxnSpPr>
            <p:cNvPr id="11" name="Straight Connector 10"/>
            <p:cNvCxnSpPr/>
            <p:nvPr/>
          </p:nvCxnSpPr>
          <p:spPr>
            <a:xfrm flipH="1">
              <a:off x="4213893" y="2394427"/>
              <a:ext cx="1192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20920" y="2382514"/>
              <a:ext cx="0" cy="8792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bwMode="auto">
          <a:xfrm>
            <a:off x="5482064" y="2012763"/>
            <a:ext cx="1219200" cy="786741"/>
          </a:xfrm>
          <a:prstGeom prst="roundRect">
            <a:avLst/>
          </a:prstGeom>
          <a:solidFill>
            <a:schemeClr val="tx2">
              <a:lumMod val="50000"/>
            </a:schemeClr>
          </a:solidFill>
          <a:ln w="254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lgn="ctr">
              <a:defRPr/>
            </a:pPr>
            <a:r>
              <a:rPr lang="en-US" sz="1400" b="1" dirty="0" smtClean="0">
                <a:solidFill>
                  <a:prstClr val="white"/>
                </a:solidFill>
              </a:rPr>
              <a:t>Storage</a:t>
            </a:r>
          </a:p>
          <a:p>
            <a:pPr algn="ctr">
              <a:defRPr/>
            </a:pPr>
            <a:r>
              <a:rPr lang="en-US" sz="1400" b="1" dirty="0" smtClean="0">
                <a:solidFill>
                  <a:prstClr val="white"/>
                </a:solidFill>
              </a:rPr>
              <a:t>Location </a:t>
            </a:r>
          </a:p>
          <a:p>
            <a:pPr algn="ctr">
              <a:defRPr/>
            </a:pPr>
            <a:r>
              <a:rPr lang="en-US" sz="1400" b="1" dirty="0" smtClean="0">
                <a:solidFill>
                  <a:prstClr val="white"/>
                </a:solidFill>
              </a:rPr>
              <a:t>Service</a:t>
            </a:r>
            <a:endParaRPr lang="en-US" b="1" dirty="0">
              <a:solidFill>
                <a:prstClr val="white"/>
              </a:solidFill>
            </a:endParaRPr>
          </a:p>
        </p:txBody>
      </p:sp>
      <p:sp>
        <p:nvSpPr>
          <p:cNvPr id="24" name="TextBox 23"/>
          <p:cNvSpPr txBox="1"/>
          <p:nvPr/>
        </p:nvSpPr>
        <p:spPr>
          <a:xfrm>
            <a:off x="1752599" y="1087042"/>
            <a:ext cx="8229817" cy="400110"/>
          </a:xfrm>
          <a:prstGeom prst="rect">
            <a:avLst/>
          </a:prstGeom>
          <a:noFill/>
        </p:spPr>
        <p:txBody>
          <a:bodyPr wrap="none" rtlCol="0">
            <a:spAutoFit/>
          </a:bodyPr>
          <a:lstStyle/>
          <a:p>
            <a:r>
              <a:rPr lang="en-US" sz="2000" b="1" dirty="0" smtClean="0">
                <a:solidFill>
                  <a:srgbClr val="FFFF00"/>
                </a:solidFill>
              </a:rPr>
              <a:t>Access blob storage via the URL: http://&lt;account&gt;.blob.core.windows.net/ </a:t>
            </a:r>
            <a:endParaRPr lang="en-US" sz="2000" b="1" dirty="0">
              <a:solidFill>
                <a:srgbClr val="FFFF00"/>
              </a:solidFill>
            </a:endParaRPr>
          </a:p>
        </p:txBody>
      </p:sp>
      <p:pic>
        <p:nvPicPr>
          <p:cNvPr id="25" name="Picture 2" descr="C:\Program Files (x86)\Microsoft Office\MEDIA\CAGCAT10\j0292020.wmf"/>
          <p:cNvPicPr>
            <a:picLocks noChangeAspect="1" noChangeArrowheads="1"/>
          </p:cNvPicPr>
          <p:nvPr/>
        </p:nvPicPr>
        <p:blipFill>
          <a:blip r:embed="rId3" cstate="print"/>
          <a:srcRect/>
          <a:stretch>
            <a:fillRect/>
          </a:stretch>
        </p:blipFill>
        <p:spPr bwMode="auto">
          <a:xfrm>
            <a:off x="304800" y="1371600"/>
            <a:ext cx="854232" cy="810768"/>
          </a:xfrm>
          <a:prstGeom prst="rect">
            <a:avLst/>
          </a:prstGeom>
          <a:noFill/>
        </p:spPr>
      </p:pic>
      <p:grpSp>
        <p:nvGrpSpPr>
          <p:cNvPr id="28" name="Group 63"/>
          <p:cNvGrpSpPr/>
          <p:nvPr/>
        </p:nvGrpSpPr>
        <p:grpSpPr>
          <a:xfrm>
            <a:off x="609599" y="2209800"/>
            <a:ext cx="1616765" cy="914400"/>
            <a:chOff x="609600" y="2209800"/>
            <a:chExt cx="1295400" cy="914400"/>
          </a:xfrm>
        </p:grpSpPr>
        <p:cxnSp>
          <p:nvCxnSpPr>
            <p:cNvPr id="29" name="Straight Arrow Connector 28"/>
            <p:cNvCxnSpPr/>
            <p:nvPr/>
          </p:nvCxnSpPr>
          <p:spPr>
            <a:xfrm rot="16200000" flipH="1">
              <a:off x="1104900" y="2324100"/>
              <a:ext cx="914400" cy="685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2221468"/>
              <a:ext cx="1054727" cy="369332"/>
            </a:xfrm>
            <a:prstGeom prst="rect">
              <a:avLst/>
            </a:prstGeom>
            <a:noFill/>
          </p:spPr>
          <p:txBody>
            <a:bodyPr wrap="none" rtlCol="0">
              <a:spAutoFit/>
            </a:bodyPr>
            <a:lstStyle/>
            <a:p>
              <a:r>
                <a:rPr lang="en-US" b="1" dirty="0" smtClean="0">
                  <a:solidFill>
                    <a:prstClr val="white"/>
                  </a:solidFill>
                </a:rPr>
                <a:t>Data access</a:t>
              </a:r>
              <a:endParaRPr lang="en-US" b="1" dirty="0">
                <a:solidFill>
                  <a:prstClr val="white"/>
                </a:solidFill>
              </a:endParaRPr>
            </a:p>
          </p:txBody>
        </p:sp>
      </p:grpSp>
      <p:grpSp>
        <p:nvGrpSpPr>
          <p:cNvPr id="31" name="Group 68"/>
          <p:cNvGrpSpPr/>
          <p:nvPr/>
        </p:nvGrpSpPr>
        <p:grpSpPr>
          <a:xfrm>
            <a:off x="3682448" y="4778926"/>
            <a:ext cx="4710658" cy="438105"/>
            <a:chOff x="4797635" y="5018116"/>
            <a:chExt cx="2576942" cy="438105"/>
          </a:xfrm>
        </p:grpSpPr>
        <p:cxnSp>
          <p:nvCxnSpPr>
            <p:cNvPr id="32" name="Straight Arrow Connector 31"/>
            <p:cNvCxnSpPr/>
            <p:nvPr/>
          </p:nvCxnSpPr>
          <p:spPr>
            <a:xfrm rot="10800000">
              <a:off x="4797635" y="5018116"/>
              <a:ext cx="2576942" cy="11875"/>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16855" y="5056111"/>
              <a:ext cx="1778909" cy="400110"/>
            </a:xfrm>
            <a:prstGeom prst="rect">
              <a:avLst/>
            </a:prstGeom>
          </p:spPr>
          <p:txBody>
            <a:bodyPr wrap="none">
              <a:spAutoFit/>
            </a:bodyPr>
            <a:lstStyle/>
            <a:p>
              <a:pPr algn="ctr">
                <a:defRPr/>
              </a:pPr>
              <a:r>
                <a:rPr lang="en-US" sz="2000" b="1" dirty="0" smtClean="0">
                  <a:solidFill>
                    <a:prstClr val="white"/>
                  </a:solidFill>
                </a:rPr>
                <a:t>Inter-stamp (Geo) replication</a:t>
              </a:r>
              <a:endParaRPr lang="en-US" sz="2000" b="1" dirty="0">
                <a:solidFill>
                  <a:prstClr val="white"/>
                </a:solidFill>
              </a:endParaRPr>
            </a:p>
          </p:txBody>
        </p:sp>
      </p:grpSp>
      <p:sp>
        <p:nvSpPr>
          <p:cNvPr id="35" name="Rectangle 34"/>
          <p:cNvSpPr/>
          <p:nvPr/>
        </p:nvSpPr>
        <p:spPr bwMode="auto">
          <a:xfrm>
            <a:off x="965752" y="4613951"/>
            <a:ext cx="2716695" cy="369332"/>
          </a:xfrm>
          <a:prstGeom prst="rect">
            <a:avLst/>
          </a:prstGeom>
          <a:solidFill>
            <a:schemeClr val="tx2">
              <a:lumMod val="50000"/>
            </a:schemeClr>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Partition Layer</a:t>
            </a:r>
            <a:endParaRPr lang="en-US" b="1" dirty="0">
              <a:solidFill>
                <a:prstClr val="white"/>
              </a:solidFill>
              <a:effectLst>
                <a:outerShdw blurRad="38100" dist="38100" dir="2700000" algn="tl">
                  <a:srgbClr val="000000">
                    <a:alpha val="43137"/>
                  </a:srgbClr>
                </a:outerShdw>
              </a:effectLst>
            </a:endParaRPr>
          </a:p>
        </p:txBody>
      </p:sp>
      <p:sp>
        <p:nvSpPr>
          <p:cNvPr id="42" name="Rectangle 41"/>
          <p:cNvSpPr/>
          <p:nvPr/>
        </p:nvSpPr>
        <p:spPr bwMode="auto">
          <a:xfrm>
            <a:off x="965752" y="3892836"/>
            <a:ext cx="2716695" cy="369332"/>
          </a:xfrm>
          <a:prstGeom prst="rect">
            <a:avLst/>
          </a:prstGeom>
          <a:solidFill>
            <a:schemeClr val="tx2">
              <a:lumMod val="50000"/>
            </a:schemeClr>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Front-Ends</a:t>
            </a:r>
            <a:endParaRPr lang="en-US" b="1" dirty="0">
              <a:solidFill>
                <a:prstClr val="white"/>
              </a:solidFill>
              <a:effectLst>
                <a:outerShdw blurRad="38100" dist="38100" dir="2700000" algn="tl">
                  <a:srgbClr val="000000">
                    <a:alpha val="43137"/>
                  </a:srgbClr>
                </a:outerShdw>
              </a:effectLst>
            </a:endParaRPr>
          </a:p>
        </p:txBody>
      </p:sp>
      <p:sp>
        <p:nvSpPr>
          <p:cNvPr id="43" name="Rectangle 42"/>
          <p:cNvSpPr/>
          <p:nvPr/>
        </p:nvSpPr>
        <p:spPr bwMode="auto">
          <a:xfrm>
            <a:off x="965751" y="5393882"/>
            <a:ext cx="2651760" cy="822960"/>
          </a:xfrm>
          <a:prstGeom prst="rect">
            <a:avLst/>
          </a:prstGeom>
          <a:solidFill>
            <a:schemeClr val="tx2">
              <a:lumMod val="50000"/>
            </a:schemeClr>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t">
            <a:spAutoFit/>
          </a:bodyPr>
          <a:lstStyle/>
          <a:p>
            <a:pPr algn="ctr"/>
            <a:r>
              <a:rPr lang="en-US" b="1" dirty="0" smtClean="0">
                <a:solidFill>
                  <a:prstClr val="white"/>
                </a:solidFill>
                <a:effectLst>
                  <a:outerShdw blurRad="38100" dist="38100" dir="2700000" algn="tl">
                    <a:srgbClr val="000000">
                      <a:alpha val="43137"/>
                    </a:srgbClr>
                  </a:outerShdw>
                </a:effectLst>
              </a:rPr>
              <a:t>DFS Layer</a:t>
            </a:r>
            <a:endParaRPr lang="en-US" b="1" dirty="0">
              <a:solidFill>
                <a:prstClr val="white"/>
              </a:solidFill>
              <a:effectLst>
                <a:outerShdw blurRad="38100" dist="38100" dir="2700000" algn="tl">
                  <a:srgbClr val="000000">
                    <a:alpha val="43137"/>
                  </a:srgbClr>
                </a:outerShdw>
              </a:effectLst>
            </a:endParaRPr>
          </a:p>
        </p:txBody>
      </p:sp>
      <p:cxnSp>
        <p:nvCxnSpPr>
          <p:cNvPr id="44" name="Straight Arrow Connector 43"/>
          <p:cNvCxnSpPr/>
          <p:nvPr/>
        </p:nvCxnSpPr>
        <p:spPr>
          <a:xfrm rot="5400000">
            <a:off x="2133996" y="5203382"/>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flipH="1">
            <a:off x="6701263" y="2365373"/>
            <a:ext cx="1920451" cy="879255"/>
            <a:chOff x="4211889" y="2382514"/>
            <a:chExt cx="1194975" cy="879255"/>
          </a:xfrm>
        </p:grpSpPr>
        <p:cxnSp>
          <p:nvCxnSpPr>
            <p:cNvPr id="55" name="Straight Connector 54"/>
            <p:cNvCxnSpPr/>
            <p:nvPr/>
          </p:nvCxnSpPr>
          <p:spPr>
            <a:xfrm flipH="1">
              <a:off x="4213894" y="2394427"/>
              <a:ext cx="1192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11889" y="2382514"/>
              <a:ext cx="0" cy="8792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199744" y="5730357"/>
            <a:ext cx="2121799" cy="474835"/>
            <a:chOff x="4498572" y="5820508"/>
            <a:chExt cx="2121799" cy="474835"/>
          </a:xfrm>
        </p:grpSpPr>
        <p:sp>
          <p:nvSpPr>
            <p:cNvPr id="3" name="Curved Right Arrow 2"/>
            <p:cNvSpPr/>
            <p:nvPr/>
          </p:nvSpPr>
          <p:spPr bwMode="auto">
            <a:xfrm>
              <a:off x="5143500" y="5846885"/>
              <a:ext cx="448408" cy="254977"/>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Curved Left Arrow 5"/>
            <p:cNvSpPr/>
            <p:nvPr/>
          </p:nvSpPr>
          <p:spPr bwMode="auto">
            <a:xfrm flipV="1">
              <a:off x="5635870" y="5820508"/>
              <a:ext cx="492369" cy="254977"/>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TextBox 56"/>
            <p:cNvSpPr txBox="1"/>
            <p:nvPr/>
          </p:nvSpPr>
          <p:spPr>
            <a:xfrm>
              <a:off x="4498572" y="5956789"/>
              <a:ext cx="2121799" cy="338554"/>
            </a:xfrm>
            <a:prstGeom prst="rect">
              <a:avLst/>
            </a:prstGeom>
            <a:noFill/>
          </p:spPr>
          <p:txBody>
            <a:bodyPr wrap="none" rtlCol="0">
              <a:spAutoFit/>
            </a:bodyPr>
            <a:lstStyle/>
            <a:p>
              <a:r>
                <a:rPr lang="en-US" sz="1600" b="1" dirty="0" smtClean="0">
                  <a:solidFill>
                    <a:srgbClr val="FFFF00"/>
                  </a:solidFill>
                </a:rPr>
                <a:t>Intra-stamp replication</a:t>
              </a:r>
              <a:endParaRPr lang="en-US" sz="1600" b="1" dirty="0">
                <a:solidFill>
                  <a:srgbClr val="FFFF00"/>
                </a:solidFill>
              </a:endParaRPr>
            </a:p>
          </p:txBody>
        </p:sp>
      </p:grpSp>
      <p:grpSp>
        <p:nvGrpSpPr>
          <p:cNvPr id="17" name="Group 16"/>
          <p:cNvGrpSpPr/>
          <p:nvPr/>
        </p:nvGrpSpPr>
        <p:grpSpPr>
          <a:xfrm>
            <a:off x="8113153" y="3106616"/>
            <a:ext cx="3276599" cy="3414712"/>
            <a:chOff x="8113153" y="3124200"/>
            <a:chExt cx="3276599" cy="3414712"/>
          </a:xfrm>
        </p:grpSpPr>
        <p:sp>
          <p:nvSpPr>
            <p:cNvPr id="58" name="Rectangle 57"/>
            <p:cNvSpPr/>
            <p:nvPr/>
          </p:nvSpPr>
          <p:spPr bwMode="auto">
            <a:xfrm>
              <a:off x="8113153" y="3276600"/>
              <a:ext cx="3276599" cy="3262312"/>
            </a:xfrm>
            <a:prstGeom prst="rect">
              <a:avLst/>
            </a:prstGeom>
            <a:solidFill>
              <a:schemeClr val="accent5">
                <a:lumMod val="60000"/>
                <a:lumOff val="40000"/>
                <a:alpha val="50000"/>
              </a:schemeClr>
            </a:solidFill>
            <a:ln w="25400" cap="flat" cmpd="sng" algn="ctr">
              <a:solidFill>
                <a:schemeClr val="tx1"/>
              </a:solidFill>
              <a:prstDash val="sysDot"/>
              <a:round/>
              <a:headEnd type="none" w="med" len="med"/>
              <a:tailEnd type="none" w="med" len="med"/>
            </a:ln>
            <a:effectLst/>
          </p:spPr>
          <p:txBody>
            <a:bodyPr anchor="b"/>
            <a:lstStyle/>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r>
                <a:rPr lang="en-US" b="1" dirty="0" smtClean="0">
                  <a:solidFill>
                    <a:srgbClr val="FFFFFF"/>
                  </a:solidFill>
                </a:rPr>
                <a:t>Storage Stamp</a:t>
              </a:r>
              <a:endParaRPr lang="en-US" b="1" dirty="0">
                <a:solidFill>
                  <a:srgbClr val="FFFFFF"/>
                </a:solidFill>
              </a:endParaRPr>
            </a:p>
          </p:txBody>
        </p:sp>
        <p:sp>
          <p:nvSpPr>
            <p:cNvPr id="59" name="Rectangle 58"/>
            <p:cNvSpPr/>
            <p:nvPr/>
          </p:nvSpPr>
          <p:spPr>
            <a:xfrm>
              <a:off x="9179952" y="3124200"/>
              <a:ext cx="1143000" cy="381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outerShdw blurRad="38100" dist="38100" dir="2700000" algn="tl">
                      <a:srgbClr val="000000">
                        <a:alpha val="43137"/>
                      </a:srgbClr>
                    </a:outerShdw>
                  </a:effectLst>
                </a:rPr>
                <a:t>LB</a:t>
              </a:r>
              <a:endParaRPr lang="en-US" b="1" dirty="0">
                <a:solidFill>
                  <a:prstClr val="white"/>
                </a:solidFill>
                <a:effectLst>
                  <a:outerShdw blurRad="38100" dist="38100" dir="2700000" algn="tl">
                    <a:srgbClr val="000000">
                      <a:alpha val="43137"/>
                    </a:srgbClr>
                  </a:outerShdw>
                </a:effectLst>
              </a:endParaRPr>
            </a:p>
          </p:txBody>
        </p:sp>
        <p:cxnSp>
          <p:nvCxnSpPr>
            <p:cNvPr id="60" name="Straight Arrow Connector 59"/>
            <p:cNvCxnSpPr/>
            <p:nvPr/>
          </p:nvCxnSpPr>
          <p:spPr>
            <a:xfrm rot="5400000">
              <a:off x="9561349" y="3695700"/>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9561349" y="4457700"/>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8393105" y="4613951"/>
              <a:ext cx="2716695" cy="369332"/>
            </a:xfrm>
            <a:prstGeom prst="rect">
              <a:avLst/>
            </a:prstGeom>
            <a:solidFill>
              <a:schemeClr val="tx2">
                <a:lumMod val="50000"/>
              </a:schemeClr>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Partition Layer</a:t>
              </a:r>
              <a:endParaRPr lang="en-US" b="1" dirty="0">
                <a:solidFill>
                  <a:prstClr val="white"/>
                </a:solidFill>
                <a:effectLst>
                  <a:outerShdw blurRad="38100" dist="38100" dir="2700000" algn="tl">
                    <a:srgbClr val="000000">
                      <a:alpha val="43137"/>
                    </a:srgbClr>
                  </a:outerShdw>
                </a:effectLst>
              </a:endParaRPr>
            </a:p>
          </p:txBody>
        </p:sp>
        <p:sp>
          <p:nvSpPr>
            <p:cNvPr id="63" name="Rectangle 62"/>
            <p:cNvSpPr/>
            <p:nvPr/>
          </p:nvSpPr>
          <p:spPr bwMode="auto">
            <a:xfrm>
              <a:off x="8393105" y="3892836"/>
              <a:ext cx="2716695" cy="369332"/>
            </a:xfrm>
            <a:prstGeom prst="rect">
              <a:avLst/>
            </a:prstGeom>
            <a:solidFill>
              <a:schemeClr val="tx2">
                <a:lumMod val="50000"/>
              </a:schemeClr>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Front-Ends</a:t>
              </a:r>
              <a:endParaRPr lang="en-US" b="1" dirty="0">
                <a:solidFill>
                  <a:prstClr val="white"/>
                </a:solidFill>
                <a:effectLst>
                  <a:outerShdw blurRad="38100" dist="38100" dir="2700000" algn="tl">
                    <a:srgbClr val="000000">
                      <a:alpha val="43137"/>
                    </a:srgbClr>
                  </a:outerShdw>
                </a:effectLst>
              </a:endParaRPr>
            </a:p>
          </p:txBody>
        </p:sp>
        <p:sp>
          <p:nvSpPr>
            <p:cNvPr id="64" name="Rectangle 63"/>
            <p:cNvSpPr/>
            <p:nvPr/>
          </p:nvSpPr>
          <p:spPr bwMode="auto">
            <a:xfrm>
              <a:off x="8393104" y="5393882"/>
              <a:ext cx="2651760" cy="822960"/>
            </a:xfrm>
            <a:prstGeom prst="rect">
              <a:avLst/>
            </a:prstGeom>
            <a:solidFill>
              <a:schemeClr val="tx2">
                <a:lumMod val="50000"/>
              </a:schemeClr>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t">
              <a:spAutoFit/>
            </a:bodyPr>
            <a:lstStyle/>
            <a:p>
              <a:pPr algn="ctr"/>
              <a:r>
                <a:rPr lang="en-US" b="1" dirty="0" smtClean="0">
                  <a:solidFill>
                    <a:prstClr val="white"/>
                  </a:solidFill>
                  <a:effectLst>
                    <a:outerShdw blurRad="38100" dist="38100" dir="2700000" algn="tl">
                      <a:srgbClr val="000000">
                        <a:alpha val="43137"/>
                      </a:srgbClr>
                    </a:outerShdw>
                  </a:effectLst>
                </a:rPr>
                <a:t>DFS Layer</a:t>
              </a:r>
              <a:endParaRPr lang="en-US" b="1" dirty="0">
                <a:solidFill>
                  <a:prstClr val="white"/>
                </a:solidFill>
                <a:effectLst>
                  <a:outerShdw blurRad="38100" dist="38100" dir="2700000" algn="tl">
                    <a:srgbClr val="000000">
                      <a:alpha val="43137"/>
                    </a:srgbClr>
                  </a:outerShdw>
                </a:effectLst>
              </a:endParaRPr>
            </a:p>
          </p:txBody>
        </p:sp>
        <p:cxnSp>
          <p:nvCxnSpPr>
            <p:cNvPr id="65" name="Straight Arrow Connector 64"/>
            <p:cNvCxnSpPr/>
            <p:nvPr/>
          </p:nvCxnSpPr>
          <p:spPr>
            <a:xfrm rot="5400000">
              <a:off x="9561349" y="5203382"/>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8627097" y="5730357"/>
            <a:ext cx="2121799" cy="474835"/>
            <a:chOff x="4498572" y="5820508"/>
            <a:chExt cx="2121799" cy="474835"/>
          </a:xfrm>
        </p:grpSpPr>
        <p:sp>
          <p:nvSpPr>
            <p:cNvPr id="67" name="Curved Right Arrow 66"/>
            <p:cNvSpPr/>
            <p:nvPr/>
          </p:nvSpPr>
          <p:spPr bwMode="auto">
            <a:xfrm>
              <a:off x="5143500" y="5846885"/>
              <a:ext cx="448408" cy="254977"/>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Curved Left Arrow 67"/>
            <p:cNvSpPr/>
            <p:nvPr/>
          </p:nvSpPr>
          <p:spPr bwMode="auto">
            <a:xfrm flipV="1">
              <a:off x="5635870" y="5820508"/>
              <a:ext cx="492369" cy="254977"/>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9" name="TextBox 68"/>
            <p:cNvSpPr txBox="1"/>
            <p:nvPr/>
          </p:nvSpPr>
          <p:spPr>
            <a:xfrm>
              <a:off x="4498572" y="5956789"/>
              <a:ext cx="2121799" cy="338554"/>
            </a:xfrm>
            <a:prstGeom prst="rect">
              <a:avLst/>
            </a:prstGeom>
            <a:noFill/>
          </p:spPr>
          <p:txBody>
            <a:bodyPr wrap="none" rtlCol="0">
              <a:spAutoFit/>
            </a:bodyPr>
            <a:lstStyle/>
            <a:p>
              <a:r>
                <a:rPr lang="en-US" sz="1600" b="1" dirty="0" smtClean="0">
                  <a:solidFill>
                    <a:srgbClr val="FFFF00"/>
                  </a:solidFill>
                </a:rPr>
                <a:t>Intra-stamp </a:t>
              </a:r>
              <a:r>
                <a:rPr lang="en-US" sz="1600" b="1" dirty="0" err="1" smtClean="0">
                  <a:solidFill>
                    <a:srgbClr val="FFFF00"/>
                  </a:solidFill>
                </a:rPr>
                <a:t>replicaion</a:t>
              </a:r>
              <a:endParaRPr lang="en-US" sz="1600" b="1" dirty="0">
                <a:solidFill>
                  <a:srgbClr val="FFFF00"/>
                </a:solidFill>
              </a:endParaRPr>
            </a:p>
          </p:txBody>
        </p:sp>
      </p:grpSp>
    </p:spTree>
    <p:extLst>
      <p:ext uri="{BB962C8B-B14F-4D97-AF65-F5344CB8AC3E}">
        <p14:creationId xmlns:p14="http://schemas.microsoft.com/office/powerpoint/2010/main" val="98654570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circle(in)">
                                      <p:cBhvr>
                                        <p:cTn id="23" dur="20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500"/>
                                        <p:tgtEl>
                                          <p:spTgt spid="54"/>
                                        </p:tgtEl>
                                      </p:cBhvr>
                                    </p:animEffect>
                                  </p:childTnLst>
                                </p:cTn>
                              </p:par>
                              <p:par>
                                <p:cTn id="35" presetID="22" presetClass="entr" presetSubtype="1"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up)">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67" y="249241"/>
            <a:ext cx="11031626" cy="609398"/>
          </a:xfrm>
        </p:spPr>
        <p:txBody>
          <a:bodyPr/>
          <a:lstStyle/>
          <a:p>
            <a:r>
              <a:rPr lang="en-US" dirty="0" smtClean="0"/>
              <a:t>Running on Windows Azure Storage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207" y="1800278"/>
            <a:ext cx="2858756" cy="21040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2425" y="199500"/>
            <a:ext cx="2619375" cy="609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567" y="1675278"/>
            <a:ext cx="3480414" cy="23540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7264" y="1300331"/>
            <a:ext cx="2811850" cy="2811850"/>
          </a:xfrm>
          <a:prstGeom prst="rect">
            <a:avLst/>
          </a:prstGeom>
        </p:spPr>
      </p:pic>
      <p:sp>
        <p:nvSpPr>
          <p:cNvPr id="12" name="Content Placeholder 8"/>
          <p:cNvSpPr>
            <a:spLocks noGrp="1"/>
          </p:cNvSpPr>
          <p:nvPr>
            <p:ph sz="half" idx="1"/>
          </p:nvPr>
        </p:nvSpPr>
        <p:spPr>
          <a:xfrm>
            <a:off x="7791483" y="4117796"/>
            <a:ext cx="4195882" cy="86177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2800" b="1" dirty="0" err="1" smtClean="0">
                <a:ln w="11430"/>
                <a:solidFill>
                  <a:schemeClr val="accent2">
                    <a:lumMod val="20000"/>
                    <a:lumOff val="80000"/>
                  </a:schemeClr>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Facebook</a:t>
            </a: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 and Twitter</a:t>
            </a:r>
          </a:p>
          <a:p>
            <a:pPr marL="0" indent="0" algn="ctr">
              <a:buNone/>
            </a:pP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Near Real-Time Search</a:t>
            </a:r>
          </a:p>
        </p:txBody>
      </p:sp>
      <p:sp>
        <p:nvSpPr>
          <p:cNvPr id="13" name="Content Placeholder 8"/>
          <p:cNvSpPr>
            <a:spLocks noGrp="1"/>
          </p:cNvSpPr>
          <p:nvPr>
            <p:ph sz="half" idx="1"/>
          </p:nvPr>
        </p:nvSpPr>
        <p:spPr>
          <a:xfrm>
            <a:off x="4255805" y="4374769"/>
            <a:ext cx="3966510" cy="664797"/>
          </a:xfrm>
          <a:effectLst>
            <a:glow rad="228600">
              <a:schemeClr val="accent3">
                <a:satMod val="175000"/>
                <a:alpha val="40000"/>
              </a:schemeClr>
            </a:glow>
          </a:effectLst>
        </p:spPr>
        <p:txBody>
          <a:bodyPr/>
          <a:lstStyle/>
          <a:p>
            <a:pPr marL="0" indent="0" algn="ctr">
              <a:buNone/>
            </a:pPr>
            <a:r>
              <a:rPr lang="en-US" dirty="0" smtClean="0">
                <a:solidFill>
                  <a:schemeClr val="accent3">
                    <a:lumMod val="60000"/>
                    <a:lumOff val="40000"/>
                  </a:schemeClr>
                </a:solidFill>
                <a:effectLst>
                  <a:glow rad="101600">
                    <a:schemeClr val="accent3">
                      <a:satMod val="175000"/>
                      <a:alpha val="40000"/>
                    </a:schemeClr>
                  </a:glow>
                </a:effectLst>
                <a:latin typeface="Segoe UI" pitchFamily="34" charset="0"/>
                <a:ea typeface="Segoe UI" pitchFamily="34" charset="0"/>
                <a:cs typeface="Segoe UI" pitchFamily="34" charset="0"/>
              </a:rPr>
              <a:t>Microsoft Zune</a:t>
            </a:r>
            <a:r>
              <a:rPr lang="en-US" sz="1800" dirty="0">
                <a:solidFill>
                  <a:schemeClr val="accent3">
                    <a:lumMod val="60000"/>
                    <a:lumOff val="40000"/>
                  </a:schemeClr>
                </a:solidFill>
                <a:effectLst>
                  <a:glow rad="101600">
                    <a:schemeClr val="accent3">
                      <a:satMod val="175000"/>
                      <a:alpha val="40000"/>
                    </a:schemeClr>
                  </a:glow>
                </a:effectLst>
                <a:latin typeface="Segoe UI" pitchFamily="34" charset="0"/>
                <a:ea typeface="Segoe UI" pitchFamily="34" charset="0"/>
                <a:cs typeface="Segoe UI" pitchFamily="34" charset="0"/>
              </a:rPr>
              <a:t> </a:t>
            </a:r>
            <a:r>
              <a:rPr lang="en-US" dirty="0" smtClean="0">
                <a:solidFill>
                  <a:schemeClr val="accent3">
                    <a:lumMod val="60000"/>
                    <a:lumOff val="40000"/>
                  </a:schemeClr>
                </a:solidFill>
                <a:effectLst>
                  <a:glow rad="101600">
                    <a:schemeClr val="accent3">
                      <a:satMod val="175000"/>
                      <a:alpha val="40000"/>
                    </a:schemeClr>
                  </a:glow>
                </a:effectLst>
                <a:latin typeface="Segoe UI" pitchFamily="34" charset="0"/>
                <a:ea typeface="Segoe UI" pitchFamily="34" charset="0"/>
                <a:cs typeface="Segoe UI" pitchFamily="34" charset="0"/>
              </a:rPr>
              <a:t>Media Storage and Delivery</a:t>
            </a:r>
            <a:endParaRPr lang="en-US" sz="3200" dirty="0" smtClean="0">
              <a:solidFill>
                <a:schemeClr val="accent3">
                  <a:lumMod val="60000"/>
                  <a:lumOff val="40000"/>
                </a:schemeClr>
              </a:solidFill>
              <a:effectLst>
                <a:glow rad="101600">
                  <a:schemeClr val="accent3">
                    <a:satMod val="175000"/>
                    <a:alpha val="40000"/>
                  </a:schemeClr>
                </a:glow>
              </a:effectLst>
              <a:latin typeface="Segoe UI" pitchFamily="34" charset="0"/>
              <a:ea typeface="Segoe UI" pitchFamily="34" charset="0"/>
              <a:cs typeface="Segoe UI" pitchFamily="34" charset="0"/>
            </a:endParaRPr>
          </a:p>
        </p:txBody>
      </p:sp>
      <p:sp>
        <p:nvSpPr>
          <p:cNvPr id="16" name="Content Placeholder 8"/>
          <p:cNvSpPr>
            <a:spLocks noGrp="1"/>
          </p:cNvSpPr>
          <p:nvPr>
            <p:ph sz="half" idx="1"/>
          </p:nvPr>
        </p:nvSpPr>
        <p:spPr>
          <a:xfrm>
            <a:off x="202833" y="4217688"/>
            <a:ext cx="4195882" cy="861774"/>
          </a:xfrm>
        </p:spPr>
        <p:txBody>
          <a:bodyPr/>
          <a:lstStyle/>
          <a:p>
            <a:pPr marL="0" indent="0" algn="ctr">
              <a:buNone/>
            </a:pPr>
            <a:r>
              <a:rPr lang="en-US" sz="2800" b="1" dirty="0" smtClean="0">
                <a:ln w="10541" cmpd="sng">
                  <a:solidFill>
                    <a:schemeClr val="accent1">
                      <a:shade val="88000"/>
                      <a:satMod val="110000"/>
                    </a:schemeClr>
                  </a:solidFill>
                  <a:prstDash val="solid"/>
                </a:ln>
                <a:solidFill>
                  <a:srgbClr val="21FF2C"/>
                </a:solidFill>
                <a:latin typeface="Segoe UI" pitchFamily="34" charset="0"/>
                <a:ea typeface="Segoe UI" pitchFamily="34" charset="0"/>
                <a:cs typeface="Segoe UI" pitchFamily="34" charset="0"/>
              </a:rPr>
              <a:t>Telemetry for Kinect</a:t>
            </a:r>
          </a:p>
          <a:p>
            <a:pPr marL="0" indent="0" algn="ctr">
              <a:buNone/>
            </a:pPr>
            <a:r>
              <a:rPr lang="en-US" sz="2800" b="1" dirty="0" smtClean="0">
                <a:ln w="10541" cmpd="sng">
                  <a:solidFill>
                    <a:schemeClr val="accent1">
                      <a:shade val="88000"/>
                      <a:satMod val="110000"/>
                    </a:schemeClr>
                  </a:solidFill>
                  <a:prstDash val="solid"/>
                </a:ln>
                <a:solidFill>
                  <a:srgbClr val="21FF2C"/>
                </a:solidFill>
                <a:effectLst/>
                <a:latin typeface="Segoe UI" pitchFamily="34" charset="0"/>
                <a:ea typeface="Segoe UI" pitchFamily="34" charset="0"/>
                <a:cs typeface="Segoe UI" pitchFamily="34" charset="0"/>
              </a:rPr>
              <a:t>Game Saves in Cloud</a:t>
            </a:r>
          </a:p>
        </p:txBody>
      </p:sp>
    </p:spTree>
    <p:extLst>
      <p:ext uri="{BB962C8B-B14F-4D97-AF65-F5344CB8AC3E}">
        <p14:creationId xmlns:p14="http://schemas.microsoft.com/office/powerpoint/2010/main" val="3476275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anim calcmode="lin" valueType="num">
                                      <p:cBhvr>
                                        <p:cTn id="2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fade">
                                      <p:cBhvr>
                                        <p:cTn id="25" dur="1000"/>
                                        <p:tgtEl>
                                          <p:spTgt spid="16">
                                            <p:txEl>
                                              <p:pRg st="1" end="1"/>
                                            </p:txEl>
                                          </p:spTgt>
                                        </p:tgtEl>
                                      </p:cBhvr>
                                    </p:animEffect>
                                    <p:anim calcmode="lin" valueType="num">
                                      <p:cBhvr>
                                        <p:cTn id="2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1000"/>
                                        <p:tgtEl>
                                          <p:spTgt spid="13">
                                            <p:txEl>
                                              <p:pRg st="0" end="0"/>
                                            </p:txEl>
                                          </p:spTgt>
                                        </p:tgtEl>
                                      </p:cBhvr>
                                    </p:animEffect>
                                    <p:anim calcmode="lin" valueType="num">
                                      <p:cBhvr>
                                        <p:cTn id="3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fade">
                                      <p:cBhvr>
                                        <p:cTn id="51" dur="1000"/>
                                        <p:tgtEl>
                                          <p:spTgt spid="12">
                                            <p:txEl>
                                              <p:pRg st="1" end="1"/>
                                            </p:txEl>
                                          </p:spTgt>
                                        </p:tgtEl>
                                      </p:cBhvr>
                                    </p:animEffect>
                                    <p:anim calcmode="lin" valueType="num">
                                      <p:cBhvr>
                                        <p:cTn id="5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Stamp Architecture – DFS Layer</a:t>
            </a:r>
            <a:endParaRPr lang="en-US" dirty="0"/>
          </a:p>
        </p:txBody>
      </p:sp>
      <p:sp>
        <p:nvSpPr>
          <p:cNvPr id="70" name="Content Placeholder 2"/>
          <p:cNvSpPr>
            <a:spLocks noGrp="1"/>
          </p:cNvSpPr>
          <p:nvPr>
            <p:ph idx="1"/>
          </p:nvPr>
        </p:nvSpPr>
        <p:spPr>
          <a:xfrm>
            <a:off x="461056" y="983352"/>
            <a:ext cx="11149013" cy="3498091"/>
          </a:xfrm>
        </p:spPr>
        <p:txBody>
          <a:bodyPr>
            <a:normAutofit fontScale="77500" lnSpcReduction="20000"/>
          </a:bodyPr>
          <a:lstStyle/>
          <a:p>
            <a:r>
              <a:rPr lang="en-US" dirty="0" smtClean="0">
                <a:solidFill>
                  <a:schemeClr val="tx1"/>
                </a:solidFill>
              </a:rPr>
              <a:t>All data from the Partition Layer is stored into files (extents) in the DFS layer</a:t>
            </a:r>
          </a:p>
          <a:p>
            <a:r>
              <a:rPr lang="en-US" dirty="0" smtClean="0">
                <a:solidFill>
                  <a:schemeClr val="tx1"/>
                </a:solidFill>
              </a:rPr>
              <a:t>An extent is replicated 3 times across different fault and upgrade domains</a:t>
            </a:r>
          </a:p>
          <a:p>
            <a:r>
              <a:rPr lang="en-US" dirty="0" smtClean="0">
                <a:solidFill>
                  <a:schemeClr val="tx1"/>
                </a:solidFill>
              </a:rPr>
              <a:t>Checksum all stored data</a:t>
            </a:r>
          </a:p>
          <a:p>
            <a:pPr lvl="1"/>
            <a:r>
              <a:rPr lang="en-US" dirty="0" smtClean="0">
                <a:solidFill>
                  <a:schemeClr val="tx1"/>
                </a:solidFill>
              </a:rPr>
              <a:t>Verified on every client read</a:t>
            </a:r>
          </a:p>
          <a:p>
            <a:pPr lvl="1"/>
            <a:r>
              <a:rPr lang="en-US" dirty="0" smtClean="0">
                <a:solidFill>
                  <a:schemeClr val="tx1"/>
                </a:solidFill>
              </a:rPr>
              <a:t>Scrubbed every few days</a:t>
            </a:r>
          </a:p>
          <a:p>
            <a:r>
              <a:rPr lang="en-US" dirty="0" smtClean="0">
                <a:solidFill>
                  <a:schemeClr val="tx1"/>
                </a:solidFill>
              </a:rPr>
              <a:t>Re-replicate on disk/node/rack failure or checksum mismatch</a:t>
            </a:r>
          </a:p>
          <a:p>
            <a:r>
              <a:rPr lang="en-US" dirty="0" smtClean="0">
                <a:solidFill>
                  <a:schemeClr val="tx1"/>
                </a:solidFill>
              </a:rPr>
              <a:t>Load balancing</a:t>
            </a:r>
          </a:p>
          <a:p>
            <a:pPr lvl="1"/>
            <a:r>
              <a:rPr lang="en-US" dirty="0" smtClean="0">
                <a:solidFill>
                  <a:schemeClr val="tx1"/>
                </a:solidFill>
              </a:rPr>
              <a:t>3 replicas are randomly allocated across a candidate set of servers based on available resources</a:t>
            </a:r>
          </a:p>
          <a:p>
            <a:pPr lvl="1"/>
            <a:r>
              <a:rPr lang="en-US" dirty="0" smtClean="0">
                <a:solidFill>
                  <a:schemeClr val="tx1"/>
                </a:solidFill>
              </a:rPr>
              <a:t>Any of the 3 replicas can be read from and read load balancing is used</a:t>
            </a:r>
          </a:p>
          <a:p>
            <a:pPr lvl="1"/>
            <a:r>
              <a:rPr lang="en-US" dirty="0" smtClean="0">
                <a:solidFill>
                  <a:schemeClr val="tx1"/>
                </a:solidFill>
              </a:rPr>
              <a:t>Use a journal drive to keep the write latencies low</a:t>
            </a:r>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rgbClr val="00FF00"/>
              </a:solidFill>
              <a:round/>
              <a:headEnd/>
              <a:tailEnd/>
            </a:ln>
          </p:spPr>
          <p:txBody>
            <a:bodyPr/>
            <a:lstStyle/>
            <a:p>
              <a:endParaRPr lang="en-US"/>
            </a:p>
          </p:txBody>
        </p:sp>
        <p:sp>
          <p:nvSpPr>
            <p:cNvPr id="27" name="Right Triangle 33"/>
            <p:cNvSpPr>
              <a:spLocks noChangeArrowheads="1"/>
            </p:cNvSpPr>
            <p:nvPr/>
          </p:nvSpPr>
          <p:spPr bwMode="auto">
            <a:xfrm rot="-5400000">
              <a:off x="7019598" y="1943100"/>
              <a:ext cx="228600" cy="228600"/>
            </a:xfrm>
            <a:prstGeom prst="rtTriangle">
              <a:avLst/>
            </a:prstGeom>
            <a:solidFill>
              <a:srgbClr val="00FF00"/>
            </a:solidFill>
            <a:ln w="25400" algn="ctr">
              <a:noFill/>
              <a:round/>
              <a:headEnd/>
              <a:tailEnd/>
            </a:ln>
          </p:spPr>
          <p:txBody>
            <a:bodyPr vert="eaVert" wrap="none"/>
            <a:lstStyle/>
            <a:p>
              <a:endParaRPr lang="en-US"/>
            </a:p>
          </p:txBody>
        </p:sp>
      </p:grpSp>
      <p:sp>
        <p:nvSpPr>
          <p:cNvPr id="28" name="Oval 24"/>
          <p:cNvSpPr>
            <a:spLocks noChangeArrowheads="1"/>
          </p:cNvSpPr>
          <p:nvPr/>
        </p:nvSpPr>
        <p:spPr bwMode="auto">
          <a:xfrm>
            <a:off x="5586545" y="4481443"/>
            <a:ext cx="6297560" cy="1752600"/>
          </a:xfrm>
          <a:prstGeom prst="ellipse">
            <a:avLst/>
          </a:prstGeom>
          <a:solidFill>
            <a:srgbClr val="C9F5FB">
              <a:alpha val="32000"/>
            </a:srgbClr>
          </a:solidFill>
          <a:ln w="25400" algn="ctr">
            <a:noFill/>
            <a:round/>
            <a:headEnd/>
            <a:tailEnd/>
          </a:ln>
        </p:spPr>
        <p:txBody>
          <a:bodyPr/>
          <a:lstStyle/>
          <a:p>
            <a:endParaRPr lang="en-US"/>
          </a:p>
        </p:txBody>
      </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chemeClr val="tx2">
                    <a:lumMod val="2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chemeClr val="tx2">
                  <a:lumMod val="2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DFS Servers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rgbClr val="00FF00"/>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chemeClr val="tx2">
                    <a:lumMod val="2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chemeClr val="tx2">
                  <a:lumMod val="2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chemeClr val="tx2">
                    <a:lumMod val="2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chemeClr val="tx2">
                  <a:lumMod val="2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1" y="4877714"/>
            <a:ext cx="2399942" cy="1569660"/>
          </a:xfrm>
          <a:prstGeom prst="rect">
            <a:avLst/>
          </a:prstGeom>
          <a:noFill/>
          <a:ln w="9525">
            <a:noFill/>
            <a:miter lim="800000"/>
            <a:headEnd/>
            <a:tailEnd/>
          </a:ln>
        </p:spPr>
        <p:txBody>
          <a:bodyPr wrap="square">
            <a:spAutoFit/>
          </a:bodyPr>
          <a:lstStyle/>
          <a:p>
            <a:r>
              <a:rPr lang="en-US" sz="2400" b="1" dirty="0" smtClean="0">
                <a:solidFill>
                  <a:srgbClr val="00FF00"/>
                </a:solidFill>
                <a:effectLst>
                  <a:glow rad="101600">
                    <a:schemeClr val="accent4">
                      <a:satMod val="175000"/>
                      <a:alpha val="40000"/>
                    </a:schemeClr>
                  </a:glow>
                  <a:outerShdw blurRad="38100" dist="38100" dir="2700000" algn="tl">
                    <a:srgbClr val="000000">
                      <a:alpha val="43137"/>
                    </a:srgbClr>
                  </a:outerShdw>
                </a:effectLst>
                <a:latin typeface="Segoe UI" pitchFamily="34" charset="0"/>
                <a:ea typeface="Segoe UI" pitchFamily="34" charset="0"/>
                <a:cs typeface="Segoe UI" pitchFamily="34" charset="0"/>
              </a:rPr>
              <a:t>Distributed</a:t>
            </a:r>
          </a:p>
          <a:p>
            <a:r>
              <a:rPr lang="en-US" sz="2400" b="1" dirty="0" smtClean="0">
                <a:solidFill>
                  <a:srgbClr val="00FF00"/>
                </a:solidFill>
                <a:effectLst>
                  <a:glow rad="101600">
                    <a:schemeClr val="accent4">
                      <a:satMod val="175000"/>
                      <a:alpha val="40000"/>
                    </a:schemeClr>
                  </a:glow>
                  <a:outerShdw blurRad="38100" dist="38100" dir="2700000" algn="tl">
                    <a:srgbClr val="000000">
                      <a:alpha val="43137"/>
                    </a:srgbClr>
                  </a:outerShdw>
                </a:effectLst>
                <a:latin typeface="Segoe UI" pitchFamily="34" charset="0"/>
                <a:ea typeface="Segoe UI" pitchFamily="34" charset="0"/>
                <a:cs typeface="Segoe UI" pitchFamily="34" charset="0"/>
              </a:rPr>
              <a:t>File System</a:t>
            </a:r>
          </a:p>
          <a:p>
            <a:r>
              <a:rPr lang="en-US" sz="2400" b="1" dirty="0" smtClean="0">
                <a:solidFill>
                  <a:srgbClr val="00FF00"/>
                </a:solidFill>
                <a:effectLst>
                  <a:glow rad="101600">
                    <a:schemeClr val="accent4">
                      <a:satMod val="175000"/>
                      <a:alpha val="40000"/>
                    </a:schemeClr>
                  </a:glow>
                  <a:outerShdw blurRad="38100" dist="38100" dir="2700000" algn="tl">
                    <a:srgbClr val="000000">
                      <a:alpha val="43137"/>
                    </a:srgbClr>
                  </a:outerShdw>
                </a:effectLst>
                <a:latin typeface="Segoe UI" pitchFamily="34" charset="0"/>
                <a:ea typeface="Segoe UI" pitchFamily="34" charset="0"/>
                <a:cs typeface="Segoe UI" pitchFamily="34" charset="0"/>
              </a:rPr>
              <a:t>(DFS)</a:t>
            </a:r>
          </a:p>
          <a:p>
            <a:r>
              <a:rPr lang="en-US" sz="2400" b="1" dirty="0" smtClean="0">
                <a:solidFill>
                  <a:srgbClr val="00FF00"/>
                </a:solidFill>
                <a:effectLst>
                  <a:glow rad="101600">
                    <a:schemeClr val="accent4">
                      <a:satMod val="175000"/>
                      <a:alpha val="40000"/>
                    </a:schemeClr>
                  </a:glow>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rgbClr val="00FF00"/>
              </a:solidFill>
              <a:effectLst>
                <a:glow rad="101600">
                  <a:schemeClr val="accent4">
                    <a:satMod val="175000"/>
                    <a:alpha val="40000"/>
                  </a:scheme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7" name="Oval 36"/>
          <p:cNvSpPr/>
          <p:nvPr/>
        </p:nvSpPr>
        <p:spPr bwMode="auto">
          <a:xfrm>
            <a:off x="6464621" y="5530735"/>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38" name="Oval 37"/>
          <p:cNvSpPr/>
          <p:nvPr/>
        </p:nvSpPr>
        <p:spPr bwMode="auto">
          <a:xfrm>
            <a:off x="8141489" y="5779234"/>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41" name="Oval 40"/>
          <p:cNvSpPr/>
          <p:nvPr/>
        </p:nvSpPr>
        <p:spPr bwMode="auto">
          <a:xfrm>
            <a:off x="9317078" y="5085222"/>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3" name="Multiply 2"/>
          <p:cNvSpPr/>
          <p:nvPr/>
        </p:nvSpPr>
        <p:spPr bwMode="auto">
          <a:xfrm>
            <a:off x="9020908" y="4737848"/>
            <a:ext cx="625161" cy="736575"/>
          </a:xfrm>
          <a:prstGeom prst="mathMultiply">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Oval 41"/>
          <p:cNvSpPr/>
          <p:nvPr/>
        </p:nvSpPr>
        <p:spPr bwMode="auto">
          <a:xfrm>
            <a:off x="7744209" y="4972227"/>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Tree>
    <p:extLst>
      <p:ext uri="{BB962C8B-B14F-4D97-AF65-F5344CB8AC3E}">
        <p14:creationId xmlns:p14="http://schemas.microsoft.com/office/powerpoint/2010/main" val="119839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0">
                                            <p:txEl>
                                              <p:pRg st="2" end="2"/>
                                            </p:txEl>
                                          </p:spTgt>
                                        </p:tgtEl>
                                        <p:attrNameLst>
                                          <p:attrName>style.visibility</p:attrName>
                                        </p:attrNameLst>
                                      </p:cBhvr>
                                      <p:to>
                                        <p:strVal val="visible"/>
                                      </p:to>
                                    </p:set>
                                    <p:animEffect transition="in" filter="blinds(horizontal)">
                                      <p:cBhvr>
                                        <p:cTn id="20" dur="500"/>
                                        <p:tgtEl>
                                          <p:spTgt spid="70">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0">
                                            <p:txEl>
                                              <p:pRg st="3" end="3"/>
                                            </p:txEl>
                                          </p:spTgt>
                                        </p:tgtEl>
                                        <p:attrNameLst>
                                          <p:attrName>style.visibility</p:attrName>
                                        </p:attrNameLst>
                                      </p:cBhvr>
                                      <p:to>
                                        <p:strVal val="visible"/>
                                      </p:to>
                                    </p:set>
                                    <p:animEffect transition="in" filter="blinds(horizontal)">
                                      <p:cBhvr>
                                        <p:cTn id="23" dur="500"/>
                                        <p:tgtEl>
                                          <p:spTgt spid="70">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0">
                                            <p:txEl>
                                              <p:pRg st="4" end="4"/>
                                            </p:txEl>
                                          </p:spTgt>
                                        </p:tgtEl>
                                        <p:attrNameLst>
                                          <p:attrName>style.visibility</p:attrName>
                                        </p:attrNameLst>
                                      </p:cBhvr>
                                      <p:to>
                                        <p:strVal val="visible"/>
                                      </p:to>
                                    </p:set>
                                    <p:animEffect transition="in" filter="blinds(horizontal)">
                                      <p:cBhvr>
                                        <p:cTn id="26" dur="500"/>
                                        <p:tgtEl>
                                          <p:spTgt spid="7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0">
                                            <p:txEl>
                                              <p:pRg st="5" end="5"/>
                                            </p:txEl>
                                          </p:spTgt>
                                        </p:tgtEl>
                                        <p:attrNameLst>
                                          <p:attrName>style.visibility</p:attrName>
                                        </p:attrNameLst>
                                      </p:cBhvr>
                                      <p:to>
                                        <p:strVal val="visible"/>
                                      </p:to>
                                    </p:set>
                                    <p:animEffect transition="in" filter="blinds(horizontal)">
                                      <p:cBhvr>
                                        <p:cTn id="31" dur="500"/>
                                        <p:tgtEl>
                                          <p:spTgt spid="70">
                                            <p:txEl>
                                              <p:pRg st="5" end="5"/>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42" presetClass="path" presetSubtype="0" accel="50000" decel="50000" fill="hold" grpId="1" nodeType="withEffect">
                                  <p:stCondLst>
                                    <p:cond delay="0"/>
                                  </p:stCondLst>
                                  <p:childTnLst>
                                    <p:animMotion origin="layout" path="M 0.03296 0.11782 L 4.31996E-6 1.11111E-6 " pathEditMode="relative" rAng="0" ptsTypes="AA">
                                      <p:cBhvr>
                                        <p:cTn id="43" dur="2000" fill="hold"/>
                                        <p:tgtEl>
                                          <p:spTgt spid="42"/>
                                        </p:tgtEl>
                                        <p:attrNameLst>
                                          <p:attrName>ppt_x</p:attrName>
                                          <p:attrName>ppt_y</p:attrName>
                                        </p:attrNameLst>
                                      </p:cBhvr>
                                      <p:rCtr x="-1655" y="-5903"/>
                                    </p:animMotion>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0">
                                            <p:txEl>
                                              <p:pRg st="6" end="6"/>
                                            </p:txEl>
                                          </p:spTgt>
                                        </p:tgtEl>
                                        <p:attrNameLst>
                                          <p:attrName>style.visibility</p:attrName>
                                        </p:attrNameLst>
                                      </p:cBhvr>
                                      <p:to>
                                        <p:strVal val="visible"/>
                                      </p:to>
                                    </p:set>
                                    <p:animEffect transition="in" filter="blinds(horizontal)">
                                      <p:cBhvr>
                                        <p:cTn id="48" dur="500"/>
                                        <p:tgtEl>
                                          <p:spTgt spid="70">
                                            <p:txEl>
                                              <p:pRg st="6" end="6"/>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70">
                                            <p:txEl>
                                              <p:pRg st="7" end="7"/>
                                            </p:txEl>
                                          </p:spTgt>
                                        </p:tgtEl>
                                        <p:attrNameLst>
                                          <p:attrName>style.visibility</p:attrName>
                                        </p:attrNameLst>
                                      </p:cBhvr>
                                      <p:to>
                                        <p:strVal val="visible"/>
                                      </p:to>
                                    </p:set>
                                    <p:animEffect transition="in" filter="blinds(horizontal)">
                                      <p:cBhvr>
                                        <p:cTn id="51" dur="500"/>
                                        <p:tgtEl>
                                          <p:spTgt spid="70">
                                            <p:txEl>
                                              <p:pRg st="7" end="7"/>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70">
                                            <p:txEl>
                                              <p:pRg st="8" end="8"/>
                                            </p:txEl>
                                          </p:spTgt>
                                        </p:tgtEl>
                                        <p:attrNameLst>
                                          <p:attrName>style.visibility</p:attrName>
                                        </p:attrNameLst>
                                      </p:cBhvr>
                                      <p:to>
                                        <p:strVal val="visible"/>
                                      </p:to>
                                    </p:set>
                                    <p:animEffect transition="in" filter="blinds(horizontal)">
                                      <p:cBhvr>
                                        <p:cTn id="54" dur="500"/>
                                        <p:tgtEl>
                                          <p:spTgt spid="70">
                                            <p:txEl>
                                              <p:pRg st="8" end="8"/>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70">
                                            <p:txEl>
                                              <p:pRg st="9" end="9"/>
                                            </p:txEl>
                                          </p:spTgt>
                                        </p:tgtEl>
                                        <p:attrNameLst>
                                          <p:attrName>style.visibility</p:attrName>
                                        </p:attrNameLst>
                                      </p:cBhvr>
                                      <p:to>
                                        <p:strVal val="visible"/>
                                      </p:to>
                                    </p:set>
                                    <p:animEffect transition="in" filter="blinds(horizontal)">
                                      <p:cBhvr>
                                        <p:cTn id="57" dur="500"/>
                                        <p:tgtEl>
                                          <p:spTgt spid="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1" grpId="0" animBg="1"/>
      <p:bldP spid="3" grpId="0" animBg="1"/>
      <p:bldP spid="42" grpId="0" animBg="1"/>
      <p:bldP spid="4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30186" y="2043039"/>
            <a:ext cx="6929040" cy="2335213"/>
          </a:xfrm>
          <a:prstGeom prst="rect">
            <a:avLst/>
          </a:prstGeom>
          <a:solidFill>
            <a:schemeClr val="accent5">
              <a:lumMod val="40000"/>
              <a:lumOff val="60000"/>
              <a:alpha val="50000"/>
            </a:schemeClr>
          </a:solidFill>
          <a:ln w="25400" cap="flat" cmpd="sng" algn="ctr">
            <a:solidFill>
              <a:schemeClr val="tx1"/>
            </a:solidFill>
            <a:prstDash val="sysDot"/>
            <a:round/>
            <a:headEnd type="none" w="med" len="med"/>
            <a:tailEnd type="none" w="med" len="med"/>
          </a:ln>
          <a:effectLst/>
        </p:spPr>
        <p:txBody>
          <a:bodyPr/>
          <a:lstStyle/>
          <a:p>
            <a:pPr>
              <a:defRPr/>
            </a:pPr>
            <a:r>
              <a:rPr lang="en-US" dirty="0">
                <a:solidFill>
                  <a:prstClr val="white"/>
                </a:solidFill>
              </a:rPr>
              <a:t>	</a:t>
            </a:r>
          </a:p>
        </p:txBody>
      </p:sp>
      <p:cxnSp>
        <p:nvCxnSpPr>
          <p:cNvPr id="69" name="Straight Arrow Connector 68"/>
          <p:cNvCxnSpPr/>
          <p:nvPr/>
        </p:nvCxnSpPr>
        <p:spPr bwMode="auto">
          <a:xfrm flipV="1">
            <a:off x="4520024" y="2588191"/>
            <a:ext cx="3045594" cy="909436"/>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2" name="Title 1"/>
          <p:cNvSpPr>
            <a:spLocks noGrp="1"/>
          </p:cNvSpPr>
          <p:nvPr>
            <p:ph type="title"/>
          </p:nvPr>
        </p:nvSpPr>
        <p:spPr>
          <a:xfrm>
            <a:off x="402417" y="113572"/>
            <a:ext cx="10969943" cy="609398"/>
          </a:xfrm>
        </p:spPr>
        <p:txBody>
          <a:bodyPr/>
          <a:lstStyle/>
          <a:p>
            <a:r>
              <a:rPr lang="en-US" dirty="0" smtClean="0"/>
              <a:t>Storage Stamp Architecture – Partition Layer</a:t>
            </a:r>
            <a:endParaRPr lang="en-US" dirty="0"/>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solidFill>
                <a:prstClr val="white"/>
              </a:solidFill>
            </a:endParaRPr>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rgbClr val="00FF00"/>
              </a:solidFill>
              <a:round/>
              <a:headEnd/>
              <a:tailEnd/>
            </a:ln>
          </p:spPr>
          <p:txBody>
            <a:bodyPr/>
            <a:lstStyle/>
            <a:p>
              <a:endParaRPr lang="en-US">
                <a:solidFill>
                  <a:prstClr val="white"/>
                </a:solidFill>
              </a:endParaRPr>
            </a:p>
          </p:txBody>
        </p:sp>
        <p:sp>
          <p:nvSpPr>
            <p:cNvPr id="27" name="Right Triangle 33"/>
            <p:cNvSpPr>
              <a:spLocks noChangeArrowheads="1"/>
            </p:cNvSpPr>
            <p:nvPr/>
          </p:nvSpPr>
          <p:spPr bwMode="auto">
            <a:xfrm rot="-5400000">
              <a:off x="7019598" y="1943100"/>
              <a:ext cx="228600" cy="228600"/>
            </a:xfrm>
            <a:prstGeom prst="rtTriangle">
              <a:avLst/>
            </a:prstGeom>
            <a:solidFill>
              <a:srgbClr val="00FF00"/>
            </a:solidFill>
            <a:ln w="25400" algn="ctr">
              <a:noFill/>
              <a:round/>
              <a:headEnd/>
              <a:tailEnd/>
            </a:ln>
          </p:spPr>
          <p:txBody>
            <a:bodyPr vert="eaVert" wrap="none"/>
            <a:lstStyle/>
            <a:p>
              <a:endParaRPr lang="en-US">
                <a:solidFill>
                  <a:prstClr val="white"/>
                </a:solidFill>
              </a:endParaRPr>
            </a:p>
          </p:txBody>
        </p:sp>
      </p:grpSp>
      <p:sp>
        <p:nvSpPr>
          <p:cNvPr id="28" name="Oval 24"/>
          <p:cNvSpPr>
            <a:spLocks noChangeArrowheads="1"/>
          </p:cNvSpPr>
          <p:nvPr/>
        </p:nvSpPr>
        <p:spPr bwMode="auto">
          <a:xfrm>
            <a:off x="5586545" y="4481443"/>
            <a:ext cx="6297560" cy="1752600"/>
          </a:xfrm>
          <a:prstGeom prst="ellipse">
            <a:avLst/>
          </a:prstGeom>
          <a:solidFill>
            <a:srgbClr val="C9F5FB">
              <a:alpha val="32000"/>
            </a:srgbClr>
          </a:solidFill>
          <a:ln w="25400" algn="ctr">
            <a:noFill/>
            <a:round/>
            <a:headEnd/>
            <a:tailEnd/>
          </a:ln>
        </p:spPr>
        <p:txBody>
          <a:bodyPr/>
          <a:lstStyle/>
          <a:p>
            <a:endParaRPr lang="en-US">
              <a:solidFill>
                <a:prstClr val="white"/>
              </a:solidFill>
            </a:endParaRPr>
          </a:p>
        </p:txBody>
      </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DFS Servers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rgbClr val="00FF00"/>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flipH="1" flipV="1">
            <a:off x="7922736" y="2588191"/>
            <a:ext cx="1269680"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0" name="Straight Arrow Connector 19"/>
          <p:cNvCxnSpPr/>
          <p:nvPr/>
        </p:nvCxnSpPr>
        <p:spPr bwMode="auto">
          <a:xfrm flipH="1" flipV="1">
            <a:off x="7631105" y="2588191"/>
            <a:ext cx="190067"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1" name="Straight Arrow Connector 20"/>
          <p:cNvCxnSpPr/>
          <p:nvPr/>
        </p:nvCxnSpPr>
        <p:spPr bwMode="auto">
          <a:xfrm flipV="1">
            <a:off x="6399130" y="2588191"/>
            <a:ext cx="1231975" cy="902660"/>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2" name="Rounded Rectangle 61"/>
          <p:cNvSpPr/>
          <p:nvPr/>
        </p:nvSpPr>
        <p:spPr bwMode="auto">
          <a:xfrm>
            <a:off x="3408676"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4" name="Rounded Rectangle 63"/>
          <p:cNvSpPr/>
          <p:nvPr/>
        </p:nvSpPr>
        <p:spPr bwMode="auto">
          <a:xfrm>
            <a:off x="5141204"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ounded Rectangle 65"/>
          <p:cNvSpPr/>
          <p:nvPr/>
        </p:nvSpPr>
        <p:spPr bwMode="auto">
          <a:xfrm>
            <a:off x="6873732"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bwMode="auto">
          <a:xfrm>
            <a:off x="8606261"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ounded Rectangle 67"/>
          <p:cNvSpPr/>
          <p:nvPr/>
        </p:nvSpPr>
        <p:spPr bwMode="auto">
          <a:xfrm>
            <a:off x="7274051" y="2070963"/>
            <a:ext cx="1383773" cy="71508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Master</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7" name="Rounded Rectangle 76"/>
          <p:cNvSpPr/>
          <p:nvPr/>
        </p:nvSpPr>
        <p:spPr bwMode="auto">
          <a:xfrm>
            <a:off x="10243485" y="2230646"/>
            <a:ext cx="1383773" cy="715089"/>
          </a:xfrm>
          <a:prstGeom prst="roundRect">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Lock Service</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8" name="Straight Arrow Connector 77"/>
          <p:cNvCxnSpPr>
            <a:stCxn id="77" idx="1"/>
            <a:endCxn id="68" idx="3"/>
          </p:cNvCxnSpPr>
          <p:nvPr/>
        </p:nvCxnSpPr>
        <p:spPr bwMode="auto">
          <a:xfrm flipH="1" flipV="1">
            <a:off x="8657824" y="2428508"/>
            <a:ext cx="1585661" cy="159683"/>
          </a:xfrm>
          <a:prstGeom prst="straightConnector1">
            <a:avLst/>
          </a:prstGeom>
          <a:solidFill>
            <a:srgbClr val="FFCC99"/>
          </a:solidFill>
          <a:ln w="25400" cap="flat" cmpd="sng" algn="ctr">
            <a:solidFill>
              <a:srgbClr val="FFFF00"/>
            </a:solidFill>
            <a:prstDash val="dashDot"/>
            <a:round/>
            <a:headEnd type="none" w="med" len="med"/>
            <a:tailEnd type="none"/>
          </a:ln>
          <a:effectLst/>
        </p:spPr>
      </p:cxnSp>
      <p:cxnSp>
        <p:nvCxnSpPr>
          <p:cNvPr id="81" name="Straight Arrow Connector 80"/>
          <p:cNvCxnSpPr/>
          <p:nvPr/>
        </p:nvCxnSpPr>
        <p:spPr bwMode="auto">
          <a:xfrm rot="10800000" flipV="1">
            <a:off x="9298148" y="2872597"/>
            <a:ext cx="945338" cy="625030"/>
          </a:xfrm>
          <a:prstGeom prst="straightConnector1">
            <a:avLst/>
          </a:prstGeom>
          <a:solidFill>
            <a:srgbClr val="FFCC99"/>
          </a:solidFill>
          <a:ln w="25400" cap="flat" cmpd="sng" algn="ctr">
            <a:solidFill>
              <a:srgbClr val="FFFF00"/>
            </a:solidFill>
            <a:prstDash val="dashDot"/>
            <a:round/>
            <a:headEnd type="none" w="med" len="med"/>
            <a:tailEnd type="none"/>
          </a:ln>
          <a:effectLst/>
        </p:spPr>
      </p:cxnSp>
      <p:sp>
        <p:nvSpPr>
          <p:cNvPr id="106" name="TextBox 30"/>
          <p:cNvSpPr txBox="1">
            <a:spLocks noChangeArrowheads="1"/>
          </p:cNvSpPr>
          <p:nvPr/>
        </p:nvSpPr>
        <p:spPr bwMode="auto">
          <a:xfrm>
            <a:off x="83390" y="2861110"/>
            <a:ext cx="2399942" cy="461665"/>
          </a:xfrm>
          <a:prstGeom prst="rect">
            <a:avLst/>
          </a:prstGeom>
          <a:noFill/>
          <a:ln w="9525">
            <a:noFill/>
            <a:miter lim="800000"/>
            <a:headEnd/>
            <a:tailEnd/>
          </a:ln>
        </p:spPr>
        <p:txBody>
          <a:bodyPr wrap="square">
            <a:spAutoFit/>
          </a:bodyPr>
          <a:lstStyle/>
          <a:p>
            <a:r>
              <a:rPr lang="en-US" sz="2400" b="1" dirty="0" smtClean="0">
                <a:solidFill>
                  <a:srgbClr val="00ADDC">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Partition Layer</a:t>
            </a:r>
            <a:endParaRPr lang="en-US" sz="2400" b="1" dirty="0">
              <a:solidFill>
                <a:srgbClr val="00ADDC">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83390" y="5157043"/>
            <a:ext cx="2399942" cy="830997"/>
          </a:xfrm>
          <a:prstGeom prst="rect">
            <a:avLst/>
          </a:prstGeom>
          <a:noFill/>
          <a:ln w="9525">
            <a:noFill/>
            <a:miter lim="800000"/>
            <a:headEnd/>
            <a:tailEnd/>
          </a:ln>
        </p:spPr>
        <p:txBody>
          <a:bodyPr wrap="square">
            <a:spAutoFit/>
          </a:bodyPr>
          <a:lstStyle/>
          <a:p>
            <a:r>
              <a:rPr lang="en-US" sz="2400" b="1" dirty="0" smtClean="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DFS</a:t>
            </a:r>
          </a:p>
          <a:p>
            <a:r>
              <a:rPr lang="en-US" sz="2400" b="1" dirty="0" smtClean="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1" name="Straight Connector 70"/>
          <p:cNvCxnSpPr/>
          <p:nvPr/>
        </p:nvCxnSpPr>
        <p:spPr>
          <a:xfrm rot="10800000">
            <a:off x="0" y="1965249"/>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72" name="Content Placeholder 2"/>
          <p:cNvSpPr>
            <a:spLocks noGrp="1"/>
          </p:cNvSpPr>
          <p:nvPr>
            <p:ph idx="1"/>
          </p:nvPr>
        </p:nvSpPr>
        <p:spPr>
          <a:xfrm>
            <a:off x="102701" y="808599"/>
            <a:ext cx="11071516" cy="1234440"/>
          </a:xfrm>
        </p:spPr>
        <p:txBody>
          <a:bodyPr>
            <a:normAutofit fontScale="92500" lnSpcReduction="20000"/>
          </a:bodyPr>
          <a:lstStyle/>
          <a:p>
            <a:r>
              <a:rPr lang="en-US" sz="2400" dirty="0" smtClean="0">
                <a:solidFill>
                  <a:schemeClr val="tx1"/>
                </a:solidFill>
              </a:rPr>
              <a:t>Provide transaction semantics and strong consistency for high level data abstractions</a:t>
            </a:r>
          </a:p>
          <a:p>
            <a:r>
              <a:rPr lang="en-US" sz="2400" dirty="0" smtClean="0">
                <a:solidFill>
                  <a:schemeClr val="tx1"/>
                </a:solidFill>
              </a:rPr>
              <a:t>Stores and reads the objects to/from extents in the DFS layer</a:t>
            </a:r>
          </a:p>
          <a:p>
            <a:r>
              <a:rPr lang="en-US" sz="2400" dirty="0" smtClean="0">
                <a:solidFill>
                  <a:schemeClr val="tx1"/>
                </a:solidFill>
              </a:rPr>
              <a:t>Provides inter-stamp (geo) replication by shipping logs to other stamps</a:t>
            </a:r>
          </a:p>
          <a:p>
            <a:r>
              <a:rPr lang="en-US" sz="2400" dirty="0" smtClean="0">
                <a:solidFill>
                  <a:schemeClr val="tx1"/>
                </a:solidFill>
              </a:rPr>
              <a:t>Scalable object index via partitioning</a:t>
            </a:r>
          </a:p>
          <a:p>
            <a:endParaRPr lang="en-US" sz="2400" dirty="0" smtClean="0">
              <a:solidFill>
                <a:schemeClr val="tx1"/>
              </a:solidFill>
            </a:endParaRPr>
          </a:p>
          <a:p>
            <a:endParaRPr lang="en-US" sz="2400" dirty="0" smtClean="0">
              <a:solidFill>
                <a:schemeClr val="tx1"/>
              </a:solidFill>
            </a:endParaRPr>
          </a:p>
        </p:txBody>
      </p:sp>
    </p:spTree>
    <p:extLst>
      <p:ext uri="{BB962C8B-B14F-4D97-AF65-F5344CB8AC3E}">
        <p14:creationId xmlns:p14="http://schemas.microsoft.com/office/powerpoint/2010/main" val="393966971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199735" y="1052438"/>
            <a:ext cx="9176503" cy="762000"/>
          </a:xfrm>
          <a:prstGeom prst="rect">
            <a:avLst/>
          </a:prstGeom>
          <a:solidFill>
            <a:schemeClr val="accent3">
              <a:lumMod val="40000"/>
              <a:lumOff val="60000"/>
              <a:alpha val="58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auto">
          <a:xfrm>
            <a:off x="3230186" y="2043039"/>
            <a:ext cx="6929040" cy="2335213"/>
          </a:xfrm>
          <a:prstGeom prst="rect">
            <a:avLst/>
          </a:prstGeom>
          <a:solidFill>
            <a:schemeClr val="accent5">
              <a:lumMod val="40000"/>
              <a:lumOff val="60000"/>
              <a:alpha val="50000"/>
            </a:schemeClr>
          </a:solidFill>
          <a:ln w="25400" cap="flat" cmpd="sng" algn="ctr">
            <a:solidFill>
              <a:schemeClr val="tx1"/>
            </a:solidFill>
            <a:prstDash val="sysDot"/>
            <a:round/>
            <a:headEnd type="none" w="med" len="med"/>
            <a:tailEnd type="none" w="med" len="med"/>
          </a:ln>
          <a:effectLst/>
        </p:spPr>
        <p:txBody>
          <a:bodyPr/>
          <a:lstStyle/>
          <a:p>
            <a:pPr>
              <a:defRPr/>
            </a:pPr>
            <a:r>
              <a:rPr lang="en-US" dirty="0">
                <a:solidFill>
                  <a:prstClr val="white"/>
                </a:solidFill>
              </a:rPr>
              <a:t>	</a:t>
            </a:r>
          </a:p>
        </p:txBody>
      </p:sp>
      <p:cxnSp>
        <p:nvCxnSpPr>
          <p:cNvPr id="69" name="Straight Arrow Connector 68"/>
          <p:cNvCxnSpPr/>
          <p:nvPr/>
        </p:nvCxnSpPr>
        <p:spPr bwMode="auto">
          <a:xfrm flipV="1">
            <a:off x="4520024" y="2588191"/>
            <a:ext cx="3045594" cy="909436"/>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2" name="Title 1"/>
          <p:cNvSpPr>
            <a:spLocks noGrp="1"/>
          </p:cNvSpPr>
          <p:nvPr>
            <p:ph type="title"/>
          </p:nvPr>
        </p:nvSpPr>
        <p:spPr>
          <a:xfrm>
            <a:off x="402417" y="113572"/>
            <a:ext cx="6875373" cy="609398"/>
          </a:xfrm>
        </p:spPr>
        <p:txBody>
          <a:bodyPr/>
          <a:lstStyle/>
          <a:p>
            <a:r>
              <a:rPr lang="en-US" dirty="0" smtClean="0"/>
              <a:t>Storage Stamp Architecture</a:t>
            </a:r>
            <a:endParaRPr lang="en-US" dirty="0"/>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solidFill>
                <a:prstClr val="white"/>
              </a:solidFill>
            </a:endParaRPr>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rgbClr val="00FF00"/>
              </a:solidFill>
              <a:round/>
              <a:headEnd/>
              <a:tailEnd/>
            </a:ln>
          </p:spPr>
          <p:txBody>
            <a:bodyPr/>
            <a:lstStyle/>
            <a:p>
              <a:endParaRPr lang="en-US">
                <a:solidFill>
                  <a:prstClr val="white"/>
                </a:solidFill>
              </a:endParaRPr>
            </a:p>
          </p:txBody>
        </p:sp>
        <p:sp>
          <p:nvSpPr>
            <p:cNvPr id="27" name="Right Triangle 33"/>
            <p:cNvSpPr>
              <a:spLocks noChangeArrowheads="1"/>
            </p:cNvSpPr>
            <p:nvPr/>
          </p:nvSpPr>
          <p:spPr bwMode="auto">
            <a:xfrm rot="-5400000">
              <a:off x="7019598" y="1943100"/>
              <a:ext cx="228600" cy="228600"/>
            </a:xfrm>
            <a:prstGeom prst="rtTriangle">
              <a:avLst/>
            </a:prstGeom>
            <a:solidFill>
              <a:srgbClr val="00FF00"/>
            </a:solidFill>
            <a:ln w="25400" algn="ctr">
              <a:noFill/>
              <a:round/>
              <a:headEnd/>
              <a:tailEnd/>
            </a:ln>
          </p:spPr>
          <p:txBody>
            <a:bodyPr vert="eaVert" wrap="none"/>
            <a:lstStyle/>
            <a:p>
              <a:endParaRPr lang="en-US">
                <a:solidFill>
                  <a:prstClr val="white"/>
                </a:solidFill>
              </a:endParaRPr>
            </a:p>
          </p:txBody>
        </p:sp>
      </p:grpSp>
      <p:sp>
        <p:nvSpPr>
          <p:cNvPr id="28" name="Oval 24"/>
          <p:cNvSpPr>
            <a:spLocks noChangeArrowheads="1"/>
          </p:cNvSpPr>
          <p:nvPr/>
        </p:nvSpPr>
        <p:spPr bwMode="auto">
          <a:xfrm>
            <a:off x="5586545" y="4481443"/>
            <a:ext cx="6297560" cy="1752600"/>
          </a:xfrm>
          <a:prstGeom prst="ellipse">
            <a:avLst/>
          </a:prstGeom>
          <a:solidFill>
            <a:srgbClr val="C9F5FB">
              <a:alpha val="32000"/>
            </a:srgbClr>
          </a:solidFill>
          <a:ln w="25400" algn="ctr">
            <a:noFill/>
            <a:round/>
            <a:headEnd/>
            <a:tailEnd/>
          </a:ln>
        </p:spPr>
        <p:txBody>
          <a:bodyPr/>
          <a:lstStyle/>
          <a:p>
            <a:endParaRPr lang="en-US">
              <a:solidFill>
                <a:prstClr val="white"/>
              </a:solidFill>
            </a:endParaRPr>
          </a:p>
        </p:txBody>
      </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DFS Servers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rgbClr val="00FF00"/>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rot="10800000">
            <a:off x="0" y="1965249"/>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H="1" flipV="1">
            <a:off x="7922736" y="2588191"/>
            <a:ext cx="1269680"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0" name="Straight Arrow Connector 19"/>
          <p:cNvCxnSpPr/>
          <p:nvPr/>
        </p:nvCxnSpPr>
        <p:spPr bwMode="auto">
          <a:xfrm flipH="1" flipV="1">
            <a:off x="7631105" y="2588191"/>
            <a:ext cx="190067"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1" name="Straight Arrow Connector 20"/>
          <p:cNvCxnSpPr/>
          <p:nvPr/>
        </p:nvCxnSpPr>
        <p:spPr bwMode="auto">
          <a:xfrm flipV="1">
            <a:off x="6399130" y="2588191"/>
            <a:ext cx="1231975" cy="902660"/>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44" name="TextBox 30"/>
          <p:cNvSpPr txBox="1">
            <a:spLocks noChangeArrowheads="1"/>
          </p:cNvSpPr>
          <p:nvPr/>
        </p:nvSpPr>
        <p:spPr bwMode="auto">
          <a:xfrm>
            <a:off x="1" y="1052438"/>
            <a:ext cx="2399942" cy="830997"/>
          </a:xfrm>
          <a:prstGeom prst="rect">
            <a:avLst/>
          </a:prstGeom>
          <a:noFill/>
          <a:ln w="9525">
            <a:noFill/>
            <a:miter lim="800000"/>
            <a:headEnd/>
            <a:tailEnd/>
          </a:ln>
        </p:spPr>
        <p:txBody>
          <a:bodyPr wrap="square">
            <a:spAutoFit/>
          </a:bodyPr>
          <a:lstStyle/>
          <a:p>
            <a:r>
              <a:rPr lang="en-US" sz="2400" b="1" dirty="0" smtClean="0">
                <a:solidFill>
                  <a:srgbClr val="738AC8">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Front End Layer</a:t>
            </a:r>
            <a:endParaRPr lang="en-US" sz="2400" b="1" dirty="0">
              <a:solidFill>
                <a:srgbClr val="738AC8">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7" name="Rectangle 46"/>
          <p:cNvSpPr/>
          <p:nvPr/>
        </p:nvSpPr>
        <p:spPr bwMode="auto">
          <a:xfrm>
            <a:off x="2706044"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2" name="Rounded Rectangle 61"/>
          <p:cNvSpPr/>
          <p:nvPr/>
        </p:nvSpPr>
        <p:spPr bwMode="auto">
          <a:xfrm>
            <a:off x="3408676"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4" name="Rounded Rectangle 63"/>
          <p:cNvSpPr/>
          <p:nvPr/>
        </p:nvSpPr>
        <p:spPr bwMode="auto">
          <a:xfrm>
            <a:off x="5141204"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ounded Rectangle 65"/>
          <p:cNvSpPr/>
          <p:nvPr/>
        </p:nvSpPr>
        <p:spPr bwMode="auto">
          <a:xfrm>
            <a:off x="6873732"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bwMode="auto">
          <a:xfrm>
            <a:off x="8606261"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ounded Rectangle 67"/>
          <p:cNvSpPr/>
          <p:nvPr/>
        </p:nvSpPr>
        <p:spPr bwMode="auto">
          <a:xfrm>
            <a:off x="7274051" y="2070963"/>
            <a:ext cx="1383773" cy="71508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Master</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3" name="Rectangle 72"/>
          <p:cNvSpPr/>
          <p:nvPr/>
        </p:nvSpPr>
        <p:spPr bwMode="auto">
          <a:xfrm>
            <a:off x="4534836"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4" name="Rectangle 73"/>
          <p:cNvSpPr/>
          <p:nvPr/>
        </p:nvSpPr>
        <p:spPr bwMode="auto">
          <a:xfrm>
            <a:off x="6363628"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5" name="Rectangle 74"/>
          <p:cNvSpPr/>
          <p:nvPr/>
        </p:nvSpPr>
        <p:spPr bwMode="auto">
          <a:xfrm>
            <a:off x="8192420"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6" name="Rectangle 75"/>
          <p:cNvSpPr/>
          <p:nvPr/>
        </p:nvSpPr>
        <p:spPr bwMode="auto">
          <a:xfrm>
            <a:off x="10021210"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7" name="Rounded Rectangle 76"/>
          <p:cNvSpPr/>
          <p:nvPr/>
        </p:nvSpPr>
        <p:spPr bwMode="auto">
          <a:xfrm>
            <a:off x="10243485" y="2230646"/>
            <a:ext cx="1383773" cy="715089"/>
          </a:xfrm>
          <a:prstGeom prst="roundRect">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Lock Service</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8" name="Straight Arrow Connector 77"/>
          <p:cNvCxnSpPr>
            <a:stCxn id="77" idx="1"/>
            <a:endCxn id="68" idx="3"/>
          </p:cNvCxnSpPr>
          <p:nvPr/>
        </p:nvCxnSpPr>
        <p:spPr bwMode="auto">
          <a:xfrm flipH="1" flipV="1">
            <a:off x="8657824" y="2428508"/>
            <a:ext cx="1585661" cy="159683"/>
          </a:xfrm>
          <a:prstGeom prst="straightConnector1">
            <a:avLst/>
          </a:prstGeom>
          <a:solidFill>
            <a:srgbClr val="FFCC99"/>
          </a:solidFill>
          <a:ln w="25400" cap="flat" cmpd="sng" algn="ctr">
            <a:solidFill>
              <a:srgbClr val="FFFF00"/>
            </a:solidFill>
            <a:prstDash val="dashDot"/>
            <a:round/>
            <a:headEnd type="none" w="med" len="med"/>
            <a:tailEnd type="none"/>
          </a:ln>
          <a:effectLst/>
        </p:spPr>
      </p:cxnSp>
      <p:cxnSp>
        <p:nvCxnSpPr>
          <p:cNvPr id="81" name="Straight Arrow Connector 80"/>
          <p:cNvCxnSpPr>
            <a:endCxn id="67" idx="0"/>
          </p:cNvCxnSpPr>
          <p:nvPr/>
        </p:nvCxnSpPr>
        <p:spPr bwMode="auto">
          <a:xfrm flipH="1">
            <a:off x="9298148" y="2872597"/>
            <a:ext cx="945337" cy="625029"/>
          </a:xfrm>
          <a:prstGeom prst="straightConnector1">
            <a:avLst/>
          </a:prstGeom>
          <a:solidFill>
            <a:srgbClr val="FFCC99"/>
          </a:solidFill>
          <a:ln w="25400" cap="flat" cmpd="sng" algn="ctr">
            <a:solidFill>
              <a:srgbClr val="FFFF00"/>
            </a:solidFill>
            <a:prstDash val="dashDot"/>
            <a:round/>
            <a:headEnd type="none" w="med" len="med"/>
            <a:tailEnd type="none"/>
          </a:ln>
          <a:effectLst/>
        </p:spPr>
      </p:cxnSp>
      <p:sp>
        <p:nvSpPr>
          <p:cNvPr id="106" name="TextBox 30"/>
          <p:cNvSpPr txBox="1">
            <a:spLocks noChangeArrowheads="1"/>
          </p:cNvSpPr>
          <p:nvPr/>
        </p:nvSpPr>
        <p:spPr bwMode="auto">
          <a:xfrm>
            <a:off x="83390" y="2861110"/>
            <a:ext cx="2399942" cy="461665"/>
          </a:xfrm>
          <a:prstGeom prst="rect">
            <a:avLst/>
          </a:prstGeom>
          <a:noFill/>
          <a:ln w="9525">
            <a:noFill/>
            <a:miter lim="800000"/>
            <a:headEnd/>
            <a:tailEnd/>
          </a:ln>
        </p:spPr>
        <p:txBody>
          <a:bodyPr wrap="square">
            <a:spAutoFit/>
          </a:bodyPr>
          <a:lstStyle/>
          <a:p>
            <a:r>
              <a:rPr lang="en-US" sz="2400" b="1" dirty="0" smtClean="0">
                <a:solidFill>
                  <a:srgbClr val="00ADDC">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Partition Layer</a:t>
            </a:r>
            <a:endParaRPr lang="en-US" sz="2400" b="1" dirty="0">
              <a:solidFill>
                <a:srgbClr val="00ADDC">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83390" y="5157043"/>
            <a:ext cx="2399942" cy="830997"/>
          </a:xfrm>
          <a:prstGeom prst="rect">
            <a:avLst/>
          </a:prstGeom>
          <a:noFill/>
          <a:ln w="9525">
            <a:noFill/>
            <a:miter lim="800000"/>
            <a:headEnd/>
            <a:tailEnd/>
          </a:ln>
        </p:spPr>
        <p:txBody>
          <a:bodyPr wrap="square">
            <a:spAutoFit/>
          </a:bodyPr>
          <a:lstStyle/>
          <a:p>
            <a:r>
              <a:rPr lang="en-US" sz="2400" b="1" dirty="0" smtClean="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DFS </a:t>
            </a:r>
          </a:p>
          <a:p>
            <a:r>
              <a:rPr lang="en-US" sz="2400" b="1" dirty="0" smtClean="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0" name="Content Placeholder 2"/>
          <p:cNvSpPr>
            <a:spLocks noGrp="1"/>
          </p:cNvSpPr>
          <p:nvPr>
            <p:ph idx="1"/>
          </p:nvPr>
        </p:nvSpPr>
        <p:spPr>
          <a:xfrm>
            <a:off x="7414869" y="156934"/>
            <a:ext cx="4737731" cy="1234440"/>
          </a:xfrm>
        </p:spPr>
        <p:txBody>
          <a:bodyPr>
            <a:normAutofit/>
          </a:bodyPr>
          <a:lstStyle/>
          <a:p>
            <a:r>
              <a:rPr lang="en-US" sz="2000" dirty="0" smtClean="0">
                <a:solidFill>
                  <a:schemeClr val="tx1"/>
                </a:solidFill>
              </a:rPr>
              <a:t>Stateless Servers</a:t>
            </a:r>
          </a:p>
          <a:p>
            <a:r>
              <a:rPr lang="en-US" sz="2000" dirty="0" smtClean="0">
                <a:solidFill>
                  <a:schemeClr val="tx1"/>
                </a:solidFill>
              </a:rPr>
              <a:t>Authentication + authorization</a:t>
            </a:r>
          </a:p>
          <a:p>
            <a:r>
              <a:rPr lang="en-US" sz="2000" dirty="0" smtClean="0">
                <a:solidFill>
                  <a:schemeClr val="tx1"/>
                </a:solidFill>
              </a:rPr>
              <a:t>Request routing</a:t>
            </a:r>
            <a:endParaRPr lang="en-US" sz="2400" dirty="0" smtClean="0">
              <a:solidFill>
                <a:schemeClr val="tx1"/>
              </a:solidFill>
            </a:endParaRPr>
          </a:p>
        </p:txBody>
      </p:sp>
    </p:spTree>
    <p:extLst>
      <p:ext uri="{BB962C8B-B14F-4D97-AF65-F5344CB8AC3E}">
        <p14:creationId xmlns:p14="http://schemas.microsoft.com/office/powerpoint/2010/main" val="49180940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199735" y="1052438"/>
            <a:ext cx="9176503" cy="762000"/>
          </a:xfrm>
          <a:prstGeom prst="rect">
            <a:avLst/>
          </a:prstGeom>
          <a:solidFill>
            <a:schemeClr val="accent3">
              <a:lumMod val="40000"/>
              <a:lumOff val="60000"/>
              <a:alpha val="58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auto">
          <a:xfrm>
            <a:off x="3230186" y="2043039"/>
            <a:ext cx="6929040" cy="2335213"/>
          </a:xfrm>
          <a:prstGeom prst="rect">
            <a:avLst/>
          </a:prstGeom>
          <a:solidFill>
            <a:schemeClr val="accent5">
              <a:lumMod val="40000"/>
              <a:lumOff val="60000"/>
              <a:alpha val="50000"/>
            </a:schemeClr>
          </a:solidFill>
          <a:ln w="25400" cap="flat" cmpd="sng" algn="ctr">
            <a:solidFill>
              <a:schemeClr val="tx1"/>
            </a:solidFill>
            <a:prstDash val="sysDot"/>
            <a:round/>
            <a:headEnd type="none" w="med" len="med"/>
            <a:tailEnd type="none" w="med" len="med"/>
          </a:ln>
          <a:effectLst/>
        </p:spPr>
        <p:txBody>
          <a:bodyPr/>
          <a:lstStyle/>
          <a:p>
            <a:pPr>
              <a:defRPr/>
            </a:pPr>
            <a:r>
              <a:rPr lang="en-US" dirty="0">
                <a:solidFill>
                  <a:prstClr val="white"/>
                </a:solidFill>
              </a:rPr>
              <a:t>	</a:t>
            </a:r>
          </a:p>
        </p:txBody>
      </p:sp>
      <p:cxnSp>
        <p:nvCxnSpPr>
          <p:cNvPr id="69" name="Straight Arrow Connector 68"/>
          <p:cNvCxnSpPr/>
          <p:nvPr/>
        </p:nvCxnSpPr>
        <p:spPr bwMode="auto">
          <a:xfrm flipV="1">
            <a:off x="4520024" y="2588191"/>
            <a:ext cx="3045594" cy="909436"/>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2" name="Title 1"/>
          <p:cNvSpPr>
            <a:spLocks noGrp="1"/>
          </p:cNvSpPr>
          <p:nvPr>
            <p:ph type="title"/>
          </p:nvPr>
        </p:nvSpPr>
        <p:spPr>
          <a:xfrm>
            <a:off x="402417" y="113572"/>
            <a:ext cx="10969943" cy="609398"/>
          </a:xfrm>
        </p:spPr>
        <p:txBody>
          <a:bodyPr/>
          <a:lstStyle/>
          <a:p>
            <a:r>
              <a:rPr lang="en-US" dirty="0" smtClean="0"/>
              <a:t>Storage Stamp Architecture</a:t>
            </a:r>
            <a:endParaRPr lang="en-US" dirty="0"/>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solidFill>
                <a:prstClr val="white"/>
              </a:solidFill>
            </a:endParaRPr>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rgbClr val="00FF00"/>
              </a:solidFill>
              <a:round/>
              <a:headEnd/>
              <a:tailEnd/>
            </a:ln>
          </p:spPr>
          <p:txBody>
            <a:bodyPr/>
            <a:lstStyle/>
            <a:p>
              <a:endParaRPr lang="en-US">
                <a:solidFill>
                  <a:prstClr val="white"/>
                </a:solidFill>
              </a:endParaRPr>
            </a:p>
          </p:txBody>
        </p:sp>
        <p:sp>
          <p:nvSpPr>
            <p:cNvPr id="27" name="Right Triangle 33"/>
            <p:cNvSpPr>
              <a:spLocks noChangeArrowheads="1"/>
            </p:cNvSpPr>
            <p:nvPr/>
          </p:nvSpPr>
          <p:spPr bwMode="auto">
            <a:xfrm rot="-5400000">
              <a:off x="7019598" y="1943100"/>
              <a:ext cx="228600" cy="228600"/>
            </a:xfrm>
            <a:prstGeom prst="rtTriangle">
              <a:avLst/>
            </a:prstGeom>
            <a:solidFill>
              <a:srgbClr val="00FF00"/>
            </a:solidFill>
            <a:ln w="25400" algn="ctr">
              <a:noFill/>
              <a:round/>
              <a:headEnd/>
              <a:tailEnd/>
            </a:ln>
          </p:spPr>
          <p:txBody>
            <a:bodyPr vert="eaVert" wrap="none"/>
            <a:lstStyle/>
            <a:p>
              <a:endParaRPr lang="en-US">
                <a:solidFill>
                  <a:prstClr val="white"/>
                </a:solidFill>
              </a:endParaRPr>
            </a:p>
          </p:txBody>
        </p:sp>
      </p:grpSp>
      <p:sp>
        <p:nvSpPr>
          <p:cNvPr id="28" name="Oval 24"/>
          <p:cNvSpPr>
            <a:spLocks noChangeArrowheads="1"/>
          </p:cNvSpPr>
          <p:nvPr/>
        </p:nvSpPr>
        <p:spPr bwMode="auto">
          <a:xfrm>
            <a:off x="5586545" y="4481443"/>
            <a:ext cx="6297560" cy="1752600"/>
          </a:xfrm>
          <a:prstGeom prst="ellipse">
            <a:avLst/>
          </a:prstGeom>
          <a:solidFill>
            <a:srgbClr val="C9F5FB">
              <a:alpha val="32000"/>
            </a:srgbClr>
          </a:solidFill>
          <a:ln w="25400" algn="ctr">
            <a:noFill/>
            <a:round/>
            <a:headEnd/>
            <a:tailEnd/>
          </a:ln>
        </p:spPr>
        <p:txBody>
          <a:bodyPr/>
          <a:lstStyle/>
          <a:p>
            <a:endParaRPr lang="en-US">
              <a:solidFill>
                <a:prstClr val="white"/>
              </a:solidFill>
            </a:endParaRPr>
          </a:p>
        </p:txBody>
      </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DFS Servers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rgbClr val="00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rgbClr val="00FF00"/>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58" name="Line 26"/>
          <p:cNvSpPr>
            <a:spLocks noChangeShapeType="1"/>
          </p:cNvSpPr>
          <p:nvPr/>
        </p:nvSpPr>
        <p:spPr bwMode="auto">
          <a:xfrm>
            <a:off x="6805427" y="5624443"/>
            <a:ext cx="1117309" cy="228600"/>
          </a:xfrm>
          <a:prstGeom prst="line">
            <a:avLst/>
          </a:prstGeom>
          <a:noFill/>
          <a:ln w="38100">
            <a:solidFill>
              <a:srgbClr val="FFFF00"/>
            </a:solidFill>
            <a:round/>
            <a:headEnd type="triangle" w="med" len="med"/>
            <a:tailEnd type="none" w="med" len="med"/>
          </a:ln>
          <a:effectLst>
            <a:glow rad="63500">
              <a:schemeClr val="accent1">
                <a:satMod val="175000"/>
                <a:alpha val="40000"/>
              </a:schemeClr>
            </a:glow>
          </a:effectLst>
        </p:spPr>
        <p:txBody>
          <a:bodyPr wrap="square">
            <a:spAutoFit/>
          </a:bodyPr>
          <a:lstStyle/>
          <a:p>
            <a:endParaRPr lang="en-US">
              <a:solidFill>
                <a:prstClr val="white"/>
              </a:solidFill>
            </a:endParaRPr>
          </a:p>
        </p:txBody>
      </p:sp>
      <p:cxnSp>
        <p:nvCxnSpPr>
          <p:cNvPr id="63" name="Straight Connector 62"/>
          <p:cNvCxnSpPr/>
          <p:nvPr/>
        </p:nvCxnSpPr>
        <p:spPr>
          <a:xfrm rot="10800000">
            <a:off x="0" y="1965249"/>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H="1" flipV="1">
            <a:off x="7922736" y="2588191"/>
            <a:ext cx="1269680"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0" name="Straight Arrow Connector 19"/>
          <p:cNvCxnSpPr/>
          <p:nvPr/>
        </p:nvCxnSpPr>
        <p:spPr bwMode="auto">
          <a:xfrm flipH="1" flipV="1">
            <a:off x="7631105" y="2588191"/>
            <a:ext cx="190067"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1" name="Straight Arrow Connector 20"/>
          <p:cNvCxnSpPr/>
          <p:nvPr/>
        </p:nvCxnSpPr>
        <p:spPr bwMode="auto">
          <a:xfrm flipV="1">
            <a:off x="6399130" y="2588191"/>
            <a:ext cx="1231975" cy="902660"/>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44" name="TextBox 30"/>
          <p:cNvSpPr txBox="1">
            <a:spLocks noChangeArrowheads="1"/>
          </p:cNvSpPr>
          <p:nvPr/>
        </p:nvSpPr>
        <p:spPr bwMode="auto">
          <a:xfrm>
            <a:off x="1" y="1052438"/>
            <a:ext cx="2399942" cy="830997"/>
          </a:xfrm>
          <a:prstGeom prst="rect">
            <a:avLst/>
          </a:prstGeom>
          <a:noFill/>
          <a:ln w="9525">
            <a:noFill/>
            <a:miter lim="800000"/>
            <a:headEnd/>
            <a:tailEnd/>
          </a:ln>
        </p:spPr>
        <p:txBody>
          <a:bodyPr wrap="square">
            <a:spAutoFit/>
          </a:bodyPr>
          <a:lstStyle/>
          <a:p>
            <a:r>
              <a:rPr lang="en-US" sz="2400" b="1" dirty="0" smtClean="0">
                <a:solidFill>
                  <a:srgbClr val="738AC8">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Front End Layer</a:t>
            </a:r>
            <a:endParaRPr lang="en-US" sz="2400" b="1" dirty="0">
              <a:solidFill>
                <a:srgbClr val="738AC8">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7" name="Rectangle 46"/>
          <p:cNvSpPr/>
          <p:nvPr/>
        </p:nvSpPr>
        <p:spPr bwMode="auto">
          <a:xfrm>
            <a:off x="2706044"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5" name="Line 26"/>
          <p:cNvSpPr>
            <a:spLocks noChangeShapeType="1"/>
          </p:cNvSpPr>
          <p:nvPr/>
        </p:nvSpPr>
        <p:spPr bwMode="auto">
          <a:xfrm>
            <a:off x="6867749" y="747638"/>
            <a:ext cx="0" cy="457200"/>
          </a:xfrm>
          <a:prstGeom prst="line">
            <a:avLst/>
          </a:prstGeom>
          <a:noFill/>
          <a:ln w="38100">
            <a:solidFill>
              <a:srgbClr val="FFC000"/>
            </a:solidFill>
            <a:round/>
            <a:headEnd type="none" w="med" len="med"/>
            <a:tailEnd type="triangle" w="med" len="med"/>
          </a:ln>
          <a:effectLst>
            <a:glow rad="63500">
              <a:schemeClr val="accent3">
                <a:satMod val="175000"/>
                <a:alpha val="40000"/>
              </a:schemeClr>
            </a:glow>
          </a:effectLst>
        </p:spPr>
        <p:txBody>
          <a:bodyPr>
            <a:spAutoFit/>
          </a:bodyPr>
          <a:lstStyle/>
          <a:p>
            <a:endParaRPr lang="en-US">
              <a:solidFill>
                <a:prstClr val="white"/>
              </a:solidFill>
            </a:endParaRPr>
          </a:p>
        </p:txBody>
      </p:sp>
      <p:sp>
        <p:nvSpPr>
          <p:cNvPr id="56" name="TextBox 30"/>
          <p:cNvSpPr txBox="1">
            <a:spLocks noChangeArrowheads="1"/>
          </p:cNvSpPr>
          <p:nvPr/>
        </p:nvSpPr>
        <p:spPr bwMode="auto">
          <a:xfrm>
            <a:off x="6980633" y="684725"/>
            <a:ext cx="2910412" cy="369332"/>
          </a:xfrm>
          <a:prstGeom prst="rect">
            <a:avLst/>
          </a:prstGeom>
          <a:noFill/>
          <a:ln w="9525">
            <a:noFill/>
            <a:miter lim="800000"/>
            <a:headEnd/>
            <a:tailEnd/>
          </a:ln>
        </p:spPr>
        <p:txBody>
          <a:bodyPr wrap="none">
            <a:spAutoFit/>
          </a:bodyPr>
          <a:lstStyle/>
          <a:p>
            <a:r>
              <a:rPr lang="en-US" b="1" dirty="0" smtClean="0">
                <a:solidFill>
                  <a:srgbClr val="FFC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Incoming Write Request</a:t>
            </a:r>
            <a:endParaRPr lang="en-US" b="1" dirty="0">
              <a:solidFill>
                <a:srgbClr val="FFC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2" name="Rounded Rectangle 61"/>
          <p:cNvSpPr/>
          <p:nvPr/>
        </p:nvSpPr>
        <p:spPr bwMode="auto">
          <a:xfrm>
            <a:off x="3408676"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4" name="Rounded Rectangle 63"/>
          <p:cNvSpPr/>
          <p:nvPr/>
        </p:nvSpPr>
        <p:spPr bwMode="auto">
          <a:xfrm>
            <a:off x="5141204"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ounded Rectangle 65"/>
          <p:cNvSpPr/>
          <p:nvPr/>
        </p:nvSpPr>
        <p:spPr bwMode="auto">
          <a:xfrm>
            <a:off x="6873732"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bwMode="auto">
          <a:xfrm>
            <a:off x="8606261" y="3497626"/>
            <a:ext cx="1383773" cy="71508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rgbClr val="D6ECFF">
                  <a:lumMod val="25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ounded Rectangle 67"/>
          <p:cNvSpPr/>
          <p:nvPr/>
        </p:nvSpPr>
        <p:spPr bwMode="auto">
          <a:xfrm>
            <a:off x="7274051" y="2070963"/>
            <a:ext cx="1383773" cy="71508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Master</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3" name="Rectangle 72"/>
          <p:cNvSpPr/>
          <p:nvPr/>
        </p:nvSpPr>
        <p:spPr bwMode="auto">
          <a:xfrm>
            <a:off x="4534836"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4" name="Rectangle 73"/>
          <p:cNvSpPr/>
          <p:nvPr/>
        </p:nvSpPr>
        <p:spPr bwMode="auto">
          <a:xfrm>
            <a:off x="6363628"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5" name="Rectangle 74"/>
          <p:cNvSpPr/>
          <p:nvPr/>
        </p:nvSpPr>
        <p:spPr bwMode="auto">
          <a:xfrm>
            <a:off x="8192420"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6" name="Rectangle 75"/>
          <p:cNvSpPr/>
          <p:nvPr/>
        </p:nvSpPr>
        <p:spPr bwMode="auto">
          <a:xfrm>
            <a:off x="10021210" y="1281038"/>
            <a:ext cx="91416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7" name="Rounded Rectangle 76"/>
          <p:cNvSpPr/>
          <p:nvPr/>
        </p:nvSpPr>
        <p:spPr bwMode="auto">
          <a:xfrm>
            <a:off x="10243485" y="2230646"/>
            <a:ext cx="1383773" cy="715089"/>
          </a:xfrm>
          <a:prstGeom prst="roundRect">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Lock Service</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8" name="Straight Arrow Connector 77"/>
          <p:cNvCxnSpPr>
            <a:stCxn id="77" idx="1"/>
            <a:endCxn id="68" idx="3"/>
          </p:cNvCxnSpPr>
          <p:nvPr/>
        </p:nvCxnSpPr>
        <p:spPr bwMode="auto">
          <a:xfrm flipH="1" flipV="1">
            <a:off x="8657824" y="2428508"/>
            <a:ext cx="1585661" cy="159683"/>
          </a:xfrm>
          <a:prstGeom prst="straightConnector1">
            <a:avLst/>
          </a:prstGeom>
          <a:solidFill>
            <a:srgbClr val="FFCC99"/>
          </a:solidFill>
          <a:ln w="25400" cap="flat" cmpd="sng" algn="ctr">
            <a:solidFill>
              <a:srgbClr val="FFFF00"/>
            </a:solidFill>
            <a:prstDash val="dashDot"/>
            <a:round/>
            <a:headEnd type="none" w="med" len="med"/>
            <a:tailEnd type="none"/>
          </a:ln>
          <a:effectLst/>
        </p:spPr>
      </p:cxnSp>
      <p:cxnSp>
        <p:nvCxnSpPr>
          <p:cNvPr id="81" name="Straight Arrow Connector 80"/>
          <p:cNvCxnSpPr>
            <a:endCxn id="67" idx="0"/>
          </p:cNvCxnSpPr>
          <p:nvPr/>
        </p:nvCxnSpPr>
        <p:spPr bwMode="auto">
          <a:xfrm flipH="1">
            <a:off x="9298148" y="2872597"/>
            <a:ext cx="945337" cy="625029"/>
          </a:xfrm>
          <a:prstGeom prst="straightConnector1">
            <a:avLst/>
          </a:prstGeom>
          <a:solidFill>
            <a:srgbClr val="FFCC99"/>
          </a:solidFill>
          <a:ln w="25400" cap="flat" cmpd="sng" algn="ctr">
            <a:solidFill>
              <a:srgbClr val="FFFF00"/>
            </a:solidFill>
            <a:prstDash val="dashDot"/>
            <a:round/>
            <a:headEnd type="none" w="med" len="med"/>
            <a:tailEnd type="none"/>
          </a:ln>
          <a:effectLst/>
        </p:spPr>
      </p:cxnSp>
      <p:sp>
        <p:nvSpPr>
          <p:cNvPr id="85" name="Oval 84"/>
          <p:cNvSpPr/>
          <p:nvPr/>
        </p:nvSpPr>
        <p:spPr bwMode="auto">
          <a:xfrm>
            <a:off x="6300173" y="860281"/>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86" name="Oval 85"/>
          <p:cNvSpPr/>
          <p:nvPr/>
        </p:nvSpPr>
        <p:spPr bwMode="auto">
          <a:xfrm>
            <a:off x="6464621" y="5530735"/>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87" name="Oval 86"/>
          <p:cNvSpPr/>
          <p:nvPr/>
        </p:nvSpPr>
        <p:spPr bwMode="auto">
          <a:xfrm>
            <a:off x="8101613" y="5749213"/>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88" name="Line 26"/>
          <p:cNvSpPr>
            <a:spLocks noChangeShapeType="1"/>
          </p:cNvSpPr>
          <p:nvPr/>
        </p:nvSpPr>
        <p:spPr bwMode="auto">
          <a:xfrm flipV="1">
            <a:off x="8350370" y="5270111"/>
            <a:ext cx="756212" cy="479102"/>
          </a:xfrm>
          <a:prstGeom prst="line">
            <a:avLst/>
          </a:prstGeom>
          <a:noFill/>
          <a:ln w="38100">
            <a:solidFill>
              <a:srgbClr val="FFFF00"/>
            </a:solidFill>
            <a:round/>
            <a:headEnd type="triangle" w="med" len="med"/>
            <a:tailEnd type="none" w="med" len="med"/>
          </a:ln>
          <a:effectLst>
            <a:glow rad="63500">
              <a:schemeClr val="accent1">
                <a:satMod val="175000"/>
                <a:alpha val="40000"/>
              </a:schemeClr>
            </a:glow>
          </a:effectLst>
        </p:spPr>
        <p:txBody>
          <a:bodyPr wrap="square">
            <a:spAutoFit/>
          </a:bodyPr>
          <a:lstStyle/>
          <a:p>
            <a:endParaRPr lang="en-US">
              <a:solidFill>
                <a:prstClr val="white"/>
              </a:solidFill>
            </a:endParaRPr>
          </a:p>
        </p:txBody>
      </p:sp>
      <p:sp>
        <p:nvSpPr>
          <p:cNvPr id="90" name="Line 26"/>
          <p:cNvSpPr>
            <a:spLocks noChangeShapeType="1"/>
          </p:cNvSpPr>
          <p:nvPr/>
        </p:nvSpPr>
        <p:spPr bwMode="auto">
          <a:xfrm>
            <a:off x="5517210" y="3984114"/>
            <a:ext cx="1007768" cy="1427335"/>
          </a:xfrm>
          <a:prstGeom prst="line">
            <a:avLst/>
          </a:prstGeom>
          <a:noFill/>
          <a:ln w="38100">
            <a:solidFill>
              <a:srgbClr val="FFFF00"/>
            </a:solidFill>
            <a:round/>
            <a:headEnd type="triangle" w="med" len="med"/>
            <a:tailEnd type="none" w="med" len="med"/>
          </a:ln>
          <a:effectLst>
            <a:glow rad="63500">
              <a:schemeClr val="accent1">
                <a:satMod val="175000"/>
                <a:alpha val="40000"/>
              </a:schemeClr>
            </a:glow>
          </a:effectLst>
        </p:spPr>
        <p:txBody>
          <a:bodyPr wrap="square">
            <a:spAutoFit/>
          </a:bodyPr>
          <a:lstStyle/>
          <a:p>
            <a:endParaRPr lang="en-US">
              <a:solidFill>
                <a:prstClr val="white"/>
              </a:solidFill>
            </a:endParaRPr>
          </a:p>
        </p:txBody>
      </p:sp>
      <p:sp>
        <p:nvSpPr>
          <p:cNvPr id="91" name="Line 26"/>
          <p:cNvSpPr>
            <a:spLocks noChangeShapeType="1"/>
          </p:cNvSpPr>
          <p:nvPr/>
        </p:nvSpPr>
        <p:spPr bwMode="auto">
          <a:xfrm flipH="1">
            <a:off x="5517209" y="1419537"/>
            <a:ext cx="1057382" cy="2078089"/>
          </a:xfrm>
          <a:prstGeom prst="line">
            <a:avLst/>
          </a:prstGeom>
          <a:noFill/>
          <a:ln w="38100">
            <a:solidFill>
              <a:srgbClr val="FFFF00"/>
            </a:solidFill>
            <a:round/>
            <a:headEnd type="triangle" w="med" len="med"/>
            <a:tailEnd type="none" w="med" len="med"/>
          </a:ln>
          <a:effectLst>
            <a:glow rad="63500">
              <a:schemeClr val="accent1">
                <a:satMod val="175000"/>
                <a:alpha val="40000"/>
              </a:schemeClr>
            </a:glow>
          </a:effectLst>
        </p:spPr>
        <p:txBody>
          <a:bodyPr wrap="square">
            <a:spAutoFit/>
          </a:bodyPr>
          <a:lstStyle/>
          <a:p>
            <a:endParaRPr lang="en-US">
              <a:solidFill>
                <a:prstClr val="white"/>
              </a:solidFill>
            </a:endParaRPr>
          </a:p>
        </p:txBody>
      </p:sp>
      <p:sp>
        <p:nvSpPr>
          <p:cNvPr id="92" name="Line 26"/>
          <p:cNvSpPr>
            <a:spLocks noChangeShapeType="1"/>
          </p:cNvSpPr>
          <p:nvPr/>
        </p:nvSpPr>
        <p:spPr bwMode="auto">
          <a:xfrm flipH="1">
            <a:off x="6629116" y="699459"/>
            <a:ext cx="0" cy="658709"/>
          </a:xfrm>
          <a:prstGeom prst="line">
            <a:avLst/>
          </a:prstGeom>
          <a:noFill/>
          <a:ln w="38100">
            <a:solidFill>
              <a:srgbClr val="FFFF00"/>
            </a:solidFill>
            <a:round/>
            <a:headEnd type="triangle" w="med" len="med"/>
            <a:tailEnd type="none" w="med" len="med"/>
          </a:ln>
          <a:effectLst>
            <a:glow rad="63500">
              <a:schemeClr val="accent1">
                <a:satMod val="175000"/>
                <a:alpha val="40000"/>
              </a:schemeClr>
            </a:glow>
          </a:effectLst>
        </p:spPr>
        <p:txBody>
          <a:bodyPr wrap="square">
            <a:spAutoFit/>
          </a:bodyPr>
          <a:lstStyle/>
          <a:p>
            <a:endParaRPr lang="en-US">
              <a:solidFill>
                <a:prstClr val="white"/>
              </a:solidFill>
            </a:endParaRPr>
          </a:p>
        </p:txBody>
      </p:sp>
      <p:sp>
        <p:nvSpPr>
          <p:cNvPr id="93" name="TextBox 30"/>
          <p:cNvSpPr txBox="1">
            <a:spLocks noChangeArrowheads="1"/>
          </p:cNvSpPr>
          <p:nvPr/>
        </p:nvSpPr>
        <p:spPr bwMode="auto">
          <a:xfrm>
            <a:off x="5896043" y="817164"/>
            <a:ext cx="587020" cy="369332"/>
          </a:xfrm>
          <a:prstGeom prst="rect">
            <a:avLst/>
          </a:prstGeom>
          <a:noFill/>
          <a:ln w="9525">
            <a:noFill/>
            <a:miter lim="800000"/>
            <a:headEnd/>
            <a:tailEnd/>
          </a:ln>
        </p:spPr>
        <p:txBody>
          <a:bodyPr wrap="none">
            <a:spAutoFit/>
          </a:bodyPr>
          <a:lstStyle/>
          <a:p>
            <a:r>
              <a:rPr lang="en-US" b="1" dirty="0" err="1"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Ack</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95" name="Straight Arrow Connector 94"/>
          <p:cNvCxnSpPr/>
          <p:nvPr/>
        </p:nvCxnSpPr>
        <p:spPr>
          <a:xfrm flipH="1">
            <a:off x="5824465" y="1558037"/>
            <a:ext cx="987618" cy="1939589"/>
          </a:xfrm>
          <a:prstGeom prst="straightConnector1">
            <a:avLst/>
          </a:prstGeom>
          <a:ln>
            <a:tailEnd type="arrow"/>
          </a:ln>
          <a:effectLst>
            <a:glow rad="63500">
              <a:schemeClr val="accent3">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p:cxnSp>
        <p:nvCxnSpPr>
          <p:cNvPr id="96" name="Straight Arrow Connector 95"/>
          <p:cNvCxnSpPr>
            <a:stCxn id="64" idx="2"/>
            <a:endCxn id="34" idx="0"/>
          </p:cNvCxnSpPr>
          <p:nvPr/>
        </p:nvCxnSpPr>
        <p:spPr>
          <a:xfrm>
            <a:off x="5833091" y="4212715"/>
            <a:ext cx="741501" cy="1106928"/>
          </a:xfrm>
          <a:prstGeom prst="straightConnector1">
            <a:avLst/>
          </a:prstGeom>
          <a:ln>
            <a:tailEnd type="arrow"/>
          </a:ln>
          <a:effectLst>
            <a:glow rad="63500">
              <a:schemeClr val="accent3">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p:cxnSp>
        <p:nvCxnSpPr>
          <p:cNvPr id="99" name="Straight Arrow Connector 98"/>
          <p:cNvCxnSpPr/>
          <p:nvPr/>
        </p:nvCxnSpPr>
        <p:spPr>
          <a:xfrm>
            <a:off x="6856215" y="5530735"/>
            <a:ext cx="1109722" cy="218478"/>
          </a:xfrm>
          <a:prstGeom prst="straightConnector1">
            <a:avLst/>
          </a:prstGeom>
          <a:ln>
            <a:tailEnd type="arrow"/>
          </a:ln>
          <a:effectLst>
            <a:glow rad="63500">
              <a:schemeClr val="accent3">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p:cxnSp>
        <p:nvCxnSpPr>
          <p:cNvPr id="102" name="Straight Arrow Connector 101"/>
          <p:cNvCxnSpPr/>
          <p:nvPr/>
        </p:nvCxnSpPr>
        <p:spPr>
          <a:xfrm flipV="1">
            <a:off x="8266108" y="5091043"/>
            <a:ext cx="875511" cy="548932"/>
          </a:xfrm>
          <a:prstGeom prst="straightConnector1">
            <a:avLst/>
          </a:prstGeom>
          <a:ln>
            <a:tailEnd type="arrow"/>
          </a:ln>
          <a:effectLst>
            <a:glow rad="63500">
              <a:schemeClr val="accent3">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p:sp>
        <p:nvSpPr>
          <p:cNvPr id="106" name="TextBox 30"/>
          <p:cNvSpPr txBox="1">
            <a:spLocks noChangeArrowheads="1"/>
          </p:cNvSpPr>
          <p:nvPr/>
        </p:nvSpPr>
        <p:spPr bwMode="auto">
          <a:xfrm>
            <a:off x="83390" y="2861110"/>
            <a:ext cx="2399942" cy="461665"/>
          </a:xfrm>
          <a:prstGeom prst="rect">
            <a:avLst/>
          </a:prstGeom>
          <a:noFill/>
          <a:ln w="9525">
            <a:noFill/>
            <a:miter lim="800000"/>
            <a:headEnd/>
            <a:tailEnd/>
          </a:ln>
        </p:spPr>
        <p:txBody>
          <a:bodyPr wrap="square">
            <a:spAutoFit/>
          </a:bodyPr>
          <a:lstStyle/>
          <a:p>
            <a:r>
              <a:rPr lang="en-US" sz="2400" b="1" dirty="0" smtClean="0">
                <a:solidFill>
                  <a:srgbClr val="00ADDC">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Partition Layer</a:t>
            </a:r>
            <a:endParaRPr lang="en-US" sz="2400" b="1" dirty="0">
              <a:solidFill>
                <a:srgbClr val="00ADDC">
                  <a:lumMod val="40000"/>
                  <a:lumOff val="60000"/>
                </a:srgbClr>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83390" y="5157043"/>
            <a:ext cx="2399942" cy="830997"/>
          </a:xfrm>
          <a:prstGeom prst="rect">
            <a:avLst/>
          </a:prstGeom>
          <a:noFill/>
          <a:ln w="9525">
            <a:noFill/>
            <a:miter lim="800000"/>
            <a:headEnd/>
            <a:tailEnd/>
          </a:ln>
        </p:spPr>
        <p:txBody>
          <a:bodyPr wrap="square">
            <a:spAutoFit/>
          </a:bodyPr>
          <a:lstStyle/>
          <a:p>
            <a:r>
              <a:rPr lang="en-US" sz="2400" b="1" dirty="0" smtClean="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DFS </a:t>
            </a:r>
          </a:p>
          <a:p>
            <a:r>
              <a:rPr lang="en-US" sz="2400" b="1" dirty="0" smtClean="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rgbClr val="00FF00"/>
              </a:solidFill>
              <a:effectLst>
                <a:glow rad="101600">
                  <a:srgbClr val="00ADDC">
                    <a:satMod val="175000"/>
                    <a:alpha val="40000"/>
                  </a:srgbClr>
                </a:glow>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839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55561E-6 2.77556E-17 L -0.08232 0.34676 " pathEditMode="relative" rAng="0" ptsTypes="AA">
                                      <p:cBhvr>
                                        <p:cTn id="20" dur="1000" fill="hold"/>
                                        <p:tgtEl>
                                          <p:spTgt spid="85"/>
                                        </p:tgtEl>
                                        <p:attrNameLst>
                                          <p:attrName>ppt_x</p:attrName>
                                          <p:attrName>ppt_y</p:attrName>
                                        </p:attrNameLst>
                                      </p:cBhvr>
                                      <p:rCtr x="-4116" y="17338"/>
                                    </p:animMotion>
                                  </p:childTnLst>
                                </p:cTn>
                              </p:par>
                              <p:par>
                                <p:cTn id="21" presetID="22" presetClass="entr" presetSubtype="1"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up)">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2000" fill="hold" grpId="0" nodeType="clickEffect">
                                  <p:stCondLst>
                                    <p:cond delay="0"/>
                                  </p:stCondLst>
                                  <p:childTnLst>
                                    <p:animEffect transition="out" filter="fade">
                                      <p:cBhvr>
                                        <p:cTn id="27" dur="500" tmFilter="0, 0; .2, .5; .8, .5; 1, 0"/>
                                        <p:tgtEl>
                                          <p:spTgt spid="64"/>
                                        </p:tgtEl>
                                      </p:cBhvr>
                                    </p:animEffect>
                                    <p:animScale>
                                      <p:cBhvr>
                                        <p:cTn id="28" dur="250" autoRev="1" fill="hold"/>
                                        <p:tgtEl>
                                          <p:spTgt spid="64"/>
                                        </p:tgtEl>
                                      </p:cBhvr>
                                      <p:by x="105000" y="105000"/>
                                    </p:animScale>
                                  </p:childTnLst>
                                </p:cTn>
                              </p:par>
                            </p:childTnLst>
                          </p:cTn>
                        </p:par>
                        <p:par>
                          <p:cTn id="29" fill="hold">
                            <p:stCondLst>
                              <p:cond delay="1000"/>
                            </p:stCondLst>
                            <p:childTnLst>
                              <p:par>
                                <p:cTn id="30" presetID="42" presetClass="path" presetSubtype="0" accel="50000" decel="50000" fill="hold" grpId="2" nodeType="afterEffect">
                                  <p:stCondLst>
                                    <p:cond delay="0"/>
                                  </p:stCondLst>
                                  <p:childTnLst>
                                    <p:animMotion origin="layout" path="M -0.08206 0.425 L 0.00989 0.65 " pathEditMode="relative" rAng="0" ptsTypes="AA">
                                      <p:cBhvr>
                                        <p:cTn id="31" dur="1000" fill="hold"/>
                                        <p:tgtEl>
                                          <p:spTgt spid="85"/>
                                        </p:tgtEl>
                                        <p:attrNameLst>
                                          <p:attrName>ppt_x</p:attrName>
                                          <p:attrName>ppt_y</p:attrName>
                                        </p:attrNameLst>
                                      </p:cBhvr>
                                      <p:rCtr x="4598" y="11250"/>
                                    </p:animMotion>
                                  </p:childTnLst>
                                </p:cTn>
                              </p:par>
                              <p:par>
                                <p:cTn id="32" presetID="22" presetClass="entr" presetSubtype="1" fill="hold"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wipe(up)">
                                      <p:cBhvr>
                                        <p:cTn id="34" dur="500"/>
                                        <p:tgtEl>
                                          <p:spTgt spid="9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par>
                          <p:cTn id="39" fill="hold">
                            <p:stCondLst>
                              <p:cond delay="2500"/>
                            </p:stCondLst>
                            <p:childTnLst>
                              <p:par>
                                <p:cTn id="40" presetID="42" presetClass="path" presetSubtype="0" accel="50000" decel="50000" fill="hold" grpId="3" nodeType="afterEffect">
                                  <p:stCondLst>
                                    <p:cond delay="0"/>
                                  </p:stCondLst>
                                  <p:childTnLst>
                                    <p:animMotion origin="layout" path="M 0.00989 0.65 L 0.15043 0.69282 " pathEditMode="relative" rAng="0" ptsTypes="AA">
                                      <p:cBhvr>
                                        <p:cTn id="41" dur="1000" fill="hold"/>
                                        <p:tgtEl>
                                          <p:spTgt spid="85"/>
                                        </p:tgtEl>
                                        <p:attrNameLst>
                                          <p:attrName>ppt_x</p:attrName>
                                          <p:attrName>ppt_y</p:attrName>
                                        </p:attrNameLst>
                                      </p:cBhvr>
                                      <p:rCtr x="7020" y="2130"/>
                                    </p:animMotion>
                                  </p:childTnLst>
                                </p:cTn>
                              </p:par>
                              <p:par>
                                <p:cTn id="42" presetID="22" presetClass="entr" presetSubtype="1"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wipe(up)">
                                      <p:cBhvr>
                                        <p:cTn id="44" dur="500"/>
                                        <p:tgtEl>
                                          <p:spTgt spid="99"/>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4000"/>
                            </p:stCondLst>
                            <p:childTnLst>
                              <p:par>
                                <p:cTn id="50" presetID="42" presetClass="path" presetSubtype="0" accel="50000" decel="50000" fill="hold" grpId="4" nodeType="afterEffect">
                                  <p:stCondLst>
                                    <p:cond delay="0"/>
                                  </p:stCondLst>
                                  <p:childTnLst>
                                    <p:animMotion origin="layout" path="M 0.15043 0.69282 L 0.23964 0.60602 " pathEditMode="relative" rAng="0" ptsTypes="AA">
                                      <p:cBhvr>
                                        <p:cTn id="51" dur="1000" fill="hold"/>
                                        <p:tgtEl>
                                          <p:spTgt spid="85"/>
                                        </p:tgtEl>
                                        <p:attrNameLst>
                                          <p:attrName>ppt_x</p:attrName>
                                          <p:attrName>ppt_y</p:attrName>
                                        </p:attrNameLst>
                                      </p:cBhvr>
                                      <p:rCtr x="4454" y="-4352"/>
                                    </p:animMotion>
                                  </p:childTnLst>
                                </p:cTn>
                              </p:par>
                              <p:par>
                                <p:cTn id="52" presetID="22" presetClass="entr" presetSubtype="4"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wipe(down)">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500"/>
                                        <p:tgtEl>
                                          <p:spTgt spid="88"/>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right)">
                                      <p:cBhvr>
                                        <p:cTn id="63" dur="500"/>
                                        <p:tgtEl>
                                          <p:spTgt spid="58"/>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down)">
                                      <p:cBhvr>
                                        <p:cTn id="67" dur="500"/>
                                        <p:tgtEl>
                                          <p:spTgt spid="90"/>
                                        </p:tgtEl>
                                      </p:cBhvr>
                                    </p:animEffect>
                                  </p:childTnLst>
                                </p:cTn>
                              </p:par>
                            </p:childTnLst>
                          </p:cTn>
                        </p:par>
                        <p:par>
                          <p:cTn id="68" fill="hold">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wipe(down)">
                                      <p:cBhvr>
                                        <p:cTn id="71" dur="500"/>
                                        <p:tgtEl>
                                          <p:spTgt spid="91"/>
                                        </p:tgtEl>
                                      </p:cBhvr>
                                    </p:animEffect>
                                  </p:childTnLst>
                                </p:cTn>
                              </p:par>
                            </p:childTnLst>
                          </p:cTn>
                        </p:par>
                        <p:par>
                          <p:cTn id="72" fill="hold">
                            <p:stCondLst>
                              <p:cond delay="2000"/>
                            </p:stCondLst>
                            <p:childTnLst>
                              <p:par>
                                <p:cTn id="73" presetID="22" presetClass="entr" presetSubtype="4" fill="hold" grpId="0"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down)">
                                      <p:cBhvr>
                                        <p:cTn id="75" dur="500"/>
                                        <p:tgtEl>
                                          <p:spTgt spid="92"/>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5" grpId="0" animBg="1"/>
      <p:bldP spid="56" grpId="0"/>
      <p:bldP spid="64" grpId="0" animBg="1"/>
      <p:bldP spid="85" grpId="0" animBg="1"/>
      <p:bldP spid="85" grpId="1" animBg="1"/>
      <p:bldP spid="85" grpId="2" animBg="1"/>
      <p:bldP spid="85" grpId="3" animBg="1"/>
      <p:bldP spid="85" grpId="4" animBg="1"/>
      <p:bldP spid="86" grpId="0" animBg="1"/>
      <p:bldP spid="87" grpId="0" animBg="1"/>
      <p:bldP spid="88" grpId="0" animBg="1"/>
      <p:bldP spid="90" grpId="0" animBg="1"/>
      <p:bldP spid="91" grpId="0" animBg="1"/>
      <p:bldP spid="92" grpId="0" animBg="1"/>
      <p:bldP spid="9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97" y="228600"/>
            <a:ext cx="11669713" cy="609398"/>
          </a:xfrm>
        </p:spPr>
        <p:txBody>
          <a:bodyPr/>
          <a:lstStyle/>
          <a:p>
            <a:r>
              <a:rPr lang="en-US" dirty="0" smtClean="0"/>
              <a:t>Partition Layer – Scalable Object Index</a:t>
            </a:r>
            <a:endParaRPr lang="en-US" dirty="0"/>
          </a:p>
        </p:txBody>
      </p:sp>
      <p:sp>
        <p:nvSpPr>
          <p:cNvPr id="3" name="Content Placeholder 2"/>
          <p:cNvSpPr>
            <a:spLocks noGrp="1"/>
          </p:cNvSpPr>
          <p:nvPr>
            <p:ph idx="1"/>
          </p:nvPr>
        </p:nvSpPr>
        <p:spPr>
          <a:xfrm>
            <a:off x="519112" y="1447800"/>
            <a:ext cx="11489598" cy="5010602"/>
          </a:xfrm>
        </p:spPr>
        <p:txBody>
          <a:bodyPr/>
          <a:lstStyle/>
          <a:p>
            <a:r>
              <a:rPr lang="en-US" dirty="0" smtClean="0">
                <a:ea typeface="Segoe UI" pitchFamily="34" charset="0"/>
                <a:cs typeface="Segoe UI" pitchFamily="34" charset="0"/>
              </a:rPr>
              <a:t>100s of Billions of </a:t>
            </a:r>
            <a:r>
              <a:rPr lang="en-US" dirty="0">
                <a:ea typeface="Segoe UI" pitchFamily="34" charset="0"/>
                <a:cs typeface="Segoe UI" pitchFamily="34" charset="0"/>
              </a:rPr>
              <a:t>blobs, </a:t>
            </a:r>
            <a:r>
              <a:rPr lang="en-US" dirty="0" smtClean="0">
                <a:ea typeface="Segoe UI" pitchFamily="34" charset="0"/>
                <a:cs typeface="Segoe UI" pitchFamily="34" charset="0"/>
              </a:rPr>
              <a:t>entities, messages </a:t>
            </a:r>
            <a:r>
              <a:rPr lang="en-US" dirty="0">
                <a:ea typeface="Segoe UI" pitchFamily="34" charset="0"/>
                <a:cs typeface="Segoe UI" pitchFamily="34" charset="0"/>
              </a:rPr>
              <a:t>across all accounts </a:t>
            </a:r>
            <a:r>
              <a:rPr lang="en-US" dirty="0" smtClean="0">
                <a:ea typeface="Segoe UI" pitchFamily="34" charset="0"/>
                <a:cs typeface="Segoe UI" pitchFamily="34" charset="0"/>
              </a:rPr>
              <a:t>can be </a:t>
            </a:r>
            <a:r>
              <a:rPr lang="en-US" dirty="0">
                <a:ea typeface="Segoe UI" pitchFamily="34" charset="0"/>
                <a:cs typeface="Segoe UI" pitchFamily="34" charset="0"/>
              </a:rPr>
              <a:t>stored in a </a:t>
            </a:r>
            <a:r>
              <a:rPr lang="en-US" dirty="0" smtClean="0">
                <a:ea typeface="Segoe UI" pitchFamily="34" charset="0"/>
                <a:cs typeface="Segoe UI" pitchFamily="34" charset="0"/>
              </a:rPr>
              <a:t>stamp </a:t>
            </a:r>
          </a:p>
          <a:p>
            <a:pPr lvl="1"/>
            <a:r>
              <a:rPr lang="en-US" dirty="0" smtClean="0">
                <a:ea typeface="Segoe UI" pitchFamily="34" charset="0"/>
                <a:cs typeface="Segoe UI" pitchFamily="34" charset="0"/>
              </a:rPr>
              <a:t>Need to efficiently enumerate, query, get, and update them</a:t>
            </a:r>
          </a:p>
          <a:p>
            <a:pPr lvl="1"/>
            <a:r>
              <a:rPr lang="en-US" dirty="0" smtClean="0">
                <a:ea typeface="Segoe UI" pitchFamily="34" charset="0"/>
                <a:cs typeface="Segoe UI" pitchFamily="34" charset="0"/>
              </a:rPr>
              <a:t>Traffic pattern can be highly dynamic</a:t>
            </a:r>
          </a:p>
          <a:p>
            <a:pPr lvl="2"/>
            <a:r>
              <a:rPr lang="en-US" dirty="0" smtClean="0">
                <a:ea typeface="Segoe UI" pitchFamily="34" charset="0"/>
                <a:cs typeface="Segoe UI" pitchFamily="34" charset="0"/>
              </a:rPr>
              <a:t>Hot objects, peak load, traffic bursts, </a:t>
            </a:r>
            <a:r>
              <a:rPr lang="en-US" dirty="0" err="1" smtClean="0">
                <a:ea typeface="Segoe UI" pitchFamily="34" charset="0"/>
                <a:cs typeface="Segoe UI" pitchFamily="34" charset="0"/>
              </a:rPr>
              <a:t>etc</a:t>
            </a:r>
            <a:endParaRPr lang="en-US" dirty="0">
              <a:ea typeface="Segoe UI" pitchFamily="34" charset="0"/>
              <a:cs typeface="Segoe UI" pitchFamily="34" charset="0"/>
            </a:endParaRPr>
          </a:p>
          <a:p>
            <a:endParaRPr lang="en-US" dirty="0" smtClean="0">
              <a:ea typeface="Segoe UI" pitchFamily="34" charset="0"/>
              <a:cs typeface="Segoe UI" pitchFamily="34" charset="0"/>
            </a:endParaRPr>
          </a:p>
          <a:p>
            <a:r>
              <a:rPr lang="en-US" dirty="0" smtClean="0">
                <a:solidFill>
                  <a:srgbClr val="FFFF00"/>
                </a:solidFill>
                <a:ea typeface="Segoe UI" pitchFamily="34" charset="0"/>
                <a:cs typeface="Segoe UI" pitchFamily="34" charset="0"/>
              </a:rPr>
              <a:t>Need a scalable index for the objects that can</a:t>
            </a:r>
          </a:p>
          <a:p>
            <a:pPr lvl="1"/>
            <a:r>
              <a:rPr lang="en-US" dirty="0" smtClean="0">
                <a:solidFill>
                  <a:srgbClr val="FFFF00"/>
                </a:solidFill>
                <a:ea typeface="Segoe UI" pitchFamily="34" charset="0"/>
                <a:cs typeface="Segoe UI" pitchFamily="34" charset="0"/>
              </a:rPr>
              <a:t>Spread the index across 100s of servers</a:t>
            </a:r>
          </a:p>
          <a:p>
            <a:pPr lvl="1"/>
            <a:r>
              <a:rPr lang="en-US" dirty="0" smtClean="0">
                <a:solidFill>
                  <a:srgbClr val="FFFF00"/>
                </a:solidFill>
                <a:ea typeface="Segoe UI" pitchFamily="34" charset="0"/>
                <a:cs typeface="Segoe UI" pitchFamily="34" charset="0"/>
              </a:rPr>
              <a:t>Dynamically load balance</a:t>
            </a:r>
          </a:p>
          <a:p>
            <a:pPr lvl="2"/>
            <a:r>
              <a:rPr lang="en-US" dirty="0" smtClean="0">
                <a:solidFill>
                  <a:srgbClr val="FFFF00"/>
                </a:solidFill>
                <a:ea typeface="Segoe UI" pitchFamily="34" charset="0"/>
                <a:cs typeface="Segoe UI" pitchFamily="34" charset="0"/>
              </a:rPr>
              <a:t>Dynamically change what servers are serving each part of the index based on load</a:t>
            </a:r>
          </a:p>
        </p:txBody>
      </p:sp>
    </p:spTree>
    <p:extLst>
      <p:ext uri="{BB962C8B-B14F-4D97-AF65-F5344CB8AC3E}">
        <p14:creationId xmlns:p14="http://schemas.microsoft.com/office/powerpoint/2010/main" val="375918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Object Index via Partitioning</a:t>
            </a:r>
            <a:endParaRPr lang="en-US" dirty="0"/>
          </a:p>
        </p:txBody>
      </p:sp>
      <p:sp>
        <p:nvSpPr>
          <p:cNvPr id="16" name="Text Placeholder 15"/>
          <p:cNvSpPr>
            <a:spLocks noGrp="1"/>
          </p:cNvSpPr>
          <p:nvPr>
            <p:ph type="body" sz="quarter" idx="10"/>
          </p:nvPr>
        </p:nvSpPr>
        <p:spPr>
          <a:xfrm>
            <a:off x="533487" y="888162"/>
            <a:ext cx="11149012" cy="5724644"/>
          </a:xfrm>
        </p:spPr>
        <p:txBody>
          <a:bodyPr/>
          <a:lstStyle/>
          <a:p>
            <a:r>
              <a:rPr lang="en-US" dirty="0" smtClean="0">
                <a:ea typeface="Segoe UI" pitchFamily="34" charset="0"/>
                <a:cs typeface="Segoe UI" pitchFamily="34" charset="0"/>
              </a:rPr>
              <a:t>Partition Layer maintains an internal Object Index Table for each data abstraction</a:t>
            </a:r>
          </a:p>
          <a:p>
            <a:pPr lvl="1"/>
            <a:r>
              <a:rPr lang="en-US" sz="2400" dirty="0" smtClean="0">
                <a:ea typeface="Segoe UI" pitchFamily="34" charset="0"/>
                <a:cs typeface="Segoe UI" pitchFamily="34" charset="0"/>
              </a:rPr>
              <a:t>Blob Index: contains all blob objects for all accounts in a stamp </a:t>
            </a:r>
          </a:p>
          <a:p>
            <a:pPr lvl="1"/>
            <a:r>
              <a:rPr lang="en-US" sz="2400" dirty="0" smtClean="0">
                <a:ea typeface="Segoe UI" pitchFamily="34" charset="0"/>
                <a:cs typeface="Segoe UI" pitchFamily="34" charset="0"/>
              </a:rPr>
              <a:t>Entity Index: contains all entities for all accounts in a stamp</a:t>
            </a:r>
          </a:p>
          <a:p>
            <a:pPr lvl="1"/>
            <a:r>
              <a:rPr lang="en-US" sz="2400" dirty="0" smtClean="0">
                <a:ea typeface="Segoe UI" pitchFamily="34" charset="0"/>
                <a:cs typeface="Segoe UI" pitchFamily="34" charset="0"/>
              </a:rPr>
              <a:t>Message Index: contains all messages for all accounts in a stamp</a:t>
            </a:r>
          </a:p>
          <a:p>
            <a:pPr lvl="1"/>
            <a:endParaRPr lang="en-US" sz="2400" dirty="0" smtClean="0">
              <a:ea typeface="Segoe UI" pitchFamily="34" charset="0"/>
              <a:cs typeface="Segoe UI" pitchFamily="34" charset="0"/>
            </a:endParaRPr>
          </a:p>
          <a:p>
            <a:r>
              <a:rPr lang="en-US" dirty="0" smtClean="0">
                <a:ea typeface="Segoe UI" pitchFamily="34" charset="0"/>
                <a:cs typeface="Segoe UI" pitchFamily="34" charset="0"/>
              </a:rPr>
              <a:t>Scalability is provided for each Object Index</a:t>
            </a:r>
          </a:p>
          <a:p>
            <a:pPr lvl="1"/>
            <a:r>
              <a:rPr lang="en-US" dirty="0" smtClean="0">
                <a:ea typeface="Segoe UI" pitchFamily="34" charset="0"/>
                <a:cs typeface="Segoe UI" pitchFamily="34" charset="0"/>
              </a:rPr>
              <a:t>Monitor load to each part of the index to determine hot spots</a:t>
            </a:r>
          </a:p>
          <a:p>
            <a:pPr lvl="1"/>
            <a:r>
              <a:rPr lang="en-US" dirty="0" smtClean="0">
                <a:ea typeface="Segoe UI" pitchFamily="34" charset="0"/>
                <a:cs typeface="Segoe UI" pitchFamily="34" charset="0"/>
              </a:rPr>
              <a:t>Index is dynamically split into thousands of Index RangePartitions based on load</a:t>
            </a:r>
          </a:p>
          <a:p>
            <a:pPr lvl="1"/>
            <a:r>
              <a:rPr lang="en-US" dirty="0" smtClean="0">
                <a:ea typeface="Segoe UI" pitchFamily="34" charset="0"/>
                <a:cs typeface="Segoe UI" pitchFamily="34" charset="0"/>
              </a:rPr>
              <a:t>Index RangePartitions are automatically load balanced across servers to quickly adapt to changes in load</a:t>
            </a:r>
          </a:p>
          <a:p>
            <a:pPr lvl="1"/>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44186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animEffect transition="in" filter="fade">
                                      <p:cBhvr>
                                        <p:cTn id="7" dur="500"/>
                                        <p:tgtEl>
                                          <p:spTgt spid="1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6" end="6"/>
                                            </p:txEl>
                                          </p:spTgt>
                                        </p:tgtEl>
                                        <p:attrNameLst>
                                          <p:attrName>style.visibility</p:attrName>
                                        </p:attrNameLst>
                                      </p:cBhvr>
                                      <p:to>
                                        <p:strVal val="visible"/>
                                      </p:to>
                                    </p:set>
                                    <p:animEffect transition="in" filter="fade">
                                      <p:cBhvr>
                                        <p:cTn id="10" dur="500"/>
                                        <p:tgtEl>
                                          <p:spTgt spid="1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7" end="7"/>
                                            </p:txEl>
                                          </p:spTgt>
                                        </p:tgtEl>
                                        <p:attrNameLst>
                                          <p:attrName>style.visibility</p:attrName>
                                        </p:attrNameLst>
                                      </p:cBhvr>
                                      <p:to>
                                        <p:strVal val="visible"/>
                                      </p:to>
                                    </p:set>
                                    <p:animEffect transition="in" filter="fade">
                                      <p:cBhvr>
                                        <p:cTn id="13" dur="500"/>
                                        <p:tgtEl>
                                          <p:spTgt spid="1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extLst>
              <p:ext uri="{D42A27DB-BD31-4B8C-83A1-F6EECF244321}">
                <p14:modId xmlns:p14="http://schemas.microsoft.com/office/powerpoint/2010/main" val="1110475423"/>
              </p:ext>
            </p:extLst>
          </p:nvPr>
        </p:nvGraphicFramePr>
        <p:xfrm>
          <a:off x="4756756" y="1481063"/>
          <a:ext cx="2398550" cy="4601072"/>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80173"/>
                <a:gridCol w="844651"/>
                <a:gridCol w="773726"/>
              </a:tblGrid>
              <a:tr h="377082">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32388">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10437">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err="1" smtClean="0">
                          <a:latin typeface="Calibri" pitchFamily="34" charset="0"/>
                          <a:cs typeface="Calibri" pitchFamily="34" charset="0"/>
                        </a:rPr>
                        <a:t>zzzzz</a:t>
                      </a:r>
                      <a:endParaRPr lang="en-US" sz="1200" b="1" dirty="0">
                        <a:latin typeface="Calibri" pitchFamily="34" charset="0"/>
                        <a:cs typeface="Calibri" pitchFamily="34" charset="0"/>
                      </a:endParaRPr>
                    </a:p>
                  </a:txBody>
                  <a:tcPr/>
                </a:tc>
              </a:tr>
            </a:tbl>
          </a:graphicData>
        </a:graphic>
      </p:graphicFrame>
      <p:sp>
        <p:nvSpPr>
          <p:cNvPr id="53" name="Text Placeholder 5"/>
          <p:cNvSpPr txBox="1">
            <a:spLocks/>
          </p:cNvSpPr>
          <p:nvPr/>
        </p:nvSpPr>
        <p:spPr>
          <a:xfrm>
            <a:off x="553" y="1020812"/>
            <a:ext cx="4856573" cy="2777464"/>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Segoe UI" pitchFamily="34" charset="0"/>
                <a:ea typeface="Segoe UI" pitchFamily="34" charset="0"/>
                <a:cs typeface="Segoe UI" pitchFamily="34" charset="0"/>
              </a:rPr>
              <a:t>Split index into Range Partitions based on load </a:t>
            </a:r>
          </a:p>
          <a:p>
            <a:r>
              <a:rPr lang="en-US" sz="2400" dirty="0" smtClean="0">
                <a:latin typeface="Segoe UI" pitchFamily="34" charset="0"/>
                <a:ea typeface="Segoe UI" pitchFamily="34" charset="0"/>
                <a:cs typeface="Segoe UI" pitchFamily="34" charset="0"/>
              </a:rPr>
              <a:t>Can only split at </a:t>
            </a:r>
            <a:r>
              <a:rPr lang="en-US" sz="2400" dirty="0" err="1" smtClean="0">
                <a:latin typeface="Segoe UI" pitchFamily="34" charset="0"/>
                <a:ea typeface="Segoe UI" pitchFamily="34" charset="0"/>
                <a:cs typeface="Segoe UI" pitchFamily="34" charset="0"/>
              </a:rPr>
              <a:t>PartitionKey</a:t>
            </a:r>
            <a:r>
              <a:rPr lang="en-US" sz="2400" dirty="0" smtClean="0">
                <a:latin typeface="Segoe UI" pitchFamily="34" charset="0"/>
                <a:ea typeface="Segoe UI" pitchFamily="34" charset="0"/>
                <a:cs typeface="Segoe UI" pitchFamily="34" charset="0"/>
              </a:rPr>
              <a:t> boundaries</a:t>
            </a:r>
          </a:p>
          <a:p>
            <a:r>
              <a:rPr lang="en-US" sz="2400" dirty="0" err="1" smtClean="0">
                <a:latin typeface="Segoe UI" pitchFamily="34" charset="0"/>
                <a:ea typeface="Segoe UI" pitchFamily="34" charset="0"/>
                <a:cs typeface="Segoe UI" pitchFamily="34" charset="0"/>
              </a:rPr>
              <a:t>PartitionMap</a:t>
            </a:r>
            <a:r>
              <a:rPr lang="en-US" sz="2400" dirty="0" smtClean="0">
                <a:latin typeface="Segoe UI" pitchFamily="34" charset="0"/>
                <a:ea typeface="Segoe UI" pitchFamily="34" charset="0"/>
                <a:cs typeface="Segoe UI" pitchFamily="34" charset="0"/>
              </a:rPr>
              <a:t> tracks Index RangePartition assignment to partition servers</a:t>
            </a:r>
            <a:endParaRPr lang="en-US" sz="2000" dirty="0" smtClean="0">
              <a:latin typeface="Segoe UI" pitchFamily="34" charset="0"/>
              <a:ea typeface="Segoe UI" pitchFamily="34" charset="0"/>
              <a:cs typeface="Segoe UI" pitchFamily="34" charset="0"/>
            </a:endParaRPr>
          </a:p>
          <a:p>
            <a:r>
              <a:rPr lang="en-US" sz="2400" dirty="0" smtClean="0">
                <a:latin typeface="Segoe UI" pitchFamily="34" charset="0"/>
                <a:ea typeface="Segoe UI" pitchFamily="34" charset="0"/>
                <a:cs typeface="Segoe UI" pitchFamily="34" charset="0"/>
              </a:rPr>
              <a:t>Front-End caches the </a:t>
            </a:r>
            <a:r>
              <a:rPr lang="en-US" sz="2400" dirty="0" err="1" smtClean="0">
                <a:latin typeface="Segoe UI" pitchFamily="34" charset="0"/>
                <a:ea typeface="Segoe UI" pitchFamily="34" charset="0"/>
                <a:cs typeface="Segoe UI" pitchFamily="34" charset="0"/>
              </a:rPr>
              <a:t>PartitionMap</a:t>
            </a:r>
            <a:r>
              <a:rPr lang="en-US" sz="2400" dirty="0" smtClean="0">
                <a:latin typeface="Segoe UI" pitchFamily="34" charset="0"/>
                <a:ea typeface="Segoe UI" pitchFamily="34" charset="0"/>
                <a:cs typeface="Segoe UI" pitchFamily="34" charset="0"/>
              </a:rPr>
              <a:t> to route user requests</a:t>
            </a:r>
          </a:p>
          <a:p>
            <a:r>
              <a:rPr lang="en-US" sz="2400" dirty="0" smtClean="0">
                <a:latin typeface="Segoe UI" pitchFamily="34" charset="0"/>
                <a:ea typeface="Segoe UI" pitchFamily="34" charset="0"/>
                <a:cs typeface="Segoe UI" pitchFamily="34" charset="0"/>
              </a:rPr>
              <a:t>Each part of the index is assigned to only one Partition Server at a time</a:t>
            </a:r>
          </a:p>
        </p:txBody>
      </p:sp>
      <p:sp>
        <p:nvSpPr>
          <p:cNvPr id="10" name="Rectangle 9"/>
          <p:cNvSpPr/>
          <p:nvPr/>
        </p:nvSpPr>
        <p:spPr bwMode="auto">
          <a:xfrm>
            <a:off x="7224558" y="1648100"/>
            <a:ext cx="4837043" cy="4010439"/>
          </a:xfrm>
          <a:prstGeom prst="rect">
            <a:avLst/>
          </a:prstGeom>
          <a:solidFill>
            <a:schemeClr val="accent2">
              <a:lumMod val="20000"/>
              <a:lumOff val="80000"/>
              <a:alpha val="24000"/>
            </a:schemeClr>
          </a:solidFill>
          <a:ln w="25400" cap="flat" cmpd="sng" algn="ctr">
            <a:solidFill>
              <a:schemeClr val="tx1"/>
            </a:solidFill>
            <a:prstDash val="sysDot"/>
            <a:round/>
            <a:headEnd type="none" w="med" len="med"/>
            <a:tailEnd type="none" w="med" len="med"/>
          </a:ln>
          <a:effectLst/>
        </p:spPr>
        <p:txBody>
          <a:bodyPr/>
          <a:lstStyle/>
          <a:p>
            <a:pPr>
              <a:defRPr/>
            </a:pPr>
            <a:r>
              <a:rPr lang="en-US" b="1" dirty="0" smtClean="0">
                <a:latin typeface="Segoe UI" pitchFamily="34" charset="0"/>
                <a:ea typeface="Segoe UI" pitchFamily="34" charset="0"/>
                <a:cs typeface="Segoe UI" pitchFamily="34" charset="0"/>
              </a:rPr>
              <a:t>Storage Stamp</a:t>
            </a:r>
            <a:endParaRPr lang="en-US" b="1" dirty="0">
              <a:latin typeface="Segoe UI" pitchFamily="34" charset="0"/>
              <a:ea typeface="Segoe UI" pitchFamily="34" charset="0"/>
              <a:cs typeface="Segoe UI" pitchFamily="34" charset="0"/>
            </a:endParaRPr>
          </a:p>
        </p:txBody>
      </p:sp>
      <p:sp>
        <p:nvSpPr>
          <p:cNvPr id="51" name="Rounded Rectangle 50"/>
          <p:cNvSpPr/>
          <p:nvPr/>
        </p:nvSpPr>
        <p:spPr bwMode="auto">
          <a:xfrm>
            <a:off x="10268057" y="4007517"/>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42" name="Rounded Rectangle 41"/>
          <p:cNvSpPr/>
          <p:nvPr/>
        </p:nvSpPr>
        <p:spPr bwMode="auto">
          <a:xfrm>
            <a:off x="8389940" y="4033436"/>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3147217224"/>
              </p:ext>
            </p:extLst>
          </p:nvPr>
        </p:nvGraphicFramePr>
        <p:xfrm>
          <a:off x="4763799" y="4221819"/>
          <a:ext cx="2391507" cy="1813507"/>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77883"/>
                <a:gridCol w="842170"/>
                <a:gridCol w="771454"/>
              </a:tblGrid>
              <a:tr h="399755">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52374">
                <a:tc>
                  <a:txBody>
                    <a:bodyPr/>
                    <a:lstStyle/>
                    <a:p>
                      <a:pPr algn="ctr"/>
                      <a:r>
                        <a:rPr lang="en-US" sz="1200" b="1" dirty="0" err="1" smtClean="0">
                          <a:latin typeface="Calibri" pitchFamily="34" charset="0"/>
                          <a:cs typeface="Calibri" pitchFamily="34" charset="0"/>
                        </a:rPr>
                        <a:t>richard</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videos</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tennis</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29103">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err="1" smtClean="0">
                          <a:latin typeface="Calibri" pitchFamily="34" charset="0"/>
                          <a:cs typeface="Calibri" pitchFamily="34" charset="0"/>
                        </a:rPr>
                        <a:t>zzzzz</a:t>
                      </a:r>
                      <a:endParaRPr lang="en-US" sz="1200" b="1" dirty="0">
                        <a:latin typeface="Calibri" pitchFamily="34" charset="0"/>
                        <a:cs typeface="Calibri" pitchFamily="34" charset="0"/>
                      </a:endParaRPr>
                    </a:p>
                  </a:txBody>
                  <a:tcPr/>
                </a:tc>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604683602"/>
              </p:ext>
            </p:extLst>
          </p:nvPr>
        </p:nvGraphicFramePr>
        <p:xfrm>
          <a:off x="4763799" y="2911749"/>
          <a:ext cx="2391507" cy="1813507"/>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77883"/>
                <a:gridCol w="842170"/>
                <a:gridCol w="771454"/>
              </a:tblGrid>
              <a:tr h="399755">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52374">
                <a:tc>
                  <a:txBody>
                    <a:bodyPr/>
                    <a:lstStyle/>
                    <a:p>
                      <a:pPr algn="ctr"/>
                      <a:r>
                        <a:rPr lang="en-US" sz="1200" b="1" dirty="0" smtClean="0">
                          <a:latin typeface="Calibri" pitchFamily="34" charset="0"/>
                          <a:cs typeface="Calibri" pitchFamily="34" charset="0"/>
                        </a:rPr>
                        <a:t>harry</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pictures</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sunset</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29103">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err="1" smtClean="0">
                          <a:latin typeface="Calibri" pitchFamily="34" charset="0"/>
                          <a:cs typeface="Calibri" pitchFamily="34" charset="0"/>
                        </a:rPr>
                        <a:t>richard</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videos</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soccer</a:t>
                      </a:r>
                      <a:endParaRPr lang="en-US" sz="1200" b="1" dirty="0">
                        <a:latin typeface="Calibri" pitchFamily="34" charset="0"/>
                        <a:cs typeface="Calibri" pitchFamily="34" charset="0"/>
                      </a:endParaRPr>
                    </a:p>
                  </a:txBody>
                  <a:tcPr/>
                </a:tc>
              </a:tr>
            </a:tbl>
          </a:graphicData>
        </a:graphic>
      </p:graphicFrame>
      <p:sp>
        <p:nvSpPr>
          <p:cNvPr id="43" name="Rounded Rectangle 42"/>
          <p:cNvSpPr/>
          <p:nvPr/>
        </p:nvSpPr>
        <p:spPr bwMode="auto">
          <a:xfrm>
            <a:off x="8731670" y="2748111"/>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49" name="Rounded Rectangle 48"/>
          <p:cNvSpPr/>
          <p:nvPr/>
        </p:nvSpPr>
        <p:spPr bwMode="auto">
          <a:xfrm>
            <a:off x="10390040" y="2070193"/>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 Master</a:t>
            </a:r>
            <a:endPar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609398"/>
          </a:xfrm>
        </p:spPr>
        <p:txBody>
          <a:bodyPr/>
          <a:lstStyle/>
          <a:p>
            <a:r>
              <a:rPr lang="en-US" dirty="0" smtClean="0"/>
              <a:t>Partition Layer – Index Range Partitioning</a:t>
            </a:r>
            <a:endParaRPr lang="en-US" dirty="0">
              <a:solidFill>
                <a:srgbClr val="FFFF00"/>
              </a:solidFill>
            </a:endParaRPr>
          </a:p>
        </p:txBody>
      </p:sp>
      <p:sp>
        <p:nvSpPr>
          <p:cNvPr id="11" name="Rounded Rectangle 10"/>
          <p:cNvSpPr/>
          <p:nvPr/>
        </p:nvSpPr>
        <p:spPr bwMode="auto">
          <a:xfrm>
            <a:off x="5026820" y="3123981"/>
            <a:ext cx="1291523" cy="1801214"/>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lstStyle/>
          <a:p>
            <a:pPr algn="ctr">
              <a:defRPr/>
            </a:pPr>
            <a:r>
              <a:rPr lang="en-US" b="1" dirty="0" smtClean="0">
                <a:solidFill>
                  <a:schemeClr val="tx1"/>
                </a:solidFill>
              </a:rPr>
              <a:t>Front-End</a:t>
            </a:r>
          </a:p>
          <a:p>
            <a:pPr algn="ctr">
              <a:defRPr/>
            </a:pPr>
            <a:r>
              <a:rPr lang="en-US" b="1" dirty="0" smtClean="0">
                <a:solidFill>
                  <a:schemeClr val="tx1"/>
                </a:solidFill>
              </a:rPr>
              <a:t>Server</a:t>
            </a:r>
            <a:endParaRPr lang="en-US" b="1" dirty="0">
              <a:solidFill>
                <a:schemeClr val="tx1"/>
              </a:solidFill>
            </a:endParaRPr>
          </a:p>
        </p:txBody>
      </p:sp>
      <p:sp>
        <p:nvSpPr>
          <p:cNvPr id="15" name="TextBox 14"/>
          <p:cNvSpPr txBox="1"/>
          <p:nvPr/>
        </p:nvSpPr>
        <p:spPr>
          <a:xfrm>
            <a:off x="7910893" y="4725256"/>
            <a:ext cx="1037339" cy="307777"/>
          </a:xfrm>
          <a:prstGeom prst="rect">
            <a:avLst/>
          </a:prstGeom>
          <a:noFill/>
        </p:spPr>
        <p:txBody>
          <a:bodyPr wrap="square" rtlCol="0">
            <a:spAutoFit/>
          </a:bodyPr>
          <a:lstStyle/>
          <a:p>
            <a:pPr algn="ctr"/>
            <a:r>
              <a:rPr lang="en-US" sz="1400" b="1" dirty="0" smtClean="0">
                <a:solidFill>
                  <a:srgbClr val="00FF00"/>
                </a:solidFill>
                <a:latin typeface="Segoe UI" pitchFamily="34" charset="0"/>
                <a:ea typeface="Segoe UI" pitchFamily="34" charset="0"/>
                <a:cs typeface="Segoe UI" pitchFamily="34" charset="0"/>
              </a:rPr>
              <a:t>PS 2</a:t>
            </a:r>
            <a:endParaRPr lang="en-US" sz="1400" b="1" dirty="0">
              <a:solidFill>
                <a:srgbClr val="00FF00"/>
              </a:solidFill>
              <a:latin typeface="Segoe UI" pitchFamily="34" charset="0"/>
              <a:ea typeface="Segoe UI" pitchFamily="34" charset="0"/>
              <a:cs typeface="Segoe UI" pitchFamily="34" charset="0"/>
            </a:endParaRPr>
          </a:p>
        </p:txBody>
      </p:sp>
      <p:sp>
        <p:nvSpPr>
          <p:cNvPr id="16" name="TextBox 15"/>
          <p:cNvSpPr txBox="1"/>
          <p:nvPr/>
        </p:nvSpPr>
        <p:spPr>
          <a:xfrm>
            <a:off x="11350945" y="4651278"/>
            <a:ext cx="1037339" cy="307777"/>
          </a:xfrm>
          <a:prstGeom prst="rect">
            <a:avLst/>
          </a:prstGeom>
          <a:noFill/>
        </p:spPr>
        <p:txBody>
          <a:bodyPr wrap="square" rtlCol="0">
            <a:spAutoFit/>
          </a:bodyPr>
          <a:lstStyle/>
          <a:p>
            <a:pPr algn="ctr"/>
            <a:r>
              <a:rPr lang="en-US" sz="1400" b="1" dirty="0" smtClean="0">
                <a:solidFill>
                  <a:srgbClr val="00FF00"/>
                </a:solidFill>
                <a:latin typeface="Segoe UI" pitchFamily="34" charset="0"/>
                <a:ea typeface="Segoe UI" pitchFamily="34" charset="0"/>
                <a:cs typeface="Segoe UI" pitchFamily="34" charset="0"/>
              </a:rPr>
              <a:t>PS 3</a:t>
            </a:r>
            <a:endParaRPr lang="en-US" sz="1400" b="1" dirty="0">
              <a:solidFill>
                <a:srgbClr val="00FF00"/>
              </a:solidFill>
              <a:latin typeface="Segoe UI" pitchFamily="34" charset="0"/>
              <a:ea typeface="Segoe UI" pitchFamily="34" charset="0"/>
              <a:cs typeface="Segoe UI" pitchFamily="34" charset="0"/>
            </a:endParaRPr>
          </a:p>
        </p:txBody>
      </p:sp>
      <p:sp>
        <p:nvSpPr>
          <p:cNvPr id="17" name="TextBox 16"/>
          <p:cNvSpPr txBox="1"/>
          <p:nvPr/>
        </p:nvSpPr>
        <p:spPr>
          <a:xfrm>
            <a:off x="7971856" y="3252014"/>
            <a:ext cx="1037339" cy="307777"/>
          </a:xfrm>
          <a:prstGeom prst="rect">
            <a:avLst/>
          </a:prstGeom>
          <a:noFill/>
        </p:spPr>
        <p:txBody>
          <a:bodyPr wrap="square" rtlCol="0">
            <a:spAutoFit/>
          </a:bodyPr>
          <a:lstStyle/>
          <a:p>
            <a:pPr algn="ctr"/>
            <a:r>
              <a:rPr lang="en-US" sz="1400" b="1" dirty="0" smtClean="0">
                <a:solidFill>
                  <a:srgbClr val="00FF00"/>
                </a:solidFill>
                <a:latin typeface="Segoe UI" pitchFamily="34" charset="0"/>
                <a:ea typeface="Segoe UI" pitchFamily="34" charset="0"/>
                <a:cs typeface="Segoe UI" pitchFamily="34" charset="0"/>
              </a:rPr>
              <a:t>PS 1</a:t>
            </a:r>
            <a:endParaRPr lang="en-US" sz="1400" b="1" dirty="0">
              <a:solidFill>
                <a:srgbClr val="00FF00"/>
              </a:solidFill>
              <a:latin typeface="Segoe UI" pitchFamily="34" charset="0"/>
              <a:ea typeface="Segoe UI" pitchFamily="34" charset="0"/>
              <a:cs typeface="Segoe UI" pitchFamily="34" charset="0"/>
            </a:endParaRPr>
          </a:p>
        </p:txBody>
      </p:sp>
      <p:grpSp>
        <p:nvGrpSpPr>
          <p:cNvPr id="4" name="Group 51"/>
          <p:cNvGrpSpPr>
            <a:grpSpLocks/>
          </p:cNvGrpSpPr>
          <p:nvPr/>
        </p:nvGrpSpPr>
        <p:grpSpPr bwMode="auto">
          <a:xfrm>
            <a:off x="5303575" y="3921363"/>
            <a:ext cx="1185148" cy="839788"/>
            <a:chOff x="6629400" y="2590800"/>
            <a:chExt cx="838200" cy="515901"/>
          </a:xfrm>
        </p:grpSpPr>
        <p:pic>
          <p:nvPicPr>
            <p:cNvPr id="33" name="Picture 3" descr="C:\Users\jwan\AppData\Local\Microsoft\Windows\Temporary Internet Files\Content.IE5\11J3FAO3\MCSG00099_0000[1].wmf"/>
            <p:cNvPicPr>
              <a:picLocks noChangeAspect="1" noChangeArrowheads="1"/>
            </p:cNvPicPr>
            <p:nvPr/>
          </p:nvPicPr>
          <p:blipFill>
            <a:blip r:embed="rId3"/>
            <a:srcRect/>
            <a:stretch>
              <a:fillRect/>
            </a:stretch>
          </p:blipFill>
          <p:spPr bwMode="auto">
            <a:xfrm>
              <a:off x="6629400" y="2590800"/>
              <a:ext cx="838200" cy="502752"/>
            </a:xfrm>
            <a:prstGeom prst="rect">
              <a:avLst/>
            </a:prstGeom>
            <a:noFill/>
            <a:ln w="9525">
              <a:noFill/>
              <a:miter lim="800000"/>
              <a:headEnd/>
              <a:tailEnd/>
            </a:ln>
          </p:spPr>
        </p:pic>
        <p:sp>
          <p:nvSpPr>
            <p:cNvPr id="34" name="TextBox 50"/>
            <p:cNvSpPr txBox="1">
              <a:spLocks noChangeArrowheads="1"/>
            </p:cNvSpPr>
            <p:nvPr/>
          </p:nvSpPr>
          <p:spPr bwMode="auto">
            <a:xfrm>
              <a:off x="6713450" y="2596201"/>
              <a:ext cx="674795" cy="510500"/>
            </a:xfrm>
            <a:prstGeom prst="rect">
              <a:avLst/>
            </a:prstGeom>
            <a:noFill/>
            <a:ln w="9525">
              <a:noFill/>
              <a:miter lim="800000"/>
              <a:headEnd/>
              <a:tailEnd/>
            </a:ln>
          </p:spPr>
          <p:txBody>
            <a:bodyPr wrap="none">
              <a:spAutoFit/>
            </a:bodyPr>
            <a:lstStyle/>
            <a:p>
              <a:pPr algn="ctr"/>
              <a:r>
                <a:rPr lang="en-US" sz="1600" b="1" dirty="0">
                  <a:solidFill>
                    <a:srgbClr val="FF0000"/>
                  </a:solidFill>
                  <a:latin typeface="Calibri" pitchFamily="34" charset="0"/>
                  <a:cs typeface="Calibri" pitchFamily="34" charset="0"/>
                </a:rPr>
                <a:t>A-H: </a:t>
              </a:r>
              <a:r>
                <a:rPr lang="en-US" sz="1600" b="1" dirty="0" smtClean="0">
                  <a:solidFill>
                    <a:srgbClr val="FF0000"/>
                  </a:solidFill>
                  <a:latin typeface="Calibri" pitchFamily="34" charset="0"/>
                  <a:cs typeface="Calibri" pitchFamily="34" charset="0"/>
                </a:rPr>
                <a:t>PS1</a:t>
              </a:r>
              <a:endParaRPr lang="en-US" sz="1600" b="1" dirty="0">
                <a:solidFill>
                  <a:srgbClr val="FF0000"/>
                </a:solidFill>
                <a:latin typeface="Calibri" pitchFamily="34" charset="0"/>
                <a:cs typeface="Calibri" pitchFamily="34" charset="0"/>
              </a:endParaRPr>
            </a:p>
            <a:p>
              <a:pPr algn="ctr"/>
              <a:r>
                <a:rPr lang="en-US" sz="1600" b="1" dirty="0" smtClean="0">
                  <a:solidFill>
                    <a:srgbClr val="FF0000"/>
                  </a:solidFill>
                  <a:latin typeface="Calibri" pitchFamily="34" charset="0"/>
                  <a:cs typeface="Calibri" pitchFamily="34" charset="0"/>
                </a:rPr>
                <a:t>H’-R: PS2</a:t>
              </a:r>
              <a:endParaRPr lang="en-US" sz="1600" b="1" dirty="0">
                <a:solidFill>
                  <a:srgbClr val="FF0000"/>
                </a:solidFill>
                <a:latin typeface="Calibri" pitchFamily="34" charset="0"/>
                <a:cs typeface="Calibri" pitchFamily="34" charset="0"/>
              </a:endParaRPr>
            </a:p>
            <a:p>
              <a:pPr algn="ctr"/>
              <a:r>
                <a:rPr lang="en-US" sz="1600" b="1" dirty="0" smtClean="0">
                  <a:solidFill>
                    <a:srgbClr val="FF0000"/>
                  </a:solidFill>
                  <a:latin typeface="Calibri" pitchFamily="34" charset="0"/>
                  <a:cs typeface="Calibri" pitchFamily="34" charset="0"/>
                </a:rPr>
                <a:t>R’-</a:t>
              </a:r>
              <a:r>
                <a:rPr lang="en-US" sz="1600" b="1" dirty="0">
                  <a:solidFill>
                    <a:srgbClr val="FF0000"/>
                  </a:solidFill>
                  <a:latin typeface="Calibri" pitchFamily="34" charset="0"/>
                  <a:cs typeface="Calibri" pitchFamily="34" charset="0"/>
                </a:rPr>
                <a:t>Z: </a:t>
              </a:r>
              <a:r>
                <a:rPr lang="en-US" sz="1600" b="1" dirty="0" smtClean="0">
                  <a:solidFill>
                    <a:srgbClr val="FF0000"/>
                  </a:solidFill>
                  <a:latin typeface="Calibri" pitchFamily="34" charset="0"/>
                  <a:cs typeface="Calibri" pitchFamily="34" charset="0"/>
                </a:rPr>
                <a:t>PS3</a:t>
              </a:r>
              <a:endParaRPr lang="en-US" b="1" dirty="0">
                <a:solidFill>
                  <a:srgbClr val="FF0000"/>
                </a:solidFill>
                <a:latin typeface="Calibri" pitchFamily="34" charset="0"/>
                <a:cs typeface="Calibri" pitchFamily="34" charset="0"/>
              </a:endParaRPr>
            </a:p>
          </p:txBody>
        </p:sp>
      </p:grpSp>
      <p:grpSp>
        <p:nvGrpSpPr>
          <p:cNvPr id="5" name="Group 51"/>
          <p:cNvGrpSpPr>
            <a:grpSpLocks/>
          </p:cNvGrpSpPr>
          <p:nvPr/>
        </p:nvGrpSpPr>
        <p:grpSpPr bwMode="auto">
          <a:xfrm>
            <a:off x="10487157" y="1802411"/>
            <a:ext cx="1382458" cy="960148"/>
            <a:chOff x="6629400" y="2590800"/>
            <a:chExt cx="838200" cy="502752"/>
          </a:xfrm>
        </p:grpSpPr>
        <p:pic>
          <p:nvPicPr>
            <p:cNvPr id="38" name="Picture 3" descr="C:\Users\jwan\AppData\Local\Microsoft\Windows\Temporary Internet Files\Content.IE5\11J3FAO3\MCSG00099_0000[1].wmf"/>
            <p:cNvPicPr>
              <a:picLocks noChangeAspect="1" noChangeArrowheads="1"/>
            </p:cNvPicPr>
            <p:nvPr/>
          </p:nvPicPr>
          <p:blipFill>
            <a:blip r:embed="rId3"/>
            <a:srcRect/>
            <a:stretch>
              <a:fillRect/>
            </a:stretch>
          </p:blipFill>
          <p:spPr bwMode="auto">
            <a:xfrm>
              <a:off x="6629400" y="2590800"/>
              <a:ext cx="838200" cy="502752"/>
            </a:xfrm>
            <a:prstGeom prst="rect">
              <a:avLst/>
            </a:prstGeom>
            <a:noFill/>
            <a:ln w="9525">
              <a:noFill/>
              <a:miter lim="800000"/>
              <a:headEnd/>
              <a:tailEnd/>
            </a:ln>
          </p:spPr>
        </p:pic>
        <p:sp>
          <p:nvSpPr>
            <p:cNvPr id="39" name="TextBox 50"/>
            <p:cNvSpPr txBox="1">
              <a:spLocks noChangeArrowheads="1"/>
            </p:cNvSpPr>
            <p:nvPr/>
          </p:nvSpPr>
          <p:spPr bwMode="auto">
            <a:xfrm>
              <a:off x="6731968" y="2610079"/>
              <a:ext cx="637773" cy="483473"/>
            </a:xfrm>
            <a:prstGeom prst="rect">
              <a:avLst/>
            </a:prstGeom>
            <a:noFill/>
            <a:ln w="9525">
              <a:noFill/>
              <a:miter lim="800000"/>
              <a:headEnd/>
              <a:tailEnd/>
            </a:ln>
          </p:spPr>
          <p:txBody>
            <a:bodyPr wrap="none" anchor="ctr">
              <a:spAutoFit/>
            </a:bodyPr>
            <a:lstStyle/>
            <a:p>
              <a:pPr algn="ctr"/>
              <a:r>
                <a:rPr lang="en-US" b="1" dirty="0">
                  <a:solidFill>
                    <a:srgbClr val="FF0000"/>
                  </a:solidFill>
                  <a:latin typeface="Calibri" pitchFamily="34" charset="0"/>
                  <a:cs typeface="Calibri" pitchFamily="34" charset="0"/>
                </a:rPr>
                <a:t>A-H: </a:t>
              </a:r>
              <a:r>
                <a:rPr lang="en-US" b="1" dirty="0" smtClean="0">
                  <a:solidFill>
                    <a:srgbClr val="FF0000"/>
                  </a:solidFill>
                  <a:latin typeface="Calibri" pitchFamily="34" charset="0"/>
                  <a:cs typeface="Calibri" pitchFamily="34" charset="0"/>
                </a:rPr>
                <a:t>PS1</a:t>
              </a:r>
              <a:endParaRPr lang="en-US" b="1" dirty="0">
                <a:solidFill>
                  <a:srgbClr val="FF0000"/>
                </a:solidFill>
                <a:latin typeface="Calibri" pitchFamily="34" charset="0"/>
                <a:cs typeface="Calibri" pitchFamily="34" charset="0"/>
              </a:endParaRPr>
            </a:p>
            <a:p>
              <a:pPr algn="ctr"/>
              <a:r>
                <a:rPr lang="en-US" b="1" dirty="0" smtClean="0">
                  <a:solidFill>
                    <a:srgbClr val="FF0000"/>
                  </a:solidFill>
                  <a:latin typeface="Calibri" pitchFamily="34" charset="0"/>
                  <a:cs typeface="Calibri" pitchFamily="34" charset="0"/>
                </a:rPr>
                <a:t>H’-R: PS2</a:t>
              </a:r>
              <a:endParaRPr lang="en-US" b="1" dirty="0">
                <a:solidFill>
                  <a:srgbClr val="FF0000"/>
                </a:solidFill>
                <a:latin typeface="Calibri" pitchFamily="34" charset="0"/>
                <a:cs typeface="Calibri" pitchFamily="34" charset="0"/>
              </a:endParaRPr>
            </a:p>
            <a:p>
              <a:pPr algn="ctr"/>
              <a:r>
                <a:rPr lang="en-US" b="1" dirty="0" smtClean="0">
                  <a:solidFill>
                    <a:srgbClr val="FF0000"/>
                  </a:solidFill>
                  <a:latin typeface="Calibri" pitchFamily="34" charset="0"/>
                  <a:cs typeface="Calibri" pitchFamily="34" charset="0"/>
                </a:rPr>
                <a:t>R’-</a:t>
              </a:r>
              <a:r>
                <a:rPr lang="en-US" b="1" dirty="0">
                  <a:solidFill>
                    <a:srgbClr val="FF0000"/>
                  </a:solidFill>
                  <a:latin typeface="Calibri" pitchFamily="34" charset="0"/>
                  <a:cs typeface="Calibri" pitchFamily="34" charset="0"/>
                </a:rPr>
                <a:t>Z: </a:t>
              </a:r>
              <a:r>
                <a:rPr lang="en-US" b="1" dirty="0" smtClean="0">
                  <a:solidFill>
                    <a:srgbClr val="FF0000"/>
                  </a:solidFill>
                  <a:latin typeface="Calibri" pitchFamily="34" charset="0"/>
                  <a:cs typeface="Calibri" pitchFamily="34" charset="0"/>
                </a:rPr>
                <a:t>PS3</a:t>
              </a:r>
              <a:endParaRPr lang="en-US" sz="2000" b="1" dirty="0">
                <a:solidFill>
                  <a:srgbClr val="FF0000"/>
                </a:solidFill>
                <a:latin typeface="Calibri" pitchFamily="34" charset="0"/>
                <a:cs typeface="Calibri" pitchFamily="34" charset="0"/>
              </a:endParaRPr>
            </a:p>
          </p:txBody>
        </p:sp>
      </p:grpSp>
      <p:cxnSp>
        <p:nvCxnSpPr>
          <p:cNvPr id="41" name="Straight Arrow Connector 40"/>
          <p:cNvCxnSpPr>
            <a:endCxn id="43" idx="1"/>
          </p:cNvCxnSpPr>
          <p:nvPr/>
        </p:nvCxnSpPr>
        <p:spPr bwMode="auto">
          <a:xfrm flipV="1">
            <a:off x="6553200" y="3105656"/>
            <a:ext cx="2178470" cy="961266"/>
          </a:xfrm>
          <a:prstGeom prst="straightConnector1">
            <a:avLst/>
          </a:prstGeom>
          <a:solidFill>
            <a:srgbClr val="FFCC99"/>
          </a:solidFill>
          <a:ln w="50800" cap="flat" cmpd="sng" algn="ctr">
            <a:solidFill>
              <a:srgbClr val="FFFF00"/>
            </a:solidFill>
            <a:prstDash val="solid"/>
            <a:round/>
            <a:headEnd type="none" w="med" len="med"/>
            <a:tailEnd type="arrow"/>
          </a:ln>
          <a:effectLst/>
        </p:spPr>
      </p:cxnSp>
      <p:sp>
        <p:nvSpPr>
          <p:cNvPr id="44" name="TextBox 43"/>
          <p:cNvSpPr txBox="1"/>
          <p:nvPr/>
        </p:nvSpPr>
        <p:spPr>
          <a:xfrm>
            <a:off x="5148599" y="4841825"/>
            <a:ext cx="1084063" cy="584775"/>
          </a:xfrm>
          <a:prstGeom prst="rect">
            <a:avLst/>
          </a:prstGeom>
          <a:noFill/>
        </p:spPr>
        <p:txBody>
          <a:bodyPr wrap="square" rtlCol="0">
            <a:spAutoFit/>
          </a:bodyPr>
          <a:lstStyle/>
          <a:p>
            <a:pPr algn="ctr"/>
            <a:r>
              <a:rPr lang="en-US" sz="1600" b="1" dirty="0" smtClean="0">
                <a:solidFill>
                  <a:schemeClr val="accent3">
                    <a:lumMod val="20000"/>
                    <a:lumOff val="80000"/>
                  </a:schemeClr>
                </a:solidFill>
              </a:rPr>
              <a:t>Partition</a:t>
            </a:r>
          </a:p>
          <a:p>
            <a:pPr algn="ctr"/>
            <a:r>
              <a:rPr lang="en-US" sz="1600" b="1" dirty="0" smtClean="0">
                <a:solidFill>
                  <a:schemeClr val="accent3">
                    <a:lumMod val="20000"/>
                    <a:lumOff val="80000"/>
                  </a:schemeClr>
                </a:solidFill>
              </a:rPr>
              <a:t>Map</a:t>
            </a:r>
            <a:endParaRPr lang="en-US" sz="1600" b="1" dirty="0">
              <a:solidFill>
                <a:schemeClr val="accent3">
                  <a:lumMod val="20000"/>
                  <a:lumOff val="80000"/>
                </a:schemeClr>
              </a:solidFill>
            </a:endParaRPr>
          </a:p>
        </p:txBody>
      </p:sp>
      <p:sp>
        <p:nvSpPr>
          <p:cNvPr id="47" name="TextBox 33"/>
          <p:cNvSpPr txBox="1">
            <a:spLocks noChangeArrowheads="1"/>
          </p:cNvSpPr>
          <p:nvPr/>
        </p:nvSpPr>
        <p:spPr bwMode="auto">
          <a:xfrm>
            <a:off x="4677120" y="1077980"/>
            <a:ext cx="2638088" cy="338555"/>
          </a:xfrm>
          <a:prstGeom prst="rect">
            <a:avLst/>
          </a:prstGeom>
          <a:noFill/>
          <a:ln w="9525">
            <a:noFill/>
            <a:miter lim="800000"/>
            <a:headEnd/>
            <a:tailEnd/>
          </a:ln>
        </p:spPr>
        <p:txBody>
          <a:bodyPr wrap="square">
            <a:spAutoFit/>
          </a:bodyPr>
          <a:lstStyle/>
          <a:p>
            <a:r>
              <a:rPr lang="en-US" sz="1600" b="1" dirty="0" smtClean="0">
                <a:latin typeface="Segoe UI" pitchFamily="34" charset="0"/>
                <a:ea typeface="Segoe UI" pitchFamily="34" charset="0"/>
                <a:cs typeface="Segoe UI" pitchFamily="34" charset="0"/>
              </a:rPr>
              <a:t>Blob Index </a:t>
            </a:r>
            <a:endParaRPr lang="en-US" sz="1600" b="1" dirty="0">
              <a:latin typeface="Segoe UI" pitchFamily="34" charset="0"/>
              <a:ea typeface="Segoe UI" pitchFamily="34" charset="0"/>
              <a:cs typeface="Segoe UI" pitchFamily="34" charset="0"/>
            </a:endParaRPr>
          </a:p>
        </p:txBody>
      </p:sp>
      <p:sp>
        <p:nvSpPr>
          <p:cNvPr id="48" name="Rounded Rectangle 47"/>
          <p:cNvSpPr>
            <a:spLocks noChangeArrowheads="1"/>
          </p:cNvSpPr>
          <p:nvPr/>
        </p:nvSpPr>
        <p:spPr bwMode="auto">
          <a:xfrm>
            <a:off x="5457371" y="3976199"/>
            <a:ext cx="922516" cy="245620"/>
          </a:xfrm>
          <a:prstGeom prst="roundRect">
            <a:avLst>
              <a:gd name="adj" fmla="val 16667"/>
            </a:avLst>
          </a:prstGeom>
          <a:noFill/>
          <a:ln w="25400" algn="ctr">
            <a:solidFill>
              <a:srgbClr val="FF0000"/>
            </a:solidFill>
            <a:round/>
            <a:headEnd/>
            <a:tailEnd/>
          </a:ln>
        </p:spPr>
        <p:txBody>
          <a:bodyPr wrap="none"/>
          <a:lstStyle/>
          <a:p>
            <a:endParaRPr lang="en-US" dirty="0"/>
          </a:p>
        </p:txBody>
      </p:sp>
      <p:sp>
        <p:nvSpPr>
          <p:cNvPr id="50" name="TextBox 49"/>
          <p:cNvSpPr txBox="1"/>
          <p:nvPr/>
        </p:nvSpPr>
        <p:spPr>
          <a:xfrm>
            <a:off x="10959944" y="2728794"/>
            <a:ext cx="1037339" cy="523220"/>
          </a:xfrm>
          <a:prstGeom prst="rect">
            <a:avLst/>
          </a:prstGeom>
          <a:noFill/>
        </p:spPr>
        <p:txBody>
          <a:bodyPr wrap="square" rtlCol="0">
            <a:spAutoFit/>
          </a:bodyPr>
          <a:lstStyle/>
          <a:p>
            <a:pPr algn="ctr"/>
            <a:r>
              <a:rPr lang="en-US" sz="1400" b="1" dirty="0" smtClean="0">
                <a:solidFill>
                  <a:schemeClr val="accent3">
                    <a:lumMod val="20000"/>
                    <a:lumOff val="80000"/>
                  </a:schemeClr>
                </a:solidFill>
                <a:latin typeface="Segoe UI" pitchFamily="34" charset="0"/>
                <a:ea typeface="Segoe UI" pitchFamily="34" charset="0"/>
                <a:cs typeface="Segoe UI" pitchFamily="34" charset="0"/>
              </a:rPr>
              <a:t>Partition Map</a:t>
            </a:r>
            <a:endParaRPr lang="en-US" sz="1400" b="1" dirty="0">
              <a:solidFill>
                <a:schemeClr val="accent3">
                  <a:lumMod val="20000"/>
                  <a:lumOff val="80000"/>
                </a:schemeClr>
              </a:solidFill>
              <a:latin typeface="Segoe UI" pitchFamily="34" charset="0"/>
              <a:ea typeface="Segoe UI" pitchFamily="34" charset="0"/>
              <a:cs typeface="Segoe UI" pitchFamily="34" charset="0"/>
            </a:endParaRPr>
          </a:p>
        </p:txBody>
      </p:sp>
      <p:sp>
        <p:nvSpPr>
          <p:cNvPr id="3" name="Freeform 2"/>
          <p:cNvSpPr/>
          <p:nvPr/>
        </p:nvSpPr>
        <p:spPr>
          <a:xfrm>
            <a:off x="4745501" y="3158412"/>
            <a:ext cx="2409805" cy="243961"/>
          </a:xfrm>
          <a:custGeom>
            <a:avLst/>
            <a:gdLst>
              <a:gd name="connsiteX0" fmla="*/ 0 w 1698172"/>
              <a:gd name="connsiteY0" fmla="*/ 144709 h 313699"/>
              <a:gd name="connsiteX1" fmla="*/ 548640 w 1698172"/>
              <a:gd name="connsiteY1" fmla="*/ 5372 h 313699"/>
              <a:gd name="connsiteX2" fmla="*/ 1175657 w 1698172"/>
              <a:gd name="connsiteY2" fmla="*/ 310172 h 313699"/>
              <a:gd name="connsiteX3" fmla="*/ 1698172 w 1698172"/>
              <a:gd name="connsiteY3" fmla="*/ 179543 h 313699"/>
            </a:gdLst>
            <a:ahLst/>
            <a:cxnLst>
              <a:cxn ang="0">
                <a:pos x="connsiteX0" y="connsiteY0"/>
              </a:cxn>
              <a:cxn ang="0">
                <a:pos x="connsiteX1" y="connsiteY1"/>
              </a:cxn>
              <a:cxn ang="0">
                <a:pos x="connsiteX2" y="connsiteY2"/>
              </a:cxn>
              <a:cxn ang="0">
                <a:pos x="connsiteX3" y="connsiteY3"/>
              </a:cxn>
            </a:cxnLst>
            <a:rect l="l" t="t" r="r" b="b"/>
            <a:pathLst>
              <a:path w="1698172" h="313699">
                <a:moveTo>
                  <a:pt x="0" y="144709"/>
                </a:moveTo>
                <a:cubicBezTo>
                  <a:pt x="176348" y="61252"/>
                  <a:pt x="352697" y="-22205"/>
                  <a:pt x="548640" y="5372"/>
                </a:cubicBezTo>
                <a:cubicBezTo>
                  <a:pt x="744583" y="32949"/>
                  <a:pt x="984068" y="281143"/>
                  <a:pt x="1175657" y="310172"/>
                </a:cubicBezTo>
                <a:cubicBezTo>
                  <a:pt x="1367246" y="339201"/>
                  <a:pt x="1698172" y="179543"/>
                  <a:pt x="1698172" y="179543"/>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758557" y="4425564"/>
            <a:ext cx="2396749" cy="243961"/>
          </a:xfrm>
          <a:custGeom>
            <a:avLst/>
            <a:gdLst>
              <a:gd name="connsiteX0" fmla="*/ 0 w 1698172"/>
              <a:gd name="connsiteY0" fmla="*/ 144709 h 313699"/>
              <a:gd name="connsiteX1" fmla="*/ 548640 w 1698172"/>
              <a:gd name="connsiteY1" fmla="*/ 5372 h 313699"/>
              <a:gd name="connsiteX2" fmla="*/ 1175657 w 1698172"/>
              <a:gd name="connsiteY2" fmla="*/ 310172 h 313699"/>
              <a:gd name="connsiteX3" fmla="*/ 1698172 w 1698172"/>
              <a:gd name="connsiteY3" fmla="*/ 179543 h 313699"/>
            </a:gdLst>
            <a:ahLst/>
            <a:cxnLst>
              <a:cxn ang="0">
                <a:pos x="connsiteX0" y="connsiteY0"/>
              </a:cxn>
              <a:cxn ang="0">
                <a:pos x="connsiteX1" y="connsiteY1"/>
              </a:cxn>
              <a:cxn ang="0">
                <a:pos x="connsiteX2" y="connsiteY2"/>
              </a:cxn>
              <a:cxn ang="0">
                <a:pos x="connsiteX3" y="connsiteY3"/>
              </a:cxn>
            </a:cxnLst>
            <a:rect l="l" t="t" r="r" b="b"/>
            <a:pathLst>
              <a:path w="1698172" h="313699">
                <a:moveTo>
                  <a:pt x="0" y="144709"/>
                </a:moveTo>
                <a:cubicBezTo>
                  <a:pt x="176348" y="61252"/>
                  <a:pt x="352697" y="-22205"/>
                  <a:pt x="548640" y="5372"/>
                </a:cubicBezTo>
                <a:cubicBezTo>
                  <a:pt x="744583" y="32949"/>
                  <a:pt x="984068" y="281143"/>
                  <a:pt x="1175657" y="310172"/>
                </a:cubicBezTo>
                <a:cubicBezTo>
                  <a:pt x="1367246" y="339201"/>
                  <a:pt x="1698172" y="179543"/>
                  <a:pt x="1698172" y="179543"/>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Table 53"/>
          <p:cNvGraphicFramePr>
            <a:graphicFrameLocks noGrp="1"/>
          </p:cNvGraphicFramePr>
          <p:nvPr>
            <p:extLst>
              <p:ext uri="{D42A27DB-BD31-4B8C-83A1-F6EECF244321}">
                <p14:modId xmlns:p14="http://schemas.microsoft.com/office/powerpoint/2010/main" val="1597070961"/>
              </p:ext>
            </p:extLst>
          </p:nvPr>
        </p:nvGraphicFramePr>
        <p:xfrm>
          <a:off x="4732430" y="1481063"/>
          <a:ext cx="2391507" cy="1813507"/>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77883"/>
                <a:gridCol w="842170"/>
                <a:gridCol w="771454"/>
              </a:tblGrid>
              <a:tr h="399755">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52374">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29103">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harry</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pictures</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sunrise</a:t>
                      </a:r>
                      <a:endParaRPr lang="en-US" sz="1200" b="1" dirty="0">
                        <a:latin typeface="Calibri" pitchFamily="34" charset="0"/>
                        <a:cs typeface="Calibri" pitchFamily="34" charset="0"/>
                      </a:endParaRPr>
                    </a:p>
                  </a:txBody>
                  <a:tcPr/>
                </a:tc>
              </a:tr>
            </a:tbl>
          </a:graphicData>
        </a:graphic>
      </p:graphicFrame>
      <p:sp>
        <p:nvSpPr>
          <p:cNvPr id="46" name="Text Placeholder 5"/>
          <p:cNvSpPr txBox="1">
            <a:spLocks/>
          </p:cNvSpPr>
          <p:nvPr/>
        </p:nvSpPr>
        <p:spPr>
          <a:xfrm>
            <a:off x="553" y="4767672"/>
            <a:ext cx="4628690" cy="2032328"/>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latin typeface="Segoe UI" pitchFamily="34" charset="0"/>
              <a:ea typeface="Segoe UI" pitchFamily="34" charset="0"/>
              <a:cs typeface="Segoe UI" pitchFamily="34" charset="0"/>
            </a:endParaRPr>
          </a:p>
        </p:txBody>
      </p:sp>
      <p:sp>
        <p:nvSpPr>
          <p:cNvPr id="9" name="Flowchart: Document 8"/>
          <p:cNvSpPr/>
          <p:nvPr/>
        </p:nvSpPr>
        <p:spPr bwMode="auto">
          <a:xfrm>
            <a:off x="9166412" y="3017417"/>
            <a:ext cx="844501" cy="554306"/>
          </a:xfrm>
          <a:prstGeom prst="flowChartDocument">
            <a:avLst/>
          </a:prstGeom>
          <a:solidFill>
            <a:schemeClr val="tx1">
              <a:lumMod val="85000"/>
            </a:schemeClr>
          </a:solidFill>
          <a:ln w="31750">
            <a:solidFill>
              <a:schemeClr val="bg1">
                <a:lumMod val="75000"/>
                <a:lumOff val="2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0000"/>
                </a:solidFill>
                <a:latin typeface="Segoe UI" pitchFamily="34" charset="0"/>
                <a:ea typeface="Segoe UI" pitchFamily="34" charset="0"/>
                <a:cs typeface="Segoe UI" pitchFamily="34" charset="0"/>
              </a:rPr>
              <a:t>A-H</a:t>
            </a:r>
          </a:p>
        </p:txBody>
      </p:sp>
      <p:sp>
        <p:nvSpPr>
          <p:cNvPr id="45" name="Flowchart: Document 44"/>
          <p:cNvSpPr/>
          <p:nvPr/>
        </p:nvSpPr>
        <p:spPr bwMode="auto">
          <a:xfrm>
            <a:off x="10720473" y="4348464"/>
            <a:ext cx="844501" cy="554306"/>
          </a:xfrm>
          <a:prstGeom prst="flowChartDocument">
            <a:avLst/>
          </a:prstGeom>
          <a:solidFill>
            <a:schemeClr val="tx1">
              <a:lumMod val="85000"/>
            </a:schemeClr>
          </a:solidFill>
          <a:ln w="31750">
            <a:solidFill>
              <a:schemeClr val="bg1">
                <a:lumMod val="75000"/>
                <a:lumOff val="2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0000"/>
                </a:solidFill>
                <a:latin typeface="Segoe UI" pitchFamily="34" charset="0"/>
                <a:ea typeface="Segoe UI" pitchFamily="34" charset="0"/>
                <a:cs typeface="Segoe UI" pitchFamily="34" charset="0"/>
              </a:rPr>
              <a:t>R’-Z</a:t>
            </a:r>
          </a:p>
        </p:txBody>
      </p:sp>
      <p:sp>
        <p:nvSpPr>
          <p:cNvPr id="58" name="Flowchart: Document 57"/>
          <p:cNvSpPr/>
          <p:nvPr/>
        </p:nvSpPr>
        <p:spPr bwMode="auto">
          <a:xfrm>
            <a:off x="8718335" y="4392372"/>
            <a:ext cx="844501" cy="554306"/>
          </a:xfrm>
          <a:prstGeom prst="flowChartDocument">
            <a:avLst/>
          </a:prstGeom>
          <a:solidFill>
            <a:schemeClr val="tx1">
              <a:lumMod val="85000"/>
            </a:schemeClr>
          </a:solidFill>
          <a:ln w="31750">
            <a:solidFill>
              <a:schemeClr val="bg1">
                <a:lumMod val="75000"/>
                <a:lumOff val="2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0000"/>
                </a:solidFill>
                <a:latin typeface="Segoe UI" pitchFamily="34" charset="0"/>
                <a:ea typeface="Segoe UI" pitchFamily="34" charset="0"/>
                <a:cs typeface="Segoe UI" pitchFamily="34" charset="0"/>
              </a:rPr>
              <a:t>H’-R</a:t>
            </a:r>
          </a:p>
        </p:txBody>
      </p:sp>
    </p:spTree>
    <p:extLst>
      <p:ext uri="{BB962C8B-B14F-4D97-AF65-F5344CB8AC3E}">
        <p14:creationId xmlns:p14="http://schemas.microsoft.com/office/powerpoint/2010/main" val="2314794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blinds(horizontal)">
                                      <p:cBhvr>
                                        <p:cTn id="7" dur="500"/>
                                        <p:tgtEl>
                                          <p:spTgt spid="5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
                                            <p:txEl>
                                              <p:pRg st="1" end="1"/>
                                            </p:txEl>
                                          </p:spTgt>
                                        </p:tgtEl>
                                        <p:attrNameLst>
                                          <p:attrName>style.visibility</p:attrName>
                                        </p:attrNameLst>
                                      </p:cBhvr>
                                      <p:to>
                                        <p:strVal val="visible"/>
                                      </p:to>
                                    </p:set>
                                    <p:animEffect transition="in" filter="blinds(horizontal)">
                                      <p:cBhvr>
                                        <p:cTn id="10" dur="500"/>
                                        <p:tgtEl>
                                          <p:spTgt spid="5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arn(outVertical)">
                                      <p:cBhvr>
                                        <p:cTn id="16" dur="1000"/>
                                        <p:tgtEl>
                                          <p:spTgt spid="57"/>
                                        </p:tgtEl>
                                      </p:cBhvr>
                                    </p:animEffec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nodeType="withEffect">
                                  <p:stCondLst>
                                    <p:cond delay="25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nodeType="withEffect">
                                  <p:stCondLst>
                                    <p:cond delay="25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1750"/>
                            </p:stCondLst>
                            <p:childTnLst>
                              <p:par>
                                <p:cTn id="28" presetID="42" presetClass="path" presetSubtype="0" accel="50000" decel="50000" fill="hold" nodeType="afterEffect">
                                  <p:stCondLst>
                                    <p:cond delay="500"/>
                                  </p:stCondLst>
                                  <p:childTnLst>
                                    <p:animMotion origin="layout" path="M -1.00052E-6 -0.00231 L -1.00052E-6 0.09815 " pathEditMode="relative" rAng="0" ptsTypes="AA">
                                      <p:cBhvr>
                                        <p:cTn id="29" dur="2000" fill="hold"/>
                                        <p:tgtEl>
                                          <p:spTgt spid="56"/>
                                        </p:tgtEl>
                                        <p:attrNameLst>
                                          <p:attrName>ppt_x</p:attrName>
                                          <p:attrName>ppt_y</p:attrName>
                                        </p:attrNameLst>
                                      </p:cBhvr>
                                      <p:rCtr x="0" y="5023"/>
                                    </p:animMotion>
                                  </p:childTnLst>
                                </p:cTn>
                              </p:par>
                              <p:par>
                                <p:cTn id="30" presetID="42" presetClass="path" presetSubtype="0" accel="50000" decel="50000" fill="hold" nodeType="withEffect">
                                  <p:stCondLst>
                                    <p:cond delay="500"/>
                                  </p:stCondLst>
                                  <p:childTnLst>
                                    <p:animMotion origin="layout" path="M -1.27671E-6 0.0125 L 0.00065 -0.10162 " pathEditMode="relative" rAng="0" ptsTypes="AA">
                                      <p:cBhvr>
                                        <p:cTn id="31" dur="2000" fill="hold"/>
                                        <p:tgtEl>
                                          <p:spTgt spid="54"/>
                                        </p:tgtEl>
                                        <p:attrNameLst>
                                          <p:attrName>ppt_x</p:attrName>
                                          <p:attrName>ppt_y</p:attrName>
                                        </p:attrNameLst>
                                      </p:cBhvr>
                                      <p:rCtr x="26" y="-5718"/>
                                    </p:animMotion>
                                  </p:childTnLst>
                                </p:cTn>
                              </p:par>
                              <p:par>
                                <p:cTn id="32" presetID="1" presetClass="exit" presetSubtype="0" fill="hold" grpId="1"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7" presetClass="path" presetSubtype="0" accel="50000" decel="50000" fill="hold" nodeType="clickEffect">
                                  <p:stCondLst>
                                    <p:cond delay="0"/>
                                  </p:stCondLst>
                                  <p:childTnLst>
                                    <p:animMotion origin="layout" path="M 0.00143 -0.09491 L 0.08351 -0.11366 C 0.10005 -0.11482 0.12337 -0.10972 0.14565 -0.09306 C 0.17158 -0.07523 0.1919 -0.06065 0.20349 -0.03611 L 0.26316 0.05995 " pathEditMode="relative" rAng="1148995" ptsTypes="FffFF">
                                      <p:cBhvr>
                                        <p:cTn id="42" dur="2000" fill="hold"/>
                                        <p:tgtEl>
                                          <p:spTgt spid="54"/>
                                        </p:tgtEl>
                                        <p:attrNameLst>
                                          <p:attrName>ppt_x</p:attrName>
                                          <p:attrName>ppt_y</p:attrName>
                                        </p:attrNameLst>
                                      </p:cBhvr>
                                      <p:rCtr x="13809" y="4005"/>
                                    </p:animMotion>
                                  </p:childTnLst>
                                </p:cTn>
                              </p:par>
                              <p:par>
                                <p:cTn id="43" presetID="6" presetClass="emph" presetSubtype="0" fill="hold" nodeType="withEffect">
                                  <p:stCondLst>
                                    <p:cond delay="0"/>
                                  </p:stCondLst>
                                  <p:childTnLst>
                                    <p:animScale>
                                      <p:cBhvr>
                                        <p:cTn id="44" dur="2000" fill="hold"/>
                                        <p:tgtEl>
                                          <p:spTgt spid="54"/>
                                        </p:tgtEl>
                                      </p:cBhvr>
                                      <p:by x="25000" y="25000"/>
                                    </p:animScale>
                                  </p:childTnLst>
                                </p:cTn>
                              </p:par>
                              <p:par>
                                <p:cTn id="45" presetID="42" presetClass="path" presetSubtype="0" accel="50000" decel="50000" fill="hold" nodeType="withEffect">
                                  <p:stCondLst>
                                    <p:cond delay="0"/>
                                  </p:stCondLst>
                                  <p:childTnLst>
                                    <p:animMotion origin="layout" path="M 9.32777E-7 3.33333E-6 L 0.3068 0.11643 " pathEditMode="relative" rAng="0" ptsTypes="AA">
                                      <p:cBhvr>
                                        <p:cTn id="46" dur="2000" fill="hold"/>
                                        <p:tgtEl>
                                          <p:spTgt spid="55"/>
                                        </p:tgtEl>
                                        <p:attrNameLst>
                                          <p:attrName>ppt_x</p:attrName>
                                          <p:attrName>ppt_y</p:attrName>
                                        </p:attrNameLst>
                                      </p:cBhvr>
                                      <p:rCtr x="15334" y="5810"/>
                                    </p:animMotion>
                                  </p:childTnLst>
                                </p:cTn>
                              </p:par>
                              <p:par>
                                <p:cTn id="47" presetID="6" presetClass="emph" presetSubtype="0" fill="hold" nodeType="withEffect">
                                  <p:stCondLst>
                                    <p:cond delay="0"/>
                                  </p:stCondLst>
                                  <p:childTnLst>
                                    <p:animScale>
                                      <p:cBhvr>
                                        <p:cTn id="48" dur="2000" fill="hold"/>
                                        <p:tgtEl>
                                          <p:spTgt spid="55"/>
                                        </p:tgtEl>
                                      </p:cBhvr>
                                      <p:by x="25000" y="25000"/>
                                    </p:animScale>
                                  </p:childTnLst>
                                </p:cTn>
                              </p:par>
                              <p:par>
                                <p:cTn id="49" presetID="37" presetClass="path" presetSubtype="0" accel="50000" decel="50000" fill="hold" nodeType="withEffect">
                                  <p:stCondLst>
                                    <p:cond delay="0"/>
                                  </p:stCondLst>
                                  <p:childTnLst>
                                    <p:animMotion origin="layout" path="M -2.65763E-6 0.09815 L 0.11399 0.13403 C 0.1381 0.14653 0.17158 0.14074 0.20441 0.12199 C 0.24166 0.10487 0.27137 0.0794 0.28935 0.05162 L 0.37859 -0.08078 " pathEditMode="relative" rAng="-895908" ptsTypes="FffFF">
                                      <p:cBhvr>
                                        <p:cTn id="50" dur="2000" fill="hold"/>
                                        <p:tgtEl>
                                          <p:spTgt spid="56"/>
                                        </p:tgtEl>
                                        <p:attrNameLst>
                                          <p:attrName>ppt_x</p:attrName>
                                          <p:attrName>ppt_y</p:attrName>
                                        </p:attrNameLst>
                                      </p:cBhvr>
                                      <p:rCtr x="19789" y="-3194"/>
                                    </p:animMotion>
                                  </p:childTnLst>
                                </p:cTn>
                              </p:par>
                              <p:par>
                                <p:cTn id="51" presetID="6" presetClass="emph" presetSubtype="0" fill="hold" nodeType="withEffect">
                                  <p:stCondLst>
                                    <p:cond delay="0"/>
                                  </p:stCondLst>
                                  <p:childTnLst>
                                    <p:animScale>
                                      <p:cBhvr>
                                        <p:cTn id="52" dur="2000" fill="hold"/>
                                        <p:tgtEl>
                                          <p:spTgt spid="56"/>
                                        </p:tgtEl>
                                      </p:cBhvr>
                                      <p:by x="25000" y="25000"/>
                                    </p:animScale>
                                  </p:childTnLst>
                                </p:cTn>
                              </p:par>
                              <p:par>
                                <p:cTn id="53" presetID="3" presetClass="exit" presetSubtype="10" fill="hold" grpId="0" nodeType="withEffect">
                                  <p:stCondLst>
                                    <p:cond delay="0"/>
                                  </p:stCondLst>
                                  <p:childTnLst>
                                    <p:animEffect transition="out" filter="blinds(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down)">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linds(horizontal)">
                                      <p:cBhvr>
                                        <p:cTn id="70" dur="500"/>
                                        <p:tgtEl>
                                          <p:spTgt spid="5"/>
                                        </p:tgtEl>
                                      </p:cBhvr>
                                    </p:animEffect>
                                  </p:childTnLst>
                                </p:cTn>
                              </p:par>
                              <p:par>
                                <p:cTn id="71" presetID="3" presetClass="entr" presetSubtype="10" fill="hold" nodeType="withEffect">
                                  <p:stCondLst>
                                    <p:cond delay="0"/>
                                  </p:stCondLst>
                                  <p:childTnLst>
                                    <p:set>
                                      <p:cBhvr>
                                        <p:cTn id="72" dur="1" fill="hold">
                                          <p:stCondLst>
                                            <p:cond delay="0"/>
                                          </p:stCondLst>
                                        </p:cTn>
                                        <p:tgtEl>
                                          <p:spTgt spid="53">
                                            <p:txEl>
                                              <p:pRg st="2" end="2"/>
                                            </p:txEl>
                                          </p:spTgt>
                                        </p:tgtEl>
                                        <p:attrNameLst>
                                          <p:attrName>style.visibility</p:attrName>
                                        </p:attrNameLst>
                                      </p:cBhvr>
                                      <p:to>
                                        <p:strVal val="visible"/>
                                      </p:to>
                                    </p:set>
                                    <p:animEffect transition="in" filter="blinds(horizontal)">
                                      <p:cBhvr>
                                        <p:cTn id="73" dur="500"/>
                                        <p:tgtEl>
                                          <p:spTgt spid="53">
                                            <p:txEl>
                                              <p:pRg st="2" end="2"/>
                                            </p:txEl>
                                          </p:spTgt>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3" presetClass="entr" presetSubtype="10" fill="hold" nodeType="withEffect">
                                  <p:stCondLst>
                                    <p:cond delay="0"/>
                                  </p:stCondLst>
                                  <p:childTnLst>
                                    <p:set>
                                      <p:cBhvr>
                                        <p:cTn id="85" dur="1" fill="hold">
                                          <p:stCondLst>
                                            <p:cond delay="0"/>
                                          </p:stCondLst>
                                        </p:cTn>
                                        <p:tgtEl>
                                          <p:spTgt spid="53">
                                            <p:txEl>
                                              <p:pRg st="3" end="3"/>
                                            </p:txEl>
                                          </p:spTgt>
                                        </p:tgtEl>
                                        <p:attrNameLst>
                                          <p:attrName>style.visibility</p:attrName>
                                        </p:attrNameLst>
                                      </p:cBhvr>
                                      <p:to>
                                        <p:strVal val="visible"/>
                                      </p:to>
                                    </p:set>
                                    <p:animEffect transition="in" filter="blinds(horizontal)">
                                      <p:cBhvr>
                                        <p:cTn id="86" dur="500"/>
                                        <p:tgtEl>
                                          <p:spTgt spid="53">
                                            <p:txEl>
                                              <p:pRg st="3" end="3"/>
                                            </p:txEl>
                                          </p:spTgt>
                                        </p:tgtEl>
                                      </p:cBhvr>
                                    </p:animEffect>
                                  </p:childTnLst>
                                </p:cTn>
                              </p:par>
                              <p:par>
                                <p:cTn id="87" presetID="0" presetClass="path" presetSubtype="0" accel="50000" decel="50000" fill="hold" nodeType="withEffect">
                                  <p:stCondLst>
                                    <p:cond delay="0"/>
                                  </p:stCondLst>
                                  <p:childTnLst>
                                    <p:animMotion origin="layout" path="M 0.42813 -0.27961 L -4.16667E-6 3.79278E-6 " pathEditMode="relative" rAng="0" ptsTypes="AA">
                                      <p:cBhvr>
                                        <p:cTn id="88" dur="2000" fill="hold"/>
                                        <p:tgtEl>
                                          <p:spTgt spid="4"/>
                                        </p:tgtEl>
                                        <p:attrNameLst>
                                          <p:attrName>ppt_x</p:attrName>
                                          <p:attrName>ppt_y</p:attrName>
                                        </p:attrNameLst>
                                      </p:cBhvr>
                                      <p:rCtr x="-21406" y="13969"/>
                                    </p:animMotion>
                                  </p:childTnLst>
                                </p:cTn>
                              </p:par>
                              <p:par>
                                <p:cTn id="89" presetID="3" presetClass="entr" presetSubtype="1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nodeType="click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ppt_x</p:attrName>
                                        </p:attrNameLst>
                                      </p:cBhvr>
                                      <p:tavLst>
                                        <p:tav tm="0">
                                          <p:val>
                                            <p:strVal val="#ppt_x-#ppt_w/2"/>
                                          </p:val>
                                        </p:tav>
                                        <p:tav tm="100000">
                                          <p:val>
                                            <p:strVal val="#ppt_x"/>
                                          </p:val>
                                        </p:tav>
                                      </p:tavLst>
                                    </p:anim>
                                    <p:anim calcmode="lin" valueType="num">
                                      <p:cBhvr>
                                        <p:cTn id="97" dur="500" fill="hold"/>
                                        <p:tgtEl>
                                          <p:spTgt spid="41"/>
                                        </p:tgtEl>
                                        <p:attrNameLst>
                                          <p:attrName>ppt_y</p:attrName>
                                        </p:attrNameLst>
                                      </p:cBhvr>
                                      <p:tavLst>
                                        <p:tav tm="0">
                                          <p:val>
                                            <p:strVal val="#ppt_y"/>
                                          </p:val>
                                        </p:tav>
                                        <p:tav tm="100000">
                                          <p:val>
                                            <p:strVal val="#ppt_y"/>
                                          </p:val>
                                        </p:tav>
                                      </p:tavLst>
                                    </p:anim>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strVal val="#ppt_h"/>
                                          </p:val>
                                        </p:tav>
                                        <p:tav tm="100000">
                                          <p:val>
                                            <p:strVal val="#ppt_h"/>
                                          </p:val>
                                        </p:tav>
                                      </p:tavLst>
                                    </p:anim>
                                  </p:childTnLst>
                                </p:cTn>
                              </p:par>
                              <p:par>
                                <p:cTn id="100" presetID="3" presetClass="entr" presetSubtype="1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linds(horizontal)">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53">
                                            <p:txEl>
                                              <p:pRg st="4" end="4"/>
                                            </p:txEl>
                                          </p:spTgt>
                                        </p:tgtEl>
                                        <p:attrNameLst>
                                          <p:attrName>style.visibility</p:attrName>
                                        </p:attrNameLst>
                                      </p:cBhvr>
                                      <p:to>
                                        <p:strVal val="visible"/>
                                      </p:to>
                                    </p:set>
                                    <p:animEffect transition="in" filter="blinds(horizontal)">
                                      <p:cBhvr>
                                        <p:cTn id="107"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p:bldP spid="47" grpId="0"/>
      <p:bldP spid="48" grpId="0" animBg="1"/>
      <p:bldP spid="50" grpId="0"/>
      <p:bldP spid="3" grpId="0" animBg="1"/>
      <p:bldP spid="3" grpId="1" animBg="1"/>
      <p:bldP spid="57" grpId="0" animBg="1"/>
      <p:bldP spid="57" grpId="1" animBg="1"/>
      <p:bldP spid="9" grpId="0" animBg="1"/>
      <p:bldP spid="45" grpId="0" animBg="1"/>
      <p:bldP spid="5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p:cNvSpPr>
            <a:spLocks noChangeAspect="1" noEditPoints="1" noChangeArrowheads="1"/>
          </p:cNvSpPr>
          <p:nvPr/>
        </p:nvSpPr>
        <p:spPr bwMode="auto">
          <a:xfrm>
            <a:off x="847305" y="4062100"/>
            <a:ext cx="10365992" cy="1135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lumMod val="60000"/>
              <a:lumOff val="40000"/>
            </a:schemeClr>
          </a:solidFill>
          <a:ln w="22225">
            <a:solidFill>
              <a:schemeClr val="bg1">
                <a:lumMod val="75000"/>
                <a:lumOff val="2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Calibri"/>
            </a:endParaRPr>
          </a:p>
          <a:p>
            <a:pPr algn="ctr" defTabSz="914099" fontAlgn="base">
              <a:spcBef>
                <a:spcPct val="0"/>
              </a:spcBef>
              <a:spcAft>
                <a:spcPct val="0"/>
              </a:spcAft>
            </a:pPr>
            <a:r>
              <a:rPr lang="en-US" b="1" dirty="0" smtClean="0">
                <a:solidFill>
                  <a:schemeClr val="bg1"/>
                </a:solidFill>
                <a:latin typeface="Segoe UI" pitchFamily="34" charset="0"/>
                <a:ea typeface="Segoe UI" pitchFamily="34" charset="0"/>
                <a:cs typeface="Segoe UI" pitchFamily="34" charset="0"/>
              </a:rPr>
              <a:t>DFS Layer</a:t>
            </a:r>
            <a:endParaRPr lang="en-US" b="1" dirty="0">
              <a:solidFill>
                <a:schemeClr val="bg1"/>
              </a:solidFill>
              <a:latin typeface="Segoe UI" pitchFamily="34" charset="0"/>
              <a:ea typeface="Segoe UI" pitchFamily="34" charset="0"/>
              <a:cs typeface="Segoe UI" pitchFamily="34" charset="0"/>
            </a:endParaRPr>
          </a:p>
        </p:txBody>
      </p:sp>
      <p:sp>
        <p:nvSpPr>
          <p:cNvPr id="59" name="Rounded Rectangle 58"/>
          <p:cNvSpPr/>
          <p:nvPr/>
        </p:nvSpPr>
        <p:spPr bwMode="auto">
          <a:xfrm>
            <a:off x="2226293" y="3658459"/>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 1</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60" name="Rounded Rectangle 59"/>
          <p:cNvSpPr/>
          <p:nvPr/>
        </p:nvSpPr>
        <p:spPr bwMode="auto">
          <a:xfrm>
            <a:off x="4184367" y="3658459"/>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 2</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61" name="Rounded Rectangle 60"/>
          <p:cNvSpPr/>
          <p:nvPr/>
        </p:nvSpPr>
        <p:spPr bwMode="auto">
          <a:xfrm>
            <a:off x="6278543" y="3658459"/>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 3</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62" name="Rounded Rectangle 61"/>
          <p:cNvSpPr/>
          <p:nvPr/>
        </p:nvSpPr>
        <p:spPr bwMode="auto">
          <a:xfrm>
            <a:off x="8276782" y="3658459"/>
            <a:ext cx="1383773" cy="715089"/>
          </a:xfrm>
          <a:prstGeom prst="round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 4</a:t>
            </a:r>
            <a:endParaRPr kumimoji="0" lang="en-US" sz="1800" b="1" i="0" u="none" strike="noStrike" kern="0" cap="none" spc="0" normalizeH="0" baseline="0" noProof="0" dirty="0">
              <a:ln>
                <a:noFill/>
              </a:ln>
              <a:solidFill>
                <a:srgbClr val="D6ECFF">
                  <a:lumMod val="25000"/>
                </a:srgbClr>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5" name="Rounded Rectangle 4"/>
          <p:cNvSpPr/>
          <p:nvPr/>
        </p:nvSpPr>
        <p:spPr bwMode="auto">
          <a:xfrm>
            <a:off x="10064763" y="2258332"/>
            <a:ext cx="1927153" cy="683740"/>
          </a:xfrm>
          <a:prstGeom prst="roundRect">
            <a:avLst/>
          </a:prstGeom>
          <a:solidFill>
            <a:srgbClr val="00B0F0"/>
          </a:solidFill>
          <a:ln>
            <a:headEnd type="none" w="med" len="med"/>
            <a:tailEnd type="none" w="med" len="med"/>
          </a:ln>
          <a:effectLst>
            <a:innerShdw blurRad="114300">
              <a:prstClr val="black"/>
            </a:inn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Master System</a:t>
            </a:r>
            <a:endParaRPr lang="en-US" sz="2000"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bwMode="auto">
          <a:xfrm>
            <a:off x="9904186" y="2345415"/>
            <a:ext cx="1927153" cy="683740"/>
          </a:xfrm>
          <a:prstGeom prst="roundRect">
            <a:avLst/>
          </a:prstGeom>
          <a:solidFill>
            <a:srgbClr val="00B0F0"/>
          </a:solidFill>
          <a:ln>
            <a:headEnd type="none" w="med" len="med"/>
            <a:tailEnd type="none" w="med" len="med"/>
          </a:ln>
          <a:effectLst>
            <a:innerShdw blurRad="114300">
              <a:prstClr val="black"/>
            </a:inn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Master System</a:t>
            </a:r>
            <a:endParaRPr lang="en-US" sz="2000"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Flowchart: Off-page Connector 14"/>
          <p:cNvSpPr/>
          <p:nvPr/>
        </p:nvSpPr>
        <p:spPr>
          <a:xfrm>
            <a:off x="5568140" y="1125545"/>
            <a:ext cx="854887" cy="680362"/>
          </a:xfrm>
          <a:prstGeom prst="flowChartOffpageConnector">
            <a:avLst/>
          </a:prstGeom>
          <a:solidFill>
            <a:schemeClr val="accent2">
              <a:lumMod val="60000"/>
              <a:lumOff val="4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Segoe UI" pitchFamily="34" charset="0"/>
                <a:ea typeface="Segoe UI" pitchFamily="34" charset="0"/>
                <a:cs typeface="Segoe UI" pitchFamily="34" charset="0"/>
              </a:rPr>
              <a:t>VIP</a:t>
            </a:r>
            <a:endParaRPr lang="en-US" sz="1600" b="1" dirty="0">
              <a:solidFill>
                <a:srgbClr val="FFFF00"/>
              </a:solidFill>
              <a:latin typeface="Segoe UI" pitchFamily="34" charset="0"/>
              <a:ea typeface="Segoe UI" pitchFamily="34" charset="0"/>
              <a:cs typeface="Segoe UI" pitchFamily="34" charset="0"/>
            </a:endParaRPr>
          </a:p>
        </p:txBody>
      </p:sp>
      <p:cxnSp>
        <p:nvCxnSpPr>
          <p:cNvPr id="16" name="Straight Connector 15"/>
          <p:cNvCxnSpPr>
            <a:stCxn id="15" idx="2"/>
          </p:cNvCxnSpPr>
          <p:nvPr/>
        </p:nvCxnSpPr>
        <p:spPr>
          <a:xfrm rot="5400000">
            <a:off x="4748039" y="1038454"/>
            <a:ext cx="480092" cy="20149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2"/>
          </p:cNvCxnSpPr>
          <p:nvPr/>
        </p:nvCxnSpPr>
        <p:spPr>
          <a:xfrm rot="16200000" flipH="1">
            <a:off x="5755538" y="2045952"/>
            <a:ext cx="480092"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2"/>
          </p:cNvCxnSpPr>
          <p:nvPr/>
        </p:nvCxnSpPr>
        <p:spPr>
          <a:xfrm rot="16200000" flipH="1">
            <a:off x="6763038" y="1038453"/>
            <a:ext cx="480092" cy="2015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9729098" y="2443384"/>
            <a:ext cx="1927153" cy="683740"/>
          </a:xfrm>
          <a:prstGeom prst="roundRect">
            <a:avLst/>
          </a:prstGeom>
          <a:solidFill>
            <a:srgbClr val="00B0F0"/>
          </a:solidFill>
          <a:ln>
            <a:headEnd type="none" w="med" len="med"/>
            <a:tailEnd type="none" w="med" len="med"/>
          </a:ln>
          <a:effectLst>
            <a:innerShdw blurRad="114300">
              <a:prstClr val="black"/>
            </a:inn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Partition Master</a:t>
            </a:r>
            <a:endParaRPr lang="en-US" sz="2000"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Flowchart: Document 19"/>
          <p:cNvSpPr/>
          <p:nvPr/>
        </p:nvSpPr>
        <p:spPr bwMode="auto">
          <a:xfrm>
            <a:off x="2020490" y="3539015"/>
            <a:ext cx="549046" cy="337751"/>
          </a:xfrm>
          <a:prstGeom prst="flowChartDocument">
            <a:avLst/>
          </a:prstGeom>
          <a:solidFill>
            <a:schemeClr val="tx1">
              <a:lumMod val="75000"/>
            </a:schemeClr>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1" name="Flowchart: Document 20"/>
          <p:cNvSpPr/>
          <p:nvPr/>
        </p:nvSpPr>
        <p:spPr bwMode="auto">
          <a:xfrm>
            <a:off x="2069901" y="3584321"/>
            <a:ext cx="549046" cy="337751"/>
          </a:xfrm>
          <a:prstGeom prst="flowChartDocument">
            <a:avLst/>
          </a:prstGeom>
          <a:solidFill>
            <a:schemeClr val="tx1">
              <a:lumMod val="75000"/>
            </a:schemeClr>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Flowchart: Document 21"/>
          <p:cNvSpPr/>
          <p:nvPr/>
        </p:nvSpPr>
        <p:spPr bwMode="auto">
          <a:xfrm>
            <a:off x="2130293" y="3637865"/>
            <a:ext cx="549046" cy="337751"/>
          </a:xfrm>
          <a:prstGeom prst="flowChartDocument">
            <a:avLst/>
          </a:prstGeom>
          <a:solidFill>
            <a:schemeClr val="tx1">
              <a:lumMod val="75000"/>
            </a:schemeClr>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Flowchart: Document 22"/>
          <p:cNvSpPr/>
          <p:nvPr/>
        </p:nvSpPr>
        <p:spPr bwMode="auto">
          <a:xfrm>
            <a:off x="6127352" y="3604915"/>
            <a:ext cx="549046" cy="337751"/>
          </a:xfrm>
          <a:prstGeom prst="flowChartDocument">
            <a:avLst/>
          </a:prstGeom>
          <a:solidFill>
            <a:srgbClr val="21FF2C"/>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4" name="Flowchart: Document 23"/>
          <p:cNvSpPr/>
          <p:nvPr/>
        </p:nvSpPr>
        <p:spPr bwMode="auto">
          <a:xfrm>
            <a:off x="4101377" y="3567849"/>
            <a:ext cx="549046" cy="337751"/>
          </a:xfrm>
          <a:prstGeom prst="flowChartDocument">
            <a:avLst/>
          </a:prstGeom>
          <a:solidFill>
            <a:schemeClr val="tx1">
              <a:lumMod val="75000"/>
            </a:schemeClr>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7" name="Flowchart: Document 26"/>
          <p:cNvSpPr/>
          <p:nvPr/>
        </p:nvSpPr>
        <p:spPr bwMode="auto">
          <a:xfrm>
            <a:off x="6234854" y="3707890"/>
            <a:ext cx="549046" cy="337751"/>
          </a:xfrm>
          <a:prstGeom prst="flowChartDocument">
            <a:avLst/>
          </a:prstGeom>
          <a:solidFill>
            <a:srgbClr val="FFFF00"/>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8" name="Can 27"/>
          <p:cNvSpPr/>
          <p:nvPr/>
        </p:nvSpPr>
        <p:spPr bwMode="auto">
          <a:xfrm>
            <a:off x="3381332" y="3884913"/>
            <a:ext cx="169802" cy="428366"/>
          </a:xfrm>
          <a:prstGeom prst="can">
            <a:avLst/>
          </a:prstGeom>
          <a:solidFill>
            <a:srgbClr val="5CEE6A"/>
          </a:solidFill>
          <a:ln w="19050">
            <a:solidFill>
              <a:schemeClr val="bg1">
                <a:lumMod val="75000"/>
                <a:lumOff val="25000"/>
              </a:schemeClr>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9" name="Can 28"/>
          <p:cNvSpPr/>
          <p:nvPr/>
        </p:nvSpPr>
        <p:spPr bwMode="auto">
          <a:xfrm>
            <a:off x="5328251" y="4044806"/>
            <a:ext cx="180212" cy="245327"/>
          </a:xfrm>
          <a:prstGeom prst="can">
            <a:avLst/>
          </a:prstGeom>
          <a:solidFill>
            <a:srgbClr val="5CEE6A"/>
          </a:solidFill>
          <a:ln w="19050">
            <a:solidFill>
              <a:schemeClr val="bg1">
                <a:lumMod val="75000"/>
                <a:lumOff val="25000"/>
              </a:schemeClr>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0" name="Can 29"/>
          <p:cNvSpPr/>
          <p:nvPr/>
        </p:nvSpPr>
        <p:spPr bwMode="auto">
          <a:xfrm>
            <a:off x="9431857" y="3922072"/>
            <a:ext cx="154491" cy="367987"/>
          </a:xfrm>
          <a:prstGeom prst="can">
            <a:avLst/>
          </a:prstGeom>
          <a:solidFill>
            <a:srgbClr val="5CEE6A"/>
          </a:solidFill>
          <a:ln w="19050">
            <a:solidFill>
              <a:schemeClr val="bg1">
                <a:lumMod val="75000"/>
                <a:lumOff val="25000"/>
              </a:schemeClr>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1" name="Can 30"/>
          <p:cNvSpPr/>
          <p:nvPr/>
        </p:nvSpPr>
        <p:spPr bwMode="auto">
          <a:xfrm>
            <a:off x="7436427" y="3889032"/>
            <a:ext cx="169665" cy="428366"/>
          </a:xfrm>
          <a:prstGeom prst="can">
            <a:avLst/>
          </a:prstGeom>
          <a:solidFill>
            <a:srgbClr val="5CEE6A"/>
          </a:solidFill>
          <a:ln w="19050">
            <a:solidFill>
              <a:schemeClr val="bg1">
                <a:lumMod val="75000"/>
                <a:lumOff val="25000"/>
              </a:schemeClr>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9" name="Flowchart: Document 38"/>
          <p:cNvSpPr/>
          <p:nvPr/>
        </p:nvSpPr>
        <p:spPr bwMode="auto">
          <a:xfrm>
            <a:off x="5754007" y="4140379"/>
            <a:ext cx="549046" cy="337751"/>
          </a:xfrm>
          <a:prstGeom prst="flowChartDocument">
            <a:avLst/>
          </a:prstGeom>
          <a:solidFill>
            <a:srgbClr val="FFFF00"/>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41" name="Straight Arrow Connector 40"/>
          <p:cNvCxnSpPr/>
          <p:nvPr/>
        </p:nvCxnSpPr>
        <p:spPr>
          <a:xfrm rot="10800000" flipV="1">
            <a:off x="7379183" y="2797610"/>
            <a:ext cx="2207165" cy="69197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5128091" y="2735826"/>
            <a:ext cx="4419825" cy="902043"/>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231588" y="1444752"/>
            <a:ext cx="2644975" cy="1316736"/>
          </a:xfrm>
          <a:prstGeom prst="rect">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lumMod val="85000"/>
                </a:schemeClr>
              </a:solidFill>
            </a:endParaRPr>
          </a:p>
        </p:txBody>
      </p:sp>
      <p:sp>
        <p:nvSpPr>
          <p:cNvPr id="46" name="Flowchart: Document 45"/>
          <p:cNvSpPr/>
          <p:nvPr/>
        </p:nvSpPr>
        <p:spPr bwMode="auto">
          <a:xfrm>
            <a:off x="351234" y="1839602"/>
            <a:ext cx="549046" cy="337751"/>
          </a:xfrm>
          <a:prstGeom prst="flowChartDocument">
            <a:avLst/>
          </a:prstGeom>
          <a:solidFill>
            <a:schemeClr val="tx1">
              <a:lumMod val="75000"/>
            </a:schemeClr>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7" name="Can 46"/>
          <p:cNvSpPr/>
          <p:nvPr/>
        </p:nvSpPr>
        <p:spPr bwMode="auto">
          <a:xfrm>
            <a:off x="530709" y="2258890"/>
            <a:ext cx="151866" cy="362963"/>
          </a:xfrm>
          <a:prstGeom prst="can">
            <a:avLst/>
          </a:prstGeom>
          <a:solidFill>
            <a:srgbClr val="5CEE6A"/>
          </a:solidFill>
          <a:ln w="19050">
            <a:solidFill>
              <a:schemeClr val="bg1">
                <a:lumMod val="75000"/>
                <a:lumOff val="25000"/>
              </a:schemeClr>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8" name="TextBox 47"/>
          <p:cNvSpPr txBox="1"/>
          <p:nvPr/>
        </p:nvSpPr>
        <p:spPr>
          <a:xfrm>
            <a:off x="1045785" y="1863778"/>
            <a:ext cx="1568186" cy="276999"/>
          </a:xfrm>
          <a:prstGeom prst="rect">
            <a:avLst/>
          </a:prstGeom>
          <a:noFill/>
        </p:spPr>
        <p:txBody>
          <a:bodyPr wrap="none" lIns="0" tIns="0" rIns="0" bIns="0" rtlCol="0">
            <a:spAutoFit/>
          </a:bodyPr>
          <a:lstStyle/>
          <a:p>
            <a:r>
              <a:rPr lang="en-US" dirty="0" smtClean="0">
                <a:solidFill>
                  <a:schemeClr val="bg1">
                    <a:lumMod val="85000"/>
                  </a:schemeClr>
                </a:solidFill>
              </a:rPr>
              <a:t>- RangePartition</a:t>
            </a:r>
          </a:p>
        </p:txBody>
      </p:sp>
      <p:sp>
        <p:nvSpPr>
          <p:cNvPr id="49" name="TextBox 48"/>
          <p:cNvSpPr txBox="1"/>
          <p:nvPr/>
        </p:nvSpPr>
        <p:spPr>
          <a:xfrm>
            <a:off x="947753" y="2287081"/>
            <a:ext cx="1354602" cy="276999"/>
          </a:xfrm>
          <a:prstGeom prst="rect">
            <a:avLst/>
          </a:prstGeom>
          <a:noFill/>
        </p:spPr>
        <p:txBody>
          <a:bodyPr wrap="none" lIns="0" tIns="0" rIns="0" bIns="0" rtlCol="0">
            <a:spAutoFit/>
          </a:bodyPr>
          <a:lstStyle/>
          <a:p>
            <a:r>
              <a:rPr lang="en-US" dirty="0" smtClean="0">
                <a:solidFill>
                  <a:schemeClr val="bg1">
                    <a:lumMod val="85000"/>
                  </a:schemeClr>
                </a:solidFill>
              </a:rPr>
              <a:t>- Server Load</a:t>
            </a:r>
          </a:p>
        </p:txBody>
      </p:sp>
      <p:sp>
        <p:nvSpPr>
          <p:cNvPr id="50" name="TextBox 49"/>
          <p:cNvSpPr txBox="1"/>
          <p:nvPr/>
        </p:nvSpPr>
        <p:spPr>
          <a:xfrm>
            <a:off x="338261" y="1473703"/>
            <a:ext cx="751809" cy="276999"/>
          </a:xfrm>
          <a:prstGeom prst="rect">
            <a:avLst/>
          </a:prstGeom>
          <a:noFill/>
        </p:spPr>
        <p:txBody>
          <a:bodyPr wrap="none" lIns="0" tIns="0" rIns="0" bIns="0" rtlCol="0">
            <a:spAutoFit/>
          </a:bodyPr>
          <a:lstStyle/>
          <a:p>
            <a:r>
              <a:rPr lang="en-US" dirty="0" smtClean="0">
                <a:solidFill>
                  <a:schemeClr val="bg1">
                    <a:lumMod val="85000"/>
                  </a:schemeClr>
                </a:solidFill>
              </a:rPr>
              <a:t>Legend</a:t>
            </a:r>
          </a:p>
        </p:txBody>
      </p:sp>
      <p:sp>
        <p:nvSpPr>
          <p:cNvPr id="51" name="TextBox 50"/>
          <p:cNvSpPr txBox="1"/>
          <p:nvPr/>
        </p:nvSpPr>
        <p:spPr>
          <a:xfrm>
            <a:off x="6509377" y="2767502"/>
            <a:ext cx="2344040" cy="276999"/>
          </a:xfrm>
          <a:prstGeom prst="rect">
            <a:avLst/>
          </a:prstGeom>
          <a:noFill/>
        </p:spPr>
        <p:txBody>
          <a:bodyPr wrap="none" lIns="0" tIns="0" rIns="0" bIns="0" rtlCol="0">
            <a:spAutoFit/>
          </a:bodyPr>
          <a:lstStyle/>
          <a:p>
            <a:r>
              <a:rPr lang="en-US" dirty="0" err="1" smtClean="0">
                <a:gradFill>
                  <a:gsLst>
                    <a:gs pos="0">
                      <a:schemeClr val="tx1"/>
                    </a:gs>
                    <a:gs pos="86000">
                      <a:schemeClr val="tx1"/>
                    </a:gs>
                  </a:gsLst>
                  <a:lin ang="5400000" scaled="0"/>
                </a:gradFill>
              </a:rPr>
              <a:t>Unassign</a:t>
            </a:r>
            <a:r>
              <a:rPr lang="en-US" dirty="0" smtClean="0">
                <a:gradFill>
                  <a:gsLst>
                    <a:gs pos="0">
                      <a:schemeClr val="tx1"/>
                    </a:gs>
                    <a:gs pos="86000">
                      <a:schemeClr val="tx1"/>
                    </a:gs>
                  </a:gsLst>
                  <a:lin ang="5400000" scaled="0"/>
                </a:gradFill>
              </a:rPr>
              <a:t> RangePartition</a:t>
            </a:r>
          </a:p>
        </p:txBody>
      </p:sp>
      <p:sp>
        <p:nvSpPr>
          <p:cNvPr id="52" name="TextBox 51"/>
          <p:cNvSpPr txBox="1"/>
          <p:nvPr/>
        </p:nvSpPr>
        <p:spPr>
          <a:xfrm>
            <a:off x="6519465" y="2634314"/>
            <a:ext cx="2316788"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Reassign RangePartition</a:t>
            </a:r>
          </a:p>
        </p:txBody>
      </p:sp>
      <p:sp>
        <p:nvSpPr>
          <p:cNvPr id="2" name="Title 1"/>
          <p:cNvSpPr>
            <a:spLocks noGrp="1"/>
          </p:cNvSpPr>
          <p:nvPr>
            <p:ph type="title"/>
          </p:nvPr>
        </p:nvSpPr>
        <p:spPr>
          <a:xfrm>
            <a:off x="406568" y="228600"/>
            <a:ext cx="11472804" cy="609398"/>
          </a:xfrm>
        </p:spPr>
        <p:txBody>
          <a:bodyPr>
            <a:normAutofit/>
          </a:bodyPr>
          <a:lstStyle/>
          <a:p>
            <a:r>
              <a:rPr lang="en-US" sz="3600" dirty="0" smtClean="0"/>
              <a:t>Partition Layer – Automatic RangePartition Load Balancing</a:t>
            </a:r>
            <a:endParaRPr lang="en-US" sz="3600" dirty="0"/>
          </a:p>
        </p:txBody>
      </p:sp>
      <p:sp>
        <p:nvSpPr>
          <p:cNvPr id="68" name="Content Placeholder 67"/>
          <p:cNvSpPr>
            <a:spLocks noGrp="1"/>
          </p:cNvSpPr>
          <p:nvPr>
            <p:ph sz="half" idx="1"/>
          </p:nvPr>
        </p:nvSpPr>
        <p:spPr>
          <a:xfrm>
            <a:off x="789446" y="5351890"/>
            <a:ext cx="11202469" cy="1252024"/>
          </a:xfrm>
        </p:spPr>
        <p:txBody>
          <a:bodyPr>
            <a:normAutofit fontScale="92500"/>
          </a:bodyPr>
          <a:lstStyle/>
          <a:p>
            <a:r>
              <a:rPr lang="en-US" dirty="0" smtClean="0"/>
              <a:t>Load balancing is triggered based on hot RangePartitions or Partition Servers</a:t>
            </a:r>
          </a:p>
          <a:p>
            <a:r>
              <a:rPr lang="en-US" dirty="0" smtClean="0"/>
              <a:t>No data is moved on disk for the reassignment</a:t>
            </a:r>
          </a:p>
          <a:p>
            <a:pPr lvl="1"/>
            <a:r>
              <a:rPr lang="en-US" dirty="0" smtClean="0"/>
              <a:t>Only changing the index assignment for the Partition Servers </a:t>
            </a:r>
          </a:p>
          <a:p>
            <a:pPr>
              <a:buNone/>
            </a:pPr>
            <a:endParaRPr lang="en-US" dirty="0" smtClean="0"/>
          </a:p>
        </p:txBody>
      </p:sp>
      <p:sp>
        <p:nvSpPr>
          <p:cNvPr id="55" name="Rectangle 54"/>
          <p:cNvSpPr/>
          <p:nvPr/>
        </p:nvSpPr>
        <p:spPr bwMode="auto">
          <a:xfrm>
            <a:off x="3508004" y="2299430"/>
            <a:ext cx="914162" cy="276999"/>
          </a:xfrm>
          <a:prstGeom prst="rect">
            <a:avLst/>
          </a:prstGeom>
          <a:gradFill rotWithShape="1">
            <a:gsLst>
              <a:gs pos="0">
                <a:srgbClr val="738AC8">
                  <a:shade val="51000"/>
                  <a:satMod val="130000"/>
                </a:srgbClr>
              </a:gs>
              <a:gs pos="80000">
                <a:srgbClr val="738AC8">
                  <a:shade val="93000"/>
                  <a:satMod val="130000"/>
                </a:srgbClr>
              </a:gs>
              <a:gs pos="100000">
                <a:srgbClr val="738AC8">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FE 1</a:t>
            </a:r>
          </a:p>
        </p:txBody>
      </p:sp>
      <p:sp>
        <p:nvSpPr>
          <p:cNvPr id="56" name="Rectangle 55"/>
          <p:cNvSpPr/>
          <p:nvPr/>
        </p:nvSpPr>
        <p:spPr bwMode="auto">
          <a:xfrm>
            <a:off x="5538504" y="2258890"/>
            <a:ext cx="914162" cy="276999"/>
          </a:xfrm>
          <a:prstGeom prst="rect">
            <a:avLst/>
          </a:prstGeom>
          <a:gradFill rotWithShape="1">
            <a:gsLst>
              <a:gs pos="0">
                <a:srgbClr val="738AC8">
                  <a:shade val="51000"/>
                  <a:satMod val="130000"/>
                </a:srgbClr>
              </a:gs>
              <a:gs pos="80000">
                <a:srgbClr val="738AC8">
                  <a:shade val="93000"/>
                  <a:satMod val="130000"/>
                </a:srgbClr>
              </a:gs>
              <a:gs pos="100000">
                <a:srgbClr val="738AC8">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FE 2</a:t>
            </a:r>
          </a:p>
        </p:txBody>
      </p:sp>
      <p:sp>
        <p:nvSpPr>
          <p:cNvPr id="57" name="Rectangle 56"/>
          <p:cNvSpPr/>
          <p:nvPr/>
        </p:nvSpPr>
        <p:spPr bwMode="auto">
          <a:xfrm>
            <a:off x="7553658" y="2301871"/>
            <a:ext cx="914162" cy="276999"/>
          </a:xfrm>
          <a:prstGeom prst="rect">
            <a:avLst/>
          </a:prstGeom>
          <a:gradFill rotWithShape="1">
            <a:gsLst>
              <a:gs pos="0">
                <a:srgbClr val="738AC8">
                  <a:shade val="51000"/>
                  <a:satMod val="130000"/>
                </a:srgbClr>
              </a:gs>
              <a:gs pos="80000">
                <a:srgbClr val="738AC8">
                  <a:shade val="93000"/>
                  <a:satMod val="130000"/>
                </a:srgbClr>
              </a:gs>
              <a:gs pos="100000">
                <a:srgbClr val="738AC8">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FE 3</a:t>
            </a:r>
          </a:p>
        </p:txBody>
      </p:sp>
      <p:sp>
        <p:nvSpPr>
          <p:cNvPr id="54" name="Down Arrow 53"/>
          <p:cNvSpPr/>
          <p:nvPr/>
        </p:nvSpPr>
        <p:spPr bwMode="auto">
          <a:xfrm>
            <a:off x="5663687" y="1815931"/>
            <a:ext cx="269034" cy="477794"/>
          </a:xfrm>
          <a:prstGeom prst="downArrow">
            <a:avLst/>
          </a:prstGeom>
          <a:solidFill>
            <a:srgbClr val="21FF2C"/>
          </a:solidFill>
          <a:ln>
            <a:solidFill>
              <a:srgbClr val="21FF2C"/>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58" name="Straight Arrow Connector 57"/>
          <p:cNvCxnSpPr>
            <a:stCxn id="56" idx="2"/>
          </p:cNvCxnSpPr>
          <p:nvPr/>
        </p:nvCxnSpPr>
        <p:spPr>
          <a:xfrm>
            <a:off x="5995585" y="2535889"/>
            <a:ext cx="746698" cy="1056670"/>
          </a:xfrm>
          <a:prstGeom prst="straightConnector1">
            <a:avLst/>
          </a:prstGeom>
          <a:ln w="25400">
            <a:solidFill>
              <a:srgbClr val="21FF2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74846" y="2576429"/>
            <a:ext cx="2761944" cy="1053203"/>
          </a:xfrm>
          <a:prstGeom prst="straightConnector1">
            <a:avLst/>
          </a:prstGeom>
          <a:ln w="254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4" name="Down Arrow 63"/>
          <p:cNvSpPr/>
          <p:nvPr/>
        </p:nvSpPr>
        <p:spPr bwMode="auto">
          <a:xfrm>
            <a:off x="3830568" y="1803456"/>
            <a:ext cx="269034" cy="477794"/>
          </a:xfrm>
          <a:prstGeom prst="downArrow">
            <a:avLst/>
          </a:prstGeom>
          <a:solidFill>
            <a:srgbClr val="FFFF00"/>
          </a:solidFill>
          <a:ln>
            <a:solidFill>
              <a:srgbClr val="FFFF00"/>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65" name="Straight Arrow Connector 64"/>
          <p:cNvCxnSpPr>
            <a:stCxn id="55" idx="2"/>
          </p:cNvCxnSpPr>
          <p:nvPr/>
        </p:nvCxnSpPr>
        <p:spPr>
          <a:xfrm>
            <a:off x="3965085" y="2576429"/>
            <a:ext cx="911168" cy="1053203"/>
          </a:xfrm>
          <a:prstGeom prst="straightConnector1">
            <a:avLst/>
          </a:prstGeom>
          <a:ln w="25400">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081208" y="2272389"/>
            <a:ext cx="460373" cy="317903"/>
            <a:chOff x="8252578" y="966593"/>
            <a:chExt cx="460373" cy="317903"/>
          </a:xfrm>
        </p:grpSpPr>
        <p:pic>
          <p:nvPicPr>
            <p:cNvPr id="67" name="Picture 3" descr="C:\Users\jwan\AppData\Local\Microsoft\Windows\Temporary Internet Files\Content.IE5\11J3FAO3\MCSG00099_0000[1].wmf"/>
            <p:cNvPicPr>
              <a:picLocks noChangeAspect="1" noChangeArrowheads="1"/>
            </p:cNvPicPr>
            <p:nvPr/>
          </p:nvPicPr>
          <p:blipFill>
            <a:blip r:embed="rId3"/>
            <a:srcRect/>
            <a:stretch>
              <a:fillRect/>
            </a:stretch>
          </p:blipFill>
          <p:spPr bwMode="auto">
            <a:xfrm>
              <a:off x="8252578" y="966593"/>
              <a:ext cx="460373" cy="317903"/>
            </a:xfrm>
            <a:prstGeom prst="rect">
              <a:avLst/>
            </a:prstGeom>
            <a:noFill/>
            <a:ln w="9525">
              <a:noFill/>
              <a:miter lim="800000"/>
              <a:headEnd/>
              <a:tailEnd/>
            </a:ln>
          </p:spPr>
        </p:pic>
        <p:sp>
          <p:nvSpPr>
            <p:cNvPr id="3" name="TextBox 2"/>
            <p:cNvSpPr txBox="1"/>
            <p:nvPr/>
          </p:nvSpPr>
          <p:spPr>
            <a:xfrm>
              <a:off x="8325954" y="1003513"/>
              <a:ext cx="283732" cy="246221"/>
            </a:xfrm>
            <a:prstGeom prst="rect">
              <a:avLst/>
            </a:prstGeom>
            <a:noFill/>
          </p:spPr>
          <p:txBody>
            <a:bodyPr wrap="none" lIns="0" tIns="0" rIns="0" bIns="0" rtlCol="0">
              <a:spAutoFit/>
            </a:bodyPr>
            <a:lstStyle/>
            <a:p>
              <a:r>
                <a:rPr lang="en-US" sz="1600" b="1" dirty="0" smtClean="0">
                  <a:solidFill>
                    <a:srgbClr val="FF0000"/>
                  </a:solidFill>
                </a:rPr>
                <a:t>PM</a:t>
              </a:r>
            </a:p>
          </p:txBody>
        </p:sp>
      </p:grpSp>
      <p:grpSp>
        <p:nvGrpSpPr>
          <p:cNvPr id="8" name="Group 68"/>
          <p:cNvGrpSpPr/>
          <p:nvPr/>
        </p:nvGrpSpPr>
        <p:grpSpPr>
          <a:xfrm>
            <a:off x="4053170" y="2301588"/>
            <a:ext cx="460373" cy="317903"/>
            <a:chOff x="8252578" y="966593"/>
            <a:chExt cx="460373" cy="317903"/>
          </a:xfrm>
        </p:grpSpPr>
        <p:pic>
          <p:nvPicPr>
            <p:cNvPr id="70" name="Picture 3" descr="C:\Users\jwan\AppData\Local\Microsoft\Windows\Temporary Internet Files\Content.IE5\11J3FAO3\MCSG00099_0000[1].wmf"/>
            <p:cNvPicPr>
              <a:picLocks noChangeAspect="1" noChangeArrowheads="1"/>
            </p:cNvPicPr>
            <p:nvPr/>
          </p:nvPicPr>
          <p:blipFill>
            <a:blip r:embed="rId3"/>
            <a:srcRect/>
            <a:stretch>
              <a:fillRect/>
            </a:stretch>
          </p:blipFill>
          <p:spPr bwMode="auto">
            <a:xfrm>
              <a:off x="8252578" y="966593"/>
              <a:ext cx="460373" cy="317903"/>
            </a:xfrm>
            <a:prstGeom prst="rect">
              <a:avLst/>
            </a:prstGeom>
            <a:noFill/>
            <a:ln w="9525">
              <a:noFill/>
              <a:miter lim="800000"/>
              <a:headEnd/>
              <a:tailEnd/>
            </a:ln>
          </p:spPr>
        </p:pic>
        <p:sp>
          <p:nvSpPr>
            <p:cNvPr id="71" name="TextBox 70"/>
            <p:cNvSpPr txBox="1"/>
            <p:nvPr/>
          </p:nvSpPr>
          <p:spPr>
            <a:xfrm>
              <a:off x="8325954" y="1003513"/>
              <a:ext cx="283732" cy="246221"/>
            </a:xfrm>
            <a:prstGeom prst="rect">
              <a:avLst/>
            </a:prstGeom>
            <a:noFill/>
          </p:spPr>
          <p:txBody>
            <a:bodyPr wrap="none" lIns="0" tIns="0" rIns="0" bIns="0" rtlCol="0">
              <a:spAutoFit/>
            </a:bodyPr>
            <a:lstStyle/>
            <a:p>
              <a:r>
                <a:rPr lang="en-US" sz="1600" b="1" dirty="0" smtClean="0">
                  <a:solidFill>
                    <a:srgbClr val="FF0000"/>
                  </a:solidFill>
                </a:rPr>
                <a:t>PM</a:t>
              </a:r>
            </a:p>
          </p:txBody>
        </p:sp>
      </p:grpSp>
      <p:sp>
        <p:nvSpPr>
          <p:cNvPr id="66" name="Flowchart: Document 65"/>
          <p:cNvSpPr/>
          <p:nvPr/>
        </p:nvSpPr>
        <p:spPr bwMode="auto">
          <a:xfrm>
            <a:off x="8193297" y="3592559"/>
            <a:ext cx="549046" cy="337751"/>
          </a:xfrm>
          <a:prstGeom prst="flowChartDocument">
            <a:avLst/>
          </a:prstGeom>
          <a:solidFill>
            <a:schemeClr val="tx1">
              <a:lumMod val="75000"/>
            </a:schemeClr>
          </a:solidFill>
          <a:ln>
            <a:solidFill>
              <a:schemeClr val="bg1">
                <a:lumMod val="85000"/>
                <a:lumOff val="15000"/>
              </a:schemeClr>
            </a:solidFill>
            <a:headEnd type="none" w="med" len="med"/>
            <a:tailEnd type="none" w="med" len="med"/>
          </a:ln>
          <a:effectLst>
            <a:outerShdw blurRad="50800" dist="38100" dir="13500000" algn="br"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4701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par>
                          <p:cTn id="19" fill="hold">
                            <p:stCondLst>
                              <p:cond delay="0"/>
                            </p:stCondLst>
                            <p:childTnLst>
                              <p:par>
                                <p:cTn id="20" presetID="17"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ppt_h/2"/>
                                          </p:val>
                                        </p:tav>
                                        <p:tav tm="100000">
                                          <p:val>
                                            <p:strVal val="#ppt_y"/>
                                          </p:val>
                                        </p:tav>
                                      </p:tavLst>
                                    </p:anim>
                                    <p:anim calcmode="lin" valueType="num">
                                      <p:cBhvr>
                                        <p:cTn id="24" dur="500" fill="hold"/>
                                        <p:tgtEl>
                                          <p:spTgt spid="28"/>
                                        </p:tgtEl>
                                        <p:attrNameLst>
                                          <p:attrName>ppt_w</p:attrName>
                                        </p:attrNameLst>
                                      </p:cBhvr>
                                      <p:tavLst>
                                        <p:tav tm="0">
                                          <p:val>
                                            <p:strVal val="#ppt_w"/>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childTnLst>
                                </p:cTn>
                              </p:par>
                              <p:par>
                                <p:cTn id="26" presetID="17"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ppt_h/2"/>
                                          </p:val>
                                        </p:tav>
                                        <p:tav tm="100000">
                                          <p:val>
                                            <p:strVal val="#ppt_y"/>
                                          </p:val>
                                        </p:tav>
                                      </p:tavLst>
                                    </p:anim>
                                    <p:anim calcmode="lin" valueType="num">
                                      <p:cBhvr>
                                        <p:cTn id="30" dur="500" fill="hold"/>
                                        <p:tgtEl>
                                          <p:spTgt spid="29"/>
                                        </p:tgtEl>
                                        <p:attrNameLst>
                                          <p:attrName>ppt_w</p:attrName>
                                        </p:attrNameLst>
                                      </p:cBhvr>
                                      <p:tavLst>
                                        <p:tav tm="0">
                                          <p:val>
                                            <p:strVal val="#ppt_w"/>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childTnLst>
                                </p:cTn>
                              </p:par>
                              <p:par>
                                <p:cTn id="32" presetID="17"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ppt_h/2"/>
                                          </p:val>
                                        </p:tav>
                                        <p:tav tm="100000">
                                          <p:val>
                                            <p:strVal val="#ppt_y"/>
                                          </p:val>
                                        </p:tav>
                                      </p:tavLst>
                                    </p:anim>
                                    <p:anim calcmode="lin" valueType="num">
                                      <p:cBhvr>
                                        <p:cTn id="36" dur="500" fill="hold"/>
                                        <p:tgtEl>
                                          <p:spTgt spid="31"/>
                                        </p:tgtEl>
                                        <p:attrNameLst>
                                          <p:attrName>ppt_w</p:attrName>
                                        </p:attrNameLst>
                                      </p:cBhvr>
                                      <p:tavLst>
                                        <p:tav tm="0">
                                          <p:val>
                                            <p:strVal val="#ppt_w"/>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childTnLst>
                                </p:cTn>
                              </p:par>
                              <p:par>
                                <p:cTn id="38" presetID="17" presetClass="entr" presetSubtype="4"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ppt_h/2"/>
                                          </p:val>
                                        </p:tav>
                                        <p:tav tm="100000">
                                          <p:val>
                                            <p:strVal val="#ppt_y"/>
                                          </p:val>
                                        </p:tav>
                                      </p:tavLst>
                                    </p:anim>
                                    <p:anim calcmode="lin" valueType="num">
                                      <p:cBhvr>
                                        <p:cTn id="42" dur="500" fill="hold"/>
                                        <p:tgtEl>
                                          <p:spTgt spid="30"/>
                                        </p:tgtEl>
                                        <p:attrNameLst>
                                          <p:attrName>ppt_w</p:attrName>
                                        </p:attrNameLst>
                                      </p:cBhvr>
                                      <p:tavLst>
                                        <p:tav tm="0">
                                          <p:val>
                                            <p:strVal val="#ppt_w"/>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up)">
                                      <p:cBhvr>
                                        <p:cTn id="48" dur="500"/>
                                        <p:tgtEl>
                                          <p:spTgt spid="54"/>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up)">
                                      <p:cBhvr>
                                        <p:cTn id="62" dur="500"/>
                                        <p:tgtEl>
                                          <p:spTgt spid="64"/>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500"/>
                                        <p:tgtEl>
                                          <p:spTgt spid="63"/>
                                        </p:tgtEl>
                                      </p:cBhvr>
                                    </p:animEffect>
                                  </p:childTnLst>
                                </p:cTn>
                              </p:par>
                            </p:childTnLst>
                          </p:cTn>
                        </p:par>
                        <p:par>
                          <p:cTn id="72" fill="hold">
                            <p:stCondLst>
                              <p:cond delay="500"/>
                            </p:stCondLst>
                            <p:childTnLst>
                              <p:par>
                                <p:cTn id="73" presetID="1" presetClass="emph" presetSubtype="2" fill="hold" nodeType="afterEffect">
                                  <p:stCondLst>
                                    <p:cond delay="0"/>
                                  </p:stCondLst>
                                  <p:childTnLst>
                                    <p:animClr clrSpc="rgb" dir="cw">
                                      <p:cBhvr>
                                        <p:cTn id="74" dur="500" fill="hold"/>
                                        <p:tgtEl>
                                          <p:spTgt spid="31"/>
                                        </p:tgtEl>
                                        <p:attrNameLst>
                                          <p:attrName>fillcolor</p:attrName>
                                        </p:attrNameLst>
                                      </p:cBhvr>
                                      <p:to>
                                        <a:srgbClr val="BE0F02"/>
                                      </p:to>
                                    </p:animClr>
                                    <p:set>
                                      <p:cBhvr>
                                        <p:cTn id="75" dur="500" fill="hold"/>
                                        <p:tgtEl>
                                          <p:spTgt spid="31"/>
                                        </p:tgtEl>
                                        <p:attrNameLst>
                                          <p:attrName>fill.type</p:attrName>
                                        </p:attrNameLst>
                                      </p:cBhvr>
                                      <p:to>
                                        <p:strVal val="solid"/>
                                      </p:to>
                                    </p:set>
                                    <p:set>
                                      <p:cBhvr>
                                        <p:cTn id="76" dur="500" fill="hold"/>
                                        <p:tgtEl>
                                          <p:spTgt spid="31"/>
                                        </p:tgtEl>
                                        <p:attrNameLst>
                                          <p:attrName>fill.on</p:attrName>
                                        </p:attrNameLst>
                                      </p:cBhvr>
                                      <p:to>
                                        <p:strVal val="true"/>
                                      </p:to>
                                    </p:set>
                                  </p:childTnLst>
                                </p:cTn>
                              </p:par>
                              <p:par>
                                <p:cTn id="77" presetID="6" presetClass="emph" presetSubtype="0" fill="hold" grpId="1" nodeType="withEffect">
                                  <p:stCondLst>
                                    <p:cond delay="0"/>
                                  </p:stCondLst>
                                  <p:childTnLst>
                                    <p:animScale>
                                      <p:cBhvr>
                                        <p:cTn id="78" dur="1000" fill="hold"/>
                                        <p:tgtEl>
                                          <p:spTgt spid="31"/>
                                        </p:tgtEl>
                                      </p:cBhvr>
                                      <p:by x="100000" y="180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grpId="0" nodeType="clickEffect">
                                  <p:stCondLst>
                                    <p:cond delay="0"/>
                                  </p:stCondLst>
                                  <p:childTnLst>
                                    <p:animEffect transition="out" filter="fade">
                                      <p:cBhvr>
                                        <p:cTn id="82" dur="500" tmFilter="0, 0; .2, .5; .8, .5; 1, 0"/>
                                        <p:tgtEl>
                                          <p:spTgt spid="19"/>
                                        </p:tgtEl>
                                      </p:cBhvr>
                                    </p:animEffect>
                                    <p:animScale>
                                      <p:cBhvr>
                                        <p:cTn id="83" dur="250" autoRev="1" fill="hold"/>
                                        <p:tgtEl>
                                          <p:spTgt spid="19"/>
                                        </p:tgtEl>
                                      </p:cBhvr>
                                      <p:by x="105000" y="105000"/>
                                    </p:animScale>
                                  </p:childTnLst>
                                </p:cTn>
                              </p:par>
                              <p:par>
                                <p:cTn id="84" presetID="17" presetClass="entr" presetSubtype="2"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500" fill="hold"/>
                                        <p:tgtEl>
                                          <p:spTgt spid="41"/>
                                        </p:tgtEl>
                                        <p:attrNameLst>
                                          <p:attrName>ppt_x</p:attrName>
                                        </p:attrNameLst>
                                      </p:cBhvr>
                                      <p:tavLst>
                                        <p:tav tm="0">
                                          <p:val>
                                            <p:strVal val="#ppt_x+#ppt_w/2"/>
                                          </p:val>
                                        </p:tav>
                                        <p:tav tm="100000">
                                          <p:val>
                                            <p:strVal val="#ppt_x"/>
                                          </p:val>
                                        </p:tav>
                                      </p:tavLst>
                                    </p:anim>
                                    <p:anim calcmode="lin" valueType="num">
                                      <p:cBhvr>
                                        <p:cTn id="87" dur="500" fill="hold"/>
                                        <p:tgtEl>
                                          <p:spTgt spid="41"/>
                                        </p:tgtEl>
                                        <p:attrNameLst>
                                          <p:attrName>ppt_y</p:attrName>
                                        </p:attrNameLst>
                                      </p:cBhvr>
                                      <p:tavLst>
                                        <p:tav tm="0">
                                          <p:val>
                                            <p:strVal val="#ppt_y"/>
                                          </p:val>
                                        </p:tav>
                                        <p:tav tm="100000">
                                          <p:val>
                                            <p:strVal val="#ppt_y"/>
                                          </p:val>
                                        </p:tav>
                                      </p:tavLst>
                                    </p:anim>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strVal val="#ppt_h"/>
                                          </p:val>
                                        </p:tav>
                                        <p:tav tm="100000">
                                          <p:val>
                                            <p:strVal val="#ppt_h"/>
                                          </p:val>
                                        </p:tav>
                                      </p:tavLst>
                                    </p:anim>
                                  </p:childTnLst>
                                </p:cTn>
                              </p:par>
                              <p:par>
                                <p:cTn id="90" presetID="3" presetClass="entr" presetSubtype="1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blinds(horizontal)">
                                      <p:cBhvr>
                                        <p:cTn id="92" dur="500"/>
                                        <p:tgtEl>
                                          <p:spTgt spid="51"/>
                                        </p:tgtEl>
                                      </p:cBhvr>
                                    </p:animEffect>
                                  </p:childTnLst>
                                </p:cTn>
                              </p:par>
                              <p:par>
                                <p:cTn id="93" presetID="0" presetClass="path" presetSubtype="0" accel="50000" decel="50000" fill="hold" grpId="2" nodeType="withEffect">
                                  <p:stCondLst>
                                    <p:cond delay="0"/>
                                  </p:stCondLst>
                                  <p:childTnLst>
                                    <p:animMotion origin="layout" path="M 0 0 L 0 0.05621 " pathEditMode="relative" ptsTypes="AA">
                                      <p:cBhvr>
                                        <p:cTn id="94" dur="500" fill="hold"/>
                                        <p:tgtEl>
                                          <p:spTgt spid="27"/>
                                        </p:tgtEl>
                                        <p:attrNameLst>
                                          <p:attrName>ppt_x</p:attrName>
                                          <p:attrName>ppt_y</p:attrName>
                                        </p:attrNameLst>
                                      </p:cBhvr>
                                    </p:animMotion>
                                  </p:childTnLst>
                                </p:cTn>
                              </p:par>
                              <p:par>
                                <p:cTn id="95" presetID="12" presetClass="exit" presetSubtype="4" fill="hold" grpId="1" nodeType="withEffect">
                                  <p:stCondLst>
                                    <p:cond delay="0"/>
                                  </p:stCondLst>
                                  <p:childTnLst>
                                    <p:animEffect transition="out" filter="slide(fromBottom)">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7" presetClass="entr" presetSubtype="2" fill="hold" nodeType="click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ppt_x</p:attrName>
                                        </p:attrNameLst>
                                      </p:cBhvr>
                                      <p:tavLst>
                                        <p:tav tm="0">
                                          <p:val>
                                            <p:strVal val="#ppt_x+#ppt_w/2"/>
                                          </p:val>
                                        </p:tav>
                                        <p:tav tm="100000">
                                          <p:val>
                                            <p:strVal val="#ppt_x"/>
                                          </p:val>
                                        </p:tav>
                                      </p:tavLst>
                                    </p:anim>
                                    <p:anim calcmode="lin" valueType="num">
                                      <p:cBhvr>
                                        <p:cTn id="103" dur="500" fill="hold"/>
                                        <p:tgtEl>
                                          <p:spTgt spid="43"/>
                                        </p:tgtEl>
                                        <p:attrNameLst>
                                          <p:attrName>ppt_y</p:attrName>
                                        </p:attrNameLst>
                                      </p:cBhvr>
                                      <p:tavLst>
                                        <p:tav tm="0">
                                          <p:val>
                                            <p:strVal val="#ppt_y"/>
                                          </p:val>
                                        </p:tav>
                                        <p:tav tm="100000">
                                          <p:val>
                                            <p:strVal val="#ppt_y"/>
                                          </p:val>
                                        </p:tav>
                                      </p:tavLst>
                                    </p:anim>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strVal val="#ppt_h"/>
                                          </p:val>
                                        </p:tav>
                                        <p:tav tm="100000">
                                          <p:val>
                                            <p:strVal val="#ppt_h"/>
                                          </p:val>
                                        </p:tav>
                                      </p:tavLst>
                                    </p:anim>
                                  </p:childTnLst>
                                </p:cTn>
                              </p:par>
                              <p:par>
                                <p:cTn id="106" presetID="1" presetClass="exit" presetSubtype="0" fill="hold" nodeType="withEffect">
                                  <p:stCondLst>
                                    <p:cond delay="0"/>
                                  </p:stCondLst>
                                  <p:childTnLst>
                                    <p:set>
                                      <p:cBhvr>
                                        <p:cTn id="107" dur="1" fill="hold">
                                          <p:stCondLst>
                                            <p:cond delay="0"/>
                                          </p:stCondLst>
                                        </p:cTn>
                                        <p:tgtEl>
                                          <p:spTgt spid="41"/>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51"/>
                                        </p:tgtEl>
                                      </p:cBhvr>
                                    </p:animEffect>
                                    <p:set>
                                      <p:cBhvr>
                                        <p:cTn id="110" dur="1" fill="hold">
                                          <p:stCondLst>
                                            <p:cond delay="499"/>
                                          </p:stCondLst>
                                        </p:cTn>
                                        <p:tgtEl>
                                          <p:spTgt spid="51"/>
                                        </p:tgtEl>
                                        <p:attrNameLst>
                                          <p:attrName>style.visibility</p:attrName>
                                        </p:attrNameLst>
                                      </p:cBhvr>
                                      <p:to>
                                        <p:strVal val="hidden"/>
                                      </p:to>
                                    </p:set>
                                  </p:childTnLst>
                                </p:cTn>
                              </p:par>
                              <p:par>
                                <p:cTn id="111" presetID="3" presetClass="entr" presetSubtype="1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blinds(horizontal)">
                                      <p:cBhvr>
                                        <p:cTn id="113" dur="500"/>
                                        <p:tgtEl>
                                          <p:spTgt spid="52"/>
                                        </p:tgtEl>
                                      </p:cBhvr>
                                    </p:animEffect>
                                  </p:childTnLst>
                                </p:cTn>
                              </p:par>
                            </p:childTnLst>
                          </p:cTn>
                        </p:par>
                        <p:par>
                          <p:cTn id="114" fill="hold">
                            <p:stCondLst>
                              <p:cond delay="500"/>
                            </p:stCondLst>
                            <p:childTnLst>
                              <p:par>
                                <p:cTn id="115" presetID="12" presetClass="entr" presetSubtype="4"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slide(fromBottom)">
                                      <p:cBhvr>
                                        <p:cTn id="117" dur="500"/>
                                        <p:tgtEl>
                                          <p:spTgt spid="39"/>
                                        </p:tgtEl>
                                      </p:cBhvr>
                                    </p:animEffect>
                                  </p:childTnLst>
                                </p:cTn>
                              </p:par>
                            </p:childTnLst>
                          </p:cTn>
                        </p:par>
                        <p:par>
                          <p:cTn id="118" fill="hold">
                            <p:stCondLst>
                              <p:cond delay="1000"/>
                            </p:stCondLst>
                            <p:childTnLst>
                              <p:par>
                                <p:cTn id="119" presetID="0" presetClass="path" presetSubtype="0" accel="50000" decel="50000" fill="hold" grpId="1" nodeType="afterEffect">
                                  <p:stCondLst>
                                    <p:cond delay="0"/>
                                  </p:stCondLst>
                                  <p:childTnLst>
                                    <p:animMotion origin="layout" path="M 0 0 C -0.02708 0.00926 -0.05399 0.01874 -0.07569 0.00602 C -0.0974 -0.0067 -0.11406 -0.04186 -0.13073 -0.07679 " pathEditMode="relative" ptsTypes="aaA">
                                      <p:cBhvr>
                                        <p:cTn id="120" dur="2000" fill="hold"/>
                                        <p:tgtEl>
                                          <p:spTgt spid="39"/>
                                        </p:tgtEl>
                                        <p:attrNameLst>
                                          <p:attrName>ppt_x</p:attrName>
                                          <p:attrName>ppt_y</p:attrName>
                                        </p:attrNameLst>
                                      </p:cBhvr>
                                    </p:animMotion>
                                  </p:childTnLst>
                                </p:cTn>
                              </p:par>
                            </p:childTnLst>
                          </p:cTn>
                        </p:par>
                      </p:childTnLst>
                    </p:cTn>
                  </p:par>
                  <p:par>
                    <p:cTn id="121" fill="hold">
                      <p:stCondLst>
                        <p:cond delay="indefinite"/>
                      </p:stCondLst>
                      <p:childTnLst>
                        <p:par>
                          <p:cTn id="122" fill="hold">
                            <p:stCondLst>
                              <p:cond delay="0"/>
                            </p:stCondLst>
                            <p:childTnLst>
                              <p:par>
                                <p:cTn id="123" presetID="26" presetClass="emph" presetSubtype="0" repeatCount="3000" fill="hold" nodeType="clickEffect">
                                  <p:stCondLst>
                                    <p:cond delay="0"/>
                                  </p:stCondLst>
                                  <p:childTnLst>
                                    <p:animEffect transition="out" filter="fade">
                                      <p:cBhvr>
                                        <p:cTn id="124" dur="500" tmFilter="0, 0; .2, .5; .8, .5; 1, 0"/>
                                        <p:tgtEl>
                                          <p:spTgt spid="8"/>
                                        </p:tgtEl>
                                      </p:cBhvr>
                                    </p:animEffect>
                                    <p:animScale>
                                      <p:cBhvr>
                                        <p:cTn id="125" dur="250" autoRev="1" fill="hold"/>
                                        <p:tgtEl>
                                          <p:spTgt spid="8"/>
                                        </p:tgtEl>
                                      </p:cBhvr>
                                      <p:by x="105000" y="105000"/>
                                    </p:animScale>
                                  </p:childTnLst>
                                </p:cTn>
                              </p:par>
                              <p:par>
                                <p:cTn id="126" presetID="26" presetClass="emph" presetSubtype="0" repeatCount="3000" fill="hold" nodeType="withEffect">
                                  <p:stCondLst>
                                    <p:cond delay="0"/>
                                  </p:stCondLst>
                                  <p:childTnLst>
                                    <p:animEffect transition="out" filter="fade">
                                      <p:cBhvr>
                                        <p:cTn id="127" dur="500" tmFilter="0, 0; .2, .5; .8, .5; 1, 0"/>
                                        <p:tgtEl>
                                          <p:spTgt spid="4"/>
                                        </p:tgtEl>
                                      </p:cBhvr>
                                    </p:animEffect>
                                    <p:animScale>
                                      <p:cBhvr>
                                        <p:cTn id="128" dur="250" autoRev="1" fill="hold"/>
                                        <p:tgtEl>
                                          <p:spTgt spid="4"/>
                                        </p:tgtEl>
                                      </p:cBhvr>
                                      <p:by x="105000" y="105000"/>
                                    </p:animScale>
                                  </p:childTnLst>
                                </p:cTn>
                              </p:par>
                              <p:par>
                                <p:cTn id="129" presetID="3" presetClass="exit" presetSubtype="10" fill="hold" nodeType="withEffect">
                                  <p:stCondLst>
                                    <p:cond delay="0"/>
                                  </p:stCondLst>
                                  <p:childTnLst>
                                    <p:animEffect transition="out" filter="blinds(horizontal)">
                                      <p:cBhvr>
                                        <p:cTn id="130" dur="500"/>
                                        <p:tgtEl>
                                          <p:spTgt spid="43"/>
                                        </p:tgtEl>
                                      </p:cBhvr>
                                    </p:animEffect>
                                    <p:set>
                                      <p:cBhvr>
                                        <p:cTn id="131" dur="1" fill="hold">
                                          <p:stCondLst>
                                            <p:cond delay="499"/>
                                          </p:stCondLst>
                                        </p:cTn>
                                        <p:tgtEl>
                                          <p:spTgt spid="43"/>
                                        </p:tgtEl>
                                        <p:attrNameLst>
                                          <p:attrName>style.visibility</p:attrName>
                                        </p:attrNameLst>
                                      </p:cBhvr>
                                      <p:to>
                                        <p:strVal val="hidden"/>
                                      </p:to>
                                    </p:set>
                                  </p:childTnLst>
                                </p:cTn>
                              </p:par>
                              <p:par>
                                <p:cTn id="132" presetID="3" presetClass="exit" presetSubtype="10" fill="hold" grpId="1" nodeType="withEffect">
                                  <p:stCondLst>
                                    <p:cond delay="0"/>
                                  </p:stCondLst>
                                  <p:childTnLst>
                                    <p:animEffect transition="out" filter="blinds(horizontal)">
                                      <p:cBhvr>
                                        <p:cTn id="133" dur="500"/>
                                        <p:tgtEl>
                                          <p:spTgt spid="52"/>
                                        </p:tgtEl>
                                      </p:cBhvr>
                                    </p:animEffect>
                                    <p:set>
                                      <p:cBhvr>
                                        <p:cTn id="134" dur="1" fill="hold">
                                          <p:stCondLst>
                                            <p:cond delay="499"/>
                                          </p:stCondLst>
                                        </p:cTn>
                                        <p:tgtEl>
                                          <p:spTgt spid="52"/>
                                        </p:tgtEl>
                                        <p:attrNameLst>
                                          <p:attrName>style.visibility</p:attrName>
                                        </p:attrNameLst>
                                      </p:cBhvr>
                                      <p:to>
                                        <p:strVal val="hidden"/>
                                      </p:to>
                                    </p:set>
                                  </p:childTnLst>
                                </p:cTn>
                              </p:par>
                            </p:childTnLst>
                          </p:cTn>
                        </p:par>
                        <p:par>
                          <p:cTn id="135" fill="hold">
                            <p:stCondLst>
                              <p:cond delay="1500"/>
                            </p:stCondLst>
                            <p:childTnLst>
                              <p:par>
                                <p:cTn id="136" presetID="1" presetClass="exit" presetSubtype="0" fill="hold" nodeType="afterEffect">
                                  <p:stCondLst>
                                    <p:cond delay="0"/>
                                  </p:stCondLst>
                                  <p:childTnLst>
                                    <p:set>
                                      <p:cBhvr>
                                        <p:cTn id="137" dur="1" fill="hold">
                                          <p:stCondLst>
                                            <p:cond delay="0"/>
                                          </p:stCondLst>
                                        </p:cTn>
                                        <p:tgtEl>
                                          <p:spTgt spid="63"/>
                                        </p:tgtEl>
                                        <p:attrNameLst>
                                          <p:attrName>style.visibility</p:attrName>
                                        </p:attrNameLst>
                                      </p:cBhvr>
                                      <p:to>
                                        <p:strVal val="hidden"/>
                                      </p:to>
                                    </p:set>
                                  </p:childTnLst>
                                </p:cTn>
                              </p:par>
                            </p:childTnLst>
                          </p:cTn>
                        </p:par>
                        <p:par>
                          <p:cTn id="138" fill="hold">
                            <p:stCondLst>
                              <p:cond delay="1500"/>
                            </p:stCondLst>
                            <p:childTnLst>
                              <p:par>
                                <p:cTn id="139" presetID="22" presetClass="entr" presetSubtype="1" fill="hold"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wipe(up)">
                                      <p:cBhvr>
                                        <p:cTn id="141" dur="500"/>
                                        <p:tgtEl>
                                          <p:spTgt spid="65"/>
                                        </p:tgtEl>
                                      </p:cBhvr>
                                    </p:animEffect>
                                  </p:childTnLst>
                                </p:cTn>
                              </p:par>
                            </p:childTnLst>
                          </p:cTn>
                        </p:par>
                        <p:par>
                          <p:cTn id="142" fill="hold">
                            <p:stCondLst>
                              <p:cond delay="2000"/>
                            </p:stCondLst>
                            <p:childTnLst>
                              <p:par>
                                <p:cTn id="143" presetID="6" presetClass="emph" presetSubtype="0" fill="hold" grpId="2" nodeType="afterEffect">
                                  <p:stCondLst>
                                    <p:cond delay="0"/>
                                  </p:stCondLst>
                                  <p:childTnLst>
                                    <p:animScale>
                                      <p:cBhvr>
                                        <p:cTn id="144" dur="500" fill="hold"/>
                                        <p:tgtEl>
                                          <p:spTgt spid="31"/>
                                        </p:tgtEl>
                                      </p:cBhvr>
                                      <p:by x="100000" y="50000"/>
                                    </p:animScale>
                                  </p:childTnLst>
                                </p:cTn>
                              </p:par>
                              <p:par>
                                <p:cTn id="145" presetID="1" presetClass="emph" presetSubtype="2" fill="hold" nodeType="withEffect">
                                  <p:stCondLst>
                                    <p:cond delay="0"/>
                                  </p:stCondLst>
                                  <p:childTnLst>
                                    <p:animClr clrSpc="rgb" dir="cw">
                                      <p:cBhvr>
                                        <p:cTn id="146" dur="2000" fill="hold"/>
                                        <p:tgtEl>
                                          <p:spTgt spid="31"/>
                                        </p:tgtEl>
                                        <p:attrNameLst>
                                          <p:attrName>fillcolor</p:attrName>
                                        </p:attrNameLst>
                                      </p:cBhvr>
                                      <p:to>
                                        <a:srgbClr val="11D932"/>
                                      </p:to>
                                    </p:animClr>
                                    <p:set>
                                      <p:cBhvr>
                                        <p:cTn id="147" dur="2000" fill="hold"/>
                                        <p:tgtEl>
                                          <p:spTgt spid="31"/>
                                        </p:tgtEl>
                                        <p:attrNameLst>
                                          <p:attrName>fill.type</p:attrName>
                                        </p:attrNameLst>
                                      </p:cBhvr>
                                      <p:to>
                                        <p:strVal val="solid"/>
                                      </p:to>
                                    </p:set>
                                    <p:set>
                                      <p:cBhvr>
                                        <p:cTn id="148" dur="2000" fill="hold"/>
                                        <p:tgtEl>
                                          <p:spTgt spid="31"/>
                                        </p:tgtEl>
                                        <p:attrNameLst>
                                          <p:attrName>fill.on</p:attrName>
                                        </p:attrNameLst>
                                      </p:cBhvr>
                                      <p:to>
                                        <p:strVal val="true"/>
                                      </p:to>
                                    </p:set>
                                  </p:childTnLst>
                                </p:cTn>
                              </p:par>
                              <p:par>
                                <p:cTn id="149" presetID="6" presetClass="emph" presetSubtype="0" fill="hold" grpId="1" nodeType="withEffect">
                                  <p:stCondLst>
                                    <p:cond delay="0"/>
                                  </p:stCondLst>
                                  <p:childTnLst>
                                    <p:animScale>
                                      <p:cBhvr>
                                        <p:cTn id="150" dur="500" fill="hold"/>
                                        <p:tgtEl>
                                          <p:spTgt spid="29"/>
                                        </p:tgtEl>
                                      </p:cBhvr>
                                      <p:by x="100000" y="170000"/>
                                    </p:animScale>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68">
                                            <p:txEl>
                                              <p:pRg st="0" end="0"/>
                                            </p:txEl>
                                          </p:spTgt>
                                        </p:tgtEl>
                                        <p:attrNameLst>
                                          <p:attrName>style.visibility</p:attrName>
                                        </p:attrNameLst>
                                      </p:cBhvr>
                                      <p:to>
                                        <p:strVal val="visible"/>
                                      </p:to>
                                    </p:set>
                                    <p:animEffect transition="in" filter="blinds(horizontal)">
                                      <p:cBhvr>
                                        <p:cTn id="155" dur="500"/>
                                        <p:tgtEl>
                                          <p:spTgt spid="68">
                                            <p:txEl>
                                              <p:pRg st="0" end="0"/>
                                            </p:txEl>
                                          </p:spTgt>
                                        </p:tgtEl>
                                      </p:cBhvr>
                                    </p:animEffect>
                                  </p:childTnLst>
                                </p:cTn>
                              </p:par>
                              <p:par>
                                <p:cTn id="156" presetID="3" presetClass="entr" presetSubtype="10" fill="hold" nodeType="withEffect">
                                  <p:stCondLst>
                                    <p:cond delay="0"/>
                                  </p:stCondLst>
                                  <p:childTnLst>
                                    <p:set>
                                      <p:cBhvr>
                                        <p:cTn id="157" dur="1" fill="hold">
                                          <p:stCondLst>
                                            <p:cond delay="0"/>
                                          </p:stCondLst>
                                        </p:cTn>
                                        <p:tgtEl>
                                          <p:spTgt spid="68">
                                            <p:txEl>
                                              <p:pRg st="1" end="1"/>
                                            </p:txEl>
                                          </p:spTgt>
                                        </p:tgtEl>
                                        <p:attrNameLst>
                                          <p:attrName>style.visibility</p:attrName>
                                        </p:attrNameLst>
                                      </p:cBhvr>
                                      <p:to>
                                        <p:strVal val="visible"/>
                                      </p:to>
                                    </p:set>
                                    <p:animEffect transition="in" filter="blinds(horizontal)">
                                      <p:cBhvr>
                                        <p:cTn id="158" dur="500"/>
                                        <p:tgtEl>
                                          <p:spTgt spid="68">
                                            <p:txEl>
                                              <p:pRg st="1" end="1"/>
                                            </p:txEl>
                                          </p:spTgt>
                                        </p:tgtEl>
                                      </p:cBhvr>
                                    </p:animEffect>
                                  </p:childTnLst>
                                </p:cTn>
                              </p:par>
                              <p:par>
                                <p:cTn id="159" presetID="3" presetClass="entr" presetSubtype="10" fill="hold" nodeType="withEffect">
                                  <p:stCondLst>
                                    <p:cond delay="0"/>
                                  </p:stCondLst>
                                  <p:childTnLst>
                                    <p:set>
                                      <p:cBhvr>
                                        <p:cTn id="160" dur="1" fill="hold">
                                          <p:stCondLst>
                                            <p:cond delay="0"/>
                                          </p:stCondLst>
                                        </p:cTn>
                                        <p:tgtEl>
                                          <p:spTgt spid="68">
                                            <p:txEl>
                                              <p:pRg st="2" end="2"/>
                                            </p:txEl>
                                          </p:spTgt>
                                        </p:tgtEl>
                                        <p:attrNameLst>
                                          <p:attrName>style.visibility</p:attrName>
                                        </p:attrNameLst>
                                      </p:cBhvr>
                                      <p:to>
                                        <p:strVal val="visible"/>
                                      </p:to>
                                    </p:set>
                                    <p:animEffect transition="in" filter="blinds(horizontal)">
                                      <p:cBhvr>
                                        <p:cTn id="161"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7" grpId="0" animBg="1"/>
      <p:bldP spid="27" grpId="1" animBg="1"/>
      <p:bldP spid="27" grpId="2" animBg="1"/>
      <p:bldP spid="28" grpId="0" animBg="1"/>
      <p:bldP spid="29" grpId="0" animBg="1"/>
      <p:bldP spid="29" grpId="1" animBg="1"/>
      <p:bldP spid="30" grpId="0" animBg="1"/>
      <p:bldP spid="31" grpId="0" animBg="1"/>
      <p:bldP spid="31" grpId="1" animBg="1"/>
      <p:bldP spid="31" grpId="2" animBg="1"/>
      <p:bldP spid="39" grpId="0" animBg="1"/>
      <p:bldP spid="39" grpId="1" animBg="1"/>
      <p:bldP spid="51" grpId="0"/>
      <p:bldP spid="51" grpId="1"/>
      <p:bldP spid="52" grpId="0"/>
      <p:bldP spid="52" grpId="1"/>
      <p:bldP spid="54" grpId="0" animBg="1"/>
      <p:bldP spid="64" grpId="0" animBg="1"/>
      <p:bldP spid="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Data Abstractions</a:t>
            </a:r>
            <a:endParaRPr lang="en-US" dirty="0"/>
          </a:p>
        </p:txBody>
      </p:sp>
      <p:sp>
        <p:nvSpPr>
          <p:cNvPr id="3" name="Content Placeholder 2"/>
          <p:cNvSpPr>
            <a:spLocks noGrp="1"/>
          </p:cNvSpPr>
          <p:nvPr>
            <p:ph idx="1"/>
          </p:nvPr>
        </p:nvSpPr>
        <p:spPr>
          <a:xfrm>
            <a:off x="519112" y="1447800"/>
            <a:ext cx="11368088" cy="3693319"/>
          </a:xfrm>
        </p:spPr>
        <p:txBody>
          <a:bodyPr/>
          <a:lstStyle/>
          <a:p>
            <a:r>
              <a:rPr lang="en-US" dirty="0" smtClean="0"/>
              <a:t>Namespace for accessing storage</a:t>
            </a:r>
          </a:p>
          <a:p>
            <a:pPr lvl="1"/>
            <a:r>
              <a:rPr lang="en-US" dirty="0" smtClean="0"/>
              <a:t>http://&lt;accountName&gt;.&lt;type&gt;.core.windows.net/partitionName</a:t>
            </a:r>
          </a:p>
          <a:p>
            <a:pPr lvl="2"/>
            <a:endParaRPr lang="en-US" dirty="0" smtClean="0"/>
          </a:p>
          <a:p>
            <a:r>
              <a:rPr lang="en-US" dirty="0" smtClean="0"/>
              <a:t>How to scale out storage for your service</a:t>
            </a:r>
          </a:p>
          <a:p>
            <a:pPr lvl="1"/>
            <a:r>
              <a:rPr lang="en-US" dirty="0" smtClean="0"/>
              <a:t>Understand the scalability targets at 2 levels:</a:t>
            </a:r>
          </a:p>
          <a:p>
            <a:pPr marL="1312863" lvl="2" indent="-457200">
              <a:buFont typeface="+mj-lt"/>
              <a:buAutoNum type="arabicPeriod"/>
            </a:pPr>
            <a:r>
              <a:rPr lang="en-US" b="1" dirty="0" smtClean="0">
                <a:solidFill>
                  <a:srgbClr val="FFFF00"/>
                </a:solidFill>
              </a:rPr>
              <a:t>Scalability targets of a single storage account</a:t>
            </a:r>
          </a:p>
          <a:p>
            <a:pPr marL="1312863" lvl="2" indent="-457200">
              <a:buFont typeface="+mj-lt"/>
              <a:buAutoNum type="arabicPeriod"/>
            </a:pPr>
            <a:r>
              <a:rPr lang="en-US" b="1" dirty="0" smtClean="0">
                <a:solidFill>
                  <a:srgbClr val="21FF2C"/>
                </a:solidFill>
              </a:rPr>
              <a:t>Scalability targets for Blobs, Table Entities and Queues within a storage account</a:t>
            </a:r>
          </a:p>
          <a:p>
            <a:endParaRPr lang="en-US" dirty="0" smtClean="0"/>
          </a:p>
        </p:txBody>
      </p:sp>
      <p:sp>
        <p:nvSpPr>
          <p:cNvPr id="5" name="Oval 4"/>
          <p:cNvSpPr/>
          <p:nvPr/>
        </p:nvSpPr>
        <p:spPr bwMode="auto">
          <a:xfrm>
            <a:off x="2176691" y="1823565"/>
            <a:ext cx="2695933" cy="755808"/>
          </a:xfrm>
          <a:prstGeom prst="ellipse">
            <a:avLst/>
          </a:prstGeom>
          <a:noFill/>
          <a:ln w="50800">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 name="Oval 5"/>
          <p:cNvSpPr/>
          <p:nvPr/>
        </p:nvSpPr>
        <p:spPr bwMode="auto">
          <a:xfrm>
            <a:off x="8617013" y="1798513"/>
            <a:ext cx="2593782" cy="755808"/>
          </a:xfrm>
          <a:prstGeom prst="ellipse">
            <a:avLst/>
          </a:prstGeom>
          <a:noFill/>
          <a:ln w="50800">
            <a:solidFill>
              <a:srgbClr val="21FF2C"/>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Storage Accounts</a:t>
            </a:r>
            <a:endParaRPr lang="en-US" dirty="0"/>
          </a:p>
        </p:txBody>
      </p:sp>
      <p:sp>
        <p:nvSpPr>
          <p:cNvPr id="3" name="Content Placeholder 2"/>
          <p:cNvSpPr>
            <a:spLocks noGrp="1"/>
          </p:cNvSpPr>
          <p:nvPr>
            <p:ph idx="1"/>
          </p:nvPr>
        </p:nvSpPr>
        <p:spPr>
          <a:xfrm>
            <a:off x="519112" y="1447800"/>
            <a:ext cx="11149013" cy="5521512"/>
          </a:xfrm>
        </p:spPr>
        <p:txBody>
          <a:bodyPr/>
          <a:lstStyle/>
          <a:p>
            <a:r>
              <a:rPr lang="en-US" dirty="0" smtClean="0"/>
              <a:t>Namespace for accessing storage</a:t>
            </a:r>
          </a:p>
          <a:p>
            <a:pPr lvl="1"/>
            <a:r>
              <a:rPr lang="en-US" dirty="0" smtClean="0"/>
              <a:t>http://&lt;accountName&gt;.&lt;type&gt;.core.windows.net/partitionName</a:t>
            </a:r>
          </a:p>
          <a:p>
            <a:pPr lvl="2"/>
            <a:endParaRPr lang="en-US" dirty="0" smtClean="0"/>
          </a:p>
          <a:p>
            <a:r>
              <a:rPr lang="en-US" dirty="0" smtClean="0"/>
              <a:t>How to scale out storage for your service</a:t>
            </a:r>
          </a:p>
          <a:p>
            <a:pPr lvl="1"/>
            <a:r>
              <a:rPr lang="en-US" dirty="0" smtClean="0"/>
              <a:t>Understand the scalability targets at 2 levels:</a:t>
            </a:r>
          </a:p>
          <a:p>
            <a:pPr marL="1312863" lvl="2" indent="-457200"/>
            <a:r>
              <a:rPr lang="en-US" b="1" dirty="0" smtClean="0">
                <a:solidFill>
                  <a:srgbClr val="FFFF00"/>
                </a:solidFill>
              </a:rPr>
              <a:t>Scalability targets of a single storage account</a:t>
            </a:r>
          </a:p>
          <a:p>
            <a:pPr marL="1312863" lvl="2" indent="-457200"/>
            <a:r>
              <a:rPr lang="en-US" b="1" dirty="0" smtClean="0">
                <a:solidFill>
                  <a:srgbClr val="FFFF00"/>
                </a:solidFill>
              </a:rPr>
              <a:t>Account Scalability Targets</a:t>
            </a:r>
          </a:p>
          <a:p>
            <a:pPr marL="1658938" lvl="3" indent="-457200"/>
            <a:r>
              <a:rPr lang="en-US" dirty="0" smtClean="0">
                <a:solidFill>
                  <a:srgbClr val="FFFF00"/>
                </a:solidFill>
              </a:rPr>
              <a:t>Capacity – Up to 100 TBs</a:t>
            </a:r>
          </a:p>
          <a:p>
            <a:pPr marL="1658938" lvl="3" indent="-457200"/>
            <a:r>
              <a:rPr lang="en-US" dirty="0" smtClean="0">
                <a:solidFill>
                  <a:srgbClr val="FFFF00"/>
                </a:solidFill>
              </a:rPr>
              <a:t>Transactions – Up to 5000 entities per second</a:t>
            </a:r>
          </a:p>
          <a:p>
            <a:pPr marL="1658938" lvl="3" indent="-457200"/>
            <a:r>
              <a:rPr lang="en-US" dirty="0" smtClean="0">
                <a:solidFill>
                  <a:srgbClr val="FFFF00"/>
                </a:solidFill>
              </a:rPr>
              <a:t>Bandwidth – Up to 3 gigabits per second</a:t>
            </a:r>
          </a:p>
          <a:p>
            <a:pPr marL="1312863" lvl="2" indent="-457200"/>
            <a:r>
              <a:rPr lang="en-US" b="1" dirty="0" smtClean="0">
                <a:solidFill>
                  <a:srgbClr val="FFFF00"/>
                </a:solidFill>
              </a:rPr>
              <a:t>Partition data across storage accounts to go beyond these targets</a:t>
            </a:r>
          </a:p>
          <a:p>
            <a:pPr marL="1312863" lvl="2" indent="-457200"/>
            <a:endParaRPr lang="en-US" b="1" dirty="0" smtClean="0">
              <a:solidFill>
                <a:srgbClr val="FFFF00"/>
              </a:solidFill>
            </a:endParaRPr>
          </a:p>
          <a:p>
            <a:endParaRPr lang="en-US" dirty="0" smtClean="0"/>
          </a:p>
        </p:txBody>
      </p:sp>
      <p:sp>
        <p:nvSpPr>
          <p:cNvPr id="5" name="Oval 4"/>
          <p:cNvSpPr/>
          <p:nvPr/>
        </p:nvSpPr>
        <p:spPr bwMode="auto">
          <a:xfrm>
            <a:off x="2176691" y="1823565"/>
            <a:ext cx="2695933" cy="755808"/>
          </a:xfrm>
          <a:prstGeom prst="ellipse">
            <a:avLst/>
          </a:prstGeom>
          <a:noFill/>
          <a:ln w="50800">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linds(horizontal)">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Bent Arrow 49"/>
          <p:cNvSpPr/>
          <p:nvPr/>
        </p:nvSpPr>
        <p:spPr bwMode="auto">
          <a:xfrm rot="16200000" flipV="1">
            <a:off x="7282742" y="2795915"/>
            <a:ext cx="338707" cy="374225"/>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Bent Arrow 50"/>
          <p:cNvSpPr/>
          <p:nvPr/>
        </p:nvSpPr>
        <p:spPr bwMode="auto">
          <a:xfrm rot="16200000" flipV="1">
            <a:off x="8959127" y="2787088"/>
            <a:ext cx="338707" cy="374225"/>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2" name="Bent Arrow 51"/>
          <p:cNvSpPr/>
          <p:nvPr/>
        </p:nvSpPr>
        <p:spPr bwMode="auto">
          <a:xfrm rot="16200000" flipV="1">
            <a:off x="10610933" y="2795915"/>
            <a:ext cx="338707" cy="374225"/>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Flowchart: Magnetic Disk 25"/>
          <p:cNvSpPr/>
          <p:nvPr/>
        </p:nvSpPr>
        <p:spPr bwMode="auto">
          <a:xfrm rot="16200000">
            <a:off x="10002674" y="2649667"/>
            <a:ext cx="363583" cy="933631"/>
          </a:xfrm>
          <a:prstGeom prst="flowChartMagneticDisk">
            <a:avLst/>
          </a:prstGeom>
          <a:solidFill>
            <a:srgbClr val="ABE9FF"/>
          </a:solidFill>
          <a:ln w="28575">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Flowchart: Magnetic Disk 22"/>
          <p:cNvSpPr/>
          <p:nvPr/>
        </p:nvSpPr>
        <p:spPr bwMode="auto">
          <a:xfrm rot="16200000">
            <a:off x="8359937" y="2617193"/>
            <a:ext cx="363583" cy="1011119"/>
          </a:xfrm>
          <a:prstGeom prst="flowChartMagneticDisk">
            <a:avLst/>
          </a:prstGeom>
          <a:solidFill>
            <a:srgbClr val="ABE9FF"/>
          </a:solidFill>
          <a:ln w="28575">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6" name="Content Placeholder 45"/>
          <p:cNvSpPr>
            <a:spLocks noGrp="1"/>
          </p:cNvSpPr>
          <p:nvPr>
            <p:ph sz="quarter" idx="18"/>
          </p:nvPr>
        </p:nvSpPr>
        <p:spPr>
          <a:xfrm>
            <a:off x="69224" y="4624251"/>
            <a:ext cx="8978064" cy="2240613"/>
          </a:xfrm>
        </p:spPr>
        <p:txBody>
          <a:bodyPr/>
          <a:lstStyle/>
          <a:p>
            <a:r>
              <a:rPr lang="en-US" sz="2000" dirty="0" err="1" smtClean="0">
                <a:latin typeface="Segoe UI" pitchFamily="34" charset="0"/>
                <a:ea typeface="Segoe UI" pitchFamily="34" charset="0"/>
                <a:cs typeface="Segoe UI" pitchFamily="34" charset="0"/>
              </a:rPr>
              <a:t>Facebook</a:t>
            </a:r>
            <a:r>
              <a:rPr lang="en-US" sz="2000" dirty="0" smtClean="0">
                <a:latin typeface="Segoe UI" pitchFamily="34" charset="0"/>
                <a:ea typeface="Segoe UI" pitchFamily="34" charset="0"/>
                <a:cs typeface="Segoe UI" pitchFamily="34" charset="0"/>
              </a:rPr>
              <a:t>/Twitter data stored into blobs</a:t>
            </a:r>
          </a:p>
          <a:p>
            <a:r>
              <a:rPr lang="en-US" sz="2000" dirty="0" smtClean="0">
                <a:latin typeface="Segoe UI" pitchFamily="34" charset="0"/>
                <a:ea typeface="Segoe UI" pitchFamily="34" charset="0"/>
                <a:cs typeface="Segoe UI" pitchFamily="34" charset="0"/>
              </a:rPr>
              <a:t>Ingestion engine process blobs</a:t>
            </a:r>
          </a:p>
          <a:p>
            <a:pPr lvl="1"/>
            <a:r>
              <a:rPr lang="en-US" sz="1800" dirty="0" smtClean="0">
                <a:latin typeface="Segoe UI" pitchFamily="34" charset="0"/>
                <a:ea typeface="Segoe UI" pitchFamily="34" charset="0"/>
                <a:cs typeface="Segoe UI" pitchFamily="34" charset="0"/>
              </a:rPr>
              <a:t>Annotate with auth/spam/adult scores, content classification , expands links, etc</a:t>
            </a:r>
          </a:p>
          <a:p>
            <a:pPr lvl="1"/>
            <a:r>
              <a:rPr lang="en-US" sz="1800" dirty="0" smtClean="0">
                <a:latin typeface="Segoe UI" pitchFamily="34" charset="0"/>
                <a:ea typeface="Segoe UI" pitchFamily="34" charset="0"/>
                <a:cs typeface="Segoe UI" pitchFamily="34" charset="0"/>
              </a:rPr>
              <a:t>Uses Tables heavily for indexing</a:t>
            </a:r>
          </a:p>
          <a:p>
            <a:r>
              <a:rPr lang="en-US" sz="2000" dirty="0">
                <a:latin typeface="Segoe UI" pitchFamily="34" charset="0"/>
                <a:ea typeface="Segoe UI" pitchFamily="34" charset="0"/>
                <a:cs typeface="Segoe UI" pitchFamily="34" charset="0"/>
              </a:rPr>
              <a:t>Queues to manage work flow</a:t>
            </a:r>
          </a:p>
          <a:p>
            <a:r>
              <a:rPr lang="en-US" sz="2000" dirty="0" smtClean="0">
                <a:latin typeface="Segoe UI" pitchFamily="34" charset="0"/>
                <a:ea typeface="Segoe UI" pitchFamily="34" charset="0"/>
                <a:cs typeface="Segoe UI" pitchFamily="34" charset="0"/>
              </a:rPr>
              <a:t>Results stored back into blobs</a:t>
            </a:r>
          </a:p>
          <a:p>
            <a:r>
              <a:rPr lang="en-US" sz="2000" dirty="0" smtClean="0">
                <a:latin typeface="Segoe UI" pitchFamily="34" charset="0"/>
                <a:ea typeface="Segoe UI" pitchFamily="34" charset="0"/>
                <a:cs typeface="Segoe UI" pitchFamily="34" charset="0"/>
              </a:rPr>
              <a:t>Bing takes resulting blobs and folds into search index</a:t>
            </a:r>
          </a:p>
        </p:txBody>
      </p:sp>
      <p:sp>
        <p:nvSpPr>
          <p:cNvPr id="9" name="Text Placeholder 8"/>
          <p:cNvSpPr>
            <a:spLocks noGrp="1"/>
          </p:cNvSpPr>
          <p:nvPr>
            <p:ph type="body" sz="quarter" idx="13"/>
          </p:nvPr>
        </p:nvSpPr>
        <p:spPr/>
        <p:txBody>
          <a:bodyPr/>
          <a:lstStyle/>
          <a:p>
            <a:r>
              <a:rPr lang="en-US" sz="1800" dirty="0" smtClean="0">
                <a:solidFill>
                  <a:srgbClr val="FFFF00"/>
                </a:solidFill>
              </a:rPr>
              <a:t>Bing </a:t>
            </a:r>
            <a:r>
              <a:rPr lang="en-US" sz="1800" dirty="0" err="1" smtClean="0">
                <a:solidFill>
                  <a:srgbClr val="FFFF00"/>
                </a:solidFill>
              </a:rPr>
              <a:t>Realtime</a:t>
            </a:r>
            <a:r>
              <a:rPr lang="en-US" sz="1800" dirty="0" smtClean="0">
                <a:solidFill>
                  <a:srgbClr val="FFFF00"/>
                </a:solidFill>
              </a:rPr>
              <a:t> </a:t>
            </a:r>
            <a:r>
              <a:rPr lang="en-US" sz="1800" dirty="0" err="1" smtClean="0">
                <a:solidFill>
                  <a:srgbClr val="FFFF00"/>
                </a:solidFill>
              </a:rPr>
              <a:t>facebook</a:t>
            </a:r>
            <a:r>
              <a:rPr lang="en-US" sz="1800" dirty="0" smtClean="0">
                <a:solidFill>
                  <a:srgbClr val="FFFF00"/>
                </a:solidFill>
              </a:rPr>
              <a:t>/twitter search ingestion engine</a:t>
            </a:r>
            <a:endParaRPr lang="en-US" sz="1800" dirty="0">
              <a:solidFill>
                <a:srgbClr val="FFFF00"/>
              </a:solidFill>
            </a:endParaRPr>
          </a:p>
        </p:txBody>
      </p:sp>
      <p:sp>
        <p:nvSpPr>
          <p:cNvPr id="6" name="Title 5"/>
          <p:cNvSpPr>
            <a:spLocks noGrp="1"/>
          </p:cNvSpPr>
          <p:nvPr>
            <p:ph type="title"/>
          </p:nvPr>
        </p:nvSpPr>
        <p:spPr/>
        <p:txBody>
          <a:bodyPr/>
          <a:lstStyle/>
          <a:p>
            <a:r>
              <a:rPr lang="en-US" dirty="0" smtClean="0"/>
              <a:t>Running on Windows Azure Storage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425" y="199500"/>
            <a:ext cx="2619375" cy="609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242" y="1445606"/>
            <a:ext cx="894053" cy="8620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0931" y="1480442"/>
            <a:ext cx="824412" cy="806630"/>
          </a:xfrm>
          <a:prstGeom prst="rect">
            <a:avLst/>
          </a:prstGeom>
        </p:spPr>
      </p:pic>
      <p:sp>
        <p:nvSpPr>
          <p:cNvPr id="13" name="Flowchart: Magnetic Disk 12"/>
          <p:cNvSpPr/>
          <p:nvPr/>
        </p:nvSpPr>
        <p:spPr bwMode="auto">
          <a:xfrm>
            <a:off x="1016345" y="3095897"/>
            <a:ext cx="3561806" cy="1328057"/>
          </a:xfrm>
          <a:prstGeom prst="flowChartMagneticDisk">
            <a:avLst/>
          </a:prstGeom>
          <a:solidFill>
            <a:srgbClr val="ABE9FF"/>
          </a:solidFill>
          <a:ln w="381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accent2">
                    <a:lumMod val="50000"/>
                  </a:schemeClr>
                </a:solidFill>
                <a:latin typeface="Segoe UI" pitchFamily="34" charset="0"/>
                <a:ea typeface="Segoe UI" pitchFamily="34" charset="0"/>
                <a:cs typeface="Segoe UI" pitchFamily="34" charset="0"/>
              </a:rPr>
              <a:t>Windows Azure Blobs</a:t>
            </a:r>
          </a:p>
        </p:txBody>
      </p:sp>
      <p:sp>
        <p:nvSpPr>
          <p:cNvPr id="14" name="Right Arrow 13"/>
          <p:cNvSpPr/>
          <p:nvPr/>
        </p:nvSpPr>
        <p:spPr bwMode="auto">
          <a:xfrm rot="5400000">
            <a:off x="1211502" y="2488097"/>
            <a:ext cx="858062" cy="5399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Right Arrow 14"/>
          <p:cNvSpPr/>
          <p:nvPr/>
        </p:nvSpPr>
        <p:spPr bwMode="auto">
          <a:xfrm rot="5400000">
            <a:off x="3414107" y="2488097"/>
            <a:ext cx="858062" cy="5399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 name="TextBox 15"/>
          <p:cNvSpPr txBox="1"/>
          <p:nvPr/>
        </p:nvSpPr>
        <p:spPr>
          <a:xfrm>
            <a:off x="1910498" y="2254937"/>
            <a:ext cx="1773499" cy="923330"/>
          </a:xfrm>
          <a:prstGeom prst="rect">
            <a:avLst/>
          </a:prstGeom>
          <a:noFill/>
        </p:spPr>
        <p:txBody>
          <a:bodyPr wrap="none" lIns="0" tIns="0" rIns="0" bIns="0" rtlCol="0">
            <a:spAutoFit/>
          </a:bodyPr>
          <a:lstStyle/>
          <a:p>
            <a:pPr algn="ctr"/>
            <a:r>
              <a:rPr lang="en-US" sz="2000" b="1" dirty="0" smtClean="0">
                <a:ln w="10541" cmpd="sng">
                  <a:solidFill>
                    <a:schemeClr val="accent1">
                      <a:shade val="88000"/>
                      <a:satMod val="110000"/>
                    </a:schemeClr>
                  </a:solidFill>
                  <a:prstDash val="solid"/>
                </a:ln>
                <a:solidFill>
                  <a:srgbClr val="92D050"/>
                </a:solidFill>
                <a:latin typeface="Segoe UI" pitchFamily="34" charset="0"/>
                <a:ea typeface="Segoe UI" pitchFamily="34" charset="0"/>
                <a:cs typeface="Segoe UI" pitchFamily="34" charset="0"/>
              </a:rPr>
              <a:t>User postings</a:t>
            </a:r>
          </a:p>
          <a:p>
            <a:pPr algn="ctr"/>
            <a:r>
              <a:rPr lang="en-US" sz="2000" b="1" dirty="0" smtClean="0">
                <a:ln w="10541" cmpd="sng">
                  <a:solidFill>
                    <a:schemeClr val="accent1">
                      <a:shade val="88000"/>
                      <a:satMod val="110000"/>
                    </a:schemeClr>
                  </a:solidFill>
                  <a:prstDash val="solid"/>
                </a:ln>
                <a:solidFill>
                  <a:srgbClr val="92D050"/>
                </a:solidFill>
                <a:latin typeface="Segoe UI" pitchFamily="34" charset="0"/>
                <a:ea typeface="Segoe UI" pitchFamily="34" charset="0"/>
                <a:cs typeface="Segoe UI" pitchFamily="34" charset="0"/>
              </a:rPr>
              <a:t>Status updates</a:t>
            </a:r>
          </a:p>
          <a:p>
            <a:pPr algn="ctr"/>
            <a:r>
              <a:rPr lang="en-US" sz="2000" b="1" dirty="0" smtClean="0">
                <a:ln w="10541" cmpd="sng">
                  <a:solidFill>
                    <a:schemeClr val="accent1">
                      <a:shade val="88000"/>
                      <a:satMod val="110000"/>
                    </a:schemeClr>
                  </a:solidFill>
                  <a:prstDash val="solid"/>
                </a:ln>
                <a:solidFill>
                  <a:srgbClr val="92D050"/>
                </a:solidFill>
                <a:latin typeface="Segoe UI" pitchFamily="34" charset="0"/>
                <a:ea typeface="Segoe UI" pitchFamily="34" charset="0"/>
                <a:cs typeface="Segoe UI" pitchFamily="34" charset="0"/>
              </a:rPr>
              <a:t>…………</a:t>
            </a:r>
          </a:p>
        </p:txBody>
      </p:sp>
      <p:sp>
        <p:nvSpPr>
          <p:cNvPr id="19" name="Rounded Rectangle 18"/>
          <p:cNvSpPr/>
          <p:nvPr/>
        </p:nvSpPr>
        <p:spPr bwMode="auto">
          <a:xfrm>
            <a:off x="5199017" y="1645920"/>
            <a:ext cx="6393174" cy="2333897"/>
          </a:xfrm>
          <a:prstGeom prst="roundRect">
            <a:avLst/>
          </a:prstGeom>
          <a:noFill/>
          <a:ln w="38100">
            <a:solidFill>
              <a:srgbClr val="FFFF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FFFF00"/>
              </a:solidFill>
            </a:endParaRPr>
          </a:p>
        </p:txBody>
      </p:sp>
      <p:sp>
        <p:nvSpPr>
          <p:cNvPr id="20" name="Flowchart: Magnetic Disk 19"/>
          <p:cNvSpPr/>
          <p:nvPr/>
        </p:nvSpPr>
        <p:spPr bwMode="auto">
          <a:xfrm rot="16200000">
            <a:off x="6661744" y="2623628"/>
            <a:ext cx="363583" cy="996073"/>
          </a:xfrm>
          <a:prstGeom prst="flowChartMagneticDisk">
            <a:avLst/>
          </a:prstGeom>
          <a:solidFill>
            <a:srgbClr val="ABE9FF"/>
          </a:solidFill>
          <a:ln w="28575">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ectangle 28"/>
          <p:cNvSpPr/>
          <p:nvPr/>
        </p:nvSpPr>
        <p:spPr>
          <a:xfrm>
            <a:off x="5731277" y="1192245"/>
            <a:ext cx="5633145"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FF00"/>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Bing Ingestion Engine (Azure Service)</a:t>
            </a:r>
            <a:endParaRPr lang="en-US" sz="2400" b="1" dirty="0">
              <a:ln w="11430"/>
              <a:solidFill>
                <a:srgbClr val="FFFF00"/>
              </a:solidFill>
              <a:effectLst>
                <a:outerShdw blurRad="50800" dist="39000" dir="5460000" algn="tl">
                  <a:srgbClr val="000000">
                    <a:alpha val="38000"/>
                  </a:srgbClr>
                </a:outerShdw>
              </a:effectLst>
            </a:endParaRPr>
          </a:p>
        </p:txBody>
      </p:sp>
      <p:sp>
        <p:nvSpPr>
          <p:cNvPr id="31" name="Right Arrow 30"/>
          <p:cNvSpPr/>
          <p:nvPr/>
        </p:nvSpPr>
        <p:spPr bwMode="auto">
          <a:xfrm rot="19603186">
            <a:off x="4505048" y="2730069"/>
            <a:ext cx="930002" cy="347837"/>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Flowchart: Multidocument 35"/>
          <p:cNvSpPr/>
          <p:nvPr/>
        </p:nvSpPr>
        <p:spPr bwMode="auto">
          <a:xfrm>
            <a:off x="5952289" y="4258493"/>
            <a:ext cx="5281767" cy="783771"/>
          </a:xfrm>
          <a:prstGeom prst="flowChartMultidocument">
            <a:avLst/>
          </a:prstGeom>
          <a:solidFill>
            <a:srgbClr val="ABE9FF"/>
          </a:solidFill>
          <a:ln w="3810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accent2">
                    <a:lumMod val="50000"/>
                  </a:schemeClr>
                </a:solidFill>
                <a:latin typeface="Segoe UI" pitchFamily="34" charset="0"/>
                <a:ea typeface="Segoe UI" pitchFamily="34" charset="0"/>
                <a:cs typeface="Segoe UI" pitchFamily="34" charset="0"/>
              </a:rPr>
              <a:t>Windows Azure Tables</a:t>
            </a:r>
          </a:p>
        </p:txBody>
      </p:sp>
      <p:sp>
        <p:nvSpPr>
          <p:cNvPr id="38" name="Up-Down Arrow 37"/>
          <p:cNvSpPr/>
          <p:nvPr/>
        </p:nvSpPr>
        <p:spPr bwMode="auto">
          <a:xfrm>
            <a:off x="6008895" y="2812869"/>
            <a:ext cx="195931" cy="1515289"/>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Up-Down Arrow 38"/>
          <p:cNvSpPr/>
          <p:nvPr/>
        </p:nvSpPr>
        <p:spPr bwMode="auto">
          <a:xfrm>
            <a:off x="7664985" y="2812869"/>
            <a:ext cx="195931" cy="1515290"/>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Up-Down Arrow 39"/>
          <p:cNvSpPr/>
          <p:nvPr/>
        </p:nvSpPr>
        <p:spPr bwMode="auto">
          <a:xfrm>
            <a:off x="9328298" y="2812869"/>
            <a:ext cx="195931" cy="1515289"/>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Up-Down Arrow 40"/>
          <p:cNvSpPr/>
          <p:nvPr/>
        </p:nvSpPr>
        <p:spPr bwMode="auto">
          <a:xfrm>
            <a:off x="10977599" y="2812869"/>
            <a:ext cx="145935" cy="1515289"/>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5" name="Right Arrow 44"/>
          <p:cNvSpPr/>
          <p:nvPr/>
        </p:nvSpPr>
        <p:spPr bwMode="auto">
          <a:xfrm rot="9000804">
            <a:off x="4658577" y="3184762"/>
            <a:ext cx="930002" cy="347837"/>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0" name="TextBox 29"/>
          <p:cNvSpPr txBox="1"/>
          <p:nvPr/>
        </p:nvSpPr>
        <p:spPr>
          <a:xfrm>
            <a:off x="6684206" y="3372393"/>
            <a:ext cx="3422796"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Windows Azure Queues</a:t>
            </a:r>
          </a:p>
        </p:txBody>
      </p:sp>
      <p:sp>
        <p:nvSpPr>
          <p:cNvPr id="47" name="Rectangle 46"/>
          <p:cNvSpPr/>
          <p:nvPr/>
        </p:nvSpPr>
        <p:spPr>
          <a:xfrm>
            <a:off x="505341" y="5114904"/>
            <a:ext cx="10891701" cy="1384995"/>
          </a:xfrm>
          <a:prstGeom prst="rect">
            <a:avLst/>
          </a:prstGeom>
        </p:spPr>
        <p:txBody>
          <a:bodyPr wrap="none">
            <a:spAutoFit/>
          </a:bodyPr>
          <a:lstStyle/>
          <a:p>
            <a:pPr algn="ctr"/>
            <a:r>
              <a:rPr lang="en-US" sz="2800" b="1" dirty="0" smtClean="0">
                <a:ln w="10541" cmpd="sng">
                  <a:solidFill>
                    <a:schemeClr val="accent1">
                      <a:shade val="88000"/>
                      <a:satMod val="110000"/>
                    </a:schemeClr>
                  </a:solidFill>
                  <a:prstDash val="solid"/>
                </a:ln>
                <a:solidFill>
                  <a:srgbClr val="21FF2C"/>
                </a:solidFill>
                <a:latin typeface="Segoe UI" pitchFamily="34" charset="0"/>
                <a:ea typeface="Segoe UI" pitchFamily="34" charset="0"/>
                <a:cs typeface="Segoe UI" pitchFamily="34" charset="0"/>
              </a:rPr>
              <a:t>peak 40,000 Requests/sec</a:t>
            </a:r>
          </a:p>
          <a:p>
            <a:pPr algn="ctr"/>
            <a:r>
              <a:rPr lang="en-US" sz="2800" b="1" dirty="0" smtClean="0">
                <a:ln w="10541" cmpd="sng">
                  <a:solidFill>
                    <a:schemeClr val="accent1">
                      <a:shade val="88000"/>
                      <a:satMod val="110000"/>
                    </a:schemeClr>
                  </a:solidFill>
                  <a:prstDash val="solid"/>
                </a:ln>
                <a:solidFill>
                  <a:srgbClr val="21FF2C"/>
                </a:solidFill>
                <a:latin typeface="Segoe UI" pitchFamily="34" charset="0"/>
                <a:ea typeface="Segoe UI" pitchFamily="34" charset="0"/>
                <a:cs typeface="Segoe UI" pitchFamily="34" charset="0"/>
              </a:rPr>
              <a:t>2~3 billion Requests per day</a:t>
            </a:r>
          </a:p>
          <a:p>
            <a:pPr algn="ctr"/>
            <a:r>
              <a:rPr lang="en-US" sz="2800" b="1" dirty="0" smtClean="0">
                <a:ln w="10541" cmpd="sng">
                  <a:solidFill>
                    <a:schemeClr val="accent1">
                      <a:shade val="88000"/>
                      <a:satMod val="110000"/>
                    </a:schemeClr>
                  </a:solidFill>
                  <a:prstDash val="solid"/>
                </a:ln>
                <a:solidFill>
                  <a:srgbClr val="21FF2C"/>
                </a:solidFill>
                <a:latin typeface="Segoe UI" pitchFamily="34" charset="0"/>
                <a:ea typeface="Segoe UI" pitchFamily="34" charset="0"/>
                <a:cs typeface="Segoe UI" pitchFamily="34" charset="0"/>
              </a:rPr>
              <a:t>Took 1 dev 2 months to design, build and release to production</a:t>
            </a:r>
            <a:endParaRPr lang="en-US" sz="2800" b="1" dirty="0">
              <a:ln w="10541" cmpd="sng">
                <a:solidFill>
                  <a:schemeClr val="accent1">
                    <a:shade val="88000"/>
                    <a:satMod val="110000"/>
                  </a:schemeClr>
                </a:solidFill>
                <a:prstDash val="solid"/>
              </a:ln>
              <a:solidFill>
                <a:srgbClr val="21FF2C"/>
              </a:solidFill>
              <a:latin typeface="Segoe UI" pitchFamily="34" charset="0"/>
              <a:ea typeface="Segoe UI" pitchFamily="34" charset="0"/>
              <a:cs typeface="Segoe UI" pitchFamily="34" charset="0"/>
            </a:endParaRPr>
          </a:p>
        </p:txBody>
      </p:sp>
      <p:sp>
        <p:nvSpPr>
          <p:cNvPr id="48" name="Rectangle 47"/>
          <p:cNvSpPr/>
          <p:nvPr/>
        </p:nvSpPr>
        <p:spPr>
          <a:xfrm>
            <a:off x="5202284" y="1726208"/>
            <a:ext cx="6420284" cy="369332"/>
          </a:xfrm>
          <a:prstGeom prst="rect">
            <a:avLst/>
          </a:prstGeom>
        </p:spPr>
        <p:txBody>
          <a:bodyPr wrap="none">
            <a:spAutoFit/>
          </a:bodyPr>
          <a:lstStyle/>
          <a:p>
            <a:pPr algn="ctr"/>
            <a:r>
              <a:rPr lang="en-US" b="1" dirty="0" smtClean="0">
                <a:ln w="10541" cmpd="sng">
                  <a:solidFill>
                    <a:schemeClr val="accent1">
                      <a:shade val="88000"/>
                      <a:satMod val="110000"/>
                    </a:schemeClr>
                  </a:solidFill>
                  <a:prstDash val="solid"/>
                </a:ln>
                <a:solidFill>
                  <a:srgbClr val="FFFF00"/>
                </a:solidFill>
                <a:latin typeface="Segoe UI" pitchFamily="34" charset="0"/>
                <a:ea typeface="Segoe UI" pitchFamily="34" charset="0"/>
                <a:cs typeface="Segoe UI" pitchFamily="34" charset="0"/>
              </a:rPr>
              <a:t>Index Facebook/Twitter data within 15 seconds of update</a:t>
            </a:r>
            <a:endParaRPr lang="en-US" b="1" dirty="0">
              <a:ln w="10541" cmpd="sng">
                <a:solidFill>
                  <a:schemeClr val="accent1">
                    <a:shade val="88000"/>
                    <a:satMod val="110000"/>
                  </a:schemeClr>
                </a:solidFill>
                <a:prstDash val="solid"/>
              </a:ln>
              <a:solidFill>
                <a:srgbClr val="FFFF00"/>
              </a:solidFill>
              <a:latin typeface="Segoe UI" pitchFamily="34" charset="0"/>
              <a:ea typeface="Segoe UI" pitchFamily="34" charset="0"/>
              <a:cs typeface="Segoe UI" pitchFamily="34" charset="0"/>
            </a:endParaRPr>
          </a:p>
        </p:txBody>
      </p:sp>
      <p:sp>
        <p:nvSpPr>
          <p:cNvPr id="2" name="Cube 1"/>
          <p:cNvSpPr/>
          <p:nvPr/>
        </p:nvSpPr>
        <p:spPr bwMode="auto">
          <a:xfrm>
            <a:off x="5815476" y="2200132"/>
            <a:ext cx="582775" cy="557931"/>
          </a:xfrm>
          <a:prstGeom prst="cube">
            <a:avLst/>
          </a:prstGeom>
          <a:solidFill>
            <a:srgbClr val="00B0F0"/>
          </a:solidFill>
          <a:ln w="22225">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FFFF00"/>
                </a:solidFill>
                <a:latin typeface="Segoe UI" pitchFamily="34" charset="0"/>
                <a:ea typeface="Segoe UI" pitchFamily="34" charset="0"/>
                <a:cs typeface="Segoe UI" pitchFamily="34" charset="0"/>
              </a:rPr>
              <a:t>VM</a:t>
            </a:r>
          </a:p>
        </p:txBody>
      </p:sp>
      <p:sp>
        <p:nvSpPr>
          <p:cNvPr id="37" name="Cube 36"/>
          <p:cNvSpPr/>
          <p:nvPr/>
        </p:nvSpPr>
        <p:spPr bwMode="auto">
          <a:xfrm>
            <a:off x="7452096" y="2200132"/>
            <a:ext cx="582775" cy="557931"/>
          </a:xfrm>
          <a:prstGeom prst="cube">
            <a:avLst/>
          </a:prstGeom>
          <a:solidFill>
            <a:srgbClr val="00B0F0"/>
          </a:solidFill>
          <a:ln w="22225">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FFFF00"/>
                </a:solidFill>
                <a:latin typeface="Segoe UI" pitchFamily="34" charset="0"/>
                <a:ea typeface="Segoe UI" pitchFamily="34" charset="0"/>
                <a:cs typeface="Segoe UI" pitchFamily="34" charset="0"/>
              </a:rPr>
              <a:t>VM</a:t>
            </a:r>
          </a:p>
        </p:txBody>
      </p:sp>
      <p:sp>
        <p:nvSpPr>
          <p:cNvPr id="42" name="Cube 41"/>
          <p:cNvSpPr/>
          <p:nvPr/>
        </p:nvSpPr>
        <p:spPr bwMode="auto">
          <a:xfrm>
            <a:off x="9134875" y="2200132"/>
            <a:ext cx="582775" cy="557931"/>
          </a:xfrm>
          <a:prstGeom prst="cube">
            <a:avLst/>
          </a:prstGeom>
          <a:solidFill>
            <a:srgbClr val="00B0F0"/>
          </a:solidFill>
          <a:ln w="22225">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FFFF00"/>
                </a:solidFill>
                <a:latin typeface="Segoe UI" pitchFamily="34" charset="0"/>
                <a:ea typeface="Segoe UI" pitchFamily="34" charset="0"/>
                <a:cs typeface="Segoe UI" pitchFamily="34" charset="0"/>
              </a:rPr>
              <a:t>VM</a:t>
            </a:r>
          </a:p>
        </p:txBody>
      </p:sp>
      <p:sp>
        <p:nvSpPr>
          <p:cNvPr id="43" name="Cube 42"/>
          <p:cNvSpPr/>
          <p:nvPr/>
        </p:nvSpPr>
        <p:spPr bwMode="auto">
          <a:xfrm>
            <a:off x="10668865" y="2200132"/>
            <a:ext cx="582775" cy="557931"/>
          </a:xfrm>
          <a:prstGeom prst="cube">
            <a:avLst/>
          </a:prstGeom>
          <a:solidFill>
            <a:srgbClr val="00B0F0"/>
          </a:solidFill>
          <a:ln w="22225">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FFFF00"/>
                </a:solidFill>
                <a:latin typeface="Segoe UI" pitchFamily="34" charset="0"/>
                <a:ea typeface="Segoe UI" pitchFamily="34" charset="0"/>
                <a:cs typeface="Segoe UI" pitchFamily="34" charset="0"/>
              </a:rPr>
              <a:t>VM</a:t>
            </a:r>
          </a:p>
        </p:txBody>
      </p:sp>
      <p:sp>
        <p:nvSpPr>
          <p:cNvPr id="3" name="Bent Arrow 2"/>
          <p:cNvSpPr/>
          <p:nvPr/>
        </p:nvSpPr>
        <p:spPr bwMode="auto">
          <a:xfrm flipV="1">
            <a:off x="6220105" y="2812869"/>
            <a:ext cx="338707" cy="374225"/>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4" name="Bent Arrow 43"/>
          <p:cNvSpPr/>
          <p:nvPr/>
        </p:nvSpPr>
        <p:spPr bwMode="auto">
          <a:xfrm flipV="1">
            <a:off x="7896490" y="2804042"/>
            <a:ext cx="338707" cy="374225"/>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Bent Arrow 48"/>
          <p:cNvSpPr/>
          <p:nvPr/>
        </p:nvSpPr>
        <p:spPr bwMode="auto">
          <a:xfrm flipV="1">
            <a:off x="9548296" y="2812869"/>
            <a:ext cx="338707" cy="374225"/>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05289"/>
            <a:ext cx="814916" cy="599778"/>
          </a:xfrm>
          <a:prstGeom prst="rect">
            <a:avLst/>
          </a:prstGeom>
        </p:spPr>
      </p:pic>
      <p:sp>
        <p:nvSpPr>
          <p:cNvPr id="53" name="Right Arrow 52"/>
          <p:cNvSpPr/>
          <p:nvPr/>
        </p:nvSpPr>
        <p:spPr bwMode="auto">
          <a:xfrm rot="10800000">
            <a:off x="393185" y="3519099"/>
            <a:ext cx="623160" cy="422366"/>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60424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childTnLst>
                                </p:cTn>
                              </p:par>
                            </p:childTnLst>
                          </p:cTn>
                        </p:par>
                        <p:par>
                          <p:cTn id="14" fill="hold">
                            <p:stCondLst>
                              <p:cond delay="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500"/>
                            </p:stCondLst>
                            <p:childTnLst>
                              <p:par>
                                <p:cTn id="31" presetID="42" presetClass="exit" presetSubtype="0" fill="remove" grpId="0" nodeType="afterEffect">
                                  <p:stCondLst>
                                    <p:cond delay="0"/>
                                  </p:stCondLst>
                                  <p:childTnLst>
                                    <p:animEffect transition="out" filter="fade">
                                      <p:cBhvr>
                                        <p:cTn id="32" dur="2000"/>
                                        <p:tgtEl>
                                          <p:spTgt spid="16"/>
                                        </p:tgtEl>
                                      </p:cBhvr>
                                    </p:animEffect>
                                    <p:anim calcmode="lin" valueType="num">
                                      <p:cBhvr>
                                        <p:cTn id="33" dur="2000"/>
                                        <p:tgtEl>
                                          <p:spTgt spid="16"/>
                                        </p:tgtEl>
                                        <p:attrNameLst>
                                          <p:attrName>ppt_x</p:attrName>
                                        </p:attrNameLst>
                                      </p:cBhvr>
                                      <p:tavLst>
                                        <p:tav tm="0">
                                          <p:val>
                                            <p:strVal val="ppt_x"/>
                                          </p:val>
                                        </p:tav>
                                        <p:tav tm="100000">
                                          <p:val>
                                            <p:strVal val="ppt_x"/>
                                          </p:val>
                                        </p:tav>
                                      </p:tavLst>
                                    </p:anim>
                                    <p:anim calcmode="lin" valueType="num">
                                      <p:cBhvr>
                                        <p:cTn id="34" dur="2000"/>
                                        <p:tgtEl>
                                          <p:spTgt spid="16"/>
                                        </p:tgtEl>
                                        <p:attrNameLst>
                                          <p:attrName>ppt_y</p:attrName>
                                        </p:attrNameLst>
                                      </p:cBhvr>
                                      <p:tavLst>
                                        <p:tav tm="0">
                                          <p:val>
                                            <p:strVal val="ppt_y"/>
                                          </p:val>
                                        </p:tav>
                                        <p:tav tm="100000">
                                          <p:val>
                                            <p:strVal val="ppt_y+.1"/>
                                          </p:val>
                                        </p:tav>
                                      </p:tavLst>
                                    </p:anim>
                                    <p:set>
                                      <p:cBhvr>
                                        <p:cTn id="35" dur="1" fill="hold">
                                          <p:stCondLst>
                                            <p:cond delay="19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6">
                                            <p:txEl>
                                              <p:pRg st="1" end="1"/>
                                            </p:txEl>
                                          </p:spTgt>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1" presetClass="entr" presetSubtype="0" fill="hold" nodeType="withEffect">
                                  <p:stCondLst>
                                    <p:cond delay="0"/>
                                  </p:stCondLst>
                                  <p:childTnLst>
                                    <p:set>
                                      <p:cBhvr>
                                        <p:cTn id="4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xEl>
                                              <p:pRg st="3" end="3"/>
                                            </p:txEl>
                                          </p:spTgt>
                                        </p:tgtEl>
                                        <p:attrNameLst>
                                          <p:attrName>style.visibility</p:attrName>
                                        </p:attrNameLst>
                                      </p:cBhvr>
                                      <p:to>
                                        <p:strVal val="visible"/>
                                      </p:to>
                                    </p:set>
                                  </p:childTnLst>
                                </p:cTn>
                              </p:par>
                            </p:childTnLst>
                          </p:cTn>
                        </p:par>
                        <p:par>
                          <p:cTn id="49" fill="hold">
                            <p:stCondLst>
                              <p:cond delay="0"/>
                            </p:stCondLst>
                            <p:childTnLst>
                              <p:par>
                                <p:cTn id="50" presetID="42"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animEffect transition="in" filter="fade">
                                      <p:cBhvr>
                                        <p:cTn id="70" dur="500"/>
                                        <p:tgtEl>
                                          <p:spTgt spid="4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6">
                                            <p:txEl>
                                              <p:pRg st="4" end="4"/>
                                            </p:txEl>
                                          </p:spTgt>
                                        </p:tgtEl>
                                        <p:attrNameLst>
                                          <p:attrName>style.visibility</p:attrName>
                                        </p:attrNameLst>
                                      </p:cBhvr>
                                      <p:to>
                                        <p:strVal val="visible"/>
                                      </p:to>
                                    </p:set>
                                  </p:childTnLst>
                                </p:cTn>
                              </p:par>
                            </p:childTnLst>
                          </p:cTn>
                        </p:par>
                        <p:par>
                          <p:cTn id="80" fill="hold">
                            <p:stCondLst>
                              <p:cond delay="0"/>
                            </p:stCondLst>
                            <p:childTnLst>
                              <p:par>
                                <p:cTn id="81" presetID="42"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left)">
                                      <p:cBhvr>
                                        <p:cTn id="104" dur="500"/>
                                        <p:tgtEl>
                                          <p:spTgt spid="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left)">
                                      <p:cBhvr>
                                        <p:cTn id="110" dur="500"/>
                                        <p:tgtEl>
                                          <p:spTgt spid="4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left)">
                                      <p:cBhvr>
                                        <p:cTn id="113" dur="500"/>
                                        <p:tgtEl>
                                          <p:spTgt spid="51"/>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left)">
                                      <p:cBhvr>
                                        <p:cTn id="116" dur="500"/>
                                        <p:tgtEl>
                                          <p:spTgt spid="49"/>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ipe(left)">
                                      <p:cBhvr>
                                        <p:cTn id="119" dur="500"/>
                                        <p:tgtEl>
                                          <p:spTgt spid="52"/>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46">
                                            <p:txEl>
                                              <p:pRg st="5" end="5"/>
                                            </p:txEl>
                                          </p:spTgt>
                                        </p:tgtEl>
                                        <p:attrNameLst>
                                          <p:attrName>style.visibility</p:attrName>
                                        </p:attrNameLst>
                                      </p:cBhvr>
                                      <p:to>
                                        <p:strVal val="visible"/>
                                      </p:to>
                                    </p:set>
                                  </p:childTnLst>
                                </p:cTn>
                              </p:par>
                            </p:childTnLst>
                          </p:cTn>
                        </p:par>
                        <p:par>
                          <p:cTn id="124" fill="hold">
                            <p:stCondLst>
                              <p:cond delay="0"/>
                            </p:stCondLst>
                            <p:childTnLst>
                              <p:par>
                                <p:cTn id="125" presetID="2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ipe(right)">
                                      <p:cBhvr>
                                        <p:cTn id="127" dur="5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46">
                                            <p:txEl>
                                              <p:pRg st="6" end="6"/>
                                            </p:txEl>
                                          </p:spTgt>
                                        </p:tgtEl>
                                        <p:attrNameLst>
                                          <p:attrName>style.visibility</p:attrName>
                                        </p:attrNameLst>
                                      </p:cBhvr>
                                      <p:to>
                                        <p:strVal val="visible"/>
                                      </p:to>
                                    </p:set>
                                  </p:childTnLst>
                                </p:cTn>
                              </p:par>
                            </p:childTnLst>
                          </p:cTn>
                        </p:par>
                        <p:par>
                          <p:cTn id="132" fill="hold">
                            <p:stCondLst>
                              <p:cond delay="0"/>
                            </p:stCondLst>
                            <p:childTnLst>
                              <p:par>
                                <p:cTn id="133" presetID="10" presetClass="entr" presetSubtype="0" fill="hold"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childTnLst>
                          </p:cTn>
                        </p:par>
                        <p:par>
                          <p:cTn id="136" fill="hold">
                            <p:stCondLst>
                              <p:cond delay="500"/>
                            </p:stCondLst>
                            <p:childTnLst>
                              <p:par>
                                <p:cTn id="137" presetID="22" presetClass="entr" presetSubtype="2" fill="hold" grpId="0" nodeType="after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wipe(right)">
                                      <p:cBhvr>
                                        <p:cTn id="139" dur="500"/>
                                        <p:tgtEl>
                                          <p:spTgt spid="53"/>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46">
                                            <p:txEl>
                                              <p:pRg st="0" end="0"/>
                                            </p:txEl>
                                          </p:spTgt>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46">
                                            <p:txEl>
                                              <p:pRg st="1" end="1"/>
                                            </p:txEl>
                                          </p:spTgt>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46">
                                            <p:txEl>
                                              <p:pRg st="2" end="2"/>
                                            </p:txEl>
                                          </p:spTgt>
                                        </p:tgtEl>
                                        <p:attrNameLst>
                                          <p:attrName>style.visibility</p:attrName>
                                        </p:attrNameLst>
                                      </p:cBhvr>
                                      <p:to>
                                        <p:strVal val="hidden"/>
                                      </p:to>
                                    </p:set>
                                  </p:childTnLst>
                                </p:cTn>
                              </p:par>
                              <p:par>
                                <p:cTn id="148" presetID="1" presetClass="exit" presetSubtype="0" fill="hold" grpId="0" nodeType="withEffect">
                                  <p:stCondLst>
                                    <p:cond delay="0"/>
                                  </p:stCondLst>
                                  <p:childTnLst>
                                    <p:set>
                                      <p:cBhvr>
                                        <p:cTn id="149" dur="1" fill="hold">
                                          <p:stCondLst>
                                            <p:cond delay="0"/>
                                          </p:stCondLst>
                                        </p:cTn>
                                        <p:tgtEl>
                                          <p:spTgt spid="46">
                                            <p:txEl>
                                              <p:pRg st="3" end="3"/>
                                            </p:txEl>
                                          </p:spTgt>
                                        </p:tgtEl>
                                        <p:attrNameLst>
                                          <p:attrName>style.visibility</p:attrName>
                                        </p:attrNameLst>
                                      </p:cBhvr>
                                      <p:to>
                                        <p:strVal val="hidden"/>
                                      </p:to>
                                    </p:set>
                                  </p:childTnLst>
                                </p:cTn>
                              </p:par>
                              <p:par>
                                <p:cTn id="150" presetID="1" presetClass="exit" presetSubtype="0" fill="hold" grpId="0" nodeType="withEffect">
                                  <p:stCondLst>
                                    <p:cond delay="0"/>
                                  </p:stCondLst>
                                  <p:childTnLst>
                                    <p:set>
                                      <p:cBhvr>
                                        <p:cTn id="151" dur="1" fill="hold">
                                          <p:stCondLst>
                                            <p:cond delay="0"/>
                                          </p:stCondLst>
                                        </p:cTn>
                                        <p:tgtEl>
                                          <p:spTgt spid="46">
                                            <p:txEl>
                                              <p:pRg st="4" end="4"/>
                                            </p:txEl>
                                          </p:spTgt>
                                        </p:tgtEl>
                                        <p:attrNameLst>
                                          <p:attrName>style.visibility</p:attrName>
                                        </p:attrNameLst>
                                      </p:cBhvr>
                                      <p:to>
                                        <p:strVal val="hidden"/>
                                      </p:to>
                                    </p:set>
                                  </p:childTnLst>
                                </p:cTn>
                              </p:par>
                              <p:par>
                                <p:cTn id="152" presetID="1" presetClass="exit" presetSubtype="0" fill="hold" grpId="0" nodeType="withEffect">
                                  <p:stCondLst>
                                    <p:cond delay="0"/>
                                  </p:stCondLst>
                                  <p:childTnLst>
                                    <p:set>
                                      <p:cBhvr>
                                        <p:cTn id="153" dur="1" fill="hold">
                                          <p:stCondLst>
                                            <p:cond delay="0"/>
                                          </p:stCondLst>
                                        </p:cTn>
                                        <p:tgtEl>
                                          <p:spTgt spid="46">
                                            <p:txEl>
                                              <p:pRg st="5" end="5"/>
                                            </p:txEl>
                                          </p:spTgt>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46">
                                            <p:txEl>
                                              <p:pRg st="6" end="6"/>
                                            </p:txEl>
                                          </p:spTgt>
                                        </p:tgtEl>
                                        <p:attrNameLst>
                                          <p:attrName>style.visibility</p:attrName>
                                        </p:attrNameLst>
                                      </p:cBhvr>
                                      <p:to>
                                        <p:strVal val="hidden"/>
                                      </p:to>
                                    </p:set>
                                  </p:childTnLst>
                                </p:cTn>
                              </p:par>
                            </p:childTnLst>
                          </p:cTn>
                        </p:par>
                        <p:par>
                          <p:cTn id="156" fill="hold">
                            <p:stCondLst>
                              <p:cond delay="0"/>
                            </p:stCondLst>
                            <p:childTnLst>
                              <p:par>
                                <p:cTn id="157" presetID="42" presetClass="entr" presetSubtype="0" fill="hold" nodeType="afterEffect">
                                  <p:stCondLst>
                                    <p:cond delay="0"/>
                                  </p:stCondLst>
                                  <p:childTnLst>
                                    <p:set>
                                      <p:cBhvr>
                                        <p:cTn id="158" dur="1" fill="hold">
                                          <p:stCondLst>
                                            <p:cond delay="0"/>
                                          </p:stCondLst>
                                        </p:cTn>
                                        <p:tgtEl>
                                          <p:spTgt spid="47">
                                            <p:txEl>
                                              <p:pRg st="0" end="0"/>
                                            </p:txEl>
                                          </p:spTgt>
                                        </p:tgtEl>
                                        <p:attrNameLst>
                                          <p:attrName>style.visibility</p:attrName>
                                        </p:attrNameLst>
                                      </p:cBhvr>
                                      <p:to>
                                        <p:strVal val="visible"/>
                                      </p:to>
                                    </p:set>
                                    <p:animEffect transition="in" filter="fade">
                                      <p:cBhvr>
                                        <p:cTn id="159" dur="1000"/>
                                        <p:tgtEl>
                                          <p:spTgt spid="47">
                                            <p:txEl>
                                              <p:pRg st="0" end="0"/>
                                            </p:txEl>
                                          </p:spTgt>
                                        </p:tgtEl>
                                      </p:cBhvr>
                                    </p:animEffect>
                                    <p:anim calcmode="lin" valueType="num">
                                      <p:cBhvr>
                                        <p:cTn id="160"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1"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000"/>
                            </p:stCondLst>
                            <p:childTnLst>
                              <p:par>
                                <p:cTn id="163" presetID="42" presetClass="entr" presetSubtype="0" fill="hold" nodeType="afterEffect">
                                  <p:stCondLst>
                                    <p:cond delay="0"/>
                                  </p:stCondLst>
                                  <p:childTnLst>
                                    <p:set>
                                      <p:cBhvr>
                                        <p:cTn id="164" dur="1" fill="hold">
                                          <p:stCondLst>
                                            <p:cond delay="0"/>
                                          </p:stCondLst>
                                        </p:cTn>
                                        <p:tgtEl>
                                          <p:spTgt spid="47">
                                            <p:txEl>
                                              <p:pRg st="1" end="1"/>
                                            </p:txEl>
                                          </p:spTgt>
                                        </p:tgtEl>
                                        <p:attrNameLst>
                                          <p:attrName>style.visibility</p:attrName>
                                        </p:attrNameLst>
                                      </p:cBhvr>
                                      <p:to>
                                        <p:strVal val="visible"/>
                                      </p:to>
                                    </p:set>
                                    <p:animEffect transition="in" filter="fade">
                                      <p:cBhvr>
                                        <p:cTn id="165" dur="1000"/>
                                        <p:tgtEl>
                                          <p:spTgt spid="47">
                                            <p:txEl>
                                              <p:pRg st="1" end="1"/>
                                            </p:txEl>
                                          </p:spTgt>
                                        </p:tgtEl>
                                      </p:cBhvr>
                                    </p:animEffect>
                                    <p:anim calcmode="lin" valueType="num">
                                      <p:cBhvr>
                                        <p:cTn id="166"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167"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nodeType="clickEffect">
                                  <p:stCondLst>
                                    <p:cond delay="0"/>
                                  </p:stCondLst>
                                  <p:childTnLst>
                                    <p:set>
                                      <p:cBhvr>
                                        <p:cTn id="171" dur="1" fill="hold">
                                          <p:stCondLst>
                                            <p:cond delay="0"/>
                                          </p:stCondLst>
                                        </p:cTn>
                                        <p:tgtEl>
                                          <p:spTgt spid="47">
                                            <p:txEl>
                                              <p:pRg st="2" end="2"/>
                                            </p:txEl>
                                          </p:spTgt>
                                        </p:tgtEl>
                                        <p:attrNameLst>
                                          <p:attrName>style.visibility</p:attrName>
                                        </p:attrNameLst>
                                      </p:cBhvr>
                                      <p:to>
                                        <p:strVal val="visible"/>
                                      </p:to>
                                    </p:set>
                                    <p:animEffect transition="in" filter="fade">
                                      <p:cBhvr>
                                        <p:cTn id="172" dur="1000"/>
                                        <p:tgtEl>
                                          <p:spTgt spid="47">
                                            <p:txEl>
                                              <p:pRg st="2" end="2"/>
                                            </p:txEl>
                                          </p:spTgt>
                                        </p:tgtEl>
                                      </p:cBhvr>
                                    </p:animEffect>
                                    <p:anim calcmode="lin" valueType="num">
                                      <p:cBhvr>
                                        <p:cTn id="173"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74"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26" grpId="0" animBg="1"/>
      <p:bldP spid="23" grpId="0" animBg="1"/>
      <p:bldP spid="46" grpId="0" build="p"/>
      <p:bldP spid="13" grpId="0" animBg="1"/>
      <p:bldP spid="14" grpId="0" animBg="1"/>
      <p:bldP spid="15" grpId="0" animBg="1"/>
      <p:bldP spid="16" grpId="0"/>
      <p:bldP spid="16" grpId="1"/>
      <p:bldP spid="20" grpId="0" animBg="1"/>
      <p:bldP spid="31" grpId="0" animBg="1"/>
      <p:bldP spid="36" grpId="0" animBg="1"/>
      <p:bldP spid="38" grpId="0" animBg="1"/>
      <p:bldP spid="39" grpId="0" animBg="1"/>
      <p:bldP spid="40" grpId="0" animBg="1"/>
      <p:bldP spid="41" grpId="0" animBg="1"/>
      <p:bldP spid="45" grpId="0" animBg="1"/>
      <p:bldP spid="30" grpId="0"/>
      <p:bldP spid="48" grpId="0"/>
      <p:bldP spid="3" grpId="0" animBg="1"/>
      <p:bldP spid="44" grpId="0" animBg="1"/>
      <p:bldP spid="49"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Objects within an Account</a:t>
            </a:r>
            <a:endParaRPr lang="en-US" dirty="0"/>
          </a:p>
        </p:txBody>
      </p:sp>
      <p:sp>
        <p:nvSpPr>
          <p:cNvPr id="3" name="Content Placeholder 2"/>
          <p:cNvSpPr>
            <a:spLocks noGrp="1"/>
          </p:cNvSpPr>
          <p:nvPr>
            <p:ph idx="1"/>
          </p:nvPr>
        </p:nvSpPr>
        <p:spPr>
          <a:xfrm>
            <a:off x="519112" y="1447800"/>
            <a:ext cx="11669713" cy="4708981"/>
          </a:xfrm>
        </p:spPr>
        <p:txBody>
          <a:bodyPr/>
          <a:lstStyle/>
          <a:p>
            <a:r>
              <a:rPr lang="en-US" dirty="0" smtClean="0"/>
              <a:t>Namespace for accessing storage</a:t>
            </a:r>
          </a:p>
          <a:p>
            <a:pPr lvl="1"/>
            <a:r>
              <a:rPr lang="en-US" dirty="0" smtClean="0"/>
              <a:t>http://&lt;accountName&gt;.&lt;type&gt;.core.windows.net/partitionName</a:t>
            </a:r>
          </a:p>
          <a:p>
            <a:pPr lvl="2"/>
            <a:endParaRPr lang="en-US" dirty="0" smtClean="0"/>
          </a:p>
          <a:p>
            <a:r>
              <a:rPr lang="en-US" dirty="0" smtClean="0"/>
              <a:t>How to scale out storage for your service</a:t>
            </a:r>
          </a:p>
          <a:p>
            <a:pPr lvl="1"/>
            <a:r>
              <a:rPr lang="en-US" dirty="0" smtClean="0"/>
              <a:t>Understand the scalability targets at 2 levels:</a:t>
            </a:r>
          </a:p>
          <a:p>
            <a:pPr marL="1312863" lvl="2" indent="-457200"/>
            <a:r>
              <a:rPr lang="en-US" b="1" dirty="0" smtClean="0">
                <a:solidFill>
                  <a:srgbClr val="21FF2C"/>
                </a:solidFill>
              </a:rPr>
              <a:t>Scalability targets for Blobs, Table Entities and Queues within a storage account</a:t>
            </a:r>
          </a:p>
          <a:p>
            <a:pPr marL="1658938" lvl="3" indent="-457200"/>
            <a:r>
              <a:rPr lang="en-US" b="1" dirty="0" smtClean="0">
                <a:solidFill>
                  <a:srgbClr val="21FF2C"/>
                </a:solidFill>
              </a:rPr>
              <a:t>Single Blob – up to 60MBytes per second</a:t>
            </a:r>
          </a:p>
          <a:p>
            <a:pPr marL="1658938" lvl="3" indent="-457200"/>
            <a:r>
              <a:rPr lang="en-US" b="1" dirty="0" smtClean="0">
                <a:solidFill>
                  <a:srgbClr val="21FF2C"/>
                </a:solidFill>
              </a:rPr>
              <a:t>Single </a:t>
            </a:r>
            <a:r>
              <a:rPr lang="en-US" b="1" dirty="0" err="1" smtClean="0">
                <a:solidFill>
                  <a:srgbClr val="21FF2C"/>
                </a:solidFill>
              </a:rPr>
              <a:t>PartitionKey</a:t>
            </a:r>
            <a:r>
              <a:rPr lang="en-US" b="1" dirty="0" smtClean="0">
                <a:solidFill>
                  <a:srgbClr val="21FF2C"/>
                </a:solidFill>
              </a:rPr>
              <a:t> in a Table – up to 500 entities per second</a:t>
            </a:r>
          </a:p>
          <a:p>
            <a:pPr marL="1658938" lvl="3" indent="-457200"/>
            <a:r>
              <a:rPr lang="en-US" b="1" dirty="0" smtClean="0">
                <a:solidFill>
                  <a:srgbClr val="21FF2C"/>
                </a:solidFill>
              </a:rPr>
              <a:t>Single Queue  - up to 500 messages per second</a:t>
            </a:r>
          </a:p>
          <a:p>
            <a:pPr marL="1312863" lvl="2" indent="-457200">
              <a:buFont typeface="+mj-lt"/>
              <a:buAutoNum type="arabicPeriod"/>
            </a:pPr>
            <a:endParaRPr lang="en-US" b="1" dirty="0" smtClean="0">
              <a:solidFill>
                <a:srgbClr val="21FF2C"/>
              </a:solidFill>
            </a:endParaRPr>
          </a:p>
          <a:p>
            <a:endParaRPr lang="en-US" dirty="0" smtClean="0"/>
          </a:p>
        </p:txBody>
      </p:sp>
      <p:sp>
        <p:nvSpPr>
          <p:cNvPr id="6" name="Oval 5"/>
          <p:cNvSpPr/>
          <p:nvPr/>
        </p:nvSpPr>
        <p:spPr bwMode="auto">
          <a:xfrm>
            <a:off x="8617013" y="1798513"/>
            <a:ext cx="2593782" cy="755808"/>
          </a:xfrm>
          <a:prstGeom prst="ellipse">
            <a:avLst/>
          </a:prstGeom>
          <a:noFill/>
          <a:ln w="50800">
            <a:solidFill>
              <a:srgbClr val="21FF2C"/>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 Summary</a:t>
            </a:r>
            <a:endParaRPr lang="en-US" dirty="0"/>
          </a:p>
        </p:txBody>
      </p:sp>
      <p:sp>
        <p:nvSpPr>
          <p:cNvPr id="3" name="Content Placeholder 2"/>
          <p:cNvSpPr>
            <a:spLocks noGrp="1"/>
          </p:cNvSpPr>
          <p:nvPr>
            <p:ph idx="1"/>
          </p:nvPr>
        </p:nvSpPr>
        <p:spPr>
          <a:xfrm>
            <a:off x="277091" y="1205345"/>
            <a:ext cx="11707091" cy="5410201"/>
          </a:xfrm>
        </p:spPr>
        <p:txBody>
          <a:bodyPr>
            <a:normAutofit fontScale="92500" lnSpcReduction="20000"/>
          </a:bodyPr>
          <a:lstStyle/>
          <a:p>
            <a:r>
              <a:rPr lang="en-US" dirty="0" smtClean="0"/>
              <a:t>Provides scalable, durable and available data abstractions to build your applications</a:t>
            </a:r>
          </a:p>
          <a:p>
            <a:pPr lvl="1"/>
            <a:r>
              <a:rPr lang="en-US" dirty="0" smtClean="0"/>
              <a:t>New features for Blobs, Tables, and Queues:</a:t>
            </a:r>
          </a:p>
          <a:p>
            <a:pPr lvl="2"/>
            <a:r>
              <a:rPr lang="en-US" dirty="0" smtClean="0"/>
              <a:t>Queue Message Leases/Update </a:t>
            </a:r>
          </a:p>
          <a:p>
            <a:pPr lvl="2"/>
            <a:r>
              <a:rPr lang="en-US" dirty="0" smtClean="0"/>
              <a:t>Table Projection and </a:t>
            </a:r>
            <a:r>
              <a:rPr lang="en-US" dirty="0" err="1" smtClean="0"/>
              <a:t>Upsert</a:t>
            </a:r>
            <a:r>
              <a:rPr lang="en-US" dirty="0" smtClean="0"/>
              <a:t> </a:t>
            </a:r>
          </a:p>
          <a:p>
            <a:pPr lvl="2"/>
            <a:r>
              <a:rPr lang="en-US" dirty="0" smtClean="0"/>
              <a:t>Improve Blob data streaming</a:t>
            </a:r>
          </a:p>
          <a:p>
            <a:pPr lvl="2"/>
            <a:r>
              <a:rPr lang="en-US" dirty="0" smtClean="0"/>
              <a:t>Storage Analytics</a:t>
            </a:r>
          </a:p>
          <a:p>
            <a:pPr lvl="2"/>
            <a:r>
              <a:rPr lang="en-US" dirty="0" smtClean="0"/>
              <a:t>Geo-replication</a:t>
            </a:r>
          </a:p>
          <a:p>
            <a:pPr lvl="2"/>
            <a:endParaRPr lang="en-US" dirty="0" smtClean="0"/>
          </a:p>
          <a:p>
            <a:r>
              <a:rPr lang="en-US" dirty="0" smtClean="0"/>
              <a:t>Overview of Windows Azure Storage Internals, with details in:</a:t>
            </a:r>
          </a:p>
          <a:p>
            <a:pPr lvl="1"/>
            <a:r>
              <a:rPr lang="en-US" dirty="0" smtClean="0">
                <a:solidFill>
                  <a:srgbClr val="FFFF00"/>
                </a:solidFill>
              </a:rPr>
              <a:t>“Windows Azure Storage: A Highly Available Cloud Storage Service with Strong Consistency”</a:t>
            </a:r>
            <a:r>
              <a:rPr lang="en-US" dirty="0" smtClean="0"/>
              <a:t>,  </a:t>
            </a:r>
            <a:r>
              <a:rPr lang="en-US" i="1" dirty="0" smtClean="0"/>
              <a:t>ACM Symposium on Operating System Principals (SOSP)</a:t>
            </a:r>
            <a:r>
              <a:rPr lang="en-US" dirty="0" smtClean="0"/>
              <a:t>, Oct. 2011</a:t>
            </a:r>
          </a:p>
          <a:p>
            <a:endParaRPr lang="en-US" dirty="0" smtClean="0"/>
          </a:p>
          <a:p>
            <a:r>
              <a:rPr lang="en-US" dirty="0" smtClean="0"/>
              <a:t>More info about the above on Windows Azure Storage blog:</a:t>
            </a:r>
          </a:p>
          <a:p>
            <a:pPr lvl="1"/>
            <a:r>
              <a:rPr lang="en-US" dirty="0" smtClean="0">
                <a:hlinkClick r:id="rId3"/>
              </a:rPr>
              <a:t>http://blogs.msdn.com/windowsazurestorage/</a:t>
            </a:r>
            <a:endParaRPr lang="en-US" dirty="0"/>
          </a:p>
        </p:txBody>
      </p:sp>
    </p:spTree>
    <p:extLst>
      <p:ext uri="{BB962C8B-B14F-4D97-AF65-F5344CB8AC3E}">
        <p14:creationId xmlns:p14="http://schemas.microsoft.com/office/powerpoint/2010/main" val="182643495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61964270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481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r>
              <a:rPr lang="en-US" sz="4400" dirty="0" smtClean="0">
                <a:solidFill>
                  <a:srgbClr val="FFFFFF"/>
                </a:solidFill>
                <a:latin typeface="+mj-lt"/>
              </a:rPr>
              <a:t>What’s new for Blobs, Tables and Queues</a:t>
            </a:r>
          </a:p>
        </p:txBody>
      </p:sp>
    </p:spTree>
    <p:extLst>
      <p:ext uri="{BB962C8B-B14F-4D97-AF65-F5344CB8AC3E}">
        <p14:creationId xmlns:p14="http://schemas.microsoft.com/office/powerpoint/2010/main" val="31265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a:t>
            </a:r>
            <a:endParaRPr lang="en-US" dirty="0"/>
          </a:p>
        </p:txBody>
      </p:sp>
      <p:sp>
        <p:nvSpPr>
          <p:cNvPr id="3" name="Text Placeholder 2"/>
          <p:cNvSpPr>
            <a:spLocks noGrp="1"/>
          </p:cNvSpPr>
          <p:nvPr>
            <p:ph type="body" sz="quarter" idx="10"/>
          </p:nvPr>
        </p:nvSpPr>
        <p:spPr>
          <a:xfrm>
            <a:off x="519114" y="1447800"/>
            <a:ext cx="11149012" cy="4370427"/>
          </a:xfrm>
        </p:spPr>
        <p:txBody>
          <a:bodyPr/>
          <a:lstStyle/>
          <a:p>
            <a:r>
              <a:rPr lang="en-US" dirty="0" smtClean="0">
                <a:ea typeface="Segoe UI" pitchFamily="34" charset="0"/>
                <a:cs typeface="Segoe UI" pitchFamily="34" charset="0"/>
              </a:rPr>
              <a:t>Abstractions</a:t>
            </a:r>
          </a:p>
          <a:p>
            <a:pPr lvl="1"/>
            <a:r>
              <a:rPr lang="en-US" b="1" dirty="0" smtClean="0">
                <a:solidFill>
                  <a:srgbClr val="FFFF00"/>
                </a:solidFill>
                <a:ea typeface="Segoe UI" pitchFamily="34" charset="0"/>
                <a:cs typeface="Segoe UI" pitchFamily="34" charset="0"/>
              </a:rPr>
              <a:t>Blobs</a:t>
            </a:r>
            <a:r>
              <a:rPr lang="en-US" dirty="0" smtClean="0">
                <a:ea typeface="Segoe UI" pitchFamily="34" charset="0"/>
                <a:cs typeface="Segoe UI" pitchFamily="34" charset="0"/>
              </a:rPr>
              <a:t> – File system in the cloud</a:t>
            </a:r>
          </a:p>
          <a:p>
            <a:pPr lvl="1"/>
            <a:r>
              <a:rPr lang="en-US" b="1" dirty="0" smtClean="0">
                <a:solidFill>
                  <a:srgbClr val="FFFF00"/>
                </a:solidFill>
                <a:ea typeface="Segoe UI" pitchFamily="34" charset="0"/>
                <a:cs typeface="Segoe UI" pitchFamily="34" charset="0"/>
              </a:rPr>
              <a:t>Tables</a:t>
            </a:r>
            <a:r>
              <a:rPr lang="en-US" dirty="0" smtClean="0">
                <a:ea typeface="Segoe UI" pitchFamily="34" charset="0"/>
                <a:cs typeface="Segoe UI" pitchFamily="34" charset="0"/>
              </a:rPr>
              <a:t> – Massively scalable structured storage</a:t>
            </a:r>
          </a:p>
          <a:p>
            <a:pPr lvl="1"/>
            <a:r>
              <a:rPr lang="en-US" b="1" dirty="0" smtClean="0">
                <a:solidFill>
                  <a:srgbClr val="FFFF00"/>
                </a:solidFill>
                <a:ea typeface="Segoe UI" pitchFamily="34" charset="0"/>
                <a:cs typeface="Segoe UI" pitchFamily="34" charset="0"/>
              </a:rPr>
              <a:t>Queues</a:t>
            </a:r>
            <a:r>
              <a:rPr lang="en-US" dirty="0" smtClean="0">
                <a:ea typeface="Segoe UI" pitchFamily="34" charset="0"/>
                <a:cs typeface="Segoe UI" pitchFamily="34" charset="0"/>
              </a:rPr>
              <a:t> – Reliable storage and delivery of messages</a:t>
            </a:r>
          </a:p>
          <a:p>
            <a:pPr lvl="1"/>
            <a:r>
              <a:rPr lang="en-US" b="1" dirty="0" smtClean="0">
                <a:solidFill>
                  <a:srgbClr val="FFFF00"/>
                </a:solidFill>
                <a:ea typeface="Segoe UI" pitchFamily="34" charset="0"/>
                <a:cs typeface="Segoe UI" pitchFamily="34" charset="0"/>
              </a:rPr>
              <a:t>Drives</a:t>
            </a:r>
            <a:r>
              <a:rPr lang="en-US" dirty="0" smtClean="0">
                <a:ea typeface="Segoe UI" pitchFamily="34" charset="0"/>
                <a:cs typeface="Segoe UI" pitchFamily="34" charset="0"/>
              </a:rPr>
              <a:t> – Durable NTFS volumes for Windows Azure applications</a:t>
            </a:r>
          </a:p>
          <a:p>
            <a:endParaRPr lang="en-US" dirty="0" smtClean="0">
              <a:ea typeface="Segoe UI" pitchFamily="34" charset="0"/>
              <a:cs typeface="Segoe UI" pitchFamily="34" charset="0"/>
            </a:endParaRPr>
          </a:p>
          <a:p>
            <a:r>
              <a:rPr lang="en-US" dirty="0" smtClean="0">
                <a:ea typeface="Segoe UI" pitchFamily="34" charset="0"/>
                <a:cs typeface="Segoe UI" pitchFamily="34" charset="0"/>
              </a:rPr>
              <a:t>Easy client access</a:t>
            </a:r>
          </a:p>
          <a:p>
            <a:pPr lvl="1"/>
            <a:r>
              <a:rPr lang="en-US" dirty="0" smtClean="0">
                <a:ea typeface="Segoe UI" pitchFamily="34" charset="0"/>
                <a:cs typeface="Segoe UI" pitchFamily="34" charset="0"/>
              </a:rPr>
              <a:t>Easy to use REST APIs and Client Libraries</a:t>
            </a:r>
          </a:p>
          <a:p>
            <a:pPr lvl="1"/>
            <a:r>
              <a:rPr lang="en-US" dirty="0" smtClean="0">
                <a:ea typeface="Segoe UI" pitchFamily="34" charset="0"/>
                <a:cs typeface="Segoe UI" pitchFamily="34" charset="0"/>
              </a:rPr>
              <a:t>Existing NTFS APIs for Windows Azure Drives</a:t>
            </a:r>
            <a:endParaRPr lang="en-US" dirty="0">
              <a:ea typeface="Segoe UI" pitchFamily="34" charset="0"/>
              <a:cs typeface="Segoe UI" pitchFamily="34" charset="0"/>
            </a:endParaRPr>
          </a:p>
        </p:txBody>
      </p:sp>
    </p:spTree>
    <p:extLst>
      <p:ext uri="{BB962C8B-B14F-4D97-AF65-F5344CB8AC3E}">
        <p14:creationId xmlns:p14="http://schemas.microsoft.com/office/powerpoint/2010/main" val="1119030740"/>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Storage Account</a:t>
            </a:r>
            <a:endParaRPr lang="en-US" dirty="0"/>
          </a:p>
        </p:txBody>
      </p:sp>
      <p:sp>
        <p:nvSpPr>
          <p:cNvPr id="3" name="Text Placeholder 2"/>
          <p:cNvSpPr>
            <a:spLocks noGrp="1"/>
          </p:cNvSpPr>
          <p:nvPr>
            <p:ph type="body" sz="quarter" idx="10"/>
          </p:nvPr>
        </p:nvSpPr>
        <p:spPr/>
        <p:txBody>
          <a:bodyPr/>
          <a:lstStyle/>
          <a:p>
            <a:r>
              <a:rPr lang="en-US" smtClean="0"/>
              <a:t>User creates a globally unique storage account name</a:t>
            </a:r>
          </a:p>
          <a:p>
            <a:pPr lvl="1"/>
            <a:r>
              <a:rPr lang="en-US" smtClean="0"/>
              <a:t>Choose the primary location to host storage account</a:t>
            </a:r>
          </a:p>
          <a:p>
            <a:pPr lvl="2"/>
            <a:r>
              <a:rPr lang="en-US" smtClean="0"/>
              <a:t>“North Central US”, “South Central US”</a:t>
            </a:r>
          </a:p>
          <a:p>
            <a:pPr lvl="2"/>
            <a:r>
              <a:rPr lang="en-US" smtClean="0"/>
              <a:t>“North Europe”, “Europe West”</a:t>
            </a:r>
          </a:p>
          <a:p>
            <a:pPr lvl="2"/>
            <a:r>
              <a:rPr lang="en-US" smtClean="0"/>
              <a:t>“South East Asia”, “East Asia”</a:t>
            </a:r>
          </a:p>
          <a:p>
            <a:pPr lvl="2"/>
            <a:endParaRPr lang="en-US" dirty="0"/>
          </a:p>
        </p:txBody>
      </p:sp>
    </p:spTree>
    <p:extLst>
      <p:ext uri="{BB962C8B-B14F-4D97-AF65-F5344CB8AC3E}">
        <p14:creationId xmlns:p14="http://schemas.microsoft.com/office/powerpoint/2010/main" val="2437457224"/>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Azure Data Storage Concepts</a:t>
            </a:r>
          </a:p>
        </p:txBody>
      </p:sp>
      <p:grpSp>
        <p:nvGrpSpPr>
          <p:cNvPr id="61" name="Group 15"/>
          <p:cNvGrpSpPr/>
          <p:nvPr/>
        </p:nvGrpSpPr>
        <p:grpSpPr>
          <a:xfrm>
            <a:off x="8327754" y="1411288"/>
            <a:ext cx="3344739" cy="5218112"/>
            <a:chOff x="5859507" y="0"/>
            <a:chExt cx="2509208" cy="5715000"/>
          </a:xfrm>
          <a:solidFill>
            <a:schemeClr val="tx1">
              <a:lumMod val="85000"/>
            </a:schemeClr>
          </a:solidFill>
        </p:grpSpPr>
        <p:sp>
          <p:nvSpPr>
            <p:cNvPr id="62" name="Rounded Rectangle 61"/>
            <p:cNvSpPr/>
            <p:nvPr/>
          </p:nvSpPr>
          <p:spPr>
            <a:xfrm>
              <a:off x="5859507" y="0"/>
              <a:ext cx="2509208" cy="5715000"/>
            </a:xfrm>
            <a:prstGeom prst="roundRect">
              <a:avLst>
                <a:gd name="adj" fmla="val 10000"/>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3" name="Rounded Rectangle 4"/>
            <p:cNvSpPr/>
            <p:nvPr/>
          </p:nvSpPr>
          <p:spPr>
            <a:xfrm>
              <a:off x="5859507" y="0"/>
              <a:ext cx="2509208" cy="1714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64" name="Group 16"/>
          <p:cNvGrpSpPr/>
          <p:nvPr/>
        </p:nvGrpSpPr>
        <p:grpSpPr>
          <a:xfrm>
            <a:off x="4422821" y="1411288"/>
            <a:ext cx="3344739" cy="5218112"/>
            <a:chOff x="2930045" y="0"/>
            <a:chExt cx="2509208" cy="5715000"/>
          </a:xfrm>
          <a:solidFill>
            <a:schemeClr val="tx1">
              <a:lumMod val="85000"/>
            </a:schemeClr>
          </a:solidFill>
        </p:grpSpPr>
        <p:sp>
          <p:nvSpPr>
            <p:cNvPr id="65" name="Rounded Rectangle 64"/>
            <p:cNvSpPr/>
            <p:nvPr/>
          </p:nvSpPr>
          <p:spPr>
            <a:xfrm>
              <a:off x="2930045" y="0"/>
              <a:ext cx="2509208" cy="5715000"/>
            </a:xfrm>
            <a:prstGeom prst="roundRect">
              <a:avLst>
                <a:gd name="adj" fmla="val 10000"/>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6" name="Rounded Rectangle 6"/>
            <p:cNvSpPr/>
            <p:nvPr/>
          </p:nvSpPr>
          <p:spPr>
            <a:xfrm>
              <a:off x="2930045" y="0"/>
              <a:ext cx="2509208" cy="1714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67" name="Group 17"/>
          <p:cNvGrpSpPr/>
          <p:nvPr/>
        </p:nvGrpSpPr>
        <p:grpSpPr>
          <a:xfrm>
            <a:off x="517112" y="1411288"/>
            <a:ext cx="3344739" cy="5218112"/>
            <a:chOff x="0" y="0"/>
            <a:chExt cx="2509208" cy="5715000"/>
          </a:xfrm>
          <a:solidFill>
            <a:schemeClr val="tx1">
              <a:lumMod val="85000"/>
            </a:schemeClr>
          </a:solidFill>
        </p:grpSpPr>
        <p:sp>
          <p:nvSpPr>
            <p:cNvPr id="68" name="Rounded Rectangle 67"/>
            <p:cNvSpPr/>
            <p:nvPr/>
          </p:nvSpPr>
          <p:spPr>
            <a:xfrm>
              <a:off x="0" y="0"/>
              <a:ext cx="2509208" cy="5715000"/>
            </a:xfrm>
            <a:prstGeom prst="roundRect">
              <a:avLst>
                <a:gd name="adj" fmla="val 10000"/>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9" name="Rounded Rectangle 8"/>
            <p:cNvSpPr/>
            <p:nvPr/>
          </p:nvSpPr>
          <p:spPr>
            <a:xfrm>
              <a:off x="0" y="0"/>
              <a:ext cx="2509208" cy="1714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70" name="Group 18"/>
          <p:cNvGrpSpPr/>
          <p:nvPr/>
        </p:nvGrpSpPr>
        <p:grpSpPr>
          <a:xfrm>
            <a:off x="701578" y="3295119"/>
            <a:ext cx="2800960" cy="1050633"/>
            <a:chOff x="138385" y="2209799"/>
            <a:chExt cx="2101267" cy="1050633"/>
          </a:xfrm>
        </p:grpSpPr>
        <p:sp>
          <p:nvSpPr>
            <p:cNvPr id="71" name="Rounded Rectangle 70"/>
            <p:cNvSpPr/>
            <p:nvPr/>
          </p:nvSpPr>
          <p:spPr>
            <a:xfrm>
              <a:off x="138385"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2" name="Rounded Rectangle 10"/>
            <p:cNvSpPr/>
            <p:nvPr/>
          </p:nvSpPr>
          <p:spPr>
            <a:xfrm>
              <a:off x="169157"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Account</a:t>
              </a:r>
            </a:p>
          </p:txBody>
        </p:sp>
      </p:grpSp>
      <p:grpSp>
        <p:nvGrpSpPr>
          <p:cNvPr id="73" name="Group 20"/>
          <p:cNvGrpSpPr/>
          <p:nvPr/>
        </p:nvGrpSpPr>
        <p:grpSpPr>
          <a:xfrm>
            <a:off x="4719330" y="1521359"/>
            <a:ext cx="2800960" cy="1050633"/>
            <a:chOff x="3152484" y="228599"/>
            <a:chExt cx="2101267" cy="1050633"/>
          </a:xfrm>
        </p:grpSpPr>
        <p:sp>
          <p:nvSpPr>
            <p:cNvPr id="74" name="Rounded Rectangle 73"/>
            <p:cNvSpPr/>
            <p:nvPr/>
          </p:nvSpPr>
          <p:spPr>
            <a:xfrm>
              <a:off x="3152484"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5" name="Rounded Rectangle 14"/>
            <p:cNvSpPr/>
            <p:nvPr/>
          </p:nvSpPr>
          <p:spPr>
            <a:xfrm>
              <a:off x="3183256"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228600" numCol="1" rtlCol="0" anchor="b"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 Container</a:t>
              </a:r>
            </a:p>
          </p:txBody>
        </p:sp>
      </p:grpSp>
      <p:grpSp>
        <p:nvGrpSpPr>
          <p:cNvPr id="76" name="Group 22"/>
          <p:cNvGrpSpPr/>
          <p:nvPr/>
        </p:nvGrpSpPr>
        <p:grpSpPr>
          <a:xfrm>
            <a:off x="8640674" y="1521359"/>
            <a:ext cx="2800960" cy="1050633"/>
            <a:chOff x="6094258" y="228599"/>
            <a:chExt cx="2101267" cy="1050633"/>
          </a:xfrm>
        </p:grpSpPr>
        <p:sp>
          <p:nvSpPr>
            <p:cNvPr id="77" name="Rounded Rectangle 76"/>
            <p:cNvSpPr/>
            <p:nvPr/>
          </p:nvSpPr>
          <p:spPr>
            <a:xfrm>
              <a:off x="6094258"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8" name="Rounded Rectangle 18"/>
            <p:cNvSpPr/>
            <p:nvPr/>
          </p:nvSpPr>
          <p:spPr>
            <a:xfrm>
              <a:off x="6125030"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Blobs</a:t>
              </a:r>
              <a:endParaRPr lang="en-US" sz="3600" dirty="0">
                <a:solidFill>
                  <a:srgbClr val="FFFFFF"/>
                </a:solidFill>
                <a:latin typeface="Calibri"/>
              </a:endParaRPr>
            </a:p>
          </p:txBody>
        </p:sp>
      </p:grpSp>
      <p:grpSp>
        <p:nvGrpSpPr>
          <p:cNvPr id="79" name="Group 24"/>
          <p:cNvGrpSpPr/>
          <p:nvPr/>
        </p:nvGrpSpPr>
        <p:grpSpPr>
          <a:xfrm>
            <a:off x="4719330" y="3292360"/>
            <a:ext cx="2800960" cy="1050633"/>
            <a:chOff x="3152484" y="2209799"/>
            <a:chExt cx="2101267" cy="1050633"/>
          </a:xfrm>
        </p:grpSpPr>
        <p:sp>
          <p:nvSpPr>
            <p:cNvPr id="80" name="Rounded Rectangle 79"/>
            <p:cNvSpPr/>
            <p:nvPr/>
          </p:nvSpPr>
          <p:spPr>
            <a:xfrm>
              <a:off x="3152484"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1" name="Rounded Rectangle 22"/>
            <p:cNvSpPr/>
            <p:nvPr/>
          </p:nvSpPr>
          <p:spPr>
            <a:xfrm>
              <a:off x="3183256"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3600" dirty="0" smtClean="0">
                  <a:solidFill>
                    <a:srgbClr val="FFFFFF"/>
                  </a:solidFill>
                  <a:latin typeface="Calibri"/>
                </a:rPr>
                <a:t>Table</a:t>
              </a:r>
            </a:p>
          </p:txBody>
        </p:sp>
      </p:grpSp>
      <p:grpSp>
        <p:nvGrpSpPr>
          <p:cNvPr id="82" name="Group 26"/>
          <p:cNvGrpSpPr/>
          <p:nvPr/>
        </p:nvGrpSpPr>
        <p:grpSpPr>
          <a:xfrm>
            <a:off x="8640674" y="3292360"/>
            <a:ext cx="2800960" cy="1050633"/>
            <a:chOff x="6094258" y="2209799"/>
            <a:chExt cx="2101267" cy="1050633"/>
          </a:xfrm>
        </p:grpSpPr>
        <p:sp>
          <p:nvSpPr>
            <p:cNvPr id="83" name="Rounded Rectangle 82"/>
            <p:cNvSpPr/>
            <p:nvPr/>
          </p:nvSpPr>
          <p:spPr>
            <a:xfrm>
              <a:off x="6094258"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4" name="Rounded Rectangle 26"/>
            <p:cNvSpPr/>
            <p:nvPr/>
          </p:nvSpPr>
          <p:spPr>
            <a:xfrm>
              <a:off x="6125030"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Entities</a:t>
              </a:r>
            </a:p>
          </p:txBody>
        </p:sp>
      </p:grpSp>
      <p:grpSp>
        <p:nvGrpSpPr>
          <p:cNvPr id="85" name="Group 28"/>
          <p:cNvGrpSpPr/>
          <p:nvPr/>
        </p:nvGrpSpPr>
        <p:grpSpPr>
          <a:xfrm>
            <a:off x="4673170" y="5029199"/>
            <a:ext cx="2800960" cy="1050633"/>
            <a:chOff x="3117855" y="4114798"/>
            <a:chExt cx="2101267" cy="1050633"/>
          </a:xfrm>
        </p:grpSpPr>
        <p:sp>
          <p:nvSpPr>
            <p:cNvPr id="86" name="Rounded Rectangle 85"/>
            <p:cNvSpPr/>
            <p:nvPr/>
          </p:nvSpPr>
          <p:spPr>
            <a:xfrm>
              <a:off x="3117855"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7" name="Rounded Rectangle 30"/>
            <p:cNvSpPr/>
            <p:nvPr/>
          </p:nvSpPr>
          <p:spPr>
            <a:xfrm>
              <a:off x="3148627"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Queue</a:t>
              </a:r>
            </a:p>
          </p:txBody>
        </p:sp>
      </p:grpSp>
      <p:grpSp>
        <p:nvGrpSpPr>
          <p:cNvPr id="88" name="Group 30"/>
          <p:cNvGrpSpPr/>
          <p:nvPr/>
        </p:nvGrpSpPr>
        <p:grpSpPr>
          <a:xfrm>
            <a:off x="8640674" y="5029199"/>
            <a:ext cx="2800960" cy="1050633"/>
            <a:chOff x="6094258" y="4114798"/>
            <a:chExt cx="2101267" cy="1050633"/>
          </a:xfrm>
        </p:grpSpPr>
        <p:sp>
          <p:nvSpPr>
            <p:cNvPr id="89" name="Rounded Rectangle 88"/>
            <p:cNvSpPr/>
            <p:nvPr/>
          </p:nvSpPr>
          <p:spPr>
            <a:xfrm>
              <a:off x="6094258"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90" name="Rounded Rectangle 34"/>
            <p:cNvSpPr/>
            <p:nvPr/>
          </p:nvSpPr>
          <p:spPr>
            <a:xfrm>
              <a:off x="6125030"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Messages</a:t>
              </a:r>
            </a:p>
          </p:txBody>
        </p:sp>
      </p:grpSp>
      <p:sp>
        <p:nvSpPr>
          <p:cNvPr id="91" name="Rounded Rectangle 90"/>
          <p:cNvSpPr/>
          <p:nvPr/>
        </p:nvSpPr>
        <p:spPr bwMode="auto">
          <a:xfrm>
            <a:off x="4469236" y="250561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https://&lt;account&gt;.</a:t>
            </a:r>
            <a:r>
              <a:rPr lang="en-US" b="1" dirty="0" smtClean="0">
                <a:solidFill>
                  <a:srgbClr val="FFFFFF"/>
                </a:solidFill>
                <a:latin typeface="Calibri"/>
              </a:rPr>
              <a:t>blob</a:t>
            </a:r>
            <a:r>
              <a:rPr lang="en-US" dirty="0" smtClean="0">
                <a:solidFill>
                  <a:srgbClr val="FFFFFF"/>
                </a:solidFill>
                <a:latin typeface="Calibri"/>
              </a:rPr>
              <a:t>.core.windows.net/&lt;container&gt;</a:t>
            </a:r>
          </a:p>
        </p:txBody>
      </p:sp>
      <p:sp>
        <p:nvSpPr>
          <p:cNvPr id="92" name="Rounded Rectangle 91"/>
          <p:cNvSpPr/>
          <p:nvPr/>
        </p:nvSpPr>
        <p:spPr bwMode="auto">
          <a:xfrm>
            <a:off x="4469236" y="428296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https://&lt;account&gt;.</a:t>
            </a:r>
            <a:r>
              <a:rPr lang="en-US" b="1" dirty="0" smtClean="0">
                <a:solidFill>
                  <a:srgbClr val="FFFFFF"/>
                </a:solidFill>
                <a:latin typeface="Calibri"/>
              </a:rPr>
              <a:t>table</a:t>
            </a:r>
            <a:r>
              <a:rPr lang="en-US" dirty="0" smtClean="0">
                <a:solidFill>
                  <a:srgbClr val="FFFFFF"/>
                </a:solidFill>
                <a:latin typeface="Calibri"/>
              </a:rPr>
              <a:t>.core.windows.net/&lt;table&gt;</a:t>
            </a:r>
          </a:p>
        </p:txBody>
      </p:sp>
      <p:sp>
        <p:nvSpPr>
          <p:cNvPr id="93" name="Rounded Rectangle 92"/>
          <p:cNvSpPr/>
          <p:nvPr/>
        </p:nvSpPr>
        <p:spPr bwMode="auto">
          <a:xfrm>
            <a:off x="4469236" y="601980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https://&lt;account&gt;.</a:t>
            </a:r>
            <a:r>
              <a:rPr lang="en-US" b="1" dirty="0" smtClean="0">
                <a:solidFill>
                  <a:srgbClr val="FFFFFF"/>
                </a:solidFill>
                <a:latin typeface="Calibri"/>
              </a:rPr>
              <a:t>queue</a:t>
            </a:r>
            <a:r>
              <a:rPr lang="en-US" dirty="0" smtClean="0">
                <a:solidFill>
                  <a:srgbClr val="FFFFFF"/>
                </a:solidFill>
                <a:latin typeface="Calibri"/>
              </a:rPr>
              <a:t>.core.windows.net/&lt;queue&gt;</a:t>
            </a:r>
          </a:p>
        </p:txBody>
      </p:sp>
      <p:sp>
        <p:nvSpPr>
          <p:cNvPr id="94" name="Donut 93"/>
          <p:cNvSpPr/>
          <p:nvPr/>
        </p:nvSpPr>
        <p:spPr bwMode="auto">
          <a:xfrm>
            <a:off x="6907477" y="2505610"/>
            <a:ext cx="1015735" cy="457200"/>
          </a:xfrm>
          <a:prstGeom prst="donut">
            <a:avLst>
              <a:gd name="adj" fmla="val 9669"/>
            </a:avLst>
          </a:prstGeom>
          <a:solidFill>
            <a:srgbClr val="FFFF00"/>
          </a:solidFill>
          <a:ln>
            <a:solidFill>
              <a:srgbClr val="FFFF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95" name="Donut 94"/>
          <p:cNvSpPr/>
          <p:nvPr/>
        </p:nvSpPr>
        <p:spPr bwMode="auto">
          <a:xfrm>
            <a:off x="7136077" y="4282960"/>
            <a:ext cx="1015735" cy="457200"/>
          </a:xfrm>
          <a:prstGeom prst="donut">
            <a:avLst>
              <a:gd name="adj" fmla="val 9669"/>
            </a:avLst>
          </a:prstGeom>
          <a:solidFill>
            <a:srgbClr val="FFFF00"/>
          </a:solidFill>
          <a:ln>
            <a:solidFill>
              <a:srgbClr val="FFFF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96" name="Donut 95"/>
          <p:cNvSpPr/>
          <p:nvPr/>
        </p:nvSpPr>
        <p:spPr bwMode="auto">
          <a:xfrm>
            <a:off x="7059877" y="6019800"/>
            <a:ext cx="1015735" cy="457200"/>
          </a:xfrm>
          <a:prstGeom prst="donut">
            <a:avLst>
              <a:gd name="adj" fmla="val 9669"/>
            </a:avLst>
          </a:prstGeom>
          <a:solidFill>
            <a:srgbClr val="FFFF00"/>
          </a:solidFill>
          <a:ln>
            <a:solidFill>
              <a:srgbClr val="FFFF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cxnSp>
        <p:nvCxnSpPr>
          <p:cNvPr id="97" name="Straight Arrow Connector 96"/>
          <p:cNvCxnSpPr>
            <a:stCxn id="71" idx="3"/>
            <a:endCxn id="80" idx="1"/>
          </p:cNvCxnSpPr>
          <p:nvPr/>
        </p:nvCxnSpPr>
        <p:spPr>
          <a:xfrm flipV="1">
            <a:off x="3502538" y="3817677"/>
            <a:ext cx="1216792" cy="2759"/>
          </a:xfrm>
          <a:prstGeom prst="straightConnector1">
            <a:avLst/>
          </a:prstGeom>
          <a:ln w="47625" cmpd="sng">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3502538" y="2194005"/>
            <a:ext cx="1211651" cy="1626431"/>
          </a:xfrm>
          <a:prstGeom prst="straightConnector1">
            <a:avLst/>
          </a:prstGeom>
          <a:ln w="47625" cmpd="sng">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86" idx="1"/>
          </p:cNvCxnSpPr>
          <p:nvPr/>
        </p:nvCxnSpPr>
        <p:spPr>
          <a:xfrm>
            <a:off x="3507781" y="3823196"/>
            <a:ext cx="1165389" cy="1731320"/>
          </a:xfrm>
          <a:prstGeom prst="straightConnector1">
            <a:avLst/>
          </a:prstGeom>
          <a:ln w="47625" cmpd="sng">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520290" y="4020344"/>
            <a:ext cx="1120384" cy="1"/>
          </a:xfrm>
          <a:prstGeom prst="straightConnector1">
            <a:avLst/>
          </a:prstGeom>
          <a:ln w="47625" cmpd="sng">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7503434" y="5638800"/>
            <a:ext cx="1120384" cy="1"/>
          </a:xfrm>
          <a:prstGeom prst="straightConnector1">
            <a:avLst/>
          </a:prstGeom>
          <a:ln w="47625" cmpd="sng">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7510363" y="2286000"/>
            <a:ext cx="1120384" cy="1"/>
          </a:xfrm>
          <a:prstGeom prst="straightConnector1">
            <a:avLst/>
          </a:prstGeom>
          <a:ln w="47625" cmpd="sng">
            <a:solidFill>
              <a:srgbClr val="EF442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557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linds(horizontal)">
                                      <p:cBhvr>
                                        <p:cTn id="7" dur="500"/>
                                        <p:tgtEl>
                                          <p:spTgt spid="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linds(horizontal)">
                                      <p:cBhvr>
                                        <p:cTn id="10" dur="500"/>
                                        <p:tgtEl>
                                          <p:spTgt spid="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blinds(horizontal)">
                                      <p:cBhvr>
                                        <p:cTn id="13" dur="5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blinds(horizontal)">
                                      <p:cBhvr>
                                        <p:cTn id="18" dur="500"/>
                                        <p:tgtEl>
                                          <p:spTgt spid="9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blinds(horizontal)">
                                      <p:cBhvr>
                                        <p:cTn id="21" dur="500"/>
                                        <p:tgtEl>
                                          <p:spTgt spid="9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blinds(horizontal)">
                                      <p:cBhvr>
                                        <p:cTn id="2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Lst>
  </p:timing>
</p:sld>
</file>

<file path=ppt/theme/theme1.xml><?xml version="1.0" encoding="utf-8"?>
<a:theme xmlns:a="http://schemas.openxmlformats.org/drawingml/2006/main" name="BUILD_Template">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1_BUILD_Template">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BUILD_Breakout_Template _ SAMPLE for Scott 7.28">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2">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3_BUILD_Breakout_Template _ SAMPLE for Scott 7.28">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2">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36DF378-3941-4B40-AE58-37F00E1EF453}"/>
</file>

<file path=customXml/itemProps2.xml><?xml version="1.0" encoding="utf-8"?>
<ds:datastoreItem xmlns:ds="http://schemas.openxmlformats.org/officeDocument/2006/customXml" ds:itemID="{C0D0E56E-B5C4-4010-9BD8-EC92153BDEFF}"/>
</file>

<file path=customXml/itemProps3.xml><?xml version="1.0" encoding="utf-8"?>
<ds:datastoreItem xmlns:ds="http://schemas.openxmlformats.org/officeDocument/2006/customXml" ds:itemID="{09DD95AF-E64B-4577-B4E3-798C0FE50454}"/>
</file>

<file path=docProps/app.xml><?xml version="1.0" encoding="utf-8"?>
<Properties xmlns="http://schemas.openxmlformats.org/officeDocument/2006/extended-properties" xmlns:vt="http://schemas.openxmlformats.org/officeDocument/2006/docPropsVTypes">
  <Template>BUILD_Template</Template>
  <TotalTime>9972</TotalTime>
  <Words>3830</Words>
  <Application>Microsoft Office PowerPoint</Application>
  <PresentationFormat>Custom</PresentationFormat>
  <Paragraphs>868</Paragraphs>
  <Slides>54</Slides>
  <Notes>53</Notes>
  <HiddenSlides>0</HiddenSlides>
  <MMClips>0</MMClips>
  <ScaleCrop>false</ScaleCrop>
  <HeadingPairs>
    <vt:vector size="4" baseType="variant">
      <vt:variant>
        <vt:lpstr>Theme</vt:lpstr>
      </vt:variant>
      <vt:variant>
        <vt:i4>11</vt:i4>
      </vt:variant>
      <vt:variant>
        <vt:lpstr>Slide Titles</vt:lpstr>
      </vt:variant>
      <vt:variant>
        <vt:i4>54</vt:i4>
      </vt:variant>
    </vt:vector>
  </HeadingPairs>
  <TitlesOfParts>
    <vt:vector size="65" baseType="lpstr">
      <vt:lpstr>BUILD_Template</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BUILD_Breakout_Template _ SAMPLE for Scott 7.28</vt:lpstr>
      <vt:lpstr>3_BUILD_Breakout_Template _ SAMPLE for Scott 7.28</vt:lpstr>
      <vt:lpstr>1_BUILD_Template</vt:lpstr>
      <vt:lpstr>4_BUILD_Breakout_Template _ SAMPLE for Scott 7.28</vt:lpstr>
      <vt:lpstr>Inside Windows Azure Storage: what's new and under the hood deep dive</vt:lpstr>
      <vt:lpstr>Agenda</vt:lpstr>
      <vt:lpstr>Windows Azure Storage Today</vt:lpstr>
      <vt:lpstr>Running on Windows Azure Storage</vt:lpstr>
      <vt:lpstr>Running on Windows Azure Storage</vt:lpstr>
      <vt:lpstr>PowerPoint Presentation</vt:lpstr>
      <vt:lpstr>Windows Azure Storage</vt:lpstr>
      <vt:lpstr>Windows Azure Storage Account</vt:lpstr>
      <vt:lpstr>Windows Azure Data Storage Concepts</vt:lpstr>
      <vt:lpstr>Windows Azure Blobs</vt:lpstr>
      <vt:lpstr>Windows Azure Blobs – What is new?</vt:lpstr>
      <vt:lpstr>Windows Azure Tables</vt:lpstr>
      <vt:lpstr>Windows Azure Tables – What is new?</vt:lpstr>
      <vt:lpstr>Windows Azure Tables - Projection</vt:lpstr>
      <vt:lpstr>Windows Azure Tables - Projection</vt:lpstr>
      <vt:lpstr>Windows Azure Tables - Upsert</vt:lpstr>
      <vt:lpstr>Windows Azure Queues</vt:lpstr>
      <vt:lpstr>Windows Azure Queues – What is new?</vt:lpstr>
      <vt:lpstr>Windows Azure Queue</vt:lpstr>
      <vt:lpstr>PowerPoint Presentation</vt:lpstr>
      <vt:lpstr>Storage Analytics</vt:lpstr>
      <vt:lpstr>Storage Analytics – Why turn on logging?</vt:lpstr>
      <vt:lpstr>Storage Analytics Logs</vt:lpstr>
      <vt:lpstr>Storage Analytics Data Fields Logged</vt:lpstr>
      <vt:lpstr>Log Entry Example</vt:lpstr>
      <vt:lpstr>Storage Analytics – Why turn on Metrics?</vt:lpstr>
      <vt:lpstr>Storage Analytics – Metrics</vt:lpstr>
      <vt:lpstr>Storage Analytics – Example using Metrics</vt:lpstr>
      <vt:lpstr>Compare Application E2E Latency to Storage Server Latency</vt:lpstr>
      <vt:lpstr>Compare Application E2E Latency to Storage Server Latency (ms) </vt:lpstr>
      <vt:lpstr>Root Causing the Issue</vt:lpstr>
      <vt:lpstr>Storage Analytics Summary</vt:lpstr>
      <vt:lpstr>Geo-replication </vt:lpstr>
      <vt:lpstr>Geo-replication</vt:lpstr>
      <vt:lpstr>Geo-replication</vt:lpstr>
      <vt:lpstr>Geo-Failover</vt:lpstr>
      <vt:lpstr>PowerPoint Presentation</vt:lpstr>
      <vt:lpstr>Design Goals</vt:lpstr>
      <vt:lpstr>Windows Azure Storage Stamps</vt:lpstr>
      <vt:lpstr>Storage Stamp Architecture – DFS Layer</vt:lpstr>
      <vt:lpstr>Storage Stamp Architecture – Partition Layer</vt:lpstr>
      <vt:lpstr>Storage Stamp Architecture</vt:lpstr>
      <vt:lpstr>Storage Stamp Architecture</vt:lpstr>
      <vt:lpstr>Partition Layer – Scalable Object Index</vt:lpstr>
      <vt:lpstr>Scalable Object Index via Partitioning</vt:lpstr>
      <vt:lpstr>Partition Layer – Index Range Partitioning</vt:lpstr>
      <vt:lpstr>Partition Layer – Automatic RangePartition Load Balancing</vt:lpstr>
      <vt:lpstr>Scalability of Data Abstractions</vt:lpstr>
      <vt:lpstr>Scalability of Storage Accounts</vt:lpstr>
      <vt:lpstr>Scalability of Objects within an Account</vt:lpstr>
      <vt:lpstr>Windows Azure Storage Summary</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SAC-961T: Inside Windows Azure storage: what's new and under the hood deep dive</dc:title>
  <dc:subject>BUILD</dc:subject>
  <dc:creator>Jai Haridas</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1159</cp:revision>
  <cp:lastPrinted>2010-05-11T05:02:34Z</cp:lastPrinted>
  <dcterms:created xsi:type="dcterms:W3CDTF">2011-08-28T20:05:15Z</dcterms:created>
  <dcterms:modified xsi:type="dcterms:W3CDTF">2011-09-15T16:22:35Z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