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27"/>
  </p:notesMasterIdLst>
  <p:handoutMasterIdLst>
    <p:handoutMasterId r:id="rId28"/>
  </p:handoutMasterIdLst>
  <p:sldIdLst>
    <p:sldId id="430" r:id="rId8"/>
    <p:sldId id="602" r:id="rId9"/>
    <p:sldId id="603" r:id="rId10"/>
    <p:sldId id="604" r:id="rId11"/>
    <p:sldId id="579" r:id="rId12"/>
    <p:sldId id="471" r:id="rId13"/>
    <p:sldId id="598" r:id="rId14"/>
    <p:sldId id="582" r:id="rId15"/>
    <p:sldId id="607" r:id="rId16"/>
    <p:sldId id="583" r:id="rId17"/>
    <p:sldId id="586" r:id="rId18"/>
    <p:sldId id="588" r:id="rId19"/>
    <p:sldId id="587" r:id="rId20"/>
    <p:sldId id="589" r:id="rId21"/>
    <p:sldId id="608" r:id="rId22"/>
    <p:sldId id="597" r:id="rId23"/>
    <p:sldId id="606" r:id="rId24"/>
    <p:sldId id="596" r:id="rId25"/>
    <p:sldId id="377" r:id="rId26"/>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602"/>
            <p14:sldId id="603"/>
            <p14:sldId id="604"/>
            <p14:sldId id="579"/>
            <p14:sldId id="471"/>
            <p14:sldId id="598"/>
            <p14:sldId id="582"/>
            <p14:sldId id="607"/>
            <p14:sldId id="583"/>
            <p14:sldId id="586"/>
            <p14:sldId id="588"/>
            <p14:sldId id="587"/>
            <p14:sldId id="589"/>
            <p14:sldId id="608"/>
            <p14:sldId id="597"/>
            <p14:sldId id="606"/>
            <p14:sldId id="596"/>
            <p14:sldId id="3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her" initials="m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0" autoAdjust="0"/>
    <p:restoredTop sz="93049" autoAdjust="0"/>
  </p:normalViewPr>
  <p:slideViewPr>
    <p:cSldViewPr snapToGrid="0" snapToObjects="1">
      <p:cViewPr>
        <p:scale>
          <a:sx n="60" d="100"/>
          <a:sy n="60" d="100"/>
        </p:scale>
        <p:origin x="-1884" y="-90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174982" indent="-174982">
              <a:buFontTx/>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9:20 AM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82948" name="Slide Number Placeholder 3"/>
          <p:cNvSpPr>
            <a:spLocks noGrp="1"/>
          </p:cNvSpPr>
          <p:nvPr>
            <p:ph type="sldNum" sz="quarter" idx="5"/>
          </p:nvPr>
        </p:nvSpPr>
        <p:spPr>
          <a:noFill/>
        </p:spPr>
        <p:txBody>
          <a:bodyPr/>
          <a:lstStyle/>
          <a:p>
            <a:fld id="{F017A472-E544-4227-ACAA-0F81DD555CC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normAutofit fontScale="70000" lnSpcReduction="20000"/>
          </a:bodyPr>
          <a:lstStyle/>
          <a:p>
            <a:pPr defTabSz="933199">
              <a:spcAft>
                <a:spcPts val="340"/>
              </a:spcAft>
            </a:pPr>
            <a:endParaRPr lang="en-US" dirty="0"/>
          </a:p>
        </p:txBody>
      </p:sp>
      <p:sp>
        <p:nvSpPr>
          <p:cNvPr id="88068" name="Slide Number Placeholder 3"/>
          <p:cNvSpPr>
            <a:spLocks noGrp="1"/>
          </p:cNvSpPr>
          <p:nvPr>
            <p:ph type="sldNum" sz="quarter" idx="5"/>
          </p:nvPr>
        </p:nvSpPr>
        <p:spPr>
          <a:noFill/>
        </p:spPr>
        <p:txBody>
          <a:bodyPr/>
          <a:lstStyle/>
          <a:p>
            <a:fld id="{FA53AFD4-44E7-4C56-8C64-673DC8A05FA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89092" name="Slide Number Placeholder 3"/>
          <p:cNvSpPr>
            <a:spLocks noGrp="1"/>
          </p:cNvSpPr>
          <p:nvPr>
            <p:ph type="sldNum" sz="quarter" idx="5"/>
          </p:nvPr>
        </p:nvSpPr>
        <p:spPr>
          <a:noFill/>
        </p:spPr>
        <p:txBody>
          <a:bodyPr/>
          <a:lstStyle/>
          <a:p>
            <a:fld id="{5F3EAD96-4EAD-42D2-97BA-0DDA10549AD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33199">
              <a:spcAft>
                <a:spcPts val="340"/>
              </a:spcAft>
            </a:pPr>
            <a:endParaRPr lang="en-US" dirty="0"/>
          </a:p>
        </p:txBody>
      </p:sp>
      <p:sp>
        <p:nvSpPr>
          <p:cNvPr id="4" name="Slide Number Placeholder 3"/>
          <p:cNvSpPr>
            <a:spLocks noGrp="1"/>
          </p:cNvSpPr>
          <p:nvPr>
            <p:ph type="sldNum" sz="quarter" idx="10"/>
          </p:nvPr>
        </p:nvSpPr>
        <p:spPr/>
        <p:txBody>
          <a:bodyPr/>
          <a:lstStyle/>
          <a:p>
            <a:fld id="{64D2AE6E-7FAC-49A1-BFE0-238537644C17}" type="slidenum">
              <a:rPr lang="en-US" smtClean="0"/>
              <a:pPr/>
              <a:t>14</a:t>
            </a:fld>
            <a:endParaRPr lang="en-US"/>
          </a:p>
        </p:txBody>
      </p:sp>
    </p:spTree>
    <p:extLst>
      <p:ext uri="{BB962C8B-B14F-4D97-AF65-F5344CB8AC3E}">
        <p14:creationId xmlns:p14="http://schemas.microsoft.com/office/powerpoint/2010/main" val="2842003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96260" name="Slide Number Placeholder 3"/>
          <p:cNvSpPr>
            <a:spLocks noGrp="1"/>
          </p:cNvSpPr>
          <p:nvPr>
            <p:ph type="sldNum" sz="quarter" idx="5"/>
          </p:nvPr>
        </p:nvSpPr>
        <p:spPr>
          <a:noFill/>
        </p:spPr>
        <p:txBody>
          <a:bodyPr/>
          <a:lstStyle/>
          <a:p>
            <a:fld id="{409EC68E-2BED-433A-8E07-0766871485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9316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9:20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4397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92350" lvl="1" indent="-174982">
              <a:buFontTx/>
              <a:buChar char="-"/>
            </a:pPr>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2</a:t>
            </a:fld>
            <a:endParaRPr lang="en-US" dirty="0"/>
          </a:p>
        </p:txBody>
      </p:sp>
    </p:spTree>
    <p:extLst>
      <p:ext uri="{BB962C8B-B14F-4D97-AF65-F5344CB8AC3E}">
        <p14:creationId xmlns:p14="http://schemas.microsoft.com/office/powerpoint/2010/main" val="266428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0614F-C456-4093-A2B3-3B9DE60834AC}" type="slidenum">
              <a:rPr lang="en-US" smtClean="0"/>
              <a:pPr/>
              <a:t>3</a:t>
            </a:fld>
            <a:endParaRPr lang="en-US" dirty="0"/>
          </a:p>
        </p:txBody>
      </p:sp>
    </p:spTree>
    <p:extLst>
      <p:ext uri="{BB962C8B-B14F-4D97-AF65-F5344CB8AC3E}">
        <p14:creationId xmlns:p14="http://schemas.microsoft.com/office/powerpoint/2010/main" val="109628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72708" name="Slide Number Placeholder 3"/>
          <p:cNvSpPr>
            <a:spLocks noGrp="1"/>
          </p:cNvSpPr>
          <p:nvPr>
            <p:ph type="sldNum" sz="quarter" idx="5"/>
          </p:nvPr>
        </p:nvSpPr>
        <p:spPr>
          <a:noFill/>
        </p:spPr>
        <p:txBody>
          <a:bodyPr/>
          <a:lstStyle/>
          <a:p>
            <a:fld id="{4339581F-8628-42B5-A630-5D94DD1EDF0F}"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normAutofit fontScale="92500" lnSpcReduction="10000"/>
          </a:bodyPr>
          <a:lstStyle/>
          <a:p>
            <a:pPr eaLnBrk="1" hangingPunct="1"/>
            <a:endParaRPr lang="en-US" dirty="0"/>
          </a:p>
        </p:txBody>
      </p:sp>
      <p:sp>
        <p:nvSpPr>
          <p:cNvPr id="75780" name="Slide Number Placeholder 3"/>
          <p:cNvSpPr>
            <a:spLocks noGrp="1"/>
          </p:cNvSpPr>
          <p:nvPr>
            <p:ph type="sldNum" sz="quarter" idx="5"/>
          </p:nvPr>
        </p:nvSpPr>
        <p:spPr>
          <a:noFill/>
        </p:spPr>
        <p:txBody>
          <a:bodyPr/>
          <a:lstStyle/>
          <a:p>
            <a:fld id="{BD940752-3F91-442E-91E6-38D80029126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78852" name="Slide Number Placeholder 3"/>
          <p:cNvSpPr>
            <a:spLocks noGrp="1"/>
          </p:cNvSpPr>
          <p:nvPr>
            <p:ph type="sldNum" sz="quarter" idx="5"/>
          </p:nvPr>
        </p:nvSpPr>
        <p:spPr>
          <a:noFill/>
        </p:spPr>
        <p:txBody>
          <a:bodyPr/>
          <a:lstStyle/>
          <a:p>
            <a:fld id="{20620D02-B93E-4A34-9663-D8CFDB73169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normAutofit fontScale="70000" lnSpcReduction="20000"/>
          </a:bodyPr>
          <a:lstStyle/>
          <a:p>
            <a:pPr marL="0" indent="0" eaLnBrk="1" hangingPunct="1">
              <a:buFontTx/>
              <a:buNone/>
            </a:pPr>
            <a:endParaRPr lang="en-US" dirty="0"/>
          </a:p>
        </p:txBody>
      </p:sp>
      <p:sp>
        <p:nvSpPr>
          <p:cNvPr id="81924" name="Slide Number Placeholder 3"/>
          <p:cNvSpPr>
            <a:spLocks noGrp="1"/>
          </p:cNvSpPr>
          <p:nvPr>
            <p:ph type="sldNum" sz="quarter" idx="5"/>
          </p:nvPr>
        </p:nvSpPr>
        <p:spPr>
          <a:noFill/>
        </p:spPr>
        <p:txBody>
          <a:bodyPr/>
          <a:lstStyle/>
          <a:p>
            <a:fld id="{1E443FCC-5FCD-4049-A37B-67142F6D929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17867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2514" y="295073"/>
            <a:ext cx="9826699" cy="609398"/>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09442" y="1295401"/>
            <a:ext cx="10969943" cy="2000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00184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4" r:id="rId17"/>
    <p:sldLayoutId id="2147483815"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51.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Server 8</a:t>
            </a:r>
            <a:endParaRPr lang="en-US" dirty="0"/>
          </a:p>
        </p:txBody>
      </p:sp>
      <p:sp>
        <p:nvSpPr>
          <p:cNvPr id="3" name="Subtitle 2"/>
          <p:cNvSpPr>
            <a:spLocks noGrp="1"/>
          </p:cNvSpPr>
          <p:nvPr>
            <p:ph type="subTitle" idx="1"/>
          </p:nvPr>
        </p:nvSpPr>
        <p:spPr>
          <a:xfrm>
            <a:off x="969964" y="4343402"/>
            <a:ext cx="6840536" cy="1363715"/>
          </a:xfrm>
        </p:spPr>
        <p:txBody>
          <a:bodyPr/>
          <a:lstStyle/>
          <a:p>
            <a:r>
              <a:rPr lang="en-US" sz="2400" b="1" dirty="0" smtClean="0">
                <a:latin typeface="+mj-lt"/>
              </a:rPr>
              <a:t>Bill Laing</a:t>
            </a:r>
            <a:endParaRPr lang="en-US" sz="2400" dirty="0">
              <a:latin typeface="+mj-lt"/>
            </a:endParaRPr>
          </a:p>
          <a:p>
            <a:r>
              <a:rPr lang="en-US" sz="2400" dirty="0" smtClean="0"/>
              <a:t>Corporate Vice President</a:t>
            </a:r>
            <a:endParaRPr lang="en-US" sz="2400" dirty="0"/>
          </a:p>
          <a:p>
            <a:r>
              <a:rPr lang="en-US" sz="2400" dirty="0" smtClean="0"/>
              <a:t>Server &amp; Cloud Division</a:t>
            </a:r>
            <a:endParaRPr lang="en-US" sz="2400" dirty="0"/>
          </a:p>
        </p:txBody>
      </p:sp>
      <p:sp>
        <p:nvSpPr>
          <p:cNvPr id="9" name="Text Placeholder 8"/>
          <p:cNvSpPr>
            <a:spLocks noGrp="1"/>
          </p:cNvSpPr>
          <p:nvPr>
            <p:ph type="body" sz="quarter" idx="10"/>
          </p:nvPr>
        </p:nvSpPr>
        <p:spPr/>
        <p:txBody>
          <a:bodyPr/>
          <a:lstStyle/>
          <a:p>
            <a:r>
              <a:rPr lang="en-US" dirty="0"/>
              <a:t>SAC-973F</a:t>
            </a:r>
            <a:endParaRPr lang="en-US" dirty="0"/>
          </a:p>
        </p:txBody>
      </p:sp>
      <p:sp>
        <p:nvSpPr>
          <p:cNvPr id="5" name="Subtitle 2"/>
          <p:cNvSpPr txBox="1">
            <a:spLocks/>
          </p:cNvSpPr>
          <p:nvPr/>
        </p:nvSpPr>
        <p:spPr>
          <a:xfrm>
            <a:off x="4780028" y="4345674"/>
            <a:ext cx="6840536" cy="136371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latin typeface="+mj-lt"/>
              </a:rPr>
              <a:t>Mike Neil</a:t>
            </a:r>
            <a:endParaRPr lang="en-US" sz="2400" dirty="0" smtClean="0">
              <a:latin typeface="+mj-lt"/>
            </a:endParaRPr>
          </a:p>
          <a:p>
            <a:r>
              <a:rPr lang="en-US" sz="2400" dirty="0" smtClean="0"/>
              <a:t>General Manager</a:t>
            </a:r>
          </a:p>
          <a:p>
            <a:r>
              <a:rPr lang="en-US" sz="2400" dirty="0" smtClean="0"/>
              <a:t>Windows Server</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9"/>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endParaRPr lang="en-US"/>
          </a:p>
        </p:txBody>
      </p:sp>
      <p:pic>
        <p:nvPicPr>
          <p:cNvPr id="25603" name="Picture 14" descr="00914523_SizeFull"/>
          <p:cNvPicPr>
            <a:picLocks noChangeAspect="1" noChangeArrowheads="1"/>
          </p:cNvPicPr>
          <p:nvPr/>
        </p:nvPicPr>
        <p:blipFill>
          <a:blip r:embed="rId3" cstate="email"/>
          <a:srcRect r="-2"/>
          <a:stretch>
            <a:fillRect/>
          </a:stretch>
        </p:blipFill>
        <p:spPr bwMode="auto">
          <a:xfrm>
            <a:off x="0" y="0"/>
            <a:ext cx="4837969" cy="6858000"/>
          </a:xfrm>
          <a:prstGeom prst="rect">
            <a:avLst/>
          </a:prstGeom>
          <a:noFill/>
          <a:ln w="9525">
            <a:noFill/>
            <a:miter lim="800000"/>
            <a:headEnd/>
            <a:tailEnd/>
          </a:ln>
        </p:spPr>
      </p:pic>
      <p:sp>
        <p:nvSpPr>
          <p:cNvPr id="25604" name="Slide Number Placeholder 5"/>
          <p:cNvSpPr>
            <a:spLocks noGrp="1"/>
          </p:cNvSpPr>
          <p:nvPr>
            <p:ph type="sldNum" sz="quarter" idx="4294967295"/>
          </p:nvPr>
        </p:nvSpPr>
        <p:spPr>
          <a:xfrm>
            <a:off x="9141619" y="6245490"/>
            <a:ext cx="2843530" cy="476250"/>
          </a:xfrm>
          <a:prstGeom prst="rect">
            <a:avLst/>
          </a:prstGeom>
          <a:noFill/>
        </p:spPr>
        <p:txBody>
          <a:bodyPr lIns="76179" tIns="38089" rIns="76179" bIns="38089"/>
          <a:lstStyle/>
          <a:p>
            <a:pPr defTabSz="1088456"/>
            <a:fld id="{E9D6BE2D-E84C-4F43-8DD5-F8BAB3CFA106}" type="slidenum">
              <a:rPr lang="en-US" smtClean="0"/>
              <a:pPr defTabSz="1088456"/>
              <a:t>10</a:t>
            </a:fld>
            <a:endParaRPr lang="en-US" smtClean="0"/>
          </a:p>
        </p:txBody>
      </p:sp>
      <p:sp>
        <p:nvSpPr>
          <p:cNvPr id="25606" name="Rectangle 17"/>
          <p:cNvSpPr>
            <a:spLocks noChangeArrowheads="1"/>
          </p:cNvSpPr>
          <p:nvPr/>
        </p:nvSpPr>
        <p:spPr bwMode="auto">
          <a:xfrm>
            <a:off x="4824743" y="1587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pic>
        <p:nvPicPr>
          <p:cNvPr id="25607" name="Picture 18" descr="up-arrow"/>
          <p:cNvPicPr>
            <a:picLocks noChangeAspect="1" noChangeArrowheads="1"/>
          </p:cNvPicPr>
          <p:nvPr/>
        </p:nvPicPr>
        <p:blipFill>
          <a:blip r:embed="rId4"/>
          <a:srcRect/>
          <a:stretch>
            <a:fillRect/>
          </a:stretch>
        </p:blipFill>
        <p:spPr bwMode="auto">
          <a:xfrm>
            <a:off x="5554803" y="1830917"/>
            <a:ext cx="1650570" cy="1012032"/>
          </a:xfrm>
          <a:prstGeom prst="rect">
            <a:avLst/>
          </a:prstGeom>
          <a:noFill/>
          <a:ln w="9525">
            <a:noFill/>
            <a:miter lim="800000"/>
            <a:headEnd/>
            <a:tailEnd/>
          </a:ln>
        </p:spPr>
      </p:pic>
      <p:sp>
        <p:nvSpPr>
          <p:cNvPr id="25610" name="Rectangle 29"/>
          <p:cNvSpPr>
            <a:spLocks noChangeArrowheads="1"/>
          </p:cNvSpPr>
          <p:nvPr/>
        </p:nvSpPr>
        <p:spPr bwMode="auto">
          <a:xfrm>
            <a:off x="7935433" y="0"/>
            <a:ext cx="4507326" cy="6858000"/>
          </a:xfrm>
          <a:prstGeom prst="rect">
            <a:avLst/>
          </a:prstGeom>
          <a:solidFill>
            <a:srgbClr val="148DB1"/>
          </a:solidFill>
          <a:ln w="9525">
            <a:noFill/>
            <a:miter lim="800000"/>
            <a:headEnd/>
            <a:tailEnd/>
          </a:ln>
        </p:spPr>
        <p:txBody>
          <a:bodyPr lIns="228524" tIns="1599752" rIns="228524" bIns="418962"/>
          <a:lstStyle/>
          <a:p>
            <a:pPr marL="238058" indent="-238058" defTabSz="1088456">
              <a:spcBef>
                <a:spcPct val="50000"/>
              </a:spcBef>
              <a:buFontTx/>
              <a:buChar char="•"/>
            </a:pPr>
            <a:r>
              <a:rPr lang="en-US" sz="2400" dirty="0"/>
              <a:t>Multi-server management and resilient workflows</a:t>
            </a:r>
          </a:p>
          <a:p>
            <a:pPr marL="238058" indent="-238058" defTabSz="1088456">
              <a:spcBef>
                <a:spcPct val="50000"/>
              </a:spcBef>
              <a:buFontTx/>
              <a:buChar char="•"/>
            </a:pPr>
            <a:r>
              <a:rPr lang="en-US" sz="2400" dirty="0"/>
              <a:t>Cluster Shared Volume (CSV) integration</a:t>
            </a:r>
          </a:p>
          <a:p>
            <a:pPr marL="238058" indent="-238058" defTabSz="1088456">
              <a:spcBef>
                <a:spcPct val="50000"/>
              </a:spcBef>
              <a:buFontTx/>
              <a:buChar char="•"/>
            </a:pPr>
            <a:r>
              <a:rPr lang="en-US" sz="2400" dirty="0"/>
              <a:t>Multi-tenant-aware management and diagnostic tools </a:t>
            </a:r>
          </a:p>
          <a:p>
            <a:pPr marL="238058" indent="-238058" defTabSz="1088456">
              <a:spcBef>
                <a:spcPct val="50000"/>
              </a:spcBef>
              <a:buFontTx/>
              <a:buChar char="•"/>
            </a:pPr>
            <a:r>
              <a:rPr lang="en-US" sz="2400" dirty="0" smtClean="0"/>
              <a:t>Storage management</a:t>
            </a:r>
            <a:endParaRPr lang="en-US" sz="2400" dirty="0"/>
          </a:p>
          <a:p>
            <a:pPr marL="238058" indent="-238058" defTabSz="1088456">
              <a:spcBef>
                <a:spcPct val="50000"/>
              </a:spcBef>
              <a:buFontTx/>
              <a:buChar char="•"/>
            </a:pPr>
            <a:r>
              <a:rPr lang="en-US" sz="2400" dirty="0"/>
              <a:t>Extended </a:t>
            </a:r>
            <a:r>
              <a:rPr lang="en-US" sz="2400" dirty="0" smtClean="0"/>
              <a:t>PowerShell </a:t>
            </a:r>
            <a:r>
              <a:rPr lang="en-US" sz="2400" dirty="0"/>
              <a:t>command </a:t>
            </a:r>
            <a:r>
              <a:rPr lang="en-US" sz="2400" dirty="0" smtClean="0"/>
              <a:t>set</a:t>
            </a:r>
          </a:p>
          <a:p>
            <a:pPr marL="238058" indent="-238058" defTabSz="1088456">
              <a:spcBef>
                <a:spcPct val="50000"/>
              </a:spcBef>
              <a:buFontTx/>
              <a:buChar char="•"/>
            </a:pPr>
            <a:r>
              <a:rPr lang="en-US" sz="2400" dirty="0" smtClean="0"/>
              <a:t>…</a:t>
            </a:r>
            <a:endParaRPr lang="en-US" sz="2400" dirty="0"/>
          </a:p>
        </p:txBody>
      </p:sp>
      <p:sp>
        <p:nvSpPr>
          <p:cNvPr id="15" name="Text Box 9"/>
          <p:cNvSpPr txBox="1">
            <a:spLocks noChangeArrowheads="1"/>
          </p:cNvSpPr>
          <p:nvPr/>
        </p:nvSpPr>
        <p:spPr bwMode="auto">
          <a:xfrm>
            <a:off x="5015194" y="3238500"/>
            <a:ext cx="2797717" cy="3154686"/>
          </a:xfrm>
          <a:prstGeom prst="rect">
            <a:avLst/>
          </a:prstGeom>
          <a:noFill/>
          <a:ln w="9525">
            <a:noFill/>
            <a:miter lim="800000"/>
            <a:headEnd/>
            <a:tailEnd/>
          </a:ln>
          <a:effectLst/>
        </p:spPr>
        <p:txBody>
          <a:bodyPr wrap="square" lIns="76174" tIns="38088" rIns="76174" bIns="38088">
            <a:spAutoFit/>
          </a:bodyPr>
          <a:lstStyle/>
          <a:p>
            <a:pPr defTabSz="1088456">
              <a:spcBef>
                <a:spcPct val="50000"/>
              </a:spcBef>
            </a:pPr>
            <a:r>
              <a:rPr lang="en-US" sz="2000" dirty="0"/>
              <a:t>Through comprehensive scripting and integration options in Windows Server 8, partners can further enhance server and datacenter manageability and help accelerate a highly available, cost-effective IT environment. </a:t>
            </a:r>
          </a:p>
        </p:txBody>
      </p:sp>
      <p:sp>
        <p:nvSpPr>
          <p:cNvPr id="16" name="Rectangle 28"/>
          <p:cNvSpPr>
            <a:spLocks noChangeArrowheads="1"/>
          </p:cNvSpPr>
          <p:nvPr/>
        </p:nvSpPr>
        <p:spPr bwMode="auto">
          <a:xfrm>
            <a:off x="0" y="5334000"/>
            <a:ext cx="4824743" cy="1524000"/>
          </a:xfrm>
          <a:prstGeom prst="rect">
            <a:avLst/>
          </a:prstGeom>
          <a:solidFill>
            <a:schemeClr val="tx1">
              <a:alpha val="79999"/>
            </a:schemeClr>
          </a:solidFill>
          <a:ln w="9525">
            <a:noFill/>
            <a:miter lim="800000"/>
            <a:headEnd/>
            <a:tailEnd/>
          </a:ln>
        </p:spPr>
        <p:txBody>
          <a:bodyPr lIns="228536" tIns="38088" rIns="152350" bIns="38088" anchor="ctr"/>
          <a:lstStyle/>
          <a:p>
            <a:pPr defTabSz="1088456"/>
            <a:r>
              <a:rPr lang="en-US" sz="2800" dirty="0" smtClean="0">
                <a:solidFill>
                  <a:schemeClr val="bg1"/>
                </a:solidFill>
              </a:rPr>
              <a:t>The Power </a:t>
            </a:r>
            <a:r>
              <a:rPr lang="en-US" sz="2800" dirty="0">
                <a:solidFill>
                  <a:schemeClr val="bg1"/>
                </a:solidFill>
              </a:rPr>
              <a:t>of Many Servers – </a:t>
            </a:r>
            <a:endParaRPr lang="en-US" sz="2800" dirty="0" smtClean="0">
              <a:solidFill>
                <a:schemeClr val="bg1"/>
              </a:solidFill>
            </a:endParaRPr>
          </a:p>
          <a:p>
            <a:pPr defTabSz="1088456"/>
            <a:r>
              <a:rPr lang="en-US" sz="2800" dirty="0" smtClean="0">
                <a:solidFill>
                  <a:schemeClr val="bg1"/>
                </a:solidFill>
              </a:rPr>
              <a:t>The Simplicity </a:t>
            </a:r>
            <a:r>
              <a:rPr lang="en-US" sz="2800" dirty="0">
                <a:solidFill>
                  <a:schemeClr val="bg1"/>
                </a:solidFill>
              </a:rPr>
              <a:t>of One</a:t>
            </a:r>
          </a:p>
        </p:txBody>
      </p:sp>
      <p:sp>
        <p:nvSpPr>
          <p:cNvPr id="17" name="Rectangle 33"/>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pic>
        <p:nvPicPr>
          <p:cNvPr id="19" name="Picture 34" descr="Efficiency.png"/>
          <p:cNvPicPr>
            <a:picLocks noChangeAspect="1"/>
          </p:cNvPicPr>
          <p:nvPr/>
        </p:nvPicPr>
        <p:blipFill>
          <a:blip r:embed="rId5" cstate="email"/>
          <a:srcRect/>
          <a:stretch>
            <a:fillRect/>
          </a:stretch>
        </p:blipFill>
        <p:spPr bwMode="auto">
          <a:xfrm>
            <a:off x="5078677" y="127000"/>
            <a:ext cx="1145347" cy="1143000"/>
          </a:xfrm>
          <a:prstGeom prst="rect">
            <a:avLst/>
          </a:prstGeom>
          <a:noFill/>
          <a:ln w="9525">
            <a:noFill/>
            <a:miter lim="800000"/>
            <a:headEnd/>
            <a:tailEnd/>
          </a:ln>
        </p:spPr>
      </p:pic>
      <p:sp>
        <p:nvSpPr>
          <p:cNvPr id="20"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3200" dirty="0"/>
              <a:t>Partner</a:t>
            </a:r>
            <a:r>
              <a:rPr lang="en-US" sz="2800" dirty="0"/>
              <a:t> </a:t>
            </a:r>
            <a:r>
              <a:rPr lang="en-US" sz="3200" dirty="0" smtClean="0"/>
              <a:t>Opportunities</a:t>
            </a:r>
            <a:endParaRPr lang="en-US" sz="2800" b="1" dirty="0"/>
          </a:p>
        </p:txBody>
      </p:sp>
    </p:spTree>
    <p:extLst>
      <p:ext uri="{BB962C8B-B14F-4D97-AF65-F5344CB8AC3E}">
        <p14:creationId xmlns:p14="http://schemas.microsoft.com/office/powerpoint/2010/main" val="7923209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4"/>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endParaRPr lang="en-US"/>
          </a:p>
        </p:txBody>
      </p:sp>
      <p:pic>
        <p:nvPicPr>
          <p:cNvPr id="30743" name="Picture 23" descr="87479366"/>
          <p:cNvPicPr>
            <a:picLocks noChangeAspect="1" noChangeArrowheads="1"/>
          </p:cNvPicPr>
          <p:nvPr/>
        </p:nvPicPr>
        <p:blipFill>
          <a:blip r:embed="rId3" cstate="email"/>
          <a:srcRect/>
          <a:stretch>
            <a:fillRect/>
          </a:stretch>
        </p:blipFill>
        <p:spPr bwMode="auto">
          <a:xfrm>
            <a:off x="0" y="0"/>
            <a:ext cx="4824743" cy="6858000"/>
          </a:xfrm>
          <a:prstGeom prst="rect">
            <a:avLst/>
          </a:prstGeom>
          <a:noFill/>
        </p:spPr>
      </p:pic>
      <p:sp>
        <p:nvSpPr>
          <p:cNvPr id="30722" name="Slide Number Placeholder 5"/>
          <p:cNvSpPr>
            <a:spLocks noGrp="1"/>
          </p:cNvSpPr>
          <p:nvPr>
            <p:ph type="sldNum" sz="quarter" idx="4294967295"/>
          </p:nvPr>
        </p:nvSpPr>
        <p:spPr>
          <a:xfrm>
            <a:off x="9141619" y="6245490"/>
            <a:ext cx="2843530" cy="476250"/>
          </a:xfrm>
          <a:prstGeom prst="rect">
            <a:avLst/>
          </a:prstGeom>
          <a:noFill/>
        </p:spPr>
        <p:txBody>
          <a:bodyPr lIns="76179" tIns="38089" rIns="76179" bIns="38089"/>
          <a:lstStyle/>
          <a:p>
            <a:pPr defTabSz="1088456"/>
            <a:fld id="{71776A5C-CDFD-44FA-9FE9-BCFEEE47218E}" type="slidenum">
              <a:rPr lang="en-US" smtClean="0"/>
              <a:pPr defTabSz="1088456"/>
              <a:t>11</a:t>
            </a:fld>
            <a:endParaRPr lang="en-US" smtClean="0"/>
          </a:p>
        </p:txBody>
      </p:sp>
      <p:sp>
        <p:nvSpPr>
          <p:cNvPr id="30725" name="Rectangle 32"/>
          <p:cNvSpPr>
            <a:spLocks noChangeArrowheads="1"/>
          </p:cNvSpPr>
          <p:nvPr/>
        </p:nvSpPr>
        <p:spPr bwMode="auto">
          <a:xfrm>
            <a:off x="4824743" y="4381500"/>
            <a:ext cx="3110690" cy="1079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30726" name="Rectangle 33"/>
          <p:cNvSpPr>
            <a:spLocks noChangeArrowheads="1"/>
          </p:cNvSpPr>
          <p:nvPr/>
        </p:nvSpPr>
        <p:spPr bwMode="auto">
          <a:xfrm>
            <a:off x="4824743" y="5778500"/>
            <a:ext cx="3110690" cy="1079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30727" name="Rectangle 31"/>
          <p:cNvSpPr>
            <a:spLocks noChangeArrowheads="1"/>
          </p:cNvSpPr>
          <p:nvPr/>
        </p:nvSpPr>
        <p:spPr bwMode="auto">
          <a:xfrm>
            <a:off x="4824743" y="2984500"/>
            <a:ext cx="3110690" cy="1079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30728" name="Rectangle 5"/>
          <p:cNvSpPr>
            <a:spLocks noChangeArrowheads="1"/>
          </p:cNvSpPr>
          <p:nvPr/>
        </p:nvSpPr>
        <p:spPr bwMode="auto">
          <a:xfrm>
            <a:off x="4824743" y="1651000"/>
            <a:ext cx="3110690" cy="1079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pic>
        <p:nvPicPr>
          <p:cNvPr id="30729" name="Picture 27" descr="global-network"/>
          <p:cNvPicPr>
            <a:picLocks noChangeAspect="1" noChangeArrowheads="1"/>
          </p:cNvPicPr>
          <p:nvPr/>
        </p:nvPicPr>
        <p:blipFill>
          <a:blip r:embed="rId4" cstate="email"/>
          <a:srcRect/>
          <a:stretch>
            <a:fillRect/>
          </a:stretch>
        </p:blipFill>
        <p:spPr bwMode="auto">
          <a:xfrm>
            <a:off x="5903962" y="5842000"/>
            <a:ext cx="952252" cy="927365"/>
          </a:xfrm>
          <a:prstGeom prst="rect">
            <a:avLst/>
          </a:prstGeom>
          <a:noFill/>
          <a:ln w="9525">
            <a:noFill/>
            <a:miter lim="800000"/>
            <a:headEnd/>
            <a:tailEnd/>
          </a:ln>
        </p:spPr>
      </p:pic>
      <p:pic>
        <p:nvPicPr>
          <p:cNvPr id="30730" name="Picture 28" descr="app-arrow"/>
          <p:cNvPicPr>
            <a:picLocks noChangeAspect="1" noChangeArrowheads="1"/>
          </p:cNvPicPr>
          <p:nvPr/>
        </p:nvPicPr>
        <p:blipFill>
          <a:blip r:embed="rId5"/>
          <a:srcRect/>
          <a:stretch>
            <a:fillRect/>
          </a:stretch>
        </p:blipFill>
        <p:spPr bwMode="auto">
          <a:xfrm>
            <a:off x="5713512" y="4445000"/>
            <a:ext cx="1333153" cy="943240"/>
          </a:xfrm>
          <a:prstGeom prst="rect">
            <a:avLst/>
          </a:prstGeom>
          <a:noFill/>
          <a:ln w="9525">
            <a:noFill/>
            <a:miter lim="800000"/>
            <a:headEnd/>
            <a:tailEnd/>
          </a:ln>
        </p:spPr>
      </p:pic>
      <p:pic>
        <p:nvPicPr>
          <p:cNvPr id="30731" name="Picture 29" descr="app-performance"/>
          <p:cNvPicPr>
            <a:picLocks noChangeAspect="1" noChangeArrowheads="1"/>
          </p:cNvPicPr>
          <p:nvPr/>
        </p:nvPicPr>
        <p:blipFill>
          <a:blip r:embed="rId6" cstate="email"/>
          <a:srcRect/>
          <a:stretch>
            <a:fillRect/>
          </a:stretch>
        </p:blipFill>
        <p:spPr bwMode="auto">
          <a:xfrm>
            <a:off x="5776995" y="3111500"/>
            <a:ext cx="1206186" cy="847990"/>
          </a:xfrm>
          <a:prstGeom prst="rect">
            <a:avLst/>
          </a:prstGeom>
          <a:noFill/>
          <a:ln w="9525">
            <a:noFill/>
            <a:miter lim="800000"/>
            <a:headEnd/>
            <a:tailEnd/>
          </a:ln>
        </p:spPr>
      </p:pic>
      <p:pic>
        <p:nvPicPr>
          <p:cNvPr id="30732" name="Picture 30" descr="cloud-building-app"/>
          <p:cNvPicPr>
            <a:picLocks noChangeAspect="1" noChangeArrowheads="1"/>
          </p:cNvPicPr>
          <p:nvPr/>
        </p:nvPicPr>
        <p:blipFill>
          <a:blip r:embed="rId7" cstate="email"/>
          <a:srcRect/>
          <a:stretch>
            <a:fillRect/>
          </a:stretch>
        </p:blipFill>
        <p:spPr bwMode="auto">
          <a:xfrm>
            <a:off x="5554803" y="1762125"/>
            <a:ext cx="1650570" cy="886354"/>
          </a:xfrm>
          <a:prstGeom prst="rect">
            <a:avLst/>
          </a:prstGeom>
          <a:noFill/>
          <a:ln w="9525">
            <a:noFill/>
            <a:miter lim="800000"/>
            <a:headEnd/>
            <a:tailEnd/>
          </a:ln>
        </p:spPr>
      </p:pic>
      <p:sp>
        <p:nvSpPr>
          <p:cNvPr id="30733" name="Rectangle 37"/>
          <p:cNvSpPr>
            <a:spLocks noChangeArrowheads="1"/>
          </p:cNvSpPr>
          <p:nvPr/>
        </p:nvSpPr>
        <p:spPr bwMode="auto">
          <a:xfrm>
            <a:off x="7935433" y="0"/>
            <a:ext cx="4253392" cy="6858000"/>
          </a:xfrm>
          <a:prstGeom prst="rect">
            <a:avLst/>
          </a:prstGeom>
          <a:solidFill>
            <a:srgbClr val="148DB1"/>
          </a:solidFill>
          <a:ln w="9525">
            <a:noFill/>
            <a:miter lim="800000"/>
            <a:headEnd/>
            <a:tailEnd/>
          </a:ln>
        </p:spPr>
        <p:txBody>
          <a:bodyPr lIns="228524" tIns="1599752" rIns="228524" bIns="418962"/>
          <a:lstStyle/>
          <a:p>
            <a:pPr defTabSz="1088456"/>
            <a:endParaRPr lang="en-US" sz="2600" dirty="0"/>
          </a:p>
        </p:txBody>
      </p:sp>
      <p:sp>
        <p:nvSpPr>
          <p:cNvPr id="30734" name="Rectangle 38"/>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sp>
        <p:nvSpPr>
          <p:cNvPr id="30736" name="Rectangle 40"/>
          <p:cNvSpPr>
            <a:spLocks noChangeArrowheads="1"/>
          </p:cNvSpPr>
          <p:nvPr/>
        </p:nvSpPr>
        <p:spPr bwMode="auto">
          <a:xfrm>
            <a:off x="0" y="5334000"/>
            <a:ext cx="4824743" cy="1524000"/>
          </a:xfrm>
          <a:prstGeom prst="rect">
            <a:avLst/>
          </a:prstGeom>
          <a:solidFill>
            <a:schemeClr val="tx1">
              <a:alpha val="79999"/>
            </a:schemeClr>
          </a:solidFill>
          <a:ln w="9525">
            <a:noFill/>
            <a:miter lim="800000"/>
            <a:headEnd/>
            <a:tailEnd/>
          </a:ln>
        </p:spPr>
        <p:txBody>
          <a:bodyPr lIns="228536" tIns="38088" rIns="152350" bIns="38088" anchor="ctr"/>
          <a:lstStyle/>
          <a:p>
            <a:pPr defTabSz="1088456"/>
            <a:r>
              <a:rPr lang="en-US" sz="3600" dirty="0">
                <a:solidFill>
                  <a:schemeClr val="bg1"/>
                </a:solidFill>
              </a:rPr>
              <a:t>Every App, Any Cloud</a:t>
            </a:r>
          </a:p>
        </p:txBody>
      </p:sp>
      <p:sp>
        <p:nvSpPr>
          <p:cNvPr id="30738" name="Rectangle 4"/>
          <p:cNvSpPr>
            <a:spLocks noChangeArrowheads="1"/>
          </p:cNvSpPr>
          <p:nvPr/>
        </p:nvSpPr>
        <p:spPr bwMode="auto">
          <a:xfrm>
            <a:off x="4808873" y="1434042"/>
            <a:ext cx="3159625" cy="216958"/>
          </a:xfrm>
          <a:prstGeom prst="rect">
            <a:avLst/>
          </a:prstGeom>
          <a:noFill/>
          <a:ln w="9525">
            <a:noFill/>
            <a:miter lim="800000"/>
            <a:headEnd/>
            <a:tailEnd/>
          </a:ln>
        </p:spPr>
        <p:txBody>
          <a:bodyPr wrap="none" lIns="76179" tIns="38089" rIns="76179" bIns="38089" anchor="ctr"/>
          <a:lstStyle/>
          <a:p>
            <a:pPr algn="ctr"/>
            <a:r>
              <a:rPr lang="en-US" sz="1400" dirty="0"/>
              <a:t>Cross-Premises Flexibility</a:t>
            </a:r>
          </a:p>
        </p:txBody>
      </p:sp>
      <p:sp>
        <p:nvSpPr>
          <p:cNvPr id="30739" name="Rectangle 4"/>
          <p:cNvSpPr>
            <a:spLocks noChangeArrowheads="1"/>
          </p:cNvSpPr>
          <p:nvPr/>
        </p:nvSpPr>
        <p:spPr bwMode="auto">
          <a:xfrm>
            <a:off x="4808873" y="2685521"/>
            <a:ext cx="3159625" cy="298979"/>
          </a:xfrm>
          <a:prstGeom prst="rect">
            <a:avLst/>
          </a:prstGeom>
          <a:noFill/>
          <a:ln w="9525">
            <a:noFill/>
            <a:miter lim="800000"/>
            <a:headEnd/>
            <a:tailEnd/>
          </a:ln>
        </p:spPr>
        <p:txBody>
          <a:bodyPr wrap="none" lIns="76179" tIns="38089" rIns="76179" bIns="38089" anchor="ctr"/>
          <a:lstStyle/>
          <a:p>
            <a:pPr algn="ctr"/>
            <a:r>
              <a:rPr lang="en-US" sz="1400"/>
              <a:t>Scalable &amp; Flexible App Platform</a:t>
            </a:r>
          </a:p>
        </p:txBody>
      </p:sp>
      <p:sp>
        <p:nvSpPr>
          <p:cNvPr id="30740" name="Rectangle 4"/>
          <p:cNvSpPr>
            <a:spLocks noChangeArrowheads="1"/>
          </p:cNvSpPr>
          <p:nvPr/>
        </p:nvSpPr>
        <p:spPr bwMode="auto">
          <a:xfrm>
            <a:off x="4824743" y="4019021"/>
            <a:ext cx="3159625" cy="362479"/>
          </a:xfrm>
          <a:prstGeom prst="rect">
            <a:avLst/>
          </a:prstGeom>
          <a:noFill/>
          <a:ln w="9525">
            <a:noFill/>
            <a:miter lim="800000"/>
            <a:headEnd/>
            <a:tailEnd/>
          </a:ln>
        </p:spPr>
        <p:txBody>
          <a:bodyPr wrap="none" lIns="76179" tIns="38089" rIns="76179" bIns="38089" anchor="ctr"/>
          <a:lstStyle/>
          <a:p>
            <a:pPr algn="ctr"/>
            <a:r>
              <a:rPr lang="en-US" sz="1400"/>
              <a:t>Scalable &amp; Flexible Web Platform</a:t>
            </a:r>
          </a:p>
        </p:txBody>
      </p:sp>
      <p:sp>
        <p:nvSpPr>
          <p:cNvPr id="30741" name="Rectangle 4"/>
          <p:cNvSpPr>
            <a:spLocks noChangeArrowheads="1"/>
          </p:cNvSpPr>
          <p:nvPr/>
        </p:nvSpPr>
        <p:spPr bwMode="auto">
          <a:xfrm>
            <a:off x="4824743" y="5461000"/>
            <a:ext cx="3159625" cy="317500"/>
          </a:xfrm>
          <a:prstGeom prst="rect">
            <a:avLst/>
          </a:prstGeom>
          <a:noFill/>
          <a:ln w="9525">
            <a:noFill/>
            <a:miter lim="800000"/>
            <a:headEnd/>
            <a:tailEnd/>
          </a:ln>
        </p:spPr>
        <p:txBody>
          <a:bodyPr wrap="none" lIns="76179" tIns="38089" rIns="76179" bIns="38089" anchor="ctr"/>
          <a:lstStyle/>
          <a:p>
            <a:pPr algn="ctr"/>
            <a:r>
              <a:rPr lang="en-US" sz="1400"/>
              <a:t>Open Web Platform</a:t>
            </a:r>
          </a:p>
        </p:txBody>
      </p:sp>
      <p:sp>
        <p:nvSpPr>
          <p:cNvPr id="22" name="Rectangle 39"/>
          <p:cNvSpPr>
            <a:spLocks noChangeArrowheads="1"/>
          </p:cNvSpPr>
          <p:nvPr/>
        </p:nvSpPr>
        <p:spPr bwMode="auto">
          <a:xfrm>
            <a:off x="5078677" y="275167"/>
            <a:ext cx="6503088" cy="793750"/>
          </a:xfrm>
          <a:prstGeom prst="rect">
            <a:avLst/>
          </a:prstGeom>
          <a:noFill/>
          <a:ln w="9525">
            <a:noFill/>
            <a:miter lim="800000"/>
            <a:headEnd/>
            <a:tailEnd/>
          </a:ln>
          <a:effectLst/>
        </p:spPr>
        <p:txBody>
          <a:bodyPr lIns="108810" tIns="54406" rIns="108810" bIns="54406" anchor="ctr"/>
          <a:lstStyle/>
          <a:p>
            <a:pPr defTabSz="1088456"/>
            <a:endParaRPr lang="en-US" sz="2800" b="1" dirty="0"/>
          </a:p>
        </p:txBody>
      </p:sp>
      <p:sp>
        <p:nvSpPr>
          <p:cNvPr id="23"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2400" b="1" dirty="0"/>
              <a:t>Open Application and Web Platform for the Datacenter and the Cloud  </a:t>
            </a:r>
          </a:p>
        </p:txBody>
      </p:sp>
      <p:sp>
        <p:nvSpPr>
          <p:cNvPr id="24" name="Rectangle 13"/>
          <p:cNvSpPr>
            <a:spLocks noChangeArrowheads="1"/>
          </p:cNvSpPr>
          <p:nvPr/>
        </p:nvSpPr>
        <p:spPr bwMode="auto">
          <a:xfrm>
            <a:off x="7943749" y="1397000"/>
            <a:ext cx="4245075" cy="1333500"/>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Symmetry between </a:t>
            </a:r>
            <a:r>
              <a:rPr lang="en-US" sz="2400" dirty="0"/>
              <a:t>c</a:t>
            </a:r>
            <a:r>
              <a:rPr lang="en-US" sz="2400" dirty="0" smtClean="0"/>
              <a:t>louds</a:t>
            </a:r>
          </a:p>
          <a:p>
            <a:pPr defTabSz="1088456"/>
            <a:r>
              <a:rPr lang="en-US" sz="2400" dirty="0" smtClean="0"/>
              <a:t>Common management</a:t>
            </a:r>
          </a:p>
          <a:p>
            <a:pPr defTabSz="1088456"/>
            <a:r>
              <a:rPr lang="en-US" sz="2400" dirty="0" smtClean="0"/>
              <a:t>Common developer tools…</a:t>
            </a:r>
          </a:p>
        </p:txBody>
      </p:sp>
      <p:sp>
        <p:nvSpPr>
          <p:cNvPr id="25" name="Rectangle 13"/>
          <p:cNvSpPr>
            <a:spLocks noChangeArrowheads="1"/>
          </p:cNvSpPr>
          <p:nvPr/>
        </p:nvSpPr>
        <p:spPr bwMode="auto">
          <a:xfrm>
            <a:off x="7921561" y="2758795"/>
            <a:ext cx="4245075" cy="1305205"/>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Distributed caching</a:t>
            </a:r>
          </a:p>
          <a:p>
            <a:pPr defTabSz="1088456"/>
            <a:r>
              <a:rPr lang="en-US" sz="2400" dirty="0" smtClean="0"/>
              <a:t>Pub/Sub messaging</a:t>
            </a:r>
          </a:p>
          <a:p>
            <a:pPr defTabSz="1088456"/>
            <a:r>
              <a:rPr lang="en-US" sz="2400" dirty="0" smtClean="0"/>
              <a:t>Multi-tenant app container…</a:t>
            </a:r>
          </a:p>
        </p:txBody>
      </p:sp>
      <p:pic>
        <p:nvPicPr>
          <p:cNvPr id="30737" name="Picture 14" descr="window"/>
          <p:cNvPicPr>
            <a:picLocks noChangeAspect="1" noChangeArrowheads="1"/>
          </p:cNvPicPr>
          <p:nvPr/>
        </p:nvPicPr>
        <p:blipFill>
          <a:blip r:embed="rId8" cstate="email"/>
          <a:srcRect/>
          <a:stretch>
            <a:fillRect/>
          </a:stretch>
        </p:blipFill>
        <p:spPr bwMode="auto">
          <a:xfrm>
            <a:off x="5113968" y="257969"/>
            <a:ext cx="1079219" cy="828146"/>
          </a:xfrm>
          <a:prstGeom prst="rect">
            <a:avLst/>
          </a:prstGeom>
          <a:noFill/>
          <a:ln w="9525">
            <a:noFill/>
            <a:miter lim="800000"/>
            <a:headEnd/>
            <a:tailEnd/>
          </a:ln>
        </p:spPr>
      </p:pic>
      <p:sp>
        <p:nvSpPr>
          <p:cNvPr id="27" name="Rectangle 13"/>
          <p:cNvSpPr>
            <a:spLocks noChangeArrowheads="1"/>
          </p:cNvSpPr>
          <p:nvPr/>
        </p:nvSpPr>
        <p:spPr bwMode="auto">
          <a:xfrm>
            <a:off x="7938489" y="4087726"/>
            <a:ext cx="4245075" cy="1333500"/>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a:t>Multi-tenant web sites</a:t>
            </a:r>
          </a:p>
          <a:p>
            <a:pPr defTabSz="1088456"/>
            <a:r>
              <a:rPr lang="en-US" sz="2400" dirty="0" smtClean="0"/>
              <a:t>Sandboxing and </a:t>
            </a:r>
            <a:r>
              <a:rPr lang="en-US" sz="2400" dirty="0" err="1"/>
              <a:t>QoS</a:t>
            </a:r>
            <a:endParaRPr lang="en-US" sz="2400" dirty="0"/>
          </a:p>
          <a:p>
            <a:pPr defTabSz="1088456"/>
            <a:r>
              <a:rPr lang="en-US" sz="2400" dirty="0"/>
              <a:t>NUMA-aware scaling for </a:t>
            </a:r>
            <a:r>
              <a:rPr lang="en-US" sz="2400" dirty="0" smtClean="0"/>
              <a:t>IIS…</a:t>
            </a:r>
            <a:endParaRPr lang="en-US" sz="2400" dirty="0"/>
          </a:p>
        </p:txBody>
      </p:sp>
      <p:sp>
        <p:nvSpPr>
          <p:cNvPr id="28" name="Rectangle 13"/>
          <p:cNvSpPr>
            <a:spLocks noChangeArrowheads="1"/>
          </p:cNvSpPr>
          <p:nvPr/>
        </p:nvSpPr>
        <p:spPr bwMode="auto">
          <a:xfrm>
            <a:off x="7917463" y="5501406"/>
            <a:ext cx="4245075" cy="1333500"/>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Open source support</a:t>
            </a:r>
          </a:p>
          <a:p>
            <a:pPr defTabSz="1088456"/>
            <a:r>
              <a:rPr lang="en-US" sz="2400" dirty="0" smtClean="0"/>
              <a:t>Support for HTML 5</a:t>
            </a:r>
          </a:p>
          <a:p>
            <a:pPr defTabSz="1088456"/>
            <a:r>
              <a:rPr lang="en-US" sz="2400" dirty="0" err="1" smtClean="0"/>
              <a:t>WebSocket</a:t>
            </a:r>
            <a:r>
              <a:rPr lang="en-US" sz="2400" dirty="0" smtClean="0"/>
              <a:t> protocol…</a:t>
            </a:r>
          </a:p>
        </p:txBody>
      </p:sp>
    </p:spTree>
    <p:extLst>
      <p:ext uri="{BB962C8B-B14F-4D97-AF65-F5344CB8AC3E}">
        <p14:creationId xmlns:p14="http://schemas.microsoft.com/office/powerpoint/2010/main" val="11481307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Hybrid Apps</a:t>
            </a:r>
            <a:br>
              <a:rPr lang="en-US" dirty="0" smtClean="0"/>
            </a:br>
            <a:r>
              <a:rPr lang="en-US" sz="3200" dirty="0" smtClean="0"/>
              <a:t>(Stefan </a:t>
            </a:r>
            <a:r>
              <a:rPr lang="en-US" sz="3200" dirty="0" err="1" smtClean="0"/>
              <a:t>Schackow</a:t>
            </a:r>
            <a:r>
              <a:rPr lang="en-US" sz="3200" dirty="0" smtClean="0"/>
              <a:t>)</a:t>
            </a:r>
            <a:r>
              <a:rPr lang="en-US" dirty="0"/>
              <a:t/>
            </a:r>
            <a:br>
              <a:rPr lang="en-US" dirty="0"/>
            </a:b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2496294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9"/>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endParaRPr lang="en-US"/>
          </a:p>
        </p:txBody>
      </p:sp>
      <p:pic>
        <p:nvPicPr>
          <p:cNvPr id="31758" name="Picture 14" descr="87479366"/>
          <p:cNvPicPr>
            <a:picLocks noChangeAspect="1" noChangeArrowheads="1"/>
          </p:cNvPicPr>
          <p:nvPr/>
        </p:nvPicPr>
        <p:blipFill>
          <a:blip r:embed="rId3" cstate="email"/>
          <a:srcRect/>
          <a:stretch>
            <a:fillRect/>
          </a:stretch>
        </p:blipFill>
        <p:spPr bwMode="auto">
          <a:xfrm>
            <a:off x="0" y="0"/>
            <a:ext cx="4824743" cy="6858000"/>
          </a:xfrm>
          <a:prstGeom prst="rect">
            <a:avLst/>
          </a:prstGeom>
          <a:noFill/>
        </p:spPr>
      </p:pic>
      <p:sp>
        <p:nvSpPr>
          <p:cNvPr id="31746" name="Slide Number Placeholder 5"/>
          <p:cNvSpPr>
            <a:spLocks noGrp="1"/>
          </p:cNvSpPr>
          <p:nvPr>
            <p:ph type="sldNum" sz="quarter" idx="4294967295"/>
          </p:nvPr>
        </p:nvSpPr>
        <p:spPr>
          <a:xfrm>
            <a:off x="9141619" y="6245490"/>
            <a:ext cx="2843530" cy="476250"/>
          </a:xfrm>
          <a:prstGeom prst="rect">
            <a:avLst/>
          </a:prstGeom>
          <a:noFill/>
        </p:spPr>
        <p:txBody>
          <a:bodyPr lIns="76179" tIns="38089" rIns="76179" bIns="38089"/>
          <a:lstStyle/>
          <a:p>
            <a:pPr defTabSz="1088456"/>
            <a:fld id="{BBD3424A-A9AC-4942-B8A4-5615076EBAA0}" type="slidenum">
              <a:rPr lang="en-US" smtClean="0"/>
              <a:pPr defTabSz="1088456"/>
              <a:t>13</a:t>
            </a:fld>
            <a:endParaRPr lang="en-US" smtClean="0"/>
          </a:p>
        </p:txBody>
      </p:sp>
      <p:sp>
        <p:nvSpPr>
          <p:cNvPr id="31750" name="Rectangle 17"/>
          <p:cNvSpPr>
            <a:spLocks noChangeArrowheads="1"/>
          </p:cNvSpPr>
          <p:nvPr/>
        </p:nvSpPr>
        <p:spPr bwMode="auto">
          <a:xfrm>
            <a:off x="4824743" y="1587500"/>
            <a:ext cx="3110690" cy="1079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pic>
        <p:nvPicPr>
          <p:cNvPr id="31751" name="Picture 18" descr="cloud-building-app"/>
          <p:cNvPicPr>
            <a:picLocks noChangeAspect="1" noChangeArrowheads="1"/>
          </p:cNvPicPr>
          <p:nvPr/>
        </p:nvPicPr>
        <p:blipFill>
          <a:blip r:embed="rId4" cstate="email"/>
          <a:srcRect/>
          <a:stretch>
            <a:fillRect/>
          </a:stretch>
        </p:blipFill>
        <p:spPr bwMode="auto">
          <a:xfrm>
            <a:off x="5554803" y="1698626"/>
            <a:ext cx="1650570" cy="886354"/>
          </a:xfrm>
          <a:prstGeom prst="rect">
            <a:avLst/>
          </a:prstGeom>
          <a:noFill/>
          <a:ln w="9525">
            <a:noFill/>
            <a:miter lim="800000"/>
            <a:headEnd/>
            <a:tailEnd/>
          </a:ln>
        </p:spPr>
      </p:pic>
      <p:sp>
        <p:nvSpPr>
          <p:cNvPr id="31752" name="Rectangle 23"/>
          <p:cNvSpPr>
            <a:spLocks noChangeArrowheads="1"/>
          </p:cNvSpPr>
          <p:nvPr/>
        </p:nvSpPr>
        <p:spPr bwMode="auto">
          <a:xfrm>
            <a:off x="7935433" y="0"/>
            <a:ext cx="4253392" cy="6858000"/>
          </a:xfrm>
          <a:prstGeom prst="rect">
            <a:avLst/>
          </a:prstGeom>
          <a:solidFill>
            <a:srgbClr val="148DB1"/>
          </a:solidFill>
          <a:ln w="9525">
            <a:noFill/>
            <a:miter lim="800000"/>
            <a:headEnd/>
            <a:tailEnd/>
          </a:ln>
        </p:spPr>
        <p:txBody>
          <a:bodyPr lIns="228524" tIns="1599752" rIns="228524" bIns="418962"/>
          <a:lstStyle/>
          <a:p>
            <a:pPr marL="238058" indent="-238058" defTabSz="1088456">
              <a:spcBef>
                <a:spcPct val="50000"/>
              </a:spcBef>
              <a:buFontTx/>
              <a:buChar char="•"/>
            </a:pPr>
            <a:r>
              <a:rPr lang="en-US" sz="2800" dirty="0" smtClean="0"/>
              <a:t>Greater density and multi-tenancy hosting with IIS8</a:t>
            </a:r>
            <a:endParaRPr lang="en-US" sz="2800" dirty="0"/>
          </a:p>
          <a:p>
            <a:pPr marL="238058" indent="-238058" defTabSz="1088456">
              <a:spcBef>
                <a:spcPct val="50000"/>
              </a:spcBef>
              <a:buFontTx/>
              <a:buChar char="•"/>
            </a:pPr>
            <a:r>
              <a:rPr lang="en-US" sz="2800" dirty="0"/>
              <a:t>Scalable </a:t>
            </a:r>
            <a:r>
              <a:rPr lang="en-US" sz="2800" dirty="0" smtClean="0"/>
              <a:t>apps for private and public clouds</a:t>
            </a:r>
            <a:endParaRPr lang="en-US" sz="2800" dirty="0"/>
          </a:p>
          <a:p>
            <a:pPr marL="238058" indent="-238058" defTabSz="1088456">
              <a:spcBef>
                <a:spcPct val="50000"/>
              </a:spcBef>
              <a:buFontTx/>
              <a:buChar char="•"/>
            </a:pPr>
            <a:r>
              <a:rPr lang="en-US" sz="2800" dirty="0"/>
              <a:t>Extension of open programming tools</a:t>
            </a:r>
          </a:p>
          <a:p>
            <a:pPr marL="238058" indent="-238058" defTabSz="1088456">
              <a:spcBef>
                <a:spcPct val="50000"/>
              </a:spcBef>
              <a:buFontTx/>
              <a:buChar char="•"/>
            </a:pPr>
            <a:r>
              <a:rPr lang="en-US" sz="2800" dirty="0" err="1"/>
              <a:t>Websocket</a:t>
            </a:r>
            <a:r>
              <a:rPr lang="en-US" sz="2800" dirty="0"/>
              <a:t> </a:t>
            </a:r>
            <a:r>
              <a:rPr lang="en-US" sz="2800" dirty="0" smtClean="0"/>
              <a:t>extensions</a:t>
            </a:r>
          </a:p>
          <a:p>
            <a:pPr marL="238058" indent="-238058" defTabSz="1088456">
              <a:spcBef>
                <a:spcPct val="50000"/>
              </a:spcBef>
              <a:buFontTx/>
              <a:buChar char="•"/>
            </a:pPr>
            <a:r>
              <a:rPr lang="en-US" sz="2800" dirty="0" smtClean="0"/>
              <a:t>…</a:t>
            </a:r>
            <a:endParaRPr lang="en-US" sz="2800" dirty="0"/>
          </a:p>
        </p:txBody>
      </p:sp>
      <p:sp>
        <p:nvSpPr>
          <p:cNvPr id="31753" name="Rectangle 24"/>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sp>
        <p:nvSpPr>
          <p:cNvPr id="15" name="Text Box 16"/>
          <p:cNvSpPr txBox="1">
            <a:spLocks noChangeArrowheads="1"/>
          </p:cNvSpPr>
          <p:nvPr/>
        </p:nvSpPr>
        <p:spPr bwMode="auto">
          <a:xfrm>
            <a:off x="5015194" y="2794001"/>
            <a:ext cx="2786143" cy="3154686"/>
          </a:xfrm>
          <a:prstGeom prst="rect">
            <a:avLst/>
          </a:prstGeom>
          <a:noFill/>
          <a:ln w="9525">
            <a:noFill/>
            <a:miter lim="800000"/>
            <a:headEnd/>
            <a:tailEnd/>
          </a:ln>
          <a:effectLst/>
        </p:spPr>
        <p:txBody>
          <a:bodyPr wrap="square" lIns="76174" tIns="38088" rIns="76174" bIns="38088">
            <a:spAutoFit/>
          </a:bodyPr>
          <a:lstStyle/>
          <a:p>
            <a:pPr defTabSz="1088456">
              <a:spcBef>
                <a:spcPct val="50000"/>
              </a:spcBef>
            </a:pPr>
            <a:r>
              <a:rPr lang="en-US" sz="2000" dirty="0"/>
              <a:t>Enhanced frameworks and open programming tools in Windows Server 8 allow partners to develop scalable cloud applications, taking advantage of the </a:t>
            </a:r>
            <a:r>
              <a:rPr lang="en-US" sz="2000" dirty="0">
                <a:cs typeface="Arial" pitchFamily="34" charset="0"/>
              </a:rPr>
              <a:t>most comprehensive, enterprise-ready application platform</a:t>
            </a:r>
            <a:r>
              <a:rPr lang="en-US" sz="2000" dirty="0" smtClean="0">
                <a:cs typeface="Arial" pitchFamily="34" charset="0"/>
              </a:rPr>
              <a:t>.</a:t>
            </a:r>
            <a:endParaRPr lang="en-US" sz="2800" dirty="0"/>
          </a:p>
        </p:txBody>
      </p:sp>
      <p:sp>
        <p:nvSpPr>
          <p:cNvPr id="13" name="Rectangle 40"/>
          <p:cNvSpPr>
            <a:spLocks noChangeArrowheads="1"/>
          </p:cNvSpPr>
          <p:nvPr/>
        </p:nvSpPr>
        <p:spPr bwMode="auto">
          <a:xfrm>
            <a:off x="0" y="5334000"/>
            <a:ext cx="4824743" cy="1524000"/>
          </a:xfrm>
          <a:prstGeom prst="rect">
            <a:avLst/>
          </a:prstGeom>
          <a:solidFill>
            <a:schemeClr val="tx1">
              <a:alpha val="79999"/>
            </a:schemeClr>
          </a:solidFill>
          <a:ln w="9525">
            <a:noFill/>
            <a:miter lim="800000"/>
            <a:headEnd/>
            <a:tailEnd/>
          </a:ln>
        </p:spPr>
        <p:txBody>
          <a:bodyPr lIns="228536" tIns="38088" rIns="152350" bIns="38088" anchor="ctr"/>
          <a:lstStyle/>
          <a:p>
            <a:pPr defTabSz="1088456"/>
            <a:r>
              <a:rPr lang="en-US" sz="3600" dirty="0">
                <a:solidFill>
                  <a:schemeClr val="bg1"/>
                </a:solidFill>
              </a:rPr>
              <a:t>Every App, Any Cloud</a:t>
            </a:r>
          </a:p>
        </p:txBody>
      </p:sp>
      <p:pic>
        <p:nvPicPr>
          <p:cNvPr id="16" name="Picture 14" descr="window"/>
          <p:cNvPicPr>
            <a:picLocks noChangeAspect="1" noChangeArrowheads="1"/>
          </p:cNvPicPr>
          <p:nvPr/>
        </p:nvPicPr>
        <p:blipFill>
          <a:blip r:embed="rId5" cstate="email"/>
          <a:srcRect/>
          <a:stretch>
            <a:fillRect/>
          </a:stretch>
        </p:blipFill>
        <p:spPr bwMode="auto">
          <a:xfrm>
            <a:off x="5113968" y="257969"/>
            <a:ext cx="1079219" cy="828146"/>
          </a:xfrm>
          <a:prstGeom prst="rect">
            <a:avLst/>
          </a:prstGeom>
          <a:noFill/>
          <a:ln w="9525">
            <a:noFill/>
            <a:miter lim="800000"/>
            <a:headEnd/>
            <a:tailEnd/>
          </a:ln>
        </p:spPr>
      </p:pic>
      <p:sp>
        <p:nvSpPr>
          <p:cNvPr id="17"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3200" dirty="0"/>
              <a:t>Partner</a:t>
            </a:r>
            <a:r>
              <a:rPr lang="en-US" sz="2800" dirty="0"/>
              <a:t> </a:t>
            </a:r>
            <a:r>
              <a:rPr lang="en-US" sz="3200" dirty="0" smtClean="0"/>
              <a:t>Opportunities</a:t>
            </a:r>
            <a:endParaRPr lang="en-US" sz="2800" b="1" dirty="0"/>
          </a:p>
        </p:txBody>
      </p:sp>
    </p:spTree>
    <p:extLst>
      <p:ext uri="{BB962C8B-B14F-4D97-AF65-F5344CB8AC3E}">
        <p14:creationId xmlns:p14="http://schemas.microsoft.com/office/powerpoint/2010/main" val="2549230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4294967295"/>
          </p:nvPr>
        </p:nvSpPr>
        <p:spPr>
          <a:xfrm>
            <a:off x="9141619" y="6245490"/>
            <a:ext cx="2843530" cy="476250"/>
          </a:xfrm>
          <a:prstGeom prst="rect">
            <a:avLst/>
          </a:prstGeom>
        </p:spPr>
        <p:txBody>
          <a:bodyPr lIns="76179" tIns="38089" rIns="76179" bIns="38089"/>
          <a:lstStyle/>
          <a:p>
            <a:fld id="{F814B334-5729-4E91-B164-77D27D737E66}" type="slidenum">
              <a:rPr lang="en-US"/>
              <a:pPr/>
              <a:t>14</a:t>
            </a:fld>
            <a:endParaRPr lang="en-US"/>
          </a:p>
        </p:txBody>
      </p:sp>
      <p:sp>
        <p:nvSpPr>
          <p:cNvPr id="46105" name="Rectangle 25"/>
          <p:cNvSpPr>
            <a:spLocks noChangeArrowheads="1"/>
          </p:cNvSpPr>
          <p:nvPr/>
        </p:nvSpPr>
        <p:spPr bwMode="auto">
          <a:xfrm>
            <a:off x="0" y="0"/>
            <a:ext cx="12188825" cy="6858000"/>
          </a:xfrm>
          <a:prstGeom prst="rect">
            <a:avLst/>
          </a:prstGeom>
          <a:gradFill rotWithShape="1">
            <a:gsLst>
              <a:gs pos="0">
                <a:srgbClr val="11A7D8"/>
              </a:gs>
              <a:gs pos="100000">
                <a:srgbClr val="11A7D8">
                  <a:gamma/>
                  <a:tint val="83922"/>
                  <a:invGamma/>
                </a:srgbClr>
              </a:gs>
            </a:gsLst>
            <a:lin ang="18900000" scaled="1"/>
          </a:gradFill>
          <a:ln w="9525">
            <a:noFill/>
            <a:miter lim="800000"/>
            <a:headEnd/>
            <a:tailEnd/>
          </a:ln>
          <a:effectLst/>
        </p:spPr>
        <p:txBody>
          <a:bodyPr wrap="none" lIns="76179" tIns="38089" rIns="76179" bIns="38089" anchor="ctr"/>
          <a:lstStyle/>
          <a:p>
            <a:endParaRPr lang="en-US"/>
          </a:p>
        </p:txBody>
      </p:sp>
      <p:sp>
        <p:nvSpPr>
          <p:cNvPr id="46108" name="Rectangle 28"/>
          <p:cNvSpPr>
            <a:spLocks noChangeArrowheads="1"/>
          </p:cNvSpPr>
          <p:nvPr/>
        </p:nvSpPr>
        <p:spPr bwMode="auto">
          <a:xfrm>
            <a:off x="7935433" y="0"/>
            <a:ext cx="4253392" cy="6858000"/>
          </a:xfrm>
          <a:prstGeom prst="rect">
            <a:avLst/>
          </a:prstGeom>
          <a:solidFill>
            <a:srgbClr val="148DB1"/>
          </a:solidFill>
          <a:ln w="9525">
            <a:noFill/>
            <a:miter lim="800000"/>
            <a:headEnd/>
            <a:tailEnd/>
          </a:ln>
          <a:effectLst/>
        </p:spPr>
        <p:txBody>
          <a:bodyPr lIns="228524" tIns="1599752" rIns="228524" bIns="418962"/>
          <a:lstStyle/>
          <a:p>
            <a:pPr defTabSz="1088456"/>
            <a:endParaRPr lang="en-US" sz="2600" dirty="0"/>
          </a:p>
        </p:txBody>
      </p:sp>
      <p:sp>
        <p:nvSpPr>
          <p:cNvPr id="46109" name="Rectangle 29"/>
          <p:cNvSpPr>
            <a:spLocks noChangeArrowheads="1"/>
          </p:cNvSpPr>
          <p:nvPr/>
        </p:nvSpPr>
        <p:spPr bwMode="auto">
          <a:xfrm>
            <a:off x="4824743" y="0"/>
            <a:ext cx="7364082" cy="1397000"/>
          </a:xfrm>
          <a:prstGeom prst="rect">
            <a:avLst/>
          </a:prstGeom>
          <a:solidFill>
            <a:schemeClr val="accent1">
              <a:alpha val="80000"/>
            </a:schemeClr>
          </a:solidFill>
          <a:ln w="9525">
            <a:noFill/>
            <a:miter lim="800000"/>
            <a:headEnd/>
            <a:tailEnd/>
          </a:ln>
          <a:effectLst/>
        </p:spPr>
        <p:txBody>
          <a:bodyPr wrap="none" lIns="76179" tIns="38089" rIns="76179" bIns="38089" anchor="ctr"/>
          <a:lstStyle/>
          <a:p>
            <a:endParaRPr lang="en-US"/>
          </a:p>
        </p:txBody>
      </p:sp>
      <p:sp>
        <p:nvSpPr>
          <p:cNvPr id="46110" name="Rectangle 30"/>
          <p:cNvSpPr>
            <a:spLocks noChangeArrowheads="1"/>
          </p:cNvSpPr>
          <p:nvPr/>
        </p:nvSpPr>
        <p:spPr bwMode="auto">
          <a:xfrm>
            <a:off x="5078677" y="275167"/>
            <a:ext cx="6503088" cy="793750"/>
          </a:xfrm>
          <a:prstGeom prst="rect">
            <a:avLst/>
          </a:prstGeom>
          <a:noFill/>
          <a:ln w="9525">
            <a:noFill/>
            <a:miter lim="800000"/>
            <a:headEnd/>
            <a:tailEnd/>
          </a:ln>
          <a:effectLst/>
        </p:spPr>
        <p:txBody>
          <a:bodyPr lIns="108810" tIns="54406" rIns="108810" bIns="54406" anchor="ctr"/>
          <a:lstStyle/>
          <a:p>
            <a:pPr defTabSz="1088456"/>
            <a:endParaRPr lang="en-US" sz="2800" b="1" dirty="0"/>
          </a:p>
        </p:txBody>
      </p:sp>
      <p:pic>
        <p:nvPicPr>
          <p:cNvPr id="22" name="Picture 21" descr="Woman with Phone (2)"/>
          <p:cNvPicPr>
            <a:picLocks noChangeAspect="1" noChangeArrowheads="1"/>
          </p:cNvPicPr>
          <p:nvPr/>
        </p:nvPicPr>
        <p:blipFill>
          <a:blip r:embed="rId3" cstate="print"/>
          <a:srcRect l="19537" r="34416" b="1819"/>
          <a:stretch>
            <a:fillRect/>
          </a:stretch>
        </p:blipFill>
        <p:spPr bwMode="auto">
          <a:xfrm>
            <a:off x="0" y="0"/>
            <a:ext cx="4824743" cy="6858000"/>
          </a:xfrm>
          <a:prstGeom prst="rect">
            <a:avLst/>
          </a:prstGeom>
          <a:noFill/>
        </p:spPr>
      </p:pic>
      <p:sp>
        <p:nvSpPr>
          <p:cNvPr id="26" name="Rectangle 27"/>
          <p:cNvSpPr>
            <a:spLocks noChangeArrowheads="1"/>
          </p:cNvSpPr>
          <p:nvPr/>
        </p:nvSpPr>
        <p:spPr bwMode="auto">
          <a:xfrm>
            <a:off x="0" y="5334000"/>
            <a:ext cx="4824743" cy="1524000"/>
          </a:xfrm>
          <a:prstGeom prst="rect">
            <a:avLst/>
          </a:prstGeom>
          <a:solidFill>
            <a:schemeClr val="tx1">
              <a:alpha val="80000"/>
            </a:schemeClr>
          </a:solidFill>
          <a:ln w="9525">
            <a:noFill/>
            <a:miter lim="800000"/>
            <a:headEnd/>
            <a:tailEnd/>
          </a:ln>
          <a:effectLst/>
        </p:spPr>
        <p:txBody>
          <a:bodyPr lIns="274320" tIns="45718" rIns="45720" bIns="45718" anchor="ctr"/>
          <a:lstStyle/>
          <a:p>
            <a:pPr defTabSz="1088456"/>
            <a:r>
              <a:rPr lang="en-US" sz="3600" dirty="0" smtClean="0">
                <a:solidFill>
                  <a:schemeClr val="bg1"/>
                </a:solidFill>
              </a:rPr>
              <a:t>Modern Workstyle,</a:t>
            </a:r>
          </a:p>
          <a:p>
            <a:pPr defTabSz="1088456"/>
            <a:r>
              <a:rPr lang="en-US" sz="3600" dirty="0" smtClean="0">
                <a:solidFill>
                  <a:schemeClr val="bg1"/>
                </a:solidFill>
              </a:rPr>
              <a:t>Enabled</a:t>
            </a:r>
            <a:endParaRPr lang="en-US" sz="3600" dirty="0">
              <a:solidFill>
                <a:schemeClr val="bg1"/>
              </a:solidFill>
            </a:endParaRPr>
          </a:p>
        </p:txBody>
      </p:sp>
      <p:sp>
        <p:nvSpPr>
          <p:cNvPr id="30" name="Rectangle 3"/>
          <p:cNvSpPr>
            <a:spLocks noChangeArrowheads="1"/>
          </p:cNvSpPr>
          <p:nvPr/>
        </p:nvSpPr>
        <p:spPr bwMode="auto">
          <a:xfrm>
            <a:off x="4824743" y="35560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31" name="Rectangle 4"/>
          <p:cNvSpPr>
            <a:spLocks noChangeArrowheads="1"/>
          </p:cNvSpPr>
          <p:nvPr/>
        </p:nvSpPr>
        <p:spPr bwMode="auto">
          <a:xfrm>
            <a:off x="4824743" y="5397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32" name="Rectangle 5"/>
          <p:cNvSpPr>
            <a:spLocks noChangeArrowheads="1"/>
          </p:cNvSpPr>
          <p:nvPr/>
        </p:nvSpPr>
        <p:spPr bwMode="auto">
          <a:xfrm>
            <a:off x="4824743" y="1714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pic>
        <p:nvPicPr>
          <p:cNvPr id="33" name="Picture 22" descr="paper-lock"/>
          <p:cNvPicPr>
            <a:picLocks noChangeAspect="1" noChangeArrowheads="1"/>
          </p:cNvPicPr>
          <p:nvPr/>
        </p:nvPicPr>
        <p:blipFill>
          <a:blip r:embed="rId4"/>
          <a:srcRect/>
          <a:stretch>
            <a:fillRect/>
          </a:stretch>
        </p:blipFill>
        <p:spPr bwMode="auto">
          <a:xfrm>
            <a:off x="5816673" y="5516563"/>
            <a:ext cx="1126831" cy="1277938"/>
          </a:xfrm>
          <a:prstGeom prst="rect">
            <a:avLst/>
          </a:prstGeom>
          <a:noFill/>
          <a:ln w="9525">
            <a:noFill/>
            <a:miter lim="800000"/>
            <a:headEnd/>
            <a:tailEnd/>
          </a:ln>
        </p:spPr>
      </p:pic>
      <p:pic>
        <p:nvPicPr>
          <p:cNvPr id="34" name="Picture 23" descr="cloud-computer"/>
          <p:cNvPicPr>
            <a:picLocks noChangeAspect="1" noChangeArrowheads="1"/>
          </p:cNvPicPr>
          <p:nvPr/>
        </p:nvPicPr>
        <p:blipFill>
          <a:blip r:embed="rId5"/>
          <a:srcRect/>
          <a:stretch>
            <a:fillRect/>
          </a:stretch>
        </p:blipFill>
        <p:spPr bwMode="auto">
          <a:xfrm>
            <a:off x="5509836" y="3648604"/>
            <a:ext cx="1740505" cy="1246188"/>
          </a:xfrm>
          <a:prstGeom prst="rect">
            <a:avLst/>
          </a:prstGeom>
          <a:noFill/>
          <a:ln w="9525">
            <a:noFill/>
            <a:miter lim="800000"/>
            <a:headEnd/>
            <a:tailEnd/>
          </a:ln>
        </p:spPr>
      </p:pic>
      <p:pic>
        <p:nvPicPr>
          <p:cNvPr id="35" name="Picture 24" descr="devices"/>
          <p:cNvPicPr>
            <a:picLocks noChangeAspect="1" noChangeArrowheads="1"/>
          </p:cNvPicPr>
          <p:nvPr/>
        </p:nvPicPr>
        <p:blipFill>
          <a:blip r:embed="rId6"/>
          <a:srcRect/>
          <a:stretch>
            <a:fillRect/>
          </a:stretch>
        </p:blipFill>
        <p:spPr bwMode="auto">
          <a:xfrm>
            <a:off x="5745254" y="1862667"/>
            <a:ext cx="1269669" cy="1185333"/>
          </a:xfrm>
          <a:prstGeom prst="rect">
            <a:avLst/>
          </a:prstGeom>
          <a:noFill/>
          <a:ln w="9525">
            <a:noFill/>
            <a:miter lim="800000"/>
            <a:headEnd/>
            <a:tailEnd/>
          </a:ln>
        </p:spPr>
      </p:pic>
      <p:sp>
        <p:nvSpPr>
          <p:cNvPr id="36" name="Rectangle 4"/>
          <p:cNvSpPr>
            <a:spLocks noChangeArrowheads="1"/>
          </p:cNvSpPr>
          <p:nvPr/>
        </p:nvSpPr>
        <p:spPr bwMode="auto">
          <a:xfrm>
            <a:off x="4824743" y="1375833"/>
            <a:ext cx="3159625" cy="338667"/>
          </a:xfrm>
          <a:prstGeom prst="rect">
            <a:avLst/>
          </a:prstGeom>
          <a:noFill/>
          <a:ln w="9525">
            <a:noFill/>
            <a:miter lim="800000"/>
            <a:headEnd/>
            <a:tailEnd/>
          </a:ln>
        </p:spPr>
        <p:txBody>
          <a:bodyPr wrap="none" lIns="76179" tIns="38089" rIns="76179" bIns="38089" anchor="ctr"/>
          <a:lstStyle/>
          <a:p>
            <a:pPr algn="ctr"/>
            <a:r>
              <a:rPr lang="en-US" sz="1400" dirty="0"/>
              <a:t>Anywhere Access, Any Device</a:t>
            </a:r>
          </a:p>
        </p:txBody>
      </p:sp>
      <p:sp>
        <p:nvSpPr>
          <p:cNvPr id="37" name="Rectangle 4"/>
          <p:cNvSpPr>
            <a:spLocks noChangeArrowheads="1"/>
          </p:cNvSpPr>
          <p:nvPr/>
        </p:nvSpPr>
        <p:spPr bwMode="auto">
          <a:xfrm>
            <a:off x="4824743" y="3153834"/>
            <a:ext cx="3159625" cy="436563"/>
          </a:xfrm>
          <a:prstGeom prst="rect">
            <a:avLst/>
          </a:prstGeom>
          <a:noFill/>
          <a:ln w="9525">
            <a:noFill/>
            <a:miter lim="800000"/>
            <a:headEnd/>
            <a:tailEnd/>
          </a:ln>
        </p:spPr>
        <p:txBody>
          <a:bodyPr wrap="none" lIns="76179" tIns="38089" rIns="76179" bIns="38089" anchor="ctr"/>
          <a:lstStyle/>
          <a:p>
            <a:pPr algn="ctr"/>
            <a:r>
              <a:rPr lang="en-US" sz="1400"/>
              <a:t>Full Windows Experience</a:t>
            </a:r>
          </a:p>
        </p:txBody>
      </p:sp>
      <p:sp>
        <p:nvSpPr>
          <p:cNvPr id="38" name="Rectangle 4"/>
          <p:cNvSpPr>
            <a:spLocks noChangeArrowheads="1"/>
          </p:cNvSpPr>
          <p:nvPr/>
        </p:nvSpPr>
        <p:spPr bwMode="auto">
          <a:xfrm>
            <a:off x="4824743" y="5016500"/>
            <a:ext cx="3159625" cy="373063"/>
          </a:xfrm>
          <a:prstGeom prst="rect">
            <a:avLst/>
          </a:prstGeom>
          <a:noFill/>
          <a:ln w="9525">
            <a:noFill/>
            <a:miter lim="800000"/>
            <a:headEnd/>
            <a:tailEnd/>
          </a:ln>
        </p:spPr>
        <p:txBody>
          <a:bodyPr wrap="none" lIns="76179" tIns="38089" rIns="76179" bIns="38089" anchor="ctr"/>
          <a:lstStyle/>
          <a:p>
            <a:pPr algn="ctr"/>
            <a:r>
              <a:rPr lang="en-US" sz="1400"/>
              <a:t>Enhanced Security &amp; Compliance</a:t>
            </a:r>
          </a:p>
        </p:txBody>
      </p:sp>
      <p:sp>
        <p:nvSpPr>
          <p:cNvPr id="23"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2400" b="1" dirty="0"/>
              <a:t>Secure Access to Your Personalized Work Environment From Anywhere</a:t>
            </a:r>
          </a:p>
        </p:txBody>
      </p:sp>
      <p:sp>
        <p:nvSpPr>
          <p:cNvPr id="24" name="Rectangle 13"/>
          <p:cNvSpPr>
            <a:spLocks noChangeArrowheads="1"/>
          </p:cNvSpPr>
          <p:nvPr/>
        </p:nvSpPr>
        <p:spPr bwMode="auto">
          <a:xfrm>
            <a:off x="7943749" y="1397000"/>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Remote sessions, VDI or apps</a:t>
            </a:r>
          </a:p>
          <a:p>
            <a:pPr defTabSz="1088456"/>
            <a:r>
              <a:rPr lang="en-US" sz="2400" dirty="0" smtClean="0"/>
              <a:t>USB device support</a:t>
            </a:r>
          </a:p>
          <a:p>
            <a:pPr defTabSz="1088456"/>
            <a:r>
              <a:rPr lang="en-US" sz="2400" dirty="0" smtClean="0"/>
              <a:t>Simplified VDI Management…</a:t>
            </a:r>
          </a:p>
        </p:txBody>
      </p:sp>
      <p:sp>
        <p:nvSpPr>
          <p:cNvPr id="39" name="Rectangle 13"/>
          <p:cNvSpPr>
            <a:spLocks noChangeArrowheads="1"/>
          </p:cNvSpPr>
          <p:nvPr/>
        </p:nvSpPr>
        <p:spPr bwMode="auto">
          <a:xfrm>
            <a:off x="7935412" y="3218781"/>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err="1" smtClean="0"/>
              <a:t>RemoteFX</a:t>
            </a:r>
            <a:r>
              <a:rPr lang="en-US" sz="2400" dirty="0" smtClean="0"/>
              <a:t> for WAN</a:t>
            </a:r>
          </a:p>
          <a:p>
            <a:pPr defTabSz="1088456"/>
            <a:r>
              <a:rPr lang="en-US" sz="2400" dirty="0" smtClean="0"/>
              <a:t>User VHDs</a:t>
            </a:r>
          </a:p>
          <a:p>
            <a:pPr defTabSz="1088456"/>
            <a:r>
              <a:rPr lang="en-US" sz="2400" dirty="0" smtClean="0"/>
              <a:t>RDP 3D graphics and sound…</a:t>
            </a:r>
          </a:p>
        </p:txBody>
      </p:sp>
      <p:sp>
        <p:nvSpPr>
          <p:cNvPr id="40" name="Rectangle 13"/>
          <p:cNvSpPr>
            <a:spLocks noChangeArrowheads="1"/>
          </p:cNvSpPr>
          <p:nvPr/>
        </p:nvSpPr>
        <p:spPr bwMode="auto">
          <a:xfrm>
            <a:off x="7921562" y="5033681"/>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Claims-based file access</a:t>
            </a:r>
          </a:p>
          <a:p>
            <a:pPr defTabSz="1088456"/>
            <a:r>
              <a:rPr lang="en-US" sz="2400" dirty="0" smtClean="0"/>
              <a:t>Centralized access and audit</a:t>
            </a:r>
          </a:p>
          <a:p>
            <a:pPr defTabSz="1088456"/>
            <a:r>
              <a:rPr lang="en-US" sz="2400" dirty="0" smtClean="0"/>
              <a:t>Simplified </a:t>
            </a:r>
            <a:r>
              <a:rPr lang="en-US" sz="2400" dirty="0" err="1" smtClean="0"/>
              <a:t>DirectAccess</a:t>
            </a:r>
            <a:r>
              <a:rPr lang="en-US" sz="2400" dirty="0" smtClean="0"/>
              <a:t>…</a:t>
            </a:r>
          </a:p>
        </p:txBody>
      </p:sp>
      <p:grpSp>
        <p:nvGrpSpPr>
          <p:cNvPr id="2" name="Group 1"/>
          <p:cNvGrpSpPr/>
          <p:nvPr/>
        </p:nvGrpSpPr>
        <p:grpSpPr>
          <a:xfrm>
            <a:off x="5250683" y="136260"/>
            <a:ext cx="1058058" cy="1124480"/>
            <a:chOff x="3364623" y="5543021"/>
            <a:chExt cx="1058058" cy="1124480"/>
          </a:xfrm>
        </p:grpSpPr>
        <p:pic>
          <p:nvPicPr>
            <p:cNvPr id="27" name="Picture 28" descr="building"/>
            <p:cNvPicPr>
              <a:picLocks noChangeAspect="1" noChangeArrowheads="1"/>
            </p:cNvPicPr>
            <p:nvPr/>
          </p:nvPicPr>
          <p:blipFill>
            <a:blip r:embed="rId7"/>
            <a:srcRect/>
            <a:stretch>
              <a:fillRect/>
            </a:stretch>
          </p:blipFill>
          <p:spPr bwMode="auto">
            <a:xfrm>
              <a:off x="3827524" y="5543021"/>
              <a:ext cx="595157" cy="629708"/>
            </a:xfrm>
            <a:prstGeom prst="rect">
              <a:avLst/>
            </a:prstGeom>
            <a:noFill/>
          </p:spPr>
        </p:pic>
        <p:pic>
          <p:nvPicPr>
            <p:cNvPr id="28" name="Picture 29" descr="person"/>
            <p:cNvPicPr>
              <a:picLocks noChangeAspect="1" noChangeArrowheads="1"/>
            </p:cNvPicPr>
            <p:nvPr/>
          </p:nvPicPr>
          <p:blipFill>
            <a:blip r:embed="rId8" cstate="print"/>
            <a:srcRect/>
            <a:stretch>
              <a:fillRect/>
            </a:stretch>
          </p:blipFill>
          <p:spPr bwMode="auto">
            <a:xfrm>
              <a:off x="3364623" y="5651500"/>
              <a:ext cx="384869" cy="949854"/>
            </a:xfrm>
            <a:prstGeom prst="rect">
              <a:avLst/>
            </a:prstGeom>
            <a:noFill/>
          </p:spPr>
        </p:pic>
        <p:pic>
          <p:nvPicPr>
            <p:cNvPr id="29" name="Picture 2" descr="\\MAGNUM\Projects\Microsoft\Journey to the Cloud Campaign\Design\Assets\Flexible.png"/>
            <p:cNvPicPr>
              <a:picLocks noChangeAspect="1" noChangeArrowheads="1"/>
            </p:cNvPicPr>
            <p:nvPr/>
          </p:nvPicPr>
          <p:blipFill>
            <a:blip r:embed="rId9">
              <a:lum bright="100000"/>
            </a:blip>
            <a:srcRect l="32019" t="54854"/>
            <a:stretch>
              <a:fillRect/>
            </a:stretch>
          </p:blipFill>
          <p:spPr bwMode="auto">
            <a:xfrm>
              <a:off x="3859265" y="6205803"/>
              <a:ext cx="517126" cy="461698"/>
            </a:xfrm>
            <a:prstGeom prst="rect">
              <a:avLst/>
            </a:prstGeom>
            <a:noFill/>
            <a:ln w="9525">
              <a:noFill/>
              <a:miter lim="800000"/>
              <a:headEnd/>
              <a:tailEnd/>
            </a:ln>
          </p:spPr>
        </p:pic>
      </p:grpSp>
    </p:spTree>
    <p:extLst>
      <p:ext uri="{BB962C8B-B14F-4D97-AF65-F5344CB8AC3E}">
        <p14:creationId xmlns:p14="http://schemas.microsoft.com/office/powerpoint/2010/main" val="3076617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Title 1"/>
          <p:cNvSpPr>
            <a:spLocks noGrp="1"/>
          </p:cNvSpPr>
          <p:nvPr>
            <p:ph type="ctrTitle"/>
          </p:nvPr>
        </p:nvSpPr>
        <p:spPr>
          <a:xfrm>
            <a:off x="969966" y="3370820"/>
            <a:ext cx="10207550" cy="1523494"/>
          </a:xfrm>
        </p:spPr>
        <p:txBody>
          <a:bodyPr/>
          <a:lstStyle/>
          <a:p>
            <a:r>
              <a:rPr lang="en-US" dirty="0" smtClean="0"/>
              <a:t>Secure Data Access and Compliance</a:t>
            </a:r>
            <a:br>
              <a:rPr lang="en-US" dirty="0" smtClean="0"/>
            </a:br>
            <a:r>
              <a:rPr lang="en-US" sz="3200" dirty="0"/>
              <a:t>(</a:t>
            </a:r>
            <a:r>
              <a:rPr lang="en-US" sz="3200" dirty="0" err="1"/>
              <a:t>Nir</a:t>
            </a:r>
            <a:r>
              <a:rPr lang="en-US" sz="3200" dirty="0"/>
              <a:t> Ben </a:t>
            </a:r>
            <a:r>
              <a:rPr lang="en-US" sz="3200" dirty="0" err="1" smtClean="0"/>
              <a:t>Zvi</a:t>
            </a:r>
            <a:r>
              <a:rPr lang="en-US" sz="3200" dirty="0" smtClean="0"/>
              <a:t> and </a:t>
            </a:r>
            <a:r>
              <a:rPr lang="en-US" sz="3200" dirty="0" err="1" smtClean="0"/>
              <a:t>Rutwick</a:t>
            </a:r>
            <a:r>
              <a:rPr lang="en-US" sz="3200" dirty="0" smtClean="0"/>
              <a:t> Bhatt)</a:t>
            </a:r>
            <a:r>
              <a:rPr lang="en-US" dirty="0" smtClean="0"/>
              <a:t/>
            </a:r>
            <a:br>
              <a:rPr lang="en-US" dirty="0" smtClean="0"/>
            </a:br>
            <a:r>
              <a:rPr lang="en-US" dirty="0"/>
              <a:t/>
            </a:r>
            <a:br>
              <a:rPr lang="en-US" dirty="0"/>
            </a:br>
            <a:r>
              <a:rPr lang="en-US" dirty="0" smtClean="0"/>
              <a:t>Rich Remote Desktop</a:t>
            </a:r>
            <a:br>
              <a:rPr lang="en-US" dirty="0" smtClean="0"/>
            </a:br>
            <a:r>
              <a:rPr lang="en-US" sz="3200" dirty="0" smtClean="0"/>
              <a:t>(Gaurav Daga)</a:t>
            </a:r>
            <a:r>
              <a:rPr lang="en-US" dirty="0"/>
              <a:t/>
            </a:r>
            <a:br>
              <a:rPr lang="en-US" dirty="0"/>
            </a:br>
            <a:endParaRPr lang="en-US" dirty="0"/>
          </a:p>
        </p:txBody>
      </p:sp>
    </p:spTree>
    <p:extLst>
      <p:ext uri="{BB962C8B-B14F-4D97-AF65-F5344CB8AC3E}">
        <p14:creationId xmlns:p14="http://schemas.microsoft.com/office/powerpoint/2010/main" val="27670081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4294967295"/>
          </p:nvPr>
        </p:nvSpPr>
        <p:spPr>
          <a:xfrm>
            <a:off x="9141619" y="6245490"/>
            <a:ext cx="2843530" cy="476250"/>
          </a:xfrm>
          <a:prstGeom prst="rect">
            <a:avLst/>
          </a:prstGeom>
          <a:noFill/>
        </p:spPr>
        <p:txBody>
          <a:bodyPr lIns="76179" tIns="38089" rIns="76179" bIns="38089"/>
          <a:lstStyle/>
          <a:p>
            <a:pPr defTabSz="1088456"/>
            <a:fld id="{7843FB9B-C966-45CE-BA48-E56BDFF03FE7}" type="slidenum">
              <a:rPr lang="en-US" smtClean="0"/>
              <a:pPr defTabSz="1088456"/>
              <a:t>16</a:t>
            </a:fld>
            <a:endParaRPr lang="en-US" smtClean="0"/>
          </a:p>
        </p:txBody>
      </p:sp>
      <p:sp>
        <p:nvSpPr>
          <p:cNvPr id="38915" name="Rectangle 20"/>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endParaRPr lang="en-US"/>
          </a:p>
        </p:txBody>
      </p:sp>
      <p:sp>
        <p:nvSpPr>
          <p:cNvPr id="38918" name="Rectangle 18"/>
          <p:cNvSpPr>
            <a:spLocks noChangeArrowheads="1"/>
          </p:cNvSpPr>
          <p:nvPr/>
        </p:nvSpPr>
        <p:spPr bwMode="auto">
          <a:xfrm>
            <a:off x="4824743" y="1587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pic>
        <p:nvPicPr>
          <p:cNvPr id="38919" name="Picture 19" descr="devices"/>
          <p:cNvPicPr>
            <a:picLocks noChangeAspect="1" noChangeArrowheads="1"/>
          </p:cNvPicPr>
          <p:nvPr/>
        </p:nvPicPr>
        <p:blipFill>
          <a:blip r:embed="rId3"/>
          <a:srcRect/>
          <a:stretch>
            <a:fillRect/>
          </a:stretch>
        </p:blipFill>
        <p:spPr bwMode="auto">
          <a:xfrm>
            <a:off x="5745254" y="1711854"/>
            <a:ext cx="1269669" cy="1185333"/>
          </a:xfrm>
          <a:prstGeom prst="rect">
            <a:avLst/>
          </a:prstGeom>
          <a:noFill/>
          <a:ln w="9525">
            <a:noFill/>
            <a:miter lim="800000"/>
            <a:headEnd/>
            <a:tailEnd/>
          </a:ln>
        </p:spPr>
      </p:pic>
      <p:sp>
        <p:nvSpPr>
          <p:cNvPr id="38920" name="Rectangle 24"/>
          <p:cNvSpPr>
            <a:spLocks noChangeArrowheads="1"/>
          </p:cNvSpPr>
          <p:nvPr/>
        </p:nvSpPr>
        <p:spPr bwMode="auto">
          <a:xfrm>
            <a:off x="7935433" y="0"/>
            <a:ext cx="4253392" cy="6858000"/>
          </a:xfrm>
          <a:prstGeom prst="rect">
            <a:avLst/>
          </a:prstGeom>
          <a:solidFill>
            <a:srgbClr val="148DB1"/>
          </a:solidFill>
          <a:ln w="9525">
            <a:noFill/>
            <a:miter lim="800000"/>
            <a:headEnd/>
            <a:tailEnd/>
          </a:ln>
        </p:spPr>
        <p:txBody>
          <a:bodyPr lIns="228524" tIns="1599752" rIns="228524" bIns="418962"/>
          <a:lstStyle/>
          <a:p>
            <a:pPr marL="238058" indent="-238058" defTabSz="1088456">
              <a:spcBef>
                <a:spcPct val="50000"/>
              </a:spcBef>
              <a:buFontTx/>
              <a:buChar char="•"/>
            </a:pPr>
            <a:r>
              <a:rPr lang="en-US" sz="2400" dirty="0"/>
              <a:t>Identity management, </a:t>
            </a:r>
            <a:r>
              <a:rPr lang="en-US" sz="2400" dirty="0" smtClean="0"/>
              <a:t>data lifecycle protection, </a:t>
            </a:r>
            <a:r>
              <a:rPr lang="en-US" sz="2400" dirty="0"/>
              <a:t>reporting tools  </a:t>
            </a:r>
          </a:p>
          <a:p>
            <a:pPr marL="238058" indent="-238058" defTabSz="1088456">
              <a:spcBef>
                <a:spcPct val="50000"/>
              </a:spcBef>
              <a:buFontTx/>
              <a:buChar char="•"/>
            </a:pPr>
            <a:r>
              <a:rPr lang="en-US" sz="2400" dirty="0"/>
              <a:t>Claims-based access</a:t>
            </a:r>
          </a:p>
          <a:p>
            <a:pPr marL="238058" indent="-238058" defTabSz="1088456">
              <a:spcBef>
                <a:spcPct val="50000"/>
              </a:spcBef>
              <a:buFontTx/>
              <a:buChar char="•"/>
            </a:pPr>
            <a:r>
              <a:rPr lang="en-US" sz="2400" dirty="0"/>
              <a:t>Modern remote apps </a:t>
            </a:r>
          </a:p>
          <a:p>
            <a:pPr marL="238058" indent="-238058" defTabSz="1088456">
              <a:spcBef>
                <a:spcPct val="50000"/>
              </a:spcBef>
              <a:buFontTx/>
              <a:buChar char="•"/>
            </a:pPr>
            <a:r>
              <a:rPr lang="en-US" sz="2400" dirty="0"/>
              <a:t>Broad remote desktop access device support</a:t>
            </a:r>
          </a:p>
          <a:p>
            <a:pPr marL="238058" indent="-238058" defTabSz="1088456">
              <a:spcBef>
                <a:spcPct val="50000"/>
              </a:spcBef>
              <a:buFontTx/>
              <a:buChar char="•"/>
            </a:pPr>
            <a:r>
              <a:rPr lang="en-US" sz="2400" dirty="0"/>
              <a:t>Remote access appliances</a:t>
            </a:r>
          </a:p>
          <a:p>
            <a:pPr marL="238058" indent="-238058" defTabSz="1088456">
              <a:spcBef>
                <a:spcPct val="50000"/>
              </a:spcBef>
              <a:buFontTx/>
              <a:buChar char="•"/>
            </a:pPr>
            <a:r>
              <a:rPr lang="en-US" sz="2400" dirty="0" err="1"/>
              <a:t>BranchCache</a:t>
            </a:r>
            <a:r>
              <a:rPr lang="en-US" sz="2400" dirty="0"/>
              <a:t> protocol </a:t>
            </a:r>
            <a:r>
              <a:rPr lang="en-US" sz="2400" dirty="0" smtClean="0"/>
              <a:t>enhancements</a:t>
            </a:r>
          </a:p>
          <a:p>
            <a:pPr marL="238058" indent="-238058" defTabSz="1088456">
              <a:spcBef>
                <a:spcPct val="50000"/>
              </a:spcBef>
              <a:buFontTx/>
              <a:buChar char="•"/>
            </a:pPr>
            <a:r>
              <a:rPr lang="en-US" sz="2400" dirty="0" smtClean="0"/>
              <a:t>…</a:t>
            </a:r>
            <a:endParaRPr lang="en-US" sz="2400" dirty="0"/>
          </a:p>
        </p:txBody>
      </p:sp>
      <p:sp>
        <p:nvSpPr>
          <p:cNvPr id="38921" name="Rectangle 25"/>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pic>
        <p:nvPicPr>
          <p:cNvPr id="15" name="Picture 14" descr="Woman with Phone (2)"/>
          <p:cNvPicPr>
            <a:picLocks noChangeAspect="1" noChangeArrowheads="1"/>
          </p:cNvPicPr>
          <p:nvPr/>
        </p:nvPicPr>
        <p:blipFill>
          <a:blip r:embed="rId4" cstate="print"/>
          <a:srcRect l="19537" r="34416" b="1819"/>
          <a:stretch>
            <a:fillRect/>
          </a:stretch>
        </p:blipFill>
        <p:spPr bwMode="auto">
          <a:xfrm>
            <a:off x="0" y="0"/>
            <a:ext cx="4824743" cy="6858000"/>
          </a:xfrm>
          <a:prstGeom prst="rect">
            <a:avLst/>
          </a:prstGeom>
          <a:noFill/>
        </p:spPr>
      </p:pic>
      <p:sp>
        <p:nvSpPr>
          <p:cNvPr id="22" name="Text Box 16"/>
          <p:cNvSpPr txBox="1">
            <a:spLocks noChangeArrowheads="1"/>
          </p:cNvSpPr>
          <p:nvPr/>
        </p:nvSpPr>
        <p:spPr bwMode="auto">
          <a:xfrm>
            <a:off x="5015194" y="3238500"/>
            <a:ext cx="2797717" cy="3462462"/>
          </a:xfrm>
          <a:prstGeom prst="rect">
            <a:avLst/>
          </a:prstGeom>
          <a:noFill/>
          <a:ln w="9525">
            <a:noFill/>
            <a:miter lim="800000"/>
            <a:headEnd/>
            <a:tailEnd/>
          </a:ln>
          <a:effectLst/>
        </p:spPr>
        <p:txBody>
          <a:bodyPr wrap="square" lIns="76174" tIns="38088" rIns="76174" bIns="38088">
            <a:spAutoFit/>
          </a:bodyPr>
          <a:lstStyle/>
          <a:p>
            <a:pPr defTabSz="1088456">
              <a:spcBef>
                <a:spcPct val="50000"/>
              </a:spcBef>
            </a:pPr>
            <a:r>
              <a:rPr lang="en-US" sz="2000" dirty="0">
                <a:ea typeface="Segoe UI" pitchFamily="34" charset="0"/>
                <a:cs typeface="Segoe UI" pitchFamily="34" charset="0"/>
              </a:rPr>
              <a:t>Value-added software solutions and new types of access devices allow partners to broaden the Windows Server 8 value proposition for secure anywhere access to corporate data and resources, </a:t>
            </a:r>
            <a:r>
              <a:rPr lang="en-US" sz="2000" dirty="0"/>
              <a:t>combined with strong identity and data classification</a:t>
            </a:r>
            <a:r>
              <a:rPr lang="en-US" sz="2000" dirty="0" smtClean="0"/>
              <a:t>.</a:t>
            </a:r>
            <a:endParaRPr lang="en-US" sz="2000" i="1" dirty="0">
              <a:latin typeface="Segoe" pitchFamily="34" charset="0"/>
            </a:endParaRPr>
          </a:p>
        </p:txBody>
      </p:sp>
      <p:sp>
        <p:nvSpPr>
          <p:cNvPr id="21" name="Rectangle 27"/>
          <p:cNvSpPr>
            <a:spLocks noChangeArrowheads="1"/>
          </p:cNvSpPr>
          <p:nvPr/>
        </p:nvSpPr>
        <p:spPr bwMode="auto">
          <a:xfrm>
            <a:off x="0" y="5334000"/>
            <a:ext cx="4824743" cy="1524000"/>
          </a:xfrm>
          <a:prstGeom prst="rect">
            <a:avLst/>
          </a:prstGeom>
          <a:solidFill>
            <a:schemeClr val="tx1">
              <a:alpha val="80000"/>
            </a:schemeClr>
          </a:solidFill>
          <a:ln w="9525">
            <a:noFill/>
            <a:miter lim="800000"/>
            <a:headEnd/>
            <a:tailEnd/>
          </a:ln>
          <a:effectLst/>
        </p:spPr>
        <p:txBody>
          <a:bodyPr lIns="274320" tIns="45718" rIns="45720" bIns="45718" anchor="ctr"/>
          <a:lstStyle/>
          <a:p>
            <a:pPr defTabSz="1088456"/>
            <a:r>
              <a:rPr lang="en-US" sz="3600" dirty="0" smtClean="0">
                <a:solidFill>
                  <a:schemeClr val="bg1"/>
                </a:solidFill>
              </a:rPr>
              <a:t>Modern Workstyle,</a:t>
            </a:r>
          </a:p>
          <a:p>
            <a:pPr defTabSz="1088456"/>
            <a:r>
              <a:rPr lang="en-US" sz="3600" dirty="0" smtClean="0">
                <a:solidFill>
                  <a:schemeClr val="bg1"/>
                </a:solidFill>
              </a:rPr>
              <a:t>Enabled</a:t>
            </a:r>
            <a:endParaRPr lang="en-US" sz="3600" dirty="0">
              <a:solidFill>
                <a:schemeClr val="bg1"/>
              </a:solidFill>
            </a:endParaRPr>
          </a:p>
        </p:txBody>
      </p:sp>
      <p:grpSp>
        <p:nvGrpSpPr>
          <p:cNvPr id="24" name="Group 23"/>
          <p:cNvGrpSpPr/>
          <p:nvPr/>
        </p:nvGrpSpPr>
        <p:grpSpPr>
          <a:xfrm>
            <a:off x="5250683" y="136260"/>
            <a:ext cx="1058058" cy="1124480"/>
            <a:chOff x="3364623" y="5543021"/>
            <a:chExt cx="1058058" cy="1124480"/>
          </a:xfrm>
        </p:grpSpPr>
        <p:pic>
          <p:nvPicPr>
            <p:cNvPr id="25" name="Picture 28" descr="building"/>
            <p:cNvPicPr>
              <a:picLocks noChangeAspect="1" noChangeArrowheads="1"/>
            </p:cNvPicPr>
            <p:nvPr/>
          </p:nvPicPr>
          <p:blipFill>
            <a:blip r:embed="rId5"/>
            <a:srcRect/>
            <a:stretch>
              <a:fillRect/>
            </a:stretch>
          </p:blipFill>
          <p:spPr bwMode="auto">
            <a:xfrm>
              <a:off x="3827524" y="5543021"/>
              <a:ext cx="595157" cy="629708"/>
            </a:xfrm>
            <a:prstGeom prst="rect">
              <a:avLst/>
            </a:prstGeom>
            <a:noFill/>
          </p:spPr>
        </p:pic>
        <p:pic>
          <p:nvPicPr>
            <p:cNvPr id="26" name="Picture 29" descr="person"/>
            <p:cNvPicPr>
              <a:picLocks noChangeAspect="1" noChangeArrowheads="1"/>
            </p:cNvPicPr>
            <p:nvPr/>
          </p:nvPicPr>
          <p:blipFill>
            <a:blip r:embed="rId6" cstate="print"/>
            <a:srcRect/>
            <a:stretch>
              <a:fillRect/>
            </a:stretch>
          </p:blipFill>
          <p:spPr bwMode="auto">
            <a:xfrm>
              <a:off x="3364623" y="5651500"/>
              <a:ext cx="384869" cy="949854"/>
            </a:xfrm>
            <a:prstGeom prst="rect">
              <a:avLst/>
            </a:prstGeom>
            <a:noFill/>
          </p:spPr>
        </p:pic>
        <p:pic>
          <p:nvPicPr>
            <p:cNvPr id="27" name="Picture 2" descr="\\MAGNUM\Projects\Microsoft\Journey to the Cloud Campaign\Design\Assets\Flexible.png"/>
            <p:cNvPicPr>
              <a:picLocks noChangeAspect="1" noChangeArrowheads="1"/>
            </p:cNvPicPr>
            <p:nvPr/>
          </p:nvPicPr>
          <p:blipFill>
            <a:blip r:embed="rId7">
              <a:lum bright="100000"/>
            </a:blip>
            <a:srcRect l="32019" t="54854"/>
            <a:stretch>
              <a:fillRect/>
            </a:stretch>
          </p:blipFill>
          <p:spPr bwMode="auto">
            <a:xfrm>
              <a:off x="3859265" y="6205803"/>
              <a:ext cx="517126" cy="461698"/>
            </a:xfrm>
            <a:prstGeom prst="rect">
              <a:avLst/>
            </a:prstGeom>
            <a:noFill/>
            <a:ln w="9525">
              <a:noFill/>
              <a:miter lim="800000"/>
              <a:headEnd/>
              <a:tailEnd/>
            </a:ln>
          </p:spPr>
        </p:pic>
      </p:grpSp>
      <p:sp>
        <p:nvSpPr>
          <p:cNvPr id="28"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3200" dirty="0"/>
              <a:t>Partner</a:t>
            </a:r>
            <a:r>
              <a:rPr lang="en-US" sz="2800" dirty="0"/>
              <a:t> </a:t>
            </a:r>
            <a:r>
              <a:rPr lang="en-US" sz="3200" dirty="0" smtClean="0"/>
              <a:t>Opportunities</a:t>
            </a:r>
            <a:endParaRPr lang="en-US" sz="2800" b="1" dirty="0"/>
          </a:p>
        </p:txBody>
      </p:sp>
    </p:spTree>
    <p:extLst>
      <p:ext uri="{BB962C8B-B14F-4D97-AF65-F5344CB8AC3E}">
        <p14:creationId xmlns:p14="http://schemas.microsoft.com/office/powerpoint/2010/main" val="17715827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885029" y="7030919"/>
            <a:ext cx="4303108" cy="15481161"/>
          </a:xfrm>
          <a:prstGeom prst="rect">
            <a:avLst/>
          </a:prstGeom>
        </p:spPr>
        <p:txBody>
          <a:bodyPr wrap="square" lIns="0" rIns="0">
            <a:spAutoFit/>
          </a:bodyPr>
          <a:lstStyle/>
          <a:p>
            <a:r>
              <a:rPr lang="en-US" sz="2000" dirty="0"/>
              <a:t>32 virtual processors per VM</a:t>
            </a:r>
          </a:p>
          <a:p>
            <a:r>
              <a:rPr lang="en-US" sz="2000" dirty="0"/>
              <a:t>512GB virtual machine memory</a:t>
            </a:r>
          </a:p>
          <a:p>
            <a:r>
              <a:rPr lang="en-US" sz="2000" dirty="0"/>
              <a:t>New 16TB VHDX format</a:t>
            </a:r>
          </a:p>
          <a:p>
            <a:r>
              <a:rPr lang="en-US" sz="2000" dirty="0"/>
              <a:t>Native 4k disk support</a:t>
            </a:r>
          </a:p>
          <a:p>
            <a:r>
              <a:rPr lang="en-US" sz="2000" dirty="0"/>
              <a:t>Hyper-V Replica</a:t>
            </a:r>
          </a:p>
          <a:p>
            <a:r>
              <a:rPr lang="en-US" sz="2000" dirty="0"/>
              <a:t>Hyper-V virtual fiber channel</a:t>
            </a:r>
          </a:p>
          <a:p>
            <a:r>
              <a:rPr lang="en-US" sz="2000" dirty="0"/>
              <a:t>Live storage migration</a:t>
            </a:r>
          </a:p>
          <a:p>
            <a:r>
              <a:rPr lang="en-US" sz="2000" dirty="0"/>
              <a:t>Windows NIC teaming</a:t>
            </a:r>
          </a:p>
          <a:p>
            <a:r>
              <a:rPr lang="en-US" sz="2000" dirty="0"/>
              <a:t>Concurrent live migration</a:t>
            </a:r>
          </a:p>
          <a:p>
            <a:r>
              <a:rPr lang="en-US" sz="2000" dirty="0"/>
              <a:t>Support for AES/NI</a:t>
            </a:r>
          </a:p>
          <a:p>
            <a:r>
              <a:rPr lang="en-US" sz="2000" dirty="0"/>
              <a:t>Support for up to 63 nodes per cluster</a:t>
            </a:r>
          </a:p>
          <a:p>
            <a:r>
              <a:rPr lang="en-US" sz="2000" dirty="0"/>
              <a:t>Support for 4000 VMs per cluster</a:t>
            </a:r>
          </a:p>
          <a:p>
            <a:r>
              <a:rPr lang="en-US" sz="2000" dirty="0"/>
              <a:t>Hyper-V support for up to 2 TB of physical memory</a:t>
            </a:r>
          </a:p>
          <a:p>
            <a:r>
              <a:rPr lang="en-US" sz="2000" dirty="0"/>
              <a:t>Hyper-V intelligent second level paging</a:t>
            </a:r>
          </a:p>
          <a:p>
            <a:r>
              <a:rPr lang="en-US" sz="2000" dirty="0"/>
              <a:t>Live VHD merge</a:t>
            </a:r>
          </a:p>
          <a:p>
            <a:r>
              <a:rPr lang="en-US" sz="2000" dirty="0"/>
              <a:t>Cluster shared volumes v2</a:t>
            </a:r>
          </a:p>
          <a:p>
            <a:r>
              <a:rPr lang="en-US" sz="2000" dirty="0"/>
              <a:t>SMB 2 Support</a:t>
            </a:r>
          </a:p>
          <a:p>
            <a:r>
              <a:rPr lang="en-US" sz="2000" dirty="0"/>
              <a:t>RDMA support in SMB</a:t>
            </a:r>
          </a:p>
          <a:p>
            <a:r>
              <a:rPr lang="en-US" sz="2000" dirty="0"/>
              <a:t>Scale-out file server</a:t>
            </a:r>
          </a:p>
          <a:p>
            <a:r>
              <a:rPr lang="en-US" sz="2000" dirty="0"/>
              <a:t>Multi-channel SMB</a:t>
            </a:r>
          </a:p>
          <a:p>
            <a:r>
              <a:rPr lang="en-US" sz="2000" dirty="0"/>
              <a:t>SRIOV Networking</a:t>
            </a:r>
          </a:p>
          <a:p>
            <a:r>
              <a:rPr lang="en-US" sz="2000" dirty="0"/>
              <a:t>Thousands of PowerShell commands</a:t>
            </a:r>
          </a:p>
          <a:p>
            <a:r>
              <a:rPr lang="en-US" sz="2000" dirty="0"/>
              <a:t>Virtual NIC monitor mode</a:t>
            </a:r>
          </a:p>
          <a:p>
            <a:r>
              <a:rPr lang="en-US" sz="2000" dirty="0"/>
              <a:t>Rest APIs for PowerShell commands</a:t>
            </a:r>
          </a:p>
          <a:p>
            <a:r>
              <a:rPr lang="en-US" sz="2000" dirty="0"/>
              <a:t>150 Hyper-V PowerShell commands</a:t>
            </a:r>
          </a:p>
          <a:p>
            <a:r>
              <a:rPr lang="en-US" sz="2000" dirty="0"/>
              <a:t>Storage PowerShell</a:t>
            </a:r>
          </a:p>
          <a:p>
            <a:r>
              <a:rPr lang="en-US" sz="2000" dirty="0"/>
              <a:t>Network PowerShell</a:t>
            </a:r>
          </a:p>
          <a:p>
            <a:r>
              <a:rPr lang="en-US" sz="2000" dirty="0" smtClean="0"/>
              <a:t>Multi-Tenancy</a:t>
            </a:r>
            <a:r>
              <a:rPr lang="en-US" sz="2000" dirty="0"/>
              <a:t>, Port ACLs / Firewall</a:t>
            </a:r>
          </a:p>
          <a:p>
            <a:r>
              <a:rPr lang="en-US" sz="2000" dirty="0"/>
              <a:t>Storage metering</a:t>
            </a:r>
          </a:p>
          <a:p>
            <a:r>
              <a:rPr lang="en-US" sz="2000" dirty="0"/>
              <a:t>Storage Spaces</a:t>
            </a:r>
          </a:p>
          <a:p>
            <a:r>
              <a:rPr lang="en-US" sz="2000" dirty="0"/>
              <a:t>SMI-S support inbox</a:t>
            </a:r>
          </a:p>
          <a:p>
            <a:r>
              <a:rPr lang="en-US" sz="2000" dirty="0"/>
              <a:t>Virtual NUMA support</a:t>
            </a:r>
          </a:p>
          <a:p>
            <a:r>
              <a:rPr lang="en-US" sz="2000" dirty="0"/>
              <a:t>CPU metering</a:t>
            </a:r>
          </a:p>
          <a:p>
            <a:r>
              <a:rPr lang="en-US" sz="2000" dirty="0"/>
              <a:t>Network metering</a:t>
            </a:r>
          </a:p>
          <a:p>
            <a:r>
              <a:rPr lang="en-US" sz="2000" dirty="0"/>
              <a:t>Memory metering</a:t>
            </a:r>
          </a:p>
          <a:p>
            <a:r>
              <a:rPr lang="en-US" sz="2000" dirty="0" err="1"/>
              <a:t>RemoteFX</a:t>
            </a:r>
            <a:endParaRPr lang="en-US" sz="2000" dirty="0"/>
          </a:p>
          <a:p>
            <a:r>
              <a:rPr lang="en-US" sz="2000" dirty="0"/>
              <a:t>3D graphics </a:t>
            </a:r>
            <a:r>
              <a:rPr lang="en-US" sz="2000" dirty="0" err="1"/>
              <a:t>remoting</a:t>
            </a:r>
            <a:endParaRPr lang="en-US" sz="2000" dirty="0"/>
          </a:p>
          <a:p>
            <a:r>
              <a:rPr lang="en-US" sz="2000" dirty="0"/>
              <a:t>Touch </a:t>
            </a:r>
            <a:r>
              <a:rPr lang="en-US" sz="2000" dirty="0" err="1"/>
              <a:t>remoting</a:t>
            </a:r>
            <a:endParaRPr lang="en-US" sz="2000" dirty="0"/>
          </a:p>
          <a:p>
            <a:r>
              <a:rPr lang="en-US" sz="2000" dirty="0"/>
              <a:t>USB </a:t>
            </a:r>
            <a:r>
              <a:rPr lang="en-US" sz="2000" dirty="0" err="1"/>
              <a:t>remoting</a:t>
            </a:r>
            <a:endParaRPr lang="en-US" sz="2000" dirty="0"/>
          </a:p>
          <a:p>
            <a:r>
              <a:rPr lang="en-US" sz="2000" dirty="0"/>
              <a:t>VDI</a:t>
            </a:r>
          </a:p>
          <a:p>
            <a:r>
              <a:rPr lang="en-US" sz="2000" dirty="0" smtClean="0"/>
              <a:t>Guest </a:t>
            </a:r>
            <a:r>
              <a:rPr lang="en-US" sz="2000" dirty="0"/>
              <a:t>Application Health Monitoring</a:t>
            </a:r>
          </a:p>
          <a:p>
            <a:r>
              <a:rPr lang="en-US" sz="2000" dirty="0"/>
              <a:t>VM Hardware Error Isolation</a:t>
            </a:r>
          </a:p>
          <a:p>
            <a:r>
              <a:rPr lang="en-US" sz="2000" dirty="0"/>
              <a:t>VM Failover Prioritization</a:t>
            </a:r>
          </a:p>
          <a:p>
            <a:r>
              <a:rPr lang="en-US" sz="2000" dirty="0"/>
              <a:t>Trusted boot support</a:t>
            </a:r>
          </a:p>
          <a:p>
            <a:r>
              <a:rPr lang="en-US" sz="2000" dirty="0"/>
              <a:t>Removable Shell &amp; IE</a:t>
            </a:r>
          </a:p>
          <a:p>
            <a:r>
              <a:rPr lang="en-US" sz="2000" dirty="0"/>
              <a:t>E</a:t>
            </a:r>
            <a:r>
              <a:rPr lang="en-US" sz="2000" dirty="0" smtClean="0"/>
              <a:t>nables roles </a:t>
            </a:r>
            <a:r>
              <a:rPr lang="en-US" sz="2000" dirty="0"/>
              <a:t>in VHDs Offline</a:t>
            </a:r>
          </a:p>
          <a:p>
            <a:r>
              <a:rPr lang="en-US" sz="2000" dirty="0"/>
              <a:t>Multi-machine management protocol</a:t>
            </a:r>
          </a:p>
          <a:p>
            <a:r>
              <a:rPr lang="en-US" sz="2000" dirty="0"/>
              <a:t>Integrated workflows and PowerShell</a:t>
            </a:r>
          </a:p>
          <a:p>
            <a:r>
              <a:rPr lang="en-US" sz="2000" dirty="0"/>
              <a:t>…</a:t>
            </a:r>
          </a:p>
        </p:txBody>
      </p:sp>
      <p:sp>
        <p:nvSpPr>
          <p:cNvPr id="23" name="Rectangle 23"/>
          <p:cNvSpPr txBox="1">
            <a:spLocks noChangeArrowheads="1"/>
          </p:cNvSpPr>
          <p:nvPr/>
        </p:nvSpPr>
        <p:spPr>
          <a:xfrm>
            <a:off x="609706" y="275167"/>
            <a:ext cx="702067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b="1" dirty="0" smtClean="0">
                <a:solidFill>
                  <a:schemeClr val="tx1"/>
                </a:solidFill>
                <a:latin typeface="+mn-lt"/>
              </a:rPr>
              <a:t>Built for the Future</a:t>
            </a:r>
            <a:endParaRPr lang="en-US" b="1" dirty="0">
              <a:solidFill>
                <a:schemeClr val="tx1"/>
              </a:solidFill>
              <a:latin typeface="+mn-lt"/>
            </a:endParaRPr>
          </a:p>
        </p:txBody>
      </p:sp>
      <p:grpSp>
        <p:nvGrpSpPr>
          <p:cNvPr id="3" name="Group 2"/>
          <p:cNvGrpSpPr/>
          <p:nvPr/>
        </p:nvGrpSpPr>
        <p:grpSpPr>
          <a:xfrm>
            <a:off x="3055706" y="1179191"/>
            <a:ext cx="4574673" cy="5309072"/>
            <a:chOff x="3449256" y="1271791"/>
            <a:chExt cx="4574673" cy="5309072"/>
          </a:xfrm>
        </p:grpSpPr>
        <p:grpSp>
          <p:nvGrpSpPr>
            <p:cNvPr id="2" name="Group 1"/>
            <p:cNvGrpSpPr/>
            <p:nvPr/>
          </p:nvGrpSpPr>
          <p:grpSpPr>
            <a:xfrm>
              <a:off x="5084748" y="3272685"/>
              <a:ext cx="1298448" cy="1298448"/>
              <a:chOff x="3637054" y="1782266"/>
              <a:chExt cx="1298448" cy="1298448"/>
            </a:xfrm>
          </p:grpSpPr>
          <p:sp>
            <p:nvSpPr>
              <p:cNvPr id="64" name="Rectangle 63"/>
              <p:cNvSpPr/>
              <p:nvPr/>
            </p:nvSpPr>
            <p:spPr bwMode="auto">
              <a:xfrm>
                <a:off x="3637054" y="1782266"/>
                <a:ext cx="1298448" cy="1298448"/>
              </a:xfrm>
              <a:prstGeom prst="rect">
                <a:avLst/>
              </a:prstGeom>
              <a:solidFill>
                <a:schemeClr val="accent1"/>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45720" tIns="45720" rIns="45720" bIns="45720" numCol="1" rtlCol="0" anchor="b" anchorCtr="0" compatLnSpc="1">
                <a:prstTxWarp prst="textNoShape">
                  <a:avLst/>
                </a:prstTxWarp>
              </a:bodyPr>
              <a:lstStyle/>
              <a:p>
                <a:pPr defTabSz="914099" fontAlgn="base">
                  <a:spcBef>
                    <a:spcPct val="0"/>
                  </a:spcBef>
                  <a:spcAft>
                    <a:spcPct val="0"/>
                  </a:spcAft>
                </a:pPr>
                <a:endParaRPr lang="en-US" sz="3600" b="1" dirty="0">
                  <a:gradFill>
                    <a:gsLst>
                      <a:gs pos="0">
                        <a:srgbClr val="FFFFFF"/>
                      </a:gs>
                      <a:gs pos="86000">
                        <a:srgbClr val="FFFFFF"/>
                      </a:gs>
                    </a:gsLst>
                    <a:lin ang="5400000" scaled="0"/>
                  </a:gradFill>
                </a:endParaRPr>
              </a:p>
            </p:txBody>
          </p:sp>
          <p:pic>
            <p:nvPicPr>
              <p:cNvPr id="66" name="Picture 65" descr="C:\Users\chrisw\Desktop\Windows7_h_b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23564" y="2103994"/>
                <a:ext cx="725428" cy="654992"/>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9" name="Picture 14" descr="87479366"/>
            <p:cNvPicPr>
              <a:picLocks noChangeAspect="1" noChangeArrowheads="1"/>
            </p:cNvPicPr>
            <p:nvPr/>
          </p:nvPicPr>
          <p:blipFill>
            <a:blip r:embed="rId4" cstate="email"/>
            <a:srcRect/>
            <a:stretch>
              <a:fillRect/>
            </a:stretch>
          </p:blipFill>
          <p:spPr bwMode="auto">
            <a:xfrm>
              <a:off x="6574419" y="3268581"/>
              <a:ext cx="1449510" cy="2060366"/>
            </a:xfrm>
            <a:prstGeom prst="rect">
              <a:avLst/>
            </a:prstGeom>
            <a:noFill/>
          </p:spPr>
        </p:pic>
        <p:pic>
          <p:nvPicPr>
            <p:cNvPr id="21" name="Picture 20" descr="Woman with Phone (2)"/>
            <p:cNvPicPr>
              <a:picLocks noChangeAspect="1" noChangeArrowheads="1"/>
            </p:cNvPicPr>
            <p:nvPr/>
          </p:nvPicPr>
          <p:blipFill>
            <a:blip r:embed="rId5" cstate="print"/>
            <a:srcRect l="19537" r="34416" b="1819"/>
            <a:stretch>
              <a:fillRect/>
            </a:stretch>
          </p:blipFill>
          <p:spPr bwMode="auto">
            <a:xfrm>
              <a:off x="5091454" y="4744753"/>
              <a:ext cx="1291741" cy="1836110"/>
            </a:xfrm>
            <a:prstGeom prst="rect">
              <a:avLst/>
            </a:prstGeom>
            <a:noFill/>
          </p:spPr>
        </p:pic>
        <p:pic>
          <p:nvPicPr>
            <p:cNvPr id="22" name="Picture 14" descr="00914523_SizeFull"/>
            <p:cNvPicPr>
              <a:picLocks noChangeAspect="1" noChangeArrowheads="1"/>
            </p:cNvPicPr>
            <p:nvPr/>
          </p:nvPicPr>
          <p:blipFill>
            <a:blip r:embed="rId6" cstate="email"/>
            <a:srcRect r="-2"/>
            <a:stretch>
              <a:fillRect/>
            </a:stretch>
          </p:blipFill>
          <p:spPr bwMode="auto">
            <a:xfrm>
              <a:off x="3449256" y="2539776"/>
              <a:ext cx="1433019" cy="2031357"/>
            </a:xfrm>
            <a:prstGeom prst="rect">
              <a:avLst/>
            </a:prstGeom>
            <a:noFill/>
            <a:ln w="9525">
              <a:noFill/>
              <a:miter lim="800000"/>
              <a:headEnd/>
              <a:tailEnd/>
            </a:ln>
          </p:spPr>
        </p:pic>
        <p:pic>
          <p:nvPicPr>
            <p:cNvPr id="25" name="Picture 14" descr="00914382_SizeFull"/>
            <p:cNvPicPr>
              <a:picLocks noChangeAspect="1" noChangeArrowheads="1"/>
            </p:cNvPicPr>
            <p:nvPr/>
          </p:nvPicPr>
          <p:blipFill>
            <a:blip r:embed="rId7" cstate="email"/>
            <a:srcRect/>
            <a:stretch>
              <a:fillRect/>
            </a:stretch>
          </p:blipFill>
          <p:spPr bwMode="auto">
            <a:xfrm>
              <a:off x="5091454" y="1271791"/>
              <a:ext cx="1291741" cy="1841423"/>
            </a:xfrm>
            <a:prstGeom prst="rect">
              <a:avLst/>
            </a:prstGeom>
            <a:noFill/>
            <a:ln w="9525">
              <a:noFill/>
              <a:miter lim="800000"/>
              <a:headEnd/>
              <a:tailEnd/>
            </a:ln>
          </p:spPr>
        </p:pic>
      </p:grpSp>
      <p:sp>
        <p:nvSpPr>
          <p:cNvPr id="5" name="TextBox 4"/>
          <p:cNvSpPr txBox="1"/>
          <p:nvPr/>
        </p:nvSpPr>
        <p:spPr>
          <a:xfrm>
            <a:off x="7935732" y="2326924"/>
            <a:ext cx="3391383" cy="3016210"/>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For </a:t>
            </a:r>
            <a:r>
              <a:rPr lang="en-US" sz="2800" dirty="0">
                <a:gradFill>
                  <a:gsLst>
                    <a:gs pos="0">
                      <a:schemeClr val="tx1"/>
                    </a:gs>
                    <a:gs pos="86000">
                      <a:schemeClr val="tx1"/>
                    </a:gs>
                  </a:gsLst>
                  <a:lin ang="5400000" scaled="0"/>
                </a:gradFill>
              </a:rPr>
              <a:t>more information, please attend the </a:t>
            </a:r>
            <a:r>
              <a:rPr lang="en-US" sz="2800" dirty="0" smtClean="0">
                <a:gradFill>
                  <a:gsLst>
                    <a:gs pos="0">
                      <a:schemeClr val="tx1"/>
                    </a:gs>
                    <a:gs pos="86000">
                      <a:schemeClr val="tx1"/>
                    </a:gs>
                  </a:gsLst>
                  <a:lin ang="5400000" scaled="0"/>
                </a:gradFill>
              </a:rPr>
              <a:t>sessions and hands on labs of </a:t>
            </a:r>
            <a:r>
              <a:rPr lang="en-US" sz="2800" dirty="0">
                <a:gradFill>
                  <a:gsLst>
                    <a:gs pos="0">
                      <a:schemeClr val="tx1"/>
                    </a:gs>
                    <a:gs pos="86000">
                      <a:schemeClr val="tx1"/>
                    </a:gs>
                  </a:gsLst>
                  <a:lin ang="5400000" scaled="0"/>
                </a:gradFill>
              </a:rPr>
              <a:t>the Server &amp; Cloud track</a:t>
            </a:r>
            <a:r>
              <a:rPr lang="en-US" sz="2800" dirty="0" smtClean="0">
                <a:gradFill>
                  <a:gsLst>
                    <a:gs pos="0">
                      <a:schemeClr val="tx1"/>
                    </a:gs>
                    <a:gs pos="86000">
                      <a:schemeClr val="tx1"/>
                    </a:gs>
                  </a:gsLst>
                  <a:lin ang="5400000" scaled="0"/>
                </a:gradFill>
              </a:rPr>
              <a:t>.</a:t>
            </a:r>
          </a:p>
          <a:p>
            <a:endParaRPr lang="en-US" sz="2800" dirty="0">
              <a:gradFill>
                <a:gsLst>
                  <a:gs pos="0">
                    <a:schemeClr val="tx1"/>
                  </a:gs>
                  <a:gs pos="86000">
                    <a:schemeClr val="tx1"/>
                  </a:gs>
                </a:gsLst>
                <a:lin ang="5400000" scaled="0"/>
              </a:gradFill>
            </a:endParaRPr>
          </a:p>
          <a:p>
            <a:r>
              <a:rPr lang="en-US" sz="2800" dirty="0">
                <a:gradFill>
                  <a:gsLst>
                    <a:gs pos="0">
                      <a:schemeClr val="tx1"/>
                    </a:gs>
                    <a:gs pos="86000">
                      <a:schemeClr val="tx1"/>
                    </a:gs>
                  </a:gsLst>
                  <a:lin ang="5400000" scaled="0"/>
                </a:gradFill>
              </a:rPr>
              <a:t>Enjoy the conference! </a:t>
            </a:r>
          </a:p>
        </p:txBody>
      </p:sp>
      <p:sp>
        <p:nvSpPr>
          <p:cNvPr id="13" name="Rectangle 23"/>
          <p:cNvSpPr txBox="1">
            <a:spLocks noChangeArrowheads="1"/>
          </p:cNvSpPr>
          <p:nvPr/>
        </p:nvSpPr>
        <p:spPr>
          <a:xfrm>
            <a:off x="314424" y="4536646"/>
            <a:ext cx="10972059"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b="1" dirty="0" smtClean="0">
                <a:solidFill>
                  <a:schemeClr val="tx1"/>
                </a:solidFill>
                <a:latin typeface="+mn-lt"/>
              </a:rPr>
              <a:t>Windows Server 8</a:t>
            </a:r>
            <a:endParaRPr lang="en-US" b="1" dirty="0">
              <a:solidFill>
                <a:schemeClr val="tx1"/>
              </a:solidFill>
              <a:latin typeface="+mn-lt"/>
            </a:endParaRPr>
          </a:p>
        </p:txBody>
      </p:sp>
    </p:spTree>
    <p:extLst>
      <p:ext uri="{BB962C8B-B14F-4D97-AF65-F5344CB8AC3E}">
        <p14:creationId xmlns:p14="http://schemas.microsoft.com/office/powerpoint/2010/main" val="136261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64" presetClass="path" presetSubtype="0" accel="10000" decel="10000" fill="hold" grpId="1" nodeType="withEffect">
                                  <p:stCondLst>
                                    <p:cond delay="0"/>
                                  </p:stCondLst>
                                  <p:childTnLst>
                                    <p:animMotion origin="layout" path="M -4.70435E-6 2.22222E-6 L -4.70435E-6 -3.41482 " pathEditMode="relative" rAng="0" ptsTypes="AA">
                                      <p:cBhvr>
                                        <p:cTn id="8" dur="30000" fill="hold"/>
                                        <p:tgtEl>
                                          <p:spTgt spid="74"/>
                                        </p:tgtEl>
                                        <p:attrNameLst>
                                          <p:attrName>ppt_x</p:attrName>
                                          <p:attrName>ppt_y</p:attrName>
                                        </p:attrNameLst>
                                      </p:cBhvr>
                                      <p:rCtr x="0" y="-170741"/>
                                    </p:animMotion>
                                  </p:childTnLst>
                                </p:cTn>
                              </p:par>
                              <p:par>
                                <p:cTn id="9" presetID="42" presetClass="entr" presetSubtype="0" fill="hold" grpId="0" nodeType="withEffect">
                                  <p:stCondLst>
                                    <p:cond delay="27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425530339"/>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rot="10800000">
            <a:off x="8089900" y="3505200"/>
            <a:ext cx="4098926" cy="0"/>
          </a:xfrm>
          <a:prstGeom prst="line">
            <a:avLst/>
          </a:prstGeom>
          <a:ln w="152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12"/>
          <p:cNvGrpSpPr/>
          <p:nvPr/>
        </p:nvGrpSpPr>
        <p:grpSpPr>
          <a:xfrm>
            <a:off x="4138613" y="1295400"/>
            <a:ext cx="3962400" cy="3962400"/>
            <a:chOff x="4265612" y="1295400"/>
            <a:chExt cx="3962400" cy="3962400"/>
          </a:xfrm>
        </p:grpSpPr>
        <p:pic>
          <p:nvPicPr>
            <p:cNvPr id="35" name="Picture 2"/>
            <p:cNvPicPr>
              <a:picLocks noChangeAspect="1" noChangeArrowheads="1"/>
            </p:cNvPicPr>
            <p:nvPr/>
          </p:nvPicPr>
          <p:blipFill>
            <a:blip r:embed="rId3" cstate="print">
              <a:lum bright="100000"/>
            </a:blip>
            <a:stretch>
              <a:fillRect/>
            </a:stretch>
          </p:blipFill>
          <p:spPr bwMode="auto">
            <a:xfrm>
              <a:off x="4265612" y="1295400"/>
              <a:ext cx="3962400" cy="3962400"/>
            </a:xfrm>
            <a:prstGeom prst="rect">
              <a:avLst/>
            </a:prstGeom>
            <a:noFill/>
            <a:ln w="9525">
              <a:noFill/>
              <a:miter lim="800000"/>
              <a:headEnd/>
              <a:tailEnd/>
            </a:ln>
            <a:effectLst/>
          </p:spPr>
        </p:pic>
        <p:sp>
          <p:nvSpPr>
            <p:cNvPr id="39" name="TextBox 38"/>
            <p:cNvSpPr txBox="1"/>
            <p:nvPr/>
          </p:nvSpPr>
          <p:spPr>
            <a:xfrm>
              <a:off x="4713634" y="4415135"/>
              <a:ext cx="3019078" cy="461665"/>
            </a:xfrm>
            <a:prstGeom prst="rect">
              <a:avLst/>
            </a:prstGeom>
            <a:noFill/>
          </p:spPr>
          <p:txBody>
            <a:bodyPr wrap="square" rtlCol="0">
              <a:spAutoFit/>
            </a:bodyPr>
            <a:lstStyle/>
            <a:p>
              <a:pPr algn="ctr"/>
              <a:r>
                <a:rPr lang="en-US" sz="2400" b="1" dirty="0"/>
                <a:t>The Public Cloud</a:t>
              </a:r>
            </a:p>
          </p:txBody>
        </p:sp>
      </p:grpSp>
      <p:grpSp>
        <p:nvGrpSpPr>
          <p:cNvPr id="61" name="Group 60"/>
          <p:cNvGrpSpPr/>
          <p:nvPr/>
        </p:nvGrpSpPr>
        <p:grpSpPr>
          <a:xfrm>
            <a:off x="2457909" y="1409700"/>
            <a:ext cx="7275180" cy="4945154"/>
            <a:chOff x="29944" y="1409700"/>
            <a:chExt cx="7275180" cy="4945154"/>
          </a:xfrm>
        </p:grpSpPr>
        <p:sp>
          <p:nvSpPr>
            <p:cNvPr id="47" name="Rectangle 46"/>
            <p:cNvSpPr/>
            <p:nvPr/>
          </p:nvSpPr>
          <p:spPr bwMode="auto">
            <a:xfrm>
              <a:off x="29944" y="1409700"/>
              <a:ext cx="7275180" cy="4945154"/>
            </a:xfrm>
            <a:prstGeom prst="rect">
              <a:avLst/>
            </a:prstGeom>
            <a:solidFill>
              <a:schemeClr val="accent1">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lIns="182880" tIns="91440" bIns="91440" anchor="ctr"/>
            <a:lstStyle/>
            <a:p>
              <a:endParaRPr lang="en-US" sz="2200" dirty="0">
                <a:solidFill>
                  <a:schemeClr val="tx1"/>
                </a:solidFill>
                <a:latin typeface="Segoe UI" pitchFamily="34" charset="0"/>
                <a:ea typeface="Segoe UI" pitchFamily="34" charset="0"/>
                <a:cs typeface="Segoe UI" pitchFamily="34" charset="0"/>
              </a:endParaRPr>
            </a:p>
          </p:txBody>
        </p:sp>
        <p:pic>
          <p:nvPicPr>
            <p:cNvPr id="48" name="Picture 47"/>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127614" y="4149968"/>
              <a:ext cx="1391032" cy="521071"/>
            </a:xfrm>
            <a:prstGeom prst="rect">
              <a:avLst/>
            </a:prstGeom>
          </p:spPr>
        </p:pic>
        <p:pic>
          <p:nvPicPr>
            <p:cNvPr id="49" name="Picture 48"/>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3409408" y="1981200"/>
              <a:ext cx="2090234" cy="518334"/>
            </a:xfrm>
            <a:prstGeom prst="rect">
              <a:avLst/>
            </a:prstGeom>
          </p:spPr>
        </p:pic>
        <p:pic>
          <p:nvPicPr>
            <p:cNvPr id="57" name="Picture 56"/>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3265805" y="4839177"/>
              <a:ext cx="2377440" cy="368092"/>
            </a:xfrm>
            <a:prstGeom prst="rect">
              <a:avLst/>
            </a:prstGeom>
          </p:spPr>
        </p:pic>
        <p:pic>
          <p:nvPicPr>
            <p:cNvPr id="58" name="Picture 57"/>
            <p:cNvPicPr>
              <a:picLocks noChangeAspect="1"/>
            </p:cNvPicPr>
            <p:nvPr/>
          </p:nvPicPr>
          <p:blipFill>
            <a:blip r:embed="rId7" cstate="print">
              <a:lum bright="100000"/>
              <a:extLst>
                <a:ext uri="{28A0092B-C50C-407E-A947-70E740481C1C}">
                  <a14:useLocalDpi xmlns:a14="http://schemas.microsoft.com/office/drawing/2010/main" val="0"/>
                </a:ext>
              </a:extLst>
            </a:blip>
            <a:stretch>
              <a:fillRect/>
            </a:stretch>
          </p:blipFill>
          <p:spPr>
            <a:xfrm>
              <a:off x="634410" y="2565400"/>
              <a:ext cx="2377440" cy="612688"/>
            </a:xfrm>
            <a:prstGeom prst="rect">
              <a:avLst/>
            </a:prstGeom>
          </p:spPr>
        </p:pic>
        <p:pic>
          <p:nvPicPr>
            <p:cNvPr id="59" name="Picture 3"/>
            <p:cNvPicPr>
              <a:picLocks noChangeAspect="1" noChangeArrowheads="1"/>
            </p:cNvPicPr>
            <p:nvPr/>
          </p:nvPicPr>
          <p:blipFill>
            <a:blip r:embed="rId8" cstate="email">
              <a:lum bright="100000"/>
              <a:extLst>
                <a:ext uri="{28A0092B-C50C-407E-A947-70E740481C1C}">
                  <a14:useLocalDpi xmlns:a14="http://schemas.microsoft.com/office/drawing/2010/main"/>
                </a:ext>
              </a:extLst>
            </a:blip>
            <a:srcRect/>
            <a:stretch>
              <a:fillRect/>
            </a:stretch>
          </p:blipFill>
          <p:spPr bwMode="auto">
            <a:xfrm>
              <a:off x="634410" y="5715000"/>
              <a:ext cx="2377440" cy="23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9"/>
            <p:cNvPicPr>
              <a:picLocks noChangeAspect="1"/>
            </p:cNvPicPr>
            <p:nvPr/>
          </p:nvPicPr>
          <p:blipFill>
            <a:blip r:embed="rId9" cstate="print">
              <a:lum bright="100000"/>
              <a:extLst>
                <a:ext uri="{28A0092B-C50C-407E-A947-70E740481C1C}">
                  <a14:useLocalDpi xmlns:a14="http://schemas.microsoft.com/office/drawing/2010/main" val="0"/>
                </a:ext>
              </a:extLst>
            </a:blip>
            <a:stretch>
              <a:fillRect/>
            </a:stretch>
          </p:blipFill>
          <p:spPr>
            <a:xfrm>
              <a:off x="3278505" y="3276600"/>
              <a:ext cx="2377440" cy="763557"/>
            </a:xfrm>
            <a:prstGeom prst="rect">
              <a:avLst/>
            </a:prstGeom>
          </p:spPr>
        </p:pic>
      </p:grpSp>
      <p:sp>
        <p:nvSpPr>
          <p:cNvPr id="21" name="Rectangle 23"/>
          <p:cNvSpPr>
            <a:spLocks noGrp="1" noChangeArrowheads="1"/>
          </p:cNvSpPr>
          <p:nvPr>
            <p:ph type="title"/>
          </p:nvPr>
        </p:nvSpPr>
        <p:spPr>
          <a:xfrm>
            <a:off x="609706" y="275167"/>
            <a:ext cx="10972059" cy="609398"/>
          </a:xfrm>
        </p:spPr>
        <p:txBody>
          <a:bodyPr/>
          <a:lstStyle/>
          <a:p>
            <a:r>
              <a:rPr lang="en-US" b="1" dirty="0" smtClean="0">
                <a:solidFill>
                  <a:schemeClr val="tx1"/>
                </a:solidFill>
                <a:latin typeface="+mn-lt"/>
              </a:rPr>
              <a:t>Microsoft’s Public Cloud Services</a:t>
            </a:r>
            <a:endParaRPr lang="en-US" b="1" dirty="0">
              <a:solidFill>
                <a:schemeClr val="tx1"/>
              </a:solidFill>
              <a:latin typeface="+mn-lt"/>
            </a:endParaRPr>
          </a:p>
        </p:txBody>
      </p:sp>
    </p:spTree>
    <p:extLst>
      <p:ext uri="{BB962C8B-B14F-4D97-AF65-F5344CB8AC3E}">
        <p14:creationId xmlns:p14="http://schemas.microsoft.com/office/powerpoint/2010/main" val="888613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61"/>
                                        </p:tgtEl>
                                      </p:cBhvr>
                                      <p:by x="25000" y="25000"/>
                                    </p:animScale>
                                  </p:childTnLst>
                                </p:cTn>
                              </p:par>
                              <p:par>
                                <p:cTn id="7" presetID="10" presetClass="exit" presetSubtype="0" fill="hold" nodeType="withEffect">
                                  <p:stCondLst>
                                    <p:cond delay="0"/>
                                  </p:stCondLst>
                                  <p:childTnLst>
                                    <p:animEffect transition="out" filter="fade">
                                      <p:cBhvr>
                                        <p:cTn id="8" dur="1000"/>
                                        <p:tgtEl>
                                          <p:spTgt spid="61"/>
                                        </p:tgtEl>
                                      </p:cBhvr>
                                    </p:animEffect>
                                    <p:set>
                                      <p:cBhvr>
                                        <p:cTn id="9" dur="1" fill="hold">
                                          <p:stCondLst>
                                            <p:cond delay="999"/>
                                          </p:stCondLst>
                                        </p:cTn>
                                        <p:tgtEl>
                                          <p:spTgt spid="6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p:nvPr/>
        </p:nvGrpSpPr>
        <p:grpSpPr>
          <a:xfrm>
            <a:off x="4189413" y="1295400"/>
            <a:ext cx="3911600" cy="3962400"/>
            <a:chOff x="4316412" y="1295400"/>
            <a:chExt cx="3911600" cy="3962400"/>
          </a:xfrm>
        </p:grpSpPr>
        <p:pic>
          <p:nvPicPr>
            <p:cNvPr id="6" name="Picture 2"/>
            <p:cNvPicPr>
              <a:picLocks noChangeAspect="1" noChangeArrowheads="1"/>
            </p:cNvPicPr>
            <p:nvPr/>
          </p:nvPicPr>
          <p:blipFill>
            <a:blip r:embed="rId3" cstate="print">
              <a:lum bright="100000"/>
            </a:blip>
            <a:srcRect l="1282"/>
            <a:stretch>
              <a:fillRect/>
            </a:stretch>
          </p:blipFill>
          <p:spPr bwMode="auto">
            <a:xfrm>
              <a:off x="4316412" y="1295400"/>
              <a:ext cx="3911600" cy="3962400"/>
            </a:xfrm>
            <a:prstGeom prst="rect">
              <a:avLst/>
            </a:prstGeom>
            <a:noFill/>
            <a:ln w="9525">
              <a:noFill/>
              <a:miter lim="800000"/>
              <a:headEnd/>
              <a:tailEnd/>
            </a:ln>
            <a:effectLst/>
          </p:spPr>
        </p:pic>
        <p:sp>
          <p:nvSpPr>
            <p:cNvPr id="7" name="TextBox 6"/>
            <p:cNvSpPr txBox="1"/>
            <p:nvPr/>
          </p:nvSpPr>
          <p:spPr>
            <a:xfrm>
              <a:off x="4713634" y="4415135"/>
              <a:ext cx="3019078" cy="461665"/>
            </a:xfrm>
            <a:prstGeom prst="rect">
              <a:avLst/>
            </a:prstGeom>
            <a:noFill/>
          </p:spPr>
          <p:txBody>
            <a:bodyPr wrap="square" rtlCol="0">
              <a:spAutoFit/>
            </a:bodyPr>
            <a:lstStyle/>
            <a:p>
              <a:pPr algn="ctr"/>
              <a:r>
                <a:rPr lang="en-US" sz="2400" b="1" dirty="0"/>
                <a:t>The Public Cloud</a:t>
              </a:r>
            </a:p>
          </p:txBody>
        </p:sp>
      </p:grpSp>
      <p:cxnSp>
        <p:nvCxnSpPr>
          <p:cNvPr id="8" name="Straight Connector 7"/>
          <p:cNvCxnSpPr/>
          <p:nvPr/>
        </p:nvCxnSpPr>
        <p:spPr>
          <a:xfrm rot="10800000">
            <a:off x="8089900" y="3505200"/>
            <a:ext cx="4098926" cy="0"/>
          </a:xfrm>
          <a:prstGeom prst="line">
            <a:avLst/>
          </a:prstGeom>
          <a:ln w="152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694612" y="1295400"/>
            <a:ext cx="3962400" cy="3962400"/>
            <a:chOff x="7313612" y="1295400"/>
            <a:chExt cx="3962400" cy="3962400"/>
          </a:xfrm>
        </p:grpSpPr>
        <p:pic>
          <p:nvPicPr>
            <p:cNvPr id="15" name="Picture 2"/>
            <p:cNvPicPr>
              <a:picLocks noChangeAspect="1" noChangeArrowheads="1"/>
            </p:cNvPicPr>
            <p:nvPr/>
          </p:nvPicPr>
          <p:blipFill>
            <a:blip r:embed="rId4" cstate="print">
              <a:lum bright="100000" contrast="100000"/>
            </a:blip>
            <a:srcRect/>
            <a:stretch>
              <a:fillRect/>
            </a:stretch>
          </p:blipFill>
          <p:spPr bwMode="auto">
            <a:xfrm>
              <a:off x="7313612" y="1295400"/>
              <a:ext cx="3962400" cy="3962400"/>
            </a:xfrm>
            <a:prstGeom prst="rect">
              <a:avLst/>
            </a:prstGeom>
            <a:noFill/>
            <a:ln w="9525">
              <a:noFill/>
              <a:miter lim="800000"/>
              <a:headEnd/>
              <a:tailEnd/>
            </a:ln>
            <a:effectLst/>
          </p:spPr>
        </p:pic>
        <p:sp>
          <p:nvSpPr>
            <p:cNvPr id="16" name="TextBox 15"/>
            <p:cNvSpPr txBox="1"/>
            <p:nvPr/>
          </p:nvSpPr>
          <p:spPr>
            <a:xfrm>
              <a:off x="7770812" y="4405086"/>
              <a:ext cx="3019078" cy="461665"/>
            </a:xfrm>
            <a:prstGeom prst="rect">
              <a:avLst/>
            </a:prstGeom>
            <a:noFill/>
          </p:spPr>
          <p:txBody>
            <a:bodyPr wrap="square" rtlCol="0">
              <a:spAutoFit/>
            </a:bodyPr>
            <a:lstStyle/>
            <a:p>
              <a:pPr algn="ctr"/>
              <a:r>
                <a:rPr lang="en-US" sz="2400" b="1" dirty="0"/>
                <a:t>The Private Cloud</a:t>
              </a:r>
            </a:p>
          </p:txBody>
        </p:sp>
      </p:grpSp>
      <p:sp>
        <p:nvSpPr>
          <p:cNvPr id="12" name="Rectangle 23"/>
          <p:cNvSpPr>
            <a:spLocks noGrp="1" noChangeArrowheads="1"/>
          </p:cNvSpPr>
          <p:nvPr>
            <p:ph type="title"/>
          </p:nvPr>
        </p:nvSpPr>
        <p:spPr>
          <a:xfrm>
            <a:off x="609706" y="275167"/>
            <a:ext cx="10972059" cy="609398"/>
          </a:xfrm>
        </p:spPr>
        <p:txBody>
          <a:bodyPr/>
          <a:lstStyle/>
          <a:p>
            <a:r>
              <a:rPr lang="en-US" b="1" dirty="0" smtClean="0">
                <a:solidFill>
                  <a:schemeClr val="tx1"/>
                </a:solidFill>
                <a:latin typeface="+mn-lt"/>
              </a:rPr>
              <a:t>Microsoft’s Public Cloud Learning</a:t>
            </a:r>
            <a:endParaRPr lang="en-US" b="1" dirty="0">
              <a:solidFill>
                <a:schemeClr val="tx1"/>
              </a:solidFill>
              <a:latin typeface="+mn-lt"/>
            </a:endParaRPr>
          </a:p>
        </p:txBody>
      </p:sp>
    </p:spTree>
    <p:extLst>
      <p:ext uri="{BB962C8B-B14F-4D97-AF65-F5344CB8AC3E}">
        <p14:creationId xmlns:p14="http://schemas.microsoft.com/office/powerpoint/2010/main" val="24974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L -0.2875 0 " pathEditMode="relative" ptsTypes="AA">
                                      <p:cBhvr>
                                        <p:cTn id="6" dur="1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4.58333E-6 4.56647E-6 L -0.33515 4.56647E-6 " pathEditMode="relative" rAng="0" ptsTypes="AA">
                                      <p:cBhvr>
                                        <p:cTn id="8" dur="1000" fill="hold"/>
                                        <p:tgtEl>
                                          <p:spTgt spid="8"/>
                                        </p:tgtEl>
                                        <p:attrNameLst>
                                          <p:attrName>ppt_x</p:attrName>
                                          <p:attrName>ppt_y</p:attrName>
                                        </p:attrNameLst>
                                      </p:cBhvr>
                                      <p:rCtr x="-168" y="0"/>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0.2875 4.56647E-6 L 0.21966 4.56647E-6 " pathEditMode="relative" rAng="0" ptsTypes="AA">
                                      <p:cBhvr>
                                        <p:cTn id="15" dur="1000" fill="hold"/>
                                        <p:tgtEl>
                                          <p:spTgt spid="5"/>
                                        </p:tgtEl>
                                        <p:attrNameLst>
                                          <p:attrName>ppt_x</p:attrName>
                                          <p:attrName>ppt_y</p:attrName>
                                        </p:attrNameLst>
                                      </p:cBhvr>
                                      <p:rCtr x="254" y="0"/>
                                    </p:animMotion>
                                  </p:childTnLst>
                                </p:cTn>
                              </p:par>
                              <p:par>
                                <p:cTn id="16" presetID="10" presetClass="exit" presetSubtype="0" fill="hold" nodeType="withEffect">
                                  <p:stCondLst>
                                    <p:cond delay="0"/>
                                  </p:stCondLst>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6" presetClass="emph" presetSubtype="0" fill="hold" nodeType="withEffect">
                                  <p:stCondLst>
                                    <p:cond delay="0"/>
                                  </p:stCondLst>
                                  <p:childTnLst>
                                    <p:animScale>
                                      <p:cBhvr>
                                        <p:cTn id="20" dur="500" fill="hold"/>
                                        <p:tgtEl>
                                          <p:spTgt spid="5"/>
                                        </p:tgtEl>
                                      </p:cBhvr>
                                      <p:by x="75000" y="75000"/>
                                    </p:animScale>
                                  </p:childTnLst>
                                </p:cTn>
                              </p:par>
                              <p:par>
                                <p:cTn id="21" presetID="10" presetClass="exit" presetSubtype="0" fill="hold" nodeType="with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par>
                          <p:cTn id="24" fill="hold">
                            <p:stCondLst>
                              <p:cond delay="3000"/>
                            </p:stCondLst>
                            <p:childTnLst>
                              <p:par>
                                <p:cTn id="25" presetID="42" presetClass="path" presetSubtype="0" accel="50000" decel="50000" fill="hold" nodeType="afterEffect">
                                  <p:stCondLst>
                                    <p:cond delay="0"/>
                                  </p:stCondLst>
                                  <p:childTnLst>
                                    <p:animMotion origin="layout" path="M 0.00743 2.22222E-6 L -0.28966 2.22222E-6 " pathEditMode="relative" rAng="0" ptsTypes="AA">
                                      <p:cBhvr>
                                        <p:cTn id="26" dur="1000" fill="hold"/>
                                        <p:tgtEl>
                                          <p:spTgt spid="17"/>
                                        </p:tgtEl>
                                        <p:attrNameLst>
                                          <p:attrName>ppt_x</p:attrName>
                                          <p:attrName>ppt_y</p:attrName>
                                        </p:attrNameLst>
                                      </p:cBhvr>
                                      <p:rCtr x="-148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0"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505" y="-6971771"/>
            <a:ext cx="3041434" cy="6971771"/>
          </a:xfrm>
          <a:prstGeom prst="rect">
            <a:avLst/>
          </a:prstGeom>
          <a:noFill/>
        </p:spPr>
      </p:pic>
      <p:pic>
        <p:nvPicPr>
          <p:cNvPr id="15389" name="Picture 29" descr="87479366"/>
          <p:cNvPicPr>
            <a:picLocks noChangeAspect="1" noChangeArrowheads="1"/>
          </p:cNvPicPr>
          <p:nvPr/>
        </p:nvPicPr>
        <p:blipFill>
          <a:blip r:embed="rId4" cstate="email"/>
          <a:srcRect/>
          <a:stretch>
            <a:fillRect/>
          </a:stretch>
        </p:blipFill>
        <p:spPr bwMode="auto">
          <a:xfrm>
            <a:off x="6094413" y="6858000"/>
            <a:ext cx="3047206" cy="6985000"/>
          </a:xfrm>
          <a:prstGeom prst="rect">
            <a:avLst/>
          </a:prstGeom>
          <a:noFill/>
        </p:spPr>
      </p:pic>
      <p:pic>
        <p:nvPicPr>
          <p:cNvPr id="15386" name="Picture 26" descr="00914523_SizeFull"/>
          <p:cNvPicPr>
            <a:picLocks noChangeAspect="1" noChangeArrowheads="1"/>
          </p:cNvPicPr>
          <p:nvPr/>
        </p:nvPicPr>
        <p:blipFill>
          <a:blip r:embed="rId5" cstate="email"/>
          <a:srcRect/>
          <a:stretch>
            <a:fillRect/>
          </a:stretch>
        </p:blipFill>
        <p:spPr bwMode="auto">
          <a:xfrm>
            <a:off x="3047206" y="-6858000"/>
            <a:ext cx="3047206" cy="6858000"/>
          </a:xfrm>
          <a:prstGeom prst="rect">
            <a:avLst/>
          </a:prstGeom>
          <a:noFill/>
          <a:ln w="9525">
            <a:noFill/>
            <a:miter lim="800000"/>
            <a:headEnd/>
            <a:tailEnd/>
          </a:ln>
        </p:spPr>
      </p:pic>
      <p:pic>
        <p:nvPicPr>
          <p:cNvPr id="15364" name="Picture 27" descr="00914382_SizeFull"/>
          <p:cNvPicPr>
            <a:picLocks noChangeAspect="1" noChangeArrowheads="1"/>
          </p:cNvPicPr>
          <p:nvPr/>
        </p:nvPicPr>
        <p:blipFill>
          <a:blip r:embed="rId6" cstate="email"/>
          <a:srcRect/>
          <a:stretch>
            <a:fillRect/>
          </a:stretch>
        </p:blipFill>
        <p:spPr bwMode="auto">
          <a:xfrm>
            <a:off x="0" y="-19844"/>
            <a:ext cx="3047206" cy="6877844"/>
          </a:xfrm>
          <a:prstGeom prst="rect">
            <a:avLst/>
          </a:prstGeom>
          <a:noFill/>
          <a:ln w="9525">
            <a:noFill/>
            <a:miter lim="800000"/>
            <a:headEnd/>
            <a:tailEnd/>
          </a:ln>
        </p:spPr>
      </p:pic>
      <p:grpSp>
        <p:nvGrpSpPr>
          <p:cNvPr id="2" name="Group 30"/>
          <p:cNvGrpSpPr>
            <a:grpSpLocks/>
          </p:cNvGrpSpPr>
          <p:nvPr/>
        </p:nvGrpSpPr>
        <p:grpSpPr bwMode="auto">
          <a:xfrm>
            <a:off x="312127" y="3931708"/>
            <a:ext cx="2421630" cy="2055813"/>
            <a:chOff x="144" y="1797"/>
            <a:chExt cx="1831" cy="1554"/>
          </a:xfrm>
        </p:grpSpPr>
        <p:sp>
          <p:nvSpPr>
            <p:cNvPr id="4" name="Text Box 31"/>
            <p:cNvSpPr txBox="1">
              <a:spLocks noChangeArrowheads="1"/>
            </p:cNvSpPr>
            <p:nvPr/>
          </p:nvSpPr>
          <p:spPr bwMode="auto">
            <a:xfrm>
              <a:off x="144" y="3072"/>
              <a:ext cx="1831" cy="279"/>
            </a:xfrm>
            <a:prstGeom prst="rect">
              <a:avLst/>
            </a:prstGeom>
            <a:noFill/>
            <a:ln w="9525">
              <a:noFill/>
              <a:miter lim="800000"/>
              <a:headEnd/>
              <a:tailEnd/>
            </a:ln>
          </p:spPr>
          <p:txBody>
            <a:bodyPr lIns="91435" tIns="45718" rIns="91435" bIns="45718">
              <a:spAutoFit/>
            </a:bodyPr>
            <a:lstStyle/>
            <a:p>
              <a:pPr algn="ctr" defTabSz="1088456">
                <a:spcBef>
                  <a:spcPct val="50000"/>
                </a:spcBef>
              </a:pPr>
              <a:r>
                <a:rPr lang="en-US">
                  <a:solidFill>
                    <a:schemeClr val="bg1"/>
                  </a:solidFill>
                </a:rPr>
                <a:t>Beyond Virtualization</a:t>
              </a:r>
            </a:p>
          </p:txBody>
        </p:sp>
        <p:pic>
          <p:nvPicPr>
            <p:cNvPr id="15387" name="Picture 32" descr="cloud-and-building"/>
            <p:cNvPicPr>
              <a:picLocks noChangeAspect="1" noChangeArrowheads="1"/>
            </p:cNvPicPr>
            <p:nvPr/>
          </p:nvPicPr>
          <p:blipFill>
            <a:blip r:embed="rId7" cstate="email"/>
            <a:srcRect/>
            <a:stretch>
              <a:fillRect/>
            </a:stretch>
          </p:blipFill>
          <p:spPr bwMode="auto">
            <a:xfrm>
              <a:off x="220" y="1797"/>
              <a:ext cx="1679" cy="1109"/>
            </a:xfrm>
            <a:prstGeom prst="rect">
              <a:avLst/>
            </a:prstGeom>
            <a:noFill/>
            <a:ln w="9525">
              <a:noFill/>
              <a:miter lim="800000"/>
              <a:headEnd/>
              <a:tailEnd/>
            </a:ln>
          </p:spPr>
        </p:pic>
      </p:grpSp>
      <p:sp>
        <p:nvSpPr>
          <p:cNvPr id="58405" name="Rectangle 37"/>
          <p:cNvSpPr>
            <a:spLocks noChangeArrowheads="1"/>
          </p:cNvSpPr>
          <p:nvPr/>
        </p:nvSpPr>
        <p:spPr bwMode="auto">
          <a:xfrm>
            <a:off x="0" y="3683000"/>
            <a:ext cx="12188825" cy="3175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sp>
        <p:nvSpPr>
          <p:cNvPr id="58389" name="Rectangle 14"/>
          <p:cNvSpPr>
            <a:spLocks noChangeArrowheads="1"/>
          </p:cNvSpPr>
          <p:nvPr/>
        </p:nvSpPr>
        <p:spPr bwMode="auto">
          <a:xfrm>
            <a:off x="0" y="5074852"/>
            <a:ext cx="12188825" cy="1129772"/>
          </a:xfrm>
          <a:prstGeom prst="rect">
            <a:avLst/>
          </a:prstGeom>
          <a:solidFill>
            <a:schemeClr val="accent2"/>
          </a:solidFill>
          <a:ln w="9525">
            <a:noFill/>
            <a:miter lim="800000"/>
            <a:headEnd/>
            <a:tailEnd/>
          </a:ln>
        </p:spPr>
        <p:txBody>
          <a:bodyPr lIns="108816" tIns="54409" rIns="108816" bIns="54409" anchor="ctr"/>
          <a:lstStyle/>
          <a:p>
            <a:pPr algn="ctr" defTabSz="1088456"/>
            <a:r>
              <a:rPr lang="en-US" sz="4200" dirty="0" smtClean="0">
                <a:solidFill>
                  <a:schemeClr val="bg1"/>
                </a:solidFill>
              </a:rPr>
              <a:t>Cloud Optimize </a:t>
            </a:r>
            <a:r>
              <a:rPr lang="en-US" sz="4200" dirty="0">
                <a:solidFill>
                  <a:schemeClr val="bg1"/>
                </a:solidFill>
              </a:rPr>
              <a:t>Your </a:t>
            </a:r>
            <a:r>
              <a:rPr lang="en-US" sz="4200" dirty="0" smtClean="0">
                <a:solidFill>
                  <a:schemeClr val="bg1"/>
                </a:solidFill>
              </a:rPr>
              <a:t>IT </a:t>
            </a:r>
            <a:endParaRPr lang="en-US" sz="4200" dirty="0">
              <a:solidFill>
                <a:schemeClr val="bg1"/>
              </a:solidFill>
            </a:endParaRPr>
          </a:p>
        </p:txBody>
      </p:sp>
      <p:grpSp>
        <p:nvGrpSpPr>
          <p:cNvPr id="3" name="Group 36"/>
          <p:cNvGrpSpPr>
            <a:grpSpLocks/>
          </p:cNvGrpSpPr>
          <p:nvPr/>
        </p:nvGrpSpPr>
        <p:grpSpPr bwMode="auto">
          <a:xfrm>
            <a:off x="9587326" y="3810000"/>
            <a:ext cx="2157115" cy="2475178"/>
            <a:chOff x="7342" y="1690"/>
            <a:chExt cx="1631" cy="1871"/>
          </a:xfrm>
        </p:grpSpPr>
        <p:sp>
          <p:nvSpPr>
            <p:cNvPr id="15381" name="Text Box 28"/>
            <p:cNvSpPr txBox="1">
              <a:spLocks noChangeArrowheads="1"/>
            </p:cNvSpPr>
            <p:nvPr/>
          </p:nvSpPr>
          <p:spPr bwMode="auto">
            <a:xfrm>
              <a:off x="7342" y="3072"/>
              <a:ext cx="1631" cy="489"/>
            </a:xfrm>
            <a:prstGeom prst="rect">
              <a:avLst/>
            </a:prstGeom>
            <a:noFill/>
            <a:ln w="9525">
              <a:noFill/>
              <a:miter lim="800000"/>
              <a:headEnd/>
              <a:tailEnd/>
            </a:ln>
          </p:spPr>
          <p:txBody>
            <a:bodyPr lIns="91435" tIns="45718" rIns="91435" bIns="45718">
              <a:spAutoFit/>
            </a:bodyPr>
            <a:lstStyle/>
            <a:p>
              <a:pPr algn="ctr" defTabSz="1088456">
                <a:spcBef>
                  <a:spcPct val="50000"/>
                </a:spcBef>
              </a:pPr>
              <a:r>
                <a:rPr lang="en-US" dirty="0" smtClean="0"/>
                <a:t>Modern Workstyle, Enabled</a:t>
              </a:r>
              <a:endParaRPr lang="en-US" dirty="0"/>
            </a:p>
          </p:txBody>
        </p:sp>
        <p:grpSp>
          <p:nvGrpSpPr>
            <p:cNvPr id="15382" name="Group 29"/>
            <p:cNvGrpSpPr>
              <a:grpSpLocks/>
            </p:cNvGrpSpPr>
            <p:nvPr/>
          </p:nvGrpSpPr>
          <p:grpSpPr bwMode="auto">
            <a:xfrm>
              <a:off x="7544" y="1690"/>
              <a:ext cx="1246" cy="1322"/>
              <a:chOff x="7332" y="1454"/>
              <a:chExt cx="1670" cy="1775"/>
            </a:xfrm>
          </p:grpSpPr>
          <p:pic>
            <p:nvPicPr>
              <p:cNvPr id="15383" name="Picture 30" descr="building"/>
              <p:cNvPicPr>
                <a:picLocks noChangeAspect="1" noChangeArrowheads="1"/>
              </p:cNvPicPr>
              <p:nvPr/>
            </p:nvPicPr>
            <p:blipFill>
              <a:blip r:embed="rId8" cstate="email"/>
              <a:srcRect/>
              <a:stretch>
                <a:fillRect/>
              </a:stretch>
            </p:blipFill>
            <p:spPr bwMode="auto">
              <a:xfrm>
                <a:off x="8065" y="1454"/>
                <a:ext cx="937" cy="994"/>
              </a:xfrm>
              <a:prstGeom prst="rect">
                <a:avLst/>
              </a:prstGeom>
              <a:noFill/>
              <a:ln w="9525">
                <a:noFill/>
                <a:miter lim="800000"/>
                <a:headEnd/>
                <a:tailEnd/>
              </a:ln>
            </p:spPr>
          </p:pic>
          <p:pic>
            <p:nvPicPr>
              <p:cNvPr id="15384" name="Picture 31" descr="person"/>
              <p:cNvPicPr>
                <a:picLocks noChangeAspect="1" noChangeArrowheads="1"/>
              </p:cNvPicPr>
              <p:nvPr/>
            </p:nvPicPr>
            <p:blipFill>
              <a:blip r:embed="rId9" cstate="email"/>
              <a:srcRect/>
              <a:stretch>
                <a:fillRect/>
              </a:stretch>
            </p:blipFill>
            <p:spPr bwMode="auto">
              <a:xfrm>
                <a:off x="7332" y="1680"/>
                <a:ext cx="608" cy="1498"/>
              </a:xfrm>
              <a:prstGeom prst="rect">
                <a:avLst/>
              </a:prstGeom>
              <a:noFill/>
              <a:ln w="9525">
                <a:noFill/>
                <a:miter lim="800000"/>
                <a:headEnd/>
                <a:tailEnd/>
              </a:ln>
            </p:spPr>
          </p:pic>
          <p:pic>
            <p:nvPicPr>
              <p:cNvPr id="15385" name="Picture 2" descr="\\MAGNUM\Projects\Microsoft\Journey to the Cloud Campaign\Design\Assets\Flexible.png"/>
              <p:cNvPicPr>
                <a:picLocks noChangeAspect="1" noChangeArrowheads="1"/>
              </p:cNvPicPr>
              <p:nvPr/>
            </p:nvPicPr>
            <p:blipFill>
              <a:blip r:embed="rId10" cstate="email">
                <a:lum bright="100000"/>
              </a:blip>
              <a:srcRect/>
              <a:stretch>
                <a:fillRect/>
              </a:stretch>
            </p:blipFill>
            <p:spPr bwMode="auto">
              <a:xfrm>
                <a:off x="8113" y="2500"/>
                <a:ext cx="815" cy="729"/>
              </a:xfrm>
              <a:prstGeom prst="rect">
                <a:avLst/>
              </a:prstGeom>
              <a:noFill/>
              <a:ln w="9525">
                <a:noFill/>
                <a:miter lim="800000"/>
                <a:headEnd/>
                <a:tailEnd/>
              </a:ln>
            </p:spPr>
          </p:pic>
        </p:grpSp>
      </p:grpSp>
      <p:grpSp>
        <p:nvGrpSpPr>
          <p:cNvPr id="5" name="Group 35"/>
          <p:cNvGrpSpPr>
            <a:grpSpLocks/>
          </p:cNvGrpSpPr>
          <p:nvPr/>
        </p:nvGrpSpPr>
        <p:grpSpPr bwMode="auto">
          <a:xfrm>
            <a:off x="6540120" y="4052094"/>
            <a:ext cx="2157115" cy="2233084"/>
            <a:chOff x="4995" y="1873"/>
            <a:chExt cx="1631" cy="1688"/>
          </a:xfrm>
        </p:grpSpPr>
        <p:sp>
          <p:nvSpPr>
            <p:cNvPr id="15379" name="Text Box 22"/>
            <p:cNvSpPr txBox="1">
              <a:spLocks noChangeArrowheads="1"/>
            </p:cNvSpPr>
            <p:nvPr/>
          </p:nvSpPr>
          <p:spPr bwMode="auto">
            <a:xfrm>
              <a:off x="4995" y="3072"/>
              <a:ext cx="1631" cy="489"/>
            </a:xfrm>
            <a:prstGeom prst="rect">
              <a:avLst/>
            </a:prstGeom>
            <a:noFill/>
            <a:ln w="9525">
              <a:noFill/>
              <a:miter lim="800000"/>
              <a:headEnd/>
              <a:tailEnd/>
            </a:ln>
          </p:spPr>
          <p:txBody>
            <a:bodyPr lIns="91435" tIns="45718" rIns="91435" bIns="45718">
              <a:spAutoFit/>
            </a:bodyPr>
            <a:lstStyle/>
            <a:p>
              <a:pPr algn="ctr" defTabSz="1088456">
                <a:spcBef>
                  <a:spcPct val="50000"/>
                </a:spcBef>
              </a:pPr>
              <a:r>
                <a:rPr lang="en-US"/>
                <a:t>Every App, </a:t>
              </a:r>
              <a:br>
                <a:rPr lang="en-US"/>
              </a:br>
              <a:r>
                <a:rPr lang="en-US"/>
                <a:t>Any Cloud</a:t>
              </a:r>
            </a:p>
          </p:txBody>
        </p:sp>
        <p:pic>
          <p:nvPicPr>
            <p:cNvPr id="15380" name="Picture 23" descr="window"/>
            <p:cNvPicPr>
              <a:picLocks noChangeAspect="1" noChangeArrowheads="1"/>
            </p:cNvPicPr>
            <p:nvPr/>
          </p:nvPicPr>
          <p:blipFill>
            <a:blip r:embed="rId11" cstate="email"/>
            <a:srcRect/>
            <a:stretch>
              <a:fillRect/>
            </a:stretch>
          </p:blipFill>
          <p:spPr bwMode="auto">
            <a:xfrm>
              <a:off x="5187" y="1873"/>
              <a:ext cx="1247" cy="958"/>
            </a:xfrm>
            <a:prstGeom prst="rect">
              <a:avLst/>
            </a:prstGeom>
            <a:noFill/>
            <a:ln w="9525">
              <a:noFill/>
              <a:miter lim="800000"/>
              <a:headEnd/>
              <a:tailEnd/>
            </a:ln>
          </p:spPr>
        </p:pic>
      </p:grpSp>
      <p:grpSp>
        <p:nvGrpSpPr>
          <p:cNvPr id="6" name="Group 33"/>
          <p:cNvGrpSpPr>
            <a:grpSpLocks/>
          </p:cNvGrpSpPr>
          <p:nvPr/>
        </p:nvGrpSpPr>
        <p:grpSpPr bwMode="auto">
          <a:xfrm>
            <a:off x="317418" y="3937000"/>
            <a:ext cx="2421630" cy="2055813"/>
            <a:chOff x="144" y="1797"/>
            <a:chExt cx="1831" cy="1554"/>
          </a:xfrm>
        </p:grpSpPr>
        <p:sp>
          <p:nvSpPr>
            <p:cNvPr id="15377" name="Text Box 24"/>
            <p:cNvSpPr txBox="1">
              <a:spLocks noChangeArrowheads="1"/>
            </p:cNvSpPr>
            <p:nvPr/>
          </p:nvSpPr>
          <p:spPr bwMode="auto">
            <a:xfrm>
              <a:off x="144" y="3072"/>
              <a:ext cx="1831" cy="279"/>
            </a:xfrm>
            <a:prstGeom prst="rect">
              <a:avLst/>
            </a:prstGeom>
            <a:noFill/>
            <a:ln w="9525">
              <a:noFill/>
              <a:miter lim="800000"/>
              <a:headEnd/>
              <a:tailEnd/>
            </a:ln>
          </p:spPr>
          <p:txBody>
            <a:bodyPr lIns="91435" tIns="45718" rIns="91435" bIns="45718">
              <a:spAutoFit/>
            </a:bodyPr>
            <a:lstStyle/>
            <a:p>
              <a:pPr algn="ctr" defTabSz="1088456">
                <a:spcBef>
                  <a:spcPct val="50000"/>
                </a:spcBef>
              </a:pPr>
              <a:r>
                <a:rPr lang="en-US" dirty="0"/>
                <a:t>Beyond Virtualization</a:t>
              </a:r>
            </a:p>
          </p:txBody>
        </p:sp>
        <p:pic>
          <p:nvPicPr>
            <p:cNvPr id="15378" name="Picture 25" descr="cloud-and-building"/>
            <p:cNvPicPr>
              <a:picLocks noChangeAspect="1" noChangeArrowheads="1"/>
            </p:cNvPicPr>
            <p:nvPr/>
          </p:nvPicPr>
          <p:blipFill>
            <a:blip r:embed="rId7" cstate="email"/>
            <a:srcRect/>
            <a:stretch>
              <a:fillRect/>
            </a:stretch>
          </p:blipFill>
          <p:spPr bwMode="auto">
            <a:xfrm>
              <a:off x="220" y="1797"/>
              <a:ext cx="1679" cy="1109"/>
            </a:xfrm>
            <a:prstGeom prst="rect">
              <a:avLst/>
            </a:prstGeom>
            <a:noFill/>
            <a:ln w="9525">
              <a:noFill/>
              <a:miter lim="800000"/>
              <a:headEnd/>
              <a:tailEnd/>
            </a:ln>
          </p:spPr>
        </p:pic>
      </p:grpSp>
      <p:grpSp>
        <p:nvGrpSpPr>
          <p:cNvPr id="7" name="Group 34"/>
          <p:cNvGrpSpPr>
            <a:grpSpLocks/>
          </p:cNvGrpSpPr>
          <p:nvPr/>
        </p:nvGrpSpPr>
        <p:grpSpPr bwMode="auto">
          <a:xfrm>
            <a:off x="3450592" y="3733271"/>
            <a:ext cx="2239114" cy="2828396"/>
            <a:chOff x="2564" y="1632"/>
            <a:chExt cx="1693" cy="2138"/>
          </a:xfrm>
        </p:grpSpPr>
        <p:sp>
          <p:nvSpPr>
            <p:cNvPr id="15375" name="Text Box 26"/>
            <p:cNvSpPr txBox="1">
              <a:spLocks noChangeArrowheads="1"/>
            </p:cNvSpPr>
            <p:nvPr/>
          </p:nvSpPr>
          <p:spPr bwMode="auto">
            <a:xfrm>
              <a:off x="2564" y="3072"/>
              <a:ext cx="1693" cy="698"/>
            </a:xfrm>
            <a:prstGeom prst="rect">
              <a:avLst/>
            </a:prstGeom>
            <a:noFill/>
            <a:ln w="9525">
              <a:noFill/>
              <a:miter lim="800000"/>
              <a:headEnd/>
              <a:tailEnd/>
            </a:ln>
          </p:spPr>
          <p:txBody>
            <a:bodyPr lIns="91435" tIns="45718" rIns="91435" bIns="45718">
              <a:spAutoFit/>
            </a:bodyPr>
            <a:lstStyle/>
            <a:p>
              <a:pPr algn="ctr" defTabSz="1088456">
                <a:spcBef>
                  <a:spcPct val="50000"/>
                </a:spcBef>
              </a:pPr>
              <a:r>
                <a:rPr lang="en-US"/>
                <a:t>The Power of Many Servers, The Simplicity of One</a:t>
              </a:r>
            </a:p>
          </p:txBody>
        </p:sp>
        <p:pic>
          <p:nvPicPr>
            <p:cNvPr id="15376" name="Picture 34" descr="Efficiency.png"/>
            <p:cNvPicPr>
              <a:picLocks noChangeAspect="1"/>
            </p:cNvPicPr>
            <p:nvPr/>
          </p:nvPicPr>
          <p:blipFill>
            <a:blip r:embed="rId12"/>
            <a:srcRect/>
            <a:stretch>
              <a:fillRect/>
            </a:stretch>
          </p:blipFill>
          <p:spPr bwMode="auto">
            <a:xfrm>
              <a:off x="2692" y="1632"/>
              <a:ext cx="1438" cy="1439"/>
            </a:xfrm>
            <a:prstGeom prst="rect">
              <a:avLst/>
            </a:prstGeom>
            <a:noFill/>
            <a:ln w="9525">
              <a:noFill/>
              <a:miter lim="800000"/>
              <a:headEnd/>
              <a:tailEnd/>
            </a:ln>
          </p:spPr>
        </p:pic>
      </p:grpSp>
      <p:sp>
        <p:nvSpPr>
          <p:cNvPr id="27" name="Rectangle 14"/>
          <p:cNvSpPr>
            <a:spLocks noChangeArrowheads="1"/>
          </p:cNvSpPr>
          <p:nvPr/>
        </p:nvSpPr>
        <p:spPr bwMode="auto">
          <a:xfrm>
            <a:off x="1925" y="3800455"/>
            <a:ext cx="12188825" cy="1129772"/>
          </a:xfrm>
          <a:prstGeom prst="rect">
            <a:avLst/>
          </a:prstGeom>
          <a:solidFill>
            <a:schemeClr val="accent2"/>
          </a:solidFill>
          <a:ln w="9525">
            <a:noFill/>
            <a:miter lim="800000"/>
            <a:headEnd/>
            <a:tailEnd/>
          </a:ln>
        </p:spPr>
        <p:txBody>
          <a:bodyPr lIns="108816" tIns="54409" rIns="108816" bIns="54409" anchor="ctr"/>
          <a:lstStyle/>
          <a:p>
            <a:pPr algn="ctr" defTabSz="1088456"/>
            <a:r>
              <a:rPr lang="en-US" sz="4200" dirty="0" smtClean="0">
                <a:solidFill>
                  <a:schemeClr val="bg1"/>
                </a:solidFill>
              </a:rPr>
              <a:t>Windows Server 8</a:t>
            </a:r>
            <a:endParaRPr lang="en-US" sz="4200" dirty="0">
              <a:solidFill>
                <a:schemeClr val="bg1"/>
              </a:solidFill>
            </a:endParaRPr>
          </a:p>
        </p:txBody>
      </p:sp>
    </p:spTree>
    <p:extLst>
      <p:ext uri="{BB962C8B-B14F-4D97-AF65-F5344CB8AC3E}">
        <p14:creationId xmlns:p14="http://schemas.microsoft.com/office/powerpoint/2010/main" val="1655313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112E-17 0 L 5.55112E-17 1 " pathEditMode="relative" rAng="0" ptsTypes="AA">
                                      <p:cBhvr>
                                        <p:cTn id="6" dur="750" fill="hold"/>
                                        <p:tgtEl>
                                          <p:spTgt spid="15386"/>
                                        </p:tgtEl>
                                        <p:attrNameLst>
                                          <p:attrName>ppt_x</p:attrName>
                                          <p:attrName>ppt_y</p:attrName>
                                        </p:attrNameLst>
                                      </p:cBhvr>
                                      <p:rCtr x="0" y="500"/>
                                    </p:animMotion>
                                  </p:childTnLst>
                                </p:cTn>
                              </p:par>
                            </p:childTnLst>
                          </p:cTn>
                        </p:par>
                        <p:par>
                          <p:cTn id="7" fill="hold">
                            <p:stCondLst>
                              <p:cond delay="750"/>
                            </p:stCondLst>
                            <p:childTnLst>
                              <p:par>
                                <p:cTn id="8" presetID="64" presetClass="path" presetSubtype="0" accel="50000" decel="50000" fill="hold" nodeType="afterEffect">
                                  <p:stCondLst>
                                    <p:cond delay="0"/>
                                  </p:stCondLst>
                                  <p:childTnLst>
                                    <p:animMotion origin="layout" path="M 1.11022E-16 7.40741E-7 L 1.11022E-16 -1.00926 " pathEditMode="relative" rAng="0" ptsTypes="AA">
                                      <p:cBhvr>
                                        <p:cTn id="9" dur="750" fill="hold"/>
                                        <p:tgtEl>
                                          <p:spTgt spid="15389"/>
                                        </p:tgtEl>
                                        <p:attrNameLst>
                                          <p:attrName>ppt_x</p:attrName>
                                          <p:attrName>ppt_y</p:attrName>
                                        </p:attrNameLst>
                                      </p:cBhvr>
                                      <p:rCtr x="0" y="-505"/>
                                    </p:animMotion>
                                  </p:childTnLst>
                                </p:cTn>
                              </p:par>
                            </p:childTnLst>
                          </p:cTn>
                        </p:par>
                        <p:par>
                          <p:cTn id="10" fill="hold">
                            <p:stCondLst>
                              <p:cond delay="1500"/>
                            </p:stCondLst>
                            <p:childTnLst>
                              <p:par>
                                <p:cTn id="11" presetID="42" presetClass="path" presetSubtype="0" accel="50000" decel="50000" fill="hold" nodeType="afterEffect">
                                  <p:stCondLst>
                                    <p:cond delay="0"/>
                                  </p:stCondLst>
                                  <p:childTnLst>
                                    <p:animMotion origin="layout" path="M 1.11022E-16 3.76543E-6 L 1.11022E-16 1.00096 " pathEditMode="relative" rAng="0" ptsTypes="AA">
                                      <p:cBhvr>
                                        <p:cTn id="12" dur="750" fill="hold"/>
                                        <p:tgtEl>
                                          <p:spTgt spid="15390"/>
                                        </p:tgtEl>
                                        <p:attrNameLst>
                                          <p:attrName>ppt_x</p:attrName>
                                          <p:attrName>ppt_y</p:attrName>
                                        </p:attrNameLst>
                                      </p:cBhvr>
                                      <p:rCtr x="0" y="501"/>
                                    </p:animMotion>
                                  </p:childTnLst>
                                </p:cTn>
                              </p:par>
                            </p:childTnLst>
                          </p:cTn>
                        </p:par>
                        <p:par>
                          <p:cTn id="13" fill="hold">
                            <p:stCondLst>
                              <p:cond delay="225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fill="hold"/>
                                        <p:tgtEl>
                                          <p:spTgt spid="27"/>
                                        </p:tgtEl>
                                        <p:attrNameLst>
                                          <p:attrName>ppt_x</p:attrName>
                                        </p:attrNameLst>
                                      </p:cBhvr>
                                      <p:tavLst>
                                        <p:tav tm="0">
                                          <p:val>
                                            <p:strVal val="0-#ppt_w/2"/>
                                          </p:val>
                                        </p:tav>
                                        <p:tav tm="100000">
                                          <p:val>
                                            <p:strVal val="#ppt_x"/>
                                          </p:val>
                                        </p:tav>
                                      </p:tavLst>
                                    </p:anim>
                                    <p:anim calcmode="lin" valueType="num">
                                      <p:cBhvr additive="base">
                                        <p:cTn id="17" dur="75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8389"/>
                                        </p:tgtEl>
                                        <p:attrNameLst>
                                          <p:attrName>style.visibility</p:attrName>
                                        </p:attrNameLst>
                                      </p:cBhvr>
                                      <p:to>
                                        <p:strVal val="visible"/>
                                      </p:to>
                                    </p:set>
                                    <p:anim calcmode="lin" valueType="num">
                                      <p:cBhvr additive="base">
                                        <p:cTn id="20" dur="750" fill="hold"/>
                                        <p:tgtEl>
                                          <p:spTgt spid="58389"/>
                                        </p:tgtEl>
                                        <p:attrNameLst>
                                          <p:attrName>ppt_x</p:attrName>
                                        </p:attrNameLst>
                                      </p:cBhvr>
                                      <p:tavLst>
                                        <p:tav tm="0">
                                          <p:val>
                                            <p:strVal val="1+#ppt_w/2"/>
                                          </p:val>
                                        </p:tav>
                                        <p:tav tm="100000">
                                          <p:val>
                                            <p:strVal val="#ppt_x"/>
                                          </p:val>
                                        </p:tav>
                                      </p:tavLst>
                                    </p:anim>
                                    <p:anim calcmode="lin" valueType="num">
                                      <p:cBhvr additive="base">
                                        <p:cTn id="21" dur="750" fill="hold"/>
                                        <p:tgtEl>
                                          <p:spTgt spid="5838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8389"/>
                                        </p:tgtEl>
                                      </p:cBhvr>
                                    </p:animEffect>
                                    <p:set>
                                      <p:cBhvr>
                                        <p:cTn id="29" dur="1" fill="hold">
                                          <p:stCondLst>
                                            <p:cond delay="499"/>
                                          </p:stCondLst>
                                        </p:cTn>
                                        <p:tgtEl>
                                          <p:spTgt spid="58389"/>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58405"/>
                                        </p:tgtEl>
                                        <p:attrNameLst>
                                          <p:attrName>style.visibility</p:attrName>
                                        </p:attrNameLst>
                                      </p:cBhvr>
                                      <p:to>
                                        <p:strVal val="visible"/>
                                      </p:to>
                                    </p:set>
                                    <p:animEffect transition="in" filter="wipe(left)">
                                      <p:cBhvr>
                                        <p:cTn id="32" dur="500"/>
                                        <p:tgtEl>
                                          <p:spTgt spid="58405"/>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1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20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3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5" grpId="0" animBg="1"/>
      <p:bldP spid="58389" grpId="0" animBg="1"/>
      <p:bldP spid="58389" grpId="1" animBg="1"/>
      <p:bldP spid="27" grpId="0" animBg="1"/>
      <p:bldP spid="2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9"/>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r>
              <a:rPr lang="en-US"/>
              <a:t>complet</a:t>
            </a:r>
          </a:p>
        </p:txBody>
      </p:sp>
      <p:sp>
        <p:nvSpPr>
          <p:cNvPr id="18435" name="Rectangle 9"/>
          <p:cNvSpPr>
            <a:spLocks noChangeArrowheads="1"/>
          </p:cNvSpPr>
          <p:nvPr/>
        </p:nvSpPr>
        <p:spPr bwMode="auto">
          <a:xfrm>
            <a:off x="7935433" y="0"/>
            <a:ext cx="4253392" cy="6858000"/>
          </a:xfrm>
          <a:prstGeom prst="rect">
            <a:avLst/>
          </a:prstGeom>
          <a:solidFill>
            <a:srgbClr val="148DB1"/>
          </a:solidFill>
          <a:ln w="9525">
            <a:noFill/>
            <a:miter lim="800000"/>
            <a:headEnd/>
            <a:tailEnd/>
          </a:ln>
        </p:spPr>
        <p:txBody>
          <a:bodyPr lIns="228524" tIns="1599752" rIns="228524" bIns="418962"/>
          <a:lstStyle/>
          <a:p>
            <a:pPr defTabSz="1088456"/>
            <a:endParaRPr lang="en-US" sz="2600" dirty="0"/>
          </a:p>
        </p:txBody>
      </p:sp>
      <p:sp>
        <p:nvSpPr>
          <p:cNvPr id="18436" name="Rectangle 23"/>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pic>
        <p:nvPicPr>
          <p:cNvPr id="18437" name="Picture 19" descr="00914382_SizeFull"/>
          <p:cNvPicPr>
            <a:picLocks noChangeAspect="1" noChangeArrowheads="1"/>
          </p:cNvPicPr>
          <p:nvPr/>
        </p:nvPicPr>
        <p:blipFill>
          <a:blip r:embed="rId3" cstate="email"/>
          <a:srcRect/>
          <a:stretch>
            <a:fillRect/>
          </a:stretch>
        </p:blipFill>
        <p:spPr bwMode="auto">
          <a:xfrm>
            <a:off x="0" y="0"/>
            <a:ext cx="4824743" cy="6877844"/>
          </a:xfrm>
          <a:prstGeom prst="rect">
            <a:avLst/>
          </a:prstGeom>
          <a:noFill/>
          <a:ln w="9525">
            <a:noFill/>
            <a:miter lim="800000"/>
            <a:headEnd/>
            <a:tailEnd/>
          </a:ln>
        </p:spPr>
      </p:pic>
      <p:sp>
        <p:nvSpPr>
          <p:cNvPr id="18439" name="Rectangle 14"/>
          <p:cNvSpPr>
            <a:spLocks noChangeArrowheads="1"/>
          </p:cNvSpPr>
          <p:nvPr/>
        </p:nvSpPr>
        <p:spPr bwMode="auto">
          <a:xfrm>
            <a:off x="4824743" y="3619500"/>
            <a:ext cx="3110690" cy="13970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18440" name="Rectangle 15"/>
          <p:cNvSpPr>
            <a:spLocks noChangeArrowheads="1"/>
          </p:cNvSpPr>
          <p:nvPr/>
        </p:nvSpPr>
        <p:spPr bwMode="auto">
          <a:xfrm>
            <a:off x="4824743" y="5397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18441" name="Rectangle 13"/>
          <p:cNvSpPr>
            <a:spLocks noChangeArrowheads="1"/>
          </p:cNvSpPr>
          <p:nvPr/>
        </p:nvSpPr>
        <p:spPr bwMode="auto">
          <a:xfrm>
            <a:off x="4824743" y="17780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18442" name="Rectangle 4"/>
          <p:cNvSpPr>
            <a:spLocks noChangeArrowheads="1"/>
          </p:cNvSpPr>
          <p:nvPr/>
        </p:nvSpPr>
        <p:spPr bwMode="auto">
          <a:xfrm>
            <a:off x="4824743" y="1397000"/>
            <a:ext cx="3159625" cy="381000"/>
          </a:xfrm>
          <a:prstGeom prst="rect">
            <a:avLst/>
          </a:prstGeom>
          <a:noFill/>
          <a:ln w="9525">
            <a:noFill/>
            <a:miter lim="800000"/>
            <a:headEnd/>
            <a:tailEnd/>
          </a:ln>
        </p:spPr>
        <p:txBody>
          <a:bodyPr wrap="none" lIns="76179" tIns="38089" rIns="76179" bIns="38089" anchor="ctr"/>
          <a:lstStyle/>
          <a:p>
            <a:pPr algn="ctr"/>
            <a:r>
              <a:rPr lang="en-US" sz="1400" dirty="0"/>
              <a:t>Complete Virtualization Platform</a:t>
            </a:r>
          </a:p>
        </p:txBody>
      </p:sp>
      <p:sp>
        <p:nvSpPr>
          <p:cNvPr id="18444" name="Rectangle 8"/>
          <p:cNvSpPr>
            <a:spLocks noChangeArrowheads="1"/>
          </p:cNvSpPr>
          <p:nvPr/>
        </p:nvSpPr>
        <p:spPr bwMode="auto">
          <a:xfrm>
            <a:off x="0" y="5334000"/>
            <a:ext cx="4824743" cy="1524000"/>
          </a:xfrm>
          <a:prstGeom prst="rect">
            <a:avLst/>
          </a:prstGeom>
          <a:solidFill>
            <a:schemeClr val="tx1">
              <a:alpha val="79999"/>
            </a:schemeClr>
          </a:solidFill>
          <a:ln w="9525">
            <a:noFill/>
            <a:miter lim="800000"/>
            <a:headEnd/>
            <a:tailEnd/>
          </a:ln>
        </p:spPr>
        <p:txBody>
          <a:bodyPr lIns="228536" tIns="38088" rIns="152350" bIns="38088" anchor="ctr"/>
          <a:lstStyle/>
          <a:p>
            <a:pPr defTabSz="1088456"/>
            <a:r>
              <a:rPr lang="en-US" sz="3600" dirty="0">
                <a:solidFill>
                  <a:schemeClr val="bg1"/>
                </a:solidFill>
              </a:rPr>
              <a:t>Beyond Virtualization</a:t>
            </a:r>
          </a:p>
        </p:txBody>
      </p:sp>
      <p:pic>
        <p:nvPicPr>
          <p:cNvPr id="18445" name="Picture 16" descr="server-clouds"/>
          <p:cNvPicPr>
            <a:picLocks noChangeAspect="1" noChangeArrowheads="1"/>
          </p:cNvPicPr>
          <p:nvPr/>
        </p:nvPicPr>
        <p:blipFill>
          <a:blip r:embed="rId4"/>
          <a:srcRect/>
          <a:stretch>
            <a:fillRect/>
          </a:stretch>
        </p:blipFill>
        <p:spPr bwMode="auto">
          <a:xfrm>
            <a:off x="5386847" y="5539053"/>
            <a:ext cx="2079083" cy="1129771"/>
          </a:xfrm>
          <a:prstGeom prst="rect">
            <a:avLst/>
          </a:prstGeom>
          <a:noFill/>
          <a:ln w="9525">
            <a:noFill/>
            <a:miter lim="800000"/>
            <a:headEnd/>
            <a:tailEnd/>
          </a:ln>
        </p:spPr>
      </p:pic>
      <p:pic>
        <p:nvPicPr>
          <p:cNvPr id="18447" name="Picture 18" descr="Turn-Server"/>
          <p:cNvPicPr>
            <a:picLocks noChangeAspect="1" noChangeArrowheads="1"/>
          </p:cNvPicPr>
          <p:nvPr/>
        </p:nvPicPr>
        <p:blipFill>
          <a:blip r:embed="rId5"/>
          <a:srcRect/>
          <a:stretch>
            <a:fillRect/>
          </a:stretch>
        </p:blipFill>
        <p:spPr bwMode="auto">
          <a:xfrm>
            <a:off x="5618287" y="1905000"/>
            <a:ext cx="1523603" cy="1213115"/>
          </a:xfrm>
          <a:prstGeom prst="rect">
            <a:avLst/>
          </a:prstGeom>
          <a:noFill/>
          <a:ln w="9525">
            <a:noFill/>
            <a:miter lim="800000"/>
            <a:headEnd/>
            <a:tailEnd/>
          </a:ln>
        </p:spPr>
      </p:pic>
      <p:sp>
        <p:nvSpPr>
          <p:cNvPr id="18449" name="Rectangle 4"/>
          <p:cNvSpPr>
            <a:spLocks noChangeArrowheads="1"/>
          </p:cNvSpPr>
          <p:nvPr/>
        </p:nvSpPr>
        <p:spPr bwMode="auto">
          <a:xfrm>
            <a:off x="4824743" y="3238500"/>
            <a:ext cx="3159625" cy="404813"/>
          </a:xfrm>
          <a:prstGeom prst="rect">
            <a:avLst/>
          </a:prstGeom>
          <a:noFill/>
          <a:ln w="9525">
            <a:noFill/>
            <a:miter lim="800000"/>
            <a:headEnd/>
            <a:tailEnd/>
          </a:ln>
        </p:spPr>
        <p:txBody>
          <a:bodyPr wrap="none" lIns="76179" tIns="38089" rIns="76179" bIns="38089" anchor="ctr"/>
          <a:lstStyle/>
          <a:p>
            <a:pPr algn="ctr"/>
            <a:r>
              <a:rPr lang="en-US" sz="1400"/>
              <a:t>Increase Scalability and Performance</a:t>
            </a:r>
          </a:p>
        </p:txBody>
      </p:sp>
      <p:sp>
        <p:nvSpPr>
          <p:cNvPr id="18450" name="Rectangle 4"/>
          <p:cNvSpPr>
            <a:spLocks noChangeArrowheads="1"/>
          </p:cNvSpPr>
          <p:nvPr/>
        </p:nvSpPr>
        <p:spPr bwMode="auto">
          <a:xfrm>
            <a:off x="4824743" y="5052704"/>
            <a:ext cx="3174173" cy="317500"/>
          </a:xfrm>
          <a:prstGeom prst="rect">
            <a:avLst/>
          </a:prstGeom>
          <a:noFill/>
          <a:ln w="9525">
            <a:noFill/>
            <a:miter lim="800000"/>
            <a:headEnd/>
            <a:tailEnd/>
          </a:ln>
        </p:spPr>
        <p:txBody>
          <a:bodyPr wrap="none" lIns="76179" tIns="38089" rIns="76179" bIns="38089" anchor="ctr"/>
          <a:lstStyle/>
          <a:p>
            <a:pPr algn="ctr"/>
            <a:r>
              <a:rPr lang="en-US" sz="1400" dirty="0"/>
              <a:t>Connect to Cloud Services</a:t>
            </a:r>
          </a:p>
        </p:txBody>
      </p:sp>
      <p:sp>
        <p:nvSpPr>
          <p:cNvPr id="20"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2400" b="1" dirty="0" smtClean="0"/>
              <a:t>Build Your Private Cloud, offer Public Cloud Services, or Securely Connect to Public Cloud Services</a:t>
            </a:r>
            <a:endParaRPr lang="en-US" sz="2400" b="1" dirty="0"/>
          </a:p>
        </p:txBody>
      </p:sp>
      <p:pic>
        <p:nvPicPr>
          <p:cNvPr id="19" name="Picture 2" descr="\\magnum\Projects\Microsoft\Cloud Power FY12\Design\Icons\PNGs\Scalable_Elastic_4.png"/>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5560046" y="3492138"/>
            <a:ext cx="1689017" cy="1689017"/>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6" descr="cloud-and-building"/>
          <p:cNvPicPr>
            <a:picLocks noChangeAspect="1" noChangeArrowheads="1"/>
          </p:cNvPicPr>
          <p:nvPr/>
        </p:nvPicPr>
        <p:blipFill>
          <a:blip r:embed="rId7" cstate="email"/>
          <a:srcRect/>
          <a:stretch>
            <a:fillRect/>
          </a:stretch>
        </p:blipFill>
        <p:spPr bwMode="auto">
          <a:xfrm>
            <a:off x="4937233" y="175733"/>
            <a:ext cx="1371508" cy="904875"/>
          </a:xfrm>
          <a:prstGeom prst="rect">
            <a:avLst/>
          </a:prstGeom>
          <a:noFill/>
          <a:ln w="9525">
            <a:noFill/>
            <a:miter lim="800000"/>
            <a:headEnd/>
            <a:tailEnd/>
          </a:ln>
        </p:spPr>
      </p:pic>
      <p:sp>
        <p:nvSpPr>
          <p:cNvPr id="21" name="Rectangle 13"/>
          <p:cNvSpPr>
            <a:spLocks noChangeArrowheads="1"/>
          </p:cNvSpPr>
          <p:nvPr/>
        </p:nvSpPr>
        <p:spPr bwMode="auto">
          <a:xfrm>
            <a:off x="7943749" y="1397000"/>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a:t>Network virtualization</a:t>
            </a:r>
          </a:p>
          <a:p>
            <a:pPr defTabSz="1088456"/>
            <a:r>
              <a:rPr lang="en-US" sz="2400" dirty="0" smtClean="0"/>
              <a:t>Live storage </a:t>
            </a:r>
            <a:r>
              <a:rPr lang="en-US" sz="2400" dirty="0"/>
              <a:t>m</a:t>
            </a:r>
            <a:r>
              <a:rPr lang="en-US" sz="2400" dirty="0" smtClean="0"/>
              <a:t>igration</a:t>
            </a:r>
          </a:p>
          <a:p>
            <a:pPr defTabSz="1088456"/>
            <a:r>
              <a:rPr lang="en-US" sz="2400" dirty="0" smtClean="0"/>
              <a:t>Multi-tenancy</a:t>
            </a:r>
          </a:p>
          <a:p>
            <a:pPr defTabSz="1088456"/>
            <a:r>
              <a:rPr lang="en-US" sz="2400" dirty="0" smtClean="0"/>
              <a:t>NIC teaming…</a:t>
            </a:r>
          </a:p>
        </p:txBody>
      </p:sp>
      <p:sp>
        <p:nvSpPr>
          <p:cNvPr id="22" name="Rectangle 13"/>
          <p:cNvSpPr>
            <a:spLocks noChangeArrowheads="1"/>
          </p:cNvSpPr>
          <p:nvPr/>
        </p:nvSpPr>
        <p:spPr bwMode="auto">
          <a:xfrm>
            <a:off x="7935412" y="3218781"/>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160 logical </a:t>
            </a:r>
            <a:r>
              <a:rPr lang="en-US" sz="2400" dirty="0"/>
              <a:t>p</a:t>
            </a:r>
            <a:r>
              <a:rPr lang="en-US" sz="2400" dirty="0" smtClean="0"/>
              <a:t>rocessors</a:t>
            </a:r>
          </a:p>
          <a:p>
            <a:pPr defTabSz="1088456"/>
            <a:r>
              <a:rPr lang="en-US" sz="2400" dirty="0" smtClean="0"/>
              <a:t>32 virtual </a:t>
            </a:r>
            <a:r>
              <a:rPr lang="en-US" sz="2400" dirty="0"/>
              <a:t>p</a:t>
            </a:r>
            <a:r>
              <a:rPr lang="en-US" sz="2400" dirty="0" smtClean="0"/>
              <a:t>rocessors</a:t>
            </a:r>
          </a:p>
          <a:p>
            <a:pPr defTabSz="1088456"/>
            <a:r>
              <a:rPr lang="en-US" sz="2400" dirty="0" smtClean="0"/>
              <a:t>Virtual fiber </a:t>
            </a:r>
            <a:r>
              <a:rPr lang="en-US" sz="2400" dirty="0"/>
              <a:t>c</a:t>
            </a:r>
            <a:r>
              <a:rPr lang="en-US" sz="2400" dirty="0" smtClean="0"/>
              <a:t>hannel</a:t>
            </a:r>
          </a:p>
          <a:p>
            <a:pPr defTabSz="1088456"/>
            <a:r>
              <a:rPr lang="en-US" sz="2400" dirty="0" smtClean="0"/>
              <a:t>Offloaded data </a:t>
            </a:r>
            <a:r>
              <a:rPr lang="en-US" sz="2400" dirty="0"/>
              <a:t>t</a:t>
            </a:r>
            <a:r>
              <a:rPr lang="en-US" sz="2400" dirty="0" smtClean="0"/>
              <a:t>ransfer…</a:t>
            </a:r>
          </a:p>
        </p:txBody>
      </p:sp>
      <p:sp>
        <p:nvSpPr>
          <p:cNvPr id="23" name="Rectangle 13"/>
          <p:cNvSpPr>
            <a:spLocks noChangeArrowheads="1"/>
          </p:cNvSpPr>
          <p:nvPr/>
        </p:nvSpPr>
        <p:spPr bwMode="auto">
          <a:xfrm>
            <a:off x="7921562" y="5033681"/>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Hyper-V replica</a:t>
            </a:r>
          </a:p>
          <a:p>
            <a:pPr defTabSz="1088456"/>
            <a:r>
              <a:rPr lang="en-US" sz="2400" dirty="0" smtClean="0"/>
              <a:t>Cross-premise connectivity</a:t>
            </a:r>
          </a:p>
          <a:p>
            <a:pPr defTabSz="1088456"/>
            <a:r>
              <a:rPr lang="en-US" sz="2400" dirty="0" smtClean="0"/>
              <a:t>IP address </a:t>
            </a:r>
            <a:r>
              <a:rPr lang="en-US" sz="2400" dirty="0"/>
              <a:t>m</a:t>
            </a:r>
            <a:r>
              <a:rPr lang="en-US" sz="2400" dirty="0" smtClean="0"/>
              <a:t>obility</a:t>
            </a:r>
          </a:p>
          <a:p>
            <a:pPr defTabSz="1088456"/>
            <a:r>
              <a:rPr lang="en-US" sz="2400" dirty="0" smtClean="0"/>
              <a:t>Cloud backup…</a:t>
            </a:r>
          </a:p>
        </p:txBody>
      </p:sp>
    </p:spTree>
    <p:extLst>
      <p:ext uri="{BB962C8B-B14F-4D97-AF65-F5344CB8AC3E}">
        <p14:creationId xmlns:p14="http://schemas.microsoft.com/office/powerpoint/2010/main" val="37021240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Hyper-V VM Scale and Mobility</a:t>
            </a:r>
            <a:br>
              <a:rPr lang="en-US" dirty="0" smtClean="0"/>
            </a:br>
            <a:r>
              <a:rPr lang="en-US" sz="3200" dirty="0" smtClean="0"/>
              <a:t>(Jeff Woolsey)</a:t>
            </a:r>
            <a:r>
              <a:rPr lang="en-US" dirty="0" smtClean="0"/>
              <a:t/>
            </a:r>
            <a:br>
              <a:rPr lang="en-US" dirty="0" smtClean="0"/>
            </a:br>
            <a:r>
              <a:rPr lang="en-US" dirty="0"/>
              <a:t/>
            </a:r>
            <a:br>
              <a:rPr lang="en-US" dirty="0"/>
            </a:br>
            <a:r>
              <a:rPr lang="en-US" dirty="0"/>
              <a:t>Hyper-V Network </a:t>
            </a:r>
            <a:r>
              <a:rPr lang="en-US" dirty="0" smtClean="0"/>
              <a:t>Virtualization</a:t>
            </a:r>
            <a:br>
              <a:rPr lang="en-US" dirty="0" smtClean="0"/>
            </a:br>
            <a:r>
              <a:rPr lang="en-US" sz="3200" dirty="0" smtClean="0"/>
              <a:t>(Ross Ortega)</a:t>
            </a:r>
            <a:endParaRPr lang="en-US" sz="32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6"/>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endParaRPr lang="en-US"/>
          </a:p>
        </p:txBody>
      </p:sp>
      <p:pic>
        <p:nvPicPr>
          <p:cNvPr id="21507" name="Picture 14" descr="00914382_SizeFull"/>
          <p:cNvPicPr>
            <a:picLocks noChangeAspect="1" noChangeArrowheads="1"/>
          </p:cNvPicPr>
          <p:nvPr/>
        </p:nvPicPr>
        <p:blipFill>
          <a:blip r:embed="rId3" cstate="email"/>
          <a:srcRect/>
          <a:stretch>
            <a:fillRect/>
          </a:stretch>
        </p:blipFill>
        <p:spPr bwMode="auto">
          <a:xfrm>
            <a:off x="0" y="0"/>
            <a:ext cx="4824743" cy="6877844"/>
          </a:xfrm>
          <a:prstGeom prst="rect">
            <a:avLst/>
          </a:prstGeom>
          <a:noFill/>
          <a:ln w="9525">
            <a:noFill/>
            <a:miter lim="800000"/>
            <a:headEnd/>
            <a:tailEnd/>
          </a:ln>
        </p:spPr>
      </p:pic>
      <p:sp>
        <p:nvSpPr>
          <p:cNvPr id="21508" name="Slide Number Placeholder 5"/>
          <p:cNvSpPr>
            <a:spLocks noGrp="1"/>
          </p:cNvSpPr>
          <p:nvPr>
            <p:ph type="sldNum" sz="quarter" idx="4294967295"/>
          </p:nvPr>
        </p:nvSpPr>
        <p:spPr>
          <a:xfrm>
            <a:off x="9141619" y="6245490"/>
            <a:ext cx="2843530" cy="476250"/>
          </a:xfrm>
          <a:prstGeom prst="rect">
            <a:avLst/>
          </a:prstGeom>
          <a:noFill/>
        </p:spPr>
        <p:txBody>
          <a:bodyPr lIns="76179" tIns="38089" rIns="76179" bIns="38089"/>
          <a:lstStyle/>
          <a:p>
            <a:pPr defTabSz="1088456"/>
            <a:fld id="{EDAA3C9F-B61B-4AAF-9707-B195FEC2B2E1}" type="slidenum">
              <a:rPr lang="en-US" smtClean="0"/>
              <a:pPr defTabSz="1088456"/>
              <a:t>7</a:t>
            </a:fld>
            <a:endParaRPr lang="en-US" smtClean="0"/>
          </a:p>
        </p:txBody>
      </p:sp>
      <p:sp>
        <p:nvSpPr>
          <p:cNvPr id="21510" name="Rectangle 13"/>
          <p:cNvSpPr>
            <a:spLocks noChangeArrowheads="1"/>
          </p:cNvSpPr>
          <p:nvPr/>
        </p:nvSpPr>
        <p:spPr bwMode="auto">
          <a:xfrm>
            <a:off x="4824743" y="1587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21514" name="Rectangle 26"/>
          <p:cNvSpPr>
            <a:spLocks noChangeArrowheads="1"/>
          </p:cNvSpPr>
          <p:nvPr/>
        </p:nvSpPr>
        <p:spPr bwMode="auto">
          <a:xfrm>
            <a:off x="7935433" y="0"/>
            <a:ext cx="4253392" cy="6858000"/>
          </a:xfrm>
          <a:prstGeom prst="rect">
            <a:avLst/>
          </a:prstGeom>
          <a:solidFill>
            <a:srgbClr val="148DB1"/>
          </a:solidFill>
          <a:ln w="9525">
            <a:noFill/>
            <a:miter lim="800000"/>
            <a:headEnd/>
            <a:tailEnd/>
          </a:ln>
        </p:spPr>
        <p:txBody>
          <a:bodyPr lIns="228524" tIns="1599752" rIns="228524" bIns="418962"/>
          <a:lstStyle/>
          <a:p>
            <a:pPr marL="238058" indent="-238058" defTabSz="1088456">
              <a:spcBef>
                <a:spcPct val="50000"/>
              </a:spcBef>
              <a:buFontTx/>
              <a:buChar char="•"/>
            </a:pPr>
            <a:r>
              <a:rPr lang="en-US" sz="2400" dirty="0"/>
              <a:t>Extensible Hyper-V Virtual Switch</a:t>
            </a:r>
          </a:p>
          <a:p>
            <a:pPr marL="238058" indent="-238058" defTabSz="1088456">
              <a:spcBef>
                <a:spcPct val="50000"/>
              </a:spcBef>
              <a:buFontTx/>
              <a:buChar char="•"/>
            </a:pPr>
            <a:r>
              <a:rPr lang="en-US" sz="2400" dirty="0"/>
              <a:t>Disaster Recovery Cloud Services with Hyper-V Replica</a:t>
            </a:r>
          </a:p>
          <a:p>
            <a:pPr marL="238058" indent="-238058" defTabSz="1088456">
              <a:spcBef>
                <a:spcPct val="50000"/>
              </a:spcBef>
              <a:buFontTx/>
              <a:buChar char="•"/>
            </a:pPr>
            <a:r>
              <a:rPr lang="en-US" sz="2400" dirty="0"/>
              <a:t>Hybrid Cloud with Hyper-V Network Virtualization</a:t>
            </a:r>
          </a:p>
          <a:p>
            <a:pPr marL="238058" indent="-238058" defTabSz="1088456">
              <a:spcBef>
                <a:spcPct val="50000"/>
              </a:spcBef>
              <a:buFontTx/>
              <a:buChar char="•"/>
            </a:pPr>
            <a:r>
              <a:rPr lang="en-US" sz="2400" dirty="0"/>
              <a:t>Multi-tenant-aware network gateway</a:t>
            </a:r>
          </a:p>
          <a:p>
            <a:pPr marL="238058" indent="-238058" defTabSz="1088456">
              <a:spcBef>
                <a:spcPct val="50000"/>
              </a:spcBef>
              <a:buFontTx/>
              <a:buChar char="•"/>
            </a:pPr>
            <a:r>
              <a:rPr lang="en-US" sz="2400" dirty="0" smtClean="0"/>
              <a:t>Highly available storage appliances...</a:t>
            </a:r>
          </a:p>
        </p:txBody>
      </p:sp>
      <p:sp>
        <p:nvSpPr>
          <p:cNvPr id="21515" name="Rectangle 22"/>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pic>
        <p:nvPicPr>
          <p:cNvPr id="13" name="Picture 16" descr="Turn-Server"/>
          <p:cNvPicPr>
            <a:picLocks noChangeAspect="1" noChangeArrowheads="1"/>
          </p:cNvPicPr>
          <p:nvPr/>
        </p:nvPicPr>
        <p:blipFill>
          <a:blip r:embed="rId4"/>
          <a:srcRect/>
          <a:stretch>
            <a:fillRect/>
          </a:stretch>
        </p:blipFill>
        <p:spPr bwMode="auto">
          <a:xfrm>
            <a:off x="5618287" y="1714500"/>
            <a:ext cx="1523603" cy="952500"/>
          </a:xfrm>
          <a:prstGeom prst="rect">
            <a:avLst/>
          </a:prstGeom>
          <a:noFill/>
          <a:ln w="9525">
            <a:noFill/>
            <a:miter lim="800000"/>
            <a:headEnd/>
            <a:tailEnd/>
          </a:ln>
        </p:spPr>
      </p:pic>
      <p:sp>
        <p:nvSpPr>
          <p:cNvPr id="15" name="Text Box 14"/>
          <p:cNvSpPr txBox="1">
            <a:spLocks noChangeArrowheads="1"/>
          </p:cNvSpPr>
          <p:nvPr/>
        </p:nvSpPr>
        <p:spPr bwMode="auto">
          <a:xfrm>
            <a:off x="5015194" y="3238500"/>
            <a:ext cx="2666305" cy="3462462"/>
          </a:xfrm>
          <a:prstGeom prst="rect">
            <a:avLst/>
          </a:prstGeom>
          <a:noFill/>
          <a:ln w="9525">
            <a:noFill/>
            <a:miter lim="800000"/>
            <a:headEnd/>
            <a:tailEnd/>
          </a:ln>
          <a:effectLst/>
        </p:spPr>
        <p:txBody>
          <a:bodyPr lIns="76174" tIns="38088" rIns="76174" bIns="38088">
            <a:spAutoFit/>
          </a:bodyPr>
          <a:lstStyle/>
          <a:p>
            <a:pPr defTabSz="1088456">
              <a:spcBef>
                <a:spcPct val="50000"/>
              </a:spcBef>
            </a:pPr>
            <a:r>
              <a:rPr lang="en-US" sz="2000" dirty="0"/>
              <a:t>The Windows Server 8 platform offers partners maximum flexibility in designing software and hardware infrastructure extensions which help deliver dynamic, high-performance and multi-tenant-aware cloud solutions</a:t>
            </a:r>
            <a:r>
              <a:rPr lang="en-US" sz="2000" dirty="0" smtClean="0"/>
              <a:t>.</a:t>
            </a:r>
            <a:endParaRPr lang="en-US" sz="2000" dirty="0"/>
          </a:p>
        </p:txBody>
      </p:sp>
      <p:sp>
        <p:nvSpPr>
          <p:cNvPr id="18" name="Rectangle 8"/>
          <p:cNvSpPr>
            <a:spLocks noChangeArrowheads="1"/>
          </p:cNvSpPr>
          <p:nvPr/>
        </p:nvSpPr>
        <p:spPr bwMode="auto">
          <a:xfrm>
            <a:off x="0" y="5334000"/>
            <a:ext cx="4824743" cy="1524000"/>
          </a:xfrm>
          <a:prstGeom prst="rect">
            <a:avLst/>
          </a:prstGeom>
          <a:solidFill>
            <a:schemeClr val="tx1">
              <a:alpha val="79999"/>
            </a:schemeClr>
          </a:solidFill>
          <a:ln w="9525">
            <a:noFill/>
            <a:miter lim="800000"/>
            <a:headEnd/>
            <a:tailEnd/>
          </a:ln>
        </p:spPr>
        <p:txBody>
          <a:bodyPr lIns="228536" tIns="38088" rIns="152350" bIns="38088" anchor="ctr"/>
          <a:lstStyle/>
          <a:p>
            <a:pPr defTabSz="1088456"/>
            <a:r>
              <a:rPr lang="en-US" sz="3600" dirty="0">
                <a:solidFill>
                  <a:schemeClr val="bg1"/>
                </a:solidFill>
              </a:rPr>
              <a:t>Beyond Virtualization</a:t>
            </a:r>
          </a:p>
        </p:txBody>
      </p:sp>
      <p:pic>
        <p:nvPicPr>
          <p:cNvPr id="19" name="Picture 6" descr="cloud-and-building"/>
          <p:cNvPicPr>
            <a:picLocks noChangeAspect="1" noChangeArrowheads="1"/>
          </p:cNvPicPr>
          <p:nvPr/>
        </p:nvPicPr>
        <p:blipFill>
          <a:blip r:embed="rId5" cstate="email"/>
          <a:srcRect/>
          <a:stretch>
            <a:fillRect/>
          </a:stretch>
        </p:blipFill>
        <p:spPr bwMode="auto">
          <a:xfrm>
            <a:off x="4937233" y="175733"/>
            <a:ext cx="1371508" cy="904875"/>
          </a:xfrm>
          <a:prstGeom prst="rect">
            <a:avLst/>
          </a:prstGeom>
          <a:noFill/>
          <a:ln w="9525">
            <a:noFill/>
            <a:miter lim="800000"/>
            <a:headEnd/>
            <a:tailEnd/>
          </a:ln>
        </p:spPr>
      </p:pic>
      <p:sp>
        <p:nvSpPr>
          <p:cNvPr id="22"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3200" dirty="0"/>
              <a:t>Partner</a:t>
            </a:r>
            <a:r>
              <a:rPr lang="en-US" sz="2800" dirty="0"/>
              <a:t> </a:t>
            </a:r>
            <a:r>
              <a:rPr lang="en-US" sz="3200" dirty="0" smtClean="0"/>
              <a:t>Opportunities</a:t>
            </a:r>
            <a:endParaRPr lang="en-US" sz="2800" b="1" dirty="0"/>
          </a:p>
        </p:txBody>
      </p:sp>
    </p:spTree>
    <p:extLst>
      <p:ext uri="{BB962C8B-B14F-4D97-AF65-F5344CB8AC3E}">
        <p14:creationId xmlns:p14="http://schemas.microsoft.com/office/powerpoint/2010/main" val="42945811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5"/>
          <p:cNvSpPr>
            <a:spLocks noChangeArrowheads="1"/>
          </p:cNvSpPr>
          <p:nvPr/>
        </p:nvSpPr>
        <p:spPr bwMode="auto">
          <a:xfrm>
            <a:off x="0" y="0"/>
            <a:ext cx="12188825" cy="6858000"/>
          </a:xfrm>
          <a:prstGeom prst="rect">
            <a:avLst/>
          </a:prstGeom>
          <a:gradFill rotWithShape="1">
            <a:gsLst>
              <a:gs pos="0">
                <a:srgbClr val="11A7D8"/>
              </a:gs>
              <a:gs pos="100000">
                <a:srgbClr val="37B5DE"/>
              </a:gs>
            </a:gsLst>
            <a:lin ang="18900000" scaled="1"/>
          </a:gradFill>
          <a:ln w="9525">
            <a:noFill/>
            <a:miter lim="800000"/>
            <a:headEnd/>
            <a:tailEnd/>
          </a:ln>
        </p:spPr>
        <p:txBody>
          <a:bodyPr wrap="none" lIns="76179" tIns="38089" rIns="76179" bIns="38089" anchor="ctr"/>
          <a:lstStyle/>
          <a:p>
            <a:endParaRPr lang="en-US"/>
          </a:p>
        </p:txBody>
      </p:sp>
      <p:pic>
        <p:nvPicPr>
          <p:cNvPr id="24579" name="Picture 20" descr="00914523_SizeFull"/>
          <p:cNvPicPr>
            <a:picLocks noChangeAspect="1" noChangeArrowheads="1"/>
          </p:cNvPicPr>
          <p:nvPr/>
        </p:nvPicPr>
        <p:blipFill>
          <a:blip r:embed="rId3" cstate="email"/>
          <a:srcRect r="-2"/>
          <a:stretch>
            <a:fillRect/>
          </a:stretch>
        </p:blipFill>
        <p:spPr bwMode="auto">
          <a:xfrm>
            <a:off x="0" y="0"/>
            <a:ext cx="4837969" cy="6858000"/>
          </a:xfrm>
          <a:prstGeom prst="rect">
            <a:avLst/>
          </a:prstGeom>
          <a:noFill/>
          <a:ln w="9525">
            <a:noFill/>
            <a:miter lim="800000"/>
            <a:headEnd/>
            <a:tailEnd/>
          </a:ln>
        </p:spPr>
      </p:pic>
      <p:sp>
        <p:nvSpPr>
          <p:cNvPr id="24580" name="Slide Number Placeholder 5"/>
          <p:cNvSpPr>
            <a:spLocks noGrp="1"/>
          </p:cNvSpPr>
          <p:nvPr>
            <p:ph type="sldNum" sz="quarter" idx="4294967295"/>
          </p:nvPr>
        </p:nvSpPr>
        <p:spPr>
          <a:xfrm>
            <a:off x="9141619" y="6245490"/>
            <a:ext cx="2843530" cy="476250"/>
          </a:xfrm>
          <a:prstGeom prst="rect">
            <a:avLst/>
          </a:prstGeom>
          <a:noFill/>
        </p:spPr>
        <p:txBody>
          <a:bodyPr lIns="76179" tIns="38089" rIns="76179" bIns="38089"/>
          <a:lstStyle/>
          <a:p>
            <a:pPr defTabSz="1088456"/>
            <a:fld id="{FCCA4B2A-943F-451F-A3B3-6152D0C96165}" type="slidenum">
              <a:rPr lang="en-US" smtClean="0"/>
              <a:pPr defTabSz="1088456"/>
              <a:t>8</a:t>
            </a:fld>
            <a:endParaRPr lang="en-US" smtClean="0"/>
          </a:p>
        </p:txBody>
      </p:sp>
      <p:sp>
        <p:nvSpPr>
          <p:cNvPr id="24581" name="Rectangle 19"/>
          <p:cNvSpPr>
            <a:spLocks noChangeArrowheads="1"/>
          </p:cNvSpPr>
          <p:nvPr/>
        </p:nvSpPr>
        <p:spPr bwMode="auto">
          <a:xfrm>
            <a:off x="4824743" y="3492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24582" name="Rectangle 20"/>
          <p:cNvSpPr>
            <a:spLocks noChangeArrowheads="1"/>
          </p:cNvSpPr>
          <p:nvPr/>
        </p:nvSpPr>
        <p:spPr bwMode="auto">
          <a:xfrm>
            <a:off x="4824743" y="5397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sp>
        <p:nvSpPr>
          <p:cNvPr id="24583" name="Rectangle 21"/>
          <p:cNvSpPr>
            <a:spLocks noChangeArrowheads="1"/>
          </p:cNvSpPr>
          <p:nvPr/>
        </p:nvSpPr>
        <p:spPr bwMode="auto">
          <a:xfrm>
            <a:off x="4824743" y="1714500"/>
            <a:ext cx="3110690" cy="1460500"/>
          </a:xfrm>
          <a:prstGeom prst="rect">
            <a:avLst/>
          </a:prstGeom>
          <a:solidFill>
            <a:schemeClr val="bg1">
              <a:alpha val="20000"/>
            </a:schemeClr>
          </a:solidFill>
          <a:ln w="9525">
            <a:noFill/>
            <a:miter lim="800000"/>
            <a:headEnd/>
            <a:tailEnd/>
          </a:ln>
        </p:spPr>
        <p:txBody>
          <a:bodyPr wrap="none" lIns="76179" tIns="38089" rIns="76179" bIns="38089" anchor="ctr"/>
          <a:lstStyle/>
          <a:p>
            <a:endParaRPr lang="en-US"/>
          </a:p>
        </p:txBody>
      </p:sp>
      <p:pic>
        <p:nvPicPr>
          <p:cNvPr id="24584" name="Picture 22" descr="comp-of-comp"/>
          <p:cNvPicPr>
            <a:picLocks noChangeAspect="1" noChangeArrowheads="1"/>
          </p:cNvPicPr>
          <p:nvPr/>
        </p:nvPicPr>
        <p:blipFill>
          <a:blip r:embed="rId4"/>
          <a:srcRect/>
          <a:stretch>
            <a:fillRect/>
          </a:stretch>
        </p:blipFill>
        <p:spPr bwMode="auto">
          <a:xfrm>
            <a:off x="5832543" y="5524500"/>
            <a:ext cx="1093768" cy="1206500"/>
          </a:xfrm>
          <a:prstGeom prst="rect">
            <a:avLst/>
          </a:prstGeom>
          <a:noFill/>
          <a:ln w="9525">
            <a:noFill/>
            <a:miter lim="800000"/>
            <a:headEnd/>
            <a:tailEnd/>
          </a:ln>
        </p:spPr>
      </p:pic>
      <p:pic>
        <p:nvPicPr>
          <p:cNvPr id="24585" name="Picture 23" descr="lightning-money"/>
          <p:cNvPicPr>
            <a:picLocks noChangeAspect="1" noChangeArrowheads="1"/>
          </p:cNvPicPr>
          <p:nvPr/>
        </p:nvPicPr>
        <p:blipFill>
          <a:blip r:embed="rId5"/>
          <a:srcRect/>
          <a:stretch>
            <a:fillRect/>
          </a:stretch>
        </p:blipFill>
        <p:spPr bwMode="auto">
          <a:xfrm>
            <a:off x="6012413" y="3611563"/>
            <a:ext cx="735350" cy="1214438"/>
          </a:xfrm>
          <a:prstGeom prst="rect">
            <a:avLst/>
          </a:prstGeom>
          <a:noFill/>
          <a:ln w="9525">
            <a:noFill/>
            <a:miter lim="800000"/>
            <a:headEnd/>
            <a:tailEnd/>
          </a:ln>
        </p:spPr>
      </p:pic>
      <p:pic>
        <p:nvPicPr>
          <p:cNvPr id="24586" name="Picture 24" descr="up-arrow"/>
          <p:cNvPicPr>
            <a:picLocks noChangeAspect="1" noChangeArrowheads="1"/>
          </p:cNvPicPr>
          <p:nvPr/>
        </p:nvPicPr>
        <p:blipFill>
          <a:blip r:embed="rId6"/>
          <a:srcRect/>
          <a:stretch>
            <a:fillRect/>
          </a:stretch>
        </p:blipFill>
        <p:spPr bwMode="auto">
          <a:xfrm>
            <a:off x="5554803" y="1957917"/>
            <a:ext cx="1650570" cy="1012032"/>
          </a:xfrm>
          <a:prstGeom prst="rect">
            <a:avLst/>
          </a:prstGeom>
          <a:noFill/>
          <a:ln w="9525">
            <a:noFill/>
            <a:miter lim="800000"/>
            <a:headEnd/>
            <a:tailEnd/>
          </a:ln>
        </p:spPr>
      </p:pic>
      <p:sp>
        <p:nvSpPr>
          <p:cNvPr id="24587" name="Rectangle 28"/>
          <p:cNvSpPr>
            <a:spLocks noChangeArrowheads="1"/>
          </p:cNvSpPr>
          <p:nvPr/>
        </p:nvSpPr>
        <p:spPr bwMode="auto">
          <a:xfrm>
            <a:off x="0" y="5334000"/>
            <a:ext cx="4824743" cy="1524000"/>
          </a:xfrm>
          <a:prstGeom prst="rect">
            <a:avLst/>
          </a:prstGeom>
          <a:solidFill>
            <a:schemeClr val="tx1">
              <a:alpha val="79999"/>
            </a:schemeClr>
          </a:solidFill>
          <a:ln w="9525">
            <a:noFill/>
            <a:miter lim="800000"/>
            <a:headEnd/>
            <a:tailEnd/>
          </a:ln>
        </p:spPr>
        <p:txBody>
          <a:bodyPr lIns="228536" tIns="38088" rIns="152350" bIns="38088" anchor="ctr"/>
          <a:lstStyle/>
          <a:p>
            <a:pPr defTabSz="1088456"/>
            <a:r>
              <a:rPr lang="en-US" sz="2800" dirty="0" smtClean="0">
                <a:solidFill>
                  <a:schemeClr val="bg1"/>
                </a:solidFill>
              </a:rPr>
              <a:t>The Power </a:t>
            </a:r>
            <a:r>
              <a:rPr lang="en-US" sz="2800" dirty="0">
                <a:solidFill>
                  <a:schemeClr val="bg1"/>
                </a:solidFill>
              </a:rPr>
              <a:t>of Many Servers – </a:t>
            </a:r>
            <a:endParaRPr lang="en-US" sz="2800" dirty="0" smtClean="0">
              <a:solidFill>
                <a:schemeClr val="bg1"/>
              </a:solidFill>
            </a:endParaRPr>
          </a:p>
          <a:p>
            <a:pPr defTabSz="1088456"/>
            <a:r>
              <a:rPr lang="en-US" sz="2800" dirty="0" smtClean="0">
                <a:solidFill>
                  <a:schemeClr val="bg1"/>
                </a:solidFill>
              </a:rPr>
              <a:t>The Simplicity </a:t>
            </a:r>
            <a:r>
              <a:rPr lang="en-US" sz="2800" dirty="0">
                <a:solidFill>
                  <a:schemeClr val="bg1"/>
                </a:solidFill>
              </a:rPr>
              <a:t>of One</a:t>
            </a:r>
          </a:p>
        </p:txBody>
      </p:sp>
      <p:sp>
        <p:nvSpPr>
          <p:cNvPr id="24589" name="Rectangle 35"/>
          <p:cNvSpPr>
            <a:spLocks noChangeArrowheads="1"/>
          </p:cNvSpPr>
          <p:nvPr/>
        </p:nvSpPr>
        <p:spPr bwMode="auto">
          <a:xfrm>
            <a:off x="7935433" y="0"/>
            <a:ext cx="4253392" cy="6858000"/>
          </a:xfrm>
          <a:prstGeom prst="rect">
            <a:avLst/>
          </a:prstGeom>
          <a:solidFill>
            <a:srgbClr val="148DB1"/>
          </a:solidFill>
          <a:ln w="9525">
            <a:noFill/>
            <a:miter lim="800000"/>
            <a:headEnd/>
            <a:tailEnd/>
          </a:ln>
        </p:spPr>
        <p:txBody>
          <a:bodyPr lIns="228524" tIns="1599752" rIns="228524" bIns="418962"/>
          <a:lstStyle/>
          <a:p>
            <a:pPr defTabSz="1088456"/>
            <a:r>
              <a:rPr lang="en-US" sz="2600"/>
              <a:t>Windows Server 8 offers the best economics by integrating a highly available and easy  to manage multiserver platform with breakthrough efficiency and ubiquitous automation.</a:t>
            </a:r>
          </a:p>
        </p:txBody>
      </p:sp>
      <p:sp>
        <p:nvSpPr>
          <p:cNvPr id="24590" name="Rectangle 33"/>
          <p:cNvSpPr>
            <a:spLocks noChangeArrowheads="1"/>
          </p:cNvSpPr>
          <p:nvPr/>
        </p:nvSpPr>
        <p:spPr bwMode="auto">
          <a:xfrm>
            <a:off x="4824743" y="0"/>
            <a:ext cx="7364082" cy="1397000"/>
          </a:xfrm>
          <a:prstGeom prst="rect">
            <a:avLst/>
          </a:prstGeom>
          <a:solidFill>
            <a:schemeClr val="accent1">
              <a:alpha val="79999"/>
            </a:schemeClr>
          </a:solidFill>
          <a:ln w="9525">
            <a:noFill/>
            <a:miter lim="800000"/>
            <a:headEnd/>
            <a:tailEnd/>
          </a:ln>
        </p:spPr>
        <p:txBody>
          <a:bodyPr wrap="none" lIns="76179" tIns="38089" rIns="76179" bIns="38089" anchor="ctr"/>
          <a:lstStyle/>
          <a:p>
            <a:endParaRPr lang="en-US"/>
          </a:p>
        </p:txBody>
      </p:sp>
      <p:sp>
        <p:nvSpPr>
          <p:cNvPr id="24592" name="Rectangle 4"/>
          <p:cNvSpPr>
            <a:spLocks noChangeArrowheads="1"/>
          </p:cNvSpPr>
          <p:nvPr/>
        </p:nvSpPr>
        <p:spPr bwMode="auto">
          <a:xfrm>
            <a:off x="4824743" y="1383771"/>
            <a:ext cx="3159625" cy="330729"/>
          </a:xfrm>
          <a:prstGeom prst="rect">
            <a:avLst/>
          </a:prstGeom>
          <a:noFill/>
          <a:ln w="9525">
            <a:noFill/>
            <a:miter lim="800000"/>
            <a:headEnd/>
            <a:tailEnd/>
          </a:ln>
        </p:spPr>
        <p:txBody>
          <a:bodyPr wrap="none" lIns="76179" tIns="38089" rIns="76179" bIns="38089" anchor="ctr"/>
          <a:lstStyle/>
          <a:p>
            <a:pPr algn="ctr"/>
            <a:r>
              <a:rPr lang="en-US" sz="1600"/>
              <a:t>Continuous Availability</a:t>
            </a:r>
          </a:p>
        </p:txBody>
      </p:sp>
      <p:sp>
        <p:nvSpPr>
          <p:cNvPr id="24593" name="Rectangle 4"/>
          <p:cNvSpPr>
            <a:spLocks noChangeArrowheads="1"/>
          </p:cNvSpPr>
          <p:nvPr/>
        </p:nvSpPr>
        <p:spPr bwMode="auto">
          <a:xfrm>
            <a:off x="4824743" y="3175000"/>
            <a:ext cx="3159625" cy="359833"/>
          </a:xfrm>
          <a:prstGeom prst="rect">
            <a:avLst/>
          </a:prstGeom>
          <a:noFill/>
          <a:ln w="9525">
            <a:noFill/>
            <a:miter lim="800000"/>
            <a:headEnd/>
            <a:tailEnd/>
          </a:ln>
        </p:spPr>
        <p:txBody>
          <a:bodyPr wrap="none" lIns="76179" tIns="38089" rIns="76179" bIns="38089" anchor="ctr"/>
          <a:lstStyle/>
          <a:p>
            <a:pPr algn="ctr"/>
            <a:r>
              <a:rPr lang="en-US" sz="1600"/>
              <a:t>Cost Efficiency</a:t>
            </a:r>
          </a:p>
        </p:txBody>
      </p:sp>
      <p:sp>
        <p:nvSpPr>
          <p:cNvPr id="24594" name="Rectangle 4"/>
          <p:cNvSpPr>
            <a:spLocks noChangeArrowheads="1"/>
          </p:cNvSpPr>
          <p:nvPr/>
        </p:nvSpPr>
        <p:spPr bwMode="auto">
          <a:xfrm>
            <a:off x="4824743" y="4953000"/>
            <a:ext cx="3159625" cy="436563"/>
          </a:xfrm>
          <a:prstGeom prst="rect">
            <a:avLst/>
          </a:prstGeom>
          <a:noFill/>
          <a:ln w="9525">
            <a:noFill/>
            <a:miter lim="800000"/>
            <a:headEnd/>
            <a:tailEnd/>
          </a:ln>
        </p:spPr>
        <p:txBody>
          <a:bodyPr wrap="none" lIns="76179" tIns="38089" rIns="76179" bIns="38089" anchor="ctr"/>
          <a:lstStyle/>
          <a:p>
            <a:pPr algn="ctr"/>
            <a:r>
              <a:rPr lang="en-US" sz="1600" dirty="0"/>
              <a:t>Management Efficiency</a:t>
            </a:r>
          </a:p>
        </p:txBody>
      </p:sp>
      <p:sp>
        <p:nvSpPr>
          <p:cNvPr id="20" name="Rectangle 39"/>
          <p:cNvSpPr>
            <a:spLocks noChangeArrowheads="1"/>
          </p:cNvSpPr>
          <p:nvPr/>
        </p:nvSpPr>
        <p:spPr bwMode="auto">
          <a:xfrm>
            <a:off x="5078677" y="275167"/>
            <a:ext cx="6503088" cy="793750"/>
          </a:xfrm>
          <a:prstGeom prst="rect">
            <a:avLst/>
          </a:prstGeom>
          <a:noFill/>
          <a:ln w="9525">
            <a:noFill/>
            <a:miter lim="800000"/>
            <a:headEnd/>
            <a:tailEnd/>
          </a:ln>
          <a:effectLst/>
        </p:spPr>
        <p:txBody>
          <a:bodyPr lIns="108810" tIns="54406" rIns="108810" bIns="54406" anchor="ctr"/>
          <a:lstStyle/>
          <a:p>
            <a:pPr defTabSz="1088456"/>
            <a:endParaRPr lang="en-US" sz="2800" b="1" dirty="0"/>
          </a:p>
        </p:txBody>
      </p:sp>
      <p:sp>
        <p:nvSpPr>
          <p:cNvPr id="19" name="Rectangle 39"/>
          <p:cNvSpPr>
            <a:spLocks noChangeArrowheads="1"/>
          </p:cNvSpPr>
          <p:nvPr/>
        </p:nvSpPr>
        <p:spPr bwMode="auto">
          <a:xfrm>
            <a:off x="6308741" y="275167"/>
            <a:ext cx="5763654" cy="793750"/>
          </a:xfrm>
          <a:prstGeom prst="rect">
            <a:avLst/>
          </a:prstGeom>
          <a:noFill/>
          <a:ln w="9525">
            <a:noFill/>
            <a:miter lim="800000"/>
            <a:headEnd/>
            <a:tailEnd/>
          </a:ln>
          <a:effectLst/>
        </p:spPr>
        <p:txBody>
          <a:bodyPr lIns="108810" tIns="54406" rIns="108810" bIns="54406" anchor="ctr"/>
          <a:lstStyle/>
          <a:p>
            <a:pPr defTabSz="1088456"/>
            <a:r>
              <a:rPr lang="en-US" sz="2400" b="1" dirty="0"/>
              <a:t>The Most Efficient, Continuously Available and Manageable Windows Server </a:t>
            </a:r>
          </a:p>
        </p:txBody>
      </p:sp>
      <p:sp>
        <p:nvSpPr>
          <p:cNvPr id="21" name="Rectangle 13"/>
          <p:cNvSpPr>
            <a:spLocks noChangeArrowheads="1"/>
          </p:cNvSpPr>
          <p:nvPr/>
        </p:nvSpPr>
        <p:spPr bwMode="auto">
          <a:xfrm>
            <a:off x="7943749" y="1397000"/>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SMB transparent </a:t>
            </a:r>
            <a:r>
              <a:rPr lang="en-US" sz="2400" dirty="0"/>
              <a:t>f</a:t>
            </a:r>
            <a:r>
              <a:rPr lang="en-US" sz="2400" dirty="0" smtClean="0"/>
              <a:t>ailover</a:t>
            </a:r>
          </a:p>
          <a:p>
            <a:pPr defTabSz="1088456"/>
            <a:r>
              <a:rPr lang="en-US" sz="2400" dirty="0" smtClean="0"/>
              <a:t>Automated cluster </a:t>
            </a:r>
            <a:r>
              <a:rPr lang="en-US" sz="2400" dirty="0"/>
              <a:t>p</a:t>
            </a:r>
            <a:r>
              <a:rPr lang="en-US" sz="2400" dirty="0" smtClean="0"/>
              <a:t>atching</a:t>
            </a:r>
          </a:p>
          <a:p>
            <a:pPr defTabSz="1088456"/>
            <a:r>
              <a:rPr lang="en-US" sz="2400" dirty="0" smtClean="0"/>
              <a:t>Online file </a:t>
            </a:r>
            <a:r>
              <a:rPr lang="en-US" sz="2400" dirty="0"/>
              <a:t>s</a:t>
            </a:r>
            <a:r>
              <a:rPr lang="en-US" sz="2400" dirty="0" smtClean="0"/>
              <a:t>ystem repairs</a:t>
            </a:r>
          </a:p>
          <a:p>
            <a:pPr defTabSz="1088456"/>
            <a:r>
              <a:rPr lang="en-US" sz="2400" dirty="0" smtClean="0"/>
              <a:t>Automatic load balancing…</a:t>
            </a:r>
          </a:p>
        </p:txBody>
      </p:sp>
      <p:sp>
        <p:nvSpPr>
          <p:cNvPr id="22" name="Rectangle 13"/>
          <p:cNvSpPr>
            <a:spLocks noChangeArrowheads="1"/>
          </p:cNvSpPr>
          <p:nvPr/>
        </p:nvSpPr>
        <p:spPr bwMode="auto">
          <a:xfrm>
            <a:off x="7935412" y="3218781"/>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dirty="0" smtClean="0"/>
              <a:t>Storage spaces</a:t>
            </a:r>
          </a:p>
          <a:p>
            <a:pPr defTabSz="1088456"/>
            <a:r>
              <a:rPr lang="en-US" sz="2400" dirty="0" smtClean="0"/>
              <a:t>Thin provisioning</a:t>
            </a:r>
          </a:p>
          <a:p>
            <a:pPr defTabSz="1088456"/>
            <a:r>
              <a:rPr lang="en-US" sz="2400" dirty="0" smtClean="0"/>
              <a:t>Data deduplication</a:t>
            </a:r>
          </a:p>
          <a:p>
            <a:pPr defTabSz="1088456"/>
            <a:r>
              <a:rPr lang="en-US" sz="2400" dirty="0" smtClean="0"/>
              <a:t>Multi-protocol support…</a:t>
            </a:r>
          </a:p>
        </p:txBody>
      </p:sp>
      <p:sp>
        <p:nvSpPr>
          <p:cNvPr id="23" name="Rectangle 13"/>
          <p:cNvSpPr>
            <a:spLocks noChangeArrowheads="1"/>
          </p:cNvSpPr>
          <p:nvPr/>
        </p:nvSpPr>
        <p:spPr bwMode="auto">
          <a:xfrm>
            <a:off x="7921562" y="5033681"/>
            <a:ext cx="4245075" cy="1823772"/>
          </a:xfrm>
          <a:prstGeom prst="rect">
            <a:avLst/>
          </a:prstGeom>
          <a:solidFill>
            <a:srgbClr val="148DB1"/>
          </a:solidFill>
          <a:ln w="9525">
            <a:noFill/>
            <a:miter lim="800000"/>
            <a:headEnd/>
            <a:tailEnd/>
          </a:ln>
        </p:spPr>
        <p:txBody>
          <a:bodyPr lIns="182880" tIns="182880" rIns="182880" bIns="182880" anchor="ctr"/>
          <a:lstStyle/>
          <a:p>
            <a:pPr defTabSz="1088456"/>
            <a:r>
              <a:rPr lang="en-US" sz="2400" smtClean="0"/>
              <a:t>&gt;2300 </a:t>
            </a:r>
            <a:r>
              <a:rPr lang="en-US" sz="2400" dirty="0" smtClean="0"/>
              <a:t>PowerShell commands</a:t>
            </a:r>
          </a:p>
          <a:p>
            <a:pPr defTabSz="1088456"/>
            <a:r>
              <a:rPr lang="en-US" sz="2400" dirty="0" smtClean="0"/>
              <a:t>Remote server </a:t>
            </a:r>
            <a:r>
              <a:rPr lang="en-US" sz="2400" dirty="0"/>
              <a:t>a</a:t>
            </a:r>
            <a:r>
              <a:rPr lang="en-US" sz="2400" dirty="0" smtClean="0"/>
              <a:t>dministration</a:t>
            </a:r>
          </a:p>
          <a:p>
            <a:pPr defTabSz="1088456"/>
            <a:r>
              <a:rPr lang="en-US" sz="2400" dirty="0" smtClean="0"/>
              <a:t>Knowledge sharing</a:t>
            </a:r>
          </a:p>
          <a:p>
            <a:pPr defTabSz="1088456"/>
            <a:r>
              <a:rPr lang="en-US" sz="2400" dirty="0" smtClean="0"/>
              <a:t>Multi-machine management…</a:t>
            </a:r>
          </a:p>
        </p:txBody>
      </p:sp>
      <p:pic>
        <p:nvPicPr>
          <p:cNvPr id="24588" name="Picture 34" descr="Efficiency.png"/>
          <p:cNvPicPr>
            <a:picLocks noChangeAspect="1"/>
          </p:cNvPicPr>
          <p:nvPr/>
        </p:nvPicPr>
        <p:blipFill>
          <a:blip r:embed="rId7" cstate="email"/>
          <a:srcRect/>
          <a:stretch>
            <a:fillRect/>
          </a:stretch>
        </p:blipFill>
        <p:spPr bwMode="auto">
          <a:xfrm>
            <a:off x="5078677" y="127000"/>
            <a:ext cx="1145347" cy="1143000"/>
          </a:xfrm>
          <a:prstGeom prst="rect">
            <a:avLst/>
          </a:prstGeom>
          <a:noFill/>
          <a:ln w="9525">
            <a:noFill/>
            <a:miter lim="800000"/>
            <a:headEnd/>
            <a:tailEnd/>
          </a:ln>
        </p:spPr>
      </p:pic>
    </p:spTree>
    <p:extLst>
      <p:ext uri="{BB962C8B-B14F-4D97-AF65-F5344CB8AC3E}">
        <p14:creationId xmlns:p14="http://schemas.microsoft.com/office/powerpoint/2010/main" val="40102836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370820"/>
            <a:ext cx="10964531" cy="1523494"/>
          </a:xfrm>
        </p:spPr>
        <p:txBody>
          <a:bodyPr/>
          <a:lstStyle/>
          <a:p>
            <a:r>
              <a:rPr lang="en-US" dirty="0" smtClean="0"/>
              <a:t>Managing Your Multi-Server Environment</a:t>
            </a:r>
            <a:br>
              <a:rPr lang="en-US" dirty="0" smtClean="0"/>
            </a:br>
            <a:r>
              <a:rPr lang="en-US" sz="3200" dirty="0" smtClean="0"/>
              <a:t>(Jeffrey Snover)</a:t>
            </a:r>
            <a:r>
              <a:rPr lang="en-US" dirty="0" smtClean="0"/>
              <a:t/>
            </a:r>
            <a:br>
              <a:rPr lang="en-US" dirty="0" smtClean="0"/>
            </a:br>
            <a:r>
              <a:rPr lang="en-US" dirty="0"/>
              <a:t/>
            </a:r>
            <a:br>
              <a:rPr lang="en-US" dirty="0"/>
            </a:br>
            <a:r>
              <a:rPr lang="en-US" dirty="0" smtClean="0"/>
              <a:t>Deduplication and SMB </a:t>
            </a:r>
            <a:r>
              <a:rPr lang="en-US" dirty="0"/>
              <a:t>Transparent </a:t>
            </a:r>
            <a:r>
              <a:rPr lang="en-US" dirty="0" smtClean="0"/>
              <a:t>Failover</a:t>
            </a:r>
            <a:br>
              <a:rPr lang="en-US" dirty="0" smtClean="0"/>
            </a:br>
            <a:r>
              <a:rPr lang="en-US" sz="3200" dirty="0" smtClean="0"/>
              <a:t>(Ahmed-El-Shimi and Claus Joergensen)</a:t>
            </a:r>
            <a:r>
              <a:rPr lang="en-US" dirty="0"/>
              <a:t/>
            </a:r>
            <a:br>
              <a:rPr lang="en-US" dirty="0"/>
            </a:b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7115025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C728B92-20D7-46C1-A3EB-AD42EBA1EC3B}"/>
</file>

<file path=customXml/itemProps2.xml><?xml version="1.0" encoding="utf-8"?>
<ds:datastoreItem xmlns:ds="http://schemas.openxmlformats.org/officeDocument/2006/customXml" ds:itemID="{F99BB923-6D96-4D9D-A854-BF1F5797C763}"/>
</file>

<file path=customXml/itemProps3.xml><?xml version="1.0" encoding="utf-8"?>
<ds:datastoreItem xmlns:ds="http://schemas.openxmlformats.org/officeDocument/2006/customXml" ds:itemID="{18898FAB-5A4E-409A-B87B-D09D3ADE09A0}"/>
</file>

<file path=docProps/app.xml><?xml version="1.0" encoding="utf-8"?>
<Properties xmlns="http://schemas.openxmlformats.org/officeDocument/2006/extended-properties" xmlns:vt="http://schemas.openxmlformats.org/officeDocument/2006/docPropsVTypes">
  <Template>BUILD_Breakout_Template _ SAMPLE for Scott 7.28</Template>
  <TotalTime>6621</TotalTime>
  <Words>1156</Words>
  <Application>Microsoft Office PowerPoint</Application>
  <PresentationFormat>Custom</PresentationFormat>
  <Paragraphs>223</Paragraphs>
  <Slides>19</Slides>
  <Notes>19</Notes>
  <HiddenSlides>0</HiddenSlides>
  <MMClips>0</MMClip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Windows Server 8</vt:lpstr>
      <vt:lpstr>Microsoft’s Public Cloud Services</vt:lpstr>
      <vt:lpstr>Microsoft’s Public Cloud Learning</vt:lpstr>
      <vt:lpstr>PowerPoint Presentation</vt:lpstr>
      <vt:lpstr>PowerPoint Presentation</vt:lpstr>
      <vt:lpstr>Hyper-V VM Scale and Mobility (Jeff Woolsey)  Hyper-V Network Virtualization (Ross Ortega)</vt:lpstr>
      <vt:lpstr>PowerPoint Presentation</vt:lpstr>
      <vt:lpstr>PowerPoint Presentation</vt:lpstr>
      <vt:lpstr>Managing Your Multi-Server Environment (Jeffrey Snover)  Deduplication and SMB Transparent Failover (Ahmed-El-Shimi and Claus Joergensen) </vt:lpstr>
      <vt:lpstr>PowerPoint Presentation</vt:lpstr>
      <vt:lpstr>PowerPoint Presentation</vt:lpstr>
      <vt:lpstr>Hybrid Apps (Stefan Schackow) </vt:lpstr>
      <vt:lpstr>PowerPoint Presentation</vt:lpstr>
      <vt:lpstr>PowerPoint Presentation</vt:lpstr>
      <vt:lpstr>Secure Data Access and Compliance (Nir Ben Zvi and Rutwick Bhatt)  Rich Remote Desktop (Gaurav Daga) </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SAC-973F: Windows Server 8</dc:title>
  <dc:subject>BUILD</dc:subject>
  <dc:creator>Bill Laing; Mike Neil</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378</cp:revision>
  <cp:lastPrinted>2011-09-12T19:50:06Z</cp:lastPrinted>
  <dcterms:created xsi:type="dcterms:W3CDTF">2011-08-03T21:25:07Z</dcterms:created>
  <dcterms:modified xsi:type="dcterms:W3CDTF">2011-09-15T16:22:54Z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