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29" r:id="rId5"/>
  </p:sldMasterIdLst>
  <p:notesMasterIdLst>
    <p:notesMasterId r:id="rId38"/>
  </p:notesMasterIdLst>
  <p:handoutMasterIdLst>
    <p:handoutMasterId r:id="rId39"/>
  </p:handoutMasterIdLst>
  <p:sldIdLst>
    <p:sldId id="291" r:id="rId6"/>
    <p:sldId id="256" r:id="rId7"/>
    <p:sldId id="288"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7" r:id="rId3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8F"/>
    <a:srgbClr val="00176B"/>
    <a:srgbClr val="E3008C"/>
    <a:srgbClr val="FFB900"/>
    <a:srgbClr val="107C10"/>
    <a:srgbClr val="FFFFFF"/>
    <a:srgbClr val="232832"/>
    <a:srgbClr val="525252"/>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232" autoAdjust="0"/>
    <p:restoredTop sz="96323" autoAdjust="0"/>
  </p:normalViewPr>
  <p:slideViewPr>
    <p:cSldViewPr>
      <p:cViewPr varScale="1">
        <p:scale>
          <a:sx n="130" d="100"/>
          <a:sy n="130" d="100"/>
        </p:scale>
        <p:origin x="198" y="120"/>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4/29/2015 5:45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4/29/2015 5:45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4/29/2015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30980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1018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4815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5828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37487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51780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749640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738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824442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965031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07297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WinHEC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748233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869135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191704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49679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861727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90582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944049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51373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971646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42285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WinHEC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5212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240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82128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61868-2439-4115-8BD9-E99E3BE89E0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85932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61868-2439-4115-8BD9-E99E3BE89E0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5816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53863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4/29/2015 5:45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4501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2511791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Title 1"/>
          <p:cNvSpPr>
            <a:spLocks noGrp="1"/>
          </p:cNvSpPr>
          <p:nvPr>
            <p:ph type="title"/>
          </p:nvPr>
        </p:nvSpPr>
        <p:spPr>
          <a:xfrm>
            <a:off x="310138" y="89245"/>
            <a:ext cx="11255765" cy="928140"/>
          </a:xfrm>
        </p:spPr>
        <p:txBody>
          <a:bodyPr lIns="0">
            <a:normAutofit/>
          </a:bodyPr>
          <a:lstStyle>
            <a:lvl1pPr algn="l">
              <a:defRPr sz="3807"/>
            </a:lvl1pPr>
          </a:lstStyle>
          <a:p>
            <a:r>
              <a:rPr lang="en-US" smtClean="0"/>
              <a:t>Click to edit Master title style</a:t>
            </a:r>
            <a:endParaRPr lang="en-US" dirty="0"/>
          </a:p>
        </p:txBody>
      </p:sp>
      <p:sp>
        <p:nvSpPr>
          <p:cNvPr id="15" name="Content Placeholder 14"/>
          <p:cNvSpPr>
            <a:spLocks noGrp="1"/>
          </p:cNvSpPr>
          <p:nvPr>
            <p:ph sz="quarter" idx="18"/>
          </p:nvPr>
        </p:nvSpPr>
        <p:spPr>
          <a:xfrm>
            <a:off x="571958" y="1537491"/>
            <a:ext cx="9764443" cy="2441694"/>
          </a:xfrm>
        </p:spPr>
        <p:txBody>
          <a:bodyPr/>
          <a:lstStyle>
            <a:lvl1pPr>
              <a:lnSpc>
                <a:spcPct val="100000"/>
              </a:lnSpc>
              <a:spcBef>
                <a:spcPts val="816"/>
              </a:spcBef>
              <a:defRPr/>
            </a:lvl1pPr>
            <a:lvl2pPr>
              <a:lnSpc>
                <a:spcPct val="100000"/>
              </a:lnSpc>
              <a:spcBef>
                <a:spcPts val="816"/>
              </a:spcBef>
              <a:defRPr/>
            </a:lvl2pPr>
            <a:lvl3pPr>
              <a:lnSpc>
                <a:spcPct val="100000"/>
              </a:lnSpc>
              <a:spcBef>
                <a:spcPts val="816"/>
              </a:spcBef>
              <a:defRPr/>
            </a:lvl3pPr>
            <a:lvl4pPr>
              <a:lnSpc>
                <a:spcPct val="100000"/>
              </a:lnSpc>
              <a:spcBef>
                <a:spcPts val="816"/>
              </a:spcBef>
              <a:defRPr/>
            </a:lvl4pPr>
            <a:lvl5pPr>
              <a:lnSpc>
                <a:spcPct val="100000"/>
              </a:lnSpc>
              <a:spcBef>
                <a:spcPts val="816"/>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73347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540630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081663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653457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30843028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420440164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37465059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8358179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733557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8628255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222432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53895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44979300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359361397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049821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800142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576546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 id="2147484327" r:id="rId17"/>
    <p:sldLayoutId id="2147484328" r:id="rId1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95475134"/>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cid:ii_14cb7b2d05692397"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27.jp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allseenalliance.or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msdn.microsoft.com/en-us/library/windows/apps/windows.devices.alljoyn.aspx" TargetMode="External"/><Relationship Id="rId4" Type="http://schemas.openxmlformats.org/officeDocument/2006/relationships/hyperlink" Target="http://windowsondevices.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41.jp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0.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jpg"/><Relationship Id="rId5" Type="http://schemas.openxmlformats.org/officeDocument/2006/relationships/image" Target="../media/image7.jpg"/><Relationship Id="rId10" Type="http://schemas.openxmlformats.org/officeDocument/2006/relationships/image" Target="../media/image13.jpg"/><Relationship Id="rId4" Type="http://schemas.openxmlformats.org/officeDocument/2006/relationships/image" Target="../media/image6.jp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gif"/><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gif"/><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7724" b="7722"/>
          <a:stretch/>
        </p:blipFill>
        <p:spPr>
          <a:xfrm>
            <a:off x="0" y="-7938"/>
            <a:ext cx="12436475" cy="7010400"/>
          </a:xfrm>
          <a:prstGeom prst="rect">
            <a:avLst/>
          </a:prstGeom>
        </p:spPr>
      </p:pic>
      <p:sp>
        <p:nvSpPr>
          <p:cNvPr id="7" name="Rectangle 6"/>
          <p:cNvSpPr/>
          <p:nvPr/>
        </p:nvSpPr>
        <p:spPr bwMode="auto">
          <a:xfrm>
            <a:off x="0" y="3954462"/>
            <a:ext cx="12436474" cy="2560638"/>
          </a:xfrm>
          <a:prstGeom prst="rect">
            <a:avLst/>
          </a:prstGeom>
          <a:solidFill>
            <a:schemeClr val="tx2">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1189037" y="4219119"/>
            <a:ext cx="3657601" cy="2031325"/>
          </a:xfrm>
          <a:prstGeom prst="rect">
            <a:avLst/>
          </a:prstGeom>
          <a:noFill/>
        </p:spPr>
        <p:txBody>
          <a:bodyPr wrap="square" lIns="274320" tIns="182880" rIns="274320" bIns="182880" rtlCol="0">
            <a:spAutoFit/>
          </a:bodyPr>
          <a:lstStyle/>
          <a:p>
            <a:pPr>
              <a:lnSpc>
                <a:spcPct val="90000"/>
              </a:lnSpc>
            </a:pPr>
            <a:r>
              <a:rPr lang="en-US" sz="6000" spc="50" dirty="0" smtClean="0">
                <a:gradFill>
                  <a:gsLst>
                    <a:gs pos="8850">
                      <a:srgbClr val="FFFFFF"/>
                    </a:gs>
                    <a:gs pos="35000">
                      <a:srgbClr val="FFFFFF"/>
                    </a:gs>
                  </a:gsLst>
                  <a:lin ang="5400000" scaled="0"/>
                </a:gradFill>
                <a:latin typeface="Segoe UI Light"/>
              </a:rPr>
              <a:t>Updated </a:t>
            </a:r>
            <a:br>
              <a:rPr lang="en-US" sz="6000" spc="50" dirty="0" smtClean="0">
                <a:gradFill>
                  <a:gsLst>
                    <a:gs pos="8850">
                      <a:srgbClr val="FFFFFF"/>
                    </a:gs>
                    <a:gs pos="35000">
                      <a:srgbClr val="FFFFFF"/>
                    </a:gs>
                  </a:gsLst>
                  <a:lin ang="5400000" scaled="0"/>
                </a:gradFill>
                <a:latin typeface="Segoe UI Light"/>
              </a:rPr>
            </a:br>
            <a:r>
              <a:rPr lang="en-US" sz="6000" spc="50" dirty="0" smtClean="0">
                <a:gradFill>
                  <a:gsLst>
                    <a:gs pos="8850">
                      <a:srgbClr val="FFFFFF"/>
                    </a:gs>
                    <a:gs pos="35000">
                      <a:srgbClr val="FFFFFF"/>
                    </a:gs>
                  </a:gsLst>
                  <a:lin ang="5400000" scaled="0"/>
                </a:gradFill>
                <a:latin typeface="Segoe UI Light"/>
              </a:rPr>
              <a:t>Agenda</a:t>
            </a:r>
            <a:endParaRPr lang="en-US" sz="6000" b="1" spc="50" dirty="0" smtClean="0">
              <a:ln w="3175">
                <a:noFill/>
              </a:ln>
              <a:gradFill>
                <a:gsLst>
                  <a:gs pos="8850">
                    <a:srgbClr val="FFFFFF"/>
                  </a:gs>
                  <a:gs pos="35000">
                    <a:srgbClr val="FFFFFF"/>
                  </a:gs>
                </a:gsLst>
                <a:lin ang="5400000" scaled="0"/>
              </a:gradFill>
              <a:latin typeface="Segoe UI Light"/>
              <a:cs typeface="Segoe UI" pitchFamily="34" charset="0"/>
            </a:endParaRPr>
          </a:p>
        </p:txBody>
      </p:sp>
      <p:sp>
        <p:nvSpPr>
          <p:cNvPr id="16" name="TextBox 15"/>
          <p:cNvSpPr txBox="1"/>
          <p:nvPr/>
        </p:nvSpPr>
        <p:spPr>
          <a:xfrm>
            <a:off x="4846638" y="4311452"/>
            <a:ext cx="6400799" cy="1846659"/>
          </a:xfrm>
          <a:prstGeom prst="rect">
            <a:avLst/>
          </a:prstGeom>
          <a:noFill/>
        </p:spPr>
        <p:txBody>
          <a:bodyPr wrap="square" lIns="274320" tIns="182880" rIns="274320" bIns="182880" rtlCol="0">
            <a:spAutoFit/>
          </a:bodyPr>
          <a:lstStyle/>
          <a:p>
            <a:pPr>
              <a:lnSpc>
                <a:spcPct val="150000"/>
              </a:lnSpc>
            </a:pPr>
            <a:r>
              <a:rPr lang="en-US" sz="3200" b="1" spc="50" dirty="0" smtClean="0">
                <a:ln w="3175">
                  <a:noFill/>
                </a:ln>
                <a:gradFill>
                  <a:gsLst>
                    <a:gs pos="66372">
                      <a:srgbClr val="00BCF2">
                        <a:lumMod val="60000"/>
                        <a:lumOff val="40000"/>
                      </a:srgbClr>
                    </a:gs>
                    <a:gs pos="21000">
                      <a:srgbClr val="00BCF2">
                        <a:lumMod val="60000"/>
                        <a:lumOff val="40000"/>
                      </a:srgbClr>
                    </a:gs>
                  </a:gsLst>
                  <a:lin ang="5400000" scaled="0"/>
                </a:gradFill>
                <a:cs typeface="Segoe UI" pitchFamily="34" charset="0"/>
              </a:rPr>
              <a:t>12:00PM–1:00PM</a:t>
            </a:r>
            <a:r>
              <a:rPr lang="en-US" sz="3200" spc="50" dirty="0" smtClean="0">
                <a:ln w="3175">
                  <a:noFill/>
                </a:ln>
                <a:gradFill>
                  <a:gsLst>
                    <a:gs pos="8850">
                      <a:srgbClr val="FFFFFF"/>
                    </a:gs>
                    <a:gs pos="35000">
                      <a:srgbClr val="FFFFFF"/>
                    </a:gs>
                  </a:gsLst>
                  <a:lin ang="5400000" scaled="0"/>
                </a:gradFill>
                <a:cs typeface="Segoe UI" pitchFamily="34" charset="0"/>
              </a:rPr>
              <a:t> </a:t>
            </a:r>
            <a:r>
              <a:rPr lang="en-US" sz="3200" spc="50" dirty="0">
                <a:ln w="3175">
                  <a:noFill/>
                </a:ln>
                <a:gradFill>
                  <a:gsLst>
                    <a:gs pos="8850">
                      <a:srgbClr val="FFFFFF"/>
                    </a:gs>
                    <a:gs pos="35000">
                      <a:srgbClr val="FFFFFF"/>
                    </a:gs>
                  </a:gsLst>
                  <a:lin ang="5400000" scaled="0"/>
                </a:gradFill>
                <a:cs typeface="Segoe UI" pitchFamily="34" charset="0"/>
              </a:rPr>
              <a:t>| Session #1 </a:t>
            </a:r>
          </a:p>
          <a:p>
            <a:pPr>
              <a:lnSpc>
                <a:spcPct val="150000"/>
              </a:lnSpc>
            </a:pPr>
            <a:r>
              <a:rPr lang="en-US" sz="3200" b="1" spc="50" dirty="0" smtClean="0">
                <a:ln w="3175">
                  <a:noFill/>
                </a:ln>
                <a:gradFill>
                  <a:gsLst>
                    <a:gs pos="66372">
                      <a:srgbClr val="00BCF2">
                        <a:lumMod val="60000"/>
                        <a:lumOff val="40000"/>
                      </a:srgbClr>
                    </a:gs>
                    <a:gs pos="21000">
                      <a:srgbClr val="00BCF2">
                        <a:lumMod val="60000"/>
                        <a:lumOff val="40000"/>
                      </a:srgbClr>
                    </a:gs>
                  </a:gsLst>
                  <a:lin ang="5400000" scaled="0"/>
                </a:gradFill>
                <a:cs typeface="Segoe UI" pitchFamily="34" charset="0"/>
              </a:rPr>
              <a:t>1:00PM–2:00PM</a:t>
            </a:r>
            <a:r>
              <a:rPr lang="en-US" sz="3200" b="1" spc="50" dirty="0" smtClean="0">
                <a:ln w="3175">
                  <a:noFill/>
                </a:ln>
                <a:gradFill>
                  <a:gsLst>
                    <a:gs pos="8850">
                      <a:srgbClr val="FFFFFF"/>
                    </a:gs>
                    <a:gs pos="35000">
                      <a:srgbClr val="FFFFFF"/>
                    </a:gs>
                  </a:gsLst>
                  <a:lin ang="5400000" scaled="0"/>
                </a:gradFill>
                <a:cs typeface="Segoe UI" pitchFamily="34" charset="0"/>
              </a:rPr>
              <a:t> </a:t>
            </a:r>
            <a:r>
              <a:rPr lang="en-US" sz="3200" spc="50" dirty="0">
                <a:ln w="3175">
                  <a:noFill/>
                </a:ln>
                <a:gradFill>
                  <a:gsLst>
                    <a:gs pos="8850">
                      <a:srgbClr val="FFFFFF"/>
                    </a:gs>
                    <a:gs pos="35000">
                      <a:srgbClr val="FFFFFF"/>
                    </a:gs>
                  </a:gsLst>
                  <a:lin ang="5400000" scaled="0"/>
                </a:gradFill>
                <a:cs typeface="Segoe UI" pitchFamily="34" charset="0"/>
              </a:rPr>
              <a:t>| </a:t>
            </a:r>
            <a:r>
              <a:rPr lang="en-US" sz="3200" spc="50" dirty="0" smtClean="0">
                <a:ln w="3175">
                  <a:noFill/>
                </a:ln>
                <a:gradFill>
                  <a:gsLst>
                    <a:gs pos="8850">
                      <a:srgbClr val="FFFFFF"/>
                    </a:gs>
                    <a:gs pos="35000">
                      <a:srgbClr val="FFFFFF"/>
                    </a:gs>
                  </a:gsLst>
                  <a:lin ang="5400000" scaled="0"/>
                </a:gradFill>
                <a:cs typeface="Segoe UI" pitchFamily="34" charset="0"/>
              </a:rPr>
              <a:t>Lunch</a:t>
            </a:r>
            <a:endParaRPr lang="en-US" sz="3200" spc="50" dirty="0">
              <a:ln w="3175">
                <a:noFill/>
              </a:ln>
              <a:gradFill>
                <a:gsLst>
                  <a:gs pos="8850">
                    <a:srgbClr val="FFFFFF"/>
                  </a:gs>
                  <a:gs pos="35000">
                    <a:srgbClr val="FFFFFF"/>
                  </a:gs>
                </a:gsLst>
                <a:lin ang="5400000" scaled="0"/>
              </a:gradFill>
              <a:cs typeface="Segoe UI" pitchFamily="34" charset="0"/>
            </a:endParaRPr>
          </a:p>
        </p:txBody>
      </p:sp>
    </p:spTree>
    <p:extLst>
      <p:ext uri="{BB962C8B-B14F-4D97-AF65-F5344CB8AC3E}">
        <p14:creationId xmlns:p14="http://schemas.microsoft.com/office/powerpoint/2010/main" val="4236837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3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63" presetClass="path" presetSubtype="0" decel="100000" fill="hold" grpId="1" nodeType="withEffect">
                                  <p:stCondLst>
                                    <p:cond delay="300"/>
                                  </p:stCondLst>
                                  <p:childTnLst>
                                    <p:animMotion origin="layout" path="M -1.99132E-7 2.22424E-6 L 0.03064 2.22424E-6 " pathEditMode="relative" rAng="0" ptsTypes="AA">
                                      <p:cBhvr>
                                        <p:cTn id="13" dur="500" spd="-100000" fill="hold"/>
                                        <p:tgtEl>
                                          <p:spTgt spid="3"/>
                                        </p:tgtEl>
                                        <p:attrNameLst>
                                          <p:attrName>ppt_x</p:attrName>
                                          <p:attrName>ppt_y</p:attrName>
                                        </p:attrNameLst>
                                      </p:cBhvr>
                                      <p:rCtr x="1532" y="0"/>
                                    </p:animMotion>
                                  </p:childTnLst>
                                </p:cTn>
                              </p:par>
                              <p:par>
                                <p:cTn id="14" presetID="10" presetClass="entr" presetSubtype="0" fill="hold" grpId="0" nodeType="withEffect">
                                  <p:stCondLst>
                                    <p:cond delay="4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63" presetClass="path" presetSubtype="0" decel="100000" fill="hold" grpId="1" nodeType="withEffect">
                                  <p:stCondLst>
                                    <p:cond delay="400"/>
                                  </p:stCondLst>
                                  <p:childTnLst>
                                    <p:animMotion origin="layout" path="M -1.99132E-7 2.22424E-6 L 0.03064 2.22424E-6 " pathEditMode="relative" rAng="0" ptsTypes="AA">
                                      <p:cBhvr>
                                        <p:cTn id="18" dur="500" spd="-100000" fill="hold"/>
                                        <p:tgtEl>
                                          <p:spTgt spid="16"/>
                                        </p:tgtEl>
                                        <p:attrNameLst>
                                          <p:attrName>ppt_x</p:attrName>
                                          <p:attrName>ppt_y</p:attrName>
                                        </p:attrNameLst>
                                      </p:cBhvr>
                                      <p:rCtr x="15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 grpId="1"/>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AllJoyn Device: Smoke Detector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87" y="2684462"/>
            <a:ext cx="1556309" cy="2819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677" y="3064017"/>
            <a:ext cx="2956718" cy="1845564"/>
          </a:xfrm>
          <a:prstGeom prst="rect">
            <a:avLst/>
          </a:prstGeom>
        </p:spPr>
      </p:pic>
      <p:sp>
        <p:nvSpPr>
          <p:cNvPr id="4" name="Rectangle 3"/>
          <p:cNvSpPr/>
          <p:nvPr/>
        </p:nvSpPr>
        <p:spPr bwMode="auto">
          <a:xfrm>
            <a:off x="2255837" y="3192462"/>
            <a:ext cx="1143000" cy="2133600"/>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9687" y="3871433"/>
            <a:ext cx="485122" cy="718029"/>
          </a:xfrm>
          <a:prstGeom prst="rect">
            <a:avLst/>
          </a:prstGeom>
        </p:spPr>
      </p:pic>
      <p:sp>
        <p:nvSpPr>
          <p:cNvPr id="8" name="Rectangle 7"/>
          <p:cNvSpPr/>
          <p:nvPr/>
        </p:nvSpPr>
        <p:spPr bwMode="auto">
          <a:xfrm>
            <a:off x="2384956" y="4643939"/>
            <a:ext cx="899581" cy="555123"/>
          </a:xfrm>
          <a:prstGeom prst="rect">
            <a:avLst/>
          </a:prstGeom>
          <a:solidFill>
            <a:schemeClr val="tx1">
              <a:lumMod val="7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Cancel</a:t>
            </a:r>
            <a:endParaRPr lang="en-US" sz="2000" dirty="0">
              <a:gradFill>
                <a:gsLst>
                  <a:gs pos="0">
                    <a:srgbClr val="FFFFFF"/>
                  </a:gs>
                  <a:gs pos="100000">
                    <a:srgbClr val="FFFFFF"/>
                  </a:gs>
                </a:gsLst>
                <a:lin ang="5400000" scaled="0"/>
              </a:gradFill>
            </a:endParaRPr>
          </a:p>
        </p:txBody>
      </p:sp>
      <p:sp>
        <p:nvSpPr>
          <p:cNvPr id="9" name="TextBox 8"/>
          <p:cNvSpPr txBox="1"/>
          <p:nvPr/>
        </p:nvSpPr>
        <p:spPr>
          <a:xfrm>
            <a:off x="2032952" y="3137336"/>
            <a:ext cx="1600200" cy="849463"/>
          </a:xfrm>
          <a:prstGeom prst="rect">
            <a:avLst/>
          </a:prstGeom>
          <a:noFill/>
        </p:spPr>
        <p:txBody>
          <a:bodyPr wrap="square" lIns="182880" tIns="146304" rIns="182880" bIns="146304" rtlCol="0">
            <a:spAutoFit/>
          </a:bodyPr>
          <a:lstStyle/>
          <a:p>
            <a:pPr algn="ctr">
              <a:lnSpc>
                <a:spcPct val="90000"/>
              </a:lnSpc>
              <a:spcAft>
                <a:spcPts val="600"/>
              </a:spcAft>
            </a:pPr>
            <a:r>
              <a:rPr lang="en-US" sz="1900" b="1" dirty="0" smtClean="0">
                <a:solidFill>
                  <a:srgbClr val="FF0000"/>
                </a:solidFill>
              </a:rPr>
              <a:t>Fire Detected</a:t>
            </a:r>
          </a:p>
        </p:txBody>
      </p:sp>
      <p:grpSp>
        <p:nvGrpSpPr>
          <p:cNvPr id="10" name="Group 9"/>
          <p:cNvGrpSpPr/>
          <p:nvPr/>
        </p:nvGrpSpPr>
        <p:grpSpPr>
          <a:xfrm rot="1948439" flipH="1">
            <a:off x="7797815" y="2734153"/>
            <a:ext cx="1327151" cy="1498544"/>
            <a:chOff x="2605086" y="3452812"/>
            <a:chExt cx="670641" cy="757250"/>
          </a:xfrm>
        </p:grpSpPr>
        <p:sp>
          <p:nvSpPr>
            <p:cNvPr id="11" name="Arc 10"/>
            <p:cNvSpPr/>
            <p:nvPr/>
          </p:nvSpPr>
          <p:spPr>
            <a:xfrm>
              <a:off x="2636837" y="3649662"/>
              <a:ext cx="304800" cy="3810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2" name="Arc 11"/>
            <p:cNvSpPr/>
            <p:nvPr/>
          </p:nvSpPr>
          <p:spPr>
            <a:xfrm>
              <a:off x="2636837" y="3611562"/>
              <a:ext cx="365760" cy="4572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3" name="Arc 12"/>
            <p:cNvSpPr/>
            <p:nvPr/>
          </p:nvSpPr>
          <p:spPr>
            <a:xfrm>
              <a:off x="2628899" y="3567249"/>
              <a:ext cx="436661" cy="545826"/>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4" name="Arc 13"/>
            <p:cNvSpPr/>
            <p:nvPr/>
          </p:nvSpPr>
          <p:spPr>
            <a:xfrm>
              <a:off x="2605086" y="3534537"/>
              <a:ext cx="541338" cy="61124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5" name="Arc 14"/>
            <p:cNvSpPr/>
            <p:nvPr/>
          </p:nvSpPr>
          <p:spPr>
            <a:xfrm>
              <a:off x="2605086" y="3497423"/>
              <a:ext cx="607220" cy="68563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6" name="Arc 15"/>
            <p:cNvSpPr/>
            <p:nvPr/>
          </p:nvSpPr>
          <p:spPr>
            <a:xfrm>
              <a:off x="2605086" y="3452812"/>
              <a:ext cx="670641" cy="757250"/>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grpSp>
      <p:sp>
        <p:nvSpPr>
          <p:cNvPr id="17" name="TextBox 16"/>
          <p:cNvSpPr txBox="1"/>
          <p:nvPr/>
        </p:nvSpPr>
        <p:spPr>
          <a:xfrm>
            <a:off x="7239455" y="2210590"/>
            <a:ext cx="22495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Onboard </a:t>
            </a:r>
            <a:r>
              <a:rPr lang="en-US" sz="2400" dirty="0" err="1" smtClean="0">
                <a:gradFill>
                  <a:gsLst>
                    <a:gs pos="2917">
                      <a:srgbClr val="404040"/>
                    </a:gs>
                    <a:gs pos="30000">
                      <a:srgbClr val="404040"/>
                    </a:gs>
                  </a:gsLst>
                  <a:lin ang="5400000" scaled="0"/>
                </a:gradFill>
              </a:rPr>
              <a:t>WiFi</a:t>
            </a:r>
            <a:endParaRPr lang="en-US" sz="2400" dirty="0" smtClean="0">
              <a:gradFill>
                <a:gsLst>
                  <a:gs pos="2917">
                    <a:srgbClr val="404040"/>
                  </a:gs>
                  <a:gs pos="30000">
                    <a:srgbClr val="404040"/>
                  </a:gs>
                </a:gsLst>
                <a:lin ang="5400000" scaled="0"/>
              </a:gradFill>
            </a:endParaRPr>
          </a:p>
        </p:txBody>
      </p:sp>
      <p:sp>
        <p:nvSpPr>
          <p:cNvPr id="18" name="TextBox 17"/>
          <p:cNvSpPr txBox="1"/>
          <p:nvPr/>
        </p:nvSpPr>
        <p:spPr>
          <a:xfrm>
            <a:off x="5228293" y="2302810"/>
            <a:ext cx="2249590"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Updateable Firmware</a:t>
            </a:r>
          </a:p>
        </p:txBody>
      </p:sp>
      <p:cxnSp>
        <p:nvCxnSpPr>
          <p:cNvPr id="20" name="Straight Connector 19"/>
          <p:cNvCxnSpPr/>
          <p:nvPr/>
        </p:nvCxnSpPr>
        <p:spPr>
          <a:xfrm>
            <a:off x="6768309" y="2997026"/>
            <a:ext cx="1839369" cy="109713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Lightning Bolt 20"/>
          <p:cNvSpPr/>
          <p:nvPr/>
        </p:nvSpPr>
        <p:spPr bwMode="auto">
          <a:xfrm rot="18776786">
            <a:off x="7385111" y="3963123"/>
            <a:ext cx="605766" cy="661702"/>
          </a:xfrm>
          <a:prstGeom prst="lightningBol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5302150" y="3931599"/>
            <a:ext cx="224959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Notifications</a:t>
            </a:r>
          </a:p>
        </p:txBody>
      </p:sp>
      <p:cxnSp>
        <p:nvCxnSpPr>
          <p:cNvPr id="29" name="Elbow Connector 28"/>
          <p:cNvCxnSpPr>
            <a:endCxn id="2" idx="2"/>
          </p:cNvCxnSpPr>
          <p:nvPr/>
        </p:nvCxnSpPr>
        <p:spPr>
          <a:xfrm flipV="1">
            <a:off x="7056439" y="4909581"/>
            <a:ext cx="2073597" cy="1026081"/>
          </a:xfrm>
          <a:prstGeom prst="bentConnector2">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3631173" y="3461089"/>
            <a:ext cx="1804140" cy="769359"/>
          </a:xfrm>
          <a:prstGeom prst="bentConnector3">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57675" y="3545594"/>
            <a:ext cx="1471865" cy="960263"/>
          </a:xfrm>
          <a:prstGeom prst="rect">
            <a:avLst/>
          </a:prstGeom>
          <a:noFill/>
        </p:spPr>
        <p:txBody>
          <a:bodyPr wrap="square" lIns="182880" tIns="146304" rIns="182880" bIns="146304" rtlCol="0">
            <a:spAutoFit/>
          </a:bodyPr>
          <a:lstStyle/>
          <a:p>
            <a:pPr algn="r">
              <a:lnSpc>
                <a:spcPct val="90000"/>
              </a:lnSpc>
              <a:spcAft>
                <a:spcPts val="600"/>
              </a:spcAft>
            </a:pPr>
            <a:r>
              <a:rPr lang="en-US" sz="2400" b="1" dirty="0" smtClean="0">
                <a:gradFill>
                  <a:gsLst>
                    <a:gs pos="2917">
                      <a:srgbClr val="404040"/>
                    </a:gs>
                    <a:gs pos="30000">
                      <a:srgbClr val="404040"/>
                    </a:gs>
                  </a:gsLst>
                  <a:lin ang="5400000" scaled="0"/>
                </a:gradFill>
              </a:rPr>
              <a:t>AllJoyn App</a:t>
            </a:r>
          </a:p>
        </p:txBody>
      </p:sp>
      <p:sp>
        <p:nvSpPr>
          <p:cNvPr id="47" name="TextBox 46"/>
          <p:cNvSpPr txBox="1"/>
          <p:nvPr/>
        </p:nvSpPr>
        <p:spPr>
          <a:xfrm>
            <a:off x="10582659" y="3545593"/>
            <a:ext cx="1471865" cy="960263"/>
          </a:xfrm>
          <a:prstGeom prst="rect">
            <a:avLst/>
          </a:prstGeom>
          <a:noFill/>
        </p:spPr>
        <p:txBody>
          <a:bodyPr wrap="square" lIns="182880" tIns="146304" rIns="182880" bIns="146304" rtlCol="0">
            <a:spAutoFit/>
          </a:bodyPr>
          <a:lstStyle/>
          <a:p>
            <a:pPr>
              <a:lnSpc>
                <a:spcPct val="90000"/>
              </a:lnSpc>
              <a:spcAft>
                <a:spcPts val="600"/>
              </a:spcAft>
            </a:pPr>
            <a:r>
              <a:rPr lang="en-US" sz="2400" b="1" dirty="0" smtClean="0">
                <a:gradFill>
                  <a:gsLst>
                    <a:gs pos="2917">
                      <a:srgbClr val="404040"/>
                    </a:gs>
                    <a:gs pos="30000">
                      <a:srgbClr val="404040"/>
                    </a:gs>
                  </a:gsLst>
                  <a:lin ang="5400000" scaled="0"/>
                </a:gradFill>
              </a:rPr>
              <a:t>AllJoyn Device</a:t>
            </a:r>
          </a:p>
        </p:txBody>
      </p:sp>
      <p:sp>
        <p:nvSpPr>
          <p:cNvPr id="24" name="TextBox 23"/>
          <p:cNvSpPr txBox="1"/>
          <p:nvPr/>
        </p:nvSpPr>
        <p:spPr>
          <a:xfrm>
            <a:off x="5736948" y="5621730"/>
            <a:ext cx="137999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Control</a:t>
            </a:r>
          </a:p>
        </p:txBody>
      </p:sp>
      <p:cxnSp>
        <p:nvCxnSpPr>
          <p:cNvPr id="26" name="Elbow Connector 25"/>
          <p:cNvCxnSpPr>
            <a:stCxn id="5" idx="2"/>
            <a:endCxn id="24" idx="1"/>
          </p:cNvCxnSpPr>
          <p:nvPr/>
        </p:nvCxnSpPr>
        <p:spPr>
          <a:xfrm rot="16200000" flipH="1">
            <a:off x="4064795" y="4263509"/>
            <a:ext cx="431800" cy="2912506"/>
          </a:xfrm>
          <a:prstGeom prst="bentConnector2">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638642" y="2204330"/>
            <a:ext cx="2249590" cy="960263"/>
          </a:xfrm>
          <a:prstGeom prst="rect">
            <a:avLst/>
          </a:prstGeom>
          <a:noFill/>
        </p:spPr>
        <p:txBody>
          <a:bodyPr wrap="square" lIns="182880" tIns="146304" rIns="182880" bIns="146304" rtlCol="0">
            <a:spAutoFit/>
          </a:bodyPr>
          <a:lstStyle/>
          <a:p>
            <a:pPr algn="r">
              <a:lnSpc>
                <a:spcPct val="90000"/>
              </a:lnSpc>
              <a:spcAft>
                <a:spcPts val="600"/>
              </a:spcAft>
            </a:pPr>
            <a:r>
              <a:rPr lang="en-US" sz="2400" dirty="0" smtClean="0">
                <a:gradFill>
                  <a:gsLst>
                    <a:gs pos="2917">
                      <a:srgbClr val="404040"/>
                    </a:gs>
                    <a:gs pos="30000">
                      <a:srgbClr val="404040"/>
                    </a:gs>
                  </a:gsLst>
                  <a:lin ang="5400000" scaled="0"/>
                </a:gradFill>
              </a:rPr>
              <a:t>Device Metadata</a:t>
            </a:r>
          </a:p>
        </p:txBody>
      </p:sp>
      <p:cxnSp>
        <p:nvCxnSpPr>
          <p:cNvPr id="32" name="Straight Connector 31"/>
          <p:cNvCxnSpPr/>
          <p:nvPr/>
        </p:nvCxnSpPr>
        <p:spPr>
          <a:xfrm flipH="1">
            <a:off x="8760078" y="3048768"/>
            <a:ext cx="2443555" cy="1197794"/>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78857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AllJoyn Platforms and APIs</a:t>
            </a:r>
            <a:endParaRPr lang="en-US" dirty="0"/>
          </a:p>
        </p:txBody>
      </p:sp>
      <p:sp>
        <p:nvSpPr>
          <p:cNvPr id="5" name="Rectangle 4"/>
          <p:cNvSpPr/>
          <p:nvPr/>
        </p:nvSpPr>
        <p:spPr bwMode="auto">
          <a:xfrm>
            <a:off x="5761036" y="2303022"/>
            <a:ext cx="6014758" cy="642584"/>
          </a:xfrm>
          <a:prstGeom prst="rect">
            <a:avLst/>
          </a:prstGeom>
          <a:solidFill>
            <a:srgbClr val="B4009E"/>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Standard Core Apps/Firmware</a:t>
            </a:r>
          </a:p>
        </p:txBody>
      </p:sp>
      <p:sp>
        <p:nvSpPr>
          <p:cNvPr id="6" name="Rectangle 5"/>
          <p:cNvSpPr/>
          <p:nvPr/>
        </p:nvSpPr>
        <p:spPr bwMode="auto">
          <a:xfrm>
            <a:off x="5761037" y="3028723"/>
            <a:ext cx="883849" cy="100534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bwMode="auto">
          <a:xfrm>
            <a:off x="5761037" y="4034067"/>
            <a:ext cx="6014757" cy="140809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AllJoyn C++ Core API</a:t>
            </a: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6721086" y="3028723"/>
            <a:ext cx="1206527" cy="914400"/>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7927613" y="3714523"/>
            <a:ext cx="1282727" cy="228600"/>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8003813" y="3021911"/>
            <a:ext cx="1206527" cy="601667"/>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UWP</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9286540" y="3021911"/>
            <a:ext cx="1206527" cy="921212"/>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Java</a:t>
            </a:r>
            <a:endParaRPr lang="en-US" sz="2000" dirty="0">
              <a:gradFill>
                <a:gsLst>
                  <a:gs pos="0">
                    <a:srgbClr val="FFFFFF"/>
                  </a:gs>
                  <a:gs pos="100000">
                    <a:srgbClr val="FFFFFF"/>
                  </a:gs>
                </a:gsLst>
                <a:lin ang="5400000" scaled="0"/>
              </a:gradFill>
            </a:endParaRPr>
          </a:p>
        </p:txBody>
      </p:sp>
      <p:sp>
        <p:nvSpPr>
          <p:cNvPr id="12" name="Rectangle 11"/>
          <p:cNvSpPr/>
          <p:nvPr/>
        </p:nvSpPr>
        <p:spPr bwMode="auto">
          <a:xfrm>
            <a:off x="10569267" y="3021911"/>
            <a:ext cx="1206527" cy="921212"/>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gradFill>
                  <a:gsLst>
                    <a:gs pos="0">
                      <a:srgbClr val="FFFFFF"/>
                    </a:gs>
                    <a:gs pos="100000">
                      <a:srgbClr val="FFFFFF"/>
                    </a:gs>
                  </a:gsLst>
                  <a:lin ang="5400000" scaled="0"/>
                </a:gradFill>
              </a:rPr>
              <a:t>o</a:t>
            </a:r>
            <a:r>
              <a:rPr lang="en-US" sz="2000" dirty="0" err="1" smtClean="0">
                <a:gradFill>
                  <a:gsLst>
                    <a:gs pos="0">
                      <a:srgbClr val="FFFFFF"/>
                    </a:gs>
                    <a:gs pos="100000">
                      <a:srgbClr val="FFFFFF"/>
                    </a:gs>
                  </a:gsLst>
                  <a:lin ang="5400000" scaled="0"/>
                </a:gradFill>
              </a:rPr>
              <a:t>bj</a:t>
            </a:r>
            <a:r>
              <a:rPr lang="en-US" sz="2000" dirty="0" smtClean="0">
                <a:gradFill>
                  <a:gsLst>
                    <a:gs pos="0">
                      <a:srgbClr val="FFFFFF"/>
                    </a:gs>
                    <a:gs pos="100000">
                      <a:srgbClr val="FFFFFF"/>
                    </a:gs>
                  </a:gsLst>
                  <a:lin ang="5400000" scaled="0"/>
                </a:gradFill>
              </a:rPr>
              <a:t>-C</a:t>
            </a:r>
            <a:endParaRPr lang="en-US" sz="2000" dirty="0">
              <a:gradFill>
                <a:gsLst>
                  <a:gs pos="0">
                    <a:srgbClr val="FFFFFF"/>
                  </a:gs>
                  <a:gs pos="100000">
                    <a:srgbClr val="FFFFFF"/>
                  </a:gs>
                </a:gsLst>
                <a:lin ang="5400000" scaled="0"/>
              </a:gradFill>
            </a:endParaRPr>
          </a:p>
        </p:txBody>
      </p:sp>
      <p:sp>
        <p:nvSpPr>
          <p:cNvPr id="13" name="Rectangle 12"/>
          <p:cNvSpPr/>
          <p:nvPr/>
        </p:nvSpPr>
        <p:spPr bwMode="auto">
          <a:xfrm>
            <a:off x="533787" y="4945062"/>
            <a:ext cx="4354602" cy="49710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AllJoyn C Core API</a:t>
            </a:r>
            <a:endParaRPr lang="en-US" sz="2000" dirty="0">
              <a:gradFill>
                <a:gsLst>
                  <a:gs pos="0">
                    <a:srgbClr val="FFFFFF"/>
                  </a:gs>
                  <a:gs pos="100000">
                    <a:srgbClr val="FFFFFF"/>
                  </a:gs>
                </a:gsLst>
                <a:lin ang="5400000" scaled="0"/>
              </a:gradFill>
            </a:endParaRPr>
          </a:p>
        </p:txBody>
      </p:sp>
      <p:sp>
        <p:nvSpPr>
          <p:cNvPr id="14" name="Rectangle 13"/>
          <p:cNvSpPr/>
          <p:nvPr/>
        </p:nvSpPr>
        <p:spPr bwMode="auto">
          <a:xfrm>
            <a:off x="532198" y="4396918"/>
            <a:ext cx="4354603" cy="460356"/>
          </a:xfrm>
          <a:prstGeom prst="rect">
            <a:avLst/>
          </a:prstGeom>
          <a:solidFill>
            <a:srgbClr val="B4009E"/>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Thin Core Apps/Firmware</a:t>
            </a:r>
            <a:endParaRPr lang="en-US" sz="2000" dirty="0">
              <a:gradFill>
                <a:gsLst>
                  <a:gs pos="0">
                    <a:srgbClr val="FFFFFF"/>
                  </a:gs>
                  <a:gs pos="100000">
                    <a:srgbClr val="FFFFFF"/>
                  </a:gs>
                </a:gsLst>
                <a:lin ang="5400000" scaled="0"/>
              </a:gradFill>
            </a:endParaRPr>
          </a:p>
        </p:txBody>
      </p:sp>
      <p:sp>
        <p:nvSpPr>
          <p:cNvPr id="15" name="TextBox 14"/>
          <p:cNvSpPr txBox="1"/>
          <p:nvPr/>
        </p:nvSpPr>
        <p:spPr>
          <a:xfrm>
            <a:off x="1485093" y="3531395"/>
            <a:ext cx="2448812" cy="627864"/>
          </a:xfrm>
          <a:prstGeom prst="rect">
            <a:avLst/>
          </a:prstGeom>
          <a:noFill/>
        </p:spPr>
        <p:txBody>
          <a:bodyPr wrap="none" lIns="182880" tIns="146304" rIns="182880" bIns="146304" rtlCol="0">
            <a:spAutoFit/>
          </a:bodyPr>
          <a:lstStyle/>
          <a:p>
            <a:pPr algn="ctr">
              <a:lnSpc>
                <a:spcPct val="90000"/>
              </a:lnSpc>
              <a:spcAft>
                <a:spcPts val="600"/>
              </a:spcAft>
            </a:pPr>
            <a:r>
              <a:rPr lang="en-US" sz="2400" b="1" dirty="0" smtClean="0">
                <a:gradFill>
                  <a:gsLst>
                    <a:gs pos="2917">
                      <a:srgbClr val="404040"/>
                    </a:gs>
                    <a:gs pos="30000">
                      <a:srgbClr val="404040"/>
                    </a:gs>
                  </a:gsLst>
                  <a:lin ang="5400000" scaled="0"/>
                </a:gradFill>
              </a:rPr>
              <a:t>Thin Core SDK</a:t>
            </a:r>
          </a:p>
        </p:txBody>
      </p:sp>
      <p:sp>
        <p:nvSpPr>
          <p:cNvPr id="16" name="TextBox 15"/>
          <p:cNvSpPr txBox="1"/>
          <p:nvPr/>
        </p:nvSpPr>
        <p:spPr>
          <a:xfrm>
            <a:off x="7212637" y="1467012"/>
            <a:ext cx="3111557" cy="627864"/>
          </a:xfrm>
          <a:prstGeom prst="rect">
            <a:avLst/>
          </a:prstGeom>
          <a:noFill/>
        </p:spPr>
        <p:txBody>
          <a:bodyPr wrap="none" lIns="182880" tIns="146304" rIns="182880" bIns="146304" rtlCol="0">
            <a:spAutoFit/>
          </a:bodyPr>
          <a:lstStyle/>
          <a:p>
            <a:pPr algn="ctr">
              <a:lnSpc>
                <a:spcPct val="90000"/>
              </a:lnSpc>
              <a:spcAft>
                <a:spcPts val="600"/>
              </a:spcAft>
            </a:pPr>
            <a:r>
              <a:rPr lang="en-US" sz="2400" b="1" dirty="0" smtClean="0">
                <a:gradFill>
                  <a:gsLst>
                    <a:gs pos="2917">
                      <a:srgbClr val="404040"/>
                    </a:gs>
                    <a:gs pos="30000">
                      <a:srgbClr val="404040"/>
                    </a:gs>
                  </a:gsLst>
                  <a:lin ang="5400000" scaled="0"/>
                </a:gradFill>
              </a:rPr>
              <a:t>Standard Core SDK</a:t>
            </a:r>
          </a:p>
        </p:txBody>
      </p:sp>
      <p:sp>
        <p:nvSpPr>
          <p:cNvPr id="17" name="TextBox 16"/>
          <p:cNvSpPr txBox="1"/>
          <p:nvPr/>
        </p:nvSpPr>
        <p:spPr>
          <a:xfrm>
            <a:off x="629305" y="5529951"/>
            <a:ext cx="4163577"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404040"/>
                    </a:gs>
                    <a:gs pos="30000">
                      <a:srgbClr val="404040"/>
                    </a:gs>
                  </a:gsLst>
                  <a:lin ang="5400000" scaled="0"/>
                </a:gradFill>
              </a:rPr>
              <a:t>~10K code size</a:t>
            </a:r>
          </a:p>
          <a:p>
            <a:pPr algn="ctr">
              <a:lnSpc>
                <a:spcPct val="90000"/>
              </a:lnSpc>
              <a:spcAft>
                <a:spcPts val="600"/>
              </a:spcAft>
            </a:pPr>
            <a:r>
              <a:rPr lang="en-US" sz="2400" dirty="0" smtClean="0">
                <a:gradFill>
                  <a:gsLst>
                    <a:gs pos="2917">
                      <a:srgbClr val="404040"/>
                    </a:gs>
                    <a:gs pos="30000">
                      <a:srgbClr val="404040"/>
                    </a:gs>
                  </a:gsLst>
                  <a:lin ang="5400000" scaled="0"/>
                </a:gradFill>
              </a:rPr>
              <a:t>Microcontroller-class device</a:t>
            </a:r>
          </a:p>
        </p:txBody>
      </p:sp>
      <p:sp>
        <p:nvSpPr>
          <p:cNvPr id="18" name="TextBox 17"/>
          <p:cNvSpPr txBox="1"/>
          <p:nvPr/>
        </p:nvSpPr>
        <p:spPr>
          <a:xfrm>
            <a:off x="7180041" y="5526211"/>
            <a:ext cx="3166572"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404040"/>
                    </a:gs>
                    <a:gs pos="30000">
                      <a:srgbClr val="404040"/>
                    </a:gs>
                  </a:gsLst>
                  <a:lin ang="5400000" scaled="0"/>
                </a:gradFill>
              </a:rPr>
              <a:t>~1,700K code size</a:t>
            </a:r>
          </a:p>
          <a:p>
            <a:pPr algn="ctr">
              <a:lnSpc>
                <a:spcPct val="90000"/>
              </a:lnSpc>
              <a:spcAft>
                <a:spcPts val="600"/>
              </a:spcAft>
            </a:pPr>
            <a:r>
              <a:rPr lang="en-US" sz="2400" dirty="0" smtClean="0">
                <a:gradFill>
                  <a:gsLst>
                    <a:gs pos="2917">
                      <a:srgbClr val="404040"/>
                    </a:gs>
                    <a:gs pos="30000">
                      <a:srgbClr val="404040"/>
                    </a:gs>
                  </a:gsLst>
                  <a:lin ang="5400000" scaled="0"/>
                </a:gradFill>
              </a:rPr>
              <a:t>Full-OS class devices</a:t>
            </a:r>
          </a:p>
        </p:txBody>
      </p:sp>
    </p:spTree>
    <p:extLst>
      <p:ext uri="{BB962C8B-B14F-4D97-AF65-F5344CB8AC3E}">
        <p14:creationId xmlns:p14="http://schemas.microsoft.com/office/powerpoint/2010/main" val="38515916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AllJoyn Common Service Frameworks</a:t>
            </a:r>
            <a:endParaRPr lang="en-US" dirty="0"/>
          </a:p>
        </p:txBody>
      </p:sp>
      <p:sp>
        <p:nvSpPr>
          <p:cNvPr id="4" name="Rectangle 3"/>
          <p:cNvSpPr/>
          <p:nvPr/>
        </p:nvSpPr>
        <p:spPr bwMode="auto">
          <a:xfrm>
            <a:off x="1036637" y="3036162"/>
            <a:ext cx="3733800" cy="842100"/>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a:gradFill>
                  <a:gsLst>
                    <a:gs pos="0">
                      <a:srgbClr val="FFFFFF"/>
                    </a:gs>
                    <a:gs pos="100000">
                      <a:srgbClr val="FFFFFF"/>
                    </a:gs>
                  </a:gsLst>
                  <a:lin ang="5400000" scaled="0"/>
                </a:gradFill>
              </a:rPr>
              <a:t>Notification</a:t>
            </a:r>
          </a:p>
        </p:txBody>
      </p:sp>
      <p:sp>
        <p:nvSpPr>
          <p:cNvPr id="5" name="Rectangle 4"/>
          <p:cNvSpPr/>
          <p:nvPr/>
        </p:nvSpPr>
        <p:spPr bwMode="auto">
          <a:xfrm>
            <a:off x="1036637" y="4026762"/>
            <a:ext cx="3733800" cy="842100"/>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a:gradFill>
                  <a:gsLst>
                    <a:gs pos="0">
                      <a:srgbClr val="FFFFFF"/>
                    </a:gs>
                    <a:gs pos="100000">
                      <a:srgbClr val="FFFFFF"/>
                    </a:gs>
                  </a:gsLst>
                  <a:lin ang="5400000" scaled="0"/>
                </a:gradFill>
              </a:rPr>
              <a:t>Onboarding</a:t>
            </a:r>
          </a:p>
        </p:txBody>
      </p:sp>
      <p:sp>
        <p:nvSpPr>
          <p:cNvPr id="6" name="Rectangle 5"/>
          <p:cNvSpPr/>
          <p:nvPr/>
        </p:nvSpPr>
        <p:spPr bwMode="auto">
          <a:xfrm>
            <a:off x="1036637" y="5017362"/>
            <a:ext cx="3733800" cy="842100"/>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a:gradFill>
                  <a:gsLst>
                    <a:gs pos="0">
                      <a:srgbClr val="FFFFFF"/>
                    </a:gs>
                    <a:gs pos="100000">
                      <a:srgbClr val="FFFFFF"/>
                    </a:gs>
                  </a:gsLst>
                  <a:lin ang="5400000" scaled="0"/>
                </a:gradFill>
              </a:rPr>
              <a:t>Configuration</a:t>
            </a:r>
          </a:p>
        </p:txBody>
      </p:sp>
      <p:sp>
        <p:nvSpPr>
          <p:cNvPr id="8" name="Rectangle 7"/>
          <p:cNvSpPr/>
          <p:nvPr/>
        </p:nvSpPr>
        <p:spPr bwMode="auto">
          <a:xfrm>
            <a:off x="4922837" y="3036162"/>
            <a:ext cx="6019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a:solidFill>
                  <a:srgbClr val="404040"/>
                </a:solidFill>
              </a:rPr>
              <a:t>Send and receive device notifications</a:t>
            </a:r>
          </a:p>
        </p:txBody>
      </p:sp>
      <p:sp>
        <p:nvSpPr>
          <p:cNvPr id="9" name="Rectangle 8"/>
          <p:cNvSpPr/>
          <p:nvPr/>
        </p:nvSpPr>
        <p:spPr bwMode="auto">
          <a:xfrm>
            <a:off x="4922837" y="4026762"/>
            <a:ext cx="6019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a:solidFill>
                  <a:srgbClr val="404040"/>
                </a:solidFill>
              </a:rPr>
              <a:t>Get devices onto wireless networks</a:t>
            </a:r>
          </a:p>
        </p:txBody>
      </p:sp>
      <p:sp>
        <p:nvSpPr>
          <p:cNvPr id="10" name="Rectangle 9"/>
          <p:cNvSpPr/>
          <p:nvPr/>
        </p:nvSpPr>
        <p:spPr bwMode="auto">
          <a:xfrm>
            <a:off x="4922837" y="5017362"/>
            <a:ext cx="6019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a:solidFill>
                  <a:srgbClr val="404040"/>
                </a:solidFill>
              </a:rPr>
              <a:t>Manage and configure devices</a:t>
            </a:r>
          </a:p>
        </p:txBody>
      </p:sp>
      <p:sp>
        <p:nvSpPr>
          <p:cNvPr id="12" name="Rectangle 11"/>
          <p:cNvSpPr/>
          <p:nvPr/>
        </p:nvSpPr>
        <p:spPr bwMode="auto">
          <a:xfrm>
            <a:off x="1036637" y="2045562"/>
            <a:ext cx="3733800" cy="842100"/>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b="1" dirty="0" smtClean="0">
                <a:gradFill>
                  <a:gsLst>
                    <a:gs pos="0">
                      <a:srgbClr val="FFFFFF"/>
                    </a:gs>
                    <a:gs pos="100000">
                      <a:srgbClr val="FFFFFF"/>
                    </a:gs>
                  </a:gsLst>
                  <a:lin ang="5400000" scaled="0"/>
                </a:gradFill>
              </a:rPr>
              <a:t>About</a:t>
            </a:r>
            <a:endParaRPr lang="en-US" sz="2400" b="1" dirty="0">
              <a:gradFill>
                <a:gsLst>
                  <a:gs pos="0">
                    <a:srgbClr val="FFFFFF"/>
                  </a:gs>
                  <a:gs pos="100000">
                    <a:srgbClr val="FFFFFF"/>
                  </a:gs>
                </a:gsLst>
                <a:lin ang="5400000" scaled="0"/>
              </a:gradFill>
            </a:endParaRPr>
          </a:p>
        </p:txBody>
      </p:sp>
      <p:sp>
        <p:nvSpPr>
          <p:cNvPr id="13" name="Rectangle 12"/>
          <p:cNvSpPr/>
          <p:nvPr/>
        </p:nvSpPr>
        <p:spPr bwMode="auto">
          <a:xfrm>
            <a:off x="4922837" y="2045562"/>
            <a:ext cx="6019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smtClean="0">
                <a:solidFill>
                  <a:srgbClr val="404040"/>
                </a:solidFill>
              </a:rPr>
              <a:t>Discovery and app/device metadata</a:t>
            </a:r>
            <a:endParaRPr lang="en-US" sz="2400" dirty="0">
              <a:solidFill>
                <a:srgbClr val="404040"/>
              </a:solidFill>
            </a:endParaRPr>
          </a:p>
        </p:txBody>
      </p:sp>
    </p:spTree>
    <p:extLst>
      <p:ext uri="{BB962C8B-B14F-4D97-AF65-F5344CB8AC3E}">
        <p14:creationId xmlns:p14="http://schemas.microsoft.com/office/powerpoint/2010/main" val="11061924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1281400" y="1191591"/>
            <a:ext cx="6019800" cy="1541961"/>
          </a:xfrm>
        </p:spPr>
        <p:txBody>
          <a:bodyPr/>
          <a:lstStyle/>
          <a:p>
            <a:pPr marL="0" indent="0">
              <a:buNone/>
            </a:pPr>
            <a:r>
              <a:rPr lang="en-US" sz="3600" b="1" dirty="0" smtClean="0">
                <a:solidFill>
                  <a:srgbClr val="FF8C00"/>
                </a:solidFill>
              </a:rPr>
              <a:t>Consumer (client)</a:t>
            </a:r>
            <a:endParaRPr lang="en-US" sz="3600" b="1" dirty="0">
              <a:solidFill>
                <a:srgbClr val="FF8C00"/>
              </a:solidFill>
            </a:endParaRPr>
          </a:p>
          <a:p>
            <a:pPr marL="0" lvl="1" indent="0">
              <a:buNone/>
            </a:pPr>
            <a:r>
              <a:rPr lang="en-US" sz="1800" dirty="0"/>
              <a:t>Discovers and connects to one or more producers. Controls thing and consumes data from thing.</a:t>
            </a:r>
          </a:p>
          <a:p>
            <a:pPr lvl="1"/>
            <a:endParaRPr lang="en-US" sz="1800" dirty="0"/>
          </a:p>
        </p:txBody>
      </p:sp>
      <p:sp>
        <p:nvSpPr>
          <p:cNvPr id="3" name="Title 2"/>
          <p:cNvSpPr>
            <a:spLocks noGrp="1"/>
          </p:cNvSpPr>
          <p:nvPr>
            <p:ph type="title"/>
          </p:nvPr>
        </p:nvSpPr>
        <p:spPr/>
        <p:txBody>
          <a:bodyPr/>
          <a:lstStyle/>
          <a:p>
            <a:r>
              <a:rPr lang="en-US" dirty="0" smtClean="0"/>
              <a:t>AllJoyn Software Roles</a:t>
            </a:r>
            <a:endParaRPr lang="en-US" dirty="0"/>
          </a:p>
        </p:txBody>
      </p:sp>
      <p:sp>
        <p:nvSpPr>
          <p:cNvPr id="5" name="Rectangle 4"/>
          <p:cNvSpPr/>
          <p:nvPr/>
        </p:nvSpPr>
        <p:spPr bwMode="auto">
          <a:xfrm>
            <a:off x="2435800" y="4564062"/>
            <a:ext cx="2300756" cy="480061"/>
          </a:xfrm>
          <a:prstGeom prst="rect">
            <a:avLst/>
          </a:prstGeom>
          <a:solidFill>
            <a:srgbClr val="FF8C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Lighting App</a:t>
            </a:r>
          </a:p>
        </p:txBody>
      </p:sp>
      <p:sp>
        <p:nvSpPr>
          <p:cNvPr id="7" name="Rectangle 6"/>
          <p:cNvSpPr/>
          <p:nvPr/>
        </p:nvSpPr>
        <p:spPr bwMode="auto">
          <a:xfrm>
            <a:off x="4736556" y="5620843"/>
            <a:ext cx="533400" cy="480061"/>
          </a:xfrm>
          <a:prstGeom prst="rect">
            <a:avLst/>
          </a:prstGeom>
          <a:solidFill>
            <a:srgbClr val="FF8C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extBox 7"/>
          <p:cNvSpPr txBox="1"/>
          <p:nvPr/>
        </p:nvSpPr>
        <p:spPr>
          <a:xfrm>
            <a:off x="4260479" y="6152970"/>
            <a:ext cx="7232652"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err="1" smtClean="0">
                <a:gradFill>
                  <a:gsLst>
                    <a:gs pos="2917">
                      <a:srgbClr val="404040"/>
                    </a:gs>
                    <a:gs pos="30000">
                      <a:srgbClr val="404040"/>
                    </a:gs>
                  </a:gsLst>
                  <a:lin ang="5400000" scaled="0"/>
                </a:gradFill>
              </a:rPr>
              <a:t>AllJoyn</a:t>
            </a:r>
            <a:r>
              <a:rPr lang="en-US" sz="2000" dirty="0" smtClean="0">
                <a:gradFill>
                  <a:gsLst>
                    <a:gs pos="2917">
                      <a:srgbClr val="404040"/>
                    </a:gs>
                    <a:gs pos="30000">
                      <a:srgbClr val="404040"/>
                    </a:gs>
                  </a:gsLst>
                  <a:lin ang="5400000" scaled="0"/>
                </a:gradFill>
              </a:rPr>
              <a:t> apps/devices can be producers, consumers, or both</a:t>
            </a:r>
          </a:p>
        </p:txBody>
      </p:sp>
      <p:sp>
        <p:nvSpPr>
          <p:cNvPr id="9" name="Text Placeholder 2"/>
          <p:cNvSpPr txBox="1">
            <a:spLocks/>
          </p:cNvSpPr>
          <p:nvPr/>
        </p:nvSpPr>
        <p:spPr>
          <a:xfrm>
            <a:off x="1281400" y="2354951"/>
            <a:ext cx="5029199" cy="12372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b="1" dirty="0" smtClean="0">
                <a:solidFill>
                  <a:srgbClr val="00188F"/>
                </a:solidFill>
              </a:rPr>
              <a:t>Producer (server)</a:t>
            </a:r>
          </a:p>
          <a:p>
            <a:pPr lvl="1"/>
            <a:r>
              <a:rPr lang="en-US" sz="1800" dirty="0" smtClean="0">
                <a:gradFill>
                  <a:gsLst>
                    <a:gs pos="1250">
                      <a:srgbClr val="404040"/>
                    </a:gs>
                    <a:gs pos="100000">
                      <a:srgbClr val="404040"/>
                    </a:gs>
                  </a:gsLst>
                  <a:lin ang="5400000" scaled="0"/>
                </a:gradFill>
              </a:rPr>
              <a:t>Represents a “thing” that implements one or more AllJoyn interfaces.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37" y="4487862"/>
            <a:ext cx="903516" cy="1692197"/>
          </a:xfrm>
          <a:prstGeom prst="rect">
            <a:avLst/>
          </a:prstGeom>
        </p:spPr>
      </p:pic>
      <p:sp>
        <p:nvSpPr>
          <p:cNvPr id="11" name="Rectangle 10"/>
          <p:cNvSpPr/>
          <p:nvPr/>
        </p:nvSpPr>
        <p:spPr bwMode="auto">
          <a:xfrm>
            <a:off x="2435800" y="5620843"/>
            <a:ext cx="2300756" cy="480061"/>
          </a:xfrm>
          <a:prstGeom prst="rect">
            <a:avLst/>
          </a:prstGeom>
          <a:solidFill>
            <a:srgbClr val="00188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Lighting Controller</a:t>
            </a:r>
          </a:p>
        </p:txBody>
      </p:sp>
      <p:grpSp>
        <p:nvGrpSpPr>
          <p:cNvPr id="12" name="Group 11"/>
          <p:cNvGrpSpPr/>
          <p:nvPr/>
        </p:nvGrpSpPr>
        <p:grpSpPr>
          <a:xfrm>
            <a:off x="9233548" y="3222177"/>
            <a:ext cx="934617" cy="1928624"/>
            <a:chOff x="8443985" y="3222458"/>
            <a:chExt cx="934617" cy="1928624"/>
          </a:xfrm>
        </p:grpSpPr>
        <p:sp>
          <p:nvSpPr>
            <p:cNvPr id="13" name="Rectangle 12"/>
            <p:cNvSpPr/>
            <p:nvPr/>
          </p:nvSpPr>
          <p:spPr bwMode="auto">
            <a:xfrm>
              <a:off x="8443985" y="4671021"/>
              <a:ext cx="934617" cy="480061"/>
            </a:xfrm>
            <a:prstGeom prst="rect">
              <a:avLst/>
            </a:prstGeom>
            <a:solidFill>
              <a:srgbClr val="00188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Lamp</a:t>
              </a:r>
              <a:endParaRPr lang="en-US" sz="2000" dirty="0">
                <a:gradFill>
                  <a:gsLst>
                    <a:gs pos="0">
                      <a:srgbClr val="FFFFFF"/>
                    </a:gs>
                    <a:gs pos="100000">
                      <a:srgbClr val="FFFFFF"/>
                    </a:gs>
                  </a:gsLst>
                  <a:lin ang="5400000" scaled="0"/>
                </a:gra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1525" r="19282"/>
            <a:stretch/>
          </p:blipFill>
          <p:spPr>
            <a:xfrm>
              <a:off x="8540402" y="3222458"/>
              <a:ext cx="838200" cy="1416050"/>
            </a:xfrm>
            <a:prstGeom prst="rect">
              <a:avLst/>
            </a:prstGeom>
          </p:spPr>
        </p:pic>
      </p:grpSp>
      <p:grpSp>
        <p:nvGrpSpPr>
          <p:cNvPr id="15" name="Group 14"/>
          <p:cNvGrpSpPr/>
          <p:nvPr/>
        </p:nvGrpSpPr>
        <p:grpSpPr>
          <a:xfrm>
            <a:off x="10665400" y="3222177"/>
            <a:ext cx="934617" cy="1928624"/>
            <a:chOff x="8443985" y="3222458"/>
            <a:chExt cx="934617" cy="1928624"/>
          </a:xfrm>
        </p:grpSpPr>
        <p:sp>
          <p:nvSpPr>
            <p:cNvPr id="16" name="Rectangle 15"/>
            <p:cNvSpPr/>
            <p:nvPr/>
          </p:nvSpPr>
          <p:spPr bwMode="auto">
            <a:xfrm>
              <a:off x="8443985" y="4671021"/>
              <a:ext cx="934617" cy="480061"/>
            </a:xfrm>
            <a:prstGeom prst="rect">
              <a:avLst/>
            </a:prstGeom>
            <a:solidFill>
              <a:srgbClr val="00188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Lamp</a:t>
              </a:r>
              <a:endParaRPr lang="en-US" sz="2000" dirty="0">
                <a:gradFill>
                  <a:gsLst>
                    <a:gs pos="0">
                      <a:srgbClr val="FFFFFF"/>
                    </a:gs>
                    <a:gs pos="100000">
                      <a:srgbClr val="FFFFFF"/>
                    </a:gs>
                  </a:gsLst>
                  <a:lin ang="5400000" scaled="0"/>
                </a:gradFill>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1525" r="19282"/>
            <a:stretch/>
          </p:blipFill>
          <p:spPr>
            <a:xfrm>
              <a:off x="8540402" y="3222458"/>
              <a:ext cx="838200" cy="1416050"/>
            </a:xfrm>
            <a:prstGeom prst="rect">
              <a:avLst/>
            </a:prstGeom>
          </p:spPr>
        </p:pic>
      </p:grpSp>
      <p:cxnSp>
        <p:nvCxnSpPr>
          <p:cNvPr id="18" name="Elbow Connector 17"/>
          <p:cNvCxnSpPr>
            <a:stCxn id="13" idx="2"/>
            <a:endCxn id="7" idx="3"/>
          </p:cNvCxnSpPr>
          <p:nvPr/>
        </p:nvCxnSpPr>
        <p:spPr>
          <a:xfrm rot="5400000">
            <a:off x="7130371" y="3290387"/>
            <a:ext cx="710073" cy="4430901"/>
          </a:xfrm>
          <a:prstGeom prst="bent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6" idx="2"/>
            <a:endCxn id="7" idx="3"/>
          </p:cNvCxnSpPr>
          <p:nvPr/>
        </p:nvCxnSpPr>
        <p:spPr>
          <a:xfrm rot="5400000">
            <a:off x="7846297" y="2574461"/>
            <a:ext cx="710073" cy="5862753"/>
          </a:xfrm>
          <a:prstGeom prst="bent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0"/>
            <a:endCxn id="5" idx="2"/>
          </p:cNvCxnSpPr>
          <p:nvPr/>
        </p:nvCxnSpPr>
        <p:spPr>
          <a:xfrm flipV="1">
            <a:off x="3586178" y="5044123"/>
            <a:ext cx="0" cy="576720"/>
          </a:xfrm>
          <a:prstGeom prst="straightConnector1">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23" idx="1"/>
            <a:endCxn id="5" idx="0"/>
          </p:cNvCxnSpPr>
          <p:nvPr/>
        </p:nvCxnSpPr>
        <p:spPr>
          <a:xfrm rot="10800000" flipV="1">
            <a:off x="3586179" y="3908602"/>
            <a:ext cx="4249677" cy="655460"/>
          </a:xfrm>
          <a:prstGeom prst="bent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835855" y="2220008"/>
            <a:ext cx="934617" cy="1928624"/>
            <a:chOff x="7835855" y="2220008"/>
            <a:chExt cx="934617" cy="1928624"/>
          </a:xfrm>
        </p:grpSpPr>
        <p:sp>
          <p:nvSpPr>
            <p:cNvPr id="23" name="Rectangle 22"/>
            <p:cNvSpPr/>
            <p:nvPr/>
          </p:nvSpPr>
          <p:spPr bwMode="auto">
            <a:xfrm>
              <a:off x="7835855" y="3668571"/>
              <a:ext cx="934617" cy="480061"/>
            </a:xfrm>
            <a:prstGeom prst="rect">
              <a:avLst/>
            </a:prstGeom>
            <a:solidFill>
              <a:srgbClr val="00188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Lamp</a:t>
              </a:r>
              <a:endParaRPr lang="en-US" sz="2000" dirty="0">
                <a:gradFill>
                  <a:gsLst>
                    <a:gs pos="0">
                      <a:srgbClr val="FFFFFF"/>
                    </a:gs>
                    <a:gs pos="100000">
                      <a:srgbClr val="FFFFFF"/>
                    </a:gs>
                  </a:gsLst>
                  <a:lin ang="5400000" scaled="0"/>
                </a:gradFill>
              </a:endParaRP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21525" r="19282"/>
            <a:stretch/>
          </p:blipFill>
          <p:spPr>
            <a:xfrm>
              <a:off x="7932272" y="2220008"/>
              <a:ext cx="838200" cy="1416050"/>
            </a:xfrm>
            <a:prstGeom prst="rect">
              <a:avLst/>
            </a:prstGeom>
            <a:solidFill>
              <a:srgbClr val="FF8C00"/>
            </a:solidFill>
            <a:ln>
              <a:noFill/>
              <a:headEnd type="none" w="med" len="med"/>
              <a:tailEnd type="none" w="med" len="med"/>
            </a:ln>
          </p:spPr>
        </p:pic>
      </p:grpSp>
      <p:sp>
        <p:nvSpPr>
          <p:cNvPr id="25" name="Rectangle 24"/>
          <p:cNvSpPr/>
          <p:nvPr/>
        </p:nvSpPr>
        <p:spPr bwMode="auto">
          <a:xfrm>
            <a:off x="367420" y="2461733"/>
            <a:ext cx="934617" cy="480061"/>
          </a:xfrm>
          <a:prstGeom prst="rect">
            <a:avLst/>
          </a:prstGeom>
          <a:solidFill>
            <a:srgbClr val="00188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Rectangle 25"/>
          <p:cNvSpPr/>
          <p:nvPr/>
        </p:nvSpPr>
        <p:spPr bwMode="auto">
          <a:xfrm>
            <a:off x="367420" y="1273923"/>
            <a:ext cx="934617" cy="480061"/>
          </a:xfrm>
          <a:prstGeom prst="rect">
            <a:avLst/>
          </a:prstGeom>
          <a:solidFill>
            <a:srgbClr val="FF8C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51070652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AllJoyn in Windows 10</a:t>
            </a:r>
            <a:endParaRPr lang="en-US" dirty="0"/>
          </a:p>
        </p:txBody>
      </p:sp>
      <p:sp>
        <p:nvSpPr>
          <p:cNvPr id="4" name="Rectangle 3"/>
          <p:cNvSpPr/>
          <p:nvPr/>
        </p:nvSpPr>
        <p:spPr bwMode="auto">
          <a:xfrm>
            <a:off x="667994" y="1588362"/>
            <a:ext cx="3733800" cy="8421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smtClean="0">
                <a:gradFill>
                  <a:gsLst>
                    <a:gs pos="0">
                      <a:srgbClr val="FFFFFF"/>
                    </a:gs>
                    <a:gs pos="100000">
                      <a:srgbClr val="FFFFFF"/>
                    </a:gs>
                  </a:gsLst>
                  <a:lin ang="5400000" scaled="0"/>
                </a:gradFill>
              </a:rPr>
              <a:t>Integrated AllJoyn Runtime</a:t>
            </a:r>
            <a:endParaRPr lang="en-US" sz="2000" b="1" dirty="0">
              <a:gradFill>
                <a:gsLst>
                  <a:gs pos="0">
                    <a:srgbClr val="FFFFFF"/>
                  </a:gs>
                  <a:gs pos="100000">
                    <a:srgbClr val="FFFFFF"/>
                  </a:gs>
                </a:gsLst>
                <a:lin ang="5400000" scaled="0"/>
              </a:gradFill>
            </a:endParaRPr>
          </a:p>
        </p:txBody>
      </p:sp>
      <p:sp>
        <p:nvSpPr>
          <p:cNvPr id="5" name="Rectangle 4"/>
          <p:cNvSpPr/>
          <p:nvPr/>
        </p:nvSpPr>
        <p:spPr bwMode="auto">
          <a:xfrm>
            <a:off x="667994" y="2578962"/>
            <a:ext cx="3733800" cy="8421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a:gradFill>
                  <a:gsLst>
                    <a:gs pos="0">
                      <a:srgbClr val="FFFFFF"/>
                    </a:gs>
                    <a:gs pos="100000">
                      <a:srgbClr val="FFFFFF"/>
                    </a:gs>
                  </a:gsLst>
                  <a:lin ang="5400000" scaled="0"/>
                </a:gradFill>
              </a:rPr>
              <a:t>Router Node Service</a:t>
            </a:r>
          </a:p>
        </p:txBody>
      </p:sp>
      <p:sp>
        <p:nvSpPr>
          <p:cNvPr id="6" name="Rectangle 5"/>
          <p:cNvSpPr/>
          <p:nvPr/>
        </p:nvSpPr>
        <p:spPr bwMode="auto">
          <a:xfrm>
            <a:off x="667994" y="3569562"/>
            <a:ext cx="3733800" cy="8421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a:gradFill>
                  <a:gsLst>
                    <a:gs pos="0">
                      <a:srgbClr val="FFFFFF"/>
                    </a:gs>
                    <a:gs pos="100000">
                      <a:srgbClr val="FFFFFF"/>
                    </a:gs>
                  </a:gsLst>
                  <a:lin ang="5400000" scaled="0"/>
                </a:gradFill>
              </a:rPr>
              <a:t>C and </a:t>
            </a:r>
            <a:r>
              <a:rPr lang="en-US" sz="2000" b="1" dirty="0" smtClean="0">
                <a:gradFill>
                  <a:gsLst>
                    <a:gs pos="0">
                      <a:srgbClr val="FFFFFF"/>
                    </a:gs>
                    <a:gs pos="100000">
                      <a:srgbClr val="FFFFFF"/>
                    </a:gs>
                  </a:gsLst>
                  <a:lin ang="5400000" scaled="0"/>
                </a:gradFill>
              </a:rPr>
              <a:t>UWP </a:t>
            </a:r>
            <a:r>
              <a:rPr lang="en-US" sz="2000" b="1" dirty="0">
                <a:gradFill>
                  <a:gsLst>
                    <a:gs pos="0">
                      <a:srgbClr val="FFFFFF"/>
                    </a:gs>
                    <a:gs pos="100000">
                      <a:srgbClr val="FFFFFF"/>
                    </a:gs>
                  </a:gsLst>
                  <a:lin ang="5400000" scaled="0"/>
                </a:gradFill>
              </a:rPr>
              <a:t>APIs</a:t>
            </a:r>
          </a:p>
        </p:txBody>
      </p:sp>
      <p:sp>
        <p:nvSpPr>
          <p:cNvPr id="7" name="Rectangle 6"/>
          <p:cNvSpPr/>
          <p:nvPr/>
        </p:nvSpPr>
        <p:spPr bwMode="auto">
          <a:xfrm>
            <a:off x="667994" y="4560162"/>
            <a:ext cx="3733800" cy="8421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a:gradFill>
                  <a:gsLst>
                    <a:gs pos="0">
                      <a:srgbClr val="FFFFFF"/>
                    </a:gs>
                    <a:gs pos="100000">
                      <a:srgbClr val="FFFFFF"/>
                    </a:gs>
                  </a:gsLst>
                  <a:lin ang="5400000" scaled="0"/>
                </a:gradFill>
              </a:rPr>
              <a:t>Visual Studio and SDK Integration</a:t>
            </a:r>
          </a:p>
        </p:txBody>
      </p:sp>
      <p:sp>
        <p:nvSpPr>
          <p:cNvPr id="8" name="Rectangle 7"/>
          <p:cNvSpPr/>
          <p:nvPr/>
        </p:nvSpPr>
        <p:spPr bwMode="auto">
          <a:xfrm>
            <a:off x="4554194" y="1588362"/>
            <a:ext cx="7162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a:solidFill>
                  <a:srgbClr val="404040"/>
                </a:solidFill>
              </a:rPr>
              <a:t>Servicing, reduced code size</a:t>
            </a:r>
          </a:p>
        </p:txBody>
      </p:sp>
      <p:sp>
        <p:nvSpPr>
          <p:cNvPr id="9" name="Rectangle 8"/>
          <p:cNvSpPr/>
          <p:nvPr/>
        </p:nvSpPr>
        <p:spPr bwMode="auto">
          <a:xfrm>
            <a:off x="4554194" y="2578962"/>
            <a:ext cx="7162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a:solidFill>
                  <a:srgbClr val="404040"/>
                </a:solidFill>
              </a:rPr>
              <a:t>Optimized performance, full integration</a:t>
            </a:r>
          </a:p>
        </p:txBody>
      </p:sp>
      <p:sp>
        <p:nvSpPr>
          <p:cNvPr id="10" name="Rectangle 9"/>
          <p:cNvSpPr/>
          <p:nvPr/>
        </p:nvSpPr>
        <p:spPr bwMode="auto">
          <a:xfrm>
            <a:off x="4554194" y="3569562"/>
            <a:ext cx="7162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a:solidFill>
                  <a:srgbClr val="404040"/>
                </a:solidFill>
              </a:rPr>
              <a:t>Reduced code size, integrated with Windows SDK</a:t>
            </a:r>
          </a:p>
        </p:txBody>
      </p:sp>
      <p:sp>
        <p:nvSpPr>
          <p:cNvPr id="11" name="Rectangle 10"/>
          <p:cNvSpPr/>
          <p:nvPr/>
        </p:nvSpPr>
        <p:spPr bwMode="auto">
          <a:xfrm>
            <a:off x="4554194" y="4560162"/>
            <a:ext cx="7162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smtClean="0">
                <a:solidFill>
                  <a:srgbClr val="404040"/>
                </a:solidFill>
              </a:rPr>
              <a:t>Seamless </a:t>
            </a:r>
            <a:r>
              <a:rPr lang="en-US" sz="2400" dirty="0">
                <a:solidFill>
                  <a:srgbClr val="404040"/>
                </a:solidFill>
              </a:rPr>
              <a:t>AllJoyn device and app development</a:t>
            </a:r>
          </a:p>
        </p:txBody>
      </p:sp>
      <p:sp>
        <p:nvSpPr>
          <p:cNvPr id="12" name="Rectangle 11"/>
          <p:cNvSpPr/>
          <p:nvPr/>
        </p:nvSpPr>
        <p:spPr bwMode="auto">
          <a:xfrm>
            <a:off x="667994" y="5550762"/>
            <a:ext cx="3733800" cy="8421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b="1" dirty="0" smtClean="0">
                <a:gradFill>
                  <a:gsLst>
                    <a:gs pos="0">
                      <a:srgbClr val="FFFFFF"/>
                    </a:gs>
                    <a:gs pos="100000">
                      <a:srgbClr val="FFFFFF"/>
                    </a:gs>
                  </a:gsLst>
                  <a:lin ang="5400000" scaled="0"/>
                </a:gradFill>
              </a:rPr>
              <a:t>Samples</a:t>
            </a:r>
            <a:endParaRPr lang="en-US" sz="2000" b="1" dirty="0">
              <a:gradFill>
                <a:gsLst>
                  <a:gs pos="0">
                    <a:srgbClr val="FFFFFF"/>
                  </a:gs>
                  <a:gs pos="100000">
                    <a:srgbClr val="FFFFFF"/>
                  </a:gs>
                </a:gsLst>
                <a:lin ang="5400000" scaled="0"/>
              </a:gradFill>
            </a:endParaRPr>
          </a:p>
        </p:txBody>
      </p:sp>
      <p:sp>
        <p:nvSpPr>
          <p:cNvPr id="13" name="Rectangle 12"/>
          <p:cNvSpPr/>
          <p:nvPr/>
        </p:nvSpPr>
        <p:spPr bwMode="auto">
          <a:xfrm>
            <a:off x="4554194" y="5550762"/>
            <a:ext cx="7162800" cy="842100"/>
          </a:xfrm>
          <a:prstGeom prst="rect">
            <a:avLst/>
          </a:prstGeom>
          <a:noFill/>
          <a:ln w="28575">
            <a:solidFill>
              <a:schemeClr val="bg1">
                <a:lumMod val="6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smtClean="0">
                <a:solidFill>
                  <a:srgbClr val="404040"/>
                </a:solidFill>
              </a:rPr>
              <a:t>C and UWP Samples</a:t>
            </a:r>
            <a:endParaRPr lang="en-US" sz="2400" dirty="0">
              <a:solidFill>
                <a:srgbClr val="404040"/>
              </a:solidFill>
            </a:endParaRPr>
          </a:p>
        </p:txBody>
      </p:sp>
    </p:spTree>
    <p:extLst>
      <p:ext uri="{BB962C8B-B14F-4D97-AF65-F5344CB8AC3E}">
        <p14:creationId xmlns:p14="http://schemas.microsoft.com/office/powerpoint/2010/main" val="7255823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AllJoyn Apps and Devices</a:t>
            </a:r>
            <a:endParaRPr lang="en-US" dirty="0"/>
          </a:p>
        </p:txBody>
      </p:sp>
    </p:spTree>
    <p:extLst>
      <p:ext uri="{BB962C8B-B14F-4D97-AF65-F5344CB8AC3E}">
        <p14:creationId xmlns:p14="http://schemas.microsoft.com/office/powerpoint/2010/main" val="292809507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7" y="2582862"/>
            <a:ext cx="12436475" cy="5285502"/>
          </a:xfrm>
          <a:prstGeom prst="rect">
            <a:avLst/>
          </a:prstGeom>
        </p:spPr>
      </p:pic>
      <p:sp>
        <p:nvSpPr>
          <p:cNvPr id="3" name="TextBox 2"/>
          <p:cNvSpPr txBox="1"/>
          <p:nvPr/>
        </p:nvSpPr>
        <p:spPr>
          <a:xfrm>
            <a:off x="1036637" y="1592262"/>
            <a:ext cx="10820400" cy="2289858"/>
          </a:xfrm>
          <a:prstGeom prst="rect">
            <a:avLst/>
          </a:prstGeom>
          <a:noFill/>
        </p:spPr>
        <p:txBody>
          <a:bodyPr wrap="square" lIns="182880" tIns="146304" rIns="182880" bIns="146304" rtlCol="0">
            <a:spAutoFit/>
          </a:bodyPr>
          <a:lstStyle/>
          <a:p>
            <a:pPr>
              <a:lnSpc>
                <a:spcPct val="90000"/>
              </a:lnSpc>
              <a:spcAft>
                <a:spcPts val="600"/>
              </a:spcAft>
            </a:pPr>
            <a:r>
              <a:rPr lang="en-US" sz="2400" b="1" dirty="0">
                <a:solidFill>
                  <a:srgbClr val="404040"/>
                </a:solidFill>
              </a:rPr>
              <a:t>Joe Dada, CEO </a:t>
            </a:r>
            <a:r>
              <a:rPr lang="en-US" sz="2400" b="1" dirty="0" err="1">
                <a:solidFill>
                  <a:srgbClr val="404040"/>
                </a:solidFill>
              </a:rPr>
              <a:t>Insteon</a:t>
            </a:r>
            <a:r>
              <a:rPr lang="en-US" sz="2400" dirty="0">
                <a:solidFill>
                  <a:srgbClr val="404040"/>
                </a:solidFill>
              </a:rPr>
              <a:t> - </a:t>
            </a:r>
            <a:r>
              <a:rPr lang="en-US" sz="2400" i="1" dirty="0">
                <a:solidFill>
                  <a:srgbClr val="404040"/>
                </a:solidFill>
              </a:rPr>
              <a:t>"Finally an integrated home automation experience that people have been promised for years is now available through Microsoft Windows 10 and AllJoyn. Developers accessing the Windows 10 SDK for AllJoyn will have access to </a:t>
            </a:r>
            <a:r>
              <a:rPr lang="en-US" sz="2400" i="1" dirty="0" err="1">
                <a:solidFill>
                  <a:srgbClr val="404040"/>
                </a:solidFill>
              </a:rPr>
              <a:t>Insteon’s</a:t>
            </a:r>
            <a:r>
              <a:rPr lang="en-US" sz="2400" i="1" dirty="0">
                <a:solidFill>
                  <a:srgbClr val="404040"/>
                </a:solidFill>
              </a:rPr>
              <a:t> 200+ products through our new AllJoyn-enabled Hub." </a:t>
            </a:r>
            <a:r>
              <a:rPr lang="en-US" sz="2400" dirty="0">
                <a:solidFill>
                  <a:srgbClr val="404040"/>
                </a:solidFill>
              </a:rPr>
              <a:t/>
            </a:r>
            <a:br>
              <a:rPr lang="en-US" sz="2400" dirty="0">
                <a:solidFill>
                  <a:srgbClr val="404040"/>
                </a:solidFill>
              </a:rPr>
            </a:br>
            <a:endParaRPr lang="en-US" sz="2400" dirty="0" smtClean="0">
              <a:gradFill>
                <a:gsLst>
                  <a:gs pos="2917">
                    <a:srgbClr val="404040"/>
                  </a:gs>
                  <a:gs pos="30000">
                    <a:srgbClr val="404040"/>
                  </a:gs>
                </a:gsLst>
                <a:lin ang="5400000" scaled="0"/>
              </a:gradFill>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138" y="525462"/>
            <a:ext cx="6501397" cy="679705"/>
          </a:xfrm>
          <a:prstGeom prst="rect">
            <a:avLst/>
          </a:prstGeom>
        </p:spPr>
      </p:pic>
    </p:spTree>
    <p:extLst>
      <p:ext uri="{BB962C8B-B14F-4D97-AF65-F5344CB8AC3E}">
        <p14:creationId xmlns:p14="http://schemas.microsoft.com/office/powerpoint/2010/main" val="260485078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138" y="525462"/>
            <a:ext cx="6501397" cy="679705"/>
          </a:xfrm>
          <a:prstGeom prst="rect">
            <a:avLst/>
          </a:prstGeom>
        </p:spPr>
      </p:pic>
      <p:sp>
        <p:nvSpPr>
          <p:cNvPr id="4" name="TextBox 3"/>
          <p:cNvSpPr txBox="1"/>
          <p:nvPr/>
        </p:nvSpPr>
        <p:spPr>
          <a:xfrm>
            <a:off x="1646237" y="1516062"/>
            <a:ext cx="9906000" cy="5022914"/>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2917">
                      <a:srgbClr val="404040"/>
                    </a:gs>
                    <a:gs pos="30000">
                      <a:srgbClr val="404040"/>
                    </a:gs>
                  </a:gsLst>
                  <a:lin ang="5400000" scaled="0"/>
                </a:gradFill>
              </a:rPr>
              <a:t>Through AllJoyn, any developer can create apps using the AllJoyn-Enabled Hub and Insteon devices</a:t>
            </a:r>
            <a:r>
              <a:rPr lang="en-US" sz="2800" dirty="0" smtClean="0">
                <a:gradFill>
                  <a:gsLst>
                    <a:gs pos="2917">
                      <a:srgbClr val="404040"/>
                    </a:gs>
                    <a:gs pos="30000">
                      <a:srgbClr val="404040"/>
                    </a:gs>
                  </a:gsLst>
                  <a:lin ang="5400000" scaled="0"/>
                </a:gradFill>
              </a:rPr>
              <a:t>.</a:t>
            </a:r>
          </a:p>
          <a:p>
            <a:pPr>
              <a:lnSpc>
                <a:spcPct val="90000"/>
              </a:lnSpc>
              <a:spcAft>
                <a:spcPts val="600"/>
              </a:spcAft>
            </a:pPr>
            <a:endParaRPr lang="en-US" sz="2800" dirty="0" smtClean="0">
              <a:gradFill>
                <a:gsLst>
                  <a:gs pos="2917">
                    <a:srgbClr val="404040"/>
                  </a:gs>
                  <a:gs pos="30000">
                    <a:srgbClr val="404040"/>
                  </a:gs>
                </a:gsLst>
                <a:lin ang="5400000" scaled="0"/>
              </a:gradFill>
            </a:endParaRPr>
          </a:p>
          <a:p>
            <a:pPr>
              <a:lnSpc>
                <a:spcPct val="90000"/>
              </a:lnSpc>
              <a:spcAft>
                <a:spcPts val="600"/>
              </a:spcAft>
            </a:pPr>
            <a:r>
              <a:rPr lang="en-US" sz="2800" dirty="0" smtClean="0">
                <a:gradFill>
                  <a:gsLst>
                    <a:gs pos="2917">
                      <a:srgbClr val="404040"/>
                    </a:gs>
                    <a:gs pos="30000">
                      <a:srgbClr val="404040"/>
                    </a:gs>
                  </a:gsLst>
                  <a:lin ang="5400000" scaled="0"/>
                </a:gradFill>
              </a:rPr>
              <a:t>The </a:t>
            </a:r>
            <a:r>
              <a:rPr lang="en-US" sz="2800" dirty="0">
                <a:gradFill>
                  <a:gsLst>
                    <a:gs pos="2917">
                      <a:srgbClr val="404040"/>
                    </a:gs>
                    <a:gs pos="30000">
                      <a:srgbClr val="404040"/>
                    </a:gs>
                  </a:gsLst>
                  <a:lin ang="5400000" scaled="0"/>
                </a:gradFill>
              </a:rPr>
              <a:t>AllJoyn-Enabled Hub opens </a:t>
            </a:r>
            <a:r>
              <a:rPr lang="en-US" sz="2800" dirty="0" err="1" smtClean="0">
                <a:gradFill>
                  <a:gsLst>
                    <a:gs pos="2917">
                      <a:srgbClr val="404040"/>
                    </a:gs>
                    <a:gs pos="30000">
                      <a:srgbClr val="404040"/>
                    </a:gs>
                  </a:gsLst>
                  <a:lin ang="5400000" scaled="0"/>
                </a:gradFill>
              </a:rPr>
              <a:t>Insteon’s</a:t>
            </a:r>
            <a:r>
              <a:rPr lang="en-US" sz="2800" dirty="0" smtClean="0">
                <a:gradFill>
                  <a:gsLst>
                    <a:gs pos="2917">
                      <a:srgbClr val="404040"/>
                    </a:gs>
                    <a:gs pos="30000">
                      <a:srgbClr val="404040"/>
                    </a:gs>
                  </a:gsLst>
                  <a:lin ang="5400000" scaled="0"/>
                </a:gradFill>
              </a:rPr>
              <a:t> </a:t>
            </a:r>
            <a:r>
              <a:rPr lang="en-US" sz="2800" dirty="0">
                <a:gradFill>
                  <a:gsLst>
                    <a:gs pos="2917">
                      <a:srgbClr val="404040"/>
                    </a:gs>
                    <a:gs pos="30000">
                      <a:srgbClr val="404040"/>
                    </a:gs>
                  </a:gsLst>
                  <a:lin ang="5400000" scaled="0"/>
                </a:gradFill>
              </a:rPr>
              <a:t>entire collection of devices to developers</a:t>
            </a:r>
            <a:r>
              <a:rPr lang="en-US" sz="2800" dirty="0" smtClean="0">
                <a:gradFill>
                  <a:gsLst>
                    <a:gs pos="2917">
                      <a:srgbClr val="404040"/>
                    </a:gs>
                    <a:gs pos="30000">
                      <a:srgbClr val="404040"/>
                    </a:gs>
                  </a:gsLst>
                  <a:lin ang="5400000" scaled="0"/>
                </a:gradFill>
              </a:rPr>
              <a:t>.</a:t>
            </a:r>
          </a:p>
          <a:p>
            <a:pPr>
              <a:lnSpc>
                <a:spcPct val="90000"/>
              </a:lnSpc>
              <a:spcAft>
                <a:spcPts val="600"/>
              </a:spcAft>
            </a:pPr>
            <a:endParaRPr lang="en-US" sz="2800" dirty="0" smtClean="0">
              <a:gradFill>
                <a:gsLst>
                  <a:gs pos="2917">
                    <a:srgbClr val="404040"/>
                  </a:gs>
                  <a:gs pos="30000">
                    <a:srgbClr val="404040"/>
                  </a:gs>
                </a:gsLst>
                <a:lin ang="5400000" scaled="0"/>
              </a:gradFill>
            </a:endParaRPr>
          </a:p>
          <a:p>
            <a:pPr>
              <a:lnSpc>
                <a:spcPct val="90000"/>
              </a:lnSpc>
              <a:spcAft>
                <a:spcPts val="600"/>
              </a:spcAft>
            </a:pPr>
            <a:r>
              <a:rPr lang="en-US" sz="2800" dirty="0" smtClean="0">
                <a:gradFill>
                  <a:gsLst>
                    <a:gs pos="2917">
                      <a:srgbClr val="404040"/>
                    </a:gs>
                    <a:gs pos="30000">
                      <a:srgbClr val="404040"/>
                    </a:gs>
                  </a:gsLst>
                  <a:lin ang="5400000" scaled="0"/>
                </a:gradFill>
              </a:rPr>
              <a:t>Insteon</a:t>
            </a:r>
            <a:r>
              <a:rPr lang="en-US" sz="2800" dirty="0">
                <a:gradFill>
                  <a:gsLst>
                    <a:gs pos="2917">
                      <a:srgbClr val="404040"/>
                    </a:gs>
                    <a:gs pos="30000">
                      <a:srgbClr val="404040"/>
                    </a:gs>
                  </a:gsLst>
                  <a:lin ang="5400000" scaled="0"/>
                </a:gradFill>
              </a:rPr>
              <a:t> </a:t>
            </a:r>
            <a:r>
              <a:rPr lang="en-US" sz="2800" dirty="0" smtClean="0">
                <a:gradFill>
                  <a:gsLst>
                    <a:gs pos="2917">
                      <a:srgbClr val="404040"/>
                    </a:gs>
                    <a:gs pos="30000">
                      <a:srgbClr val="404040"/>
                    </a:gs>
                  </a:gsLst>
                  <a:lin ang="5400000" scaled="0"/>
                </a:gradFill>
              </a:rPr>
              <a:t>will personalize the smart home experience though Cortana and Live Tiles.</a:t>
            </a:r>
          </a:p>
          <a:p>
            <a:pPr>
              <a:lnSpc>
                <a:spcPct val="90000"/>
              </a:lnSpc>
              <a:spcAft>
                <a:spcPts val="600"/>
              </a:spcAft>
            </a:pPr>
            <a:endParaRPr lang="en-US" sz="2800" dirty="0" smtClean="0">
              <a:gradFill>
                <a:gsLst>
                  <a:gs pos="2917">
                    <a:srgbClr val="404040"/>
                  </a:gs>
                  <a:gs pos="30000">
                    <a:srgbClr val="404040"/>
                  </a:gs>
                </a:gsLst>
                <a:lin ang="5400000" scaled="0"/>
              </a:gradFill>
            </a:endParaRPr>
          </a:p>
          <a:p>
            <a:pPr>
              <a:lnSpc>
                <a:spcPct val="90000"/>
              </a:lnSpc>
              <a:spcAft>
                <a:spcPts val="600"/>
              </a:spcAft>
            </a:pPr>
            <a:r>
              <a:rPr lang="en-US" sz="2800" dirty="0" smtClean="0">
                <a:gradFill>
                  <a:gsLst>
                    <a:gs pos="2917">
                      <a:srgbClr val="404040"/>
                    </a:gs>
                    <a:gs pos="30000">
                      <a:srgbClr val="404040"/>
                    </a:gs>
                  </a:gsLst>
                  <a:lin ang="5400000" scaled="0"/>
                </a:gradFill>
              </a:rPr>
              <a:t>Insteon taking a leadership role in the AllSeen Alliance, bringing the Connected Home to the present.</a:t>
            </a:r>
          </a:p>
        </p:txBody>
      </p:sp>
    </p:spTree>
    <p:extLst>
      <p:ext uri="{BB962C8B-B14F-4D97-AF65-F5344CB8AC3E}">
        <p14:creationId xmlns:p14="http://schemas.microsoft.com/office/powerpoint/2010/main" val="67278642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037" y="395598"/>
            <a:ext cx="2310764" cy="3012246"/>
          </a:xfrm>
          <a:prstGeom prst="rect">
            <a:avLst/>
          </a:prstGeom>
        </p:spPr>
      </p:pic>
      <p:pic>
        <p:nvPicPr>
          <p:cNvPr id="1029" name="Picture 5" descr="Inline image 4"/>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65837" y="407194"/>
            <a:ext cx="2408238" cy="3140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655637" y="4106862"/>
            <a:ext cx="11125200" cy="2252924"/>
          </a:xfrm>
        </p:spPr>
        <p:txBody>
          <a:bodyPr/>
          <a:lstStyle/>
          <a:p>
            <a:pPr marL="0" indent="0">
              <a:buNone/>
            </a:pPr>
            <a:r>
              <a:rPr lang="en-US" sz="2400" b="1" dirty="0"/>
              <a:t>John Cameron, VP Product, LIFX </a:t>
            </a:r>
            <a:r>
              <a:rPr lang="en-US" sz="2400" dirty="0"/>
              <a:t>– </a:t>
            </a:r>
            <a:r>
              <a:rPr lang="en-US" sz="2400" i="1" dirty="0"/>
              <a:t>"Fill </a:t>
            </a:r>
            <a:r>
              <a:rPr lang="en-US" sz="2400" i="1" dirty="0" smtClean="0"/>
              <a:t>the </a:t>
            </a:r>
            <a:r>
              <a:rPr lang="en-US" sz="2400" i="1" dirty="0"/>
              <a:t>room with color . </a:t>
            </a:r>
            <a:r>
              <a:rPr lang="en-US" sz="2400" i="1" dirty="0" smtClean="0"/>
              <a:t>With </a:t>
            </a:r>
            <a:r>
              <a:rPr lang="en-US" sz="2400" i="1" dirty="0"/>
              <a:t>out-of-the-box control of LIFX smart bulbs, the Microsoft Windows 10 SDK for AllJoyn unlocks an entirely new canvas of light for developers. Games can immerse players with real-time control of living space colors. Apps can set the perfect mood-lighting. Even appliances can send status alerts to a lamp in a distant room."</a:t>
            </a:r>
            <a:endParaRPr lang="en-US" sz="2400" dirty="0"/>
          </a:p>
          <a:p>
            <a:pPr marL="0" indent="0">
              <a:buNone/>
            </a:pPr>
            <a:r>
              <a:rPr lang="en-US" sz="2400" dirty="0"/>
              <a:t> </a:t>
            </a:r>
            <a:endParaRPr lang="en-US" dirty="0"/>
          </a:p>
        </p:txBody>
      </p:sp>
      <p:pic>
        <p:nvPicPr>
          <p:cNvPr id="5"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688" y="796821"/>
            <a:ext cx="4564663" cy="2209800"/>
          </a:xfrm>
          <a:prstGeom prst="rect">
            <a:avLst/>
          </a:prstGeom>
        </p:spPr>
      </p:pic>
      <p:sp>
        <p:nvSpPr>
          <p:cNvPr id="6" name="Rectangle 4"/>
          <p:cNvSpPr>
            <a:spLocks noChangeArrowheads="1"/>
          </p:cNvSpPr>
          <p:nvPr/>
        </p:nvSpPr>
        <p:spPr bwMode="auto">
          <a:xfrm>
            <a:off x="0" y="0"/>
            <a:ext cx="124364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404040"/>
              </a:solidFill>
            </a:endParaRPr>
          </a:p>
        </p:txBody>
      </p:sp>
      <p:sp>
        <p:nvSpPr>
          <p:cNvPr id="7" name="Rectangle 11"/>
          <p:cNvSpPr>
            <a:spLocks noChangeArrowheads="1"/>
          </p:cNvSpPr>
          <p:nvPr/>
        </p:nvSpPr>
        <p:spPr bwMode="auto">
          <a:xfrm>
            <a:off x="5684837" y="0"/>
            <a:ext cx="124364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404040"/>
              </a:solidFill>
            </a:endParaRPr>
          </a:p>
        </p:txBody>
      </p:sp>
    </p:spTree>
    <p:extLst>
      <p:ext uri="{BB962C8B-B14F-4D97-AF65-F5344CB8AC3E}">
        <p14:creationId xmlns:p14="http://schemas.microsoft.com/office/powerpoint/2010/main" val="348811790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37" y="144462"/>
            <a:ext cx="4564663" cy="2209800"/>
          </a:xfrm>
          <a:prstGeom prst="rect">
            <a:avLst/>
          </a:prstGeom>
        </p:spPr>
      </p:pic>
      <p:sp>
        <p:nvSpPr>
          <p:cNvPr id="6" name="Rectangle 4"/>
          <p:cNvSpPr>
            <a:spLocks noChangeArrowheads="1"/>
          </p:cNvSpPr>
          <p:nvPr/>
        </p:nvSpPr>
        <p:spPr bwMode="auto">
          <a:xfrm>
            <a:off x="0" y="0"/>
            <a:ext cx="124364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404040"/>
              </a:solidFill>
            </a:endParaRPr>
          </a:p>
        </p:txBody>
      </p:sp>
      <p:sp>
        <p:nvSpPr>
          <p:cNvPr id="7" name="Rectangle 11"/>
          <p:cNvSpPr>
            <a:spLocks noChangeArrowheads="1"/>
          </p:cNvSpPr>
          <p:nvPr/>
        </p:nvSpPr>
        <p:spPr bwMode="auto">
          <a:xfrm>
            <a:off x="5684837" y="0"/>
            <a:ext cx="124364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404040"/>
              </a:solidFill>
            </a:endParaRPr>
          </a:p>
        </p:txBody>
      </p:sp>
      <p:sp>
        <p:nvSpPr>
          <p:cNvPr id="4" name="TextBox 2"/>
          <p:cNvSpPr txBox="1"/>
          <p:nvPr/>
        </p:nvSpPr>
        <p:spPr>
          <a:xfrm>
            <a:off x="1341437" y="2201862"/>
            <a:ext cx="10134600" cy="4093428"/>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gradFill>
                  <a:gsLst>
                    <a:gs pos="2917">
                      <a:srgbClr val="404040"/>
                    </a:gs>
                    <a:gs pos="30000">
                      <a:srgbClr val="404040"/>
                    </a:gs>
                  </a:gsLst>
                  <a:lin ang="5400000" scaled="0"/>
                </a:gradFill>
              </a:rPr>
              <a:t>LIFX multicolor and white LED bulbs feature the AllJoyn Lighting Service Framework.</a:t>
            </a:r>
          </a:p>
          <a:p>
            <a:pPr>
              <a:lnSpc>
                <a:spcPct val="90000"/>
              </a:lnSpc>
              <a:spcAft>
                <a:spcPts val="600"/>
              </a:spcAft>
            </a:pPr>
            <a:endParaRPr lang="en-US" sz="2800" dirty="0" smtClean="0">
              <a:gradFill>
                <a:gsLst>
                  <a:gs pos="2917">
                    <a:srgbClr val="404040"/>
                  </a:gs>
                  <a:gs pos="30000">
                    <a:srgbClr val="404040"/>
                  </a:gs>
                </a:gsLst>
                <a:lin ang="5400000" scaled="0"/>
              </a:gradFill>
            </a:endParaRPr>
          </a:p>
          <a:p>
            <a:pPr>
              <a:lnSpc>
                <a:spcPct val="90000"/>
              </a:lnSpc>
              <a:spcAft>
                <a:spcPts val="600"/>
              </a:spcAft>
            </a:pPr>
            <a:r>
              <a:rPr lang="en-US" sz="2800" dirty="0" smtClean="0">
                <a:gradFill>
                  <a:gsLst>
                    <a:gs pos="2917">
                      <a:srgbClr val="404040"/>
                    </a:gs>
                    <a:gs pos="30000">
                      <a:srgbClr val="404040"/>
                    </a:gs>
                  </a:gsLst>
                  <a:lin ang="5400000" scaled="0"/>
                </a:gradFill>
              </a:rPr>
              <a:t>Window 10 will have a premiere lighting experience with greater interactivity through Cortana and Live Tiles.</a:t>
            </a:r>
          </a:p>
          <a:p>
            <a:pPr>
              <a:lnSpc>
                <a:spcPct val="90000"/>
              </a:lnSpc>
              <a:spcAft>
                <a:spcPts val="600"/>
              </a:spcAft>
            </a:pPr>
            <a:endParaRPr lang="en-US" sz="2800" dirty="0" smtClean="0">
              <a:gradFill>
                <a:gsLst>
                  <a:gs pos="2917">
                    <a:srgbClr val="404040"/>
                  </a:gs>
                  <a:gs pos="30000">
                    <a:srgbClr val="404040"/>
                  </a:gs>
                </a:gsLst>
                <a:lin ang="5400000" scaled="0"/>
              </a:gradFill>
            </a:endParaRPr>
          </a:p>
          <a:p>
            <a:pPr>
              <a:lnSpc>
                <a:spcPct val="90000"/>
              </a:lnSpc>
              <a:spcAft>
                <a:spcPts val="600"/>
              </a:spcAft>
            </a:pPr>
            <a:r>
              <a:rPr lang="en-US" sz="2800" dirty="0" smtClean="0">
                <a:gradFill>
                  <a:gsLst>
                    <a:gs pos="2917">
                      <a:srgbClr val="404040"/>
                    </a:gs>
                    <a:gs pos="30000">
                      <a:srgbClr val="404040"/>
                    </a:gs>
                  </a:gsLst>
                  <a:lin ang="5400000" scaled="0"/>
                </a:gradFill>
              </a:rPr>
              <a:t>Windows 10 features the perfect tools to quickly and easily integrate LIFX bulbs into any project, be it mood lighting, video integration, or even an augmented gaming experience.</a:t>
            </a:r>
          </a:p>
        </p:txBody>
      </p:sp>
    </p:spTree>
    <p:extLst>
      <p:ext uri="{BB962C8B-B14F-4D97-AF65-F5344CB8AC3E}">
        <p14:creationId xmlns:p14="http://schemas.microsoft.com/office/powerpoint/2010/main" val="337805057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48631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24206"/>
          </a:xfrm>
        </p:spPr>
        <p:txBody>
          <a:bodyPr/>
          <a:lstStyle/>
          <a:p>
            <a:r>
              <a:rPr lang="en-US" dirty="0" smtClean="0"/>
              <a:t>Install Windows 10 and SDK/Tools</a:t>
            </a:r>
          </a:p>
          <a:p>
            <a:r>
              <a:rPr lang="en-US" dirty="0" smtClean="0"/>
              <a:t>Identify and/or Define AllJoyn interfaces</a:t>
            </a:r>
          </a:p>
          <a:p>
            <a:r>
              <a:rPr lang="en-US" dirty="0" smtClean="0"/>
              <a:t>Generate code</a:t>
            </a:r>
          </a:p>
          <a:p>
            <a:r>
              <a:rPr lang="en-US" dirty="0" smtClean="0"/>
              <a:t>Implement and hook up AllJoyn functionality</a:t>
            </a:r>
          </a:p>
          <a:p>
            <a:r>
              <a:rPr lang="en-US" dirty="0" smtClean="0"/>
              <a:t>Build for targets</a:t>
            </a:r>
          </a:p>
          <a:p>
            <a:r>
              <a:rPr lang="en-US" dirty="0" smtClean="0"/>
              <a:t>Test and Certify</a:t>
            </a:r>
            <a:endParaRPr lang="en-US" dirty="0"/>
          </a:p>
        </p:txBody>
      </p:sp>
      <p:sp>
        <p:nvSpPr>
          <p:cNvPr id="3" name="Title 2"/>
          <p:cNvSpPr>
            <a:spLocks noGrp="1"/>
          </p:cNvSpPr>
          <p:nvPr>
            <p:ph type="title"/>
          </p:nvPr>
        </p:nvSpPr>
        <p:spPr/>
        <p:txBody>
          <a:bodyPr/>
          <a:lstStyle/>
          <a:p>
            <a:r>
              <a:rPr lang="en-US" dirty="0" smtClean="0"/>
              <a:t>AllJoyn UWP App Development</a:t>
            </a:r>
            <a:endParaRPr lang="en-US" dirty="0"/>
          </a:p>
        </p:txBody>
      </p:sp>
    </p:spTree>
    <p:extLst>
      <p:ext uri="{BB962C8B-B14F-4D97-AF65-F5344CB8AC3E}">
        <p14:creationId xmlns:p14="http://schemas.microsoft.com/office/powerpoint/2010/main" val="424938874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Windows.Devices.AllJoyn Overview</a:t>
            </a:r>
            <a:endParaRPr lang="en-US" dirty="0"/>
          </a:p>
        </p:txBody>
      </p:sp>
      <p:sp>
        <p:nvSpPr>
          <p:cNvPr id="6" name="Rectangle 9"/>
          <p:cNvSpPr/>
          <p:nvPr/>
        </p:nvSpPr>
        <p:spPr bwMode="auto">
          <a:xfrm>
            <a:off x="808038" y="3223208"/>
            <a:ext cx="1828800" cy="2057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10"/>
          <p:cNvSpPr/>
          <p:nvPr/>
        </p:nvSpPr>
        <p:spPr bwMode="auto">
          <a:xfrm>
            <a:off x="2789238" y="3223208"/>
            <a:ext cx="2743200" cy="1143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AllJoyn UWP API</a:t>
            </a:r>
          </a:p>
          <a:p>
            <a:pPr algn="ctr" defTabSz="932406"/>
            <a:r>
              <a:rPr lang="en-US" dirty="0" smtClean="0">
                <a:gradFill>
                  <a:gsLst>
                    <a:gs pos="0">
                      <a:srgbClr val="FFFFFF"/>
                    </a:gs>
                    <a:gs pos="100000">
                      <a:srgbClr val="FFFFFF"/>
                    </a:gs>
                  </a:gsLst>
                  <a:lin ang="5400000" scaled="0"/>
                </a:gradFill>
                <a:ea typeface="Segoe UI" pitchFamily="34" charset="0"/>
                <a:cs typeface="Segoe UI" pitchFamily="34" charset="0"/>
              </a:rPr>
              <a:t>Windows.Devices.AllJoyn</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13"/>
          <p:cNvSpPr/>
          <p:nvPr/>
        </p:nvSpPr>
        <p:spPr bwMode="auto">
          <a:xfrm>
            <a:off x="5684838" y="3223208"/>
            <a:ext cx="2743200" cy="1143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Component</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(generated)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14"/>
          <p:cNvSpPr/>
          <p:nvPr/>
        </p:nvSpPr>
        <p:spPr bwMode="auto">
          <a:xfrm>
            <a:off x="808038" y="4518608"/>
            <a:ext cx="10515600" cy="1143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a:lnSpc>
                <a:spcPct val="90000"/>
              </a:lnSpc>
              <a:spcAft>
                <a:spcPts val="600"/>
              </a:spcAft>
            </a:pPr>
            <a:r>
              <a:rPr lang="en-US" sz="2400" dirty="0">
                <a:solidFill>
                  <a:srgbClr val="FFFFFF"/>
                </a:solidFill>
              </a:rPr>
              <a:t>AllJoyn </a:t>
            </a:r>
            <a:r>
              <a:rPr lang="en-US" sz="2400" dirty="0" smtClean="0">
                <a:solidFill>
                  <a:srgbClr val="FFFFFF"/>
                </a:solidFill>
              </a:rPr>
              <a:t>Standard Client API (C)</a:t>
            </a:r>
          </a:p>
          <a:p>
            <a:pPr algn="ctr">
              <a:lnSpc>
                <a:spcPct val="90000"/>
              </a:lnSpc>
              <a:spcAft>
                <a:spcPts val="600"/>
              </a:spcAft>
            </a:pPr>
            <a:r>
              <a:rPr lang="en-US" sz="2400" dirty="0" smtClean="0">
                <a:solidFill>
                  <a:srgbClr val="FFFFFF"/>
                </a:solidFill>
              </a:rPr>
              <a:t>MSAJAPI.lib</a:t>
            </a:r>
            <a:endParaRPr lang="en-US" sz="2400" dirty="0">
              <a:solidFill>
                <a:srgbClr val="FFFFFF"/>
              </a:solidFill>
            </a:endParaRPr>
          </a:p>
        </p:txBody>
      </p:sp>
      <p:sp>
        <p:nvSpPr>
          <p:cNvPr id="16" name="Rectangle 15"/>
          <p:cNvSpPr/>
          <p:nvPr/>
        </p:nvSpPr>
        <p:spPr bwMode="auto">
          <a:xfrm>
            <a:off x="808037" y="2125662"/>
            <a:ext cx="10515601" cy="945146"/>
          </a:xfrm>
          <a:prstGeom prst="rect">
            <a:avLst/>
          </a:prstGeom>
          <a:solidFill>
            <a:srgbClr val="B4009E"/>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smtClean="0">
                <a:gradFill>
                  <a:gsLst>
                    <a:gs pos="0">
                      <a:srgbClr val="FFFFFF"/>
                    </a:gs>
                    <a:gs pos="100000">
                      <a:srgbClr val="FFFFFF"/>
                    </a:gs>
                  </a:gsLst>
                  <a:lin ang="5400000" scaled="0"/>
                </a:gradFill>
              </a:rPr>
              <a:t>UWP App Code</a:t>
            </a:r>
            <a:endParaRPr lang="en-US" sz="2400" dirty="0">
              <a:gradFill>
                <a:gsLst>
                  <a:gs pos="0">
                    <a:srgbClr val="FFFFFF"/>
                  </a:gs>
                  <a:gs pos="100000">
                    <a:srgbClr val="FFFFFF"/>
                  </a:gs>
                </a:gsLst>
                <a:lin ang="5400000" scaled="0"/>
              </a:gradFill>
            </a:endParaRPr>
          </a:p>
        </p:txBody>
      </p:sp>
      <p:sp>
        <p:nvSpPr>
          <p:cNvPr id="8" name="Rectangle 13"/>
          <p:cNvSpPr/>
          <p:nvPr/>
        </p:nvSpPr>
        <p:spPr bwMode="auto">
          <a:xfrm>
            <a:off x="8580438" y="3223208"/>
            <a:ext cx="2743200" cy="1143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Component</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06"/>
            <a:r>
              <a:rPr lang="en-US" sz="2400" dirty="0">
                <a:gradFill>
                  <a:gsLst>
                    <a:gs pos="0">
                      <a:srgbClr val="FFFFFF"/>
                    </a:gs>
                    <a:gs pos="100000">
                      <a:srgbClr val="FFFFFF"/>
                    </a:gs>
                  </a:gsLst>
                  <a:lin ang="5400000" scaled="0"/>
                </a:gradFill>
                <a:ea typeface="Segoe UI" pitchFamily="34" charset="0"/>
                <a:cs typeface="Segoe UI" pitchFamily="34" charset="0"/>
              </a:rPr>
              <a:t>(generated)</a:t>
            </a:r>
          </a:p>
        </p:txBody>
      </p:sp>
    </p:spTree>
    <p:extLst>
      <p:ext uri="{BB962C8B-B14F-4D97-AF65-F5344CB8AC3E}">
        <p14:creationId xmlns:p14="http://schemas.microsoft.com/office/powerpoint/2010/main" val="10213429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AllJoyn UWP Code Generator</a:t>
            </a:r>
            <a:endParaRPr lang="en-US" dirty="0"/>
          </a:p>
        </p:txBody>
      </p:sp>
      <p:grpSp>
        <p:nvGrpSpPr>
          <p:cNvPr id="5" name="Group 1"/>
          <p:cNvGrpSpPr/>
          <p:nvPr/>
        </p:nvGrpSpPr>
        <p:grpSpPr>
          <a:xfrm>
            <a:off x="1759627" y="3252096"/>
            <a:ext cx="1711238" cy="1828800"/>
            <a:chOff x="1231317" y="2354262"/>
            <a:chExt cx="1711238" cy="1828800"/>
          </a:xfrm>
        </p:grpSpPr>
        <p:grpSp>
          <p:nvGrpSpPr>
            <p:cNvPr id="6" name="Group 3"/>
            <p:cNvGrpSpPr/>
            <p:nvPr/>
          </p:nvGrpSpPr>
          <p:grpSpPr>
            <a:xfrm>
              <a:off x="1341437" y="2354262"/>
              <a:ext cx="1524000" cy="1828800"/>
              <a:chOff x="1341437" y="2354262"/>
              <a:chExt cx="1524000" cy="1828800"/>
            </a:xfrm>
          </p:grpSpPr>
          <p:sp>
            <p:nvSpPr>
              <p:cNvPr id="67" name="Right Triangle 14"/>
              <p:cNvSpPr/>
              <p:nvPr/>
            </p:nvSpPr>
            <p:spPr bwMode="auto">
              <a:xfrm rot="16200000">
                <a:off x="1341437" y="2354262"/>
                <a:ext cx="304800" cy="304800"/>
              </a:xfrm>
              <a:prstGeom prst="rtTriangle">
                <a:avLst/>
              </a:prstGeom>
              <a:noFill/>
              <a:ln w="127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9" name="Straight Connector 15"/>
              <p:cNvCxnSpPr/>
              <p:nvPr/>
            </p:nvCxnSpPr>
            <p:spPr>
              <a:xfrm>
                <a:off x="1646237" y="2354262"/>
                <a:ext cx="1219200"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16"/>
              <p:cNvCxnSpPr/>
              <p:nvPr/>
            </p:nvCxnSpPr>
            <p:spPr>
              <a:xfrm>
                <a:off x="2865437" y="2354262"/>
                <a:ext cx="0" cy="182880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7"/>
              <p:cNvCxnSpPr/>
              <p:nvPr/>
            </p:nvCxnSpPr>
            <p:spPr>
              <a:xfrm flipH="1">
                <a:off x="1341437" y="4183062"/>
                <a:ext cx="1524000"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22"/>
              <p:cNvCxnSpPr/>
              <p:nvPr/>
            </p:nvCxnSpPr>
            <p:spPr>
              <a:xfrm flipV="1">
                <a:off x="1341437" y="2659062"/>
                <a:ext cx="0" cy="152400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TextBox 13"/>
            <p:cNvSpPr txBox="1"/>
            <p:nvPr/>
          </p:nvSpPr>
          <p:spPr>
            <a:xfrm>
              <a:off x="1231317" y="2859223"/>
              <a:ext cx="1711238" cy="871008"/>
            </a:xfrm>
            <a:prstGeom prst="rect">
              <a:avLst/>
            </a:prstGeom>
            <a:noFill/>
          </p:spPr>
          <p:txBody>
            <a:bodyPr wrap="none" lIns="182880" tIns="146304" rIns="182880" bIns="146304" rtlCol="0">
              <a:spAutoFit/>
            </a:bodyPr>
            <a:lstStyle/>
            <a:p>
              <a:pPr algn="ctr">
                <a:lnSpc>
                  <a:spcPct val="90000"/>
                </a:lnSpc>
                <a:spcAft>
                  <a:spcPts val="600"/>
                </a:spcAft>
              </a:pPr>
              <a:r>
                <a:rPr lang="en-US" dirty="0" smtClean="0">
                  <a:gradFill>
                    <a:gsLst>
                      <a:gs pos="2917">
                        <a:srgbClr val="404040"/>
                      </a:gs>
                      <a:gs pos="30000">
                        <a:srgbClr val="404040"/>
                      </a:gs>
                    </a:gsLst>
                    <a:lin ang="5400000" scaled="0"/>
                  </a:gradFill>
                </a:rPr>
                <a:t>Introspection</a:t>
              </a:r>
            </a:p>
            <a:p>
              <a:pPr algn="ctr">
                <a:lnSpc>
                  <a:spcPct val="90000"/>
                </a:lnSpc>
                <a:spcAft>
                  <a:spcPts val="600"/>
                </a:spcAft>
              </a:pPr>
              <a:r>
                <a:rPr lang="en-US" dirty="0" smtClean="0">
                  <a:gradFill>
                    <a:gsLst>
                      <a:gs pos="2917">
                        <a:srgbClr val="404040"/>
                      </a:gs>
                      <a:gs pos="30000">
                        <a:srgbClr val="404040"/>
                      </a:gs>
                    </a:gsLst>
                    <a:lin ang="5400000" scaled="0"/>
                  </a:gradFill>
                </a:rPr>
                <a:t>xml</a:t>
              </a:r>
            </a:p>
          </p:txBody>
        </p:sp>
      </p:grpSp>
      <p:sp>
        <p:nvSpPr>
          <p:cNvPr id="19" name="Right Arrow 18"/>
          <p:cNvSpPr/>
          <p:nvPr/>
        </p:nvSpPr>
        <p:spPr bwMode="auto">
          <a:xfrm>
            <a:off x="3542050" y="4018747"/>
            <a:ext cx="935376" cy="413130"/>
          </a:xfrm>
          <a:prstGeom prs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Flowchart: Process 19"/>
          <p:cNvSpPr/>
          <p:nvPr/>
        </p:nvSpPr>
        <p:spPr bwMode="auto">
          <a:xfrm>
            <a:off x="4694237" y="2506662"/>
            <a:ext cx="1587805" cy="3437301"/>
          </a:xfrm>
          <a:prstGeom prst="flowChartProcess">
            <a:avLst/>
          </a:prstGeom>
          <a:solidFill>
            <a:srgbClr val="B4009E"/>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AllJoyn </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Code</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Generator</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(UWP)</a:t>
            </a:r>
          </a:p>
        </p:txBody>
      </p:sp>
      <p:sp>
        <p:nvSpPr>
          <p:cNvPr id="21" name="Right Arrow 20"/>
          <p:cNvSpPr/>
          <p:nvPr/>
        </p:nvSpPr>
        <p:spPr bwMode="auto">
          <a:xfrm>
            <a:off x="6424412" y="3104322"/>
            <a:ext cx="936145" cy="413130"/>
          </a:xfrm>
          <a:prstGeom prs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2" name="Right Arrow 21"/>
          <p:cNvSpPr/>
          <p:nvPr/>
        </p:nvSpPr>
        <p:spPr bwMode="auto">
          <a:xfrm>
            <a:off x="6424412" y="4933122"/>
            <a:ext cx="936145" cy="413130"/>
          </a:xfrm>
          <a:prstGeom prs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Flowchart: Process 25"/>
          <p:cNvSpPr/>
          <p:nvPr/>
        </p:nvSpPr>
        <p:spPr bwMode="auto">
          <a:xfrm>
            <a:off x="7666037" y="2506662"/>
            <a:ext cx="2678802" cy="3437301"/>
          </a:xfrm>
          <a:prstGeom prst="flowChartProcess">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29" name="Group 1"/>
          <p:cNvGrpSpPr/>
          <p:nvPr/>
        </p:nvGrpSpPr>
        <p:grpSpPr>
          <a:xfrm>
            <a:off x="8067102" y="2794794"/>
            <a:ext cx="1800877" cy="1252332"/>
            <a:chOff x="8689344" y="2080333"/>
            <a:chExt cx="2291393" cy="1593437"/>
          </a:xfrm>
        </p:grpSpPr>
        <p:sp>
          <p:nvSpPr>
            <p:cNvPr id="27" name="Flowchart: Process 3"/>
            <p:cNvSpPr/>
            <p:nvPr/>
          </p:nvSpPr>
          <p:spPr bwMode="auto">
            <a:xfrm>
              <a:off x="8689344" y="2080333"/>
              <a:ext cx="1981200" cy="1288637"/>
            </a:xfrm>
            <a:prstGeom prst="flowChartProcess">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dirty="0">
                <a:solidFill>
                  <a:srgbClr val="404040"/>
                </a:solidFill>
              </a:endParaRPr>
            </a:p>
          </p:txBody>
        </p:sp>
        <p:sp>
          <p:nvSpPr>
            <p:cNvPr id="28" name="Flowchart: Process 13"/>
            <p:cNvSpPr/>
            <p:nvPr/>
          </p:nvSpPr>
          <p:spPr bwMode="auto">
            <a:xfrm>
              <a:off x="8841744" y="2232733"/>
              <a:ext cx="1981200" cy="1288637"/>
            </a:xfrm>
            <a:prstGeom prst="flowChartProcess">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dirty="0">
                <a:solidFill>
                  <a:srgbClr val="404040"/>
                </a:solidFill>
              </a:endParaRPr>
            </a:p>
          </p:txBody>
        </p:sp>
        <p:sp>
          <p:nvSpPr>
            <p:cNvPr id="13" name="Flowchart: Process 14"/>
            <p:cNvSpPr/>
            <p:nvPr/>
          </p:nvSpPr>
          <p:spPr bwMode="auto">
            <a:xfrm>
              <a:off x="8999537" y="2385133"/>
              <a:ext cx="1981200" cy="1288637"/>
            </a:xfrm>
            <a:prstGeom prst="flowChartProcess">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rgbClr val="404040"/>
                  </a:solidFill>
                </a:rPr>
                <a:t>Consumer and Watcher Code </a:t>
              </a:r>
            </a:p>
            <a:p>
              <a:pPr algn="ctr" defTabSz="932472" fontAlgn="base">
                <a:spcBef>
                  <a:spcPct val="0"/>
                </a:spcBef>
                <a:spcAft>
                  <a:spcPct val="0"/>
                </a:spcAft>
              </a:pPr>
              <a:r>
                <a:rPr lang="en-US" dirty="0" smtClean="0">
                  <a:solidFill>
                    <a:srgbClr val="404040"/>
                  </a:solidFill>
                </a:rPr>
                <a:t>(*.cpp, *.h)</a:t>
              </a:r>
              <a:endParaRPr lang="en-US" dirty="0">
                <a:solidFill>
                  <a:srgbClr val="404040"/>
                </a:solidFill>
              </a:endParaRPr>
            </a:p>
          </p:txBody>
        </p:sp>
      </p:grpSp>
      <p:grpSp>
        <p:nvGrpSpPr>
          <p:cNvPr id="30" name="Group 23"/>
          <p:cNvGrpSpPr/>
          <p:nvPr/>
        </p:nvGrpSpPr>
        <p:grpSpPr>
          <a:xfrm>
            <a:off x="8067102" y="4454730"/>
            <a:ext cx="1800877" cy="1252332"/>
            <a:chOff x="8689344" y="2080333"/>
            <a:chExt cx="2291393" cy="1593437"/>
          </a:xfrm>
        </p:grpSpPr>
        <p:sp>
          <p:nvSpPr>
            <p:cNvPr id="31" name="Flowchart: Process 24"/>
            <p:cNvSpPr/>
            <p:nvPr/>
          </p:nvSpPr>
          <p:spPr bwMode="auto">
            <a:xfrm>
              <a:off x="8689344" y="2080333"/>
              <a:ext cx="1981200" cy="1288637"/>
            </a:xfrm>
            <a:prstGeom prst="flowChartProcess">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dirty="0">
                <a:solidFill>
                  <a:srgbClr val="404040"/>
                </a:solidFill>
              </a:endParaRPr>
            </a:p>
          </p:txBody>
        </p:sp>
        <p:sp>
          <p:nvSpPr>
            <p:cNvPr id="32" name="Flowchart: Process 35"/>
            <p:cNvSpPr/>
            <p:nvPr/>
          </p:nvSpPr>
          <p:spPr bwMode="auto">
            <a:xfrm>
              <a:off x="8841744" y="2232733"/>
              <a:ext cx="1981200" cy="1288637"/>
            </a:xfrm>
            <a:prstGeom prst="flowChartProcess">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dirty="0">
                <a:solidFill>
                  <a:srgbClr val="404040"/>
                </a:solidFill>
              </a:endParaRPr>
            </a:p>
          </p:txBody>
        </p:sp>
        <p:sp>
          <p:nvSpPr>
            <p:cNvPr id="33" name="Flowchart: Process 36"/>
            <p:cNvSpPr/>
            <p:nvPr/>
          </p:nvSpPr>
          <p:spPr bwMode="auto">
            <a:xfrm>
              <a:off x="8999537" y="2385133"/>
              <a:ext cx="1981200" cy="1288637"/>
            </a:xfrm>
            <a:prstGeom prst="flowChartProcess">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solidFill>
                    <a:srgbClr val="404040"/>
                  </a:solidFill>
                </a:rPr>
                <a:t>Producer Code </a:t>
              </a:r>
            </a:p>
            <a:p>
              <a:pPr algn="ctr" defTabSz="932472" fontAlgn="base">
                <a:spcBef>
                  <a:spcPct val="0"/>
                </a:spcBef>
                <a:spcAft>
                  <a:spcPct val="0"/>
                </a:spcAft>
              </a:pPr>
              <a:r>
                <a:rPr lang="en-US" dirty="0" smtClean="0">
                  <a:solidFill>
                    <a:srgbClr val="404040"/>
                  </a:solidFill>
                </a:rPr>
                <a:t>(*.</a:t>
              </a:r>
              <a:r>
                <a:rPr lang="en-US" dirty="0" err="1" smtClean="0">
                  <a:solidFill>
                    <a:srgbClr val="404040"/>
                  </a:solidFill>
                </a:rPr>
                <a:t>cpp</a:t>
              </a:r>
              <a:r>
                <a:rPr lang="en-US" dirty="0" smtClean="0">
                  <a:solidFill>
                    <a:srgbClr val="404040"/>
                  </a:solidFill>
                </a:rPr>
                <a:t>, *.h)</a:t>
              </a:r>
              <a:endParaRPr lang="en-US" dirty="0">
                <a:solidFill>
                  <a:srgbClr val="404040"/>
                </a:solidFill>
              </a:endParaRPr>
            </a:p>
          </p:txBody>
        </p:sp>
      </p:grpSp>
      <p:sp>
        <p:nvSpPr>
          <p:cNvPr id="34" name="TextBox 33"/>
          <p:cNvSpPr txBox="1"/>
          <p:nvPr/>
        </p:nvSpPr>
        <p:spPr>
          <a:xfrm>
            <a:off x="7512334" y="1101610"/>
            <a:ext cx="2906174" cy="1369606"/>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rgbClr val="404040"/>
                    </a:gs>
                    <a:gs pos="30000">
                      <a:srgbClr val="404040"/>
                    </a:gs>
                  </a:gsLst>
                  <a:lin ang="5400000" scaled="0"/>
                </a:gradFill>
              </a:rPr>
              <a:t>Output:</a:t>
            </a:r>
          </a:p>
          <a:p>
            <a:pPr algn="ctr">
              <a:lnSpc>
                <a:spcPct val="90000"/>
              </a:lnSpc>
              <a:spcAft>
                <a:spcPts val="600"/>
              </a:spcAft>
            </a:pPr>
            <a:r>
              <a:rPr lang="en-US" sz="2400" dirty="0" smtClean="0">
                <a:gradFill>
                  <a:gsLst>
                    <a:gs pos="2917">
                      <a:srgbClr val="404040"/>
                    </a:gs>
                    <a:gs pos="30000">
                      <a:srgbClr val="404040"/>
                    </a:gs>
                  </a:gsLst>
                  <a:lin ang="5400000" scaled="0"/>
                </a:gradFill>
              </a:rPr>
              <a:t>Windows Runtime Component (UWP)</a:t>
            </a:r>
          </a:p>
        </p:txBody>
      </p:sp>
      <p:sp>
        <p:nvSpPr>
          <p:cNvPr id="35" name="TextBox 34"/>
          <p:cNvSpPr txBox="1"/>
          <p:nvPr/>
        </p:nvSpPr>
        <p:spPr>
          <a:xfrm>
            <a:off x="1282580" y="1873633"/>
            <a:ext cx="2665331" cy="1369606"/>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rgbClr val="404040"/>
                    </a:gs>
                    <a:gs pos="30000">
                      <a:srgbClr val="404040"/>
                    </a:gs>
                  </a:gsLst>
                  <a:lin ang="5400000" scaled="0"/>
                </a:gradFill>
              </a:rPr>
              <a:t>Input:</a:t>
            </a:r>
          </a:p>
          <a:p>
            <a:pPr algn="ctr">
              <a:lnSpc>
                <a:spcPct val="90000"/>
              </a:lnSpc>
              <a:spcAft>
                <a:spcPts val="600"/>
              </a:spcAft>
            </a:pPr>
            <a:r>
              <a:rPr lang="en-US" sz="2400" dirty="0" smtClean="0">
                <a:gradFill>
                  <a:gsLst>
                    <a:gs pos="2917">
                      <a:srgbClr val="404040"/>
                    </a:gs>
                    <a:gs pos="30000">
                      <a:srgbClr val="404040"/>
                    </a:gs>
                  </a:gsLst>
                  <a:lin ang="5400000" scaled="0"/>
                </a:gradFill>
              </a:rPr>
              <a:t>AllJoyn Interface(s)</a:t>
            </a:r>
          </a:p>
        </p:txBody>
      </p:sp>
      <p:sp>
        <p:nvSpPr>
          <p:cNvPr id="58" name="TextBox 57"/>
          <p:cNvSpPr txBox="1"/>
          <p:nvPr/>
        </p:nvSpPr>
        <p:spPr>
          <a:xfrm>
            <a:off x="1158566" y="5467510"/>
            <a:ext cx="2934797" cy="1292662"/>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rgbClr val="404040"/>
                    </a:gs>
                    <a:gs pos="30000">
                      <a:srgbClr val="404040"/>
                    </a:gs>
                  </a:gsLst>
                  <a:lin ang="5400000" scaled="0"/>
                </a:gradFill>
              </a:rPr>
              <a:t>From documentation or running device</a:t>
            </a:r>
          </a:p>
        </p:txBody>
      </p:sp>
    </p:spTree>
    <p:extLst>
      <p:ext uri="{BB962C8B-B14F-4D97-AF65-F5344CB8AC3E}">
        <p14:creationId xmlns:p14="http://schemas.microsoft.com/office/powerpoint/2010/main" val="273123708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3"/>
          <p:cNvSpPr/>
          <p:nvPr/>
        </p:nvSpPr>
        <p:spPr bwMode="auto">
          <a:xfrm>
            <a:off x="579437" y="1897062"/>
            <a:ext cx="2143002" cy="1455738"/>
          </a:xfrm>
          <a:prstGeom prst="rect">
            <a:avLst/>
          </a:prstGeom>
          <a:solidFill>
            <a:srgbClr val="0070C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Producer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6"/>
          <p:cNvSpPr/>
          <p:nvPr/>
        </p:nvSpPr>
        <p:spPr bwMode="auto">
          <a:xfrm>
            <a:off x="686303" y="2037678"/>
            <a:ext cx="2143002" cy="1455738"/>
          </a:xfrm>
          <a:prstGeom prst="rect">
            <a:avLst/>
          </a:prstGeom>
          <a:solidFill>
            <a:srgbClr val="0070C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Producer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AllJoyn UWP Interactions</a:t>
            </a:r>
            <a:endParaRPr lang="en-US" dirty="0"/>
          </a:p>
        </p:txBody>
      </p:sp>
      <p:sp>
        <p:nvSpPr>
          <p:cNvPr id="14" name="Rectangle 20"/>
          <p:cNvSpPr/>
          <p:nvPr/>
        </p:nvSpPr>
        <p:spPr bwMode="auto">
          <a:xfrm>
            <a:off x="10035609" y="2201862"/>
            <a:ext cx="1752600" cy="1219200"/>
          </a:xfrm>
          <a:prstGeom prst="rect">
            <a:avLst/>
          </a:prstGeom>
          <a:solidFill>
            <a:srgbClr val="00B0F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 Consumer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23"/>
          <p:cNvSpPr/>
          <p:nvPr/>
        </p:nvSpPr>
        <p:spPr bwMode="auto">
          <a:xfrm>
            <a:off x="9863900" y="2362200"/>
            <a:ext cx="1752600" cy="1219200"/>
          </a:xfrm>
          <a:prstGeom prst="rect">
            <a:avLst/>
          </a:prstGeom>
          <a:solidFill>
            <a:srgbClr val="00B0F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 Consumer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25"/>
          <p:cNvSpPr/>
          <p:nvPr/>
        </p:nvSpPr>
        <p:spPr bwMode="auto">
          <a:xfrm>
            <a:off x="9732839" y="2522538"/>
            <a:ext cx="1752600" cy="1219200"/>
          </a:xfrm>
          <a:prstGeom prst="rect">
            <a:avLst/>
          </a:prstGeom>
          <a:solidFill>
            <a:srgbClr val="00B0F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 Consumer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26"/>
          <p:cNvSpPr/>
          <p:nvPr/>
        </p:nvSpPr>
        <p:spPr bwMode="auto">
          <a:xfrm>
            <a:off x="9732839" y="4884738"/>
            <a:ext cx="1752600" cy="1219200"/>
          </a:xfrm>
          <a:prstGeom prst="rect">
            <a:avLst/>
          </a:prstGeom>
          <a:solidFill>
            <a:srgbClr val="00B0F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Toaster Consumer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27"/>
          <p:cNvSpPr/>
          <p:nvPr/>
        </p:nvSpPr>
        <p:spPr bwMode="auto">
          <a:xfrm>
            <a:off x="803336" y="2209800"/>
            <a:ext cx="2143002" cy="1455738"/>
          </a:xfrm>
          <a:prstGeom prst="rect">
            <a:avLst/>
          </a:prstGeom>
          <a:solidFill>
            <a:srgbClr val="0070C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Producer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2" name="Straight Connector 54"/>
          <p:cNvCxnSpPr/>
          <p:nvPr/>
        </p:nvCxnSpPr>
        <p:spPr>
          <a:xfrm flipH="1">
            <a:off x="3322638" y="3352800"/>
            <a:ext cx="940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Rectangle 61"/>
          <p:cNvSpPr/>
          <p:nvPr/>
        </p:nvSpPr>
        <p:spPr bwMode="auto">
          <a:xfrm>
            <a:off x="803336" y="4620321"/>
            <a:ext cx="2143002" cy="1455738"/>
          </a:xfrm>
          <a:prstGeom prst="rect">
            <a:avLst/>
          </a:prstGeom>
          <a:solidFill>
            <a:srgbClr val="0070C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Toaster</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Producer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63"/>
          <p:cNvSpPr/>
          <p:nvPr/>
        </p:nvSpPr>
        <p:spPr bwMode="auto">
          <a:xfrm>
            <a:off x="6248902" y="2214343"/>
            <a:ext cx="2143002" cy="1455738"/>
          </a:xfrm>
          <a:prstGeom prst="rect">
            <a:avLst/>
          </a:prstGeom>
          <a:solidFill>
            <a:srgbClr val="0070C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Bulb</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Watcher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66"/>
          <p:cNvSpPr/>
          <p:nvPr/>
        </p:nvSpPr>
        <p:spPr bwMode="auto">
          <a:xfrm>
            <a:off x="6248902" y="4609501"/>
            <a:ext cx="2143002" cy="1455738"/>
          </a:xfrm>
          <a:prstGeom prst="rect">
            <a:avLst/>
          </a:prstGeom>
          <a:solidFill>
            <a:srgbClr val="0070C0"/>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Toaster</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Watcher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2" name="Right Arrow 91"/>
          <p:cNvSpPr/>
          <p:nvPr/>
        </p:nvSpPr>
        <p:spPr bwMode="auto">
          <a:xfrm>
            <a:off x="8568314" y="2735262"/>
            <a:ext cx="935376" cy="413130"/>
          </a:xfrm>
          <a:prstGeom prs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3" name="Right Arrow 92"/>
          <p:cNvSpPr/>
          <p:nvPr/>
        </p:nvSpPr>
        <p:spPr bwMode="auto">
          <a:xfrm>
            <a:off x="8568863" y="5168198"/>
            <a:ext cx="935376" cy="413130"/>
          </a:xfrm>
          <a:prstGeom prs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6" name="Rectangle 95"/>
          <p:cNvSpPr/>
          <p:nvPr/>
        </p:nvSpPr>
        <p:spPr bwMode="auto">
          <a:xfrm>
            <a:off x="5846639" y="1897062"/>
            <a:ext cx="6250766" cy="4495800"/>
          </a:xfrm>
          <a:prstGeom prst="rect">
            <a:avLst/>
          </a:prstGeom>
          <a:noFill/>
          <a:ln w="381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97" name="TextBox 96"/>
          <p:cNvSpPr txBox="1"/>
          <p:nvPr/>
        </p:nvSpPr>
        <p:spPr>
          <a:xfrm>
            <a:off x="644318" y="1167999"/>
            <a:ext cx="245163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AllJoyn Devices</a:t>
            </a:r>
          </a:p>
        </p:txBody>
      </p:sp>
      <p:sp>
        <p:nvSpPr>
          <p:cNvPr id="98" name="TextBox 97"/>
          <p:cNvSpPr txBox="1"/>
          <p:nvPr/>
        </p:nvSpPr>
        <p:spPr>
          <a:xfrm>
            <a:off x="7738697" y="1173046"/>
            <a:ext cx="273696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AllJoyn UWP App</a:t>
            </a:r>
          </a:p>
        </p:txBody>
      </p:sp>
      <p:cxnSp>
        <p:nvCxnSpPr>
          <p:cNvPr id="4" name="Elbow Connector 3"/>
          <p:cNvCxnSpPr>
            <a:stCxn id="18" idx="2"/>
            <a:endCxn id="77" idx="2"/>
          </p:cNvCxnSpPr>
          <p:nvPr/>
        </p:nvCxnSpPr>
        <p:spPr>
          <a:xfrm rot="16200000" flipH="1">
            <a:off x="4595349" y="945026"/>
            <a:ext cx="4543" cy="5445566"/>
          </a:xfrm>
          <a:prstGeom prst="bentConnector3">
            <a:avLst>
              <a:gd name="adj1" fmla="val 10897667"/>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71" idx="0"/>
            <a:endCxn id="79" idx="0"/>
          </p:cNvCxnSpPr>
          <p:nvPr/>
        </p:nvCxnSpPr>
        <p:spPr>
          <a:xfrm rot="5400000" flipH="1" flipV="1">
            <a:off x="4592210" y="1892128"/>
            <a:ext cx="10820" cy="5445566"/>
          </a:xfrm>
          <a:prstGeom prst="bentConnector3">
            <a:avLst>
              <a:gd name="adj1" fmla="val 4237477"/>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79" idx="0"/>
            <a:endCxn id="17" idx="0"/>
          </p:cNvCxnSpPr>
          <p:nvPr/>
        </p:nvCxnSpPr>
        <p:spPr>
          <a:xfrm rot="16200000" flipH="1">
            <a:off x="8827152" y="3102751"/>
            <a:ext cx="275237" cy="3288736"/>
          </a:xfrm>
          <a:prstGeom prst="bentConnector3">
            <a:avLst>
              <a:gd name="adj1" fmla="val -16265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77" idx="2"/>
            <a:endCxn id="16" idx="2"/>
          </p:cNvCxnSpPr>
          <p:nvPr/>
        </p:nvCxnSpPr>
        <p:spPr>
          <a:xfrm rot="16200000" flipH="1">
            <a:off x="8928943" y="2061541"/>
            <a:ext cx="71657" cy="3288736"/>
          </a:xfrm>
          <a:prstGeom prst="bentConnector3">
            <a:avLst>
              <a:gd name="adj1" fmla="val 68487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19"/>
          <p:cNvSpPr/>
          <p:nvPr/>
        </p:nvSpPr>
        <p:spPr bwMode="auto">
          <a:xfrm>
            <a:off x="3789239" y="1897062"/>
            <a:ext cx="1600200" cy="4178997"/>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AllJoyn</a:t>
            </a:r>
          </a:p>
          <a:p>
            <a:pPr algn="ctr" defTabSz="932406"/>
            <a:r>
              <a:rPr lang="en-US" sz="2400" dirty="0" smtClean="0">
                <a:gradFill>
                  <a:gsLst>
                    <a:gs pos="0">
                      <a:srgbClr val="FFFFFF"/>
                    </a:gs>
                    <a:gs pos="100000">
                      <a:srgbClr val="FFFFFF"/>
                    </a:gs>
                  </a:gsLst>
                  <a:lin ang="5400000" scaled="0"/>
                </a:gradFill>
                <a:ea typeface="Segoe UI" pitchFamily="34" charset="0"/>
                <a:cs typeface="Segoe UI" pitchFamily="34" charset="0"/>
              </a:rPr>
              <a:t>Router</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p:cNvSpPr txBox="1"/>
          <p:nvPr/>
        </p:nvSpPr>
        <p:spPr>
          <a:xfrm>
            <a:off x="2316838" y="3797966"/>
            <a:ext cx="1258999"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AllJoyn Bus</a:t>
            </a:r>
          </a:p>
        </p:txBody>
      </p:sp>
      <p:sp>
        <p:nvSpPr>
          <p:cNvPr id="54" name="TextBox 53"/>
          <p:cNvSpPr txBox="1"/>
          <p:nvPr/>
        </p:nvSpPr>
        <p:spPr>
          <a:xfrm>
            <a:off x="8406502" y="3797966"/>
            <a:ext cx="1258999"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404040"/>
                    </a:gs>
                    <a:gs pos="30000">
                      <a:srgbClr val="404040"/>
                    </a:gs>
                  </a:gsLst>
                  <a:lin ang="5400000" scaled="0"/>
                </a:gradFill>
              </a:rPr>
              <a:t>AllJoyn Bus</a:t>
            </a:r>
          </a:p>
        </p:txBody>
      </p:sp>
    </p:spTree>
    <p:extLst>
      <p:ext uri="{BB962C8B-B14F-4D97-AF65-F5344CB8AC3E}">
        <p14:creationId xmlns:p14="http://schemas.microsoft.com/office/powerpoint/2010/main" val="11688183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Windows 10 AllJoyn UWP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303" y="5390514"/>
            <a:ext cx="1902857" cy="10873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302" y="4959382"/>
            <a:ext cx="838200" cy="15184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233" y="5029445"/>
            <a:ext cx="1981200" cy="12366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292" y="4841395"/>
            <a:ext cx="3469358" cy="1951514"/>
          </a:xfrm>
          <a:prstGeom prst="rect">
            <a:avLst/>
          </a:prstGeom>
        </p:spPr>
      </p:pic>
      <p:sp>
        <p:nvSpPr>
          <p:cNvPr id="10" name="Rectangle 9"/>
          <p:cNvSpPr/>
          <p:nvPr/>
        </p:nvSpPr>
        <p:spPr bwMode="auto">
          <a:xfrm>
            <a:off x="797737" y="3999259"/>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Small Device App</a:t>
            </a:r>
            <a:endParaRPr lang="en-US" sz="2000" dirty="0">
              <a:gradFill>
                <a:gsLst>
                  <a:gs pos="0">
                    <a:srgbClr val="FFFFFF"/>
                  </a:gs>
                  <a:gs pos="100000">
                    <a:srgbClr val="FFFFFF"/>
                  </a:gs>
                </a:gsLst>
                <a:lin ang="5400000" scaled="0"/>
              </a:gradFill>
            </a:endParaRPr>
          </a:p>
        </p:txBody>
      </p:sp>
      <p:sp>
        <p:nvSpPr>
          <p:cNvPr id="12" name="Rectangle 11"/>
          <p:cNvSpPr/>
          <p:nvPr/>
        </p:nvSpPr>
        <p:spPr bwMode="auto">
          <a:xfrm>
            <a:off x="3586402" y="4009862"/>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Phone App</a:t>
            </a:r>
            <a:endParaRPr lang="en-US" sz="2000" dirty="0">
              <a:gradFill>
                <a:gsLst>
                  <a:gs pos="0">
                    <a:srgbClr val="FFFFFF"/>
                  </a:gs>
                  <a:gs pos="100000">
                    <a:srgbClr val="FFFFFF"/>
                  </a:gs>
                </a:gsLst>
                <a:lin ang="5400000" scaled="0"/>
              </a:gradFill>
            </a:endParaRPr>
          </a:p>
        </p:txBody>
      </p:sp>
      <p:sp>
        <p:nvSpPr>
          <p:cNvPr id="13" name="Rectangle 12"/>
          <p:cNvSpPr/>
          <p:nvPr/>
        </p:nvSpPr>
        <p:spPr bwMode="auto">
          <a:xfrm>
            <a:off x="6375067" y="3999259"/>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PC App</a:t>
            </a:r>
            <a:endParaRPr lang="en-US" sz="2000" dirty="0">
              <a:gradFill>
                <a:gsLst>
                  <a:gs pos="0">
                    <a:srgbClr val="FFFFFF"/>
                  </a:gs>
                  <a:gs pos="100000">
                    <a:srgbClr val="FFFFFF"/>
                  </a:gs>
                </a:gsLst>
                <a:lin ang="5400000" scaled="0"/>
              </a:gradFill>
            </a:endParaRPr>
          </a:p>
        </p:txBody>
      </p:sp>
      <p:sp>
        <p:nvSpPr>
          <p:cNvPr id="14" name="Rectangle 13"/>
          <p:cNvSpPr/>
          <p:nvPr/>
        </p:nvSpPr>
        <p:spPr bwMode="auto">
          <a:xfrm>
            <a:off x="9163732" y="3999259"/>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Xbox App</a:t>
            </a:r>
            <a:endParaRPr lang="en-US" sz="2000" dirty="0">
              <a:gradFill>
                <a:gsLst>
                  <a:gs pos="0">
                    <a:srgbClr val="FFFFFF"/>
                  </a:gs>
                  <a:gs pos="100000">
                    <a:srgbClr val="FFFFFF"/>
                  </a:gs>
                </a:gsLst>
                <a:lin ang="5400000" scaled="0"/>
              </a:gradFill>
            </a:endParaRPr>
          </a:p>
        </p:txBody>
      </p:sp>
      <p:sp>
        <p:nvSpPr>
          <p:cNvPr id="18" name="Rectangle 17"/>
          <p:cNvSpPr/>
          <p:nvPr/>
        </p:nvSpPr>
        <p:spPr bwMode="auto">
          <a:xfrm>
            <a:off x="797737" y="2864241"/>
            <a:ext cx="10651994" cy="414976"/>
          </a:xfrm>
          <a:prstGeom prst="rect">
            <a:avLst/>
          </a:prstGeom>
          <a:solidFill>
            <a:srgbClr val="5C2D9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Layout file(s), XAML, HTML 5, …</a:t>
            </a:r>
            <a:endParaRPr lang="en-US" sz="2000" dirty="0">
              <a:gradFill>
                <a:gsLst>
                  <a:gs pos="0">
                    <a:srgbClr val="FFFFFF"/>
                  </a:gs>
                  <a:gs pos="100000">
                    <a:srgbClr val="FFFFFF"/>
                  </a:gs>
                </a:gsLst>
                <a:lin ang="5400000" scaled="0"/>
              </a:gradFill>
            </a:endParaRPr>
          </a:p>
        </p:txBody>
      </p:sp>
      <p:sp>
        <p:nvSpPr>
          <p:cNvPr id="19" name="Rectangle 18"/>
          <p:cNvSpPr/>
          <p:nvPr/>
        </p:nvSpPr>
        <p:spPr bwMode="auto">
          <a:xfrm>
            <a:off x="797736" y="1989349"/>
            <a:ext cx="10651995" cy="733002"/>
          </a:xfrm>
          <a:prstGeom prst="rect">
            <a:avLst/>
          </a:prstGeom>
          <a:solidFill>
            <a:srgbClr val="0078D7"/>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400" dirty="0" smtClean="0">
                <a:gradFill>
                  <a:gsLst>
                    <a:gs pos="0">
                      <a:srgbClr val="FFFFFF"/>
                    </a:gs>
                    <a:gs pos="100000">
                      <a:srgbClr val="FFFFFF"/>
                    </a:gs>
                  </a:gsLst>
                  <a:lin ang="5400000" scaled="0"/>
                </a:gradFill>
              </a:rPr>
              <a:t>AllJoyn and Shared App Code</a:t>
            </a:r>
            <a:endParaRPr lang="en-US" sz="2400" dirty="0">
              <a:gradFill>
                <a:gsLst>
                  <a:gs pos="0">
                    <a:srgbClr val="FFFFFF"/>
                  </a:gs>
                  <a:gs pos="100000">
                    <a:srgbClr val="FFFFFF"/>
                  </a:gs>
                </a:gsLst>
                <a:lin ang="5400000" scaled="0"/>
              </a:gradFill>
            </a:endParaRPr>
          </a:p>
        </p:txBody>
      </p:sp>
      <p:sp>
        <p:nvSpPr>
          <p:cNvPr id="20" name="Down Arrow 19"/>
          <p:cNvSpPr/>
          <p:nvPr/>
        </p:nvSpPr>
        <p:spPr bwMode="auto">
          <a:xfrm>
            <a:off x="10135250" y="3374544"/>
            <a:ext cx="304800" cy="501997"/>
          </a:xfrm>
          <a:prstGeom prst="downArrow">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Down Arrow 20"/>
          <p:cNvSpPr/>
          <p:nvPr/>
        </p:nvSpPr>
        <p:spPr bwMode="auto">
          <a:xfrm>
            <a:off x="7365667" y="3388128"/>
            <a:ext cx="304800" cy="501997"/>
          </a:xfrm>
          <a:prstGeom prst="downArrow">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2" name="Down Arrow 21"/>
          <p:cNvSpPr/>
          <p:nvPr/>
        </p:nvSpPr>
        <p:spPr bwMode="auto">
          <a:xfrm>
            <a:off x="4577002" y="3374544"/>
            <a:ext cx="304800" cy="501997"/>
          </a:xfrm>
          <a:prstGeom prst="downArrow">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3" name="Down Arrow 22"/>
          <p:cNvSpPr/>
          <p:nvPr/>
        </p:nvSpPr>
        <p:spPr bwMode="auto">
          <a:xfrm>
            <a:off x="1811172" y="3388127"/>
            <a:ext cx="304800" cy="501997"/>
          </a:xfrm>
          <a:prstGeom prst="downArrow">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7507852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Coding Walkthrough: Building a WinRT AllJoyn App for Windows 10</a:t>
            </a:r>
            <a:endParaRPr lang="en-US" dirty="0"/>
          </a:p>
        </p:txBody>
      </p:sp>
    </p:spTree>
    <p:extLst>
      <p:ext uri="{BB962C8B-B14F-4D97-AF65-F5344CB8AC3E}">
        <p14:creationId xmlns:p14="http://schemas.microsoft.com/office/powerpoint/2010/main" val="270449593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Device System Bridge (DSB) Framework</a:t>
            </a:r>
            <a:endParaRPr lang="en-US" dirty="0"/>
          </a:p>
        </p:txBody>
      </p:sp>
      <p:sp>
        <p:nvSpPr>
          <p:cNvPr id="6" name="Flowchart: Process 5"/>
          <p:cNvSpPr/>
          <p:nvPr/>
        </p:nvSpPr>
        <p:spPr bwMode="auto">
          <a:xfrm>
            <a:off x="5510491" y="2506662"/>
            <a:ext cx="1587805" cy="3240639"/>
          </a:xfrm>
          <a:prstGeom prst="flowChartProcess">
            <a:avLst/>
          </a:prstGeom>
          <a:solidFill>
            <a:srgbClr val="B4009E"/>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Device </a:t>
            </a:r>
            <a:r>
              <a:rPr lang="en-US" sz="2000" dirty="0">
                <a:gradFill>
                  <a:gsLst>
                    <a:gs pos="0">
                      <a:srgbClr val="FFFFFF"/>
                    </a:gs>
                    <a:gs pos="100000">
                      <a:srgbClr val="FFFFFF"/>
                    </a:gs>
                  </a:gsLst>
                  <a:lin ang="5400000" scaled="0"/>
                </a:gradFill>
              </a:rPr>
              <a:t>S</a:t>
            </a:r>
            <a:r>
              <a:rPr lang="en-US" sz="2000" dirty="0" smtClean="0">
                <a:gradFill>
                  <a:gsLst>
                    <a:gs pos="0">
                      <a:srgbClr val="FFFFFF"/>
                    </a:gs>
                    <a:gs pos="100000">
                      <a:srgbClr val="FFFFFF"/>
                    </a:gs>
                  </a:gsLst>
                  <a:lin ang="5400000" scaled="0"/>
                </a:gradFill>
              </a:rPr>
              <a:t>ystem Bridge </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(DSB)</a:t>
            </a:r>
          </a:p>
        </p:txBody>
      </p:sp>
      <p:sp>
        <p:nvSpPr>
          <p:cNvPr id="8" name="Rectangle 7"/>
          <p:cNvSpPr/>
          <p:nvPr/>
        </p:nvSpPr>
        <p:spPr bwMode="auto">
          <a:xfrm>
            <a:off x="427037" y="2506662"/>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ZigBee Device</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427037" y="3426438"/>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Z-Wave Device</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427037" y="5014299"/>
            <a:ext cx="2286000" cy="733002"/>
          </a:xfrm>
          <a:prstGeom prst="rect">
            <a:avLst/>
          </a:prstGeom>
          <a:solidFill>
            <a:srgbClr val="00188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smtClean="0">
                <a:gradFill>
                  <a:gsLst>
                    <a:gs pos="0">
                      <a:srgbClr val="FFFFFF"/>
                    </a:gs>
                    <a:gs pos="100000">
                      <a:srgbClr val="FFFFFF"/>
                    </a:gs>
                  </a:gsLst>
                  <a:lin ang="5400000" scaled="0"/>
                </a:gradFill>
              </a:rPr>
              <a:t>BACnet</a:t>
            </a:r>
            <a:r>
              <a:rPr lang="en-US" sz="2000" dirty="0" smtClean="0">
                <a:gradFill>
                  <a:gsLst>
                    <a:gs pos="0">
                      <a:srgbClr val="FFFFFF"/>
                    </a:gs>
                    <a:gs pos="100000">
                      <a:srgbClr val="FFFFFF"/>
                    </a:gs>
                  </a:gsLst>
                  <a:lin ang="5400000" scaled="0"/>
                </a:gradFill>
              </a:rPr>
              <a:t> Stack</a:t>
            </a:r>
            <a:endParaRPr lang="en-US" sz="2000" dirty="0">
              <a:gradFill>
                <a:gsLst>
                  <a:gs pos="0">
                    <a:srgbClr val="FFFFFF"/>
                  </a:gs>
                  <a:gs pos="100000">
                    <a:srgbClr val="FFFFFF"/>
                  </a:gs>
                </a:gsLst>
                <a:lin ang="5400000" scaled="0"/>
              </a:gradFill>
            </a:endParaRPr>
          </a:p>
        </p:txBody>
      </p:sp>
      <p:sp>
        <p:nvSpPr>
          <p:cNvPr id="11" name="TextBox 10"/>
          <p:cNvSpPr txBox="1"/>
          <p:nvPr/>
        </p:nvSpPr>
        <p:spPr>
          <a:xfrm>
            <a:off x="1197819" y="4159440"/>
            <a:ext cx="744436" cy="738664"/>
          </a:xfrm>
          <a:prstGeom prst="rect">
            <a:avLst/>
          </a:prstGeom>
          <a:noFill/>
        </p:spPr>
        <p:txBody>
          <a:bodyPr wrap="none" lIns="182880" tIns="146304" rIns="182880" bIns="146304" rtlCol="0">
            <a:spAutoFit/>
          </a:bodyPr>
          <a:lstStyle/>
          <a:p>
            <a:pPr algn="ctr">
              <a:lnSpc>
                <a:spcPct val="90000"/>
              </a:lnSpc>
              <a:spcAft>
                <a:spcPts val="600"/>
              </a:spcAft>
            </a:pPr>
            <a:r>
              <a:rPr lang="en-US" sz="3200" b="1" dirty="0" smtClean="0">
                <a:gradFill>
                  <a:gsLst>
                    <a:gs pos="2917">
                      <a:srgbClr val="404040"/>
                    </a:gs>
                    <a:gs pos="30000">
                      <a:srgbClr val="404040"/>
                    </a:gs>
                  </a:gsLst>
                  <a:lin ang="5400000" scaled="0"/>
                </a:gradFill>
              </a:rPr>
              <a:t>…</a:t>
            </a:r>
          </a:p>
        </p:txBody>
      </p:sp>
      <p:sp>
        <p:nvSpPr>
          <p:cNvPr id="14" name="Rectangle 13"/>
          <p:cNvSpPr/>
          <p:nvPr/>
        </p:nvSpPr>
        <p:spPr bwMode="auto">
          <a:xfrm>
            <a:off x="7094332" y="2506662"/>
            <a:ext cx="1965860" cy="733002"/>
          </a:xfrm>
          <a:prstGeom prst="rect">
            <a:avLst/>
          </a:prstGeom>
          <a:solidFill>
            <a:srgbClr val="5C005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Virtual AllJoyn Device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7094332" y="3426438"/>
            <a:ext cx="1965860" cy="733002"/>
          </a:xfrm>
          <a:prstGeom prst="rect">
            <a:avLst/>
          </a:prstGeom>
          <a:solidFill>
            <a:srgbClr val="5C005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Virtual AllJoyn Device</a:t>
            </a:r>
            <a:endParaRPr lang="en-US" sz="2000" dirty="0">
              <a:gradFill>
                <a:gsLst>
                  <a:gs pos="0">
                    <a:srgbClr val="FFFFFF"/>
                  </a:gs>
                  <a:gs pos="100000">
                    <a:srgbClr val="FFFFFF"/>
                  </a:gs>
                </a:gsLst>
                <a:lin ang="5400000" scaled="0"/>
              </a:gradFill>
            </a:endParaRPr>
          </a:p>
        </p:txBody>
      </p:sp>
      <p:sp>
        <p:nvSpPr>
          <p:cNvPr id="16" name="Rectangle 15"/>
          <p:cNvSpPr/>
          <p:nvPr/>
        </p:nvSpPr>
        <p:spPr bwMode="auto">
          <a:xfrm>
            <a:off x="7094332" y="5009404"/>
            <a:ext cx="1965860" cy="733002"/>
          </a:xfrm>
          <a:prstGeom prst="rect">
            <a:avLst/>
          </a:prstGeom>
          <a:solidFill>
            <a:srgbClr val="5C005C"/>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Virtual AllJoyn Device</a:t>
            </a:r>
            <a:endParaRPr lang="en-US" sz="2000" dirty="0">
              <a:gradFill>
                <a:gsLst>
                  <a:gs pos="0">
                    <a:srgbClr val="FFFFFF"/>
                  </a:gs>
                  <a:gs pos="100000">
                    <a:srgbClr val="FFFFFF"/>
                  </a:gs>
                </a:gsLst>
                <a:lin ang="5400000" scaled="0"/>
              </a:gradFill>
            </a:endParaRPr>
          </a:p>
        </p:txBody>
      </p:sp>
      <p:sp>
        <p:nvSpPr>
          <p:cNvPr id="19" name="Flowchart: Process 18"/>
          <p:cNvSpPr/>
          <p:nvPr/>
        </p:nvSpPr>
        <p:spPr bwMode="auto">
          <a:xfrm>
            <a:off x="10453535" y="2501767"/>
            <a:ext cx="1587805" cy="3240639"/>
          </a:xfrm>
          <a:prstGeom prst="flowChartProcess">
            <a:avLst/>
          </a:prstGeom>
          <a:solidFill>
            <a:srgbClr val="0078D7"/>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AllJoyn Apps and Devices</a:t>
            </a:r>
          </a:p>
        </p:txBody>
      </p:sp>
      <p:sp>
        <p:nvSpPr>
          <p:cNvPr id="20" name="TextBox 19"/>
          <p:cNvSpPr txBox="1"/>
          <p:nvPr/>
        </p:nvSpPr>
        <p:spPr>
          <a:xfrm>
            <a:off x="427037" y="1553648"/>
            <a:ext cx="2286000"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rgbClr val="404040"/>
                    </a:gs>
                    <a:gs pos="30000">
                      <a:srgbClr val="404040"/>
                    </a:gs>
                  </a:gsLst>
                  <a:lin ang="5400000" scaled="0"/>
                </a:gradFill>
              </a:rPr>
              <a:t>Non-AllJoyn Devices</a:t>
            </a:r>
          </a:p>
        </p:txBody>
      </p:sp>
      <p:sp>
        <p:nvSpPr>
          <p:cNvPr id="21" name="TextBox 20"/>
          <p:cNvSpPr txBox="1"/>
          <p:nvPr/>
        </p:nvSpPr>
        <p:spPr>
          <a:xfrm>
            <a:off x="10104437" y="1553648"/>
            <a:ext cx="2286000"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rgbClr val="404040"/>
                    </a:gs>
                    <a:gs pos="30000">
                      <a:srgbClr val="404040"/>
                    </a:gs>
                  </a:gsLst>
                  <a:lin ang="5400000" scaled="0"/>
                </a:gradFill>
              </a:rPr>
              <a:t>AllJoyn Endpoints</a:t>
            </a:r>
          </a:p>
        </p:txBody>
      </p:sp>
      <p:sp>
        <p:nvSpPr>
          <p:cNvPr id="22" name="Left-Right Arrow 21"/>
          <p:cNvSpPr/>
          <p:nvPr/>
        </p:nvSpPr>
        <p:spPr bwMode="auto">
          <a:xfrm>
            <a:off x="9299401" y="2663356"/>
            <a:ext cx="914400" cy="419614"/>
          </a:xfrm>
          <a:prstGeom prst="lef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Left-Right Arrow 22"/>
          <p:cNvSpPr/>
          <p:nvPr/>
        </p:nvSpPr>
        <p:spPr bwMode="auto">
          <a:xfrm>
            <a:off x="9299401" y="3578069"/>
            <a:ext cx="914400" cy="419614"/>
          </a:xfrm>
          <a:prstGeom prst="lef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Left-Right Arrow 23"/>
          <p:cNvSpPr/>
          <p:nvPr/>
        </p:nvSpPr>
        <p:spPr bwMode="auto">
          <a:xfrm>
            <a:off x="9299401" y="5164446"/>
            <a:ext cx="914400" cy="419614"/>
          </a:xfrm>
          <a:prstGeom prst="lef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Left-Right Arrow 24"/>
          <p:cNvSpPr/>
          <p:nvPr/>
        </p:nvSpPr>
        <p:spPr bwMode="auto">
          <a:xfrm>
            <a:off x="2943851" y="2663356"/>
            <a:ext cx="914400" cy="419614"/>
          </a:xfrm>
          <a:prstGeom prst="lef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Left-Right Arrow 25"/>
          <p:cNvSpPr/>
          <p:nvPr/>
        </p:nvSpPr>
        <p:spPr bwMode="auto">
          <a:xfrm>
            <a:off x="2943851" y="3578069"/>
            <a:ext cx="914400" cy="419614"/>
          </a:xfrm>
          <a:prstGeom prst="lef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Left-Right Arrow 26"/>
          <p:cNvSpPr/>
          <p:nvPr/>
        </p:nvSpPr>
        <p:spPr bwMode="auto">
          <a:xfrm>
            <a:off x="2943851" y="5170993"/>
            <a:ext cx="914400" cy="419614"/>
          </a:xfrm>
          <a:prstGeom prst="leftRightArrow">
            <a:avLst/>
          </a:prstGeom>
          <a:solidFill>
            <a:srgbClr val="969696"/>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TextBox 27"/>
          <p:cNvSpPr txBox="1"/>
          <p:nvPr/>
        </p:nvSpPr>
        <p:spPr>
          <a:xfrm>
            <a:off x="7738808" y="4159440"/>
            <a:ext cx="744436" cy="738664"/>
          </a:xfrm>
          <a:prstGeom prst="rect">
            <a:avLst/>
          </a:prstGeom>
          <a:noFill/>
        </p:spPr>
        <p:txBody>
          <a:bodyPr wrap="none" lIns="182880" tIns="146304" rIns="182880" bIns="146304" rtlCol="0">
            <a:spAutoFit/>
          </a:bodyPr>
          <a:lstStyle/>
          <a:p>
            <a:pPr algn="ctr">
              <a:lnSpc>
                <a:spcPct val="90000"/>
              </a:lnSpc>
              <a:spcAft>
                <a:spcPts val="600"/>
              </a:spcAft>
            </a:pPr>
            <a:r>
              <a:rPr lang="en-US" sz="3200" b="1" dirty="0" smtClean="0">
                <a:gradFill>
                  <a:gsLst>
                    <a:gs pos="2917">
                      <a:srgbClr val="404040"/>
                    </a:gs>
                    <a:gs pos="30000">
                      <a:srgbClr val="404040"/>
                    </a:gs>
                  </a:gsLst>
                  <a:lin ang="5400000" scaled="0"/>
                </a:gradFill>
              </a:rPr>
              <a:t>…</a:t>
            </a:r>
          </a:p>
        </p:txBody>
      </p:sp>
      <p:sp>
        <p:nvSpPr>
          <p:cNvPr id="29" name="Rectangle 28"/>
          <p:cNvSpPr/>
          <p:nvPr/>
        </p:nvSpPr>
        <p:spPr bwMode="auto">
          <a:xfrm>
            <a:off x="4008437" y="2506662"/>
            <a:ext cx="1502054" cy="733002"/>
          </a:xfrm>
          <a:prstGeom prst="rect">
            <a:avLst/>
          </a:prstGeom>
          <a:solidFill>
            <a:srgbClr val="52525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Plugin</a:t>
            </a:r>
            <a:endParaRPr lang="en-US" sz="2000" dirty="0">
              <a:gradFill>
                <a:gsLst>
                  <a:gs pos="0">
                    <a:srgbClr val="FFFFFF"/>
                  </a:gs>
                  <a:gs pos="100000">
                    <a:srgbClr val="FFFFFF"/>
                  </a:gs>
                </a:gsLst>
                <a:lin ang="5400000" scaled="0"/>
              </a:gradFill>
            </a:endParaRPr>
          </a:p>
        </p:txBody>
      </p:sp>
      <p:sp>
        <p:nvSpPr>
          <p:cNvPr id="30" name="Rectangle 29"/>
          <p:cNvSpPr/>
          <p:nvPr/>
        </p:nvSpPr>
        <p:spPr bwMode="auto">
          <a:xfrm>
            <a:off x="4008437" y="3426438"/>
            <a:ext cx="1502054" cy="733002"/>
          </a:xfrm>
          <a:prstGeom prst="rect">
            <a:avLst/>
          </a:prstGeom>
          <a:solidFill>
            <a:srgbClr val="52525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Plugin</a:t>
            </a:r>
            <a:endParaRPr lang="en-US" sz="2000" dirty="0">
              <a:gradFill>
                <a:gsLst>
                  <a:gs pos="0">
                    <a:srgbClr val="FFFFFF"/>
                  </a:gs>
                  <a:gs pos="100000">
                    <a:srgbClr val="FFFFFF"/>
                  </a:gs>
                </a:gsLst>
                <a:lin ang="5400000" scaled="0"/>
              </a:gradFill>
            </a:endParaRPr>
          </a:p>
        </p:txBody>
      </p:sp>
      <p:sp>
        <p:nvSpPr>
          <p:cNvPr id="31" name="Rectangle 30"/>
          <p:cNvSpPr/>
          <p:nvPr/>
        </p:nvSpPr>
        <p:spPr bwMode="auto">
          <a:xfrm>
            <a:off x="4008437" y="5007752"/>
            <a:ext cx="1502054" cy="733002"/>
          </a:xfrm>
          <a:prstGeom prst="rect">
            <a:avLst/>
          </a:prstGeom>
          <a:solidFill>
            <a:srgbClr val="52525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Plugin</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9639813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092881"/>
          </a:xfrm>
        </p:spPr>
        <p:txBody>
          <a:bodyPr/>
          <a:lstStyle/>
          <a:p>
            <a:r>
              <a:rPr lang="en-US" dirty="0" smtClean="0"/>
              <a:t>Insteon AllJoyn support and UWP app</a:t>
            </a:r>
          </a:p>
          <a:p>
            <a:r>
              <a:rPr lang="en-US" dirty="0" smtClean="0"/>
              <a:t>Visual Studio 2015 AllJoyn Integration</a:t>
            </a:r>
          </a:p>
          <a:p>
            <a:r>
              <a:rPr lang="en-US" dirty="0" smtClean="0"/>
              <a:t>Windows 10 AllJoyn Samples</a:t>
            </a:r>
          </a:p>
        </p:txBody>
      </p:sp>
      <p:sp>
        <p:nvSpPr>
          <p:cNvPr id="3" name="Title 2"/>
          <p:cNvSpPr>
            <a:spLocks noGrp="1"/>
          </p:cNvSpPr>
          <p:nvPr>
            <p:ph type="title"/>
          </p:nvPr>
        </p:nvSpPr>
        <p:spPr/>
        <p:txBody>
          <a:bodyPr/>
          <a:lstStyle/>
          <a:p>
            <a:r>
              <a:rPr lang="en-US" dirty="0" smtClean="0"/>
              <a:t>Coming Soon</a:t>
            </a:r>
            <a:endParaRPr lang="en-US" dirty="0"/>
          </a:p>
        </p:txBody>
      </p:sp>
    </p:spTree>
    <p:extLst>
      <p:ext uri="{BB962C8B-B14F-4D97-AF65-F5344CB8AC3E}">
        <p14:creationId xmlns:p14="http://schemas.microsoft.com/office/powerpoint/2010/main" val="296310559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447098"/>
          </a:xfrm>
        </p:spPr>
        <p:txBody>
          <a:bodyPr/>
          <a:lstStyle/>
          <a:p>
            <a:r>
              <a:rPr lang="en-US" dirty="0" smtClean="0"/>
              <a:t>Install Windows 10</a:t>
            </a:r>
          </a:p>
          <a:p>
            <a:r>
              <a:rPr lang="en-US" dirty="0" smtClean="0"/>
              <a:t>Build AllJoyn-enabled UWP apps and devices</a:t>
            </a:r>
          </a:p>
          <a:p>
            <a:r>
              <a:rPr lang="en-US" dirty="0" smtClean="0"/>
              <a:t>Send Microsoft your Feedback</a:t>
            </a:r>
          </a:p>
          <a:p>
            <a:r>
              <a:rPr lang="en-US" dirty="0" smtClean="0"/>
              <a:t>Get Involved with the AllSeen Alliance</a:t>
            </a:r>
          </a:p>
          <a:p>
            <a:r>
              <a:rPr lang="en-US" dirty="0" smtClean="0"/>
              <a:t>Contribute Code back to Alliance</a:t>
            </a:r>
            <a:endParaRPr lang="en-US" dirty="0"/>
          </a:p>
        </p:txBody>
      </p:sp>
      <p:sp>
        <p:nvSpPr>
          <p:cNvPr id="3" name="Title 2"/>
          <p:cNvSpPr>
            <a:spLocks noGrp="1"/>
          </p:cNvSpPr>
          <p:nvPr>
            <p:ph type="title"/>
          </p:nvPr>
        </p:nvSpPr>
        <p:spPr/>
        <p:txBody>
          <a:bodyPr/>
          <a:lstStyle/>
          <a:p>
            <a:r>
              <a:rPr lang="en-US" dirty="0" smtClean="0"/>
              <a:t>Call To Action</a:t>
            </a:r>
            <a:endParaRPr lang="en-US" dirty="0"/>
          </a:p>
        </p:txBody>
      </p:sp>
    </p:spTree>
    <p:extLst>
      <p:ext uri="{BB962C8B-B14F-4D97-AF65-F5344CB8AC3E}">
        <p14:creationId xmlns:p14="http://schemas.microsoft.com/office/powerpoint/2010/main" val="87647414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304841983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Brian </a:t>
            </a:r>
            <a:r>
              <a:rPr lang="en-US" dirty="0" smtClean="0"/>
              <a:t>Rockwell</a:t>
            </a:r>
            <a:br>
              <a:rPr lang="en-US" dirty="0" smtClean="0"/>
            </a:br>
            <a:r>
              <a:rPr lang="en-US" dirty="0" smtClean="0"/>
              <a:t>Gavin </a:t>
            </a:r>
            <a:r>
              <a:rPr lang="en-US" dirty="0"/>
              <a:t>Gear</a:t>
            </a:r>
          </a:p>
        </p:txBody>
      </p:sp>
      <p:sp>
        <p:nvSpPr>
          <p:cNvPr id="3" name="Title 2"/>
          <p:cNvSpPr>
            <a:spLocks noGrp="1"/>
          </p:cNvSpPr>
          <p:nvPr>
            <p:ph type="title"/>
          </p:nvPr>
        </p:nvSpPr>
        <p:spPr>
          <a:xfrm>
            <a:off x="274702" y="2125662"/>
            <a:ext cx="11887135" cy="1837298"/>
          </a:xfrm>
        </p:spPr>
        <p:txBody>
          <a:bodyPr/>
          <a:lstStyle/>
          <a:p>
            <a:r>
              <a:rPr lang="en-US" sz="4800" dirty="0" err="1"/>
              <a:t>AllJoyn</a:t>
            </a:r>
            <a:r>
              <a:rPr lang="en-US" sz="4800" dirty="0"/>
              <a:t>: Building Universal Windows Apps that Discover, Connect, and Interact with Other Devices and Cloud Services Using </a:t>
            </a:r>
            <a:r>
              <a:rPr lang="en-US" sz="4800" dirty="0" err="1"/>
              <a:t>AllJoyn</a:t>
            </a:r>
            <a:endParaRPr lang="en-US" sz="4800" dirty="0"/>
          </a:p>
        </p:txBody>
      </p:sp>
      <p:sp>
        <p:nvSpPr>
          <p:cNvPr id="5" name="Text Placeholder 4"/>
          <p:cNvSpPr>
            <a:spLocks noGrp="1"/>
          </p:cNvSpPr>
          <p:nvPr>
            <p:ph type="body" sz="quarter" idx="13"/>
          </p:nvPr>
        </p:nvSpPr>
        <p:spPr/>
        <p:txBody>
          <a:bodyPr/>
          <a:lstStyle/>
          <a:p>
            <a:r>
              <a:rPr lang="en-US" dirty="0" smtClean="0"/>
              <a:t>2-623</a:t>
            </a:r>
            <a:endParaRPr lang="en-US" dirty="0"/>
          </a:p>
        </p:txBody>
      </p:sp>
    </p:spTree>
    <p:extLst>
      <p:ext uri="{BB962C8B-B14F-4D97-AF65-F5344CB8AC3E}">
        <p14:creationId xmlns:p14="http://schemas.microsoft.com/office/powerpoint/2010/main" val="35591907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072158"/>
          </a:xfrm>
        </p:spPr>
        <p:txBody>
          <a:bodyPr/>
          <a:lstStyle/>
          <a:p>
            <a:r>
              <a:rPr lang="en-US" dirty="0" smtClean="0"/>
              <a:t>Other relevant sessions:</a:t>
            </a:r>
          </a:p>
          <a:p>
            <a:pPr lvl="1"/>
            <a:r>
              <a:rPr lang="en-US" dirty="0"/>
              <a:t>652: Internet of Things: Overview</a:t>
            </a:r>
          </a:p>
          <a:p>
            <a:pPr lvl="1"/>
            <a:r>
              <a:rPr lang="en-US" dirty="0" smtClean="0"/>
              <a:t>752</a:t>
            </a:r>
            <a:r>
              <a:rPr lang="en-US" dirty="0"/>
              <a:t>: Building consumer and enterprise device solutions with Windows 10 </a:t>
            </a:r>
            <a:r>
              <a:rPr lang="en-US" dirty="0" err="1"/>
              <a:t>IoT</a:t>
            </a:r>
            <a:endParaRPr lang="en-US" dirty="0"/>
          </a:p>
          <a:p>
            <a:pPr lvl="1"/>
            <a:r>
              <a:rPr lang="en-US" dirty="0" smtClean="0"/>
              <a:t>724</a:t>
            </a:r>
            <a:r>
              <a:rPr lang="en-US" dirty="0"/>
              <a:t>: Windows for Makers: Raspberry Pi 2, Arduino, and more!</a:t>
            </a:r>
          </a:p>
          <a:p>
            <a:pPr lvl="1"/>
            <a:r>
              <a:rPr lang="en-US" dirty="0" smtClean="0"/>
              <a:t>617</a:t>
            </a:r>
            <a:r>
              <a:rPr lang="en-US" dirty="0"/>
              <a:t>: Windows + Open Source Software</a:t>
            </a:r>
          </a:p>
          <a:p>
            <a:pPr marL="342900" lvl="1" indent="0">
              <a:buNone/>
            </a:pPr>
            <a:endParaRPr lang="en-US" dirty="0" smtClean="0"/>
          </a:p>
          <a:p>
            <a:r>
              <a:rPr lang="en-US" dirty="0" smtClean="0"/>
              <a:t>AllJoyn Resources:</a:t>
            </a:r>
          </a:p>
          <a:p>
            <a:pPr lvl="1"/>
            <a:r>
              <a:rPr lang="en-US" dirty="0" err="1"/>
              <a:t>AllSeen</a:t>
            </a:r>
            <a:r>
              <a:rPr lang="en-US" dirty="0"/>
              <a:t> Alliance: </a:t>
            </a:r>
            <a:r>
              <a:rPr lang="en-US" dirty="0">
                <a:hlinkClick r:id="rId3"/>
              </a:rPr>
              <a:t>http://allseenalliance.org</a:t>
            </a:r>
            <a:endParaRPr lang="en-US" dirty="0"/>
          </a:p>
          <a:p>
            <a:pPr lvl="1"/>
            <a:r>
              <a:rPr lang="en-US" dirty="0" smtClean="0"/>
              <a:t>Windows </a:t>
            </a:r>
            <a:r>
              <a:rPr lang="en-US" dirty="0"/>
              <a:t>10 </a:t>
            </a:r>
            <a:r>
              <a:rPr lang="en-US" dirty="0" err="1"/>
              <a:t>IoT</a:t>
            </a:r>
            <a:r>
              <a:rPr lang="en-US" dirty="0"/>
              <a:t>: </a:t>
            </a:r>
            <a:r>
              <a:rPr lang="en-US" dirty="0">
                <a:hlinkClick r:id="rId4"/>
              </a:rPr>
              <a:t>http://windowsondevices.com</a:t>
            </a:r>
            <a:r>
              <a:rPr lang="en-US" dirty="0"/>
              <a:t> </a:t>
            </a:r>
          </a:p>
          <a:p>
            <a:pPr lvl="1"/>
            <a:r>
              <a:rPr lang="en-US" dirty="0" smtClean="0">
                <a:hlinkClick r:id="rId5"/>
              </a:rPr>
              <a:t>MSDN </a:t>
            </a:r>
            <a:r>
              <a:rPr lang="en-US" dirty="0">
                <a:hlinkClick r:id="rId5"/>
              </a:rPr>
              <a:t>documentation for Windows 10 </a:t>
            </a:r>
            <a:r>
              <a:rPr lang="en-US" dirty="0" err="1">
                <a:hlinkClick r:id="rId5"/>
              </a:rPr>
              <a:t>AllJoyn</a:t>
            </a:r>
            <a:endParaRPr lang="en-US" dirty="0"/>
          </a:p>
          <a:p>
            <a:pPr lvl="1"/>
            <a:r>
              <a:rPr lang="en-US" dirty="0" smtClean="0"/>
              <a:t>Windows </a:t>
            </a:r>
            <a:r>
              <a:rPr lang="en-US" dirty="0"/>
              <a:t>10 </a:t>
            </a:r>
            <a:r>
              <a:rPr lang="en-US" dirty="0" err="1"/>
              <a:t>AllJoyn</a:t>
            </a:r>
            <a:r>
              <a:rPr lang="en-US" dirty="0"/>
              <a:t> Samples</a:t>
            </a:r>
          </a:p>
        </p:txBody>
      </p:sp>
      <p:sp>
        <p:nvSpPr>
          <p:cNvPr id="3" name="Title 2"/>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01411497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0051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101" y="72722"/>
            <a:ext cx="10724938" cy="850682"/>
          </a:xfrm>
        </p:spPr>
        <p:txBody>
          <a:bodyPr/>
          <a:lstStyle/>
          <a:p>
            <a:r>
              <a:rPr lang="en-US" dirty="0" smtClean="0"/>
              <a:t>AllJoyn session </a:t>
            </a:r>
            <a:r>
              <a:rPr lang="en-US" sz="4000" dirty="0" smtClean="0"/>
              <a:t>AV/space/power</a:t>
            </a:r>
            <a:r>
              <a:rPr lang="en-US" dirty="0" smtClean="0"/>
              <a:t> requirements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270" y="1759828"/>
            <a:ext cx="2915851" cy="1640166"/>
          </a:xfrm>
          <a:prstGeom prst="rect">
            <a:avLst/>
          </a:prstGeom>
        </p:spPr>
      </p:pic>
      <p:sp>
        <p:nvSpPr>
          <p:cNvPr id="5" name="TextBox 4"/>
          <p:cNvSpPr txBox="1"/>
          <p:nvPr/>
        </p:nvSpPr>
        <p:spPr>
          <a:xfrm>
            <a:off x="8606278" y="1407444"/>
            <a:ext cx="2076407" cy="382308"/>
          </a:xfrm>
          <a:prstGeom prst="rect">
            <a:avLst/>
          </a:prstGeom>
          <a:noFill/>
        </p:spPr>
        <p:txBody>
          <a:bodyPr wrap="none" rtlCol="0">
            <a:spAutoFit/>
          </a:bodyPr>
          <a:lstStyle/>
          <a:p>
            <a:r>
              <a:rPr lang="en-US" dirty="0">
                <a:solidFill>
                  <a:srgbClr val="404040"/>
                </a:solidFill>
              </a:rPr>
              <a:t>LG 42” </a:t>
            </a:r>
            <a:r>
              <a:rPr lang="en-US" dirty="0" err="1">
                <a:solidFill>
                  <a:srgbClr val="404040"/>
                </a:solidFill>
              </a:rPr>
              <a:t>WebOS</a:t>
            </a:r>
            <a:r>
              <a:rPr lang="en-US" dirty="0">
                <a:solidFill>
                  <a:srgbClr val="404040"/>
                </a:solidFill>
              </a:rPr>
              <a:t> TV</a:t>
            </a:r>
          </a:p>
        </p:txBody>
      </p:sp>
      <p:sp>
        <p:nvSpPr>
          <p:cNvPr id="6" name="TextBox 5"/>
          <p:cNvSpPr txBox="1"/>
          <p:nvPr/>
        </p:nvSpPr>
        <p:spPr>
          <a:xfrm>
            <a:off x="10341531" y="1784129"/>
            <a:ext cx="1291509" cy="606488"/>
          </a:xfrm>
          <a:prstGeom prst="rect">
            <a:avLst/>
          </a:prstGeom>
          <a:noFill/>
        </p:spPr>
        <p:txBody>
          <a:bodyPr wrap="square" rtlCol="0">
            <a:spAutoFit/>
          </a:bodyPr>
          <a:lstStyle/>
          <a:p>
            <a:r>
              <a:rPr lang="en-US" sz="1600" dirty="0">
                <a:solidFill>
                  <a:srgbClr val="FF0000"/>
                </a:solidFill>
              </a:rPr>
              <a:t>Power: </a:t>
            </a:r>
          </a:p>
          <a:p>
            <a:r>
              <a:rPr lang="en-US" sz="1600" dirty="0">
                <a:solidFill>
                  <a:srgbClr val="FF0000"/>
                </a:solidFill>
              </a:rPr>
              <a:t>3 prong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944" y="3752379"/>
            <a:ext cx="1268171" cy="1124445"/>
          </a:xfrm>
          <a:prstGeom prst="rect">
            <a:avLst/>
          </a:prstGeom>
        </p:spPr>
      </p:pic>
      <p:sp>
        <p:nvSpPr>
          <p:cNvPr id="8" name="TextBox 7"/>
          <p:cNvSpPr txBox="1"/>
          <p:nvPr/>
        </p:nvSpPr>
        <p:spPr>
          <a:xfrm>
            <a:off x="6980116" y="3514823"/>
            <a:ext cx="1360822" cy="369332"/>
          </a:xfrm>
          <a:prstGeom prst="rect">
            <a:avLst/>
          </a:prstGeom>
          <a:noFill/>
        </p:spPr>
        <p:txBody>
          <a:bodyPr wrap="none" rtlCol="0">
            <a:spAutoFit/>
          </a:bodyPr>
          <a:lstStyle/>
          <a:p>
            <a:r>
              <a:rPr lang="en-US" dirty="0" err="1">
                <a:solidFill>
                  <a:srgbClr val="404040"/>
                </a:solidFill>
              </a:rPr>
              <a:t>WiFi</a:t>
            </a:r>
            <a:r>
              <a:rPr lang="en-US" dirty="0">
                <a:solidFill>
                  <a:srgbClr val="404040"/>
                </a:solidFill>
              </a:rPr>
              <a:t> Router</a:t>
            </a:r>
          </a:p>
        </p:txBody>
      </p:sp>
      <p:sp>
        <p:nvSpPr>
          <p:cNvPr id="9" name="TextBox 8"/>
          <p:cNvSpPr txBox="1"/>
          <p:nvPr/>
        </p:nvSpPr>
        <p:spPr>
          <a:xfrm>
            <a:off x="7130893" y="4676667"/>
            <a:ext cx="1291509" cy="862647"/>
          </a:xfrm>
          <a:prstGeom prst="rect">
            <a:avLst/>
          </a:prstGeom>
          <a:noFill/>
        </p:spPr>
        <p:txBody>
          <a:bodyPr wrap="square" rtlCol="0">
            <a:spAutoFit/>
          </a:bodyPr>
          <a:lstStyle/>
          <a:p>
            <a:r>
              <a:rPr lang="en-US" sz="1600" dirty="0">
                <a:solidFill>
                  <a:srgbClr val="FF0000"/>
                </a:solidFill>
              </a:rPr>
              <a:t>Power: </a:t>
            </a:r>
          </a:p>
          <a:p>
            <a:r>
              <a:rPr lang="en-US" sz="1600" dirty="0">
                <a:solidFill>
                  <a:srgbClr val="FF0000"/>
                </a:solidFill>
              </a:rPr>
              <a:t>2 prong brick</a:t>
            </a:r>
          </a:p>
        </p:txBody>
      </p:sp>
      <p:sp>
        <p:nvSpPr>
          <p:cNvPr id="11" name="Oval 10"/>
          <p:cNvSpPr/>
          <p:nvPr/>
        </p:nvSpPr>
        <p:spPr>
          <a:xfrm>
            <a:off x="8190364" y="4365925"/>
            <a:ext cx="301503" cy="3015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a:solidFill>
                <a:srgbClr val="FFFFFF"/>
              </a:solidFill>
            </a:endParaRPr>
          </a:p>
        </p:txBody>
      </p:sp>
      <p:cxnSp>
        <p:nvCxnSpPr>
          <p:cNvPr id="13" name="Elbow Connector 12"/>
          <p:cNvCxnSpPr>
            <a:stCxn id="11" idx="6"/>
            <a:endCxn id="4" idx="2"/>
          </p:cNvCxnSpPr>
          <p:nvPr/>
        </p:nvCxnSpPr>
        <p:spPr>
          <a:xfrm flipV="1">
            <a:off x="8491867" y="3399995"/>
            <a:ext cx="990329" cy="111668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66970" y="4105891"/>
            <a:ext cx="779855" cy="286306"/>
          </a:xfrm>
          <a:prstGeom prst="rect">
            <a:avLst/>
          </a:prstGeom>
          <a:noFill/>
        </p:spPr>
        <p:txBody>
          <a:bodyPr wrap="none" rtlCol="0">
            <a:spAutoFit/>
          </a:bodyPr>
          <a:lstStyle/>
          <a:p>
            <a:r>
              <a:rPr lang="en-US" sz="1200" dirty="0">
                <a:solidFill>
                  <a:srgbClr val="404040"/>
                </a:solidFill>
              </a:rPr>
              <a:t>Ethernet</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7787" y="4162329"/>
            <a:ext cx="1144668" cy="714494"/>
          </a:xfrm>
          <a:prstGeom prst="rect">
            <a:avLst/>
          </a:prstGeom>
        </p:spPr>
      </p:pic>
      <p:sp>
        <p:nvSpPr>
          <p:cNvPr id="16" name="TextBox 15"/>
          <p:cNvSpPr txBox="1"/>
          <p:nvPr/>
        </p:nvSpPr>
        <p:spPr>
          <a:xfrm>
            <a:off x="10391764" y="3880229"/>
            <a:ext cx="1347169" cy="382308"/>
          </a:xfrm>
          <a:prstGeom prst="rect">
            <a:avLst/>
          </a:prstGeom>
          <a:noFill/>
        </p:spPr>
        <p:txBody>
          <a:bodyPr wrap="none" rtlCol="0">
            <a:spAutoFit/>
          </a:bodyPr>
          <a:lstStyle/>
          <a:p>
            <a:r>
              <a:rPr lang="en-US" dirty="0">
                <a:solidFill>
                  <a:srgbClr val="404040"/>
                </a:solidFill>
              </a:rPr>
              <a:t>RPI Toaster</a:t>
            </a:r>
          </a:p>
        </p:txBody>
      </p:sp>
      <p:cxnSp>
        <p:nvCxnSpPr>
          <p:cNvPr id="18" name="Elbow Connector 17"/>
          <p:cNvCxnSpPr>
            <a:stCxn id="11" idx="6"/>
            <a:endCxn id="15" idx="1"/>
          </p:cNvCxnSpPr>
          <p:nvPr/>
        </p:nvCxnSpPr>
        <p:spPr>
          <a:xfrm>
            <a:off x="8491866" y="4516677"/>
            <a:ext cx="1875920" cy="29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507027" y="4849312"/>
            <a:ext cx="1291509" cy="1096967"/>
          </a:xfrm>
          <a:prstGeom prst="rect">
            <a:avLst/>
          </a:prstGeom>
          <a:noFill/>
        </p:spPr>
        <p:txBody>
          <a:bodyPr wrap="square" rtlCol="0">
            <a:spAutoFit/>
          </a:bodyPr>
          <a:lstStyle/>
          <a:p>
            <a:r>
              <a:rPr lang="en-US" sz="1600" dirty="0">
                <a:solidFill>
                  <a:srgbClr val="FF0000"/>
                </a:solidFill>
              </a:rPr>
              <a:t>Power: </a:t>
            </a:r>
          </a:p>
          <a:p>
            <a:r>
              <a:rPr lang="en-US" sz="1600" dirty="0">
                <a:solidFill>
                  <a:srgbClr val="FF0000"/>
                </a:solidFill>
              </a:rPr>
              <a:t>2 prong brick</a:t>
            </a:r>
          </a:p>
          <a:p>
            <a:r>
              <a:rPr lang="en-US" sz="1600" dirty="0">
                <a:solidFill>
                  <a:srgbClr val="FF0000"/>
                </a:solidFill>
              </a:rPr>
              <a:t>2 prong std.</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2388" y="2082336"/>
            <a:ext cx="1083974" cy="1083974"/>
          </a:xfrm>
          <a:prstGeom prst="rect">
            <a:avLst/>
          </a:prstGeom>
        </p:spPr>
      </p:pic>
      <p:sp>
        <p:nvSpPr>
          <p:cNvPr id="21" name="TextBox 20"/>
          <p:cNvSpPr txBox="1"/>
          <p:nvPr/>
        </p:nvSpPr>
        <p:spPr>
          <a:xfrm>
            <a:off x="2989531" y="1687776"/>
            <a:ext cx="1350050" cy="461665"/>
          </a:xfrm>
          <a:prstGeom prst="rect">
            <a:avLst/>
          </a:prstGeom>
          <a:noFill/>
        </p:spPr>
        <p:txBody>
          <a:bodyPr wrap="none" rtlCol="0">
            <a:spAutoFit/>
          </a:bodyPr>
          <a:lstStyle/>
          <a:p>
            <a:pPr algn="ctr"/>
            <a:r>
              <a:rPr lang="en-US" sz="1200" dirty="0">
                <a:solidFill>
                  <a:srgbClr val="404040"/>
                </a:solidFill>
              </a:rPr>
              <a:t>Coding Demo PC</a:t>
            </a:r>
          </a:p>
          <a:p>
            <a:pPr algn="ctr"/>
            <a:r>
              <a:rPr lang="en-US" sz="1200" dirty="0">
                <a:solidFill>
                  <a:srgbClr val="404040"/>
                </a:solidFill>
              </a:rPr>
              <a:t>(primary)</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4961" y="2056669"/>
            <a:ext cx="1099414" cy="1099414"/>
          </a:xfrm>
          <a:prstGeom prst="rect">
            <a:avLst/>
          </a:prstGeom>
        </p:spPr>
      </p:pic>
      <p:sp>
        <p:nvSpPr>
          <p:cNvPr id="23" name="TextBox 22"/>
          <p:cNvSpPr txBox="1"/>
          <p:nvPr/>
        </p:nvSpPr>
        <p:spPr>
          <a:xfrm>
            <a:off x="4379643" y="1678981"/>
            <a:ext cx="1350050" cy="461665"/>
          </a:xfrm>
          <a:prstGeom prst="rect">
            <a:avLst/>
          </a:prstGeom>
          <a:noFill/>
        </p:spPr>
        <p:txBody>
          <a:bodyPr wrap="none" rtlCol="0">
            <a:spAutoFit/>
          </a:bodyPr>
          <a:lstStyle/>
          <a:p>
            <a:pPr algn="ctr"/>
            <a:r>
              <a:rPr lang="en-US" sz="1200" dirty="0">
                <a:solidFill>
                  <a:srgbClr val="404040"/>
                </a:solidFill>
              </a:rPr>
              <a:t>Coding Demo PC</a:t>
            </a:r>
          </a:p>
          <a:p>
            <a:pPr algn="ctr"/>
            <a:r>
              <a:rPr lang="en-US" sz="1200" dirty="0">
                <a:solidFill>
                  <a:srgbClr val="404040"/>
                </a:solidFill>
              </a:rPr>
              <a:t>(backup)</a:t>
            </a:r>
          </a:p>
        </p:txBody>
      </p:sp>
      <p:sp>
        <p:nvSpPr>
          <p:cNvPr id="24" name="Rectangle 23"/>
          <p:cNvSpPr/>
          <p:nvPr/>
        </p:nvSpPr>
        <p:spPr>
          <a:xfrm>
            <a:off x="1956793" y="4637824"/>
            <a:ext cx="1604750" cy="47799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614" y="2254985"/>
            <a:ext cx="1463595" cy="1297721"/>
          </a:xfrm>
          <a:prstGeom prst="rect">
            <a:avLst/>
          </a:prstGeom>
        </p:spPr>
      </p:pic>
      <p:sp>
        <p:nvSpPr>
          <p:cNvPr id="26" name="TextBox 25"/>
          <p:cNvSpPr txBox="1"/>
          <p:nvPr/>
        </p:nvSpPr>
        <p:spPr>
          <a:xfrm>
            <a:off x="57119" y="1595787"/>
            <a:ext cx="2346220" cy="646331"/>
          </a:xfrm>
          <a:prstGeom prst="rect">
            <a:avLst/>
          </a:prstGeom>
          <a:noFill/>
        </p:spPr>
        <p:txBody>
          <a:bodyPr wrap="none" rtlCol="0">
            <a:spAutoFit/>
          </a:bodyPr>
          <a:lstStyle/>
          <a:p>
            <a:pPr algn="ctr"/>
            <a:r>
              <a:rPr lang="en-US" b="1" dirty="0">
                <a:solidFill>
                  <a:srgbClr val="0070C0"/>
                </a:solidFill>
              </a:rPr>
              <a:t>In-room Console PC</a:t>
            </a:r>
          </a:p>
          <a:p>
            <a:pPr algn="ctr"/>
            <a:r>
              <a:rPr lang="en-US" b="1" dirty="0">
                <a:solidFill>
                  <a:srgbClr val="0070C0"/>
                </a:solidFill>
              </a:rPr>
              <a:t>(slides)</a:t>
            </a:r>
          </a:p>
        </p:txBody>
      </p:sp>
      <p:cxnSp>
        <p:nvCxnSpPr>
          <p:cNvPr id="28" name="Elbow Connector 27"/>
          <p:cNvCxnSpPr>
            <a:stCxn id="20" idx="2"/>
            <a:endCxn id="24" idx="0"/>
          </p:cNvCxnSpPr>
          <p:nvPr/>
        </p:nvCxnSpPr>
        <p:spPr>
          <a:xfrm rot="5400000">
            <a:off x="2511016" y="3414463"/>
            <a:ext cx="1471513" cy="97520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2" idx="2"/>
            <a:endCxn id="24" idx="3"/>
          </p:cNvCxnSpPr>
          <p:nvPr/>
        </p:nvCxnSpPr>
        <p:spPr>
          <a:xfrm rot="5400000">
            <a:off x="3447735" y="3269890"/>
            <a:ext cx="1720741" cy="149312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5" idx="2"/>
            <a:endCxn id="24" idx="1"/>
          </p:cNvCxnSpPr>
          <p:nvPr/>
        </p:nvCxnSpPr>
        <p:spPr>
          <a:xfrm rot="16200000" flipH="1">
            <a:off x="913544" y="3833573"/>
            <a:ext cx="1324118" cy="76238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54817" y="3885064"/>
            <a:ext cx="1541832" cy="307777"/>
          </a:xfrm>
          <a:prstGeom prst="rect">
            <a:avLst/>
          </a:prstGeom>
          <a:noFill/>
        </p:spPr>
        <p:txBody>
          <a:bodyPr wrap="none" rtlCol="0">
            <a:spAutoFit/>
          </a:bodyPr>
          <a:lstStyle/>
          <a:p>
            <a:r>
              <a:rPr lang="en-US" sz="1400" dirty="0">
                <a:solidFill>
                  <a:srgbClr val="404040"/>
                </a:solidFill>
              </a:rPr>
              <a:t>VGA (1920x1080)</a:t>
            </a:r>
          </a:p>
        </p:txBody>
      </p:sp>
      <p:sp>
        <p:nvSpPr>
          <p:cNvPr id="37" name="TextBox 36"/>
          <p:cNvSpPr txBox="1"/>
          <p:nvPr/>
        </p:nvSpPr>
        <p:spPr>
          <a:xfrm>
            <a:off x="3632466" y="4581918"/>
            <a:ext cx="1541832" cy="307777"/>
          </a:xfrm>
          <a:prstGeom prst="rect">
            <a:avLst/>
          </a:prstGeom>
          <a:noFill/>
        </p:spPr>
        <p:txBody>
          <a:bodyPr wrap="none" rtlCol="0">
            <a:spAutoFit/>
          </a:bodyPr>
          <a:lstStyle/>
          <a:p>
            <a:r>
              <a:rPr lang="en-US" sz="1400" dirty="0">
                <a:solidFill>
                  <a:srgbClr val="404040"/>
                </a:solidFill>
              </a:rPr>
              <a:t>VGA (1920x1080)</a:t>
            </a:r>
          </a:p>
        </p:txBody>
      </p:sp>
      <p:sp>
        <p:nvSpPr>
          <p:cNvPr id="38" name="TextBox 37"/>
          <p:cNvSpPr txBox="1"/>
          <p:nvPr/>
        </p:nvSpPr>
        <p:spPr>
          <a:xfrm>
            <a:off x="5466809" y="2171972"/>
            <a:ext cx="952343" cy="606488"/>
          </a:xfrm>
          <a:prstGeom prst="rect">
            <a:avLst/>
          </a:prstGeom>
          <a:noFill/>
        </p:spPr>
        <p:txBody>
          <a:bodyPr wrap="square" rtlCol="0">
            <a:spAutoFit/>
          </a:bodyPr>
          <a:lstStyle/>
          <a:p>
            <a:r>
              <a:rPr lang="en-US" sz="1600" dirty="0">
                <a:solidFill>
                  <a:srgbClr val="FF0000"/>
                </a:solidFill>
              </a:rPr>
              <a:t>Power: </a:t>
            </a:r>
          </a:p>
          <a:p>
            <a:r>
              <a:rPr lang="en-US" sz="1600" dirty="0">
                <a:solidFill>
                  <a:srgbClr val="FF0000"/>
                </a:solidFill>
              </a:rPr>
              <a:t>2 prong</a:t>
            </a:r>
          </a:p>
        </p:txBody>
      </p:sp>
      <p:sp>
        <p:nvSpPr>
          <p:cNvPr id="39" name="TextBox 38"/>
          <p:cNvSpPr txBox="1"/>
          <p:nvPr/>
        </p:nvSpPr>
        <p:spPr>
          <a:xfrm>
            <a:off x="2443993" y="2307807"/>
            <a:ext cx="952343" cy="606488"/>
          </a:xfrm>
          <a:prstGeom prst="rect">
            <a:avLst/>
          </a:prstGeom>
          <a:noFill/>
        </p:spPr>
        <p:txBody>
          <a:bodyPr wrap="square" rtlCol="0">
            <a:spAutoFit/>
          </a:bodyPr>
          <a:lstStyle/>
          <a:p>
            <a:pPr algn="r"/>
            <a:r>
              <a:rPr lang="en-US" sz="1600" dirty="0">
                <a:solidFill>
                  <a:srgbClr val="FF0000"/>
                </a:solidFill>
              </a:rPr>
              <a:t>Power: </a:t>
            </a:r>
          </a:p>
          <a:p>
            <a:pPr algn="r"/>
            <a:r>
              <a:rPr lang="en-US" sz="1600" dirty="0">
                <a:solidFill>
                  <a:srgbClr val="FF0000"/>
                </a:solidFill>
              </a:rPr>
              <a:t>3 prong</a:t>
            </a:r>
          </a:p>
        </p:txBody>
      </p:sp>
      <p:sp>
        <p:nvSpPr>
          <p:cNvPr id="40" name="Rectangle 39"/>
          <p:cNvSpPr/>
          <p:nvPr/>
        </p:nvSpPr>
        <p:spPr>
          <a:xfrm>
            <a:off x="1634063" y="3016080"/>
            <a:ext cx="888562" cy="47799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clicker</a:t>
            </a:r>
          </a:p>
        </p:txBody>
      </p:sp>
      <p:grpSp>
        <p:nvGrpSpPr>
          <p:cNvPr id="41" name="Group 40"/>
          <p:cNvGrpSpPr/>
          <p:nvPr/>
        </p:nvGrpSpPr>
        <p:grpSpPr>
          <a:xfrm>
            <a:off x="2685396" y="5792862"/>
            <a:ext cx="507289" cy="1046813"/>
            <a:chOff x="8443985" y="3222458"/>
            <a:chExt cx="934617" cy="1928624"/>
          </a:xfrm>
        </p:grpSpPr>
        <p:sp>
          <p:nvSpPr>
            <p:cNvPr id="42" name="Rectangle 41"/>
            <p:cNvSpPr/>
            <p:nvPr/>
          </p:nvSpPr>
          <p:spPr bwMode="auto">
            <a:xfrm>
              <a:off x="8443985" y="4671021"/>
              <a:ext cx="934617" cy="480061"/>
            </a:xfrm>
            <a:prstGeom prst="rect">
              <a:avLst/>
            </a:prstGeom>
            <a:solidFill>
              <a:srgbClr val="B4009E"/>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r>
                <a:rPr lang="en-US" sz="1400" dirty="0">
                  <a:gradFill>
                    <a:gsLst>
                      <a:gs pos="0">
                        <a:srgbClr val="FFFFFF"/>
                      </a:gs>
                      <a:gs pos="100000">
                        <a:srgbClr val="FFFFFF"/>
                      </a:gs>
                    </a:gsLst>
                    <a:lin ang="5400000" scaled="0"/>
                  </a:gradFill>
                </a:rPr>
                <a:t>Lamp</a:t>
              </a:r>
            </a:p>
          </p:txBody>
        </p:sp>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l="21525" r="19282"/>
            <a:stretch/>
          </p:blipFill>
          <p:spPr>
            <a:xfrm>
              <a:off x="8540402" y="3222458"/>
              <a:ext cx="838200" cy="1416050"/>
            </a:xfrm>
            <a:prstGeom prst="rect">
              <a:avLst/>
            </a:prstGeom>
          </p:spPr>
        </p:pic>
      </p:grpSp>
      <p:grpSp>
        <p:nvGrpSpPr>
          <p:cNvPr id="44" name="Group 43"/>
          <p:cNvGrpSpPr/>
          <p:nvPr/>
        </p:nvGrpSpPr>
        <p:grpSpPr>
          <a:xfrm>
            <a:off x="3257125" y="5792862"/>
            <a:ext cx="507289" cy="1046813"/>
            <a:chOff x="8443985" y="3222458"/>
            <a:chExt cx="934617" cy="1928624"/>
          </a:xfrm>
        </p:grpSpPr>
        <p:sp>
          <p:nvSpPr>
            <p:cNvPr id="45" name="Rectangle 44"/>
            <p:cNvSpPr/>
            <p:nvPr/>
          </p:nvSpPr>
          <p:spPr bwMode="auto">
            <a:xfrm>
              <a:off x="8443985" y="4671021"/>
              <a:ext cx="934617" cy="480061"/>
            </a:xfrm>
            <a:prstGeom prst="rect">
              <a:avLst/>
            </a:prstGeom>
            <a:solidFill>
              <a:srgbClr val="B4009E"/>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r>
                <a:rPr lang="en-US" sz="1400" dirty="0">
                  <a:gradFill>
                    <a:gsLst>
                      <a:gs pos="0">
                        <a:srgbClr val="FFFFFF"/>
                      </a:gs>
                      <a:gs pos="100000">
                        <a:srgbClr val="FFFFFF"/>
                      </a:gs>
                    </a:gsLst>
                    <a:lin ang="5400000" scaled="0"/>
                  </a:gradFill>
                </a:rPr>
                <a:t>Lamp</a:t>
              </a:r>
            </a:p>
          </p:txBody>
        </p:sp>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l="21525" r="19282"/>
            <a:stretch/>
          </p:blipFill>
          <p:spPr>
            <a:xfrm>
              <a:off x="8540402" y="3222458"/>
              <a:ext cx="838200" cy="1416050"/>
            </a:xfrm>
            <a:prstGeom prst="rect">
              <a:avLst/>
            </a:prstGeom>
          </p:spPr>
        </p:pic>
      </p:grpSp>
      <p:grpSp>
        <p:nvGrpSpPr>
          <p:cNvPr id="47" name="Group 46"/>
          <p:cNvGrpSpPr/>
          <p:nvPr/>
        </p:nvGrpSpPr>
        <p:grpSpPr>
          <a:xfrm>
            <a:off x="3828853" y="5792862"/>
            <a:ext cx="507289" cy="1046813"/>
            <a:chOff x="8443985" y="3222458"/>
            <a:chExt cx="934617" cy="1928624"/>
          </a:xfrm>
        </p:grpSpPr>
        <p:sp>
          <p:nvSpPr>
            <p:cNvPr id="48" name="Rectangle 47"/>
            <p:cNvSpPr/>
            <p:nvPr/>
          </p:nvSpPr>
          <p:spPr bwMode="auto">
            <a:xfrm>
              <a:off x="8443985" y="4671021"/>
              <a:ext cx="934617" cy="480061"/>
            </a:xfrm>
            <a:prstGeom prst="rect">
              <a:avLst/>
            </a:prstGeom>
            <a:solidFill>
              <a:srgbClr val="B4009E"/>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r>
                <a:rPr lang="en-US" sz="1400" dirty="0">
                  <a:gradFill>
                    <a:gsLst>
                      <a:gs pos="0">
                        <a:srgbClr val="FFFFFF"/>
                      </a:gs>
                      <a:gs pos="100000">
                        <a:srgbClr val="FFFFFF"/>
                      </a:gs>
                    </a:gsLst>
                    <a:lin ang="5400000" scaled="0"/>
                  </a:gradFill>
                </a:rPr>
                <a:t>Lamp</a:t>
              </a:r>
            </a:p>
          </p:txBody>
        </p:sp>
        <p:pic>
          <p:nvPicPr>
            <p:cNvPr id="49" name="Picture 48"/>
            <p:cNvPicPr>
              <a:picLocks noChangeAspect="1"/>
            </p:cNvPicPr>
            <p:nvPr/>
          </p:nvPicPr>
          <p:blipFill rotWithShape="1">
            <a:blip r:embed="rId8" cstate="print">
              <a:extLst>
                <a:ext uri="{28A0092B-C50C-407E-A947-70E740481C1C}">
                  <a14:useLocalDpi xmlns:a14="http://schemas.microsoft.com/office/drawing/2010/main" val="0"/>
                </a:ext>
              </a:extLst>
            </a:blip>
            <a:srcRect l="21525" r="19282"/>
            <a:stretch/>
          </p:blipFill>
          <p:spPr>
            <a:xfrm>
              <a:off x="8540402" y="3222458"/>
              <a:ext cx="838200" cy="1416050"/>
            </a:xfrm>
            <a:prstGeom prst="rect">
              <a:avLst/>
            </a:prstGeom>
          </p:spPr>
        </p:pic>
      </p:grpSp>
      <p:grpSp>
        <p:nvGrpSpPr>
          <p:cNvPr id="50" name="Group 49"/>
          <p:cNvGrpSpPr/>
          <p:nvPr/>
        </p:nvGrpSpPr>
        <p:grpSpPr>
          <a:xfrm>
            <a:off x="4396814" y="5788149"/>
            <a:ext cx="507289" cy="1046813"/>
            <a:chOff x="8443985" y="3222458"/>
            <a:chExt cx="934617" cy="1928624"/>
          </a:xfrm>
        </p:grpSpPr>
        <p:sp>
          <p:nvSpPr>
            <p:cNvPr id="51" name="Rectangle 50"/>
            <p:cNvSpPr/>
            <p:nvPr/>
          </p:nvSpPr>
          <p:spPr bwMode="auto">
            <a:xfrm>
              <a:off x="8443985" y="4671021"/>
              <a:ext cx="934617" cy="480061"/>
            </a:xfrm>
            <a:prstGeom prst="rect">
              <a:avLst/>
            </a:prstGeom>
            <a:solidFill>
              <a:srgbClr val="B4009E"/>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r>
                <a:rPr lang="en-US" sz="1400" dirty="0">
                  <a:gradFill>
                    <a:gsLst>
                      <a:gs pos="0">
                        <a:srgbClr val="FFFFFF"/>
                      </a:gs>
                      <a:gs pos="100000">
                        <a:srgbClr val="FFFFFF"/>
                      </a:gs>
                    </a:gsLst>
                    <a:lin ang="5400000" scaled="0"/>
                  </a:gradFill>
                </a:rPr>
                <a:t>Lamp</a:t>
              </a:r>
            </a:p>
          </p:txBody>
        </p:sp>
        <p:pic>
          <p:nvPicPr>
            <p:cNvPr id="52" name="Picture 51"/>
            <p:cNvPicPr>
              <a:picLocks noChangeAspect="1"/>
            </p:cNvPicPr>
            <p:nvPr/>
          </p:nvPicPr>
          <p:blipFill rotWithShape="1">
            <a:blip r:embed="rId8" cstate="print">
              <a:extLst>
                <a:ext uri="{28A0092B-C50C-407E-A947-70E740481C1C}">
                  <a14:useLocalDpi xmlns:a14="http://schemas.microsoft.com/office/drawing/2010/main" val="0"/>
                </a:ext>
              </a:extLst>
            </a:blip>
            <a:srcRect l="21525" r="19282"/>
            <a:stretch/>
          </p:blipFill>
          <p:spPr>
            <a:xfrm>
              <a:off x="8540402" y="3222458"/>
              <a:ext cx="838200" cy="1416050"/>
            </a:xfrm>
            <a:prstGeom prst="rect">
              <a:avLst/>
            </a:prstGeom>
          </p:spPr>
        </p:pic>
      </p:grpSp>
      <p:sp>
        <p:nvSpPr>
          <p:cNvPr id="53" name="TextBox 52"/>
          <p:cNvSpPr txBox="1"/>
          <p:nvPr/>
        </p:nvSpPr>
        <p:spPr>
          <a:xfrm>
            <a:off x="1130242" y="5991016"/>
            <a:ext cx="1503346" cy="862647"/>
          </a:xfrm>
          <a:prstGeom prst="rect">
            <a:avLst/>
          </a:prstGeom>
          <a:noFill/>
        </p:spPr>
        <p:txBody>
          <a:bodyPr wrap="square" rtlCol="0">
            <a:spAutoFit/>
          </a:bodyPr>
          <a:lstStyle/>
          <a:p>
            <a:pPr algn="r"/>
            <a:r>
              <a:rPr lang="en-US" sz="1600" dirty="0">
                <a:solidFill>
                  <a:srgbClr val="FF0000"/>
                </a:solidFill>
              </a:rPr>
              <a:t>Power: </a:t>
            </a:r>
          </a:p>
          <a:p>
            <a:pPr algn="r"/>
            <a:r>
              <a:rPr lang="en-US" sz="1600" dirty="0">
                <a:solidFill>
                  <a:srgbClr val="FF0000"/>
                </a:solidFill>
              </a:rPr>
              <a:t>(2 )2 prong </a:t>
            </a:r>
            <a:r>
              <a:rPr lang="en-US" sz="1600" dirty="0" err="1">
                <a:solidFill>
                  <a:srgbClr val="FF0000"/>
                </a:solidFill>
              </a:rPr>
              <a:t>std</a:t>
            </a:r>
            <a:endParaRPr lang="en-US" sz="1600" dirty="0">
              <a:solidFill>
                <a:srgbClr val="FF0000"/>
              </a:solidFill>
            </a:endParaRPr>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7259" y="5545992"/>
            <a:ext cx="1439694" cy="1439694"/>
          </a:xfrm>
          <a:prstGeom prst="rect">
            <a:avLst/>
          </a:prstGeom>
        </p:spPr>
      </p:pic>
      <p:sp>
        <p:nvSpPr>
          <p:cNvPr id="55" name="TextBox 54"/>
          <p:cNvSpPr txBox="1"/>
          <p:nvPr/>
        </p:nvSpPr>
        <p:spPr>
          <a:xfrm>
            <a:off x="6554767" y="5565567"/>
            <a:ext cx="1482933" cy="382308"/>
          </a:xfrm>
          <a:prstGeom prst="rect">
            <a:avLst/>
          </a:prstGeom>
          <a:noFill/>
        </p:spPr>
        <p:txBody>
          <a:bodyPr wrap="none" rtlCol="0">
            <a:spAutoFit/>
          </a:bodyPr>
          <a:lstStyle/>
          <a:p>
            <a:r>
              <a:rPr lang="en-US" dirty="0">
                <a:solidFill>
                  <a:srgbClr val="404040"/>
                </a:solidFill>
              </a:rPr>
              <a:t>Insteon Hub</a:t>
            </a:r>
          </a:p>
        </p:txBody>
      </p:sp>
      <p:cxnSp>
        <p:nvCxnSpPr>
          <p:cNvPr id="57" name="Elbow Connector 56"/>
          <p:cNvCxnSpPr>
            <a:stCxn id="54" idx="3"/>
            <a:endCxn id="11" idx="6"/>
          </p:cNvCxnSpPr>
          <p:nvPr/>
        </p:nvCxnSpPr>
        <p:spPr>
          <a:xfrm flipV="1">
            <a:off x="7906953" y="4516677"/>
            <a:ext cx="584914" cy="1749163"/>
          </a:xfrm>
          <a:prstGeom prst="bentConnector3">
            <a:avLst>
              <a:gd name="adj1" fmla="val 139861"/>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748301" y="6044367"/>
            <a:ext cx="1291509" cy="862647"/>
          </a:xfrm>
          <a:prstGeom prst="rect">
            <a:avLst/>
          </a:prstGeom>
          <a:noFill/>
        </p:spPr>
        <p:txBody>
          <a:bodyPr wrap="square" rtlCol="0">
            <a:spAutoFit/>
          </a:bodyPr>
          <a:lstStyle/>
          <a:p>
            <a:r>
              <a:rPr lang="en-US" sz="1600" dirty="0">
                <a:solidFill>
                  <a:srgbClr val="FF0000"/>
                </a:solidFill>
              </a:rPr>
              <a:t>Power: </a:t>
            </a:r>
          </a:p>
          <a:p>
            <a:r>
              <a:rPr lang="en-US" sz="1600" dirty="0">
                <a:solidFill>
                  <a:srgbClr val="FF0000"/>
                </a:solidFill>
              </a:rPr>
              <a:t>2 prong brick</a:t>
            </a:r>
          </a:p>
        </p:txBody>
      </p:sp>
      <p:sp>
        <p:nvSpPr>
          <p:cNvPr id="59" name="Oval 58"/>
          <p:cNvSpPr/>
          <p:nvPr/>
        </p:nvSpPr>
        <p:spPr>
          <a:xfrm>
            <a:off x="9003611" y="6460730"/>
            <a:ext cx="301503" cy="30150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0" name="Oval 59"/>
          <p:cNvSpPr/>
          <p:nvPr/>
        </p:nvSpPr>
        <p:spPr>
          <a:xfrm>
            <a:off x="9390780" y="6460730"/>
            <a:ext cx="301503" cy="30150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1" name="Oval 60"/>
          <p:cNvSpPr/>
          <p:nvPr/>
        </p:nvSpPr>
        <p:spPr>
          <a:xfrm>
            <a:off x="9780809" y="6455778"/>
            <a:ext cx="301503" cy="30150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2" name="Oval 61"/>
          <p:cNvSpPr/>
          <p:nvPr/>
        </p:nvSpPr>
        <p:spPr>
          <a:xfrm>
            <a:off x="10167978" y="6455778"/>
            <a:ext cx="301503" cy="30150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3" name="TextBox 62"/>
          <p:cNvSpPr txBox="1"/>
          <p:nvPr/>
        </p:nvSpPr>
        <p:spPr>
          <a:xfrm>
            <a:off x="8785329" y="5823044"/>
            <a:ext cx="2593966" cy="542399"/>
          </a:xfrm>
          <a:prstGeom prst="rect">
            <a:avLst/>
          </a:prstGeom>
          <a:noFill/>
        </p:spPr>
        <p:txBody>
          <a:bodyPr wrap="square" rtlCol="0">
            <a:spAutoFit/>
          </a:bodyPr>
          <a:lstStyle/>
          <a:p>
            <a:r>
              <a:rPr lang="en-US" sz="1400" dirty="0">
                <a:solidFill>
                  <a:srgbClr val="404040"/>
                </a:solidFill>
              </a:rPr>
              <a:t>Battery powered Insteon devices (Z-Wave or similar)</a:t>
            </a:r>
          </a:p>
        </p:txBody>
      </p:sp>
      <p:grpSp>
        <p:nvGrpSpPr>
          <p:cNvPr id="64" name="Group 63"/>
          <p:cNvGrpSpPr/>
          <p:nvPr/>
        </p:nvGrpSpPr>
        <p:grpSpPr>
          <a:xfrm rot="17129370" flipH="1">
            <a:off x="6717523" y="4380255"/>
            <a:ext cx="826738" cy="933506"/>
            <a:chOff x="2605086" y="3452812"/>
            <a:chExt cx="670641" cy="757250"/>
          </a:xfrm>
        </p:grpSpPr>
        <p:sp>
          <p:nvSpPr>
            <p:cNvPr id="65" name="Arc 64"/>
            <p:cNvSpPr/>
            <p:nvPr/>
          </p:nvSpPr>
          <p:spPr>
            <a:xfrm>
              <a:off x="2636837" y="3649662"/>
              <a:ext cx="304800" cy="3810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66" name="Arc 65"/>
            <p:cNvSpPr/>
            <p:nvPr/>
          </p:nvSpPr>
          <p:spPr>
            <a:xfrm>
              <a:off x="2636837" y="3611562"/>
              <a:ext cx="365760" cy="4572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67" name="Arc 66"/>
            <p:cNvSpPr/>
            <p:nvPr/>
          </p:nvSpPr>
          <p:spPr>
            <a:xfrm>
              <a:off x="2628899" y="3567249"/>
              <a:ext cx="436661" cy="545826"/>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68" name="Arc 67"/>
            <p:cNvSpPr/>
            <p:nvPr/>
          </p:nvSpPr>
          <p:spPr>
            <a:xfrm>
              <a:off x="2605086" y="3534537"/>
              <a:ext cx="541338" cy="61124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69" name="Arc 68"/>
            <p:cNvSpPr/>
            <p:nvPr/>
          </p:nvSpPr>
          <p:spPr>
            <a:xfrm>
              <a:off x="2605086" y="3497423"/>
              <a:ext cx="607220" cy="68563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70" name="Arc 69"/>
            <p:cNvSpPr/>
            <p:nvPr/>
          </p:nvSpPr>
          <p:spPr>
            <a:xfrm>
              <a:off x="2605086" y="3452812"/>
              <a:ext cx="670641" cy="757250"/>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grpSp>
      <p:grpSp>
        <p:nvGrpSpPr>
          <p:cNvPr id="72" name="Group 71"/>
          <p:cNvGrpSpPr/>
          <p:nvPr/>
        </p:nvGrpSpPr>
        <p:grpSpPr>
          <a:xfrm rot="7296520" flipH="1">
            <a:off x="4507180" y="5242784"/>
            <a:ext cx="826738" cy="933506"/>
            <a:chOff x="2605086" y="3452812"/>
            <a:chExt cx="670641" cy="757250"/>
          </a:xfrm>
        </p:grpSpPr>
        <p:sp>
          <p:nvSpPr>
            <p:cNvPr id="73" name="Arc 72"/>
            <p:cNvSpPr/>
            <p:nvPr/>
          </p:nvSpPr>
          <p:spPr>
            <a:xfrm>
              <a:off x="2636837" y="3649662"/>
              <a:ext cx="304800" cy="3810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74" name="Arc 73"/>
            <p:cNvSpPr/>
            <p:nvPr/>
          </p:nvSpPr>
          <p:spPr>
            <a:xfrm>
              <a:off x="2636837" y="3611562"/>
              <a:ext cx="365760" cy="4572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75" name="Arc 74"/>
            <p:cNvSpPr/>
            <p:nvPr/>
          </p:nvSpPr>
          <p:spPr>
            <a:xfrm>
              <a:off x="2628899" y="3567249"/>
              <a:ext cx="436661" cy="545826"/>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76" name="Arc 75"/>
            <p:cNvSpPr/>
            <p:nvPr/>
          </p:nvSpPr>
          <p:spPr>
            <a:xfrm>
              <a:off x="2605086" y="3534537"/>
              <a:ext cx="541338" cy="61124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77" name="Arc 76"/>
            <p:cNvSpPr/>
            <p:nvPr/>
          </p:nvSpPr>
          <p:spPr>
            <a:xfrm>
              <a:off x="2605086" y="3497423"/>
              <a:ext cx="607220" cy="68563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78" name="Arc 77"/>
            <p:cNvSpPr/>
            <p:nvPr/>
          </p:nvSpPr>
          <p:spPr>
            <a:xfrm>
              <a:off x="2605086" y="3452812"/>
              <a:ext cx="670641" cy="757250"/>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grpSp>
      <p:sp>
        <p:nvSpPr>
          <p:cNvPr id="80" name="TextBox 79"/>
          <p:cNvSpPr txBox="1"/>
          <p:nvPr/>
        </p:nvSpPr>
        <p:spPr>
          <a:xfrm>
            <a:off x="2034385" y="5061039"/>
            <a:ext cx="1536950" cy="382308"/>
          </a:xfrm>
          <a:prstGeom prst="rect">
            <a:avLst/>
          </a:prstGeom>
          <a:noFill/>
        </p:spPr>
        <p:txBody>
          <a:bodyPr wrap="none" rtlCol="0">
            <a:spAutoFit/>
          </a:bodyPr>
          <a:lstStyle>
            <a:defPPr>
              <a:defRPr lang="en-US"/>
            </a:defPPr>
            <a:lvl1pPr algn="ctr">
              <a:defRPr b="1">
                <a:solidFill>
                  <a:srgbClr val="0070C0"/>
                </a:solidFill>
              </a:defRPr>
            </a:lvl1pPr>
          </a:lstStyle>
          <a:p>
            <a:r>
              <a:rPr lang="en-US" dirty="0"/>
              <a:t>AV Switcher</a:t>
            </a:r>
          </a:p>
        </p:txBody>
      </p:sp>
      <p:sp>
        <p:nvSpPr>
          <p:cNvPr id="81" name="TextBox 80"/>
          <p:cNvSpPr txBox="1"/>
          <p:nvPr/>
        </p:nvSpPr>
        <p:spPr>
          <a:xfrm>
            <a:off x="71569" y="597805"/>
            <a:ext cx="2283257" cy="990628"/>
          </a:xfrm>
          <a:prstGeom prst="rect">
            <a:avLst/>
          </a:prstGeom>
          <a:noFill/>
        </p:spPr>
        <p:txBody>
          <a:bodyPr wrap="none" rtlCol="0">
            <a:spAutoFit/>
          </a:bodyPr>
          <a:lstStyle/>
          <a:p>
            <a:r>
              <a:rPr lang="en-US" sz="1400" dirty="0">
                <a:solidFill>
                  <a:srgbClr val="404040"/>
                </a:solidFill>
              </a:rPr>
              <a:t>Legend:</a:t>
            </a:r>
          </a:p>
          <a:p>
            <a:r>
              <a:rPr lang="en-US" sz="1400" dirty="0">
                <a:solidFill>
                  <a:srgbClr val="404040"/>
                </a:solidFill>
              </a:rPr>
              <a:t>Black: SCP team brings</a:t>
            </a:r>
          </a:p>
          <a:p>
            <a:r>
              <a:rPr lang="en-US" sz="1400" b="1" dirty="0">
                <a:solidFill>
                  <a:srgbClr val="0070C0"/>
                </a:solidFill>
              </a:rPr>
              <a:t>Blue: Provided by event</a:t>
            </a:r>
          </a:p>
          <a:p>
            <a:r>
              <a:rPr lang="en-US" sz="1400" dirty="0">
                <a:solidFill>
                  <a:srgbClr val="FF0000"/>
                </a:solidFill>
              </a:rPr>
              <a:t>Red: Power Requirements</a:t>
            </a:r>
          </a:p>
        </p:txBody>
      </p:sp>
      <p:sp>
        <p:nvSpPr>
          <p:cNvPr id="84" name="Rectangle 83"/>
          <p:cNvSpPr/>
          <p:nvPr/>
        </p:nvSpPr>
        <p:spPr>
          <a:xfrm>
            <a:off x="6428462" y="2149441"/>
            <a:ext cx="1262626" cy="913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5" name="TextBox 84"/>
          <p:cNvSpPr txBox="1"/>
          <p:nvPr/>
        </p:nvSpPr>
        <p:spPr>
          <a:xfrm>
            <a:off x="5957915" y="1785428"/>
            <a:ext cx="2194383" cy="382308"/>
          </a:xfrm>
          <a:prstGeom prst="rect">
            <a:avLst/>
          </a:prstGeom>
          <a:noFill/>
        </p:spPr>
        <p:txBody>
          <a:bodyPr wrap="none" rtlCol="0">
            <a:spAutoFit/>
          </a:bodyPr>
          <a:lstStyle>
            <a:defPPr>
              <a:defRPr lang="en-US"/>
            </a:defPPr>
            <a:lvl1pPr algn="ctr">
              <a:defRPr b="1">
                <a:solidFill>
                  <a:srgbClr val="0070C0"/>
                </a:solidFill>
              </a:defRPr>
            </a:lvl1pPr>
          </a:lstStyle>
          <a:p>
            <a:r>
              <a:rPr lang="en-US" dirty="0"/>
              <a:t>Overhead Camera</a:t>
            </a:r>
          </a:p>
        </p:txBody>
      </p:sp>
      <p:pic>
        <p:nvPicPr>
          <p:cNvPr id="87" name="Picture 2" descr="http://pcworld.pe/wp-content/uploads/2012/09/iphone5_large-29412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6891" y="2338088"/>
            <a:ext cx="432636" cy="62077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rotWithShape="1">
          <a:blip r:embed="rId11" cstate="print">
            <a:extLst>
              <a:ext uri="{28A0092B-C50C-407E-A947-70E740481C1C}">
                <a14:useLocalDpi xmlns:a14="http://schemas.microsoft.com/office/drawing/2010/main" val="0"/>
              </a:ext>
            </a:extLst>
          </a:blip>
          <a:srcRect l="15010" r="16257"/>
          <a:stretch/>
        </p:blipFill>
        <p:spPr>
          <a:xfrm>
            <a:off x="6949378" y="2399983"/>
            <a:ext cx="245953" cy="465543"/>
          </a:xfrm>
          <a:prstGeom prst="rect">
            <a:avLst/>
          </a:prstGeom>
        </p:spPr>
      </p:pic>
      <p:pic>
        <p:nvPicPr>
          <p:cNvPr id="93" name="Picture 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3767" y="2380545"/>
            <a:ext cx="484979" cy="484980"/>
          </a:xfrm>
          <a:prstGeom prst="rect">
            <a:avLst/>
          </a:prstGeom>
        </p:spPr>
      </p:pic>
      <p:cxnSp>
        <p:nvCxnSpPr>
          <p:cNvPr id="99" name="Elbow Connector 98"/>
          <p:cNvCxnSpPr>
            <a:stCxn id="84" idx="1"/>
            <a:endCxn id="24" idx="3"/>
          </p:cNvCxnSpPr>
          <p:nvPr/>
        </p:nvCxnSpPr>
        <p:spPr>
          <a:xfrm rot="10800000" flipV="1">
            <a:off x="3561542" y="2605949"/>
            <a:ext cx="2866919" cy="2270875"/>
          </a:xfrm>
          <a:prstGeom prst="bentConnector3">
            <a:avLst>
              <a:gd name="adj1" fmla="val 4936"/>
            </a:avLst>
          </a:prstGeom>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642821" y="2068862"/>
            <a:ext cx="952343" cy="1323439"/>
          </a:xfrm>
          <a:prstGeom prst="rect">
            <a:avLst/>
          </a:prstGeom>
          <a:noFill/>
        </p:spPr>
        <p:txBody>
          <a:bodyPr wrap="square" rtlCol="0">
            <a:spAutoFit/>
          </a:bodyPr>
          <a:lstStyle/>
          <a:p>
            <a:r>
              <a:rPr lang="en-US" sz="1600" dirty="0">
                <a:solidFill>
                  <a:srgbClr val="FF0000"/>
                </a:solidFill>
              </a:rPr>
              <a:t>Power: </a:t>
            </a:r>
          </a:p>
          <a:p>
            <a:r>
              <a:rPr lang="en-US" sz="1600" dirty="0">
                <a:solidFill>
                  <a:srgbClr val="FF0000"/>
                </a:solidFill>
              </a:rPr>
              <a:t>3 </a:t>
            </a:r>
            <a:r>
              <a:rPr lang="en-US" sz="1600" dirty="0" smtClean="0">
                <a:solidFill>
                  <a:srgbClr val="FF0000"/>
                </a:solidFill>
              </a:rPr>
              <a:t>prong</a:t>
            </a:r>
          </a:p>
          <a:p>
            <a:r>
              <a:rPr lang="en-US" sz="1600" dirty="0" smtClean="0">
                <a:solidFill>
                  <a:srgbClr val="FF0000"/>
                </a:solidFill>
              </a:rPr>
              <a:t>(3) 2 prong brick</a:t>
            </a:r>
            <a:endParaRPr lang="en-US" sz="1600" dirty="0">
              <a:solidFill>
                <a:srgbClr val="FF0000"/>
              </a:solidFill>
            </a:endParaRPr>
          </a:p>
        </p:txBody>
      </p:sp>
    </p:spTree>
    <p:extLst>
      <p:ext uri="{BB962C8B-B14F-4D97-AF65-F5344CB8AC3E}">
        <p14:creationId xmlns:p14="http://schemas.microsoft.com/office/powerpoint/2010/main" val="13359334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3101072"/>
            <a:ext cx="3037416" cy="2278062"/>
          </a:xfrm>
          <a:prstGeom prst="rect">
            <a:avLst/>
          </a:prstGeom>
        </p:spPr>
      </p:pic>
      <p:sp>
        <p:nvSpPr>
          <p:cNvPr id="4" name="Title 3"/>
          <p:cNvSpPr>
            <a:spLocks noGrp="1"/>
          </p:cNvSpPr>
          <p:nvPr>
            <p:ph type="title"/>
          </p:nvPr>
        </p:nvSpPr>
        <p:spPr/>
        <p:txBody>
          <a:bodyPr/>
          <a:lstStyle/>
          <a:p>
            <a:r>
              <a:rPr lang="en-US" dirty="0" smtClean="0"/>
              <a:t>My Dream Home Theater (2010)</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837" y="1363662"/>
            <a:ext cx="3851214" cy="287644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9301" b="30390"/>
          <a:stretch/>
        </p:blipFill>
        <p:spPr>
          <a:xfrm>
            <a:off x="7285037" y="4741862"/>
            <a:ext cx="4724400" cy="190434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237" y="5325650"/>
            <a:ext cx="1951037" cy="674180"/>
          </a:xfrm>
          <a:prstGeom prst="rect">
            <a:avLst/>
          </a:prstGeom>
        </p:spPr>
      </p:pic>
      <p:cxnSp>
        <p:nvCxnSpPr>
          <p:cNvPr id="12" name="Elbow Connector 11"/>
          <p:cNvCxnSpPr>
            <a:stCxn id="3" idx="2"/>
          </p:cNvCxnSpPr>
          <p:nvPr/>
        </p:nvCxnSpPr>
        <p:spPr>
          <a:xfrm rot="5400000">
            <a:off x="8197673" y="4718644"/>
            <a:ext cx="1796313" cy="839230"/>
          </a:xfrm>
          <a:prstGeom prst="bentConnector3">
            <a:avLst/>
          </a:prstGeom>
          <a:ln w="1905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a:off x="6645274" y="4240101"/>
            <a:ext cx="2030940" cy="898158"/>
          </a:xfrm>
          <a:prstGeom prst="bentConnector3">
            <a:avLst/>
          </a:prstGeom>
          <a:ln w="1905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rot="383042">
            <a:off x="387376" y="3294118"/>
            <a:ext cx="3087661" cy="1498544"/>
            <a:chOff x="387376" y="3294118"/>
            <a:chExt cx="3087661" cy="1498544"/>
          </a:xfrm>
        </p:grpSpPr>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1480" r="32569"/>
            <a:stretch/>
          </p:blipFill>
          <p:spPr>
            <a:xfrm rot="3900000">
              <a:off x="1024168" y="3245875"/>
              <a:ext cx="714869" cy="1988453"/>
            </a:xfrm>
            <a:prstGeom prst="rect">
              <a:avLst/>
            </a:prstGeom>
          </p:spPr>
        </p:pic>
        <p:grpSp>
          <p:nvGrpSpPr>
            <p:cNvPr id="22" name="Group 21"/>
            <p:cNvGrpSpPr/>
            <p:nvPr/>
          </p:nvGrpSpPr>
          <p:grpSpPr>
            <a:xfrm rot="589003">
              <a:off x="2147886" y="3294118"/>
              <a:ext cx="1327151" cy="1498544"/>
              <a:chOff x="2605086" y="3452812"/>
              <a:chExt cx="670641" cy="757250"/>
            </a:xfrm>
          </p:grpSpPr>
          <p:sp>
            <p:nvSpPr>
              <p:cNvPr id="16" name="Arc 15"/>
              <p:cNvSpPr/>
              <p:nvPr/>
            </p:nvSpPr>
            <p:spPr>
              <a:xfrm>
                <a:off x="2636837" y="3649662"/>
                <a:ext cx="304800" cy="3810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7" name="Arc 16"/>
              <p:cNvSpPr/>
              <p:nvPr/>
            </p:nvSpPr>
            <p:spPr>
              <a:xfrm>
                <a:off x="2636837" y="3611562"/>
                <a:ext cx="365760" cy="4572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8" name="Arc 17"/>
              <p:cNvSpPr/>
              <p:nvPr/>
            </p:nvSpPr>
            <p:spPr>
              <a:xfrm>
                <a:off x="2628899" y="3567249"/>
                <a:ext cx="436661" cy="545826"/>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9" name="Arc 18"/>
              <p:cNvSpPr/>
              <p:nvPr/>
            </p:nvSpPr>
            <p:spPr>
              <a:xfrm>
                <a:off x="2605086" y="3534537"/>
                <a:ext cx="541338" cy="61124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0" name="Arc 19"/>
              <p:cNvSpPr/>
              <p:nvPr/>
            </p:nvSpPr>
            <p:spPr>
              <a:xfrm>
                <a:off x="2605086" y="3497423"/>
                <a:ext cx="607220" cy="68563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1" name="Arc 20"/>
              <p:cNvSpPr/>
              <p:nvPr/>
            </p:nvSpPr>
            <p:spPr>
              <a:xfrm>
                <a:off x="2605086" y="3452812"/>
                <a:ext cx="670641" cy="757250"/>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grpSp>
      </p:grpSp>
    </p:spTree>
    <p:extLst>
      <p:ext uri="{BB962C8B-B14F-4D97-AF65-F5344CB8AC3E}">
        <p14:creationId xmlns:p14="http://schemas.microsoft.com/office/powerpoint/2010/main" val="2611445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40729">
            <a:off x="507158" y="4055982"/>
            <a:ext cx="1597409" cy="1628731"/>
          </a:xfrm>
          <a:prstGeom prst="rect">
            <a:avLst/>
          </a:prstGeom>
        </p:spPr>
      </p:pic>
      <p:sp>
        <p:nvSpPr>
          <p:cNvPr id="4" name="Title 3"/>
          <p:cNvSpPr>
            <a:spLocks noGrp="1"/>
          </p:cNvSpPr>
          <p:nvPr>
            <p:ph type="title"/>
          </p:nvPr>
        </p:nvSpPr>
        <p:spPr/>
        <p:txBody>
          <a:bodyPr/>
          <a:lstStyle/>
          <a:p>
            <a:r>
              <a:rPr lang="en-US" dirty="0" smtClean="0"/>
              <a:t>My Current Home Theater (2015)</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989" y="1585323"/>
            <a:ext cx="3851214" cy="287644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9301" b="30390"/>
          <a:stretch/>
        </p:blipFill>
        <p:spPr>
          <a:xfrm>
            <a:off x="7285037" y="4741862"/>
            <a:ext cx="4724400" cy="1904343"/>
          </a:xfrm>
          <a:prstGeom prst="rect">
            <a:avLst/>
          </a:prstGeom>
        </p:spPr>
      </p:pic>
      <p:grpSp>
        <p:nvGrpSpPr>
          <p:cNvPr id="35" name="Group 34"/>
          <p:cNvGrpSpPr/>
          <p:nvPr/>
        </p:nvGrpSpPr>
        <p:grpSpPr>
          <a:xfrm>
            <a:off x="3864601" y="4030662"/>
            <a:ext cx="3210512" cy="2936485"/>
            <a:chOff x="4293224" y="3128601"/>
            <a:chExt cx="3210512" cy="293648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6320" y="3128601"/>
              <a:ext cx="3037416" cy="227806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3224" y="5390906"/>
              <a:ext cx="1951037" cy="674180"/>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0262" y="1543578"/>
            <a:ext cx="1630166" cy="992368"/>
          </a:xfrm>
          <a:prstGeom prst="rect">
            <a:avLst/>
          </a:prstGeom>
        </p:spPr>
      </p:pic>
      <p:grpSp>
        <p:nvGrpSpPr>
          <p:cNvPr id="11" name="Group 10"/>
          <p:cNvGrpSpPr/>
          <p:nvPr/>
        </p:nvGrpSpPr>
        <p:grpSpPr>
          <a:xfrm>
            <a:off x="443862" y="1492829"/>
            <a:ext cx="2203272" cy="1546621"/>
            <a:chOff x="1221476" y="1515750"/>
            <a:chExt cx="2203272" cy="1546621"/>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62134">
              <a:off x="1221476" y="1515750"/>
              <a:ext cx="1424263" cy="1212849"/>
            </a:xfrm>
            <a:prstGeom prst="rect">
              <a:avLst/>
            </a:prstGeom>
          </p:spPr>
        </p:pic>
        <p:grpSp>
          <p:nvGrpSpPr>
            <p:cNvPr id="24" name="Group 23"/>
            <p:cNvGrpSpPr/>
            <p:nvPr/>
          </p:nvGrpSpPr>
          <p:grpSpPr>
            <a:xfrm rot="1672870">
              <a:off x="2097597" y="1563827"/>
              <a:ext cx="1327151" cy="1498544"/>
              <a:chOff x="2605086" y="3452812"/>
              <a:chExt cx="670641" cy="757250"/>
            </a:xfrm>
          </p:grpSpPr>
          <p:sp>
            <p:nvSpPr>
              <p:cNvPr id="25" name="Arc 24"/>
              <p:cNvSpPr/>
              <p:nvPr/>
            </p:nvSpPr>
            <p:spPr>
              <a:xfrm>
                <a:off x="2636837" y="3649662"/>
                <a:ext cx="304800" cy="3810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6" name="Arc 25"/>
              <p:cNvSpPr/>
              <p:nvPr/>
            </p:nvSpPr>
            <p:spPr>
              <a:xfrm>
                <a:off x="2636837" y="3611562"/>
                <a:ext cx="365760" cy="4572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7" name="Arc 26"/>
              <p:cNvSpPr/>
              <p:nvPr/>
            </p:nvSpPr>
            <p:spPr>
              <a:xfrm>
                <a:off x="2628899" y="3567249"/>
                <a:ext cx="436661" cy="545826"/>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8" name="Arc 27"/>
              <p:cNvSpPr/>
              <p:nvPr/>
            </p:nvSpPr>
            <p:spPr>
              <a:xfrm>
                <a:off x="2605086" y="3534537"/>
                <a:ext cx="541338" cy="61124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9" name="Arc 28"/>
              <p:cNvSpPr/>
              <p:nvPr/>
            </p:nvSpPr>
            <p:spPr>
              <a:xfrm>
                <a:off x="2605086" y="3497423"/>
                <a:ext cx="607220" cy="68563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30" name="Arc 29"/>
              <p:cNvSpPr/>
              <p:nvPr/>
            </p:nvSpPr>
            <p:spPr>
              <a:xfrm>
                <a:off x="2605086" y="3452812"/>
                <a:ext cx="670641" cy="757250"/>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grpSp>
      </p:grpSp>
      <p:grpSp>
        <p:nvGrpSpPr>
          <p:cNvPr id="22" name="Group 21"/>
          <p:cNvGrpSpPr/>
          <p:nvPr/>
        </p:nvGrpSpPr>
        <p:grpSpPr>
          <a:xfrm rot="19597232" flipH="1">
            <a:off x="4795635" y="1446931"/>
            <a:ext cx="1327151" cy="1498544"/>
            <a:chOff x="2605086" y="3452812"/>
            <a:chExt cx="670641" cy="757250"/>
          </a:xfrm>
        </p:grpSpPr>
        <p:sp>
          <p:nvSpPr>
            <p:cNvPr id="16" name="Arc 15"/>
            <p:cNvSpPr/>
            <p:nvPr/>
          </p:nvSpPr>
          <p:spPr>
            <a:xfrm>
              <a:off x="2636837" y="3649662"/>
              <a:ext cx="304800" cy="3810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7" name="Arc 16"/>
            <p:cNvSpPr/>
            <p:nvPr/>
          </p:nvSpPr>
          <p:spPr>
            <a:xfrm>
              <a:off x="2636837" y="3611562"/>
              <a:ext cx="365760" cy="457200"/>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8" name="Arc 17"/>
            <p:cNvSpPr/>
            <p:nvPr/>
          </p:nvSpPr>
          <p:spPr>
            <a:xfrm>
              <a:off x="2628899" y="3567249"/>
              <a:ext cx="436661" cy="545826"/>
            </a:xfrm>
            <a:prstGeom prst="arc">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9" name="Arc 18"/>
            <p:cNvSpPr/>
            <p:nvPr/>
          </p:nvSpPr>
          <p:spPr>
            <a:xfrm>
              <a:off x="2605086" y="3534537"/>
              <a:ext cx="541338" cy="61124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0" name="Arc 19"/>
            <p:cNvSpPr/>
            <p:nvPr/>
          </p:nvSpPr>
          <p:spPr>
            <a:xfrm>
              <a:off x="2605086" y="3497423"/>
              <a:ext cx="607220" cy="685639"/>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21" name="Arc 20"/>
            <p:cNvSpPr/>
            <p:nvPr/>
          </p:nvSpPr>
          <p:spPr>
            <a:xfrm>
              <a:off x="2605086" y="3452812"/>
              <a:ext cx="670641" cy="757250"/>
            </a:xfrm>
            <a:prstGeom prst="arc">
              <a:avLst>
                <a:gd name="adj1" fmla="val 16161184"/>
                <a:gd name="adj2" fmla="val 0"/>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209597">
            <a:off x="621407" y="2743174"/>
            <a:ext cx="1446254" cy="1345016"/>
          </a:xfrm>
          <a:prstGeom prst="rect">
            <a:avLst/>
          </a:prstGeom>
        </p:spPr>
      </p:pic>
      <p:cxnSp>
        <p:nvCxnSpPr>
          <p:cNvPr id="32" name="Elbow Connector 31"/>
          <p:cNvCxnSpPr>
            <a:stCxn id="3" idx="2"/>
          </p:cNvCxnSpPr>
          <p:nvPr/>
        </p:nvCxnSpPr>
        <p:spPr>
          <a:xfrm rot="5400000">
            <a:off x="8697949" y="4496653"/>
            <a:ext cx="1575536" cy="1505759"/>
          </a:xfrm>
          <a:prstGeom prst="bentConnector3">
            <a:avLst/>
          </a:prstGeom>
          <a:ln w="38100">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700674" y="4729808"/>
            <a:ext cx="153792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Vieralink</a:t>
            </a:r>
          </a:p>
        </p:txBody>
      </p:sp>
      <p:sp>
        <p:nvSpPr>
          <p:cNvPr id="36" name="TextBox 35"/>
          <p:cNvSpPr txBox="1"/>
          <p:nvPr/>
        </p:nvSpPr>
        <p:spPr>
          <a:xfrm>
            <a:off x="2878212" y="1757893"/>
            <a:ext cx="169899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Bluetooth</a:t>
            </a:r>
          </a:p>
        </p:txBody>
      </p:sp>
      <p:cxnSp>
        <p:nvCxnSpPr>
          <p:cNvPr id="38" name="Elbow Connector 37"/>
          <p:cNvCxnSpPr/>
          <p:nvPr/>
        </p:nvCxnSpPr>
        <p:spPr>
          <a:xfrm flipV="1">
            <a:off x="2239901" y="2797873"/>
            <a:ext cx="6073088" cy="587648"/>
          </a:xfrm>
          <a:prstGeom prst="bentConnector3">
            <a:avLst/>
          </a:prstGeom>
          <a:ln w="28575">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flipV="1">
            <a:off x="2314188" y="3681614"/>
            <a:ext cx="3162970" cy="1003570"/>
          </a:xfrm>
          <a:prstGeom prst="bentConnector3">
            <a:avLst/>
          </a:prstGeom>
          <a:ln w="28575">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0800000" flipV="1">
            <a:off x="5477159" y="3179789"/>
            <a:ext cx="2765301" cy="501823"/>
          </a:xfrm>
          <a:prstGeom prst="bentConnector3">
            <a:avLst/>
          </a:prstGeom>
          <a:ln w="28575">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a:off x="2313242" y="5022221"/>
            <a:ext cx="2482269" cy="671812"/>
          </a:xfrm>
          <a:prstGeom prst="bentConnector3">
            <a:avLst>
              <a:gd name="adj1" fmla="val 63507"/>
            </a:avLst>
          </a:prstGeom>
          <a:ln w="28575">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054623" y="3339500"/>
            <a:ext cx="6354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IR</a:t>
            </a:r>
          </a:p>
        </p:txBody>
      </p:sp>
      <p:sp>
        <p:nvSpPr>
          <p:cNvPr id="49" name="TextBox 48"/>
          <p:cNvSpPr txBox="1"/>
          <p:nvPr/>
        </p:nvSpPr>
        <p:spPr>
          <a:xfrm>
            <a:off x="2104209" y="4942928"/>
            <a:ext cx="6354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IR</a:t>
            </a:r>
          </a:p>
        </p:txBody>
      </p:sp>
      <p:sp>
        <p:nvSpPr>
          <p:cNvPr id="50" name="TextBox 49"/>
          <p:cNvSpPr txBox="1"/>
          <p:nvPr/>
        </p:nvSpPr>
        <p:spPr>
          <a:xfrm>
            <a:off x="235448" y="1345796"/>
            <a:ext cx="85901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Fire</a:t>
            </a:r>
          </a:p>
        </p:txBody>
      </p:sp>
      <p:sp>
        <p:nvSpPr>
          <p:cNvPr id="51" name="TextBox 50"/>
          <p:cNvSpPr txBox="1"/>
          <p:nvPr/>
        </p:nvSpPr>
        <p:spPr>
          <a:xfrm>
            <a:off x="325426" y="2726336"/>
            <a:ext cx="167930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Television</a:t>
            </a:r>
          </a:p>
        </p:txBody>
      </p:sp>
      <p:sp>
        <p:nvSpPr>
          <p:cNvPr id="52" name="TextBox 51"/>
          <p:cNvSpPr txBox="1"/>
          <p:nvPr/>
        </p:nvSpPr>
        <p:spPr>
          <a:xfrm>
            <a:off x="163302" y="4119000"/>
            <a:ext cx="219964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Xbox </a:t>
            </a:r>
            <a:r>
              <a:rPr lang="en-US" dirty="0" smtClean="0">
                <a:gradFill>
                  <a:gsLst>
                    <a:gs pos="2917">
                      <a:srgbClr val="404040"/>
                    </a:gs>
                    <a:gs pos="30000">
                      <a:srgbClr val="404040"/>
                    </a:gs>
                  </a:gsLst>
                  <a:lin ang="5400000" scaled="0"/>
                </a:gradFill>
              </a:rPr>
              <a:t>(Universal)</a:t>
            </a:r>
          </a:p>
        </p:txBody>
      </p:sp>
      <p:cxnSp>
        <p:nvCxnSpPr>
          <p:cNvPr id="54" name="Elbow Connector 53"/>
          <p:cNvCxnSpPr/>
          <p:nvPr/>
        </p:nvCxnSpPr>
        <p:spPr>
          <a:xfrm>
            <a:off x="7285037" y="1996581"/>
            <a:ext cx="1027952" cy="433881"/>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flipV="1">
            <a:off x="5848672" y="4285884"/>
            <a:ext cx="3112765" cy="746707"/>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23253" y="1557273"/>
            <a:ext cx="898323"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404040"/>
                    </a:gs>
                    <a:gs pos="30000">
                      <a:srgbClr val="404040"/>
                    </a:gs>
                  </a:gsLst>
                  <a:lin ang="5400000" scaled="0"/>
                </a:gradFill>
              </a:rPr>
              <a:t>HDMI</a:t>
            </a:r>
          </a:p>
        </p:txBody>
      </p:sp>
      <p:sp>
        <p:nvSpPr>
          <p:cNvPr id="58" name="TextBox 57"/>
          <p:cNvSpPr txBox="1"/>
          <p:nvPr/>
        </p:nvSpPr>
        <p:spPr>
          <a:xfrm>
            <a:off x="6211148" y="4635394"/>
            <a:ext cx="898323"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404040"/>
                    </a:gs>
                    <a:gs pos="30000">
                      <a:srgbClr val="404040"/>
                    </a:gs>
                  </a:gsLst>
                  <a:lin ang="5400000" scaled="0"/>
                </a:gradFill>
              </a:rPr>
              <a:t>HDMI</a:t>
            </a:r>
          </a:p>
        </p:txBody>
      </p:sp>
      <p:sp>
        <p:nvSpPr>
          <p:cNvPr id="59" name="TextBox 58"/>
          <p:cNvSpPr txBox="1"/>
          <p:nvPr/>
        </p:nvSpPr>
        <p:spPr>
          <a:xfrm>
            <a:off x="9036555" y="5180421"/>
            <a:ext cx="898323"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404040"/>
                    </a:gs>
                    <a:gs pos="30000">
                      <a:srgbClr val="404040"/>
                    </a:gs>
                  </a:gsLst>
                  <a:lin ang="5400000" scaled="0"/>
                </a:gradFill>
              </a:rPr>
              <a:t>HDMI</a:t>
            </a:r>
          </a:p>
        </p:txBody>
      </p:sp>
      <p:sp>
        <p:nvSpPr>
          <p:cNvPr id="64" name="Rectangle 63"/>
          <p:cNvSpPr/>
          <p:nvPr/>
        </p:nvSpPr>
        <p:spPr bwMode="auto">
          <a:xfrm>
            <a:off x="3073435" y="4817059"/>
            <a:ext cx="224211" cy="182914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5" name="TextBox 64"/>
          <p:cNvSpPr txBox="1"/>
          <p:nvPr/>
        </p:nvSpPr>
        <p:spPr>
          <a:xfrm>
            <a:off x="1276710" y="6205616"/>
            <a:ext cx="1958549"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404040"/>
                    </a:gs>
                    <a:gs pos="30000">
                      <a:srgbClr val="404040"/>
                    </a:gs>
                  </a:gsLst>
                  <a:lin ang="5400000" scaled="0"/>
                </a:gradFill>
              </a:rPr>
              <a:t>Wall/Repeater</a:t>
            </a:r>
          </a:p>
        </p:txBody>
      </p:sp>
    </p:spTree>
    <p:extLst>
      <p:ext uri="{BB962C8B-B14F-4D97-AF65-F5344CB8AC3E}">
        <p14:creationId xmlns:p14="http://schemas.microsoft.com/office/powerpoint/2010/main" val="22612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447098"/>
          </a:xfrm>
        </p:spPr>
        <p:txBody>
          <a:bodyPr/>
          <a:lstStyle/>
          <a:p>
            <a:r>
              <a:rPr lang="en-US" dirty="0" smtClean="0"/>
              <a:t>AllSeen and AllJoyn</a:t>
            </a:r>
          </a:p>
          <a:p>
            <a:r>
              <a:rPr lang="en-US" dirty="0"/>
              <a:t>AllJoyn Platforms and APIs</a:t>
            </a:r>
            <a:endParaRPr lang="en-US" dirty="0" smtClean="0"/>
          </a:p>
          <a:p>
            <a:r>
              <a:rPr lang="en-US" dirty="0" smtClean="0"/>
              <a:t>AllJoyn in Windows 10</a:t>
            </a:r>
          </a:p>
          <a:p>
            <a:r>
              <a:rPr lang="en-US" dirty="0" smtClean="0"/>
              <a:t>Building an AllJoyn App for Windows 10</a:t>
            </a:r>
          </a:p>
          <a:p>
            <a:r>
              <a:rPr lang="en-US" dirty="0" smtClean="0"/>
              <a:t>Getting Involved, Looking Forward</a:t>
            </a:r>
            <a:endParaRPr lang="en-US" dirty="0"/>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240461272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9064119" cy="5349157"/>
          </a:xfrm>
        </p:spPr>
        <p:txBody>
          <a:bodyPr/>
          <a:lstStyle/>
          <a:p>
            <a:r>
              <a:rPr lang="en-US" sz="3200" b="1" dirty="0"/>
              <a:t>AllJoyn </a:t>
            </a:r>
            <a:r>
              <a:rPr lang="en-US" sz="3200" dirty="0"/>
              <a:t>is an open source communication framework that enables IoT device and app interoperability.</a:t>
            </a:r>
          </a:p>
          <a:p>
            <a:endParaRPr lang="en-US" sz="3200" dirty="0"/>
          </a:p>
          <a:p>
            <a:r>
              <a:rPr lang="en-US" sz="3200" dirty="0"/>
              <a:t>The </a:t>
            </a:r>
            <a:r>
              <a:rPr lang="en-US" sz="3200" b="1" dirty="0"/>
              <a:t>AllSeen Alliance </a:t>
            </a:r>
            <a:r>
              <a:rPr lang="en-US" sz="3200" dirty="0"/>
              <a:t>is a non-profit consortium that oversees AllJoyn. Stated focus is to enable the “Internet of Everything”.</a:t>
            </a:r>
          </a:p>
          <a:p>
            <a:endParaRPr lang="en-US" sz="2000" dirty="0"/>
          </a:p>
          <a:p>
            <a:r>
              <a:rPr lang="en-US" sz="3200" dirty="0"/>
              <a:t>The AllSeen Alliance is a cross-platform </a:t>
            </a:r>
            <a:r>
              <a:rPr lang="en-US" sz="3200" b="1" dirty="0"/>
              <a:t>Linux Foundation </a:t>
            </a:r>
            <a:r>
              <a:rPr lang="en-US" sz="3200" dirty="0"/>
              <a:t>Collaborative Project. </a:t>
            </a:r>
          </a:p>
          <a:p>
            <a:endParaRPr lang="en-US" sz="3200" dirty="0"/>
          </a:p>
        </p:txBody>
      </p:sp>
      <p:sp>
        <p:nvSpPr>
          <p:cNvPr id="3" name="Title 2"/>
          <p:cNvSpPr>
            <a:spLocks noGrp="1"/>
          </p:cNvSpPr>
          <p:nvPr>
            <p:ph type="title"/>
          </p:nvPr>
        </p:nvSpPr>
        <p:spPr/>
        <p:txBody>
          <a:bodyPr/>
          <a:lstStyle/>
          <a:p>
            <a:r>
              <a:rPr lang="en-US" dirty="0" smtClean="0"/>
              <a:t>AllSeen and AllJoyn </a:t>
            </a:r>
            <a:endParaRPr lang="en-US" dirty="0"/>
          </a:p>
        </p:txBody>
      </p:sp>
      <p:pic>
        <p:nvPicPr>
          <p:cNvPr id="5"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9048243" y="2963862"/>
            <a:ext cx="2838857" cy="15622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8757" y="5021262"/>
            <a:ext cx="2255919" cy="685800"/>
          </a:xfrm>
          <a:prstGeom prst="rect">
            <a:avLst/>
          </a:prstGeom>
        </p:spPr>
      </p:pic>
      <p:sp>
        <p:nvSpPr>
          <p:cNvPr id="6" name="TextBox 5"/>
          <p:cNvSpPr txBox="1"/>
          <p:nvPr/>
        </p:nvSpPr>
        <p:spPr>
          <a:xfrm>
            <a:off x="9480549" y="1525185"/>
            <a:ext cx="1972335" cy="794064"/>
          </a:xfrm>
          <a:prstGeom prst="rect">
            <a:avLst/>
          </a:prstGeom>
          <a:noFill/>
        </p:spPr>
        <p:txBody>
          <a:bodyPr wrap="none" lIns="182880" tIns="146304" rIns="182880" bIns="146304" rtlCol="0">
            <a:spAutoFit/>
          </a:bodyPr>
          <a:lstStyle/>
          <a:p>
            <a:pPr algn="ctr">
              <a:lnSpc>
                <a:spcPct val="90000"/>
              </a:lnSpc>
              <a:spcAft>
                <a:spcPts val="600"/>
              </a:spcAft>
            </a:pPr>
            <a:r>
              <a:rPr lang="en-US" sz="3600" b="1" dirty="0" smtClean="0">
                <a:gradFill>
                  <a:gsLst>
                    <a:gs pos="2917">
                      <a:srgbClr val="404040"/>
                    </a:gs>
                    <a:gs pos="30000">
                      <a:srgbClr val="404040"/>
                    </a:gs>
                  </a:gsLst>
                  <a:lin ang="5400000" scaled="0"/>
                </a:gradFill>
              </a:rPr>
              <a:t>AllJoyn</a:t>
            </a:r>
          </a:p>
        </p:txBody>
      </p:sp>
    </p:spTree>
    <p:extLst>
      <p:ext uri="{BB962C8B-B14F-4D97-AF65-F5344CB8AC3E}">
        <p14:creationId xmlns:p14="http://schemas.microsoft.com/office/powerpoint/2010/main" val="298263959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95" idx="4"/>
            <a:endCxn id="96" idx="0"/>
          </p:cNvCxnSpPr>
          <p:nvPr/>
        </p:nvCxnSpPr>
        <p:spPr>
          <a:xfrm flipH="1">
            <a:off x="8376107" y="2421953"/>
            <a:ext cx="1" cy="2360417"/>
          </a:xfrm>
          <a:prstGeom prst="line">
            <a:avLst/>
          </a:prstGeom>
          <a:ln>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91" idx="4"/>
            <a:endCxn id="93" idx="0"/>
          </p:cNvCxnSpPr>
          <p:nvPr/>
        </p:nvCxnSpPr>
        <p:spPr>
          <a:xfrm>
            <a:off x="5300076" y="2408185"/>
            <a:ext cx="559" cy="2510394"/>
          </a:xfrm>
          <a:prstGeom prst="line">
            <a:avLst/>
          </a:prstGeom>
          <a:ln>
            <a:solidFill>
              <a:schemeClr val="accent3">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IoT Barrier: Proprietary Solutions</a:t>
            </a:r>
            <a:endParaRPr lang="en-US" dirty="0"/>
          </a:p>
        </p:txBody>
      </p:sp>
      <p:grpSp>
        <p:nvGrpSpPr>
          <p:cNvPr id="80" name="Group 79"/>
          <p:cNvGrpSpPr/>
          <p:nvPr/>
        </p:nvGrpSpPr>
        <p:grpSpPr>
          <a:xfrm>
            <a:off x="8119840" y="1471508"/>
            <a:ext cx="631142" cy="763305"/>
            <a:chOff x="9141146" y="3702630"/>
            <a:chExt cx="682335" cy="825218"/>
          </a:xfrm>
        </p:grpSpPr>
        <p:pic>
          <p:nvPicPr>
            <p:cNvPr id="38" name="Picture 2" descr="http://pcworld.pe/wp-content/uploads/2012/09/iphone5_large-294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1146" y="3702630"/>
              <a:ext cx="575115" cy="8252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4436" y="3970176"/>
              <a:ext cx="219045" cy="268691"/>
            </a:xfrm>
            <a:prstGeom prst="rect">
              <a:avLst/>
            </a:prstGeom>
          </p:spPr>
        </p:pic>
      </p:grpSp>
      <p:grpSp>
        <p:nvGrpSpPr>
          <p:cNvPr id="81" name="Group 80"/>
          <p:cNvGrpSpPr/>
          <p:nvPr/>
        </p:nvGrpSpPr>
        <p:grpSpPr>
          <a:xfrm>
            <a:off x="10997601" y="1565437"/>
            <a:ext cx="793454" cy="598339"/>
            <a:chOff x="7922436" y="5111236"/>
            <a:chExt cx="857813" cy="646871"/>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436" y="5111236"/>
              <a:ext cx="646871" cy="646871"/>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8868" y="5241733"/>
              <a:ext cx="331381" cy="331381"/>
            </a:xfrm>
            <a:prstGeom prst="rect">
              <a:avLst/>
            </a:prstGeom>
          </p:spPr>
        </p:pic>
      </p:grpSp>
      <p:grpSp>
        <p:nvGrpSpPr>
          <p:cNvPr id="82" name="Group 81"/>
          <p:cNvGrpSpPr/>
          <p:nvPr/>
        </p:nvGrpSpPr>
        <p:grpSpPr>
          <a:xfrm>
            <a:off x="5135952" y="1563571"/>
            <a:ext cx="618663" cy="598609"/>
            <a:chOff x="8086477" y="5903451"/>
            <a:chExt cx="668844" cy="647164"/>
          </a:xfrm>
        </p:grpSpPr>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5010" r="16257"/>
            <a:stretch/>
          </p:blipFill>
          <p:spPr>
            <a:xfrm>
              <a:off x="8086477" y="5903451"/>
              <a:ext cx="341906" cy="647164"/>
            </a:xfrm>
            <a:prstGeom prst="rect">
              <a:avLst/>
            </a:prstGeom>
          </p:spPr>
        </p:pic>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9169" r="16927" b="8612"/>
            <a:stretch/>
          </p:blipFill>
          <p:spPr>
            <a:xfrm>
              <a:off x="8466120" y="6042040"/>
              <a:ext cx="289201" cy="286225"/>
            </a:xfrm>
            <a:prstGeom prst="rect">
              <a:avLst/>
            </a:prstGeom>
          </p:spPr>
        </p:pic>
      </p:grpSp>
      <p:sp>
        <p:nvSpPr>
          <p:cNvPr id="69" name="Oval 68"/>
          <p:cNvSpPr/>
          <p:nvPr/>
        </p:nvSpPr>
        <p:spPr>
          <a:xfrm>
            <a:off x="2233186" y="2165209"/>
            <a:ext cx="243940" cy="2439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cxnSp>
        <p:nvCxnSpPr>
          <p:cNvPr id="10" name="Straight Connector 9"/>
          <p:cNvCxnSpPr/>
          <p:nvPr/>
        </p:nvCxnSpPr>
        <p:spPr>
          <a:xfrm>
            <a:off x="6865179" y="3092141"/>
            <a:ext cx="0" cy="294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826824" y="3092140"/>
            <a:ext cx="0" cy="294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34972" y="3092140"/>
            <a:ext cx="0" cy="2949043"/>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5670" y="3009826"/>
            <a:ext cx="789953" cy="990276"/>
          </a:xfrm>
          <a:prstGeom prst="rect">
            <a:avLst/>
          </a:prstGeom>
        </p:spPr>
      </p:pic>
      <p:pic>
        <p:nvPicPr>
          <p:cNvPr id="84" name="Picture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570" y="5133220"/>
            <a:ext cx="789953" cy="99027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1322" y="3936340"/>
            <a:ext cx="1527668" cy="1260641"/>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5570" y="3011614"/>
            <a:ext cx="746171" cy="1076208"/>
          </a:xfrm>
          <a:prstGeom prst="rect">
            <a:avLst/>
          </a:prstGeom>
        </p:spPr>
      </p:pic>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5570" y="5003243"/>
            <a:ext cx="746171" cy="1076208"/>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1511" y="4042016"/>
            <a:ext cx="1330519" cy="985258"/>
          </a:xfrm>
          <a:prstGeom prst="rect">
            <a:avLst/>
          </a:prstGeom>
        </p:spPr>
      </p:pic>
      <p:grpSp>
        <p:nvGrpSpPr>
          <p:cNvPr id="87" name="Group 86"/>
          <p:cNvGrpSpPr/>
          <p:nvPr/>
        </p:nvGrpSpPr>
        <p:grpSpPr>
          <a:xfrm>
            <a:off x="2061546" y="1546008"/>
            <a:ext cx="793454" cy="598339"/>
            <a:chOff x="7922436" y="5111236"/>
            <a:chExt cx="857813" cy="646871"/>
          </a:xfrm>
        </p:grpSpPr>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436" y="5111236"/>
              <a:ext cx="646871" cy="646871"/>
            </a:xfrm>
            <a:prstGeom prst="rect">
              <a:avLst/>
            </a:prstGeom>
          </p:spPr>
        </p:pic>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8868" y="5241733"/>
              <a:ext cx="331381" cy="331381"/>
            </a:xfrm>
            <a:prstGeom prst="rect">
              <a:avLst/>
            </a:prstGeom>
          </p:spPr>
        </p:pic>
      </p:grpSp>
      <p:sp>
        <p:nvSpPr>
          <p:cNvPr id="90" name="Oval 89"/>
          <p:cNvSpPr/>
          <p:nvPr/>
        </p:nvSpPr>
        <p:spPr>
          <a:xfrm>
            <a:off x="2233186" y="3692705"/>
            <a:ext cx="243940" cy="2439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1" name="Oval 90"/>
          <p:cNvSpPr/>
          <p:nvPr/>
        </p:nvSpPr>
        <p:spPr>
          <a:xfrm>
            <a:off x="5178106" y="2164246"/>
            <a:ext cx="243940" cy="243940"/>
          </a:xfrm>
          <a:prstGeom prst="ellipse">
            <a:avLst/>
          </a:prstGeom>
          <a:solidFill>
            <a:srgbClr val="E8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2" name="Oval 91"/>
          <p:cNvSpPr/>
          <p:nvPr/>
        </p:nvSpPr>
        <p:spPr>
          <a:xfrm>
            <a:off x="5168950" y="2795432"/>
            <a:ext cx="243940" cy="243940"/>
          </a:xfrm>
          <a:prstGeom prst="ellipse">
            <a:avLst/>
          </a:prstGeom>
          <a:solidFill>
            <a:srgbClr val="E8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3" name="Oval 92"/>
          <p:cNvSpPr/>
          <p:nvPr/>
        </p:nvSpPr>
        <p:spPr>
          <a:xfrm>
            <a:off x="5178664" y="4918580"/>
            <a:ext cx="243940" cy="243940"/>
          </a:xfrm>
          <a:prstGeom prst="ellipse">
            <a:avLst/>
          </a:prstGeom>
          <a:solidFill>
            <a:srgbClr val="E8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4" name="Oval 93"/>
          <p:cNvSpPr/>
          <p:nvPr/>
        </p:nvSpPr>
        <p:spPr>
          <a:xfrm>
            <a:off x="8254137" y="2780742"/>
            <a:ext cx="243940" cy="2439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5" name="Oval 94"/>
          <p:cNvSpPr/>
          <p:nvPr/>
        </p:nvSpPr>
        <p:spPr>
          <a:xfrm>
            <a:off x="8254137" y="2178014"/>
            <a:ext cx="243940" cy="2439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6" name="Oval 95"/>
          <p:cNvSpPr/>
          <p:nvPr/>
        </p:nvSpPr>
        <p:spPr>
          <a:xfrm>
            <a:off x="8254136" y="4782371"/>
            <a:ext cx="243940" cy="2439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7" name="Oval 96"/>
          <p:cNvSpPr/>
          <p:nvPr/>
        </p:nvSpPr>
        <p:spPr>
          <a:xfrm>
            <a:off x="11174799" y="2171735"/>
            <a:ext cx="243940" cy="2439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8" name="Oval 97"/>
          <p:cNvSpPr/>
          <p:nvPr/>
        </p:nvSpPr>
        <p:spPr>
          <a:xfrm>
            <a:off x="11174799" y="3843882"/>
            <a:ext cx="243940" cy="2439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cxnSp>
        <p:nvCxnSpPr>
          <p:cNvPr id="3" name="Straight Connector 2"/>
          <p:cNvCxnSpPr>
            <a:stCxn id="69" idx="4"/>
            <a:endCxn id="90" idx="0"/>
          </p:cNvCxnSpPr>
          <p:nvPr/>
        </p:nvCxnSpPr>
        <p:spPr>
          <a:xfrm>
            <a:off x="2355156" y="2409148"/>
            <a:ext cx="0" cy="12835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7" idx="4"/>
            <a:endCxn id="98" idx="0"/>
          </p:cNvCxnSpPr>
          <p:nvPr/>
        </p:nvCxnSpPr>
        <p:spPr>
          <a:xfrm>
            <a:off x="11296769" y="2415675"/>
            <a:ext cx="0" cy="1428207"/>
          </a:xfrm>
          <a:prstGeom prst="line">
            <a:avLst/>
          </a:prstGeom>
          <a:ln>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1583514" y="987020"/>
            <a:ext cx="1550307" cy="3246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2" dirty="0" smtClean="0">
                <a:solidFill>
                  <a:srgbClr val="FFFFFF"/>
                </a:solidFill>
              </a:rPr>
              <a:t>IHV Transport</a:t>
            </a:r>
            <a:endParaRPr lang="en-US" sz="1632" dirty="0">
              <a:solidFill>
                <a:srgbClr val="FFFFFF"/>
              </a:solidFill>
            </a:endParaRPr>
          </a:p>
        </p:txBody>
      </p:sp>
      <p:sp>
        <p:nvSpPr>
          <p:cNvPr id="42" name="Rectangle 41"/>
          <p:cNvSpPr/>
          <p:nvPr/>
        </p:nvSpPr>
        <p:spPr bwMode="auto">
          <a:xfrm>
            <a:off x="4505492" y="987020"/>
            <a:ext cx="1550307" cy="324664"/>
          </a:xfrm>
          <a:prstGeom prst="rect">
            <a:avLst/>
          </a:prstGeom>
          <a:solidFill>
            <a:srgbClr val="E8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2" dirty="0" smtClean="0">
                <a:solidFill>
                  <a:srgbClr val="FFFFFF"/>
                </a:solidFill>
              </a:rPr>
              <a:t>ISV Schema</a:t>
            </a:r>
            <a:endParaRPr lang="en-US" sz="1632" dirty="0">
              <a:solidFill>
                <a:srgbClr val="FFFFFF"/>
              </a:solidFill>
            </a:endParaRPr>
          </a:p>
        </p:txBody>
      </p:sp>
      <p:sp>
        <p:nvSpPr>
          <p:cNvPr id="43" name="Rectangle 42"/>
          <p:cNvSpPr/>
          <p:nvPr/>
        </p:nvSpPr>
        <p:spPr bwMode="auto">
          <a:xfrm>
            <a:off x="7600952" y="987020"/>
            <a:ext cx="1550307" cy="3246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2" dirty="0" smtClean="0">
                <a:solidFill>
                  <a:srgbClr val="FFFFFF"/>
                </a:solidFill>
              </a:rPr>
              <a:t>OS </a:t>
            </a:r>
            <a:r>
              <a:rPr lang="en-US" sz="1632" dirty="0">
                <a:solidFill>
                  <a:srgbClr val="FFFFFF"/>
                </a:solidFill>
              </a:rPr>
              <a:t>API</a:t>
            </a:r>
          </a:p>
        </p:txBody>
      </p:sp>
      <p:sp>
        <p:nvSpPr>
          <p:cNvPr id="44" name="Rectangle 43"/>
          <p:cNvSpPr/>
          <p:nvPr/>
        </p:nvSpPr>
        <p:spPr bwMode="auto">
          <a:xfrm>
            <a:off x="10521615" y="987020"/>
            <a:ext cx="1550307" cy="3246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2" dirty="0">
                <a:solidFill>
                  <a:srgbClr val="FFFFFF"/>
                </a:solidFill>
              </a:rPr>
              <a:t>Closed System</a:t>
            </a:r>
          </a:p>
        </p:txBody>
      </p:sp>
    </p:spTree>
    <p:extLst>
      <p:ext uri="{BB962C8B-B14F-4D97-AF65-F5344CB8AC3E}">
        <p14:creationId xmlns:p14="http://schemas.microsoft.com/office/powerpoint/2010/main" val="3435788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355156" y="1885844"/>
            <a:ext cx="8941613" cy="0"/>
          </a:xfrm>
          <a:prstGeom prst="lin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 name="Title 3"/>
          <p:cNvSpPr>
            <a:spLocks noGrp="1"/>
          </p:cNvSpPr>
          <p:nvPr>
            <p:ph type="title"/>
          </p:nvPr>
        </p:nvSpPr>
        <p:spPr/>
        <p:txBody>
          <a:bodyPr/>
          <a:lstStyle/>
          <a:p>
            <a:r>
              <a:rPr lang="en-US" dirty="0" smtClean="0"/>
              <a:t>AllJoyn Enables IoT Device Interoperability</a:t>
            </a:r>
            <a:endParaRPr lang="en-US" dirty="0"/>
          </a:p>
        </p:txBody>
      </p:sp>
      <p:grpSp>
        <p:nvGrpSpPr>
          <p:cNvPr id="80" name="Group 79"/>
          <p:cNvGrpSpPr/>
          <p:nvPr/>
        </p:nvGrpSpPr>
        <p:grpSpPr>
          <a:xfrm>
            <a:off x="8119840" y="1471508"/>
            <a:ext cx="631142" cy="763305"/>
            <a:chOff x="9141146" y="3702630"/>
            <a:chExt cx="682335" cy="825218"/>
          </a:xfrm>
        </p:grpSpPr>
        <p:pic>
          <p:nvPicPr>
            <p:cNvPr id="38" name="Picture 2" descr="http://pcworld.pe/wp-content/uploads/2012/09/iphone5_large-294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1146" y="3702630"/>
              <a:ext cx="575115" cy="8252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4436" y="3970176"/>
              <a:ext cx="219045" cy="268691"/>
            </a:xfrm>
            <a:prstGeom prst="rect">
              <a:avLst/>
            </a:prstGeom>
          </p:spPr>
        </p:pic>
      </p:grpSp>
      <p:grpSp>
        <p:nvGrpSpPr>
          <p:cNvPr id="81" name="Group 80"/>
          <p:cNvGrpSpPr/>
          <p:nvPr/>
        </p:nvGrpSpPr>
        <p:grpSpPr>
          <a:xfrm>
            <a:off x="10997601" y="1565437"/>
            <a:ext cx="793454" cy="598339"/>
            <a:chOff x="7922436" y="5111236"/>
            <a:chExt cx="857813" cy="646871"/>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436" y="5111236"/>
              <a:ext cx="646871" cy="646871"/>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8868" y="5241733"/>
              <a:ext cx="331381" cy="331381"/>
            </a:xfrm>
            <a:prstGeom prst="rect">
              <a:avLst/>
            </a:prstGeom>
          </p:spPr>
        </p:pic>
      </p:grpSp>
      <p:grpSp>
        <p:nvGrpSpPr>
          <p:cNvPr id="82" name="Group 81"/>
          <p:cNvGrpSpPr/>
          <p:nvPr/>
        </p:nvGrpSpPr>
        <p:grpSpPr>
          <a:xfrm>
            <a:off x="5135952" y="1563571"/>
            <a:ext cx="618663" cy="598609"/>
            <a:chOff x="8086477" y="5903451"/>
            <a:chExt cx="668844" cy="647164"/>
          </a:xfrm>
        </p:grpSpPr>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5010" r="16257"/>
            <a:stretch/>
          </p:blipFill>
          <p:spPr>
            <a:xfrm>
              <a:off x="8086477" y="5903451"/>
              <a:ext cx="341906" cy="647164"/>
            </a:xfrm>
            <a:prstGeom prst="rect">
              <a:avLst/>
            </a:prstGeom>
          </p:spPr>
        </p:pic>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9169" r="16927" b="8612"/>
            <a:stretch/>
          </p:blipFill>
          <p:spPr>
            <a:xfrm>
              <a:off x="8466120" y="6042040"/>
              <a:ext cx="289201" cy="286225"/>
            </a:xfrm>
            <a:prstGeom prst="rect">
              <a:avLst/>
            </a:prstGeom>
          </p:spPr>
        </p:pic>
      </p:grpSp>
      <p:sp>
        <p:nvSpPr>
          <p:cNvPr id="11" name="Oval 10"/>
          <p:cNvSpPr/>
          <p:nvPr/>
        </p:nvSpPr>
        <p:spPr>
          <a:xfrm>
            <a:off x="2210563" y="3377801"/>
            <a:ext cx="9023568" cy="2377718"/>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5670" y="3009826"/>
            <a:ext cx="789953" cy="990276"/>
          </a:xfrm>
          <a:prstGeom prst="rect">
            <a:avLst/>
          </a:prstGeom>
        </p:spPr>
      </p:pic>
      <p:pic>
        <p:nvPicPr>
          <p:cNvPr id="84" name="Picture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570" y="5133220"/>
            <a:ext cx="789953" cy="99027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1322" y="3936340"/>
            <a:ext cx="1527668" cy="1260641"/>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5570" y="3011614"/>
            <a:ext cx="746171" cy="1076208"/>
          </a:xfrm>
          <a:prstGeom prst="rect">
            <a:avLst/>
          </a:prstGeom>
        </p:spPr>
      </p:pic>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5570" y="5003243"/>
            <a:ext cx="746171" cy="1076208"/>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1511" y="4042016"/>
            <a:ext cx="1330519" cy="985258"/>
          </a:xfrm>
          <a:prstGeom prst="rect">
            <a:avLst/>
          </a:prstGeom>
        </p:spPr>
      </p:pic>
      <p:grpSp>
        <p:nvGrpSpPr>
          <p:cNvPr id="87" name="Group 86"/>
          <p:cNvGrpSpPr/>
          <p:nvPr/>
        </p:nvGrpSpPr>
        <p:grpSpPr>
          <a:xfrm>
            <a:off x="2061546" y="1546008"/>
            <a:ext cx="793454" cy="598339"/>
            <a:chOff x="7922436" y="5111236"/>
            <a:chExt cx="857813" cy="646871"/>
          </a:xfrm>
        </p:grpSpPr>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436" y="5111236"/>
              <a:ext cx="646871" cy="646871"/>
            </a:xfrm>
            <a:prstGeom prst="rect">
              <a:avLst/>
            </a:prstGeom>
          </p:spPr>
        </p:pic>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8868" y="5241733"/>
              <a:ext cx="331381" cy="331381"/>
            </a:xfrm>
            <a:prstGeom prst="rect">
              <a:avLst/>
            </a:prstGeom>
          </p:spPr>
        </p:pic>
      </p:grpSp>
      <p:sp>
        <p:nvSpPr>
          <p:cNvPr id="90" name="Oval 89"/>
          <p:cNvSpPr/>
          <p:nvPr/>
        </p:nvSpPr>
        <p:spPr>
          <a:xfrm>
            <a:off x="2233186" y="3692705"/>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1" name="Oval 90"/>
          <p:cNvSpPr/>
          <p:nvPr/>
        </p:nvSpPr>
        <p:spPr>
          <a:xfrm>
            <a:off x="4906936" y="1766208"/>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2" name="Oval 91"/>
          <p:cNvSpPr/>
          <p:nvPr/>
        </p:nvSpPr>
        <p:spPr>
          <a:xfrm>
            <a:off x="5168950" y="2795432"/>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3" name="Oval 92"/>
          <p:cNvSpPr/>
          <p:nvPr/>
        </p:nvSpPr>
        <p:spPr>
          <a:xfrm>
            <a:off x="5178664" y="4918580"/>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4" name="Oval 93"/>
          <p:cNvSpPr/>
          <p:nvPr/>
        </p:nvSpPr>
        <p:spPr>
          <a:xfrm>
            <a:off x="8254137" y="2780742"/>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5" name="Oval 94"/>
          <p:cNvSpPr/>
          <p:nvPr/>
        </p:nvSpPr>
        <p:spPr>
          <a:xfrm>
            <a:off x="8001704" y="1763875"/>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6" name="Oval 95"/>
          <p:cNvSpPr/>
          <p:nvPr/>
        </p:nvSpPr>
        <p:spPr>
          <a:xfrm>
            <a:off x="8254136" y="4782371"/>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7" name="Oval 96"/>
          <p:cNvSpPr/>
          <p:nvPr/>
        </p:nvSpPr>
        <p:spPr>
          <a:xfrm>
            <a:off x="10905926" y="1770558"/>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98" name="Oval 97"/>
          <p:cNvSpPr/>
          <p:nvPr/>
        </p:nvSpPr>
        <p:spPr>
          <a:xfrm>
            <a:off x="11174799" y="3843882"/>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sp>
        <p:nvSpPr>
          <p:cNvPr id="69" name="Oval 68"/>
          <p:cNvSpPr/>
          <p:nvPr/>
        </p:nvSpPr>
        <p:spPr>
          <a:xfrm>
            <a:off x="1966623" y="1763876"/>
            <a:ext cx="243940" cy="243940"/>
          </a:xfrm>
          <a:prstGeom prst="ellipse">
            <a:avLst/>
          </a:prstGeom>
          <a:solidFill>
            <a:srgbClr val="EC0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rgbClr val="FFFFFF"/>
              </a:solidFill>
            </a:endParaRPr>
          </a:p>
        </p:txBody>
      </p:sp>
      <p:cxnSp>
        <p:nvCxnSpPr>
          <p:cNvPr id="7" name="Straight Connector 6"/>
          <p:cNvCxnSpPr>
            <a:stCxn id="11" idx="0"/>
          </p:cNvCxnSpPr>
          <p:nvPr/>
        </p:nvCxnSpPr>
        <p:spPr>
          <a:xfrm flipH="1" flipV="1">
            <a:off x="6717956" y="1885844"/>
            <a:ext cx="4391" cy="1491957"/>
          </a:xfrm>
          <a:prstGeom prst="lin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 name="TextBox 1"/>
          <p:cNvSpPr txBox="1"/>
          <p:nvPr/>
        </p:nvSpPr>
        <p:spPr>
          <a:xfrm>
            <a:off x="5731788" y="4174233"/>
            <a:ext cx="1972335" cy="794064"/>
          </a:xfrm>
          <a:prstGeom prst="rect">
            <a:avLst/>
          </a:prstGeom>
          <a:noFill/>
        </p:spPr>
        <p:txBody>
          <a:bodyPr wrap="none" lIns="182880" tIns="146304" rIns="182880" bIns="146304" rtlCol="0">
            <a:spAutoFit/>
          </a:bodyPr>
          <a:lstStyle/>
          <a:p>
            <a:pPr algn="ctr">
              <a:lnSpc>
                <a:spcPct val="90000"/>
              </a:lnSpc>
              <a:spcAft>
                <a:spcPts val="600"/>
              </a:spcAft>
            </a:pPr>
            <a:r>
              <a:rPr lang="en-US" sz="3600" b="1" dirty="0" smtClean="0">
                <a:solidFill>
                  <a:srgbClr val="E3008C"/>
                </a:solidFill>
              </a:rPr>
              <a:t>AllJoyn</a:t>
            </a:r>
          </a:p>
        </p:txBody>
      </p:sp>
    </p:spTree>
    <p:extLst>
      <p:ext uri="{BB962C8B-B14F-4D97-AF65-F5344CB8AC3E}">
        <p14:creationId xmlns:p14="http://schemas.microsoft.com/office/powerpoint/2010/main" val="126823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_v02.potx" id="{AE6B0D47-3488-4D7E-AEFE-4DBC34C239F2}" vid="{FE055DFB-2179-4F25-980C-29B98161779E}"/>
    </a:ext>
  </a:extLst>
</a:theme>
</file>

<file path=ppt/theme/theme2.xml><?xml version="1.0" encoding="utf-8"?>
<a:theme xmlns:a="http://schemas.openxmlformats.org/drawingml/2006/main" name="LIGHT COLOR TEMPLA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peaker PPT Template Feb12" id="{1F62F72E-3156-4F93-9453-C2255272D65F}" vid="{F8866550-0401-492C-A312-58A8C0666A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2015-04-29T00:00:00-07:00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Brian Rockwell; Gavin Gear</External_x0020_Speaker>
    <Session_x0020_Code xmlns="12a172fe-0250-434a-85cf-03b10810c5e5">2-623</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elements/1.1/"/>
    <ds:schemaRef ds:uri="http://schemas.microsoft.com/sharepoint/v3"/>
    <ds:schemaRef ds:uri="http://purl.org/dc/dcmitype/"/>
    <ds:schemaRef ds:uri="http://schemas.microsoft.com/office/2006/documentManagement/types"/>
    <ds:schemaRef ds:uri="http://schemas.microsoft.com/office/infopath/2007/PartnerControls"/>
    <ds:schemaRef ds:uri="http://www.w3.org/XML/1998/namespace"/>
    <ds:schemaRef ds:uri="http://purl.org/dc/terms/"/>
    <ds:schemaRef ds:uri="http://schemas.openxmlformats.org/package/2006/metadata/core-properties"/>
    <ds:schemaRef ds:uri="230e9df3-be65-4c73-a93b-d1236ebd677e"/>
    <ds:schemaRef ds:uri="12a172fe-0250-434a-85cf-03b10810c5e5"/>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Build_2015_Template_v03</Template>
  <TotalTime>9</TotalTime>
  <Words>1835</Words>
  <Application>Microsoft Office PowerPoint</Application>
  <PresentationFormat>Custom</PresentationFormat>
  <Paragraphs>365</Paragraphs>
  <Slides>32</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ＭＳ Ｐゴシック</vt:lpstr>
      <vt:lpstr>Arial</vt:lpstr>
      <vt:lpstr>Avenir LT Pro 45 Book</vt:lpstr>
      <vt:lpstr>Consolas</vt:lpstr>
      <vt:lpstr>Segoe UI</vt:lpstr>
      <vt:lpstr>Segoe UI Light</vt:lpstr>
      <vt:lpstr>5-30629_Build_Template_WHITE</vt:lpstr>
      <vt:lpstr>LIGHT COLOR TEMPLATE</vt:lpstr>
      <vt:lpstr>PowerPoint Presentation</vt:lpstr>
      <vt:lpstr>PowerPoint Presentation</vt:lpstr>
      <vt:lpstr>AllJoyn: Building Universal Windows Apps that Discover, Connect, and Interact with Other Devices and Cloud Services Using AllJoyn</vt:lpstr>
      <vt:lpstr>My Dream Home Theater (2010)</vt:lpstr>
      <vt:lpstr>My Current Home Theater (2015)</vt:lpstr>
      <vt:lpstr>Agenda</vt:lpstr>
      <vt:lpstr>AllSeen and AllJoyn </vt:lpstr>
      <vt:lpstr>IoT Barrier: Proprietary Solutions</vt:lpstr>
      <vt:lpstr>AllJoyn Enables IoT Device Interoperability</vt:lpstr>
      <vt:lpstr>Example AllJoyn Device: Smoke Detector</vt:lpstr>
      <vt:lpstr>AllJoyn Platforms and APIs</vt:lpstr>
      <vt:lpstr>AllJoyn Common Service Frameworks</vt:lpstr>
      <vt:lpstr>AllJoyn Software Roles</vt:lpstr>
      <vt:lpstr>AllJoyn in Windows 10</vt:lpstr>
      <vt:lpstr>Demo: AllJoyn Apps and Devices</vt:lpstr>
      <vt:lpstr>PowerPoint Presentation</vt:lpstr>
      <vt:lpstr>PowerPoint Presentation</vt:lpstr>
      <vt:lpstr>PowerPoint Presentation</vt:lpstr>
      <vt:lpstr>PowerPoint Presentation</vt:lpstr>
      <vt:lpstr>AllJoyn UWP App Development</vt:lpstr>
      <vt:lpstr>Windows.Devices.AllJoyn Overview</vt:lpstr>
      <vt:lpstr>AllJoyn UWP Code Generator</vt:lpstr>
      <vt:lpstr>AllJoyn UWP Interactions</vt:lpstr>
      <vt:lpstr>Windows 10 AllJoyn UWP</vt:lpstr>
      <vt:lpstr>Coding Walkthrough: Building a WinRT AllJoyn App for Windows 10</vt:lpstr>
      <vt:lpstr>Device System Bridge (DSB) Framework</vt:lpstr>
      <vt:lpstr>Coming Soon</vt:lpstr>
      <vt:lpstr>Call To Action</vt:lpstr>
      <vt:lpstr>Q&amp;A</vt:lpstr>
      <vt:lpstr>Resources</vt:lpstr>
      <vt:lpstr>PowerPoint Presentation</vt:lpstr>
      <vt:lpstr>AllJoyn session AV/space/power requirements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AllJoyn: Building Universal Windows Apps that Discover, Connect, and Interact with Other Devices and Cloud Services Using AllJoyn</dc:title>
  <dc:subject>Build 2015</dc:subject>
  <dc:creator>Shows</dc:creator>
  <cp:keywords>Build 2015</cp:keywords>
  <dc:description>Template: Mitchell Derrey, Silver Fox Productions
Formatting: 
Audience Type:</dc:description>
  <cp:lastModifiedBy>Amber Templeton</cp:lastModifiedBy>
  <cp:revision>6</cp:revision>
  <dcterms:created xsi:type="dcterms:W3CDTF">2015-04-28T18:08:41Z</dcterms:created>
  <dcterms:modified xsi:type="dcterms:W3CDTF">2015-04-30T00:45:36Z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