
<file path=[Content_Types].xml><?xml version="1.0" encoding="utf-8"?>
<Types xmlns="http://schemas.openxmlformats.org/package/2006/content-types">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185" r:id="rId4"/>
    <p:sldMasterId id="2147484216" r:id="rId5"/>
  </p:sldMasterIdLst>
  <p:notesMasterIdLst>
    <p:notesMasterId r:id="rId43"/>
  </p:notesMasterIdLst>
  <p:handoutMasterIdLst>
    <p:handoutMasterId r:id="rId44"/>
  </p:handoutMasterIdLst>
  <p:sldIdLst>
    <p:sldId id="1157" r:id="rId6"/>
    <p:sldId id="1053" r:id="rId7"/>
    <p:sldId id="1111" r:id="rId8"/>
    <p:sldId id="1074" r:id="rId9"/>
    <p:sldId id="1129" r:id="rId10"/>
    <p:sldId id="1130" r:id="rId11"/>
    <p:sldId id="1131" r:id="rId12"/>
    <p:sldId id="1132" r:id="rId13"/>
    <p:sldId id="1133" r:id="rId14"/>
    <p:sldId id="1134" r:id="rId15"/>
    <p:sldId id="1135" r:id="rId16"/>
    <p:sldId id="1136" r:id="rId17"/>
    <p:sldId id="1070" r:id="rId18"/>
    <p:sldId id="1137" r:id="rId19"/>
    <p:sldId id="1138" r:id="rId20"/>
    <p:sldId id="1139" r:id="rId21"/>
    <p:sldId id="1140" r:id="rId22"/>
    <p:sldId id="1141" r:id="rId23"/>
    <p:sldId id="1142" r:id="rId24"/>
    <p:sldId id="1143" r:id="rId25"/>
    <p:sldId id="1144" r:id="rId26"/>
    <p:sldId id="1145" r:id="rId27"/>
    <p:sldId id="1146" r:id="rId28"/>
    <p:sldId id="1147" r:id="rId29"/>
    <p:sldId id="1148" r:id="rId30"/>
    <p:sldId id="1149" r:id="rId31"/>
    <p:sldId id="1150" r:id="rId32"/>
    <p:sldId id="1151" r:id="rId33"/>
    <p:sldId id="1152" r:id="rId34"/>
    <p:sldId id="1153" r:id="rId35"/>
    <p:sldId id="1154" r:id="rId36"/>
    <p:sldId id="1155" r:id="rId37"/>
    <p:sldId id="1156" r:id="rId38"/>
    <p:sldId id="1112" r:id="rId39"/>
    <p:sldId id="1158" r:id="rId40"/>
    <p:sldId id="1159" r:id="rId41"/>
    <p:sldId id="1076" r:id="rId42"/>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7">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9">
          <p15:clr>
            <a:srgbClr val="A4A3A4"/>
          </p15:clr>
        </p15:guide>
        <p15:guide id="6" orient="horz" pos="3643">
          <p15:clr>
            <a:srgbClr val="A4A3A4"/>
          </p15:clr>
        </p15:guide>
        <p15:guide id="7" orient="horz" pos="3067">
          <p15:clr>
            <a:srgbClr val="A4A3A4"/>
          </p15:clr>
        </p15:guide>
        <p15:guide id="8" orient="horz" pos="1915">
          <p15:clr>
            <a:srgbClr val="A4A3A4"/>
          </p15:clr>
        </p15:guide>
        <p15:guide id="9" pos="173">
          <p15:clr>
            <a:srgbClr val="A4A3A4"/>
          </p15:clr>
        </p15:guide>
        <p15:guide id="10" pos="1325">
          <p15:clr>
            <a:srgbClr val="A4A3A4"/>
          </p15:clr>
        </p15:guide>
        <p15:guide id="11" pos="7661">
          <p15:clr>
            <a:srgbClr val="A4A3A4"/>
          </p15:clr>
        </p15:guide>
        <p15:guide id="12" pos="749">
          <p15:clr>
            <a:srgbClr val="A4A3A4"/>
          </p15:clr>
        </p15:guide>
        <p15:guide id="13" pos="7085">
          <p15:clr>
            <a:srgbClr val="A4A3A4"/>
          </p15:clr>
        </p15:guide>
        <p15:guide id="14" pos="3629">
          <p15:clr>
            <a:srgbClr val="A4A3A4"/>
          </p15:clr>
        </p15:guide>
        <p15:guide id="15" pos="1901">
          <p15:clr>
            <a:srgbClr val="A4A3A4"/>
          </p15:clr>
        </p15:guide>
        <p15:guide id="16" pos="2477">
          <p15:clr>
            <a:srgbClr val="A4A3A4"/>
          </p15:clr>
        </p15:guide>
        <p15:guide id="17" pos="4205">
          <p15:clr>
            <a:srgbClr val="A4A3A4"/>
          </p15:clr>
        </p15:guide>
        <p15:guide id="18" pos="4781">
          <p15:clr>
            <a:srgbClr val="A4A3A4"/>
          </p15:clr>
        </p15:guide>
        <p15:guide id="19" pos="5357">
          <p15:clr>
            <a:srgbClr val="A4A3A4"/>
          </p15:clr>
        </p15:guide>
        <p15:guide id="20" pos="5933">
          <p15:clr>
            <a:srgbClr val="A4A3A4"/>
          </p15:clr>
        </p15:guide>
        <p15:guide id="21" pos="6509">
          <p15:clr>
            <a:srgbClr val="A4A3A4"/>
          </p15:clr>
        </p15:guide>
        <p15:guide id="22" pos="3053">
          <p15:clr>
            <a:srgbClr val="A4A3A4"/>
          </p15:clr>
        </p15:guide>
        <p15:guide id="23" pos="288">
          <p15:clr>
            <a:srgbClr val="A4A3A4"/>
          </p15:clr>
        </p15:guide>
        <p15:guide id="24" pos="754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442359"/>
    <a:srgbClr val="333333"/>
    <a:srgbClr val="FFFFFF"/>
    <a:srgbClr val="505050"/>
    <a:srgbClr val="00FFFF"/>
    <a:srgbClr val="CC00CC"/>
    <a:srgbClr val="5F5F5F"/>
    <a:srgbClr val="FF99FF"/>
    <a:srgbClr val="9696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959" autoAdjust="0"/>
    <p:restoredTop sz="88947" autoAdjust="0"/>
  </p:normalViewPr>
  <p:slideViewPr>
    <p:cSldViewPr>
      <p:cViewPr varScale="1">
        <p:scale>
          <a:sx n="93" d="100"/>
          <a:sy n="93" d="100"/>
        </p:scale>
        <p:origin x="894" y="72"/>
      </p:cViewPr>
      <p:guideLst>
        <p:guide orient="horz" pos="187"/>
        <p:guide orient="horz" pos="763"/>
        <p:guide orient="horz" pos="1339"/>
        <p:guide orient="horz" pos="2491"/>
        <p:guide orient="horz" pos="4219"/>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 pos="288"/>
        <p:guide pos="754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8" d="100"/>
        <a:sy n="68" d="100"/>
      </p:scale>
      <p:origin x="0" y="0"/>
    </p:cViewPr>
  </p:sorterViewPr>
  <p:notesViewPr>
    <p:cSldViewPr showGuides="1">
      <p:cViewPr varScale="1">
        <p:scale>
          <a:sx n="95" d="100"/>
          <a:sy n="95" d="100"/>
        </p:scale>
        <p:origin x="2724" y="96"/>
      </p:cViewPr>
      <p:guideLst>
        <p:guide orient="horz" pos="2880"/>
        <p:guide pos="2160"/>
      </p:guideLst>
    </p:cSldViewPr>
  </p:notesViewPr>
  <p:gridSpacing cx="91439" cy="91439"/>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4B3A59-111E-4836-8411-D9ADC14B34BD}"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en-US"/>
        </a:p>
      </dgm:t>
    </dgm:pt>
    <dgm:pt modelId="{76FF1465-23F7-4BD7-A7C8-85CA71B14579}">
      <dgm:prSet custT="1"/>
      <dgm:spPr>
        <a:solidFill>
          <a:srgbClr val="D0D8E8"/>
        </a:solidFill>
        <a:ln>
          <a:solidFill>
            <a:schemeClr val="tx1"/>
          </a:solidFill>
        </a:ln>
        <a:scene3d>
          <a:camera prst="orthographicFront"/>
          <a:lightRig rig="threePt" dir="t"/>
        </a:scene3d>
        <a:sp3d>
          <a:bevelT/>
        </a:sp3d>
      </dgm:spPr>
      <dgm:t>
        <a:bodyPr/>
        <a:lstStyle/>
        <a:p>
          <a:pPr rtl="0"/>
          <a:r>
            <a:rPr lang="en-US" sz="3200" dirty="0" smtClean="0">
              <a:solidFill>
                <a:schemeClr val="bg1"/>
              </a:solidFill>
            </a:rPr>
            <a:t>Health and performance monitoring in Microsoft’s Linux/UNIX management packs</a:t>
          </a:r>
          <a:endParaRPr lang="en-US" sz="3200" dirty="0">
            <a:solidFill>
              <a:schemeClr val="bg1"/>
            </a:solidFill>
          </a:endParaRPr>
        </a:p>
      </dgm:t>
    </dgm:pt>
    <dgm:pt modelId="{12E79DB9-52E0-4EF2-89DB-EBC366C363AA}" type="parTrans" cxnId="{2CA86B19-A18B-49A2-A3D7-41504EF4CDE1}">
      <dgm:prSet/>
      <dgm:spPr/>
      <dgm:t>
        <a:bodyPr/>
        <a:lstStyle/>
        <a:p>
          <a:endParaRPr lang="en-US" sz="1600"/>
        </a:p>
      </dgm:t>
    </dgm:pt>
    <dgm:pt modelId="{79F6B9E5-1F55-4B84-8EB4-998A5657411B}" type="sibTrans" cxnId="{2CA86B19-A18B-49A2-A3D7-41504EF4CDE1}">
      <dgm:prSet/>
      <dgm:spPr/>
      <dgm:t>
        <a:bodyPr/>
        <a:lstStyle/>
        <a:p>
          <a:endParaRPr lang="en-US" sz="1600"/>
        </a:p>
      </dgm:t>
    </dgm:pt>
    <dgm:pt modelId="{F13CFCF3-AA39-44D0-B8CC-AC40F670E879}">
      <dgm:prSet custT="1"/>
      <dgm:spPr>
        <a:ln>
          <a:solidFill>
            <a:schemeClr val="tx1"/>
          </a:solidFill>
        </a:ln>
        <a:scene3d>
          <a:camera prst="orthographicFront"/>
          <a:lightRig rig="threePt" dir="t"/>
        </a:scene3d>
        <a:sp3d>
          <a:bevelT/>
        </a:sp3d>
      </dgm:spPr>
      <dgm:t>
        <a:bodyPr lIns="0" rIns="0"/>
        <a:lstStyle/>
        <a:p>
          <a:pPr rtl="0"/>
          <a:r>
            <a:rPr lang="en-US" sz="2600" dirty="0" smtClean="0"/>
            <a:t>CPU</a:t>
          </a:r>
          <a:endParaRPr lang="en-US" sz="2600" dirty="0"/>
        </a:p>
      </dgm:t>
    </dgm:pt>
    <dgm:pt modelId="{FB283496-CBA8-40CD-A0C1-4B1ACC813DB7}" type="parTrans" cxnId="{3C68D490-8E94-4DFB-B08A-EDE07393E392}">
      <dgm:prSet/>
      <dgm:spPr/>
      <dgm:t>
        <a:bodyPr/>
        <a:lstStyle/>
        <a:p>
          <a:endParaRPr lang="en-US" sz="1600"/>
        </a:p>
      </dgm:t>
    </dgm:pt>
    <dgm:pt modelId="{D6B799A3-D754-4761-A763-0AF408A1D5A5}" type="sibTrans" cxnId="{3C68D490-8E94-4DFB-B08A-EDE07393E392}">
      <dgm:prSet/>
      <dgm:spPr/>
      <dgm:t>
        <a:bodyPr/>
        <a:lstStyle/>
        <a:p>
          <a:endParaRPr lang="en-US" sz="1600"/>
        </a:p>
      </dgm:t>
    </dgm:pt>
    <dgm:pt modelId="{E3FF7831-D505-46D1-8F0D-487FACD5CA62}">
      <dgm:prSet custT="1"/>
      <dgm:spPr>
        <a:ln>
          <a:solidFill>
            <a:schemeClr val="tx1"/>
          </a:solidFill>
        </a:ln>
        <a:scene3d>
          <a:camera prst="orthographicFront"/>
          <a:lightRig rig="threePt" dir="t"/>
        </a:scene3d>
        <a:sp3d>
          <a:bevelT/>
        </a:sp3d>
      </dgm:spPr>
      <dgm:t>
        <a:bodyPr lIns="0" rIns="0"/>
        <a:lstStyle/>
        <a:p>
          <a:pPr rtl="0"/>
          <a:r>
            <a:rPr lang="en-US" sz="2600" smtClean="0"/>
            <a:t>Memory</a:t>
          </a:r>
          <a:endParaRPr lang="en-US" sz="2600" dirty="0"/>
        </a:p>
      </dgm:t>
    </dgm:pt>
    <dgm:pt modelId="{AAEB5CEA-DB60-46C6-8FB0-296648625E1B}" type="parTrans" cxnId="{5646738E-004E-44CB-BC0C-CFE13D2AA10F}">
      <dgm:prSet/>
      <dgm:spPr/>
      <dgm:t>
        <a:bodyPr/>
        <a:lstStyle/>
        <a:p>
          <a:endParaRPr lang="en-US" sz="1600"/>
        </a:p>
      </dgm:t>
    </dgm:pt>
    <dgm:pt modelId="{39C45E00-860A-4625-B262-EDD1A7ECBEED}" type="sibTrans" cxnId="{5646738E-004E-44CB-BC0C-CFE13D2AA10F}">
      <dgm:prSet/>
      <dgm:spPr/>
      <dgm:t>
        <a:bodyPr/>
        <a:lstStyle/>
        <a:p>
          <a:endParaRPr lang="en-US" sz="1600"/>
        </a:p>
      </dgm:t>
    </dgm:pt>
    <dgm:pt modelId="{67BC39AD-9A36-434F-A93E-8509E7CB6B91}">
      <dgm:prSet custT="1"/>
      <dgm:spPr>
        <a:ln>
          <a:solidFill>
            <a:schemeClr val="tx1"/>
          </a:solidFill>
        </a:ln>
        <a:scene3d>
          <a:camera prst="orthographicFront"/>
          <a:lightRig rig="threePt" dir="t"/>
        </a:scene3d>
        <a:sp3d>
          <a:bevelT/>
        </a:sp3d>
      </dgm:spPr>
      <dgm:t>
        <a:bodyPr lIns="0" rIns="0"/>
        <a:lstStyle/>
        <a:p>
          <a:pPr rtl="0"/>
          <a:r>
            <a:rPr lang="en-US" sz="2600" smtClean="0"/>
            <a:t>Disk</a:t>
          </a:r>
          <a:endParaRPr lang="en-US" sz="2600"/>
        </a:p>
      </dgm:t>
    </dgm:pt>
    <dgm:pt modelId="{97EBAC1E-17E5-468E-9292-B23BAB674EE8}" type="parTrans" cxnId="{1BD6DB8E-5101-423C-9B00-AA326257816B}">
      <dgm:prSet/>
      <dgm:spPr/>
      <dgm:t>
        <a:bodyPr/>
        <a:lstStyle/>
        <a:p>
          <a:endParaRPr lang="en-US" sz="1600"/>
        </a:p>
      </dgm:t>
    </dgm:pt>
    <dgm:pt modelId="{226BD6BE-2F8E-4D93-BB3E-037BD32F267A}" type="sibTrans" cxnId="{1BD6DB8E-5101-423C-9B00-AA326257816B}">
      <dgm:prSet/>
      <dgm:spPr/>
      <dgm:t>
        <a:bodyPr/>
        <a:lstStyle/>
        <a:p>
          <a:endParaRPr lang="en-US" sz="1600"/>
        </a:p>
      </dgm:t>
    </dgm:pt>
    <dgm:pt modelId="{F35E8165-6C2A-41C6-B3F0-21A79337B3DC}">
      <dgm:prSet custT="1"/>
      <dgm:spPr>
        <a:ln>
          <a:solidFill>
            <a:schemeClr val="tx1"/>
          </a:solidFill>
        </a:ln>
        <a:scene3d>
          <a:camera prst="orthographicFront"/>
          <a:lightRig rig="threePt" dir="t"/>
        </a:scene3d>
        <a:sp3d>
          <a:bevelT/>
        </a:sp3d>
      </dgm:spPr>
      <dgm:t>
        <a:bodyPr lIns="0" rIns="0"/>
        <a:lstStyle/>
        <a:p>
          <a:pPr rtl="0"/>
          <a:r>
            <a:rPr lang="en-US" sz="2600" smtClean="0"/>
            <a:t>Network</a:t>
          </a:r>
          <a:endParaRPr lang="en-US" sz="2600"/>
        </a:p>
      </dgm:t>
    </dgm:pt>
    <dgm:pt modelId="{715BFAAA-6DBD-401C-A6D2-B7B4383CC672}" type="parTrans" cxnId="{68F932A8-6F97-431D-AA9C-26F6884549D9}">
      <dgm:prSet/>
      <dgm:spPr/>
      <dgm:t>
        <a:bodyPr/>
        <a:lstStyle/>
        <a:p>
          <a:endParaRPr lang="en-US" sz="1600"/>
        </a:p>
      </dgm:t>
    </dgm:pt>
    <dgm:pt modelId="{77532E8C-3119-4C94-B1F0-815300574E35}" type="sibTrans" cxnId="{68F932A8-6F97-431D-AA9C-26F6884549D9}">
      <dgm:prSet/>
      <dgm:spPr/>
      <dgm:t>
        <a:bodyPr/>
        <a:lstStyle/>
        <a:p>
          <a:endParaRPr lang="en-US" sz="1600"/>
        </a:p>
      </dgm:t>
    </dgm:pt>
    <dgm:pt modelId="{E83D363A-7333-4062-B214-6F4B8F524E17}">
      <dgm:prSet custT="1"/>
      <dgm:spPr>
        <a:ln>
          <a:solidFill>
            <a:schemeClr val="tx1"/>
          </a:solidFill>
        </a:ln>
        <a:scene3d>
          <a:camera prst="orthographicFront"/>
          <a:lightRig rig="threePt" dir="t"/>
        </a:scene3d>
        <a:sp3d>
          <a:bevelT/>
        </a:sp3d>
      </dgm:spPr>
      <dgm:t>
        <a:bodyPr lIns="0" rIns="0"/>
        <a:lstStyle/>
        <a:p>
          <a:pPr rtl="0"/>
          <a:r>
            <a:rPr lang="en-US" sz="2600" smtClean="0"/>
            <a:t>Processes</a:t>
          </a:r>
          <a:endParaRPr lang="en-US" sz="2600"/>
        </a:p>
      </dgm:t>
    </dgm:pt>
    <dgm:pt modelId="{8B52EC3A-D26F-465A-95AD-704197315ED6}" type="parTrans" cxnId="{40385328-2792-41C5-ABE8-D49CA99A0AD6}">
      <dgm:prSet/>
      <dgm:spPr/>
      <dgm:t>
        <a:bodyPr/>
        <a:lstStyle/>
        <a:p>
          <a:endParaRPr lang="en-US" sz="1600"/>
        </a:p>
      </dgm:t>
    </dgm:pt>
    <dgm:pt modelId="{3D98503D-1C0A-4EEB-816E-72441179F9E4}" type="sibTrans" cxnId="{40385328-2792-41C5-ABE8-D49CA99A0AD6}">
      <dgm:prSet/>
      <dgm:spPr/>
      <dgm:t>
        <a:bodyPr/>
        <a:lstStyle/>
        <a:p>
          <a:endParaRPr lang="en-US" sz="1600"/>
        </a:p>
      </dgm:t>
    </dgm:pt>
    <dgm:pt modelId="{6A383749-DE1B-4C84-AA10-85138B511F5C}">
      <dgm:prSet custT="1"/>
      <dgm:spPr>
        <a:ln>
          <a:solidFill>
            <a:schemeClr val="tx1"/>
          </a:solidFill>
        </a:ln>
        <a:scene3d>
          <a:camera prst="orthographicFront"/>
          <a:lightRig rig="threePt" dir="t"/>
        </a:scene3d>
        <a:sp3d>
          <a:bevelT/>
        </a:sp3d>
      </dgm:spPr>
      <dgm:t>
        <a:bodyPr lIns="0" rIns="0"/>
        <a:lstStyle/>
        <a:p>
          <a:pPr rtl="0"/>
          <a:r>
            <a:rPr lang="en-US" sz="2600" smtClean="0"/>
            <a:t>Logfiles</a:t>
          </a:r>
          <a:endParaRPr lang="en-US" sz="2600"/>
        </a:p>
      </dgm:t>
    </dgm:pt>
    <dgm:pt modelId="{C34A2BE0-F4D4-4063-8A88-AB7C4220C5CC}" type="parTrans" cxnId="{40348E6B-09A1-4313-9350-6F93A7AAEB33}">
      <dgm:prSet/>
      <dgm:spPr/>
      <dgm:t>
        <a:bodyPr/>
        <a:lstStyle/>
        <a:p>
          <a:endParaRPr lang="en-US" sz="1600"/>
        </a:p>
      </dgm:t>
    </dgm:pt>
    <dgm:pt modelId="{B795E23A-4CDF-4224-BA21-37B330EEB47F}" type="sibTrans" cxnId="{40348E6B-09A1-4313-9350-6F93A7AAEB33}">
      <dgm:prSet/>
      <dgm:spPr/>
      <dgm:t>
        <a:bodyPr/>
        <a:lstStyle/>
        <a:p>
          <a:endParaRPr lang="en-US" sz="1600"/>
        </a:p>
      </dgm:t>
    </dgm:pt>
    <dgm:pt modelId="{E13FDA62-90A7-4ED8-B201-D608320EC1FE}" type="pres">
      <dgm:prSet presAssocID="{AA4B3A59-111E-4836-8411-D9ADC14B34BD}" presName="composite" presStyleCnt="0">
        <dgm:presLayoutVars>
          <dgm:chMax val="1"/>
          <dgm:dir/>
          <dgm:resizeHandles val="exact"/>
        </dgm:presLayoutVars>
      </dgm:prSet>
      <dgm:spPr/>
      <dgm:t>
        <a:bodyPr/>
        <a:lstStyle/>
        <a:p>
          <a:endParaRPr lang="en-US"/>
        </a:p>
      </dgm:t>
    </dgm:pt>
    <dgm:pt modelId="{6A6B8C70-2176-4669-8FB8-7677562B2B36}" type="pres">
      <dgm:prSet presAssocID="{76FF1465-23F7-4BD7-A7C8-85CA71B14579}" presName="roof" presStyleLbl="dkBgShp" presStyleIdx="0" presStyleCnt="2"/>
      <dgm:spPr/>
      <dgm:t>
        <a:bodyPr/>
        <a:lstStyle/>
        <a:p>
          <a:endParaRPr lang="en-US"/>
        </a:p>
      </dgm:t>
    </dgm:pt>
    <dgm:pt modelId="{747FA9A8-F672-43DC-93D8-6BE06864C017}" type="pres">
      <dgm:prSet presAssocID="{76FF1465-23F7-4BD7-A7C8-85CA71B14579}" presName="pillars" presStyleCnt="0"/>
      <dgm:spPr/>
    </dgm:pt>
    <dgm:pt modelId="{2C6D4522-76CF-45F6-926B-AB3718B0FF8F}" type="pres">
      <dgm:prSet presAssocID="{76FF1465-23F7-4BD7-A7C8-85CA71B14579}" presName="pillar1" presStyleLbl="node1" presStyleIdx="0" presStyleCnt="6">
        <dgm:presLayoutVars>
          <dgm:bulletEnabled val="1"/>
        </dgm:presLayoutVars>
      </dgm:prSet>
      <dgm:spPr/>
      <dgm:t>
        <a:bodyPr/>
        <a:lstStyle/>
        <a:p>
          <a:endParaRPr lang="en-US"/>
        </a:p>
      </dgm:t>
    </dgm:pt>
    <dgm:pt modelId="{A39B2FCF-B5CD-45C2-BE0E-071B32841F26}" type="pres">
      <dgm:prSet presAssocID="{E3FF7831-D505-46D1-8F0D-487FACD5CA62}" presName="pillarX" presStyleLbl="node1" presStyleIdx="1" presStyleCnt="6">
        <dgm:presLayoutVars>
          <dgm:bulletEnabled val="1"/>
        </dgm:presLayoutVars>
      </dgm:prSet>
      <dgm:spPr/>
      <dgm:t>
        <a:bodyPr/>
        <a:lstStyle/>
        <a:p>
          <a:endParaRPr lang="en-US"/>
        </a:p>
      </dgm:t>
    </dgm:pt>
    <dgm:pt modelId="{C16A9BD6-4ACE-400A-AE3E-13115F23B30D}" type="pres">
      <dgm:prSet presAssocID="{67BC39AD-9A36-434F-A93E-8509E7CB6B91}" presName="pillarX" presStyleLbl="node1" presStyleIdx="2" presStyleCnt="6">
        <dgm:presLayoutVars>
          <dgm:bulletEnabled val="1"/>
        </dgm:presLayoutVars>
      </dgm:prSet>
      <dgm:spPr/>
      <dgm:t>
        <a:bodyPr/>
        <a:lstStyle/>
        <a:p>
          <a:endParaRPr lang="en-US"/>
        </a:p>
      </dgm:t>
    </dgm:pt>
    <dgm:pt modelId="{460A20A2-61BE-4C76-BCB6-82DDEF141B01}" type="pres">
      <dgm:prSet presAssocID="{F35E8165-6C2A-41C6-B3F0-21A79337B3DC}" presName="pillarX" presStyleLbl="node1" presStyleIdx="3" presStyleCnt="6">
        <dgm:presLayoutVars>
          <dgm:bulletEnabled val="1"/>
        </dgm:presLayoutVars>
      </dgm:prSet>
      <dgm:spPr/>
      <dgm:t>
        <a:bodyPr/>
        <a:lstStyle/>
        <a:p>
          <a:endParaRPr lang="en-US"/>
        </a:p>
      </dgm:t>
    </dgm:pt>
    <dgm:pt modelId="{F60D8F8F-1A71-4057-9A3E-6F72A276CA74}" type="pres">
      <dgm:prSet presAssocID="{E83D363A-7333-4062-B214-6F4B8F524E17}" presName="pillarX" presStyleLbl="node1" presStyleIdx="4" presStyleCnt="6">
        <dgm:presLayoutVars>
          <dgm:bulletEnabled val="1"/>
        </dgm:presLayoutVars>
      </dgm:prSet>
      <dgm:spPr/>
      <dgm:t>
        <a:bodyPr/>
        <a:lstStyle/>
        <a:p>
          <a:endParaRPr lang="en-US"/>
        </a:p>
      </dgm:t>
    </dgm:pt>
    <dgm:pt modelId="{6D35E0A2-608A-4030-B1F9-B68EC19E4C50}" type="pres">
      <dgm:prSet presAssocID="{6A383749-DE1B-4C84-AA10-85138B511F5C}" presName="pillarX" presStyleLbl="node1" presStyleIdx="5" presStyleCnt="6">
        <dgm:presLayoutVars>
          <dgm:bulletEnabled val="1"/>
        </dgm:presLayoutVars>
      </dgm:prSet>
      <dgm:spPr/>
      <dgm:t>
        <a:bodyPr/>
        <a:lstStyle/>
        <a:p>
          <a:endParaRPr lang="en-US"/>
        </a:p>
      </dgm:t>
    </dgm:pt>
    <dgm:pt modelId="{2320E0B1-2A10-4F98-A444-6F315FD86585}" type="pres">
      <dgm:prSet presAssocID="{76FF1465-23F7-4BD7-A7C8-85CA71B14579}" presName="base" presStyleLbl="dkBgShp" presStyleIdx="1" presStyleCnt="2"/>
      <dgm:spPr>
        <a:solidFill>
          <a:srgbClr val="D0D8E8"/>
        </a:solidFill>
        <a:ln>
          <a:solidFill>
            <a:schemeClr val="tx1"/>
          </a:solidFill>
        </a:ln>
        <a:scene3d>
          <a:camera prst="orthographicFront"/>
          <a:lightRig rig="threePt" dir="t"/>
        </a:scene3d>
        <a:sp3d>
          <a:bevelT/>
        </a:sp3d>
      </dgm:spPr>
    </dgm:pt>
  </dgm:ptLst>
  <dgm:cxnLst>
    <dgm:cxn modelId="{1BD6DB8E-5101-423C-9B00-AA326257816B}" srcId="{76FF1465-23F7-4BD7-A7C8-85CA71B14579}" destId="{67BC39AD-9A36-434F-A93E-8509E7CB6B91}" srcOrd="2" destOrd="0" parTransId="{97EBAC1E-17E5-468E-9292-B23BAB674EE8}" sibTransId="{226BD6BE-2F8E-4D93-BB3E-037BD32F267A}"/>
    <dgm:cxn modelId="{3C68D490-8E94-4DFB-B08A-EDE07393E392}" srcId="{76FF1465-23F7-4BD7-A7C8-85CA71B14579}" destId="{F13CFCF3-AA39-44D0-B8CC-AC40F670E879}" srcOrd="0" destOrd="0" parTransId="{FB283496-CBA8-40CD-A0C1-4B1ACC813DB7}" sibTransId="{D6B799A3-D754-4761-A763-0AF408A1D5A5}"/>
    <dgm:cxn modelId="{2CA86B19-A18B-49A2-A3D7-41504EF4CDE1}" srcId="{AA4B3A59-111E-4836-8411-D9ADC14B34BD}" destId="{76FF1465-23F7-4BD7-A7C8-85CA71B14579}" srcOrd="0" destOrd="0" parTransId="{12E79DB9-52E0-4EF2-89DB-EBC366C363AA}" sibTransId="{79F6B9E5-1F55-4B84-8EB4-998A5657411B}"/>
    <dgm:cxn modelId="{134EA78D-CC46-411F-ADB9-784BC0B80616}" type="presOf" srcId="{F35E8165-6C2A-41C6-B3F0-21A79337B3DC}" destId="{460A20A2-61BE-4C76-BCB6-82DDEF141B01}" srcOrd="0" destOrd="0" presId="urn:microsoft.com/office/officeart/2005/8/layout/hList3"/>
    <dgm:cxn modelId="{A353A4F1-45D5-4D01-94C8-CCE78607B350}" type="presOf" srcId="{F13CFCF3-AA39-44D0-B8CC-AC40F670E879}" destId="{2C6D4522-76CF-45F6-926B-AB3718B0FF8F}" srcOrd="0" destOrd="0" presId="urn:microsoft.com/office/officeart/2005/8/layout/hList3"/>
    <dgm:cxn modelId="{40385328-2792-41C5-ABE8-D49CA99A0AD6}" srcId="{76FF1465-23F7-4BD7-A7C8-85CA71B14579}" destId="{E83D363A-7333-4062-B214-6F4B8F524E17}" srcOrd="4" destOrd="0" parTransId="{8B52EC3A-D26F-465A-95AD-704197315ED6}" sibTransId="{3D98503D-1C0A-4EEB-816E-72441179F9E4}"/>
    <dgm:cxn modelId="{AEF48F9F-B413-4DA6-8021-A8020F53FEA2}" type="presOf" srcId="{E3FF7831-D505-46D1-8F0D-487FACD5CA62}" destId="{A39B2FCF-B5CD-45C2-BE0E-071B32841F26}" srcOrd="0" destOrd="0" presId="urn:microsoft.com/office/officeart/2005/8/layout/hList3"/>
    <dgm:cxn modelId="{68F932A8-6F97-431D-AA9C-26F6884549D9}" srcId="{76FF1465-23F7-4BD7-A7C8-85CA71B14579}" destId="{F35E8165-6C2A-41C6-B3F0-21A79337B3DC}" srcOrd="3" destOrd="0" parTransId="{715BFAAA-6DBD-401C-A6D2-B7B4383CC672}" sibTransId="{77532E8C-3119-4C94-B1F0-815300574E35}"/>
    <dgm:cxn modelId="{5646738E-004E-44CB-BC0C-CFE13D2AA10F}" srcId="{76FF1465-23F7-4BD7-A7C8-85CA71B14579}" destId="{E3FF7831-D505-46D1-8F0D-487FACD5CA62}" srcOrd="1" destOrd="0" parTransId="{AAEB5CEA-DB60-46C6-8FB0-296648625E1B}" sibTransId="{39C45E00-860A-4625-B262-EDD1A7ECBEED}"/>
    <dgm:cxn modelId="{C71A8567-E00F-49C5-9D9C-2E75E5725836}" type="presOf" srcId="{76FF1465-23F7-4BD7-A7C8-85CA71B14579}" destId="{6A6B8C70-2176-4669-8FB8-7677562B2B36}" srcOrd="0" destOrd="0" presId="urn:microsoft.com/office/officeart/2005/8/layout/hList3"/>
    <dgm:cxn modelId="{E62F00D8-C0AB-4F9B-A519-BFDD2EA8CB15}" type="presOf" srcId="{E83D363A-7333-4062-B214-6F4B8F524E17}" destId="{F60D8F8F-1A71-4057-9A3E-6F72A276CA74}" srcOrd="0" destOrd="0" presId="urn:microsoft.com/office/officeart/2005/8/layout/hList3"/>
    <dgm:cxn modelId="{A4A6E1E1-667E-4E4F-B5ED-508D26BFA620}" type="presOf" srcId="{67BC39AD-9A36-434F-A93E-8509E7CB6B91}" destId="{C16A9BD6-4ACE-400A-AE3E-13115F23B30D}" srcOrd="0" destOrd="0" presId="urn:microsoft.com/office/officeart/2005/8/layout/hList3"/>
    <dgm:cxn modelId="{98DFFF5D-3FE3-494D-8559-23ED07DD3A26}" type="presOf" srcId="{6A383749-DE1B-4C84-AA10-85138B511F5C}" destId="{6D35E0A2-608A-4030-B1F9-B68EC19E4C50}" srcOrd="0" destOrd="0" presId="urn:microsoft.com/office/officeart/2005/8/layout/hList3"/>
    <dgm:cxn modelId="{40348E6B-09A1-4313-9350-6F93A7AAEB33}" srcId="{76FF1465-23F7-4BD7-A7C8-85CA71B14579}" destId="{6A383749-DE1B-4C84-AA10-85138B511F5C}" srcOrd="5" destOrd="0" parTransId="{C34A2BE0-F4D4-4063-8A88-AB7C4220C5CC}" sibTransId="{B795E23A-4CDF-4224-BA21-37B330EEB47F}"/>
    <dgm:cxn modelId="{ABB8591D-11B6-414F-BD84-99C0154DBEE3}" type="presOf" srcId="{AA4B3A59-111E-4836-8411-D9ADC14B34BD}" destId="{E13FDA62-90A7-4ED8-B201-D608320EC1FE}" srcOrd="0" destOrd="0" presId="urn:microsoft.com/office/officeart/2005/8/layout/hList3"/>
    <dgm:cxn modelId="{A2743EBE-A912-47AD-A8FF-170928FE5C89}" type="presParOf" srcId="{E13FDA62-90A7-4ED8-B201-D608320EC1FE}" destId="{6A6B8C70-2176-4669-8FB8-7677562B2B36}" srcOrd="0" destOrd="0" presId="urn:microsoft.com/office/officeart/2005/8/layout/hList3"/>
    <dgm:cxn modelId="{F17FAA23-1A18-44EB-A5FB-5269FE2BA5F6}" type="presParOf" srcId="{E13FDA62-90A7-4ED8-B201-D608320EC1FE}" destId="{747FA9A8-F672-43DC-93D8-6BE06864C017}" srcOrd="1" destOrd="0" presId="urn:microsoft.com/office/officeart/2005/8/layout/hList3"/>
    <dgm:cxn modelId="{02135B1E-DD03-4252-9DC5-15160661FAB7}" type="presParOf" srcId="{747FA9A8-F672-43DC-93D8-6BE06864C017}" destId="{2C6D4522-76CF-45F6-926B-AB3718B0FF8F}" srcOrd="0" destOrd="0" presId="urn:microsoft.com/office/officeart/2005/8/layout/hList3"/>
    <dgm:cxn modelId="{9CAD67BE-C982-4DA5-9DFC-22DDF0A3383D}" type="presParOf" srcId="{747FA9A8-F672-43DC-93D8-6BE06864C017}" destId="{A39B2FCF-B5CD-45C2-BE0E-071B32841F26}" srcOrd="1" destOrd="0" presId="urn:microsoft.com/office/officeart/2005/8/layout/hList3"/>
    <dgm:cxn modelId="{DA71FF0F-695E-40B6-B576-938C5DF16254}" type="presParOf" srcId="{747FA9A8-F672-43DC-93D8-6BE06864C017}" destId="{C16A9BD6-4ACE-400A-AE3E-13115F23B30D}" srcOrd="2" destOrd="0" presId="urn:microsoft.com/office/officeart/2005/8/layout/hList3"/>
    <dgm:cxn modelId="{0D177289-5A45-4035-8704-D341D6D045C6}" type="presParOf" srcId="{747FA9A8-F672-43DC-93D8-6BE06864C017}" destId="{460A20A2-61BE-4C76-BCB6-82DDEF141B01}" srcOrd="3" destOrd="0" presId="urn:microsoft.com/office/officeart/2005/8/layout/hList3"/>
    <dgm:cxn modelId="{9EA734DE-CFE9-40AC-804B-67AC6A65468B}" type="presParOf" srcId="{747FA9A8-F672-43DC-93D8-6BE06864C017}" destId="{F60D8F8F-1A71-4057-9A3E-6F72A276CA74}" srcOrd="4" destOrd="0" presId="urn:microsoft.com/office/officeart/2005/8/layout/hList3"/>
    <dgm:cxn modelId="{E3F2AF9D-1A38-4A76-95B9-E6D6EF8DD3E5}" type="presParOf" srcId="{747FA9A8-F672-43DC-93D8-6BE06864C017}" destId="{6D35E0A2-608A-4030-B1F9-B68EC19E4C50}" srcOrd="5" destOrd="0" presId="urn:microsoft.com/office/officeart/2005/8/layout/hList3"/>
    <dgm:cxn modelId="{789CFBA2-4E39-4281-A5A5-4240D5197024}" type="presParOf" srcId="{E13FDA62-90A7-4ED8-B201-D608320EC1FE}" destId="{2320E0B1-2A10-4F98-A444-6F315FD86585}" srcOrd="2" destOrd="0" presId="urn:microsoft.com/office/officeart/2005/8/layout/hList3"/>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DBF072CD-7068-4380-8B99-EED55CD53090}"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2757593B-FF11-4A1A-8AC6-8421A0362F23}">
      <dgm:prSet custT="1"/>
      <dgm:spPr>
        <a:scene3d>
          <a:camera prst="orthographicFront"/>
          <a:lightRig rig="threePt" dir="t"/>
        </a:scene3d>
        <a:sp3d>
          <a:bevelT/>
        </a:sp3d>
      </dgm:spPr>
      <dgm:t>
        <a:bodyPr/>
        <a:lstStyle/>
        <a:p>
          <a:pPr rtl="0"/>
          <a:r>
            <a:rPr lang="en-US" sz="2800" dirty="0" smtClean="0"/>
            <a:t>Custom Log File Monitoring</a:t>
          </a:r>
          <a:endParaRPr lang="en-US" sz="2800" dirty="0"/>
        </a:p>
      </dgm:t>
    </dgm:pt>
    <dgm:pt modelId="{D97320BB-452E-4A57-BC3A-31736ECE8699}" type="parTrans" cxnId="{FCF8703E-E2C2-462C-8E56-336598678087}">
      <dgm:prSet/>
      <dgm:spPr/>
      <dgm:t>
        <a:bodyPr/>
        <a:lstStyle/>
        <a:p>
          <a:endParaRPr lang="en-US"/>
        </a:p>
      </dgm:t>
    </dgm:pt>
    <dgm:pt modelId="{635026F3-F4C6-42AF-932D-205D3865A192}" type="sibTrans" cxnId="{FCF8703E-E2C2-462C-8E56-336598678087}">
      <dgm:prSet/>
      <dgm:spPr/>
      <dgm:t>
        <a:bodyPr/>
        <a:lstStyle/>
        <a:p>
          <a:endParaRPr lang="en-US"/>
        </a:p>
      </dgm:t>
    </dgm:pt>
    <dgm:pt modelId="{3ABCF033-5140-497E-9F81-2250FFE5C247}">
      <dgm:prSet custT="1"/>
      <dgm:spPr>
        <a:scene3d>
          <a:camera prst="orthographicFront"/>
          <a:lightRig rig="threePt" dir="t"/>
        </a:scene3d>
        <a:sp3d>
          <a:bevelT/>
        </a:sp3d>
      </dgm:spPr>
      <dgm:t>
        <a:bodyPr/>
        <a:lstStyle/>
        <a:p>
          <a:pPr rtl="0"/>
          <a:r>
            <a:rPr lang="en-US" sz="1800" smtClean="0"/>
            <a:t>Monitor any logfile</a:t>
          </a:r>
          <a:endParaRPr lang="en-US" sz="1800"/>
        </a:p>
      </dgm:t>
    </dgm:pt>
    <dgm:pt modelId="{AEA13329-F4B5-4CDF-A771-18222A75EC34}" type="parTrans" cxnId="{32EE48F2-B15A-4756-82F3-E4A0C5F39458}">
      <dgm:prSet/>
      <dgm:spPr/>
      <dgm:t>
        <a:bodyPr/>
        <a:lstStyle/>
        <a:p>
          <a:endParaRPr lang="en-US"/>
        </a:p>
      </dgm:t>
    </dgm:pt>
    <dgm:pt modelId="{1C38C5DB-B1BE-4194-A25E-F9D5CD9EAD12}" type="sibTrans" cxnId="{32EE48F2-B15A-4756-82F3-E4A0C5F39458}">
      <dgm:prSet/>
      <dgm:spPr/>
      <dgm:t>
        <a:bodyPr/>
        <a:lstStyle/>
        <a:p>
          <a:endParaRPr lang="en-US"/>
        </a:p>
      </dgm:t>
    </dgm:pt>
    <dgm:pt modelId="{6020E4E0-2737-4B6A-9809-F58D8696B15B}">
      <dgm:prSet custT="1"/>
      <dgm:spPr>
        <a:scene3d>
          <a:camera prst="orthographicFront"/>
          <a:lightRig rig="threePt" dir="t"/>
        </a:scene3d>
        <a:sp3d>
          <a:bevelT/>
        </a:sp3d>
      </dgm:spPr>
      <dgm:t>
        <a:bodyPr/>
        <a:lstStyle/>
        <a:p>
          <a:pPr rtl="0"/>
          <a:r>
            <a:rPr lang="en-US" sz="1800" dirty="0" smtClean="0"/>
            <a:t>Specify regular expression to match against</a:t>
          </a:r>
          <a:endParaRPr lang="en-US" sz="1800" dirty="0"/>
        </a:p>
      </dgm:t>
    </dgm:pt>
    <dgm:pt modelId="{9CA18933-EA83-4A99-8EE1-2616A41FE43F}" type="parTrans" cxnId="{9E8FBCE7-CEFD-402B-99B3-84B81B4D3463}">
      <dgm:prSet/>
      <dgm:spPr/>
      <dgm:t>
        <a:bodyPr/>
        <a:lstStyle/>
        <a:p>
          <a:endParaRPr lang="en-US"/>
        </a:p>
      </dgm:t>
    </dgm:pt>
    <dgm:pt modelId="{D8336407-62FF-4FBE-AC83-60698851F27C}" type="sibTrans" cxnId="{9E8FBCE7-CEFD-402B-99B3-84B81B4D3463}">
      <dgm:prSet/>
      <dgm:spPr/>
      <dgm:t>
        <a:bodyPr/>
        <a:lstStyle/>
        <a:p>
          <a:endParaRPr lang="en-US"/>
        </a:p>
      </dgm:t>
    </dgm:pt>
    <dgm:pt modelId="{A315797A-D3B7-41A4-9D9F-DDF4CE41878E}">
      <dgm:prSet custT="1"/>
      <dgm:spPr>
        <a:scene3d>
          <a:camera prst="orthographicFront"/>
          <a:lightRig rig="threePt" dir="t"/>
        </a:scene3d>
        <a:sp3d>
          <a:bevelT/>
        </a:sp3d>
      </dgm:spPr>
      <dgm:t>
        <a:bodyPr/>
        <a:lstStyle/>
        <a:p>
          <a:pPr rtl="0"/>
          <a:r>
            <a:rPr lang="en-US" sz="1800" smtClean="0"/>
            <a:t>Target a single computer or group of computers</a:t>
          </a:r>
          <a:endParaRPr lang="en-US" sz="1800"/>
        </a:p>
      </dgm:t>
    </dgm:pt>
    <dgm:pt modelId="{BB083D93-EAC3-48AE-98CF-461615F3C3E2}" type="parTrans" cxnId="{4E9D475D-0C2F-45E8-B867-27AFEF914E02}">
      <dgm:prSet/>
      <dgm:spPr/>
      <dgm:t>
        <a:bodyPr/>
        <a:lstStyle/>
        <a:p>
          <a:endParaRPr lang="en-US"/>
        </a:p>
      </dgm:t>
    </dgm:pt>
    <dgm:pt modelId="{789E5FEB-4EB4-4177-9337-44B0E6243D9A}" type="sibTrans" cxnId="{4E9D475D-0C2F-45E8-B867-27AFEF914E02}">
      <dgm:prSet/>
      <dgm:spPr/>
      <dgm:t>
        <a:bodyPr/>
        <a:lstStyle/>
        <a:p>
          <a:endParaRPr lang="en-US"/>
        </a:p>
      </dgm:t>
    </dgm:pt>
    <dgm:pt modelId="{A5FFA06D-C792-48F1-A138-08CA1AFDC639}">
      <dgm:prSet custT="1"/>
      <dgm:spPr>
        <a:scene3d>
          <a:camera prst="orthographicFront"/>
          <a:lightRig rig="threePt" dir="t"/>
        </a:scene3d>
        <a:sp3d>
          <a:bevelT/>
        </a:sp3d>
      </dgm:spPr>
      <dgm:t>
        <a:bodyPr/>
        <a:lstStyle/>
        <a:p>
          <a:pPr rtl="0"/>
          <a:r>
            <a:rPr lang="en-US" sz="2800" dirty="0" smtClean="0"/>
            <a:t>Process Monitoring</a:t>
          </a:r>
          <a:endParaRPr lang="en-US" sz="2800" dirty="0"/>
        </a:p>
      </dgm:t>
    </dgm:pt>
    <dgm:pt modelId="{89D0D920-B909-4D6D-A7F1-CFA3B67311CA}" type="parTrans" cxnId="{DEA6BCAE-F636-49B0-A152-8FB1D5E72510}">
      <dgm:prSet/>
      <dgm:spPr/>
      <dgm:t>
        <a:bodyPr/>
        <a:lstStyle/>
        <a:p>
          <a:endParaRPr lang="en-US"/>
        </a:p>
      </dgm:t>
    </dgm:pt>
    <dgm:pt modelId="{72CE2830-D88E-4491-8110-ABE6A6FD652E}" type="sibTrans" cxnId="{DEA6BCAE-F636-49B0-A152-8FB1D5E72510}">
      <dgm:prSet/>
      <dgm:spPr/>
      <dgm:t>
        <a:bodyPr/>
        <a:lstStyle/>
        <a:p>
          <a:endParaRPr lang="en-US"/>
        </a:p>
      </dgm:t>
    </dgm:pt>
    <dgm:pt modelId="{54850089-CB44-468C-8DCC-82228AA5B707}">
      <dgm:prSet custT="1"/>
      <dgm:spPr>
        <a:scene3d>
          <a:camera prst="orthographicFront"/>
          <a:lightRig rig="threePt" dir="t"/>
        </a:scene3d>
        <a:sp3d>
          <a:bevelT/>
        </a:sp3d>
      </dgm:spPr>
      <dgm:t>
        <a:bodyPr/>
        <a:lstStyle/>
        <a:p>
          <a:pPr rtl="0"/>
          <a:r>
            <a:rPr lang="en-US" sz="1800" smtClean="0"/>
            <a:t>Monitor by name any service, daemon or process</a:t>
          </a:r>
          <a:endParaRPr lang="en-US" sz="1800"/>
        </a:p>
      </dgm:t>
    </dgm:pt>
    <dgm:pt modelId="{E7CDFB0F-E54E-44C3-8AB6-8A141120586C}" type="parTrans" cxnId="{00FA7550-494C-4C1D-AABA-CD55CBAC3D63}">
      <dgm:prSet/>
      <dgm:spPr/>
      <dgm:t>
        <a:bodyPr/>
        <a:lstStyle/>
        <a:p>
          <a:endParaRPr lang="en-US"/>
        </a:p>
      </dgm:t>
    </dgm:pt>
    <dgm:pt modelId="{D9BD1029-2E1D-4E47-84D0-4D6AA342E5B1}" type="sibTrans" cxnId="{00FA7550-494C-4C1D-AABA-CD55CBAC3D63}">
      <dgm:prSet/>
      <dgm:spPr/>
      <dgm:t>
        <a:bodyPr/>
        <a:lstStyle/>
        <a:p>
          <a:endParaRPr lang="en-US"/>
        </a:p>
      </dgm:t>
    </dgm:pt>
    <dgm:pt modelId="{9314D123-1AB8-4AB3-B60A-B7E33814937A}">
      <dgm:prSet custT="1"/>
      <dgm:spPr>
        <a:scene3d>
          <a:camera prst="orthographicFront"/>
          <a:lightRig rig="threePt" dir="t"/>
        </a:scene3d>
        <a:sp3d>
          <a:bevelT/>
        </a:sp3d>
      </dgm:spPr>
      <dgm:t>
        <a:bodyPr/>
        <a:lstStyle/>
        <a:p>
          <a:pPr rtl="0"/>
          <a:r>
            <a:rPr lang="en-US" sz="1800" smtClean="0"/>
            <a:t>Distinguish duplicate names with regex filter on process arguments</a:t>
          </a:r>
          <a:endParaRPr lang="en-US" sz="1800"/>
        </a:p>
      </dgm:t>
    </dgm:pt>
    <dgm:pt modelId="{147D845E-8AE9-4D27-9B89-E28F2D88DC27}" type="parTrans" cxnId="{546BFBA1-96D6-4F54-916D-2A3A2D2CFBC6}">
      <dgm:prSet/>
      <dgm:spPr/>
      <dgm:t>
        <a:bodyPr/>
        <a:lstStyle/>
        <a:p>
          <a:endParaRPr lang="en-US"/>
        </a:p>
      </dgm:t>
    </dgm:pt>
    <dgm:pt modelId="{15963C99-43F6-4C4D-A9BA-ECB69EDFA6D7}" type="sibTrans" cxnId="{546BFBA1-96D6-4F54-916D-2A3A2D2CFBC6}">
      <dgm:prSet/>
      <dgm:spPr/>
      <dgm:t>
        <a:bodyPr/>
        <a:lstStyle/>
        <a:p>
          <a:endParaRPr lang="en-US"/>
        </a:p>
      </dgm:t>
    </dgm:pt>
    <dgm:pt modelId="{B914A4CF-60DE-424E-B423-2AE17D83CA73}">
      <dgm:prSet custT="1"/>
      <dgm:spPr>
        <a:scene3d>
          <a:camera prst="orthographicFront"/>
          <a:lightRig rig="threePt" dir="t"/>
        </a:scene3d>
        <a:sp3d>
          <a:bevelT/>
        </a:sp3d>
      </dgm:spPr>
      <dgm:t>
        <a:bodyPr/>
        <a:lstStyle/>
        <a:p>
          <a:pPr rtl="0"/>
          <a:r>
            <a:rPr lang="en-US" sz="1800" smtClean="0"/>
            <a:t>Specify minimum and maximum counts</a:t>
          </a:r>
          <a:endParaRPr lang="en-US" sz="1800"/>
        </a:p>
      </dgm:t>
    </dgm:pt>
    <dgm:pt modelId="{007E9B09-EB88-4FCA-A32B-3D5D7437164F}" type="parTrans" cxnId="{5F404E91-7D8F-4B1D-9E72-5BB353A27F47}">
      <dgm:prSet/>
      <dgm:spPr/>
      <dgm:t>
        <a:bodyPr/>
        <a:lstStyle/>
        <a:p>
          <a:endParaRPr lang="en-US"/>
        </a:p>
      </dgm:t>
    </dgm:pt>
    <dgm:pt modelId="{E019BB2D-9FE5-4B76-94D6-8D42EC5F0D33}" type="sibTrans" cxnId="{5F404E91-7D8F-4B1D-9E72-5BB353A27F47}">
      <dgm:prSet/>
      <dgm:spPr/>
      <dgm:t>
        <a:bodyPr/>
        <a:lstStyle/>
        <a:p>
          <a:endParaRPr lang="en-US"/>
        </a:p>
      </dgm:t>
    </dgm:pt>
    <dgm:pt modelId="{5E8D8E7B-B7F0-434E-A1B8-0B27D02B7482}">
      <dgm:prSet custT="1"/>
      <dgm:spPr>
        <a:scene3d>
          <a:camera prst="orthographicFront"/>
          <a:lightRig rig="threePt" dir="t"/>
        </a:scene3d>
        <a:sp3d>
          <a:bevelT/>
        </a:sp3d>
      </dgm:spPr>
      <dgm:t>
        <a:bodyPr/>
        <a:lstStyle/>
        <a:p>
          <a:pPr rtl="0"/>
          <a:r>
            <a:rPr lang="en-US" sz="1800" smtClean="0"/>
            <a:t>Target a single computer or group of computers</a:t>
          </a:r>
          <a:endParaRPr lang="en-US" sz="1800"/>
        </a:p>
      </dgm:t>
    </dgm:pt>
    <dgm:pt modelId="{1DA03597-591A-42D3-A36D-59933FFE5220}" type="parTrans" cxnId="{05DB3943-568E-4B13-8647-F8ECCC4FA3C1}">
      <dgm:prSet/>
      <dgm:spPr/>
      <dgm:t>
        <a:bodyPr/>
        <a:lstStyle/>
        <a:p>
          <a:endParaRPr lang="en-US"/>
        </a:p>
      </dgm:t>
    </dgm:pt>
    <dgm:pt modelId="{3B7BC7DC-C4FF-4190-A19E-9F5CD4CF5EDF}" type="sibTrans" cxnId="{05DB3943-568E-4B13-8647-F8ECCC4FA3C1}">
      <dgm:prSet/>
      <dgm:spPr/>
      <dgm:t>
        <a:bodyPr/>
        <a:lstStyle/>
        <a:p>
          <a:endParaRPr lang="en-US"/>
        </a:p>
      </dgm:t>
    </dgm:pt>
    <dgm:pt modelId="{9A5706BC-7F46-476F-8202-2CD6B4652B97}">
      <dgm:prSet custT="1"/>
      <dgm:spPr>
        <a:scene3d>
          <a:camera prst="orthographicFront"/>
          <a:lightRig rig="threePt" dir="t"/>
        </a:scene3d>
        <a:sp3d>
          <a:bevelT/>
        </a:sp3d>
      </dgm:spPr>
      <dgm:t>
        <a:bodyPr/>
        <a:lstStyle/>
        <a:p>
          <a:pPr rtl="0"/>
          <a:r>
            <a:rPr lang="en-US" sz="2800" dirty="0" smtClean="0"/>
            <a:t>Command line rules and monitors</a:t>
          </a:r>
          <a:endParaRPr lang="en-US" sz="2800" dirty="0"/>
        </a:p>
      </dgm:t>
    </dgm:pt>
    <dgm:pt modelId="{CDB13023-7CAC-4911-A12E-749A649A8054}" type="parTrans" cxnId="{E2787FCD-6925-4E8B-8A88-D18C12833DE8}">
      <dgm:prSet/>
      <dgm:spPr/>
      <dgm:t>
        <a:bodyPr/>
        <a:lstStyle/>
        <a:p>
          <a:endParaRPr lang="en-US"/>
        </a:p>
      </dgm:t>
    </dgm:pt>
    <dgm:pt modelId="{C7B0EEC8-578D-4752-93D8-6BD54B032854}" type="sibTrans" cxnId="{E2787FCD-6925-4E8B-8A88-D18C12833DE8}">
      <dgm:prSet/>
      <dgm:spPr/>
      <dgm:t>
        <a:bodyPr/>
        <a:lstStyle/>
        <a:p>
          <a:endParaRPr lang="en-US"/>
        </a:p>
      </dgm:t>
    </dgm:pt>
    <dgm:pt modelId="{D01636FA-740D-46AA-933E-3FF297AB71A6}">
      <dgm:prSet custT="1"/>
      <dgm:spPr>
        <a:scene3d>
          <a:camera prst="orthographicFront"/>
          <a:lightRig rig="threePt" dir="t"/>
        </a:scene3d>
        <a:sp3d>
          <a:bevelT/>
        </a:sp3d>
      </dgm:spPr>
      <dgm:t>
        <a:bodyPr/>
        <a:lstStyle/>
        <a:p>
          <a:pPr rtl="0"/>
          <a:r>
            <a:rPr lang="en-US" sz="1800" dirty="0" smtClean="0"/>
            <a:t>Run any shell command line to determine health or performance</a:t>
          </a:r>
          <a:endParaRPr lang="en-US" sz="1800" dirty="0"/>
        </a:p>
      </dgm:t>
    </dgm:pt>
    <dgm:pt modelId="{0D8A1EF9-A82E-47A5-9675-BA7214C1C7CF}" type="parTrans" cxnId="{4C7AFC5D-AE51-43C0-98EC-6BDA100C91B7}">
      <dgm:prSet/>
      <dgm:spPr/>
      <dgm:t>
        <a:bodyPr/>
        <a:lstStyle/>
        <a:p>
          <a:endParaRPr lang="en-US"/>
        </a:p>
      </dgm:t>
    </dgm:pt>
    <dgm:pt modelId="{4507D981-822C-4C6B-AE03-C969D682A73A}" type="sibTrans" cxnId="{4C7AFC5D-AE51-43C0-98EC-6BDA100C91B7}">
      <dgm:prSet/>
      <dgm:spPr/>
      <dgm:t>
        <a:bodyPr/>
        <a:lstStyle/>
        <a:p>
          <a:endParaRPr lang="en-US"/>
        </a:p>
      </dgm:t>
    </dgm:pt>
    <dgm:pt modelId="{4FCFE6EC-8997-427A-958A-933291154254}">
      <dgm:prSet custT="1"/>
      <dgm:spPr>
        <a:scene3d>
          <a:camera prst="orthographicFront"/>
          <a:lightRig rig="threePt" dir="t"/>
        </a:scene3d>
        <a:sp3d>
          <a:bevelT/>
        </a:sp3d>
      </dgm:spPr>
      <dgm:t>
        <a:bodyPr/>
        <a:lstStyle/>
        <a:p>
          <a:pPr rtl="0"/>
          <a:r>
            <a:rPr lang="en-US" sz="1800" dirty="0" smtClean="0"/>
            <a:t>Target a single computer or group of computers</a:t>
          </a:r>
          <a:endParaRPr lang="en-US" sz="1800" dirty="0"/>
        </a:p>
      </dgm:t>
    </dgm:pt>
    <dgm:pt modelId="{0B02F1C6-75E2-4938-9044-19DFE4DC7404}" type="parTrans" cxnId="{23BBB8B9-2E11-4545-9EDD-9D921E4F696D}">
      <dgm:prSet/>
      <dgm:spPr/>
      <dgm:t>
        <a:bodyPr/>
        <a:lstStyle/>
        <a:p>
          <a:endParaRPr lang="en-US"/>
        </a:p>
      </dgm:t>
    </dgm:pt>
    <dgm:pt modelId="{0EE2928D-3948-4D98-9A9F-B45A70F11543}" type="sibTrans" cxnId="{23BBB8B9-2E11-4545-9EDD-9D921E4F696D}">
      <dgm:prSet/>
      <dgm:spPr/>
      <dgm:t>
        <a:bodyPr/>
        <a:lstStyle/>
        <a:p>
          <a:endParaRPr lang="en-US"/>
        </a:p>
      </dgm:t>
    </dgm:pt>
    <dgm:pt modelId="{6DFE7DD3-426F-411D-A504-226BEE58DAD7}" type="pres">
      <dgm:prSet presAssocID="{DBF072CD-7068-4380-8B99-EED55CD53090}" presName="Name0" presStyleCnt="0">
        <dgm:presLayoutVars>
          <dgm:dir/>
          <dgm:animLvl val="lvl"/>
          <dgm:resizeHandles val="exact"/>
        </dgm:presLayoutVars>
      </dgm:prSet>
      <dgm:spPr/>
      <dgm:t>
        <a:bodyPr/>
        <a:lstStyle/>
        <a:p>
          <a:endParaRPr lang="en-US"/>
        </a:p>
      </dgm:t>
    </dgm:pt>
    <dgm:pt modelId="{4228B38C-7F42-4365-AFBE-97B37E9328E2}" type="pres">
      <dgm:prSet presAssocID="{2757593B-FF11-4A1A-8AC6-8421A0362F23}" presName="linNode" presStyleCnt="0"/>
      <dgm:spPr/>
    </dgm:pt>
    <dgm:pt modelId="{05B8B79E-483B-407F-8A42-F76D3FF7EAB1}" type="pres">
      <dgm:prSet presAssocID="{2757593B-FF11-4A1A-8AC6-8421A0362F23}" presName="parentText" presStyleLbl="node1" presStyleIdx="0" presStyleCnt="3" custScaleX="72746">
        <dgm:presLayoutVars>
          <dgm:chMax val="1"/>
          <dgm:bulletEnabled val="1"/>
        </dgm:presLayoutVars>
      </dgm:prSet>
      <dgm:spPr/>
      <dgm:t>
        <a:bodyPr/>
        <a:lstStyle/>
        <a:p>
          <a:endParaRPr lang="en-US"/>
        </a:p>
      </dgm:t>
    </dgm:pt>
    <dgm:pt modelId="{3C761307-ADCF-45AC-A53D-544CB5791076}" type="pres">
      <dgm:prSet presAssocID="{2757593B-FF11-4A1A-8AC6-8421A0362F23}" presName="descendantText" presStyleLbl="alignAccFollowNode1" presStyleIdx="0" presStyleCnt="3" custScaleX="109178" custScaleY="102052">
        <dgm:presLayoutVars>
          <dgm:bulletEnabled val="1"/>
        </dgm:presLayoutVars>
      </dgm:prSet>
      <dgm:spPr/>
      <dgm:t>
        <a:bodyPr/>
        <a:lstStyle/>
        <a:p>
          <a:endParaRPr lang="en-US"/>
        </a:p>
      </dgm:t>
    </dgm:pt>
    <dgm:pt modelId="{3391FBB6-097C-46B7-B9A3-87CB72A0BD34}" type="pres">
      <dgm:prSet presAssocID="{635026F3-F4C6-42AF-932D-205D3865A192}" presName="sp" presStyleCnt="0"/>
      <dgm:spPr/>
    </dgm:pt>
    <dgm:pt modelId="{2AE41C90-3241-459F-AD63-7FF802996FDE}" type="pres">
      <dgm:prSet presAssocID="{A5FFA06D-C792-48F1-A138-08CA1AFDC639}" presName="linNode" presStyleCnt="0"/>
      <dgm:spPr/>
    </dgm:pt>
    <dgm:pt modelId="{E222F5B1-3F1F-470F-A572-56AD5AA7A11F}" type="pres">
      <dgm:prSet presAssocID="{A5FFA06D-C792-48F1-A138-08CA1AFDC639}" presName="parentText" presStyleLbl="node1" presStyleIdx="1" presStyleCnt="3" custScaleX="72746">
        <dgm:presLayoutVars>
          <dgm:chMax val="1"/>
          <dgm:bulletEnabled val="1"/>
        </dgm:presLayoutVars>
      </dgm:prSet>
      <dgm:spPr/>
      <dgm:t>
        <a:bodyPr/>
        <a:lstStyle/>
        <a:p>
          <a:endParaRPr lang="en-US"/>
        </a:p>
      </dgm:t>
    </dgm:pt>
    <dgm:pt modelId="{9BD3ECB9-8252-4F31-BF5C-53532331C0F8}" type="pres">
      <dgm:prSet presAssocID="{A5FFA06D-C792-48F1-A138-08CA1AFDC639}" presName="descendantText" presStyleLbl="alignAccFollowNode1" presStyleIdx="1" presStyleCnt="3" custScaleX="109178" custScaleY="102052">
        <dgm:presLayoutVars>
          <dgm:bulletEnabled val="1"/>
        </dgm:presLayoutVars>
      </dgm:prSet>
      <dgm:spPr/>
      <dgm:t>
        <a:bodyPr/>
        <a:lstStyle/>
        <a:p>
          <a:endParaRPr lang="en-US"/>
        </a:p>
      </dgm:t>
    </dgm:pt>
    <dgm:pt modelId="{0F25A01E-6711-4ED5-A8A4-EF2BD6E8BC9D}" type="pres">
      <dgm:prSet presAssocID="{72CE2830-D88E-4491-8110-ABE6A6FD652E}" presName="sp" presStyleCnt="0"/>
      <dgm:spPr/>
    </dgm:pt>
    <dgm:pt modelId="{71CD2196-E588-4B59-94C2-7D10024950EB}" type="pres">
      <dgm:prSet presAssocID="{9A5706BC-7F46-476F-8202-2CD6B4652B97}" presName="linNode" presStyleCnt="0"/>
      <dgm:spPr/>
    </dgm:pt>
    <dgm:pt modelId="{F8FCF156-A058-4396-ACF8-A3DCE1E1EB25}" type="pres">
      <dgm:prSet presAssocID="{9A5706BC-7F46-476F-8202-2CD6B4652B97}" presName="parentText" presStyleLbl="node1" presStyleIdx="2" presStyleCnt="3" custScaleX="72746">
        <dgm:presLayoutVars>
          <dgm:chMax val="1"/>
          <dgm:bulletEnabled val="1"/>
        </dgm:presLayoutVars>
      </dgm:prSet>
      <dgm:spPr/>
      <dgm:t>
        <a:bodyPr/>
        <a:lstStyle/>
        <a:p>
          <a:endParaRPr lang="en-US"/>
        </a:p>
      </dgm:t>
    </dgm:pt>
    <dgm:pt modelId="{9920C70D-67C2-403C-B333-6F6EC0F2846C}" type="pres">
      <dgm:prSet presAssocID="{9A5706BC-7F46-476F-8202-2CD6B4652B97}" presName="descendantText" presStyleLbl="alignAccFollowNode1" presStyleIdx="2" presStyleCnt="3" custScaleX="109178" custScaleY="102052">
        <dgm:presLayoutVars>
          <dgm:bulletEnabled val="1"/>
        </dgm:presLayoutVars>
      </dgm:prSet>
      <dgm:spPr/>
      <dgm:t>
        <a:bodyPr/>
        <a:lstStyle/>
        <a:p>
          <a:endParaRPr lang="en-US"/>
        </a:p>
      </dgm:t>
    </dgm:pt>
  </dgm:ptLst>
  <dgm:cxnLst>
    <dgm:cxn modelId="{5F404E91-7D8F-4B1D-9E72-5BB353A27F47}" srcId="{A5FFA06D-C792-48F1-A138-08CA1AFDC639}" destId="{B914A4CF-60DE-424E-B423-2AE17D83CA73}" srcOrd="2" destOrd="0" parTransId="{007E9B09-EB88-4FCA-A32B-3D5D7437164F}" sibTransId="{E019BB2D-9FE5-4B76-94D6-8D42EC5F0D33}"/>
    <dgm:cxn modelId="{281B1D38-A360-4FEB-9A44-B2145038FCC6}" type="presOf" srcId="{5E8D8E7B-B7F0-434E-A1B8-0B27D02B7482}" destId="{9BD3ECB9-8252-4F31-BF5C-53532331C0F8}" srcOrd="0" destOrd="3" presId="urn:microsoft.com/office/officeart/2005/8/layout/vList5"/>
    <dgm:cxn modelId="{32EE48F2-B15A-4756-82F3-E4A0C5F39458}" srcId="{2757593B-FF11-4A1A-8AC6-8421A0362F23}" destId="{3ABCF033-5140-497E-9F81-2250FFE5C247}" srcOrd="0" destOrd="0" parTransId="{AEA13329-F4B5-4CDF-A771-18222A75EC34}" sibTransId="{1C38C5DB-B1BE-4194-A25E-F9D5CD9EAD12}"/>
    <dgm:cxn modelId="{10C67B6A-A59A-48D2-BBCE-92F4B74CFEC6}" type="presOf" srcId="{9314D123-1AB8-4AB3-B60A-B7E33814937A}" destId="{9BD3ECB9-8252-4F31-BF5C-53532331C0F8}" srcOrd="0" destOrd="1" presId="urn:microsoft.com/office/officeart/2005/8/layout/vList5"/>
    <dgm:cxn modelId="{053186A7-918F-45BC-B2D7-473D94F200D3}" type="presOf" srcId="{3ABCF033-5140-497E-9F81-2250FFE5C247}" destId="{3C761307-ADCF-45AC-A53D-544CB5791076}" srcOrd="0" destOrd="0" presId="urn:microsoft.com/office/officeart/2005/8/layout/vList5"/>
    <dgm:cxn modelId="{05DB3943-568E-4B13-8647-F8ECCC4FA3C1}" srcId="{A5FFA06D-C792-48F1-A138-08CA1AFDC639}" destId="{5E8D8E7B-B7F0-434E-A1B8-0B27D02B7482}" srcOrd="3" destOrd="0" parTransId="{1DA03597-591A-42D3-A36D-59933FFE5220}" sibTransId="{3B7BC7DC-C4FF-4190-A19E-9F5CD4CF5EDF}"/>
    <dgm:cxn modelId="{546BFBA1-96D6-4F54-916D-2A3A2D2CFBC6}" srcId="{A5FFA06D-C792-48F1-A138-08CA1AFDC639}" destId="{9314D123-1AB8-4AB3-B60A-B7E33814937A}" srcOrd="1" destOrd="0" parTransId="{147D845E-8AE9-4D27-9B89-E28F2D88DC27}" sibTransId="{15963C99-43F6-4C4D-A9BA-ECB69EDFA6D7}"/>
    <dgm:cxn modelId="{96C96B1A-E643-49F0-96C7-089D6A482E06}" type="presOf" srcId="{D01636FA-740D-46AA-933E-3FF297AB71A6}" destId="{9920C70D-67C2-403C-B333-6F6EC0F2846C}" srcOrd="0" destOrd="0" presId="urn:microsoft.com/office/officeart/2005/8/layout/vList5"/>
    <dgm:cxn modelId="{FCF8703E-E2C2-462C-8E56-336598678087}" srcId="{DBF072CD-7068-4380-8B99-EED55CD53090}" destId="{2757593B-FF11-4A1A-8AC6-8421A0362F23}" srcOrd="0" destOrd="0" parTransId="{D97320BB-452E-4A57-BC3A-31736ECE8699}" sibTransId="{635026F3-F4C6-42AF-932D-205D3865A192}"/>
    <dgm:cxn modelId="{DEA6BCAE-F636-49B0-A152-8FB1D5E72510}" srcId="{DBF072CD-7068-4380-8B99-EED55CD53090}" destId="{A5FFA06D-C792-48F1-A138-08CA1AFDC639}" srcOrd="1" destOrd="0" parTransId="{89D0D920-B909-4D6D-A7F1-CFA3B67311CA}" sibTransId="{72CE2830-D88E-4491-8110-ABE6A6FD652E}"/>
    <dgm:cxn modelId="{8FD11648-3040-428B-8F7E-22B16908B0F9}" type="presOf" srcId="{2757593B-FF11-4A1A-8AC6-8421A0362F23}" destId="{05B8B79E-483B-407F-8A42-F76D3FF7EAB1}" srcOrd="0" destOrd="0" presId="urn:microsoft.com/office/officeart/2005/8/layout/vList5"/>
    <dgm:cxn modelId="{5B8D3C5B-576C-4828-A563-41F0906F524D}" type="presOf" srcId="{A5FFA06D-C792-48F1-A138-08CA1AFDC639}" destId="{E222F5B1-3F1F-470F-A572-56AD5AA7A11F}" srcOrd="0" destOrd="0" presId="urn:microsoft.com/office/officeart/2005/8/layout/vList5"/>
    <dgm:cxn modelId="{BD19C516-9295-4B5F-BFC3-611102CE984A}" type="presOf" srcId="{54850089-CB44-468C-8DCC-82228AA5B707}" destId="{9BD3ECB9-8252-4F31-BF5C-53532331C0F8}" srcOrd="0" destOrd="0" presId="urn:microsoft.com/office/officeart/2005/8/layout/vList5"/>
    <dgm:cxn modelId="{9E8FBCE7-CEFD-402B-99B3-84B81B4D3463}" srcId="{2757593B-FF11-4A1A-8AC6-8421A0362F23}" destId="{6020E4E0-2737-4B6A-9809-F58D8696B15B}" srcOrd="1" destOrd="0" parTransId="{9CA18933-EA83-4A99-8EE1-2616A41FE43F}" sibTransId="{D8336407-62FF-4FBE-AC83-60698851F27C}"/>
    <dgm:cxn modelId="{3E40E521-AE03-4D7E-9348-32C0A45BFB76}" type="presOf" srcId="{DBF072CD-7068-4380-8B99-EED55CD53090}" destId="{6DFE7DD3-426F-411D-A504-226BEE58DAD7}" srcOrd="0" destOrd="0" presId="urn:microsoft.com/office/officeart/2005/8/layout/vList5"/>
    <dgm:cxn modelId="{AF9F560F-E535-49C4-90C7-2BCDD4EBB420}" type="presOf" srcId="{A315797A-D3B7-41A4-9D9F-DDF4CE41878E}" destId="{3C761307-ADCF-45AC-A53D-544CB5791076}" srcOrd="0" destOrd="2" presId="urn:microsoft.com/office/officeart/2005/8/layout/vList5"/>
    <dgm:cxn modelId="{23BBB8B9-2E11-4545-9EDD-9D921E4F696D}" srcId="{9A5706BC-7F46-476F-8202-2CD6B4652B97}" destId="{4FCFE6EC-8997-427A-958A-933291154254}" srcOrd="1" destOrd="0" parTransId="{0B02F1C6-75E2-4938-9044-19DFE4DC7404}" sibTransId="{0EE2928D-3948-4D98-9A9F-B45A70F11543}"/>
    <dgm:cxn modelId="{4C7AFC5D-AE51-43C0-98EC-6BDA100C91B7}" srcId="{9A5706BC-7F46-476F-8202-2CD6B4652B97}" destId="{D01636FA-740D-46AA-933E-3FF297AB71A6}" srcOrd="0" destOrd="0" parTransId="{0D8A1EF9-A82E-47A5-9675-BA7214C1C7CF}" sibTransId="{4507D981-822C-4C6B-AE03-C969D682A73A}"/>
    <dgm:cxn modelId="{00FA7550-494C-4C1D-AABA-CD55CBAC3D63}" srcId="{A5FFA06D-C792-48F1-A138-08CA1AFDC639}" destId="{54850089-CB44-468C-8DCC-82228AA5B707}" srcOrd="0" destOrd="0" parTransId="{E7CDFB0F-E54E-44C3-8AB6-8A141120586C}" sibTransId="{D9BD1029-2E1D-4E47-84D0-4D6AA342E5B1}"/>
    <dgm:cxn modelId="{050213E4-F14B-4120-BDA6-36BBCCB2BCDD}" type="presOf" srcId="{B914A4CF-60DE-424E-B423-2AE17D83CA73}" destId="{9BD3ECB9-8252-4F31-BF5C-53532331C0F8}" srcOrd="0" destOrd="2" presId="urn:microsoft.com/office/officeart/2005/8/layout/vList5"/>
    <dgm:cxn modelId="{B286803C-7C5F-4FFA-BA1E-931AA5F369AA}" type="presOf" srcId="{9A5706BC-7F46-476F-8202-2CD6B4652B97}" destId="{F8FCF156-A058-4396-ACF8-A3DCE1E1EB25}" srcOrd="0" destOrd="0" presId="urn:microsoft.com/office/officeart/2005/8/layout/vList5"/>
    <dgm:cxn modelId="{D966187A-2E9A-4323-9617-AEB8A2172C7A}" type="presOf" srcId="{6020E4E0-2737-4B6A-9809-F58D8696B15B}" destId="{3C761307-ADCF-45AC-A53D-544CB5791076}" srcOrd="0" destOrd="1" presId="urn:microsoft.com/office/officeart/2005/8/layout/vList5"/>
    <dgm:cxn modelId="{4E9D475D-0C2F-45E8-B867-27AFEF914E02}" srcId="{2757593B-FF11-4A1A-8AC6-8421A0362F23}" destId="{A315797A-D3B7-41A4-9D9F-DDF4CE41878E}" srcOrd="2" destOrd="0" parTransId="{BB083D93-EAC3-48AE-98CF-461615F3C3E2}" sibTransId="{789E5FEB-4EB4-4177-9337-44B0E6243D9A}"/>
    <dgm:cxn modelId="{E2787FCD-6925-4E8B-8A88-D18C12833DE8}" srcId="{DBF072CD-7068-4380-8B99-EED55CD53090}" destId="{9A5706BC-7F46-476F-8202-2CD6B4652B97}" srcOrd="2" destOrd="0" parTransId="{CDB13023-7CAC-4911-A12E-749A649A8054}" sibTransId="{C7B0EEC8-578D-4752-93D8-6BD54B032854}"/>
    <dgm:cxn modelId="{BF04E145-9725-4EF9-8C78-E8F2F7F27E32}" type="presOf" srcId="{4FCFE6EC-8997-427A-958A-933291154254}" destId="{9920C70D-67C2-403C-B333-6F6EC0F2846C}" srcOrd="0" destOrd="1" presId="urn:microsoft.com/office/officeart/2005/8/layout/vList5"/>
    <dgm:cxn modelId="{7276C8FD-D089-4E53-AA2E-5F16FCEDE23B}" type="presParOf" srcId="{6DFE7DD3-426F-411D-A504-226BEE58DAD7}" destId="{4228B38C-7F42-4365-AFBE-97B37E9328E2}" srcOrd="0" destOrd="0" presId="urn:microsoft.com/office/officeart/2005/8/layout/vList5"/>
    <dgm:cxn modelId="{C8422D72-0CC1-4A7A-B224-C034FE7EFD76}" type="presParOf" srcId="{4228B38C-7F42-4365-AFBE-97B37E9328E2}" destId="{05B8B79E-483B-407F-8A42-F76D3FF7EAB1}" srcOrd="0" destOrd="0" presId="urn:microsoft.com/office/officeart/2005/8/layout/vList5"/>
    <dgm:cxn modelId="{F0B924C0-DC6F-4A98-8231-1DE764608052}" type="presParOf" srcId="{4228B38C-7F42-4365-AFBE-97B37E9328E2}" destId="{3C761307-ADCF-45AC-A53D-544CB5791076}" srcOrd="1" destOrd="0" presId="urn:microsoft.com/office/officeart/2005/8/layout/vList5"/>
    <dgm:cxn modelId="{6716BD5D-FDC5-40F3-B3A1-69DB497DF499}" type="presParOf" srcId="{6DFE7DD3-426F-411D-A504-226BEE58DAD7}" destId="{3391FBB6-097C-46B7-B9A3-87CB72A0BD34}" srcOrd="1" destOrd="0" presId="urn:microsoft.com/office/officeart/2005/8/layout/vList5"/>
    <dgm:cxn modelId="{F607A694-CF1A-47E0-9BCB-0C036BE332D2}" type="presParOf" srcId="{6DFE7DD3-426F-411D-A504-226BEE58DAD7}" destId="{2AE41C90-3241-459F-AD63-7FF802996FDE}" srcOrd="2" destOrd="0" presId="urn:microsoft.com/office/officeart/2005/8/layout/vList5"/>
    <dgm:cxn modelId="{24A5BDDA-BB37-4EF3-8709-40691F68E72D}" type="presParOf" srcId="{2AE41C90-3241-459F-AD63-7FF802996FDE}" destId="{E222F5B1-3F1F-470F-A572-56AD5AA7A11F}" srcOrd="0" destOrd="0" presId="urn:microsoft.com/office/officeart/2005/8/layout/vList5"/>
    <dgm:cxn modelId="{823621AD-03A6-4C6A-BF0C-724991055B5A}" type="presParOf" srcId="{2AE41C90-3241-459F-AD63-7FF802996FDE}" destId="{9BD3ECB9-8252-4F31-BF5C-53532331C0F8}" srcOrd="1" destOrd="0" presId="urn:microsoft.com/office/officeart/2005/8/layout/vList5"/>
    <dgm:cxn modelId="{4A645C7C-F8D8-43EF-9957-9C4F7F54CC5D}" type="presParOf" srcId="{6DFE7DD3-426F-411D-A504-226BEE58DAD7}" destId="{0F25A01E-6711-4ED5-A8A4-EF2BD6E8BC9D}" srcOrd="3" destOrd="0" presId="urn:microsoft.com/office/officeart/2005/8/layout/vList5"/>
    <dgm:cxn modelId="{2C8F6970-F731-4182-A8A0-8C05F3EFD3DB}" type="presParOf" srcId="{6DFE7DD3-426F-411D-A504-226BEE58DAD7}" destId="{71CD2196-E588-4B59-94C2-7D10024950EB}" srcOrd="4" destOrd="0" presId="urn:microsoft.com/office/officeart/2005/8/layout/vList5"/>
    <dgm:cxn modelId="{9457DFE9-6022-4C6D-A660-38FB27D3A1C5}" type="presParOf" srcId="{71CD2196-E588-4B59-94C2-7D10024950EB}" destId="{F8FCF156-A058-4396-ACF8-A3DCE1E1EB25}" srcOrd="0" destOrd="0" presId="urn:microsoft.com/office/officeart/2005/8/layout/vList5"/>
    <dgm:cxn modelId="{72FFB3AB-C249-4C45-A4C5-375B72419567}" type="presParOf" srcId="{71CD2196-E588-4B59-94C2-7D10024950EB}" destId="{9920C70D-67C2-403C-B333-6F6EC0F2846C}"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latin typeface="Segoe UI" pitchFamily="34" charset="0"/>
              </a:rPr>
              <a:t>TechReady 16</a:t>
            </a:r>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4/11/2013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TechReady 16</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4/11/2013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22729718-D09D-45C7-B2CD-A62DB18B932F}" type="datetime8">
              <a:rPr lang="en-US" smtClean="0"/>
              <a:t>4/11/2013 10:49 AM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5097220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E229D635-CC55-4FC7-A003-ECC080D1BEC0}" type="datetime1">
              <a:rPr lang="en-US" smtClean="0"/>
              <a:t>4/11/2013</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20</a:t>
            </a:fld>
            <a:endParaRPr lang="en-US" dirty="0"/>
          </a:p>
        </p:txBody>
      </p:sp>
      <p:sp>
        <p:nvSpPr>
          <p:cNvPr id="8" name="Notes Placeholder 7"/>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3275189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E229D635-CC55-4FC7-A003-ECC080D1BEC0}" type="datetime1">
              <a:rPr lang="en-US" smtClean="0"/>
              <a:t>4/11/2013</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21</a:t>
            </a:fld>
            <a:endParaRPr lang="en-US" dirty="0"/>
          </a:p>
        </p:txBody>
      </p:sp>
      <p:sp>
        <p:nvSpPr>
          <p:cNvPr id="8" name="Notes Placeholder 7"/>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27897731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E229D635-CC55-4FC7-A003-ECC080D1BEC0}" type="datetime1">
              <a:rPr lang="en-US" smtClean="0"/>
              <a:t>4/11/2013</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23</a:t>
            </a:fld>
            <a:endParaRPr lang="en-US" dirty="0"/>
          </a:p>
        </p:txBody>
      </p:sp>
      <p:sp>
        <p:nvSpPr>
          <p:cNvPr id="8" name="Notes Placeholder 7"/>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2255140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4" name="Slide Number Placeholder 3"/>
          <p:cNvSpPr>
            <a:spLocks noGrp="1"/>
          </p:cNvSpPr>
          <p:nvPr>
            <p:ph type="sldNum" sz="quarter" idx="10"/>
          </p:nvPr>
        </p:nvSpPr>
        <p:spPr/>
        <p:txBody>
          <a:bodyPr/>
          <a:lstStyle/>
          <a:p>
            <a:fld id="{8B263312-38AA-4E1E-B2B5-0F8F122B24FE}" type="slidenum">
              <a:rPr lang="en-US" smtClean="0"/>
              <a:pPr/>
              <a:t>24</a:t>
            </a:fld>
            <a:endParaRPr lang="en-US" dirty="0"/>
          </a:p>
        </p:txBody>
      </p:sp>
      <p:sp>
        <p:nvSpPr>
          <p:cNvPr id="5" name="Notes Placeholder 4"/>
          <p:cNvSpPr>
            <a:spLocks noGrp="1"/>
          </p:cNvSpPr>
          <p:nvPr>
            <p:ph type="body" sz="quarter" idx="11"/>
          </p:nvPr>
        </p:nvSpPr>
        <p:spPr/>
        <p:txBody>
          <a:bodyPr/>
          <a:lstStyle/>
          <a:p>
            <a:endParaRPr lang="en-US" dirty="0"/>
          </a:p>
        </p:txBody>
      </p:sp>
    </p:spTree>
    <p:extLst>
      <p:ext uri="{BB962C8B-B14F-4D97-AF65-F5344CB8AC3E}">
        <p14:creationId xmlns:p14="http://schemas.microsoft.com/office/powerpoint/2010/main" val="27270404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30</a:t>
            </a:fld>
            <a:endParaRPr lang="en-US" dirty="0"/>
          </a:p>
        </p:txBody>
      </p:sp>
    </p:spTree>
    <p:extLst>
      <p:ext uri="{BB962C8B-B14F-4D97-AF65-F5344CB8AC3E}">
        <p14:creationId xmlns:p14="http://schemas.microsoft.com/office/powerpoint/2010/main" val="12793771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kern="1200" dirty="0" smtClean="0">
              <a:solidFill>
                <a:schemeClr val="tx1"/>
              </a:solidFill>
              <a:latin typeface="Segoe UI" pitchFamily="34" charset="0"/>
              <a:ea typeface="+mn-ea"/>
              <a:cs typeface="+mn-cs"/>
            </a:endParaRPr>
          </a:p>
        </p:txBody>
      </p:sp>
      <p:sp>
        <p:nvSpPr>
          <p:cNvPr id="8" name="Date Placeholder 7"/>
          <p:cNvSpPr>
            <a:spLocks noGrp="1"/>
          </p:cNvSpPr>
          <p:nvPr>
            <p:ph type="dt" idx="10"/>
          </p:nvPr>
        </p:nvSpPr>
        <p:spPr/>
        <p:txBody>
          <a:bodyPr/>
          <a:lstStyle/>
          <a:p>
            <a:fld id="{2EC64DE5-4A80-4049-BDC7-E36CCA811281}" type="datetime1">
              <a:rPr lang="en-US" smtClean="0"/>
              <a:pPr/>
              <a:t>4/11/2013</a:t>
            </a:fld>
            <a:endParaRPr lang="en-US" dirty="0"/>
          </a:p>
        </p:txBody>
      </p:sp>
      <p:sp>
        <p:nvSpPr>
          <p:cNvPr id="9" name="Footer Placeholder 8"/>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34</a:t>
            </a:fld>
            <a:endParaRPr lang="en-US" dirty="0"/>
          </a:p>
        </p:txBody>
      </p:sp>
      <p:sp>
        <p:nvSpPr>
          <p:cNvPr id="11" name="Header Placeholder 10"/>
          <p:cNvSpPr>
            <a:spLocks noGrp="1"/>
          </p:cNvSpPr>
          <p:nvPr>
            <p:ph type="hdr" sz="quarter" idx="13"/>
          </p:nvPr>
        </p:nvSpPr>
        <p:spPr/>
        <p:txBody>
          <a:bodyPr/>
          <a:lstStyle/>
          <a:p>
            <a:r>
              <a:rPr lang="en-US" dirty="0"/>
              <a:t>Tech Ready 15</a:t>
            </a:r>
          </a:p>
        </p:txBody>
      </p:sp>
    </p:spTree>
    <p:extLst>
      <p:ext uri="{BB962C8B-B14F-4D97-AF65-F5344CB8AC3E}">
        <p14:creationId xmlns:p14="http://schemas.microsoft.com/office/powerpoint/2010/main" val="31105707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a:xfrm>
            <a:off x="0" y="0"/>
            <a:ext cx="2971800" cy="457200"/>
          </a:xfrm>
          <a:prstGeom prst="rect">
            <a:avLst/>
          </a:prstGeom>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4/11/2013 10:53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37</a:t>
            </a:fld>
            <a:endParaRPr lang="en-US" dirty="0">
              <a:solidFill>
                <a:prstClr val="black"/>
              </a:solidFill>
            </a:endParaRPr>
          </a:p>
        </p:txBody>
      </p:sp>
      <p:sp>
        <p:nvSpPr>
          <p:cNvPr id="8" name="Footer Placeholder 3"/>
          <p:cNvSpPr>
            <a:spLocks noGrp="1"/>
          </p:cNvSpPr>
          <p:nvPr>
            <p:ph type="ftr" sz="quarter" idx="4"/>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2010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Tree>
    <p:extLst>
      <p:ext uri="{BB962C8B-B14F-4D97-AF65-F5344CB8AC3E}">
        <p14:creationId xmlns:p14="http://schemas.microsoft.com/office/powerpoint/2010/main" val="583005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826A3EA0-FC91-4CBD-BD70-BDFE1481EF7B}" type="datetime1">
              <a:rPr lang="en-US" smtClean="0"/>
              <a:t>4/11/2013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2390808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pPr/>
              <a:t>4/11/2013</a:t>
            </a:fld>
            <a:endParaRPr lang="en-US" dirty="0"/>
          </a:p>
        </p:txBody>
      </p:sp>
      <p:sp>
        <p:nvSpPr>
          <p:cNvPr id="6" name="Footer Placeholder 5"/>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Windows Vista and other product names are or may be registered trademarks and/or trademarks in the U.S. and/or other countries.</a:t>
            </a:r>
          </a:p>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br>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pPr/>
              <a:t>3</a:t>
            </a:fld>
            <a:endParaRPr lang="en-US" dirty="0"/>
          </a:p>
        </p:txBody>
      </p:sp>
      <p:sp>
        <p:nvSpPr>
          <p:cNvPr id="8" name="Header Placeholder 7"/>
          <p:cNvSpPr>
            <a:spLocks noGrp="1"/>
          </p:cNvSpPr>
          <p:nvPr>
            <p:ph type="hdr" sz="quarter" idx="13"/>
          </p:nvPr>
        </p:nvSpPr>
        <p:spPr/>
        <p:txBody>
          <a:bodyPr/>
          <a:lstStyle/>
          <a:p>
            <a:r>
              <a:rPr lang="en-US" dirty="0"/>
              <a:t>Tech Ready 15</a:t>
            </a:r>
          </a:p>
        </p:txBody>
      </p:sp>
    </p:spTree>
    <p:extLst>
      <p:ext uri="{BB962C8B-B14F-4D97-AF65-F5344CB8AC3E}">
        <p14:creationId xmlns:p14="http://schemas.microsoft.com/office/powerpoint/2010/main" val="33908446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9FE2616-FAF9-4127-9046-18C5382B3D2C}" type="datetime1">
              <a:rPr lang="en-US" smtClean="0"/>
              <a:t>4/11/2013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24711090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A1D66E2-C08D-4BA4-A1C8-EBBA5ED23B76}" type="datetime1">
              <a:rPr lang="en-US" smtClean="0"/>
              <a:t>4/11/2013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5928234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DDD1004-CDF9-4DFB-AB77-2785DE7911C4}" type="slidenum">
              <a:rPr lang="en-US" smtClean="0"/>
              <a:pPr>
                <a:defRPr/>
              </a:pPr>
              <a:t>8</a:t>
            </a:fld>
            <a:endParaRPr lang="en-US" dirty="0"/>
          </a:p>
        </p:txBody>
      </p:sp>
    </p:spTree>
    <p:extLst>
      <p:ext uri="{BB962C8B-B14F-4D97-AF65-F5344CB8AC3E}">
        <p14:creationId xmlns:p14="http://schemas.microsoft.com/office/powerpoint/2010/main" val="18558851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0DDD1004-CDF9-4DFB-AB77-2785DE7911C4}" type="slidenum">
              <a:rPr lang="en-US" smtClean="0"/>
              <a:pPr>
                <a:defRPr/>
              </a:pPr>
              <a:t>9</a:t>
            </a:fld>
            <a:endParaRPr lang="en-US" dirty="0"/>
          </a:p>
        </p:txBody>
      </p:sp>
    </p:spTree>
    <p:extLst>
      <p:ext uri="{BB962C8B-B14F-4D97-AF65-F5344CB8AC3E}">
        <p14:creationId xmlns:p14="http://schemas.microsoft.com/office/powerpoint/2010/main" val="3193639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4F2B9751-F9A8-478F-8852-993734448274}" type="datetime1">
              <a:rPr lang="en-US" smtClean="0"/>
              <a:t>4/11/2013</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18</a:t>
            </a:fld>
            <a:endParaRPr lang="en-US" dirty="0"/>
          </a:p>
        </p:txBody>
      </p:sp>
      <p:sp>
        <p:nvSpPr>
          <p:cNvPr id="8" name="Notes Placeholder 7"/>
          <p:cNvSpPr>
            <a:spLocks noGrp="1"/>
          </p:cNvSpPr>
          <p:nvPr>
            <p:ph type="body" sz="quarter" idx="14"/>
          </p:nvPr>
        </p:nvSpPr>
        <p:spPr/>
        <p:txBody>
          <a:bodyPr/>
          <a:lstStyle/>
          <a:p>
            <a:endParaRPr lang="en-US" dirty="0"/>
          </a:p>
        </p:txBody>
      </p:sp>
    </p:spTree>
    <p:extLst>
      <p:ext uri="{BB962C8B-B14F-4D97-AF65-F5344CB8AC3E}">
        <p14:creationId xmlns:p14="http://schemas.microsoft.com/office/powerpoint/2010/main" val="4094640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
        <p:nvSpPr>
          <p:cNvPr id="5" name="Notes Placeholder 4"/>
          <p:cNvSpPr>
            <a:spLocks noGrp="1"/>
          </p:cNvSpPr>
          <p:nvPr>
            <p:ph type="body" sz="quarter" idx="11"/>
          </p:nvPr>
        </p:nvSpPr>
        <p:spPr/>
        <p:txBody>
          <a:bodyPr/>
          <a:lstStyle/>
          <a:p>
            <a:endParaRPr lang="en-US" baseline="0" dirty="0" smtClean="0"/>
          </a:p>
        </p:txBody>
      </p:sp>
    </p:spTree>
    <p:extLst>
      <p:ext uri="{BB962C8B-B14F-4D97-AF65-F5344CB8AC3E}">
        <p14:creationId xmlns:p14="http://schemas.microsoft.com/office/powerpoint/2010/main" val="11033848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Walkin">
    <p:bg bwMode="ltGray">
      <p:bgPr>
        <a:solidFill>
          <a:schemeClr val="bg2"/>
        </a:solidFill>
        <a:effectLst/>
      </p:bgPr>
    </p:bg>
    <p:spTree>
      <p:nvGrpSpPr>
        <p:cNvPr id="1" name=""/>
        <p:cNvGrpSpPr/>
        <p:nvPr/>
      </p:nvGrpSpPr>
      <p:grpSpPr>
        <a:xfrm>
          <a:off x="0" y="0"/>
          <a:ext cx="0" cy="0"/>
          <a:chOff x="0" y="0"/>
          <a:chExt cx="0" cy="0"/>
        </a:xfrm>
      </p:grpSpPr>
      <p:grpSp>
        <p:nvGrpSpPr>
          <p:cNvPr id="23" name="Group 22"/>
          <p:cNvGrpSpPr/>
          <p:nvPr/>
        </p:nvGrpSpPr>
        <p:grpSpPr>
          <a:xfrm>
            <a:off x="0" y="0"/>
            <a:ext cx="12436475" cy="6994525"/>
            <a:chOff x="0" y="0"/>
            <a:chExt cx="12436475" cy="6994525"/>
          </a:xfrm>
        </p:grpSpPr>
        <p:grpSp>
          <p:nvGrpSpPr>
            <p:cNvPr id="19" name="Group 18"/>
            <p:cNvGrpSpPr/>
            <p:nvPr userDrawn="1"/>
          </p:nvGrpSpPr>
          <p:grpSpPr>
            <a:xfrm>
              <a:off x="0" y="0"/>
              <a:ext cx="12436475" cy="6994525"/>
              <a:chOff x="0" y="0"/>
              <a:chExt cx="12436475" cy="6994525"/>
            </a:xfrm>
          </p:grpSpPr>
          <p:sp>
            <p:nvSpPr>
              <p:cNvPr id="3" name="Frame 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8" name="Group 17"/>
              <p:cNvGrpSpPr/>
              <p:nvPr userDrawn="1"/>
            </p:nvGrpSpPr>
            <p:grpSpPr>
              <a:xfrm>
                <a:off x="182886" y="190969"/>
                <a:ext cx="12118113" cy="6607864"/>
                <a:chOff x="182886" y="190969"/>
                <a:chExt cx="12118113" cy="6607864"/>
              </a:xfrm>
            </p:grpSpPr>
            <p:sp>
              <p:nvSpPr>
                <p:cNvPr id="2" name="Rectangle 1"/>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2" name="Rectangle 2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9" name="Right Triangle 8"/>
          <p:cNvSpPr/>
          <p:nvPr/>
        </p:nvSpPr>
        <p:spPr bwMode="auto">
          <a:xfrm rot="10800000" flipH="1">
            <a:off x="12154021" y="5783259"/>
            <a:ext cx="286141" cy="237147"/>
          </a:xfrm>
          <a:prstGeom prst="rtTriangl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black">
          <a:xfrm>
            <a:off x="4845269" y="3039991"/>
            <a:ext cx="7591206" cy="2743200"/>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4566" y="3565164"/>
            <a:ext cx="5717941" cy="17268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bwMode="auto">
          <a:xfrm>
            <a:off x="11785600" y="5128701"/>
            <a:ext cx="654562" cy="6545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p:nvSpPr>
        <p:spPr bwMode="black">
          <a:xfrm>
            <a:off x="11932866"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00BCF2"/>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765335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719617533"/>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mp; 2-color Non-bulleted text">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4" name="Rectangle 3"/>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09316" cy="748169"/>
          </a:xfrm>
        </p:spPr>
        <p:txBody>
          <a:bodyPr anchor="t" anchorCtr="0"/>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39573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6" name="Right Triangle 25"/>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7"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54347731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Line Title &amp; 2-color Non-bulleted text">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09316" cy="748169"/>
          </a:xfrm>
        </p:spPr>
        <p:txBody>
          <a:bodyPr anchor="t" anchorCtr="0"/>
          <a:lstStyle>
            <a:lvl1pPr>
              <a:defRPr>
                <a:solidFill>
                  <a:srgbClr val="00BCF2">
                    <a:alpha val="99000"/>
                  </a:srgb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2048896"/>
            <a:ext cx="11598707" cy="1914370"/>
          </a:xfrm>
        </p:spPr>
        <p:txBody>
          <a:bodyPr/>
          <a:lstStyle>
            <a:lvl1pPr marL="0" indent="0">
              <a:buNone/>
              <a:defRPr>
                <a:gradFill>
                  <a:gsLst>
                    <a:gs pos="1250">
                      <a:schemeClr val="accent3"/>
                    </a:gs>
                    <a:gs pos="99000">
                      <a:schemeClr val="accent3"/>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8579758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mp; Non-bulleted text">
    <p:spTree>
      <p:nvGrpSpPr>
        <p:cNvPr id="1" name=""/>
        <p:cNvGrpSpPr/>
        <p:nvPr/>
      </p:nvGrpSpPr>
      <p:grpSpPr>
        <a:xfrm>
          <a:off x="0" y="0"/>
          <a:ext cx="0" cy="0"/>
          <a:chOff x="0" y="0"/>
          <a:chExt cx="0" cy="0"/>
        </a:xfrm>
      </p:grpSpPr>
      <p:grpSp>
        <p:nvGrpSpPr>
          <p:cNvPr id="15" name="Group 14"/>
          <p:cNvGrpSpPr/>
          <p:nvPr/>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2" name="Rectangle 21"/>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Right Triangle 22"/>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73784" cy="748169"/>
          </a:xfrm>
        </p:spPr>
        <p:txBody>
          <a:bodyPr anchor="t" anchorCtr="0"/>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395736"/>
            <a:ext cx="1162332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4"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182470064"/>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46304" rIns="146304"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784541" cy="748169"/>
          </a:xfrm>
        </p:spPr>
        <p:txBody>
          <a:bodyPr anchor="t" anchorCtr="0"/>
          <a:lstStyle/>
          <a:p>
            <a:r>
              <a:rPr lang="en-US" smtClean="0"/>
              <a:t>Click to edit Master title style</a:t>
            </a:r>
            <a:endParaRPr lang="en-US" dirty="0"/>
          </a:p>
        </p:txBody>
      </p:sp>
      <p:sp>
        <p:nvSpPr>
          <p:cNvPr id="7" name="Content Placeholder 6"/>
          <p:cNvSpPr>
            <a:spLocks noGrp="1"/>
          </p:cNvSpPr>
          <p:nvPr>
            <p:ph sz="quarter" idx="10"/>
          </p:nvPr>
        </p:nvSpPr>
        <p:spPr>
          <a:xfrm>
            <a:off x="274638" y="1397325"/>
            <a:ext cx="11709381" cy="512181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956950458"/>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with 2 lines of tex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7" y="1406494"/>
            <a:ext cx="11644835" cy="1778949"/>
          </a:xfrm>
        </p:spPr>
        <p:txBody>
          <a:bodyPr wrap="square">
            <a:spAutoFit/>
          </a:bodyPr>
          <a:lstStyle>
            <a:lvl1pPr>
              <a:buClr>
                <a:schemeClr val="accent3"/>
              </a:buClr>
              <a:defRPr>
                <a:gradFill>
                  <a:gsLst>
                    <a:gs pos="1250">
                      <a:schemeClr val="accent3"/>
                    </a:gs>
                    <a:gs pos="99000">
                      <a:schemeClr val="accent3"/>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816814" cy="748169"/>
          </a:xfrm>
        </p:spPr>
        <p:txBody>
          <a:bodyPr anchor="t" anchorCtr="0"/>
          <a:lstStyle/>
          <a:p>
            <a:r>
              <a:rPr lang="en-US" smtClean="0"/>
              <a:t>Click to edit Master title style</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580398904"/>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wo Column 2-color Non-bulleted">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70602"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255877" y="1395735"/>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accent3"/>
                    </a:gs>
                    <a:gs pos="99000">
                      <a:schemeClr val="accent3"/>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452451097"/>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wo Column Non-bulleted tex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252160" y="1395735"/>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866651841"/>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38329"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60279" y="1395735"/>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52924564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wo Column Bullet text 1st level color">
    <p:spTree>
      <p:nvGrpSpPr>
        <p:cNvPr id="1" name=""/>
        <p:cNvGrpSpPr/>
        <p:nvPr/>
      </p:nvGrpSpPr>
      <p:grpSpPr>
        <a:xfrm>
          <a:off x="0" y="0"/>
          <a:ext cx="0" cy="0"/>
          <a:chOff x="0" y="0"/>
          <a:chExt cx="0" cy="0"/>
        </a:xfrm>
      </p:grpSpPr>
      <p:grpSp>
        <p:nvGrpSpPr>
          <p:cNvPr id="13" name="Group 12"/>
          <p:cNvGrpSpPr/>
          <p:nvPr/>
        </p:nvGrpSpPr>
        <p:grpSpPr>
          <a:xfrm>
            <a:off x="0" y="0"/>
            <a:ext cx="12436475" cy="6994525"/>
            <a:chOff x="0" y="0"/>
            <a:chExt cx="12436475" cy="6994525"/>
          </a:xfrm>
        </p:grpSpPr>
        <p:grpSp>
          <p:nvGrpSpPr>
            <p:cNvPr id="14" name="Group 13"/>
            <p:cNvGrpSpPr/>
            <p:nvPr userDrawn="1"/>
          </p:nvGrpSpPr>
          <p:grpSpPr>
            <a:xfrm>
              <a:off x="0" y="0"/>
              <a:ext cx="12436475" cy="6994525"/>
              <a:chOff x="0" y="0"/>
              <a:chExt cx="12436475" cy="6994525"/>
            </a:xfrm>
          </p:grpSpPr>
          <p:sp>
            <p:nvSpPr>
              <p:cNvPr id="16" name="Frame 1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7" name="Group 16"/>
              <p:cNvGrpSpPr/>
              <p:nvPr userDrawn="1"/>
            </p:nvGrpSpPr>
            <p:grpSpPr>
              <a:xfrm>
                <a:off x="182886" y="190969"/>
                <a:ext cx="12118113" cy="6607864"/>
                <a:chOff x="182886" y="190969"/>
                <a:chExt cx="12118113" cy="6607864"/>
              </a:xfrm>
            </p:grpSpPr>
            <p:sp>
              <p:nvSpPr>
                <p:cNvPr id="18" name="Rectangle 1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5" name="Rectangle 1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0" name="Rectangle 19"/>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795299" cy="748169"/>
          </a:xfrm>
        </p:spPr>
        <p:txBody>
          <a:bodyPr anchor="t" anchorCtr="0"/>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395735"/>
            <a:ext cx="5486399" cy="2536079"/>
          </a:xfrm>
        </p:spPr>
        <p:txBody>
          <a:bodyPr wrap="square">
            <a:spAutoFit/>
          </a:bodyPr>
          <a:lstStyle>
            <a:lvl1pPr marL="287338" indent="-287338">
              <a:spcBef>
                <a:spcPts val="1224"/>
              </a:spcBef>
              <a:buClr>
                <a:schemeClr val="accent3"/>
              </a:buClr>
              <a:buFont typeface="Arial" pitchFamily="34" charset="0"/>
              <a:buChar char="•"/>
              <a:defRPr sz="3600">
                <a:gradFill>
                  <a:gsLst>
                    <a:gs pos="1250">
                      <a:schemeClr val="accent3"/>
                    </a:gs>
                    <a:gs pos="99000">
                      <a:schemeClr val="accent3"/>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363457" y="1395735"/>
            <a:ext cx="5486399" cy="2536079"/>
          </a:xfrm>
        </p:spPr>
        <p:txBody>
          <a:bodyPr wrap="square">
            <a:spAutoFit/>
          </a:bodyPr>
          <a:lstStyle>
            <a:lvl1pPr marL="287338" indent="-287338">
              <a:spcBef>
                <a:spcPts val="1224"/>
              </a:spcBef>
              <a:buClr>
                <a:schemeClr val="accent3"/>
              </a:buClr>
              <a:buFont typeface="Arial" pitchFamily="34" charset="0"/>
              <a:buChar char="•"/>
              <a:defRPr sz="3600">
                <a:gradFill>
                  <a:gsLst>
                    <a:gs pos="1250">
                      <a:schemeClr val="accent3"/>
                    </a:gs>
                    <a:gs pos="99000">
                      <a:schemeClr val="accent3"/>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2" name="Right Triangle 21"/>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3"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1"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66255886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grpSp>
        <p:nvGrpSpPr>
          <p:cNvPr id="29" name="Group 28"/>
          <p:cNvGrpSpPr/>
          <p:nvPr/>
        </p:nvGrpSpPr>
        <p:grpSpPr>
          <a:xfrm>
            <a:off x="0" y="0"/>
            <a:ext cx="12436475" cy="6994525"/>
            <a:chOff x="0" y="0"/>
            <a:chExt cx="12436475" cy="6994525"/>
          </a:xfrm>
        </p:grpSpPr>
        <p:grpSp>
          <p:nvGrpSpPr>
            <p:cNvPr id="30" name="Group 29"/>
            <p:cNvGrpSpPr/>
            <p:nvPr userDrawn="1"/>
          </p:nvGrpSpPr>
          <p:grpSpPr>
            <a:xfrm>
              <a:off x="0" y="0"/>
              <a:ext cx="12436475" cy="6994525"/>
              <a:chOff x="0" y="0"/>
              <a:chExt cx="12436475" cy="6994525"/>
            </a:xfrm>
          </p:grpSpPr>
          <p:sp>
            <p:nvSpPr>
              <p:cNvPr id="32" name="Frame 3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33" name="Group 32"/>
              <p:cNvGrpSpPr/>
              <p:nvPr userDrawn="1"/>
            </p:nvGrpSpPr>
            <p:grpSpPr>
              <a:xfrm>
                <a:off x="182886" y="190969"/>
                <a:ext cx="12118113" cy="6607864"/>
                <a:chOff x="182886" y="190969"/>
                <a:chExt cx="12118113" cy="6607864"/>
              </a:xfrm>
            </p:grpSpPr>
            <p:sp>
              <p:nvSpPr>
                <p:cNvPr id="34" name="Rectangle 3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5" name="Rectangle 3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31" name="Rectangle 3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invGray">
          <a:xfrm>
            <a:off x="465789" y="480502"/>
            <a:ext cx="2543844" cy="547905"/>
          </a:xfrm>
          <a:prstGeom prst="rect">
            <a:avLst/>
          </a:prstGeom>
        </p:spPr>
      </p:pic>
      <p:sp>
        <p:nvSpPr>
          <p:cNvPr id="11" name="Rectangle 10"/>
          <p:cNvSpPr/>
          <p:nvPr/>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9" name="Title 1"/>
          <p:cNvSpPr>
            <a:spLocks noGrp="1"/>
          </p:cNvSpPr>
          <p:nvPr>
            <p:ph type="title" hasCustomPrompt="1"/>
          </p:nvPr>
        </p:nvSpPr>
        <p:spPr>
          <a:xfrm>
            <a:off x="274703" y="2125677"/>
            <a:ext cx="9052560" cy="1828800"/>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6540" y="3954457"/>
            <a:ext cx="8424115" cy="1830388"/>
          </a:xfrm>
          <a:noFill/>
        </p:spPr>
        <p:txBody>
          <a:bodyPr lIns="182880" tIns="146304" rIns="182880" bIns="146304">
            <a:noAutofit/>
          </a:bodyPr>
          <a:lstStyle>
            <a:lvl1pPr marL="0" indent="0">
              <a:spcBef>
                <a:spcPts val="0"/>
              </a:spcBef>
              <a:buNone/>
              <a:defRPr sz="32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2" name="Right Triangle 11"/>
          <p:cNvSpPr/>
          <p:nvPr/>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15" name="Picture 1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bwMode="invGray">
          <a:xfrm>
            <a:off x="10411875" y="479775"/>
            <a:ext cx="1552931" cy="332660"/>
          </a:xfrm>
          <a:prstGeom prst="rect">
            <a:avLst/>
          </a:prstGeom>
        </p:spPr>
      </p:pic>
      <p:sp>
        <p:nvSpPr>
          <p:cNvPr id="16"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0067889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6" name="Rectangle 25"/>
          <p:cNvSpPr/>
          <p:nvPr/>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9087" cy="748167"/>
          </a:xfrm>
        </p:spPr>
        <p:txBody>
          <a:bodyPr anchor="t" anchorCtr="0"/>
          <a:lstStyle/>
          <a:p>
            <a:r>
              <a:rPr lang="en-US" smtClean="0"/>
              <a:t>Click to edit Master title style</a:t>
            </a:r>
            <a:endParaRPr lang="en-US" dirty="0"/>
          </a:p>
        </p:txBody>
      </p:sp>
      <p:sp>
        <p:nvSpPr>
          <p:cNvPr id="28" name="Right Triangle 27"/>
          <p:cNvSpPr/>
          <p:nvPr/>
        </p:nvSpPr>
        <p:spPr bwMode="auto">
          <a:xfrm rot="10800000">
            <a:off x="-2" y="1219198"/>
            <a:ext cx="263347" cy="241979"/>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9"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1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082159173"/>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Line Title Only">
    <p:spTree>
      <p:nvGrpSpPr>
        <p:cNvPr id="1" name=""/>
        <p:cNvGrpSpPr/>
        <p:nvPr/>
      </p:nvGrpSpPr>
      <p:grpSpPr>
        <a:xfrm>
          <a:off x="0" y="0"/>
          <a:ext cx="0" cy="0"/>
          <a:chOff x="0" y="0"/>
          <a:chExt cx="0" cy="0"/>
        </a:xfrm>
      </p:grpSpPr>
      <p:grpSp>
        <p:nvGrpSpPr>
          <p:cNvPr id="19" name="Group 18"/>
          <p:cNvGrpSpPr/>
          <p:nvPr/>
        </p:nvGrpSpPr>
        <p:grpSpPr>
          <a:xfrm>
            <a:off x="0" y="0"/>
            <a:ext cx="12436475" cy="6994525"/>
            <a:chOff x="0" y="0"/>
            <a:chExt cx="12436475" cy="6994525"/>
          </a:xfrm>
        </p:grpSpPr>
        <p:grpSp>
          <p:nvGrpSpPr>
            <p:cNvPr id="20" name="Group 19"/>
            <p:cNvGrpSpPr/>
            <p:nvPr userDrawn="1"/>
          </p:nvGrpSpPr>
          <p:grpSpPr>
            <a:xfrm>
              <a:off x="0" y="0"/>
              <a:ext cx="12436475" cy="6994525"/>
              <a:chOff x="0" y="0"/>
              <a:chExt cx="12436475" cy="6994525"/>
            </a:xfrm>
          </p:grpSpPr>
          <p:sp>
            <p:nvSpPr>
              <p:cNvPr id="22" name="Frame 2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23" name="Group 22"/>
              <p:cNvGrpSpPr/>
              <p:nvPr userDrawn="1"/>
            </p:nvGrpSpPr>
            <p:grpSpPr>
              <a:xfrm>
                <a:off x="182886" y="190969"/>
                <a:ext cx="12118113" cy="6607864"/>
                <a:chOff x="182886" y="190969"/>
                <a:chExt cx="12118113" cy="6607864"/>
              </a:xfrm>
            </p:grpSpPr>
            <p:sp>
              <p:nvSpPr>
                <p:cNvPr id="24" name="Rectangle 2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Rectangle 2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21" name="Rectangle 2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849087" cy="748167"/>
          </a:xfrm>
        </p:spPr>
        <p:txBody>
          <a:bodyPr anchor="t" anchorCtr="0"/>
          <a:lstStyle>
            <a:lvl1pPr>
              <a:defRPr>
                <a:solidFill>
                  <a:srgbClr val="00BCF2">
                    <a:alpha val="99000"/>
                  </a:srgbClr>
                </a:solidFill>
              </a:defRPr>
            </a:lvl1pPr>
          </a:lstStyle>
          <a:p>
            <a:r>
              <a:rPr lang="en-US" smtClean="0"/>
              <a:t>Click to edit Master title style</a:t>
            </a:r>
            <a:endParaRPr lang="en-US" dirty="0"/>
          </a:p>
        </p:txBody>
      </p:sp>
      <p:sp>
        <p:nvSpPr>
          <p:cNvPr id="29" name="Freeform 9"/>
          <p:cNvSpPr>
            <a:spLocks noEditPoints="1"/>
          </p:cNvSpPr>
          <p:nvPr/>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693912184"/>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786126091"/>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accent1"/>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967322948"/>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Blank Accent Color 2">
    <p:bg>
      <p:bgPr>
        <a:solidFill>
          <a:schemeClr val="accent2"/>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760103958"/>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Blank Accent Color 3">
    <p:bg>
      <p:bgPr>
        <a:solidFill>
          <a:schemeClr val="accent3"/>
        </a:solidFill>
        <a:effectLst/>
      </p:bgPr>
    </p:bg>
    <p:spTree>
      <p:nvGrpSpPr>
        <p:cNvPr id="1" name=""/>
        <p:cNvGrpSpPr/>
        <p:nvPr/>
      </p:nvGrpSpPr>
      <p:grpSpPr>
        <a:xfrm>
          <a:off x="0" y="0"/>
          <a:ext cx="0" cy="0"/>
          <a:chOff x="0" y="0"/>
          <a:chExt cx="0" cy="0"/>
        </a:xfrm>
      </p:grpSpPr>
      <p:sp>
        <p:nvSpPr>
          <p:cNvPr id="2"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699716612"/>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Rectangle 5"/>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292178410"/>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7251815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Title and Content 1st level color tex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025170"/>
          </a:xfrm>
        </p:spPr>
        <p:txBody>
          <a:bodyPr>
            <a:spAutoFit/>
          </a:bodyPr>
          <a:lstStyle>
            <a:lvl1pPr>
              <a:defRPr>
                <a:gradFill>
                  <a:gsLst>
                    <a:gs pos="1250">
                      <a:schemeClr val="tx2"/>
                    </a:gs>
                    <a:gs pos="99000">
                      <a:schemeClr val="tx2"/>
                    </a:gs>
                  </a:gsLst>
                  <a:lin ang="5400000" scaled="0"/>
                </a:gradFill>
              </a:defRPr>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5"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grpSp>
        <p:nvGrpSpPr>
          <p:cNvPr id="15" name="Group 14"/>
          <p:cNvGrpSpPr/>
          <p:nvPr userDrawn="1"/>
        </p:nvGrpSpPr>
        <p:grpSpPr>
          <a:xfrm>
            <a:off x="0" y="0"/>
            <a:ext cx="12436475" cy="6994525"/>
            <a:chOff x="0" y="0"/>
            <a:chExt cx="12436475" cy="6994525"/>
          </a:xfrm>
        </p:grpSpPr>
        <p:grpSp>
          <p:nvGrpSpPr>
            <p:cNvPr id="16" name="Group 15"/>
            <p:cNvGrpSpPr/>
            <p:nvPr userDrawn="1"/>
          </p:nvGrpSpPr>
          <p:grpSpPr>
            <a:xfrm>
              <a:off x="0" y="0"/>
              <a:ext cx="12436475" cy="6994525"/>
              <a:chOff x="0" y="0"/>
              <a:chExt cx="12436475" cy="6994525"/>
            </a:xfrm>
          </p:grpSpPr>
          <p:sp>
            <p:nvSpPr>
              <p:cNvPr id="18" name="Frame 1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9" name="Group 18"/>
              <p:cNvGrpSpPr/>
              <p:nvPr userDrawn="1"/>
            </p:nvGrpSpPr>
            <p:grpSpPr>
              <a:xfrm>
                <a:off x="182886" y="190969"/>
                <a:ext cx="12118113" cy="6607864"/>
                <a:chOff x="182886" y="190969"/>
                <a:chExt cx="12118113" cy="6607864"/>
              </a:xfrm>
            </p:grpSpPr>
            <p:sp>
              <p:nvSpPr>
                <p:cNvPr id="20" name="Rectangle 1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7" name="Rectangle 1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0" y="2125663"/>
            <a:ext cx="9418638" cy="3657600"/>
          </a:xfrm>
          <a:prstGeom prst="rect">
            <a:avLst/>
          </a:prstGeom>
          <a:solidFill>
            <a:srgbClr val="00BCF2">
              <a:alpha val="86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3" name="Freeform 12"/>
          <p:cNvSpPr>
            <a:spLocks noEditPoints="1"/>
          </p:cNvSpPr>
          <p:nvPr userDrawn="1"/>
        </p:nvSpPr>
        <p:spPr bwMode="black">
          <a:xfrm>
            <a:off x="8878307"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FFFFF"/>
              </a:solidFill>
              <a:effectLst/>
              <a:uLnTx/>
              <a:uFillTx/>
            </a:endParaRPr>
          </a:p>
        </p:txBody>
      </p:sp>
      <p:sp>
        <p:nvSpPr>
          <p:cNvPr id="14" name="Right Triangle 13"/>
          <p:cNvSpPr/>
          <p:nvPr userDrawn="1"/>
        </p:nvSpPr>
        <p:spPr bwMode="auto">
          <a:xfrm rot="10800000">
            <a:off x="0" y="5783263"/>
            <a:ext cx="263347" cy="237147"/>
          </a:xfrm>
          <a:prstGeom prst="rtTriangle">
            <a:avLst/>
          </a:prstGeom>
          <a:solidFill>
            <a:schemeClr val="accent2"/>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Title 1"/>
          <p:cNvSpPr>
            <a:spLocks noGrp="1"/>
          </p:cNvSpPr>
          <p:nvPr>
            <p:ph type="title" hasCustomPrompt="1"/>
          </p:nvPr>
        </p:nvSpPr>
        <p:spPr>
          <a:xfrm>
            <a:off x="274702" y="2125678"/>
            <a:ext cx="8994130"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458838" y="480502"/>
            <a:ext cx="2557747" cy="547905"/>
          </a:xfrm>
          <a:prstGeom prst="rect">
            <a:avLst/>
          </a:prstGeom>
        </p:spPr>
      </p:pic>
      <p:sp>
        <p:nvSpPr>
          <p:cNvPr id="5" name="Text Placeholder 4"/>
          <p:cNvSpPr>
            <a:spLocks noGrp="1"/>
          </p:cNvSpPr>
          <p:nvPr>
            <p:ph type="body" sz="quarter" idx="12" hasCustomPrompt="1"/>
          </p:nvPr>
        </p:nvSpPr>
        <p:spPr>
          <a:xfrm>
            <a:off x="274701" y="3955786"/>
            <a:ext cx="9143937" cy="1828007"/>
          </a:xfrm>
          <a:noFill/>
        </p:spPr>
        <p:txBody>
          <a:bodyPr lIns="182880" tIns="146304" rIns="182880" bIns="146304">
            <a:noAutofit/>
          </a:bodyPr>
          <a:lstStyle>
            <a:lvl1pPr marL="0" indent="0">
              <a:spcBef>
                <a:spcPts val="0"/>
              </a:spcBef>
              <a:buNone/>
              <a:defRPr sz="3200" spc="0" baseline="0">
                <a:gradFill>
                  <a:gsLst>
                    <a:gs pos="2917">
                      <a:srgbClr val="FFFFFF"/>
                    </a:gs>
                    <a:gs pos="30000">
                      <a:srgbClr val="FFFFFF"/>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34124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Demo slide">
    <p:spTree>
      <p:nvGrpSpPr>
        <p:cNvPr id="1" name=""/>
        <p:cNvGrpSpPr/>
        <p:nvPr/>
      </p:nvGrpSpPr>
      <p:grpSpPr>
        <a:xfrm>
          <a:off x="0" y="0"/>
          <a:ext cx="0" cy="0"/>
          <a:chOff x="0" y="0"/>
          <a:chExt cx="0" cy="0"/>
        </a:xfrm>
      </p:grpSpPr>
      <p:grpSp>
        <p:nvGrpSpPr>
          <p:cNvPr id="6" name="Group 5"/>
          <p:cNvGrpSpPr/>
          <p:nvPr/>
        </p:nvGrpSpPr>
        <p:grpSpPr>
          <a:xfrm>
            <a:off x="0" y="0"/>
            <a:ext cx="12436475" cy="6994525"/>
            <a:chOff x="0" y="0"/>
            <a:chExt cx="12436475" cy="6994525"/>
          </a:xfrm>
          <a:solidFill>
            <a:schemeClr val="tx1"/>
          </a:solidFill>
        </p:grpSpPr>
        <p:grpSp>
          <p:nvGrpSpPr>
            <p:cNvPr id="7" name="Group 6"/>
            <p:cNvGrpSpPr/>
            <p:nvPr userDrawn="1"/>
          </p:nvGrpSpPr>
          <p:grpSpPr>
            <a:xfrm>
              <a:off x="0" y="0"/>
              <a:ext cx="12436475" cy="6994525"/>
              <a:chOff x="0" y="0"/>
              <a:chExt cx="12436475" cy="6994525"/>
            </a:xfrm>
            <a:grpFill/>
          </p:grpSpPr>
          <p:sp>
            <p:nvSpPr>
              <p:cNvPr id="9" name="Frame 8"/>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a:grpFill/>
            </p:grpSpPr>
            <p:sp>
              <p:nvSpPr>
                <p:cNvPr id="11" name="Rectangle 10"/>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ight Triangle 12"/>
          <p:cNvSpPr/>
          <p:nvPr/>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ectangle 13"/>
          <p:cNvSpPr/>
          <p:nvPr/>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Freeform 9"/>
          <p:cNvSpPr>
            <a:spLocks noEditPoints="1"/>
          </p:cNvSpPr>
          <p:nvPr/>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12409"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12345" y="5783263"/>
            <a:ext cx="10058401" cy="786870"/>
          </a:xfrm>
          <a:noFill/>
        </p:spPr>
        <p:txBody>
          <a:bodyPr lIns="182880" tIns="146304" rIns="182880" bIns="146304" anchor="t" anchorCtr="0">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16" name="Rectangle 15"/>
          <p:cNvSpPr/>
          <p:nvPr userDrawn="1"/>
        </p:nvSpPr>
        <p:spPr bwMode="auto">
          <a:xfrm>
            <a:off x="274702" y="1211286"/>
            <a:ext cx="10058336" cy="2743177"/>
          </a:xfrm>
          <a:prstGeom prst="rect">
            <a:avLst/>
          </a:prstGeom>
          <a:solidFill>
            <a:schemeClr val="accent1">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2069049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grpSp>
        <p:nvGrpSpPr>
          <p:cNvPr id="10" name="Group 9"/>
          <p:cNvGrpSpPr/>
          <p:nvPr userDrawn="1"/>
        </p:nvGrpSpPr>
        <p:grpSpPr>
          <a:xfrm>
            <a:off x="0" y="0"/>
            <a:ext cx="12436475" cy="6994525"/>
            <a:chOff x="0" y="0"/>
            <a:chExt cx="12436475" cy="6994525"/>
          </a:xfrm>
        </p:grpSpPr>
        <p:grpSp>
          <p:nvGrpSpPr>
            <p:cNvPr id="11" name="Group 10"/>
            <p:cNvGrpSpPr/>
            <p:nvPr userDrawn="1"/>
          </p:nvGrpSpPr>
          <p:grpSpPr>
            <a:xfrm>
              <a:off x="0" y="0"/>
              <a:ext cx="12436475" cy="6994525"/>
              <a:chOff x="0" y="0"/>
              <a:chExt cx="12436475" cy="6994525"/>
            </a:xfrm>
          </p:grpSpPr>
          <p:sp>
            <p:nvSpPr>
              <p:cNvPr id="13" name="Frame 12"/>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4" name="Group 13"/>
              <p:cNvGrpSpPr/>
              <p:nvPr userDrawn="1"/>
            </p:nvGrpSpPr>
            <p:grpSpPr>
              <a:xfrm>
                <a:off x="182886" y="190969"/>
                <a:ext cx="12118113" cy="6607864"/>
                <a:chOff x="182886" y="190969"/>
                <a:chExt cx="12118113" cy="6607864"/>
              </a:xfrm>
            </p:grpSpPr>
            <p:sp>
              <p:nvSpPr>
                <p:cNvPr id="15" name="Rectangle 14"/>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Rectangle 15"/>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2" name="Rectangle 11"/>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7" name="Right Triangle 6"/>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283"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1205283" y="5783263"/>
            <a:ext cx="10058401" cy="811501"/>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199"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grpSp>
        <p:nvGrpSpPr>
          <p:cNvPr id="9" name="Group 8"/>
          <p:cNvGrpSpPr/>
          <p:nvPr userDrawn="1"/>
        </p:nvGrpSpPr>
        <p:grpSpPr>
          <a:xfrm>
            <a:off x="0" y="0"/>
            <a:ext cx="12436475" cy="6994525"/>
            <a:chOff x="0" y="0"/>
            <a:chExt cx="12436475" cy="6994525"/>
          </a:xfrm>
        </p:grpSpPr>
        <p:grpSp>
          <p:nvGrpSpPr>
            <p:cNvPr id="10" name="Group 9"/>
            <p:cNvGrpSpPr/>
            <p:nvPr userDrawn="1"/>
          </p:nvGrpSpPr>
          <p:grpSpPr>
            <a:xfrm>
              <a:off x="0" y="0"/>
              <a:ext cx="12436475" cy="6994525"/>
              <a:chOff x="0" y="0"/>
              <a:chExt cx="12436475" cy="6994525"/>
            </a:xfrm>
          </p:grpSpPr>
          <p:sp>
            <p:nvSpPr>
              <p:cNvPr id="12" name="Frame 11"/>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p:cNvGrpSpPr/>
              <p:nvPr userDrawn="1"/>
            </p:nvGrpSpPr>
            <p:grpSpPr>
              <a:xfrm>
                <a:off x="182886" y="190969"/>
                <a:ext cx="12118113" cy="6607864"/>
                <a:chOff x="182886" y="190969"/>
                <a:chExt cx="12118113" cy="6607864"/>
              </a:xfrm>
            </p:grpSpPr>
            <p:sp>
              <p:nvSpPr>
                <p:cNvPr id="14" name="Rectangle 13"/>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5" name="Rectangle 14"/>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1" name="Rectangle 10"/>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5" name="Right Triangle 4"/>
          <p:cNvSpPr/>
          <p:nvPr userDrawn="1"/>
        </p:nvSpPr>
        <p:spPr bwMode="auto">
          <a:xfrm rot="10800000" flipH="1">
            <a:off x="12173128" y="578326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userDrawn="1"/>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82880" rIns="182880" bIns="18288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1"/>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lIns="146304"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Section Title Accent Color 2">
    <p:bg>
      <p:bgPr>
        <a:solidFill>
          <a:schemeClr val="tx1"/>
        </a:solidFill>
        <a:effectLst/>
      </p:bgPr>
    </p:bg>
    <p:spTree>
      <p:nvGrpSpPr>
        <p:cNvPr id="1" name=""/>
        <p:cNvGrpSpPr/>
        <p:nvPr/>
      </p:nvGrpSpPr>
      <p:grpSpPr>
        <a:xfrm>
          <a:off x="0" y="0"/>
          <a:ext cx="0" cy="0"/>
          <a:chOff x="0" y="0"/>
          <a:chExt cx="0" cy="0"/>
        </a:xfrm>
      </p:grpSpPr>
      <p:grpSp>
        <p:nvGrpSpPr>
          <p:cNvPr id="11" name="Group 10"/>
          <p:cNvGrpSpPr/>
          <p:nvPr userDrawn="1"/>
        </p:nvGrpSpPr>
        <p:grpSpPr>
          <a:xfrm>
            <a:off x="0" y="0"/>
            <a:ext cx="12436475" cy="6994525"/>
            <a:chOff x="0" y="0"/>
            <a:chExt cx="12436475" cy="6994525"/>
          </a:xfrm>
          <a:solidFill>
            <a:schemeClr val="accent1"/>
          </a:solidFill>
        </p:grpSpPr>
        <p:grpSp>
          <p:nvGrpSpPr>
            <p:cNvPr id="12" name="Group 11"/>
            <p:cNvGrpSpPr/>
            <p:nvPr userDrawn="1"/>
          </p:nvGrpSpPr>
          <p:grpSpPr>
            <a:xfrm>
              <a:off x="0" y="0"/>
              <a:ext cx="12436475" cy="6994525"/>
              <a:chOff x="0" y="0"/>
              <a:chExt cx="12436475" cy="6994525"/>
            </a:xfrm>
            <a:grpFill/>
          </p:grpSpPr>
          <p:sp>
            <p:nvSpPr>
              <p:cNvPr id="14" name="Frame 13"/>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5" name="Group 14"/>
              <p:cNvGrpSpPr/>
              <p:nvPr userDrawn="1"/>
            </p:nvGrpSpPr>
            <p:grpSpPr>
              <a:xfrm>
                <a:off x="182886" y="190969"/>
                <a:ext cx="12118113" cy="6607864"/>
                <a:chOff x="182886" y="190969"/>
                <a:chExt cx="12118113" cy="6607864"/>
              </a:xfrm>
              <a:grpFill/>
            </p:grpSpPr>
            <p:sp>
              <p:nvSpPr>
                <p:cNvPr id="16" name="Rectangle 15"/>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7" name="Rectangle 16"/>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13" name="Rectangle 12"/>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8" name="Right Triangle 7"/>
          <p:cNvSpPr/>
          <p:nvPr userDrawn="1"/>
        </p:nvSpPr>
        <p:spPr bwMode="auto">
          <a:xfrm rot="10800000" flipH="1">
            <a:off x="12173128" y="5783262"/>
            <a:ext cx="263347" cy="237147"/>
          </a:xfrm>
          <a:prstGeom prst="rtTriangle">
            <a:avLst/>
          </a:prstGeom>
          <a:solidFill>
            <a:srgbClr val="0072C6"/>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9" name="Rectangle 8"/>
          <p:cNvSpPr/>
          <p:nvPr userDrawn="1"/>
        </p:nvSpPr>
        <p:spPr bwMode="gray">
          <a:xfrm>
            <a:off x="1205347" y="3940191"/>
            <a:ext cx="11231128" cy="1843071"/>
          </a:xfrm>
          <a:prstGeom prst="rect">
            <a:avLst/>
          </a:prstGeom>
          <a:solidFill>
            <a:srgbClr val="00BCF2">
              <a:alpha val="85000"/>
            </a:srgbClr>
          </a:solidFill>
          <a:ln w="9525" cap="flat" cmpd="sng" algn="ctr">
            <a:noFill/>
            <a:prstDash val="solid"/>
            <a:headEnd type="none" w="med" len="med"/>
            <a:tailEnd type="none" w="med" len="med"/>
          </a:ln>
          <a:effectLst/>
        </p:spPr>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dirty="0" err="1" smtClean="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 name="Freeform 9"/>
          <p:cNvSpPr>
            <a:spLocks noEditPoints="1"/>
          </p:cNvSpPr>
          <p:nvPr userDrawn="1"/>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505050"/>
              </a:solidFill>
              <a:effectLst/>
              <a:uLnTx/>
              <a:uFillTx/>
            </a:endParaRPr>
          </a:p>
        </p:txBody>
      </p:sp>
      <p:sp>
        <p:nvSpPr>
          <p:cNvPr id="2" name="Title 1"/>
          <p:cNvSpPr>
            <a:spLocks noGrp="1"/>
          </p:cNvSpPr>
          <p:nvPr>
            <p:ph type="title" hasCustomPrompt="1"/>
          </p:nvPr>
        </p:nvSpPr>
        <p:spPr>
          <a:xfrm>
            <a:off x="1205347" y="3951287"/>
            <a:ext cx="10196944"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92348023"/>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with 2 lines of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67813"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174816850"/>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Line Title &amp; 2-color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hasCustomPrompt="1"/>
          </p:nvPr>
        </p:nvSpPr>
        <p:spPr>
          <a:xfrm>
            <a:off x="274320" y="471031"/>
            <a:ext cx="10867813" cy="743441"/>
          </a:xfrm>
        </p:spPr>
        <p:txBody>
          <a:bodyPr anchor="t" anchorCtr="0"/>
          <a:lstStyle>
            <a:lvl1pPr>
              <a:defRPr>
                <a:solidFill>
                  <a:schemeClr val="accent2">
                    <a:alpha val="99000"/>
                  </a:schemeClr>
                </a:solidFill>
              </a:defRPr>
            </a:lvl1pPr>
          </a:lstStyle>
          <a:p>
            <a:r>
              <a:rPr lang="en-US" dirty="0" smtClean="0"/>
              <a:t>Click to edit </a:t>
            </a:r>
            <a:br>
              <a:rPr lang="en-US" dirty="0" smtClean="0"/>
            </a:br>
            <a:r>
              <a:rPr lang="en-US" dirty="0" smtClean="0"/>
              <a:t>Master title style</a:t>
            </a:r>
            <a:endParaRPr lang="en-US" dirty="0"/>
          </a:p>
        </p:txBody>
      </p:sp>
      <p:sp>
        <p:nvSpPr>
          <p:cNvPr id="6" name="Text Placeholder 5"/>
          <p:cNvSpPr>
            <a:spLocks noGrp="1"/>
          </p:cNvSpPr>
          <p:nvPr>
            <p:ph type="body" sz="quarter" idx="10"/>
          </p:nvPr>
        </p:nvSpPr>
        <p:spPr>
          <a:xfrm>
            <a:off x="274638" y="1931326"/>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7027545"/>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1887200"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4149298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45236"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25451"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6" name="Title 5"/>
          <p:cNvSpPr>
            <a:spLocks noGrp="1"/>
          </p:cNvSpPr>
          <p:nvPr>
            <p:ph type="title"/>
          </p:nvPr>
        </p:nvSpPr>
        <p:spPr>
          <a:xfrm>
            <a:off x="274320" y="471031"/>
            <a:ext cx="10867813" cy="743441"/>
          </a:xfrm>
        </p:spPr>
        <p:txBody>
          <a:bodyPr anchor="t" anchorCtr="0"/>
          <a:lstStyle>
            <a:lvl1pPr>
              <a:defRPr>
                <a:gradFill>
                  <a:gsLst>
                    <a:gs pos="1250">
                      <a:schemeClr val="bg1"/>
                    </a:gs>
                    <a:gs pos="100000">
                      <a:schemeClr val="bg1"/>
                    </a:gs>
                  </a:gsLst>
                  <a:lin ang="5400000" scaled="0"/>
                </a:gradFill>
              </a:defRPr>
            </a:lvl1pPr>
          </a:lstStyle>
          <a:p>
            <a:r>
              <a:rPr lang="en-US" smtClean="0"/>
              <a:t>Click to edit Master title style</a:t>
            </a:r>
            <a:endParaRPr lang="en-US" dirty="0"/>
          </a:p>
        </p:txBody>
      </p:sp>
      <p:sp>
        <p:nvSpPr>
          <p:cNvPr id="7" name="Content Placeholder 6"/>
          <p:cNvSpPr>
            <a:spLocks noGrp="1"/>
          </p:cNvSpPr>
          <p:nvPr>
            <p:ph sz="quarter" idx="10"/>
          </p:nvPr>
        </p:nvSpPr>
        <p:spPr>
          <a:xfrm>
            <a:off x="274638" y="1214438"/>
            <a:ext cx="11770606" cy="53556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1st level color text">
    <p:spTree>
      <p:nvGrpSpPr>
        <p:cNvPr id="1" name=""/>
        <p:cNvGrpSpPr/>
        <p:nvPr/>
      </p:nvGrpSpPr>
      <p:grpSpPr>
        <a:xfrm>
          <a:off x="0" y="0"/>
          <a:ext cx="0" cy="0"/>
          <a:chOff x="0" y="0"/>
          <a:chExt cx="0" cy="0"/>
        </a:xfrm>
      </p:grpSpPr>
      <p:grpSp>
        <p:nvGrpSpPr>
          <p:cNvPr id="5" name="Group 4"/>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Text Placeholder 3"/>
          <p:cNvSpPr>
            <a:spLocks noGrp="1"/>
          </p:cNvSpPr>
          <p:nvPr>
            <p:ph type="body" sz="quarter" idx="10"/>
          </p:nvPr>
        </p:nvSpPr>
        <p:spPr>
          <a:xfrm>
            <a:off x="274638" y="1898668"/>
            <a:ext cx="11770606" cy="1778949"/>
          </a:xfrm>
        </p:spPr>
        <p:txBody>
          <a:bodyPr wrap="square">
            <a:spAutoFit/>
          </a:bodyPr>
          <a:lstStyle>
            <a:lvl1pPr>
              <a:buClr>
                <a:schemeClr val="tx2"/>
              </a:buClr>
              <a:defRPr>
                <a:gradFill>
                  <a:gsLst>
                    <a:gs pos="1250">
                      <a:schemeClr val="tx2"/>
                    </a:gs>
                    <a:gs pos="99000">
                      <a:schemeClr val="tx2"/>
                    </a:gs>
                  </a:gsLst>
                  <a:lin ang="5400000" scaled="0"/>
                </a:gra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2229941979"/>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2-color Non-bulleted">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438370" y="1212849"/>
            <a:ext cx="5486399" cy="2536079"/>
          </a:xfrm>
        </p:spPr>
        <p:txBody>
          <a:bodyPr wrap="square">
            <a:spAutoFit/>
          </a:bodyPr>
          <a:lstStyle>
            <a:lvl1pPr marL="0" indent="0">
              <a:spcBef>
                <a:spcPts val="1224"/>
              </a:spcBef>
              <a:buClr>
                <a:schemeClr val="tx1"/>
              </a:buClr>
              <a:buFont typeface="Wingdings" pitchFamily="2" charset="2"/>
              <a:buNone/>
              <a:defRPr sz="3600">
                <a:gradFill>
                  <a:gsLst>
                    <a:gs pos="1250">
                      <a:schemeClr val="tx2"/>
                    </a:gs>
                    <a:gs pos="99000">
                      <a:schemeClr val="tx2"/>
                    </a:gs>
                  </a:gsLst>
                  <a:lin ang="5400000" scaled="0"/>
                </a:gradFill>
              </a:defRPr>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68534032"/>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56254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grpSp>
        <p:nvGrpSpPr>
          <p:cNvPr id="6" name="Group 5"/>
          <p:cNvGrpSpPr/>
          <p:nvPr userDrawn="1"/>
        </p:nvGrpSpPr>
        <p:grpSpPr>
          <a:xfrm>
            <a:off x="0" y="0"/>
            <a:ext cx="12436475" cy="6994525"/>
            <a:chOff x="0" y="0"/>
            <a:chExt cx="12436475" cy="6994525"/>
          </a:xfrm>
        </p:grpSpPr>
        <p:grpSp>
          <p:nvGrpSpPr>
            <p:cNvPr id="7" name="Group 6"/>
            <p:cNvGrpSpPr/>
            <p:nvPr userDrawn="1"/>
          </p:nvGrpSpPr>
          <p:grpSpPr>
            <a:xfrm>
              <a:off x="0" y="0"/>
              <a:ext cx="12436475" cy="6994525"/>
              <a:chOff x="0" y="0"/>
              <a:chExt cx="12436475" cy="6994525"/>
            </a:xfrm>
          </p:grpSpPr>
          <p:sp>
            <p:nvSpPr>
              <p:cNvPr id="9" name="Frame 8"/>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0" name="Group 9"/>
              <p:cNvGrpSpPr/>
              <p:nvPr userDrawn="1"/>
            </p:nvGrpSpPr>
            <p:grpSpPr>
              <a:xfrm>
                <a:off x="182886" y="190969"/>
                <a:ext cx="12118113" cy="6607864"/>
                <a:chOff x="182886" y="190969"/>
                <a:chExt cx="12118113" cy="6607864"/>
              </a:xfrm>
            </p:grpSpPr>
            <p:sp>
              <p:nvSpPr>
                <p:cNvPr id="11" name="Rectangle 10"/>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8" name="Rectangle 7"/>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3" name="Rectangle 12"/>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Right Triangle 13"/>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ectangle 9"/>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ight Triangle 10"/>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971749"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wo Line Title Only">
    <p:spTree>
      <p:nvGrpSpPr>
        <p:cNvPr id="1" name=""/>
        <p:cNvGrpSpPr/>
        <p:nvPr/>
      </p:nvGrpSpPr>
      <p:grpSpPr>
        <a:xfrm>
          <a:off x="0" y="0"/>
          <a:ext cx="0" cy="0"/>
          <a:chOff x="0" y="0"/>
          <a:chExt cx="0" cy="0"/>
        </a:xfrm>
      </p:grpSpPr>
      <p:grpSp>
        <p:nvGrpSpPr>
          <p:cNvPr id="3" name="Group 2"/>
          <p:cNvGrpSpPr/>
          <p:nvPr userDrawn="1"/>
        </p:nvGrpSpPr>
        <p:grpSpPr>
          <a:xfrm>
            <a:off x="0" y="0"/>
            <a:ext cx="12436475" cy="6994525"/>
            <a:chOff x="0" y="0"/>
            <a:chExt cx="12436475" cy="6994525"/>
          </a:xfrm>
        </p:grpSpPr>
        <p:grpSp>
          <p:nvGrpSpPr>
            <p:cNvPr id="4" name="Group 3"/>
            <p:cNvGrpSpPr/>
            <p:nvPr userDrawn="1"/>
          </p:nvGrpSpPr>
          <p:grpSpPr>
            <a:xfrm>
              <a:off x="0" y="0"/>
              <a:ext cx="12436475" cy="6994525"/>
              <a:chOff x="0" y="0"/>
              <a:chExt cx="12436475" cy="6994525"/>
            </a:xfrm>
          </p:grpSpPr>
          <p:sp>
            <p:nvSpPr>
              <p:cNvPr id="6" name="Frame 5"/>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p:grpSpPr>
            <p:sp>
              <p:nvSpPr>
                <p:cNvPr id="8" name="Rectangle 7"/>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a:xfrm>
            <a:off x="274320" y="471031"/>
            <a:ext cx="10971749" cy="743441"/>
          </a:xfrm>
        </p:spPr>
        <p:txBody>
          <a:bodyPr anchor="t" anchorCtr="0"/>
          <a:lstStyle>
            <a:lvl1pPr>
              <a:defRPr>
                <a:solidFill>
                  <a:schemeClr val="accent2">
                    <a:alpha val="99000"/>
                  </a:schemeClr>
                </a:solidFill>
              </a:defRPr>
            </a:lvl1pPr>
          </a:lstStyle>
          <a:p>
            <a:r>
              <a:rPr lang="en-US" smtClean="0"/>
              <a:t>Click to edit Master title style</a:t>
            </a:r>
            <a:endParaRPr lang="en-US" dirty="0"/>
          </a:p>
        </p:txBody>
      </p:sp>
      <p:sp>
        <p:nvSpPr>
          <p:cNvPr id="12"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193119838"/>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ideo slide">
    <p:spTree>
      <p:nvGrpSpPr>
        <p:cNvPr id="1" name=""/>
        <p:cNvGrpSpPr/>
        <p:nvPr/>
      </p:nvGrpSpPr>
      <p:grpSpPr>
        <a:xfrm>
          <a:off x="0" y="0"/>
          <a:ext cx="0" cy="0"/>
          <a:chOff x="0" y="0"/>
          <a:chExt cx="0" cy="0"/>
        </a:xfrm>
      </p:grpSpPr>
      <p:grpSp>
        <p:nvGrpSpPr>
          <p:cNvPr id="5" name="Group 4"/>
          <p:cNvGrpSpPr/>
          <p:nvPr/>
        </p:nvGrpSpPr>
        <p:grpSpPr>
          <a:xfrm>
            <a:off x="0" y="0"/>
            <a:ext cx="12436475" cy="6994525"/>
            <a:chOff x="0" y="0"/>
            <a:chExt cx="12436475" cy="6994525"/>
          </a:xfrm>
          <a:solidFill>
            <a:schemeClr val="tx1"/>
          </a:solidFill>
        </p:grpSpPr>
        <p:grpSp>
          <p:nvGrpSpPr>
            <p:cNvPr id="6" name="Group 5"/>
            <p:cNvGrpSpPr/>
            <p:nvPr userDrawn="1"/>
          </p:nvGrpSpPr>
          <p:grpSpPr>
            <a:xfrm>
              <a:off x="0" y="0"/>
              <a:ext cx="12436475" cy="6994525"/>
              <a:chOff x="0" y="0"/>
              <a:chExt cx="12436475" cy="6994525"/>
            </a:xfrm>
            <a:grpFill/>
          </p:grpSpPr>
          <p:sp>
            <p:nvSpPr>
              <p:cNvPr id="8" name="Frame 7"/>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a:grpFill/>
            </p:grpSpPr>
            <p:sp>
              <p:nvSpPr>
                <p:cNvPr id="10" name="Rectangle 9"/>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ight Triangle 11"/>
          <p:cNvSpPr/>
          <p:nvPr/>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91440" rIns="146304"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4" name="Freeform 9"/>
          <p:cNvSpPr>
            <a:spLocks noEditPoints="1"/>
          </p:cNvSpPr>
          <p:nvPr/>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40191"/>
            <a:ext cx="10056812" cy="1843070"/>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
        <p:nvSpPr>
          <p:cNvPr id="15" name="Rectangle 14"/>
          <p:cNvSpPr/>
          <p:nvPr userDrawn="1"/>
        </p:nvSpPr>
        <p:spPr bwMode="auto">
          <a:xfrm>
            <a:off x="274702" y="1211287"/>
            <a:ext cx="10058336" cy="2743176"/>
          </a:xfrm>
          <a:prstGeom prst="rect">
            <a:avLst/>
          </a:prstGeom>
          <a:solidFill>
            <a:schemeClr val="accent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6"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230484192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Video slide 2">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1209973"/>
            <a:ext cx="11887199"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7305919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Section Title Accent Color 1">
    <p:bg>
      <p:bgPr>
        <a:solidFill>
          <a:schemeClr val="bg2"/>
        </a:solidFill>
        <a:effectLst/>
      </p:bgPr>
    </p:bg>
    <p:spTree>
      <p:nvGrpSpPr>
        <p:cNvPr id="1" name=""/>
        <p:cNvGrpSpPr/>
        <p:nvPr/>
      </p:nvGrpSpPr>
      <p:grpSpPr>
        <a:xfrm>
          <a:off x="0" y="0"/>
          <a:ext cx="0" cy="0"/>
          <a:chOff x="0" y="0"/>
          <a:chExt cx="0" cy="0"/>
        </a:xfrm>
      </p:grpSpPr>
      <p:grpSp>
        <p:nvGrpSpPr>
          <p:cNvPr id="3" name="Group 2"/>
          <p:cNvGrpSpPr/>
          <p:nvPr/>
        </p:nvGrpSpPr>
        <p:grpSpPr>
          <a:xfrm>
            <a:off x="0" y="0"/>
            <a:ext cx="12436475" cy="6994525"/>
            <a:chOff x="0" y="0"/>
            <a:chExt cx="12436475" cy="6994525"/>
          </a:xfrm>
          <a:solidFill>
            <a:schemeClr val="tx1"/>
          </a:solidFill>
        </p:grpSpPr>
        <p:grpSp>
          <p:nvGrpSpPr>
            <p:cNvPr id="4" name="Group 3"/>
            <p:cNvGrpSpPr/>
            <p:nvPr userDrawn="1"/>
          </p:nvGrpSpPr>
          <p:grpSpPr>
            <a:xfrm>
              <a:off x="0" y="0"/>
              <a:ext cx="12436475" cy="6994525"/>
              <a:chOff x="0" y="0"/>
              <a:chExt cx="12436475" cy="6994525"/>
            </a:xfrm>
            <a:grpFill/>
          </p:grpSpPr>
          <p:sp>
            <p:nvSpPr>
              <p:cNvPr id="6" name="Frame 5"/>
              <p:cNvSpPr/>
              <p:nvPr userDrawn="1"/>
            </p:nvSpPr>
            <p:spPr bwMode="auto">
              <a:xfrm>
                <a:off x="0" y="0"/>
                <a:ext cx="12436475" cy="6994525"/>
              </a:xfrm>
              <a:prstGeom prst="frame">
                <a:avLst>
                  <a:gd name="adj1" fmla="val 3785"/>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7" name="Group 6"/>
              <p:cNvGrpSpPr/>
              <p:nvPr userDrawn="1"/>
            </p:nvGrpSpPr>
            <p:grpSpPr>
              <a:xfrm>
                <a:off x="182886" y="190969"/>
                <a:ext cx="12118113" cy="6607864"/>
                <a:chOff x="182886" y="190969"/>
                <a:chExt cx="12118113" cy="6607864"/>
              </a:xfrm>
              <a:grpFill/>
            </p:grpSpPr>
            <p:sp>
              <p:nvSpPr>
                <p:cNvPr id="8" name="Rectangle 7"/>
                <p:cNvSpPr/>
                <p:nvPr userDrawn="1"/>
              </p:nvSpPr>
              <p:spPr bwMode="auto">
                <a:xfrm>
                  <a:off x="236668" y="6702014"/>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userDrawn="1"/>
              </p:nvSpPr>
              <p:spPr bwMode="auto">
                <a:xfrm>
                  <a:off x="182886" y="190969"/>
                  <a:ext cx="12064331" cy="96819"/>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5" name="Rectangle 4"/>
            <p:cNvSpPr/>
            <p:nvPr userDrawn="1"/>
          </p:nvSpPr>
          <p:spPr bwMode="auto">
            <a:xfrm>
              <a:off x="12161837" y="190969"/>
              <a:ext cx="85380" cy="6607864"/>
            </a:xfrm>
            <a:prstGeom prst="rect">
              <a:avLst/>
            </a:prstGeom>
            <a:grp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0" name="Right Triangle 9"/>
          <p:cNvSpPr/>
          <p:nvPr/>
        </p:nvSpPr>
        <p:spPr bwMode="auto">
          <a:xfrm rot="10800000" flipH="1">
            <a:off x="12161838" y="5783261"/>
            <a:ext cx="274638"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gray">
          <a:xfrm>
            <a:off x="1205347" y="3940191"/>
            <a:ext cx="11231128" cy="1843071"/>
          </a:xfrm>
          <a:prstGeom prst="rect">
            <a:avLst/>
          </a:prstGeom>
          <a:solidFill>
            <a:srgbClr val="00BCF2">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Freeform 9"/>
          <p:cNvSpPr>
            <a:spLocks noEditPoints="1"/>
          </p:cNvSpPr>
          <p:nvPr/>
        </p:nvSpPr>
        <p:spPr bwMode="black">
          <a:xfrm>
            <a:off x="11671609" y="5254831"/>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hasCustomPrompt="1"/>
          </p:nvPr>
        </p:nvSpPr>
        <p:spPr>
          <a:xfrm>
            <a:off x="1205347" y="3951287"/>
            <a:ext cx="1030303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949609810"/>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162428469"/>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
        <p:nvSpPr>
          <p:cNvPr id="3" name="TextBox 7"/>
          <p:cNvSpPr txBox="1"/>
          <p:nvPr userDrawn="1"/>
        </p:nvSpPr>
        <p:spPr bwMode="white">
          <a:xfrm>
            <a:off x="4418866" y="6697627"/>
            <a:ext cx="3598742" cy="161583"/>
          </a:xfrm>
          <a:prstGeom prst="rect">
            <a:avLst/>
          </a:prstGeom>
          <a:noFill/>
        </p:spPr>
        <p:txBody>
          <a:bodyPr wrap="none" lIns="0" tIns="0" rIns="0" bIns="0" rtlCol="0" anchor="ctr">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1050" b="0" spc="150" baseline="0" dirty="0" smtClean="0">
                <a:gradFill>
                  <a:gsLst>
                    <a:gs pos="0">
                      <a:schemeClr val="tx1">
                        <a:alpha val="50000"/>
                      </a:schemeClr>
                    </a:gs>
                    <a:gs pos="86000">
                      <a:schemeClr val="tx1">
                        <a:alpha val="50000"/>
                      </a:schemeClr>
                    </a:gs>
                  </a:gsLst>
                  <a:lin ang="5400000" scaled="0"/>
                </a:gradFill>
                <a:latin typeface="Segoe Semibold" pitchFamily="34" charset="0"/>
              </a:rPr>
              <a:t>MICROSOFT CONFIDENTIAL – INTERNAL ONLY</a:t>
            </a:r>
          </a:p>
        </p:txBody>
      </p:sp>
    </p:spTree>
    <p:extLst>
      <p:ext uri="{BB962C8B-B14F-4D97-AF65-F5344CB8AC3E}">
        <p14:creationId xmlns:p14="http://schemas.microsoft.com/office/powerpoint/2010/main" val="3672552767"/>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6.xml"/><Relationship Id="rId13" Type="http://schemas.openxmlformats.org/officeDocument/2006/relationships/slideLayout" Target="../slideLayouts/slideLayout41.xml"/><Relationship Id="rId18" Type="http://schemas.openxmlformats.org/officeDocument/2006/relationships/slideLayout" Target="../slideLayouts/slideLayout46.xml"/><Relationship Id="rId26" Type="http://schemas.openxmlformats.org/officeDocument/2006/relationships/slideLayout" Target="../slideLayouts/slideLayout54.xml"/><Relationship Id="rId3" Type="http://schemas.openxmlformats.org/officeDocument/2006/relationships/slideLayout" Target="../slideLayouts/slideLayout31.xml"/><Relationship Id="rId21" Type="http://schemas.openxmlformats.org/officeDocument/2006/relationships/slideLayout" Target="../slideLayouts/slideLayout49.xml"/><Relationship Id="rId7" Type="http://schemas.openxmlformats.org/officeDocument/2006/relationships/slideLayout" Target="../slideLayouts/slideLayout35.xml"/><Relationship Id="rId12" Type="http://schemas.openxmlformats.org/officeDocument/2006/relationships/slideLayout" Target="../slideLayouts/slideLayout40.xml"/><Relationship Id="rId17" Type="http://schemas.openxmlformats.org/officeDocument/2006/relationships/slideLayout" Target="../slideLayouts/slideLayout45.xml"/><Relationship Id="rId25" Type="http://schemas.openxmlformats.org/officeDocument/2006/relationships/slideLayout" Target="../slideLayouts/slideLayout53.xml"/><Relationship Id="rId2" Type="http://schemas.openxmlformats.org/officeDocument/2006/relationships/slideLayout" Target="../slideLayouts/slideLayout30.xml"/><Relationship Id="rId16" Type="http://schemas.openxmlformats.org/officeDocument/2006/relationships/slideLayout" Target="../slideLayouts/slideLayout44.xml"/><Relationship Id="rId20" Type="http://schemas.openxmlformats.org/officeDocument/2006/relationships/slideLayout" Target="../slideLayouts/slideLayout48.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24" Type="http://schemas.openxmlformats.org/officeDocument/2006/relationships/slideLayout" Target="../slideLayouts/slideLayout52.xml"/><Relationship Id="rId5" Type="http://schemas.openxmlformats.org/officeDocument/2006/relationships/slideLayout" Target="../slideLayouts/slideLayout33.xml"/><Relationship Id="rId15" Type="http://schemas.openxmlformats.org/officeDocument/2006/relationships/slideLayout" Target="../slideLayouts/slideLayout43.xml"/><Relationship Id="rId23" Type="http://schemas.openxmlformats.org/officeDocument/2006/relationships/slideLayout" Target="../slideLayouts/slideLayout51.xml"/><Relationship Id="rId10" Type="http://schemas.openxmlformats.org/officeDocument/2006/relationships/slideLayout" Target="../slideLayouts/slideLayout38.xml"/><Relationship Id="rId19" Type="http://schemas.openxmlformats.org/officeDocument/2006/relationships/slideLayout" Target="../slideLayouts/slideLayout47.xml"/><Relationship Id="rId4" Type="http://schemas.openxmlformats.org/officeDocument/2006/relationships/slideLayout" Target="../slideLayouts/slideLayout32.xml"/><Relationship Id="rId9" Type="http://schemas.openxmlformats.org/officeDocument/2006/relationships/slideLayout" Target="../slideLayouts/slideLayout37.xml"/><Relationship Id="rId14" Type="http://schemas.openxmlformats.org/officeDocument/2006/relationships/slideLayout" Target="../slideLayouts/slideLayout42.xml"/><Relationship Id="rId22" Type="http://schemas.openxmlformats.org/officeDocument/2006/relationships/slideLayout" Target="../slideLayouts/slideLayout50.xml"/><Relationship Id="rId27"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345666"/>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469739"/>
            <a:ext cx="11887198" cy="1778949"/>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76316670"/>
      </p:ext>
    </p:extLst>
  </p:cSld>
  <p:clrMap bg1="dk1" tx1="lt1" bg2="dk2" tx2="lt2" accent1="accent1" accent2="accent2" accent3="accent3" accent4="accent4" accent5="accent5" accent6="accent6" hlink="hlink" folHlink="folHlink"/>
  <p:sldLayoutIdLst>
    <p:sldLayoutId id="2147484186" r:id="rId1"/>
    <p:sldLayoutId id="2147484187" r:id="rId2"/>
    <p:sldLayoutId id="2147484188" r:id="rId3"/>
    <p:sldLayoutId id="2147484189" r:id="rId4"/>
    <p:sldLayoutId id="2147484190" r:id="rId5"/>
    <p:sldLayoutId id="2147484191" r:id="rId6"/>
    <p:sldLayoutId id="2147484192" r:id="rId7"/>
    <p:sldLayoutId id="2147484193" r:id="rId8"/>
    <p:sldLayoutId id="2147484194" r:id="rId9"/>
    <p:sldLayoutId id="2147484195" r:id="rId10"/>
    <p:sldLayoutId id="2147484196" r:id="rId11"/>
    <p:sldLayoutId id="2147484197" r:id="rId12"/>
    <p:sldLayoutId id="2147484198" r:id="rId13"/>
    <p:sldLayoutId id="2147484199" r:id="rId14"/>
    <p:sldLayoutId id="2147484200" r:id="rId15"/>
    <p:sldLayoutId id="2147484201" r:id="rId16"/>
    <p:sldLayoutId id="2147484202" r:id="rId17"/>
    <p:sldLayoutId id="2147484203" r:id="rId18"/>
    <p:sldLayoutId id="2147484204" r:id="rId19"/>
    <p:sldLayoutId id="2147484205" r:id="rId20"/>
    <p:sldLayoutId id="2147484206" r:id="rId21"/>
    <p:sldLayoutId id="2147484207" r:id="rId22"/>
    <p:sldLayoutId id="2147484208" r:id="rId23"/>
    <p:sldLayoutId id="2147484209" r:id="rId24"/>
    <p:sldLayoutId id="2147484210" r:id="rId25"/>
    <p:sldLayoutId id="2147484211" r:id="rId26"/>
    <p:sldLayoutId id="2147484212" r:id="rId27"/>
    <p:sldLayoutId id="2147484215" r:id="rId28"/>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1778949"/>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217" r:id="rId1"/>
    <p:sldLayoutId id="2147484218" r:id="rId2"/>
    <p:sldLayoutId id="2147484219" r:id="rId3"/>
    <p:sldLayoutId id="2147484220" r:id="rId4"/>
    <p:sldLayoutId id="2147484221" r:id="rId5"/>
    <p:sldLayoutId id="2147484222" r:id="rId6"/>
    <p:sldLayoutId id="2147484223" r:id="rId7"/>
    <p:sldLayoutId id="2147484224" r:id="rId8"/>
    <p:sldLayoutId id="2147484225" r:id="rId9"/>
    <p:sldLayoutId id="2147484226" r:id="rId10"/>
    <p:sldLayoutId id="2147484227" r:id="rId11"/>
    <p:sldLayoutId id="2147484228" r:id="rId12"/>
    <p:sldLayoutId id="2147484229" r:id="rId13"/>
    <p:sldLayoutId id="2147484230" r:id="rId14"/>
    <p:sldLayoutId id="2147484231" r:id="rId15"/>
    <p:sldLayoutId id="2147484232" r:id="rId16"/>
    <p:sldLayoutId id="2147484233" r:id="rId17"/>
    <p:sldLayoutId id="2147484234" r:id="rId18"/>
    <p:sldLayoutId id="2147484235" r:id="rId19"/>
    <p:sldLayoutId id="2147484236" r:id="rId20"/>
    <p:sldLayoutId id="2147484237" r:id="rId21"/>
    <p:sldLayoutId id="2147484238" r:id="rId22"/>
    <p:sldLayoutId id="2147484239" r:id="rId23"/>
    <p:sldLayoutId id="2147484240" r:id="rId24"/>
    <p:sldLayoutId id="2147484241" r:id="rId25"/>
    <p:sldLayoutId id="2147484242" r:id="rId2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32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8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hyperlink" Target="http://omi.opengroup.org/" TargetMode="External"/><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image" Target="../media/image12.emf"/><Relationship Id="rId7"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0.xml"/><Relationship Id="rId6" Type="http://schemas.openxmlformats.org/officeDocument/2006/relationships/image" Target="../media/image15.png"/><Relationship Id="rId5" Type="http://schemas.openxmlformats.org/officeDocument/2006/relationships/image" Target="../media/image14.emf"/><Relationship Id="rId4" Type="http://schemas.openxmlformats.org/officeDocument/2006/relationships/image" Target="../media/image13.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0.xml"/><Relationship Id="rId4" Type="http://schemas.openxmlformats.org/officeDocument/2006/relationships/image" Target="../media/image9.png"/></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1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pinpoint.microsoft.com/en-US/category.aspx?catid=1&amp;fpf=700004" TargetMode="Externa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0.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1657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7200" dirty="0" smtClean="0"/>
              <a:t>Virtual Machine Manager</a:t>
            </a:r>
            <a:endParaRPr lang="en-US" sz="7200" dirty="0"/>
          </a:p>
        </p:txBody>
      </p:sp>
    </p:spTree>
    <p:extLst>
      <p:ext uri="{BB962C8B-B14F-4D97-AF65-F5344CB8AC3E}">
        <p14:creationId xmlns:p14="http://schemas.microsoft.com/office/powerpoint/2010/main" val="1090325024"/>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Scenarios</a:t>
            </a:r>
            <a:endParaRPr lang="en-US" dirty="0"/>
          </a:p>
        </p:txBody>
      </p:sp>
      <p:sp>
        <p:nvSpPr>
          <p:cNvPr id="3" name="Content Placeholder 2"/>
          <p:cNvSpPr>
            <a:spLocks noGrp="1"/>
          </p:cNvSpPr>
          <p:nvPr>
            <p:ph sz="quarter" idx="10"/>
          </p:nvPr>
        </p:nvSpPr>
        <p:spPr>
          <a:xfrm>
            <a:off x="457580" y="1632055"/>
            <a:ext cx="11612753" cy="4025717"/>
          </a:xfrm>
          <a:prstGeom prst="rect">
            <a:avLst/>
          </a:prstGeom>
        </p:spPr>
        <p:txBody>
          <a:bodyPr/>
          <a:lstStyle/>
          <a:p>
            <a:r>
              <a:rPr lang="en-US" dirty="0">
                <a:gradFill>
                  <a:gsLst>
                    <a:gs pos="1250">
                      <a:srgbClr val="7FBA00"/>
                    </a:gs>
                    <a:gs pos="99000">
                      <a:srgbClr val="7FBA00"/>
                    </a:gs>
                  </a:gsLst>
                  <a:lin ang="5400000" scaled="0"/>
                </a:gradFill>
                <a:latin typeface="Segoe UI Light"/>
              </a:rPr>
              <a:t>Manage a private cloud with Linux VMs alongside Windows VMs</a:t>
            </a:r>
          </a:p>
          <a:p>
            <a:r>
              <a:rPr lang="en-US" dirty="0">
                <a:gradFill>
                  <a:gsLst>
                    <a:gs pos="1250">
                      <a:srgbClr val="7FBA00"/>
                    </a:gs>
                    <a:gs pos="99000">
                      <a:srgbClr val="7FBA00"/>
                    </a:gs>
                  </a:gsLst>
                  <a:lin ang="5400000" scaled="0"/>
                </a:gradFill>
                <a:latin typeface="Segoe UI Light"/>
              </a:rPr>
              <a:t>Linux fully integrated into the VMM UI and in the VMM cmdlets</a:t>
            </a:r>
          </a:p>
          <a:p>
            <a:r>
              <a:rPr lang="en-US" dirty="0">
                <a:gradFill>
                  <a:gsLst>
                    <a:gs pos="1250">
                      <a:srgbClr val="7FBA00"/>
                    </a:gs>
                    <a:gs pos="99000">
                      <a:srgbClr val="7FBA00"/>
                    </a:gs>
                  </a:gsLst>
                  <a:lin ang="5400000" scaled="0"/>
                </a:gradFill>
                <a:latin typeface="Segoe UI Light"/>
              </a:rPr>
              <a:t>Deploy Linux from a VM template with automated OS specialization</a:t>
            </a:r>
          </a:p>
          <a:p>
            <a:r>
              <a:rPr lang="en-US" dirty="0">
                <a:gradFill>
                  <a:gsLst>
                    <a:gs pos="1250">
                      <a:srgbClr val="7FBA00"/>
                    </a:gs>
                    <a:gs pos="99000">
                      <a:srgbClr val="7FBA00"/>
                    </a:gs>
                  </a:gsLst>
                  <a:lin ang="5400000" scaled="0"/>
                </a:gradFill>
                <a:latin typeface="Segoe UI Light"/>
              </a:rPr>
              <a:t>Linux VM template can be part of a service template to deploy a multi-tier application or service</a:t>
            </a:r>
          </a:p>
        </p:txBody>
      </p:sp>
    </p:spTree>
    <p:extLst>
      <p:ext uri="{BB962C8B-B14F-4D97-AF65-F5344CB8AC3E}">
        <p14:creationId xmlns:p14="http://schemas.microsoft.com/office/powerpoint/2010/main" val="263444743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OS Specialization</a:t>
            </a:r>
            <a:endParaRPr lang="en-US" dirty="0"/>
          </a:p>
        </p:txBody>
      </p:sp>
      <p:sp>
        <p:nvSpPr>
          <p:cNvPr id="3" name="Content Placeholder 2"/>
          <p:cNvSpPr>
            <a:spLocks noGrp="1"/>
          </p:cNvSpPr>
          <p:nvPr>
            <p:ph sz="quarter" idx="10"/>
          </p:nvPr>
        </p:nvSpPr>
        <p:spPr>
          <a:xfrm>
            <a:off x="624237" y="1632056"/>
            <a:ext cx="11188002" cy="4122411"/>
          </a:xfrm>
          <a:prstGeom prst="rect">
            <a:avLst/>
          </a:prstGeom>
        </p:spPr>
        <p:txBody>
          <a:bodyPr/>
          <a:lstStyle/>
          <a:p>
            <a:r>
              <a:rPr lang="en-US" dirty="0">
                <a:gradFill>
                  <a:gsLst>
                    <a:gs pos="1250">
                      <a:srgbClr val="7FBA00"/>
                    </a:gs>
                    <a:gs pos="99000">
                      <a:srgbClr val="7FBA00"/>
                    </a:gs>
                  </a:gsLst>
                  <a:lin ang="5400000" scaled="0"/>
                </a:gradFill>
                <a:latin typeface="Segoe UI Light"/>
              </a:rPr>
              <a:t>VHD/VHDX images with a Linux operating system</a:t>
            </a:r>
          </a:p>
          <a:p>
            <a:r>
              <a:rPr lang="en-US" dirty="0">
                <a:gradFill>
                  <a:gsLst>
                    <a:gs pos="1250">
                      <a:srgbClr val="7FBA00"/>
                    </a:gs>
                    <a:gs pos="99000">
                      <a:srgbClr val="7FBA00"/>
                    </a:gs>
                  </a:gsLst>
                  <a:lin ang="5400000" scaled="0"/>
                </a:gradFill>
                <a:latin typeface="Segoe UI Light"/>
              </a:rPr>
              <a:t>Hardware profile</a:t>
            </a:r>
          </a:p>
          <a:p>
            <a:pPr lvl="1"/>
            <a:r>
              <a:rPr lang="en-US" sz="2000" dirty="0">
                <a:gradFill>
                  <a:gsLst>
                    <a:gs pos="1250">
                      <a:srgbClr val="FFFFFF"/>
                    </a:gs>
                    <a:gs pos="100000">
                      <a:srgbClr val="FFFFFF"/>
                    </a:gs>
                  </a:gsLst>
                  <a:lin ang="5400000" scaled="0"/>
                </a:gradFill>
              </a:rPr>
              <a:t>MAC address management via VMM managed pools</a:t>
            </a:r>
          </a:p>
          <a:p>
            <a:pPr lvl="1"/>
            <a:r>
              <a:rPr lang="en-US" sz="2000" dirty="0">
                <a:gradFill>
                  <a:gsLst>
                    <a:gs pos="1250">
                      <a:srgbClr val="FFFFFF"/>
                    </a:gs>
                    <a:gs pos="100000">
                      <a:srgbClr val="FFFFFF"/>
                    </a:gs>
                  </a:gsLst>
                  <a:lin ang="5400000" scaled="0"/>
                </a:gradFill>
              </a:rPr>
              <a:t>NIC configuration via DHCP or VMM managed IP address pools &amp; settings</a:t>
            </a:r>
          </a:p>
          <a:p>
            <a:r>
              <a:rPr lang="en-US" dirty="0">
                <a:gradFill>
                  <a:gsLst>
                    <a:gs pos="1250">
                      <a:srgbClr val="7FBA00"/>
                    </a:gs>
                    <a:gs pos="99000">
                      <a:srgbClr val="7FBA00"/>
                    </a:gs>
                  </a:gsLst>
                  <a:lin ang="5400000" scaled="0"/>
                </a:gradFill>
                <a:latin typeface="Segoe UI Light"/>
              </a:rPr>
              <a:t>OS profile UI and </a:t>
            </a:r>
            <a:r>
              <a:rPr lang="en-US" dirty="0" err="1">
                <a:gradFill>
                  <a:gsLst>
                    <a:gs pos="1250">
                      <a:srgbClr val="7FBA00"/>
                    </a:gs>
                    <a:gs pos="99000">
                      <a:srgbClr val="7FBA00"/>
                    </a:gs>
                  </a:gsLst>
                  <a:lin ang="5400000" scaled="0"/>
                </a:gradFill>
                <a:latin typeface="Segoe UI Light"/>
              </a:rPr>
              <a:t>cmdlets</a:t>
            </a:r>
            <a:r>
              <a:rPr lang="en-US" dirty="0">
                <a:gradFill>
                  <a:gsLst>
                    <a:gs pos="1250">
                      <a:srgbClr val="7FBA00"/>
                    </a:gs>
                    <a:gs pos="99000">
                      <a:srgbClr val="7FBA00"/>
                    </a:gs>
                  </a:gsLst>
                  <a:lin ang="5400000" scaled="0"/>
                </a:gradFill>
                <a:latin typeface="Segoe UI Light"/>
              </a:rPr>
              <a:t> support Linux-specific data</a:t>
            </a:r>
          </a:p>
          <a:p>
            <a:pPr lvl="1"/>
            <a:r>
              <a:rPr lang="en-US" sz="2000" dirty="0">
                <a:gradFill>
                  <a:gsLst>
                    <a:gs pos="1250">
                      <a:srgbClr val="FFFFFF"/>
                    </a:gs>
                    <a:gs pos="100000">
                      <a:srgbClr val="FFFFFF"/>
                    </a:gs>
                  </a:gsLst>
                  <a:lin ang="5400000" scaled="0"/>
                </a:gradFill>
              </a:rPr>
              <a:t>Hostname and domain suffix</a:t>
            </a:r>
          </a:p>
          <a:p>
            <a:pPr lvl="1"/>
            <a:r>
              <a:rPr lang="en-US" sz="2000" dirty="0">
                <a:gradFill>
                  <a:gsLst>
                    <a:gs pos="1250">
                      <a:srgbClr val="FFFFFF"/>
                    </a:gs>
                    <a:gs pos="100000">
                      <a:srgbClr val="FFFFFF"/>
                    </a:gs>
                  </a:gsLst>
                  <a:lin ang="5400000" scaled="0"/>
                </a:gradFill>
              </a:rPr>
              <a:t>Root password &amp; </a:t>
            </a:r>
            <a:r>
              <a:rPr lang="en-US" sz="2000" dirty="0" err="1">
                <a:gradFill>
                  <a:gsLst>
                    <a:gs pos="1250">
                      <a:srgbClr val="FFFFFF"/>
                    </a:gs>
                    <a:gs pos="100000">
                      <a:srgbClr val="FFFFFF"/>
                    </a:gs>
                  </a:gsLst>
                  <a:lin ang="5400000" scaled="0"/>
                </a:gradFill>
              </a:rPr>
              <a:t>ssh</a:t>
            </a:r>
            <a:r>
              <a:rPr lang="en-US" sz="2000" dirty="0">
                <a:gradFill>
                  <a:gsLst>
                    <a:gs pos="1250">
                      <a:srgbClr val="FFFFFF"/>
                    </a:gs>
                    <a:gs pos="100000">
                      <a:srgbClr val="FFFFFF"/>
                    </a:gs>
                  </a:gsLst>
                  <a:lin ang="5400000" scaled="0"/>
                </a:gradFill>
              </a:rPr>
              <a:t> key</a:t>
            </a:r>
          </a:p>
          <a:p>
            <a:pPr lvl="1"/>
            <a:r>
              <a:rPr lang="en-US" sz="2000" dirty="0" err="1">
                <a:gradFill>
                  <a:gsLst>
                    <a:gs pos="1250">
                      <a:srgbClr val="FFFFFF"/>
                    </a:gs>
                    <a:gs pos="100000">
                      <a:srgbClr val="FFFFFF"/>
                    </a:gs>
                  </a:gsLst>
                  <a:lin ang="5400000" scaled="0"/>
                </a:gradFill>
              </a:rPr>
              <a:t>Timezone</a:t>
            </a:r>
            <a:endParaRPr lang="en-US" sz="2000" dirty="0">
              <a:gradFill>
                <a:gsLst>
                  <a:gs pos="1250">
                    <a:srgbClr val="FFFFFF"/>
                  </a:gs>
                  <a:gs pos="100000">
                    <a:srgbClr val="FFFFFF"/>
                  </a:gs>
                </a:gsLst>
                <a:lin ang="5400000" scaled="0"/>
              </a:gradFill>
            </a:endParaRPr>
          </a:p>
          <a:p>
            <a:pPr lvl="1"/>
            <a:r>
              <a:rPr lang="en-US" sz="2000" dirty="0">
                <a:gradFill>
                  <a:gsLst>
                    <a:gs pos="1250">
                      <a:srgbClr val="FFFFFF"/>
                    </a:gs>
                    <a:gs pos="100000">
                      <a:srgbClr val="FFFFFF"/>
                    </a:gs>
                  </a:gsLst>
                  <a:lin ang="5400000" scaled="0"/>
                </a:gradFill>
              </a:rPr>
              <a:t>“Run Once” command lines</a:t>
            </a:r>
          </a:p>
          <a:p>
            <a:pPr lvl="1"/>
            <a:endParaRPr lang="en-US" sz="2244" dirty="0"/>
          </a:p>
        </p:txBody>
      </p:sp>
    </p:spTree>
    <p:extLst>
      <p:ext uri="{BB962C8B-B14F-4D97-AF65-F5344CB8AC3E}">
        <p14:creationId xmlns:p14="http://schemas.microsoft.com/office/powerpoint/2010/main" val="3501854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6600" dirty="0" smtClean="0"/>
              <a:t>Demo</a:t>
            </a:r>
            <a:br>
              <a:rPr lang="en-US" sz="6600" dirty="0" smtClean="0"/>
            </a:br>
            <a:r>
              <a:rPr lang="en-US" sz="6000" dirty="0" smtClean="0"/>
              <a:t>Linux Template Deployment</a:t>
            </a:r>
            <a:endParaRPr lang="en-US" dirty="0"/>
          </a:p>
        </p:txBody>
      </p:sp>
      <p:sp>
        <p:nvSpPr>
          <p:cNvPr id="5" name="Text Placeholder 4"/>
          <p:cNvSpPr>
            <a:spLocks noGrp="1"/>
          </p:cNvSpPr>
          <p:nvPr>
            <p:ph type="body" sz="quarter" idx="12"/>
          </p:nvPr>
        </p:nvSpPr>
        <p:spPr/>
        <p:txBody>
          <a:bodyPr/>
          <a:lstStyle/>
          <a:p>
            <a:r>
              <a:rPr lang="en-US" dirty="0" smtClean="0"/>
              <a:t>Kristopher Bash</a:t>
            </a:r>
            <a:endParaRPr lang="en-US" dirty="0"/>
          </a:p>
        </p:txBody>
      </p:sp>
    </p:spTree>
    <p:extLst>
      <p:ext uri="{BB962C8B-B14F-4D97-AF65-F5344CB8AC3E}">
        <p14:creationId xmlns:p14="http://schemas.microsoft.com/office/powerpoint/2010/main" val="17507231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254" y="586008"/>
            <a:ext cx="11395517" cy="565027"/>
          </a:xfrm>
          <a:ln w="12700"/>
        </p:spPr>
        <p:txBody>
          <a:bodyPr/>
          <a:lstStyle/>
          <a:p>
            <a:r>
              <a:rPr lang="en-US" dirty="0" smtClean="0"/>
              <a:t>OS Specialization Architecture</a:t>
            </a:r>
            <a:endParaRPr lang="en-US" sz="4080" dirty="0"/>
          </a:p>
        </p:txBody>
      </p:sp>
      <p:sp>
        <p:nvSpPr>
          <p:cNvPr id="4" name="Rectangle 3"/>
          <p:cNvSpPr/>
          <p:nvPr/>
        </p:nvSpPr>
        <p:spPr bwMode="auto">
          <a:xfrm>
            <a:off x="7047003" y="5119603"/>
            <a:ext cx="4868993" cy="777169"/>
          </a:xfrm>
          <a:prstGeom prst="rect">
            <a:avLst/>
          </a:prstGeom>
          <a:solidFill>
            <a:schemeClr val="bg2">
              <a:lumMod val="75000"/>
            </a:schemeClr>
          </a:solidFill>
          <a:ln w="15875">
            <a:solidFill>
              <a:schemeClr val="tx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r>
              <a:rPr lang="en-US" sz="1836" kern="0" dirty="0">
                <a:solidFill>
                  <a:schemeClr val="bg1"/>
                </a:solidFill>
              </a:rPr>
              <a:t>		</a:t>
            </a:r>
          </a:p>
        </p:txBody>
      </p:sp>
      <p:sp>
        <p:nvSpPr>
          <p:cNvPr id="5" name="Rectangle 4"/>
          <p:cNvSpPr/>
          <p:nvPr/>
        </p:nvSpPr>
        <p:spPr bwMode="auto">
          <a:xfrm>
            <a:off x="7254194" y="5236179"/>
            <a:ext cx="1657530" cy="582877"/>
          </a:xfrm>
          <a:prstGeom prst="rect">
            <a:avLst/>
          </a:prstGeom>
          <a:solidFill>
            <a:schemeClr val="accent1">
              <a:lumMod val="40000"/>
              <a:lumOff val="60000"/>
            </a:schemeClr>
          </a:solidFill>
          <a:ln>
            <a:solidFill>
              <a:schemeClr val="tx1"/>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r>
              <a:rPr lang="en-US" sz="1632" kern="0" dirty="0">
                <a:solidFill>
                  <a:schemeClr val="bg1"/>
                </a:solidFill>
              </a:rPr>
              <a:t>VMM host agent</a:t>
            </a:r>
          </a:p>
        </p:txBody>
      </p:sp>
      <p:sp>
        <p:nvSpPr>
          <p:cNvPr id="9" name="Rectangle 8"/>
          <p:cNvSpPr/>
          <p:nvPr/>
        </p:nvSpPr>
        <p:spPr bwMode="auto">
          <a:xfrm>
            <a:off x="546358" y="3562882"/>
            <a:ext cx="3107220" cy="1340617"/>
          </a:xfrm>
          <a:prstGeom prst="rect">
            <a:avLst/>
          </a:prstGeom>
          <a:solidFill>
            <a:schemeClr val="bg2">
              <a:lumMod val="75000"/>
            </a:schemeClr>
          </a:solidFill>
          <a:ln w="15875">
            <a:solidFill>
              <a:schemeClr val="tx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endParaRPr lang="en-US" sz="1836" kern="0" dirty="0">
              <a:solidFill>
                <a:schemeClr val="bg1"/>
              </a:solidFill>
            </a:endParaRPr>
          </a:p>
        </p:txBody>
      </p:sp>
      <p:sp>
        <p:nvSpPr>
          <p:cNvPr id="10" name="Flowchart: Magnetic Disk 9"/>
          <p:cNvSpPr/>
          <p:nvPr/>
        </p:nvSpPr>
        <p:spPr bwMode="auto">
          <a:xfrm>
            <a:off x="2185485" y="4658699"/>
            <a:ext cx="1102422" cy="995210"/>
          </a:xfrm>
          <a:prstGeom prst="flowChartMagneticDisk">
            <a:avLst/>
          </a:prstGeom>
          <a:solidFill>
            <a:srgbClr val="ECF488"/>
          </a:solidFill>
          <a:ln w="12700">
            <a:solidFill>
              <a:schemeClr val="tx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endParaRPr lang="en-US" sz="2346" kern="0" dirty="0">
              <a:solidFill>
                <a:schemeClr val="tx2"/>
              </a:solidFill>
            </a:endParaRPr>
          </a:p>
        </p:txBody>
      </p:sp>
      <p:sp>
        <p:nvSpPr>
          <p:cNvPr id="12" name="TextBox 11"/>
          <p:cNvSpPr txBox="1"/>
          <p:nvPr/>
        </p:nvSpPr>
        <p:spPr>
          <a:xfrm>
            <a:off x="588577" y="4521959"/>
            <a:ext cx="1502813" cy="382308"/>
          </a:xfrm>
          <a:prstGeom prst="rect">
            <a:avLst/>
          </a:prstGeom>
          <a:noFill/>
        </p:spPr>
        <p:txBody>
          <a:bodyPr wrap="none" rtlCol="0">
            <a:spAutoFit/>
          </a:bodyPr>
          <a:lstStyle/>
          <a:p>
            <a:r>
              <a:rPr lang="en-US" sz="1836" dirty="0"/>
              <a:t>VMM Server</a:t>
            </a:r>
          </a:p>
        </p:txBody>
      </p:sp>
      <p:grpSp>
        <p:nvGrpSpPr>
          <p:cNvPr id="21" name="Group 20"/>
          <p:cNvGrpSpPr/>
          <p:nvPr/>
        </p:nvGrpSpPr>
        <p:grpSpPr>
          <a:xfrm>
            <a:off x="1834361" y="3712281"/>
            <a:ext cx="1313525" cy="724553"/>
            <a:chOff x="2067458" y="4539437"/>
            <a:chExt cx="966167" cy="710411"/>
          </a:xfrm>
        </p:grpSpPr>
        <p:sp>
          <p:nvSpPr>
            <p:cNvPr id="18" name="Rectangle 17"/>
            <p:cNvSpPr/>
            <p:nvPr/>
          </p:nvSpPr>
          <p:spPr bwMode="auto">
            <a:xfrm>
              <a:off x="2067458" y="4539437"/>
              <a:ext cx="717431" cy="464651"/>
            </a:xfrm>
            <a:prstGeom prst="rect">
              <a:avLst/>
            </a:prstGeom>
            <a:solidFill>
              <a:schemeClr val="bg1"/>
            </a:solidFill>
            <a:ln w="12700">
              <a:solidFill>
                <a:schemeClr val="tx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endParaRPr lang="en-US" sz="1428" kern="0" dirty="0">
                <a:solidFill>
                  <a:schemeClr val="tx1"/>
                </a:solidFill>
              </a:endParaRPr>
            </a:p>
          </p:txBody>
        </p:sp>
        <p:sp>
          <p:nvSpPr>
            <p:cNvPr id="19" name="Rectangle 18"/>
            <p:cNvSpPr/>
            <p:nvPr/>
          </p:nvSpPr>
          <p:spPr bwMode="auto">
            <a:xfrm>
              <a:off x="2136412" y="4602111"/>
              <a:ext cx="717431" cy="464651"/>
            </a:xfrm>
            <a:prstGeom prst="rect">
              <a:avLst/>
            </a:prstGeom>
            <a:solidFill>
              <a:schemeClr val="bg1"/>
            </a:solidFill>
            <a:ln w="12700">
              <a:solidFill>
                <a:schemeClr val="tx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endParaRPr lang="en-US" sz="1428" kern="0" dirty="0">
                <a:solidFill>
                  <a:schemeClr val="tx1"/>
                </a:solidFill>
              </a:endParaRPr>
            </a:p>
          </p:txBody>
        </p:sp>
        <p:sp>
          <p:nvSpPr>
            <p:cNvPr id="20" name="Rectangle 19"/>
            <p:cNvSpPr/>
            <p:nvPr/>
          </p:nvSpPr>
          <p:spPr bwMode="auto">
            <a:xfrm>
              <a:off x="2228491" y="4694667"/>
              <a:ext cx="717431" cy="464651"/>
            </a:xfrm>
            <a:prstGeom prst="rect">
              <a:avLst/>
            </a:prstGeom>
            <a:solidFill>
              <a:schemeClr val="bg1"/>
            </a:solidFill>
            <a:ln w="12700">
              <a:solidFill>
                <a:schemeClr val="tx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endParaRPr lang="en-US" sz="1428" kern="0" dirty="0">
                <a:solidFill>
                  <a:schemeClr val="tx1"/>
                </a:solidFill>
              </a:endParaRPr>
            </a:p>
          </p:txBody>
        </p:sp>
        <p:sp>
          <p:nvSpPr>
            <p:cNvPr id="17" name="Rectangle 16"/>
            <p:cNvSpPr/>
            <p:nvPr/>
          </p:nvSpPr>
          <p:spPr bwMode="auto">
            <a:xfrm>
              <a:off x="2316194" y="4785197"/>
              <a:ext cx="717431" cy="464651"/>
            </a:xfrm>
            <a:prstGeom prst="rect">
              <a:avLst/>
            </a:prstGeom>
            <a:solidFill>
              <a:schemeClr val="bg1"/>
            </a:solidFill>
            <a:ln w="12700">
              <a:solidFill>
                <a:schemeClr val="tx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r>
                <a:rPr lang="en-US" sz="1428" kern="0" dirty="0">
                  <a:solidFill>
                    <a:schemeClr val="tx1"/>
                  </a:solidFill>
                </a:rPr>
                <a:t>Agent files</a:t>
              </a:r>
            </a:p>
          </p:txBody>
        </p:sp>
      </p:grpSp>
      <p:sp>
        <p:nvSpPr>
          <p:cNvPr id="22" name="TextBox 21"/>
          <p:cNvSpPr txBox="1"/>
          <p:nvPr/>
        </p:nvSpPr>
        <p:spPr>
          <a:xfrm>
            <a:off x="9860861" y="5505422"/>
            <a:ext cx="1563248" cy="374846"/>
          </a:xfrm>
          <a:prstGeom prst="rect">
            <a:avLst/>
          </a:prstGeom>
          <a:noFill/>
        </p:spPr>
        <p:txBody>
          <a:bodyPr wrap="none" rtlCol="0">
            <a:spAutoFit/>
          </a:bodyPr>
          <a:lstStyle/>
          <a:p>
            <a:r>
              <a:rPr lang="en-US" sz="1836" dirty="0"/>
              <a:t>Hyper-V host</a:t>
            </a:r>
          </a:p>
        </p:txBody>
      </p:sp>
      <p:sp>
        <p:nvSpPr>
          <p:cNvPr id="23" name="Rounded Rectangle 22"/>
          <p:cNvSpPr/>
          <p:nvPr/>
        </p:nvSpPr>
        <p:spPr bwMode="auto">
          <a:xfrm>
            <a:off x="469159" y="2687956"/>
            <a:ext cx="1941920" cy="890216"/>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46630" tIns="38855" rIns="46630" bIns="38855" numCol="1" rtlCol="0" anchor="ctr" anchorCtr="0" compatLnSpc="1">
            <a:prstTxWarp prst="textNoShape">
              <a:avLst/>
            </a:prstTxWarp>
          </a:bodyPr>
          <a:lstStyle/>
          <a:p>
            <a:pPr algn="ctr" defTabSz="776877" fontAlgn="base">
              <a:spcBef>
                <a:spcPct val="0"/>
              </a:spcBef>
              <a:spcAft>
                <a:spcPct val="0"/>
              </a:spcAft>
            </a:pPr>
            <a:r>
              <a:rPr lang="en-US" sz="1428" kern="0" dirty="0">
                <a:solidFill>
                  <a:schemeClr val="tx1"/>
                </a:solidFill>
              </a:rPr>
              <a:t>❶</a:t>
            </a:r>
            <a:r>
              <a:rPr lang="en-US" sz="1632" kern="0" dirty="0">
                <a:solidFill>
                  <a:schemeClr val="tx1"/>
                </a:solidFill>
              </a:rPr>
              <a:t> VMM server generates Linux specialization doc</a:t>
            </a:r>
          </a:p>
        </p:txBody>
      </p:sp>
      <p:sp>
        <p:nvSpPr>
          <p:cNvPr id="27" name="Right Arrow 26"/>
          <p:cNvSpPr/>
          <p:nvPr/>
        </p:nvSpPr>
        <p:spPr bwMode="auto">
          <a:xfrm rot="1029138">
            <a:off x="3562549" y="4948627"/>
            <a:ext cx="3517257" cy="307975"/>
          </a:xfrm>
          <a:prstGeom prst="rightArrow">
            <a:avLst/>
          </a:prstGeom>
          <a:solidFill>
            <a:srgbClr val="3DB5F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r>
              <a:rPr lang="en-US" sz="1122" kern="0" dirty="0">
                <a:solidFill>
                  <a:schemeClr val="tx1"/>
                </a:solidFill>
              </a:rPr>
              <a:t>BITS</a:t>
            </a:r>
          </a:p>
        </p:txBody>
      </p:sp>
      <p:sp>
        <p:nvSpPr>
          <p:cNvPr id="24" name="Rounded Rectangle 23"/>
          <p:cNvSpPr/>
          <p:nvPr/>
        </p:nvSpPr>
        <p:spPr bwMode="auto">
          <a:xfrm>
            <a:off x="3991970" y="5237108"/>
            <a:ext cx="2257970" cy="1429297"/>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46630" tIns="38855" rIns="46630" bIns="38855" numCol="1" rtlCol="0" anchor="ctr" anchorCtr="0" compatLnSpc="1">
            <a:prstTxWarp prst="textNoShape">
              <a:avLst/>
            </a:prstTxWarp>
          </a:bodyPr>
          <a:lstStyle/>
          <a:p>
            <a:pPr algn="ctr" defTabSz="776877" fontAlgn="base">
              <a:spcBef>
                <a:spcPct val="0"/>
              </a:spcBef>
              <a:spcAft>
                <a:spcPct val="0"/>
              </a:spcAft>
            </a:pPr>
            <a:r>
              <a:rPr lang="en-US" sz="1428" kern="0" dirty="0">
                <a:solidFill>
                  <a:schemeClr val="tx1"/>
                </a:solidFill>
              </a:rPr>
              <a:t>❷</a:t>
            </a:r>
            <a:r>
              <a:rPr lang="en-US" sz="1632" kern="0" dirty="0">
                <a:solidFill>
                  <a:schemeClr val="tx1"/>
                </a:solidFill>
              </a:rPr>
              <a:t> VMM Server creates ISO with specialization doc and Linux agent, and sends to host agent</a:t>
            </a:r>
          </a:p>
        </p:txBody>
      </p:sp>
      <p:sp>
        <p:nvSpPr>
          <p:cNvPr id="31" name="Flowchart: Document 30"/>
          <p:cNvSpPr/>
          <p:nvPr/>
        </p:nvSpPr>
        <p:spPr bwMode="auto">
          <a:xfrm>
            <a:off x="783363" y="3743855"/>
            <a:ext cx="828765" cy="606425"/>
          </a:xfrm>
          <a:prstGeom prst="flowChartDocument">
            <a:avLst/>
          </a:prstGeom>
          <a:solidFill>
            <a:schemeClr val="bg1"/>
          </a:solidFill>
          <a:ln w="12700">
            <a:solidFill>
              <a:schemeClr val="tx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r>
              <a:rPr lang="en-US" sz="1428" kern="0" dirty="0">
                <a:solidFill>
                  <a:schemeClr val="tx1"/>
                </a:solidFill>
              </a:rPr>
              <a:t>.xml</a:t>
            </a:r>
          </a:p>
        </p:txBody>
      </p:sp>
      <p:sp>
        <p:nvSpPr>
          <p:cNvPr id="34" name="Rectangle 33"/>
          <p:cNvSpPr/>
          <p:nvPr/>
        </p:nvSpPr>
        <p:spPr bwMode="auto">
          <a:xfrm>
            <a:off x="2229651" y="5040774"/>
            <a:ext cx="978231" cy="209885"/>
          </a:xfrm>
          <a:prstGeom prst="rect">
            <a:avLst/>
          </a:prstGeom>
          <a:solidFill>
            <a:schemeClr val="bg1"/>
          </a:solidFill>
          <a:ln w="12700">
            <a:solidFill>
              <a:schemeClr val="tx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18652" tIns="0" rIns="18652" bIns="0" numCol="1" rtlCol="0" anchor="ctr" anchorCtr="0" compatLnSpc="1">
            <a:prstTxWarp prst="textNoShape">
              <a:avLst/>
            </a:prstTxWarp>
          </a:bodyPr>
          <a:lstStyle/>
          <a:p>
            <a:pPr algn="ctr" defTabSz="776877" fontAlgn="base">
              <a:spcBef>
                <a:spcPct val="0"/>
              </a:spcBef>
              <a:spcAft>
                <a:spcPct val="0"/>
              </a:spcAft>
            </a:pPr>
            <a:r>
              <a:rPr lang="en-US" sz="1122" kern="0" dirty="0">
                <a:solidFill>
                  <a:schemeClr val="tx1"/>
                </a:solidFill>
              </a:rPr>
              <a:t>HW </a:t>
            </a:r>
            <a:r>
              <a:rPr lang="en-US" sz="1122" kern="0" dirty="0" err="1">
                <a:solidFill>
                  <a:schemeClr val="tx1"/>
                </a:solidFill>
              </a:rPr>
              <a:t>config</a:t>
            </a:r>
            <a:endParaRPr lang="en-US" sz="1122" kern="0" dirty="0">
              <a:solidFill>
                <a:schemeClr val="tx1"/>
              </a:solidFill>
            </a:endParaRPr>
          </a:p>
        </p:txBody>
      </p:sp>
      <p:cxnSp>
        <p:nvCxnSpPr>
          <p:cNvPr id="36" name="Straight Arrow Connector 35"/>
          <p:cNvCxnSpPr/>
          <p:nvPr/>
        </p:nvCxnSpPr>
        <p:spPr>
          <a:xfrm flipH="1" flipV="1">
            <a:off x="1481822" y="4250101"/>
            <a:ext cx="1107290" cy="75792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bwMode="auto">
          <a:xfrm>
            <a:off x="2229651" y="5265322"/>
            <a:ext cx="978231" cy="209885"/>
          </a:xfrm>
          <a:prstGeom prst="rect">
            <a:avLst/>
          </a:prstGeom>
          <a:solidFill>
            <a:schemeClr val="bg1"/>
          </a:solidFill>
          <a:ln w="12700">
            <a:solidFill>
              <a:schemeClr val="tx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18652" tIns="0" rIns="18652" bIns="0" numCol="1" rtlCol="0" anchor="ctr" anchorCtr="0" compatLnSpc="1">
            <a:prstTxWarp prst="textNoShape">
              <a:avLst/>
            </a:prstTxWarp>
          </a:bodyPr>
          <a:lstStyle/>
          <a:p>
            <a:pPr algn="ctr" defTabSz="776877" fontAlgn="base">
              <a:spcBef>
                <a:spcPct val="0"/>
              </a:spcBef>
              <a:spcAft>
                <a:spcPct val="0"/>
              </a:spcAft>
            </a:pPr>
            <a:r>
              <a:rPr lang="en-US" sz="1122" kern="0" dirty="0">
                <a:solidFill>
                  <a:schemeClr val="tx1"/>
                </a:solidFill>
              </a:rPr>
              <a:t>OS </a:t>
            </a:r>
            <a:r>
              <a:rPr lang="en-US" sz="1122" kern="0" dirty="0" err="1">
                <a:solidFill>
                  <a:schemeClr val="tx1"/>
                </a:solidFill>
              </a:rPr>
              <a:t>config</a:t>
            </a:r>
            <a:endParaRPr lang="en-US" sz="1122" kern="0" dirty="0">
              <a:solidFill>
                <a:schemeClr val="tx1"/>
              </a:solidFill>
            </a:endParaRPr>
          </a:p>
        </p:txBody>
      </p:sp>
      <p:sp>
        <p:nvSpPr>
          <p:cNvPr id="40" name="Right Arrow 39"/>
          <p:cNvSpPr/>
          <p:nvPr/>
        </p:nvSpPr>
        <p:spPr bwMode="auto">
          <a:xfrm rot="17024994">
            <a:off x="7462313" y="4488786"/>
            <a:ext cx="1118067" cy="410527"/>
          </a:xfrm>
          <a:prstGeom prst="rightArrow">
            <a:avLst/>
          </a:prstGeom>
          <a:solidFill>
            <a:srgbClr val="3DB5F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endParaRPr lang="en-US" sz="2346" kern="0" dirty="0">
              <a:solidFill>
                <a:schemeClr val="tx2"/>
              </a:solidFill>
            </a:endParaRPr>
          </a:p>
        </p:txBody>
      </p:sp>
      <p:grpSp>
        <p:nvGrpSpPr>
          <p:cNvPr id="54" name="Group 53"/>
          <p:cNvGrpSpPr/>
          <p:nvPr/>
        </p:nvGrpSpPr>
        <p:grpSpPr>
          <a:xfrm>
            <a:off x="8393746" y="2788095"/>
            <a:ext cx="3522250" cy="2331508"/>
            <a:chOff x="6172200" y="3048000"/>
            <a:chExt cx="2590800" cy="2286000"/>
          </a:xfrm>
        </p:grpSpPr>
        <p:sp>
          <p:nvSpPr>
            <p:cNvPr id="6" name="Rectangle 5"/>
            <p:cNvSpPr/>
            <p:nvPr/>
          </p:nvSpPr>
          <p:spPr bwMode="auto">
            <a:xfrm>
              <a:off x="6172200" y="3048000"/>
              <a:ext cx="2590800" cy="2286000"/>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endParaRPr lang="en-US" sz="2346" kern="0" dirty="0">
                <a:solidFill>
                  <a:schemeClr val="tx2"/>
                </a:solidFill>
              </a:endParaRPr>
            </a:p>
          </p:txBody>
        </p:sp>
        <p:pic>
          <p:nvPicPr>
            <p:cNvPr id="7" name="Picture 28"/>
            <p:cNvPicPr>
              <a:picLocks noChangeAspect="1" noChangeArrowheads="1"/>
            </p:cNvPicPr>
            <p:nvPr/>
          </p:nvPicPr>
          <p:blipFill>
            <a:blip r:embed="rId2"/>
            <a:srcRect/>
            <a:stretch>
              <a:fillRect/>
            </a:stretch>
          </p:blipFill>
          <p:spPr bwMode="auto">
            <a:xfrm>
              <a:off x="8252604" y="3200399"/>
              <a:ext cx="414147" cy="608613"/>
            </a:xfrm>
            <a:prstGeom prst="rect">
              <a:avLst/>
            </a:prstGeom>
            <a:ln>
              <a:headEnd/>
              <a:tailEnd/>
            </a:ln>
          </p:spPr>
          <p:style>
            <a:lnRef idx="0">
              <a:schemeClr val="accent1"/>
            </a:lnRef>
            <a:fillRef idx="3">
              <a:schemeClr val="accent1"/>
            </a:fillRef>
            <a:effectRef idx="3">
              <a:schemeClr val="accent1"/>
            </a:effectRef>
            <a:fontRef idx="minor">
              <a:schemeClr val="lt1"/>
            </a:fontRef>
          </p:style>
        </p:pic>
        <p:sp>
          <p:nvSpPr>
            <p:cNvPr id="8" name="Rectangle 7"/>
            <p:cNvSpPr/>
            <p:nvPr/>
          </p:nvSpPr>
          <p:spPr bwMode="auto">
            <a:xfrm>
              <a:off x="7067892" y="5079522"/>
              <a:ext cx="1600200" cy="228600"/>
            </a:xfrm>
            <a:prstGeom prst="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r>
                <a:rPr lang="en-US" sz="1428" kern="0" dirty="0">
                  <a:solidFill>
                    <a:schemeClr val="tx1"/>
                  </a:solidFill>
                </a:rPr>
                <a:t>Linux Integrations</a:t>
              </a:r>
            </a:p>
          </p:txBody>
        </p:sp>
      </p:grpSp>
      <p:sp>
        <p:nvSpPr>
          <p:cNvPr id="43" name="Rectangle 42"/>
          <p:cNvSpPr/>
          <p:nvPr/>
        </p:nvSpPr>
        <p:spPr bwMode="auto">
          <a:xfrm>
            <a:off x="9244173" y="3181637"/>
            <a:ext cx="1657530" cy="582877"/>
          </a:xfrm>
          <a:prstGeom prst="rect">
            <a:avLst/>
          </a:prstGeom>
          <a:solidFill>
            <a:schemeClr val="accent1">
              <a:lumMod val="40000"/>
              <a:lumOff val="60000"/>
            </a:schemeClr>
          </a:solidFill>
          <a:ln>
            <a:solidFill>
              <a:schemeClr val="tx1"/>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r>
              <a:rPr lang="en-US" sz="1632" kern="0" dirty="0">
                <a:solidFill>
                  <a:schemeClr val="tx1"/>
                </a:solidFill>
              </a:rPr>
              <a:t>Linux guest agent</a:t>
            </a:r>
          </a:p>
        </p:txBody>
      </p:sp>
      <p:sp>
        <p:nvSpPr>
          <p:cNvPr id="46" name="Rounded Rectangle 45"/>
          <p:cNvSpPr/>
          <p:nvPr/>
        </p:nvSpPr>
        <p:spPr bwMode="auto">
          <a:xfrm>
            <a:off x="9155846" y="1942922"/>
            <a:ext cx="2953301" cy="924829"/>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46630" tIns="38855" rIns="46630" bIns="38855" numCol="1" rtlCol="0" anchor="ctr" anchorCtr="0" compatLnSpc="1">
            <a:prstTxWarp prst="textNoShape">
              <a:avLst/>
            </a:prstTxWarp>
          </a:bodyPr>
          <a:lstStyle/>
          <a:p>
            <a:pPr algn="ctr" defTabSz="776877" fontAlgn="base">
              <a:spcBef>
                <a:spcPct val="0"/>
              </a:spcBef>
              <a:spcAft>
                <a:spcPct val="0"/>
              </a:spcAft>
            </a:pPr>
            <a:r>
              <a:rPr lang="en-US" sz="1428" kern="0" dirty="0">
                <a:solidFill>
                  <a:schemeClr val="tx1"/>
                </a:solidFill>
                <a:latin typeface="Segoe UI"/>
                <a:ea typeface="Segoe UI"/>
                <a:cs typeface="Segoe UI"/>
              </a:rPr>
              <a:t>❻</a:t>
            </a:r>
            <a:r>
              <a:rPr lang="en-US" sz="1632" kern="0" dirty="0">
                <a:solidFill>
                  <a:schemeClr val="tx1"/>
                </a:solidFill>
              </a:rPr>
              <a:t> Agent does specialization using doc from DVD, then exits and shuts down VM</a:t>
            </a:r>
          </a:p>
        </p:txBody>
      </p:sp>
      <p:sp>
        <p:nvSpPr>
          <p:cNvPr id="47" name="Flowchart: Document 46"/>
          <p:cNvSpPr/>
          <p:nvPr/>
        </p:nvSpPr>
        <p:spPr bwMode="auto">
          <a:xfrm>
            <a:off x="9607159" y="3858440"/>
            <a:ext cx="828765" cy="606425"/>
          </a:xfrm>
          <a:prstGeom prst="flowChartDocument">
            <a:avLst/>
          </a:prstGeom>
          <a:solidFill>
            <a:schemeClr val="bg1"/>
          </a:solidFill>
          <a:ln w="12700">
            <a:solidFill>
              <a:schemeClr val="tx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r>
              <a:rPr lang="en-US" sz="1428" kern="0" dirty="0">
                <a:solidFill>
                  <a:schemeClr val="tx1"/>
                </a:solidFill>
              </a:rPr>
              <a:t>.xml</a:t>
            </a:r>
          </a:p>
        </p:txBody>
      </p:sp>
      <p:pic>
        <p:nvPicPr>
          <p:cNvPr id="29" name="Picture 2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72164" y="3253892"/>
            <a:ext cx="1043163" cy="940440"/>
          </a:xfrm>
          <a:prstGeom prst="rect">
            <a:avLst/>
          </a:prstGeom>
        </p:spPr>
      </p:pic>
      <p:cxnSp>
        <p:nvCxnSpPr>
          <p:cNvPr id="45" name="Straight Arrow Connector 44"/>
          <p:cNvCxnSpPr/>
          <p:nvPr/>
        </p:nvCxnSpPr>
        <p:spPr>
          <a:xfrm flipV="1">
            <a:off x="8704533" y="3564258"/>
            <a:ext cx="544608" cy="91182"/>
          </a:xfrm>
          <a:prstGeom prst="straightConnector1">
            <a:avLst/>
          </a:prstGeom>
          <a:ln w="254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a:endCxn id="47" idx="1"/>
          </p:cNvCxnSpPr>
          <p:nvPr/>
        </p:nvCxnSpPr>
        <p:spPr>
          <a:xfrm>
            <a:off x="8704533" y="3855696"/>
            <a:ext cx="902626" cy="30595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1" name="Rounded Rectangle 40"/>
          <p:cNvSpPr/>
          <p:nvPr/>
        </p:nvSpPr>
        <p:spPr bwMode="auto">
          <a:xfrm>
            <a:off x="6944265" y="2039789"/>
            <a:ext cx="2019831" cy="1141850"/>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46630" tIns="38855" rIns="46630" bIns="38855" numCol="1" rtlCol="0" anchor="ctr" anchorCtr="0" compatLnSpc="1">
            <a:prstTxWarp prst="textNoShape">
              <a:avLst/>
            </a:prstTxWarp>
          </a:bodyPr>
          <a:lstStyle/>
          <a:p>
            <a:pPr algn="ctr" defTabSz="776877"/>
            <a:r>
              <a:rPr lang="en-US" sz="1428" kern="0" dirty="0">
                <a:solidFill>
                  <a:schemeClr val="tx1"/>
                </a:solidFill>
              </a:rPr>
              <a:t>❺</a:t>
            </a:r>
            <a:r>
              <a:rPr lang="en-US" sz="1632" kern="0" dirty="0">
                <a:solidFill>
                  <a:schemeClr val="tx1"/>
                </a:solidFill>
              </a:rPr>
              <a:t> After boot, agent checks for new version on DVD and installs</a:t>
            </a:r>
          </a:p>
        </p:txBody>
      </p:sp>
      <p:grpSp>
        <p:nvGrpSpPr>
          <p:cNvPr id="15" name="Group 14"/>
          <p:cNvGrpSpPr/>
          <p:nvPr/>
        </p:nvGrpSpPr>
        <p:grpSpPr>
          <a:xfrm>
            <a:off x="3849735" y="1569335"/>
            <a:ext cx="2826384" cy="1151184"/>
            <a:chOff x="636522" y="1641791"/>
            <a:chExt cx="2771216" cy="1128714"/>
          </a:xfrm>
        </p:grpSpPr>
        <p:sp>
          <p:nvSpPr>
            <p:cNvPr id="11" name="Rectangle 10"/>
            <p:cNvSpPr/>
            <p:nvPr/>
          </p:nvSpPr>
          <p:spPr bwMode="auto">
            <a:xfrm>
              <a:off x="636522" y="1641791"/>
              <a:ext cx="2771216" cy="1128714"/>
            </a:xfrm>
            <a:prstGeom prst="rect">
              <a:avLst/>
            </a:prstGeom>
            <a:solidFill>
              <a:schemeClr val="bg2">
                <a:lumMod val="75000"/>
              </a:schemeClr>
            </a:solidFill>
            <a:ln w="15875">
              <a:solidFill>
                <a:schemeClr val="tx1"/>
              </a:solidFill>
              <a:headEnd type="none" w="med" len="med"/>
              <a:tailEnd type="none" w="med" len="med"/>
            </a:ln>
            <a:scene3d>
              <a:camera prst="orthographicFront">
                <a:rot lat="0" lon="0" rev="0"/>
              </a:camera>
              <a:lightRig rig="threePt" dir="t">
                <a:rot lat="0" lon="0" rev="1200000"/>
              </a:lightRig>
            </a:scene3d>
            <a:sp3d>
              <a:bevelT w="63500" h="25400"/>
            </a:sp3d>
          </p:spPr>
          <p:style>
            <a:lnRef idx="0">
              <a:schemeClr val="accent2"/>
            </a:lnRef>
            <a:fillRef idx="3">
              <a:schemeClr val="accent2"/>
            </a:fillRef>
            <a:effectRef idx="3">
              <a:schemeClr val="accent2"/>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endParaRPr lang="en-US" sz="1836" kern="0" dirty="0">
                <a:solidFill>
                  <a:schemeClr val="bg1"/>
                </a:solidFill>
              </a:endParaRPr>
            </a:p>
          </p:txBody>
        </p:sp>
        <p:sp>
          <p:nvSpPr>
            <p:cNvPr id="13" name="TextBox 12"/>
            <p:cNvSpPr txBox="1"/>
            <p:nvPr/>
          </p:nvSpPr>
          <p:spPr>
            <a:xfrm>
              <a:off x="702401" y="1718340"/>
              <a:ext cx="1617559" cy="374846"/>
            </a:xfrm>
            <a:prstGeom prst="rect">
              <a:avLst/>
            </a:prstGeom>
            <a:noFill/>
          </p:spPr>
          <p:txBody>
            <a:bodyPr wrap="none" rtlCol="0">
              <a:spAutoFit/>
            </a:bodyPr>
            <a:lstStyle/>
            <a:p>
              <a:r>
                <a:rPr lang="en-US" sz="1836" dirty="0"/>
                <a:t>Library Server</a:t>
              </a:r>
            </a:p>
          </p:txBody>
        </p:sp>
        <p:sp>
          <p:nvSpPr>
            <p:cNvPr id="37" name="Rectangle 36"/>
            <p:cNvSpPr/>
            <p:nvPr/>
          </p:nvSpPr>
          <p:spPr bwMode="auto">
            <a:xfrm>
              <a:off x="2128254" y="2169587"/>
              <a:ext cx="956325" cy="464651"/>
            </a:xfrm>
            <a:prstGeom prst="rect">
              <a:avLst/>
            </a:prstGeom>
            <a:solidFill>
              <a:schemeClr val="bg1"/>
            </a:solidFill>
            <a:ln w="12700">
              <a:solidFill>
                <a:schemeClr val="tx1"/>
              </a:solidFill>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r>
                <a:rPr lang="en-US" sz="1428" kern="0" dirty="0">
                  <a:solidFill>
                    <a:schemeClr val="tx1"/>
                  </a:solidFill>
                </a:rPr>
                <a:t>VHD with Linux OS</a:t>
              </a:r>
            </a:p>
          </p:txBody>
        </p:sp>
      </p:grpSp>
      <p:sp>
        <p:nvSpPr>
          <p:cNvPr id="39" name="Right Arrow 38"/>
          <p:cNvSpPr/>
          <p:nvPr/>
        </p:nvSpPr>
        <p:spPr bwMode="auto">
          <a:xfrm rot="3970188">
            <a:off x="5530272" y="3731451"/>
            <a:ext cx="2756198" cy="307975"/>
          </a:xfrm>
          <a:prstGeom prst="rightArrow">
            <a:avLst/>
          </a:prstGeom>
          <a:solidFill>
            <a:srgbClr val="3DB5F1"/>
          </a:solid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77711" tIns="38855" rIns="77711" bIns="38855" numCol="1" rtlCol="0" anchor="ctr" anchorCtr="0" compatLnSpc="1">
            <a:prstTxWarp prst="textNoShape">
              <a:avLst/>
            </a:prstTxWarp>
          </a:bodyPr>
          <a:lstStyle/>
          <a:p>
            <a:pPr algn="ctr" defTabSz="776877" fontAlgn="base">
              <a:spcBef>
                <a:spcPct val="0"/>
              </a:spcBef>
              <a:spcAft>
                <a:spcPct val="0"/>
              </a:spcAft>
            </a:pPr>
            <a:r>
              <a:rPr lang="en-US" sz="1122" kern="0" dirty="0">
                <a:solidFill>
                  <a:schemeClr val="tx1"/>
                </a:solidFill>
              </a:rPr>
              <a:t>BITS</a:t>
            </a:r>
          </a:p>
        </p:txBody>
      </p:sp>
      <p:sp>
        <p:nvSpPr>
          <p:cNvPr id="28" name="Rounded Rectangle 27"/>
          <p:cNvSpPr/>
          <p:nvPr/>
        </p:nvSpPr>
        <p:spPr bwMode="auto">
          <a:xfrm>
            <a:off x="4353031" y="3478034"/>
            <a:ext cx="2408706" cy="1080583"/>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46630" tIns="38855" rIns="46630" bIns="38855" numCol="1" rtlCol="0" anchor="ctr" anchorCtr="0" compatLnSpc="1">
            <a:prstTxWarp prst="textNoShape">
              <a:avLst/>
            </a:prstTxWarp>
          </a:bodyPr>
          <a:lstStyle/>
          <a:p>
            <a:pPr algn="ctr" defTabSz="776877" fontAlgn="base">
              <a:spcBef>
                <a:spcPct val="0"/>
              </a:spcBef>
              <a:spcAft>
                <a:spcPct val="0"/>
              </a:spcAft>
            </a:pPr>
            <a:r>
              <a:rPr lang="en-US" sz="1428" kern="0" dirty="0">
                <a:solidFill>
                  <a:schemeClr val="tx1"/>
                </a:solidFill>
              </a:rPr>
              <a:t>❸</a:t>
            </a:r>
            <a:r>
              <a:rPr lang="en-US" sz="1632" kern="0" dirty="0">
                <a:solidFill>
                  <a:schemeClr val="tx1"/>
                </a:solidFill>
              </a:rPr>
              <a:t> Host agent creates VM from Linux VHD and mounts ISO in the virtual DVD drive</a:t>
            </a:r>
          </a:p>
        </p:txBody>
      </p:sp>
      <p:sp>
        <p:nvSpPr>
          <p:cNvPr id="42" name="Rounded Rectangle 41"/>
          <p:cNvSpPr/>
          <p:nvPr/>
        </p:nvSpPr>
        <p:spPr bwMode="auto">
          <a:xfrm>
            <a:off x="7793856" y="5858944"/>
            <a:ext cx="1687644" cy="705542"/>
          </a:xfrm>
          <a:prstGeom prst="roundRect">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46630" tIns="38855" rIns="46630" bIns="38855" numCol="1" rtlCol="0" anchor="ctr" anchorCtr="0" compatLnSpc="1">
            <a:prstTxWarp prst="textNoShape">
              <a:avLst/>
            </a:prstTxWarp>
          </a:bodyPr>
          <a:lstStyle/>
          <a:p>
            <a:pPr algn="ctr" defTabSz="776877" fontAlgn="base">
              <a:spcBef>
                <a:spcPct val="0"/>
              </a:spcBef>
              <a:spcAft>
                <a:spcPct val="0"/>
              </a:spcAft>
            </a:pPr>
            <a:r>
              <a:rPr lang="en-US" sz="1428" kern="0" dirty="0">
                <a:solidFill>
                  <a:schemeClr val="tx1"/>
                </a:solidFill>
              </a:rPr>
              <a:t>❹</a:t>
            </a:r>
            <a:r>
              <a:rPr lang="en-US" sz="1632" kern="0" dirty="0">
                <a:solidFill>
                  <a:schemeClr val="tx1"/>
                </a:solidFill>
              </a:rPr>
              <a:t> Host agent starts VM</a:t>
            </a:r>
          </a:p>
        </p:txBody>
      </p:sp>
    </p:spTree>
    <p:extLst>
      <p:ext uri="{BB962C8B-B14F-4D97-AF65-F5344CB8AC3E}">
        <p14:creationId xmlns:p14="http://schemas.microsoft.com/office/powerpoint/2010/main" val="272873738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4"/>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6"/>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0"/>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24" grpId="0" animBg="1"/>
      <p:bldP spid="31" grpId="0" animBg="1"/>
      <p:bldP spid="40" grpId="0" animBg="1"/>
      <p:bldP spid="43" grpId="0" animBg="1"/>
      <p:bldP spid="46" grpId="0" animBg="1"/>
      <p:bldP spid="47" grpId="0" animBg="1"/>
      <p:bldP spid="41" grpId="0" animBg="1"/>
      <p:bldP spid="39" grpId="0" animBg="1"/>
      <p:bldP spid="28" grpId="0" animBg="1"/>
      <p:bldP spid="4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VMM Capabilities </a:t>
            </a:r>
            <a:r>
              <a:rPr lang="en-US" dirty="0"/>
              <a:t>T</a:t>
            </a:r>
            <a:r>
              <a:rPr lang="en-US" dirty="0" smtClean="0"/>
              <a:t>hat Work </a:t>
            </a:r>
            <a:r>
              <a:rPr lang="en-US" dirty="0"/>
              <a:t>F</a:t>
            </a:r>
            <a:r>
              <a:rPr lang="en-US" dirty="0" smtClean="0"/>
              <a:t>or Linux</a:t>
            </a:r>
            <a:endParaRPr lang="en-US" dirty="0"/>
          </a:p>
        </p:txBody>
      </p:sp>
      <p:sp>
        <p:nvSpPr>
          <p:cNvPr id="3" name="Content Placeholder 2"/>
          <p:cNvSpPr>
            <a:spLocks noGrp="1"/>
          </p:cNvSpPr>
          <p:nvPr>
            <p:ph sz="quarter" idx="10"/>
          </p:nvPr>
        </p:nvSpPr>
        <p:spPr>
          <a:xfrm>
            <a:off x="624237" y="1632055"/>
            <a:ext cx="11188002" cy="4325543"/>
          </a:xfrm>
          <a:prstGeom prst="rect">
            <a:avLst/>
          </a:prstGeom>
        </p:spPr>
        <p:txBody>
          <a:bodyPr/>
          <a:lstStyle/>
          <a:p>
            <a:r>
              <a:rPr lang="en-US" dirty="0">
                <a:gradFill>
                  <a:gsLst>
                    <a:gs pos="1250">
                      <a:srgbClr val="7FBA00"/>
                    </a:gs>
                    <a:gs pos="99000">
                      <a:srgbClr val="7FBA00"/>
                    </a:gs>
                  </a:gsLst>
                  <a:lin ang="5400000" scaled="0"/>
                </a:gradFill>
                <a:latin typeface="Segoe UI Light"/>
              </a:rPr>
              <a:t>Live migration and placement, including host-based </a:t>
            </a:r>
            <a:r>
              <a:rPr lang="en-US" dirty="0" err="1">
                <a:gradFill>
                  <a:gsLst>
                    <a:gs pos="1250">
                      <a:srgbClr val="7FBA00"/>
                    </a:gs>
                    <a:gs pos="99000">
                      <a:srgbClr val="7FBA00"/>
                    </a:gs>
                  </a:gsLst>
                  <a:lin ang="5400000" scaled="0"/>
                </a:gradFill>
                <a:latin typeface="Segoe UI Light"/>
              </a:rPr>
              <a:t>ProTIPs</a:t>
            </a:r>
            <a:endParaRPr lang="en-US" dirty="0">
              <a:gradFill>
                <a:gsLst>
                  <a:gs pos="1250">
                    <a:srgbClr val="7FBA00"/>
                  </a:gs>
                  <a:gs pos="99000">
                    <a:srgbClr val="7FBA00"/>
                  </a:gs>
                </a:gsLst>
                <a:lin ang="5400000" scaled="0"/>
              </a:gradFill>
              <a:latin typeface="Segoe UI Light"/>
            </a:endParaRPr>
          </a:p>
          <a:p>
            <a:r>
              <a:rPr lang="en-US" dirty="0">
                <a:gradFill>
                  <a:gsLst>
                    <a:gs pos="1250">
                      <a:srgbClr val="7FBA00"/>
                    </a:gs>
                    <a:gs pos="99000">
                      <a:srgbClr val="7FBA00"/>
                    </a:gs>
                  </a:gsLst>
                  <a:lin ang="5400000" scaled="0"/>
                </a:gradFill>
                <a:latin typeface="Segoe UI Light"/>
              </a:rPr>
              <a:t>Scale-out of Linux roles in services</a:t>
            </a:r>
          </a:p>
          <a:p>
            <a:r>
              <a:rPr lang="en-US" dirty="0">
                <a:gradFill>
                  <a:gsLst>
                    <a:gs pos="1250">
                      <a:srgbClr val="7FBA00"/>
                    </a:gs>
                    <a:gs pos="99000">
                      <a:srgbClr val="7FBA00"/>
                    </a:gs>
                  </a:gsLst>
                  <a:lin ang="5400000" scaled="0"/>
                </a:gradFill>
                <a:latin typeface="Segoe UI Light"/>
              </a:rPr>
              <a:t>IP address management</a:t>
            </a:r>
          </a:p>
          <a:p>
            <a:pPr marL="444500" lvl="3"/>
            <a:r>
              <a:rPr lang="en-US" sz="2000" dirty="0">
                <a:gradFill>
                  <a:gsLst>
                    <a:gs pos="1250">
                      <a:srgbClr val="FFFFFF"/>
                    </a:gs>
                    <a:gs pos="100000">
                      <a:srgbClr val="FFFFFF"/>
                    </a:gs>
                  </a:gsLst>
                  <a:lin ang="5400000" scaled="0"/>
                </a:gradFill>
              </a:rPr>
              <a:t>IP address pools managed by VMM</a:t>
            </a:r>
          </a:p>
          <a:p>
            <a:pPr marL="444500" lvl="3"/>
            <a:r>
              <a:rPr lang="en-US" sz="2000" dirty="0">
                <a:gradFill>
                  <a:gsLst>
                    <a:gs pos="1250">
                      <a:srgbClr val="FFFFFF"/>
                    </a:gs>
                    <a:gs pos="100000">
                      <a:srgbClr val="FFFFFF"/>
                    </a:gs>
                  </a:gsLst>
                  <a:lin ang="5400000" scaled="0"/>
                </a:gradFill>
              </a:rPr>
              <a:t>Network virtualization in Windows Server 2012 Hyper-V</a:t>
            </a:r>
          </a:p>
          <a:p>
            <a:pPr marL="444500" lvl="3"/>
            <a:r>
              <a:rPr lang="en-US" sz="2000" dirty="0">
                <a:gradFill>
                  <a:gsLst>
                    <a:gs pos="1250">
                      <a:srgbClr val="FFFFFF"/>
                    </a:gs>
                    <a:gs pos="100000">
                      <a:srgbClr val="FFFFFF"/>
                    </a:gs>
                  </a:gsLst>
                  <a:lin ang="5400000" scaled="0"/>
                </a:gradFill>
              </a:rPr>
              <a:t>Disconnected scenario:  guest VMs and VMM servers not on same network</a:t>
            </a:r>
          </a:p>
          <a:p>
            <a:r>
              <a:rPr lang="en-US" dirty="0">
                <a:gradFill>
                  <a:gsLst>
                    <a:gs pos="1250">
                      <a:srgbClr val="7FBA00"/>
                    </a:gs>
                    <a:gs pos="99000">
                      <a:srgbClr val="7FBA00"/>
                    </a:gs>
                  </a:gsLst>
                  <a:lin ang="5400000" scaled="0"/>
                </a:gradFill>
                <a:latin typeface="Segoe UI Light"/>
              </a:rPr>
              <a:t>Storage management for VHD/VHDX files</a:t>
            </a:r>
          </a:p>
          <a:p>
            <a:pPr marL="444500" lvl="3"/>
            <a:r>
              <a:rPr lang="en-US" sz="2000" dirty="0">
                <a:gradFill>
                  <a:gsLst>
                    <a:gs pos="1250">
                      <a:srgbClr val="FFFFFF"/>
                    </a:gs>
                    <a:gs pos="100000">
                      <a:srgbClr val="FFFFFF"/>
                    </a:gs>
                  </a:gsLst>
                  <a:lin ang="5400000" scaled="0"/>
                </a:gradFill>
              </a:rPr>
              <a:t>Image-based servicing</a:t>
            </a:r>
          </a:p>
          <a:p>
            <a:pPr marL="444500" lvl="3"/>
            <a:r>
              <a:rPr lang="en-US" sz="2000" dirty="0">
                <a:gradFill>
                  <a:gsLst>
                    <a:gs pos="1250">
                      <a:srgbClr val="FFFFFF"/>
                    </a:gs>
                    <a:gs pos="100000">
                      <a:srgbClr val="FFFFFF"/>
                    </a:gs>
                  </a:gsLst>
                  <a:lin ang="5400000" scaled="0"/>
                </a:gradFill>
              </a:rPr>
              <a:t>Full scripting capability through Powershell cmdlets</a:t>
            </a:r>
          </a:p>
          <a:p>
            <a:pPr lvl="1"/>
            <a:endParaRPr lang="en-US" sz="2244" dirty="0"/>
          </a:p>
        </p:txBody>
      </p:sp>
      <p:sp>
        <p:nvSpPr>
          <p:cNvPr id="4" name="Footer Placeholder 3"/>
          <p:cNvSpPr>
            <a:spLocks noGrp="1"/>
          </p:cNvSpPr>
          <p:nvPr>
            <p:ph type="ftr" sz="quarter" idx="4294967295"/>
          </p:nvPr>
        </p:nvSpPr>
        <p:spPr>
          <a:xfrm>
            <a:off x="8501063" y="6621463"/>
            <a:ext cx="3935412" cy="373062"/>
          </a:xfrm>
          <a:prstGeom prst="rect">
            <a:avLst/>
          </a:prstGeom>
        </p:spPr>
        <p:txBody>
          <a:bodyPr/>
          <a:lstStyle/>
          <a:p>
            <a:pPr>
              <a:defRPr/>
            </a:pPr>
            <a:r>
              <a:rPr lang="en-US" smtClean="0"/>
              <a:t>Microsoft Confidential</a:t>
            </a:r>
            <a:endParaRPr lang="en-US" dirty="0"/>
          </a:p>
        </p:txBody>
      </p:sp>
    </p:spTree>
    <p:extLst>
      <p:ext uri="{BB962C8B-B14F-4D97-AF65-F5344CB8AC3E}">
        <p14:creationId xmlns:p14="http://schemas.microsoft.com/office/powerpoint/2010/main" val="3662857136"/>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in System Center 2012 SP1</a:t>
            </a:r>
            <a:endParaRPr lang="en-US" dirty="0"/>
          </a:p>
        </p:txBody>
      </p:sp>
      <p:sp>
        <p:nvSpPr>
          <p:cNvPr id="3" name="Content Placeholder 2"/>
          <p:cNvSpPr>
            <a:spLocks noGrp="1"/>
          </p:cNvSpPr>
          <p:nvPr>
            <p:ph sz="quarter" idx="10"/>
          </p:nvPr>
        </p:nvSpPr>
        <p:spPr>
          <a:xfrm>
            <a:off x="624237" y="1632055"/>
            <a:ext cx="11188002" cy="3385735"/>
          </a:xfrm>
          <a:prstGeom prst="rect">
            <a:avLst/>
          </a:prstGeom>
        </p:spPr>
        <p:txBody>
          <a:bodyPr/>
          <a:lstStyle/>
          <a:p>
            <a:r>
              <a:rPr lang="en-US" dirty="0">
                <a:gradFill>
                  <a:gsLst>
                    <a:gs pos="1250">
                      <a:srgbClr val="7FBA00"/>
                    </a:gs>
                    <a:gs pos="99000">
                      <a:srgbClr val="7FBA00"/>
                    </a:gs>
                  </a:gsLst>
                  <a:lin ang="5400000" scaled="0"/>
                </a:gradFill>
                <a:latin typeface="Segoe UI Light"/>
              </a:rPr>
              <a:t>OS specialization of Linux VMs only on Hyper-V hypervisor</a:t>
            </a:r>
          </a:p>
          <a:p>
            <a:pPr marL="444500" lvl="3"/>
            <a:r>
              <a:rPr lang="en-US" sz="2000" dirty="0">
                <a:gradFill>
                  <a:gsLst>
                    <a:gs pos="1250">
                      <a:srgbClr val="FFFFFF"/>
                    </a:gs>
                    <a:gs pos="100000">
                      <a:srgbClr val="FFFFFF"/>
                    </a:gs>
                  </a:gsLst>
                  <a:lin ang="5400000" scaled="0"/>
                </a:gradFill>
              </a:rPr>
              <a:t>No VMware ESX or Citrix </a:t>
            </a:r>
            <a:r>
              <a:rPr lang="en-US" sz="2000" dirty="0" err="1">
                <a:gradFill>
                  <a:gsLst>
                    <a:gs pos="1250">
                      <a:srgbClr val="FFFFFF"/>
                    </a:gs>
                    <a:gs pos="100000">
                      <a:srgbClr val="FFFFFF"/>
                    </a:gs>
                  </a:gsLst>
                  <a:lin ang="5400000" scaled="0"/>
                </a:gradFill>
              </a:rPr>
              <a:t>Xen</a:t>
            </a:r>
            <a:r>
              <a:rPr lang="en-US" sz="2000" dirty="0">
                <a:gradFill>
                  <a:gsLst>
                    <a:gs pos="1250">
                      <a:srgbClr val="FFFFFF"/>
                    </a:gs>
                    <a:gs pos="100000">
                      <a:srgbClr val="FFFFFF"/>
                    </a:gs>
                  </a:gsLst>
                  <a:lin ang="5400000" scaled="0"/>
                </a:gradFill>
              </a:rPr>
              <a:t> support at this time</a:t>
            </a:r>
          </a:p>
          <a:p>
            <a:r>
              <a:rPr lang="en-US" dirty="0">
                <a:gradFill>
                  <a:gsLst>
                    <a:gs pos="1250">
                      <a:srgbClr val="7FBA00"/>
                    </a:gs>
                    <a:gs pos="99000">
                      <a:srgbClr val="7FBA00"/>
                    </a:gs>
                  </a:gsLst>
                  <a:lin ang="5400000" scaled="0"/>
                </a:gradFill>
                <a:latin typeface="Segoe UI Light"/>
              </a:rPr>
              <a:t>No physical-to-virtual (P2V) conversion for Linux</a:t>
            </a:r>
          </a:p>
          <a:p>
            <a:r>
              <a:rPr lang="en-US" dirty="0">
                <a:gradFill>
                  <a:gsLst>
                    <a:gs pos="1250">
                      <a:srgbClr val="7FBA00"/>
                    </a:gs>
                    <a:gs pos="99000">
                      <a:srgbClr val="7FBA00"/>
                    </a:gs>
                  </a:gsLst>
                  <a:lin ang="5400000" scaled="0"/>
                </a:gradFill>
                <a:latin typeface="Segoe UI Light"/>
              </a:rPr>
              <a:t>No application profiles for Linux VMs</a:t>
            </a:r>
          </a:p>
          <a:p>
            <a:pPr lvl="1"/>
            <a:r>
              <a:rPr lang="en-US" sz="2000" dirty="0">
                <a:gradFill>
                  <a:gsLst>
                    <a:gs pos="1250">
                      <a:srgbClr val="FFFFFF"/>
                    </a:gs>
                    <a:gs pos="100000">
                      <a:srgbClr val="FFFFFF"/>
                    </a:gs>
                  </a:gsLst>
                  <a:lin ang="5400000" scaled="0"/>
                </a:gradFill>
              </a:rPr>
              <a:t>Implies no automated in-guest servicing</a:t>
            </a:r>
          </a:p>
          <a:p>
            <a:r>
              <a:rPr lang="en-US" dirty="0">
                <a:gradFill>
                  <a:gsLst>
                    <a:gs pos="1250">
                      <a:srgbClr val="7FBA00"/>
                    </a:gs>
                    <a:gs pos="99000">
                      <a:srgbClr val="7FBA00"/>
                    </a:gs>
                  </a:gsLst>
                  <a:lin ang="5400000" scaled="0"/>
                </a:gradFill>
                <a:latin typeface="Segoe UI Light"/>
              </a:rPr>
              <a:t>Hypervisor based </a:t>
            </a:r>
            <a:r>
              <a:rPr lang="en-US" dirty="0" err="1" smtClean="0">
                <a:gradFill>
                  <a:gsLst>
                    <a:gs pos="1250">
                      <a:srgbClr val="7FBA00"/>
                    </a:gs>
                    <a:gs pos="99000">
                      <a:srgbClr val="7FBA00"/>
                    </a:gs>
                  </a:gsLst>
                  <a:lin ang="5400000" scaled="0"/>
                </a:gradFill>
                <a:latin typeface="Segoe UI Light"/>
              </a:rPr>
              <a:t>PROTips</a:t>
            </a:r>
            <a:r>
              <a:rPr lang="en-US" dirty="0" smtClean="0">
                <a:gradFill>
                  <a:gsLst>
                    <a:gs pos="1250">
                      <a:srgbClr val="7FBA00"/>
                    </a:gs>
                    <a:gs pos="99000">
                      <a:srgbClr val="7FBA00"/>
                    </a:gs>
                  </a:gsLst>
                  <a:lin ang="5400000" scaled="0"/>
                </a:gradFill>
                <a:latin typeface="Segoe UI Light"/>
              </a:rPr>
              <a:t> </a:t>
            </a:r>
            <a:r>
              <a:rPr lang="en-US" dirty="0">
                <a:gradFill>
                  <a:gsLst>
                    <a:gs pos="1250">
                      <a:srgbClr val="7FBA00"/>
                    </a:gs>
                    <a:gs pos="99000">
                      <a:srgbClr val="7FBA00"/>
                    </a:gs>
                  </a:gsLst>
                  <a:lin ang="5400000" scaled="0"/>
                </a:gradFill>
                <a:latin typeface="Segoe UI Light"/>
              </a:rPr>
              <a:t>only</a:t>
            </a:r>
          </a:p>
          <a:p>
            <a:pPr lvl="1"/>
            <a:r>
              <a:rPr lang="en-US" sz="2000" dirty="0">
                <a:gradFill>
                  <a:gsLst>
                    <a:gs pos="1250">
                      <a:srgbClr val="FFFFFF"/>
                    </a:gs>
                    <a:gs pos="100000">
                      <a:srgbClr val="FFFFFF"/>
                    </a:gs>
                  </a:gsLst>
                  <a:lin ang="5400000" scaled="0"/>
                </a:gradFill>
              </a:rPr>
              <a:t>No </a:t>
            </a:r>
            <a:r>
              <a:rPr lang="en-US" sz="2000" dirty="0" err="1" smtClean="0">
                <a:gradFill>
                  <a:gsLst>
                    <a:gs pos="1250">
                      <a:srgbClr val="FFFFFF"/>
                    </a:gs>
                    <a:gs pos="100000">
                      <a:srgbClr val="FFFFFF"/>
                    </a:gs>
                  </a:gsLst>
                  <a:lin ang="5400000" scaled="0"/>
                </a:gradFill>
              </a:rPr>
              <a:t>PROTips</a:t>
            </a:r>
            <a:r>
              <a:rPr lang="en-US" sz="2000" dirty="0" smtClean="0">
                <a:gradFill>
                  <a:gsLst>
                    <a:gs pos="1250">
                      <a:srgbClr val="FFFFFF"/>
                    </a:gs>
                    <a:gs pos="100000">
                      <a:srgbClr val="FFFFFF"/>
                    </a:gs>
                  </a:gsLst>
                  <a:lin ang="5400000" scaled="0"/>
                </a:gradFill>
              </a:rPr>
              <a:t> </a:t>
            </a:r>
            <a:r>
              <a:rPr lang="en-US" sz="2000" dirty="0">
                <a:gradFill>
                  <a:gsLst>
                    <a:gs pos="1250">
                      <a:srgbClr val="FFFFFF"/>
                    </a:gs>
                    <a:gs pos="100000">
                      <a:srgbClr val="FFFFFF"/>
                    </a:gs>
                  </a:gsLst>
                  <a:lin ang="5400000" scaled="0"/>
                </a:gradFill>
              </a:rPr>
              <a:t>for information from within the Linux guest</a:t>
            </a:r>
          </a:p>
        </p:txBody>
      </p:sp>
      <p:sp>
        <p:nvSpPr>
          <p:cNvPr id="4" name="Footer Placeholder 3"/>
          <p:cNvSpPr>
            <a:spLocks noGrp="1"/>
          </p:cNvSpPr>
          <p:nvPr>
            <p:ph type="ftr" sz="quarter" idx="4294967295"/>
          </p:nvPr>
        </p:nvSpPr>
        <p:spPr>
          <a:xfrm>
            <a:off x="8501063" y="6621463"/>
            <a:ext cx="3935412" cy="373062"/>
          </a:xfrm>
          <a:prstGeom prst="rect">
            <a:avLst/>
          </a:prstGeom>
        </p:spPr>
        <p:txBody>
          <a:bodyPr/>
          <a:lstStyle/>
          <a:p>
            <a:pPr>
              <a:defRPr/>
            </a:pPr>
            <a:r>
              <a:rPr lang="en-US" smtClean="0"/>
              <a:t>Microsoft Confidential</a:t>
            </a:r>
            <a:endParaRPr lang="en-US" dirty="0"/>
          </a:p>
        </p:txBody>
      </p:sp>
    </p:spTree>
    <p:extLst>
      <p:ext uri="{BB962C8B-B14F-4D97-AF65-F5344CB8AC3E}">
        <p14:creationId xmlns:p14="http://schemas.microsoft.com/office/powerpoint/2010/main" val="41514896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8000" dirty="0" smtClean="0"/>
              <a:t>Configuration Manager</a:t>
            </a:r>
            <a:endParaRPr lang="en-US" dirty="0"/>
          </a:p>
        </p:txBody>
      </p:sp>
    </p:spTree>
    <p:extLst>
      <p:ext uri="{BB962C8B-B14F-4D97-AF65-F5344CB8AC3E}">
        <p14:creationId xmlns:p14="http://schemas.microsoft.com/office/powerpoint/2010/main" val="245940412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6141" y="388336"/>
            <a:ext cx="11370961" cy="1165754"/>
          </a:xfrm>
        </p:spPr>
        <p:txBody>
          <a:bodyPr/>
          <a:lstStyle/>
          <a:p>
            <a:r>
              <a:rPr lang="en-US" dirty="0" smtClean="0"/>
              <a:t>Features </a:t>
            </a:r>
            <a:r>
              <a:rPr lang="en-US" dirty="0"/>
              <a:t>for UNIX/Linux </a:t>
            </a:r>
            <a:r>
              <a:rPr lang="en-US" dirty="0" smtClean="0"/>
              <a:t>Servers</a:t>
            </a:r>
            <a:endParaRPr lang="en-US" dirty="0"/>
          </a:p>
        </p:txBody>
      </p:sp>
      <p:sp>
        <p:nvSpPr>
          <p:cNvPr id="3" name="Title 4"/>
          <p:cNvSpPr txBox="1">
            <a:spLocks/>
          </p:cNvSpPr>
          <p:nvPr/>
        </p:nvSpPr>
        <p:spPr>
          <a:xfrm>
            <a:off x="303804" y="233151"/>
            <a:ext cx="11722106" cy="679653"/>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4896" dirty="0"/>
          </a:p>
        </p:txBody>
      </p:sp>
      <p:graphicFrame>
        <p:nvGraphicFramePr>
          <p:cNvPr id="4" name="Table 3"/>
          <p:cNvGraphicFramePr>
            <a:graphicFrameLocks noGrp="1"/>
          </p:cNvGraphicFramePr>
          <p:nvPr>
            <p:extLst>
              <p:ext uri="{D42A27DB-BD31-4B8C-83A1-F6EECF244321}">
                <p14:modId xmlns:p14="http://schemas.microsoft.com/office/powerpoint/2010/main" val="290442318"/>
              </p:ext>
            </p:extLst>
          </p:nvPr>
        </p:nvGraphicFramePr>
        <p:xfrm>
          <a:off x="1508407" y="1427411"/>
          <a:ext cx="9403749" cy="4911710"/>
        </p:xfrm>
        <a:graphic>
          <a:graphicData uri="http://schemas.openxmlformats.org/drawingml/2006/table">
            <a:tbl>
              <a:tblPr firstRow="1" bandRow="1">
                <a:tableStyleId>{5C22544A-7EE6-4342-B048-85BDC9FD1C3A}</a:tableStyleId>
              </a:tblPr>
              <a:tblGrid>
                <a:gridCol w="6935520"/>
                <a:gridCol w="2468229"/>
              </a:tblGrid>
              <a:tr h="466302">
                <a:tc>
                  <a:txBody>
                    <a:bodyPr/>
                    <a:lstStyle/>
                    <a:p>
                      <a:pPr algn="ctr"/>
                      <a:r>
                        <a:rPr lang="en-US" sz="2400" dirty="0" smtClean="0"/>
                        <a:t>Feature</a:t>
                      </a:r>
                      <a:endParaRPr lang="en-US" sz="2400" dirty="0"/>
                    </a:p>
                  </a:txBody>
                  <a:tcPr marL="93260" marR="93260" marT="46630" marB="46630"/>
                </a:tc>
                <a:tc>
                  <a:txBody>
                    <a:bodyPr/>
                    <a:lstStyle/>
                    <a:p>
                      <a:pPr algn="ctr"/>
                      <a:r>
                        <a:rPr lang="en-US" sz="2400" dirty="0" smtClean="0"/>
                        <a:t>In 2012</a:t>
                      </a:r>
                      <a:r>
                        <a:rPr lang="en-US" sz="2400" baseline="0" dirty="0" smtClean="0"/>
                        <a:t> SP1</a:t>
                      </a:r>
                      <a:endParaRPr lang="en-US" sz="2400" dirty="0"/>
                    </a:p>
                  </a:txBody>
                  <a:tcPr marL="93260" marR="93260" marT="46630" marB="46630"/>
                </a:tc>
              </a:tr>
              <a:tr h="404128">
                <a:tc>
                  <a:txBody>
                    <a:bodyPr/>
                    <a:lstStyle/>
                    <a:p>
                      <a:r>
                        <a:rPr lang="en-US" sz="2000" dirty="0" smtClean="0"/>
                        <a:t>Hardware</a:t>
                      </a:r>
                      <a:r>
                        <a:rPr lang="en-US" sz="2000" baseline="0" dirty="0" smtClean="0"/>
                        <a:t> Inventory</a:t>
                      </a:r>
                      <a:endParaRPr lang="en-US" sz="2000" dirty="0"/>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b="1" dirty="0" smtClean="0">
                          <a:solidFill>
                            <a:srgbClr val="00B050"/>
                          </a:solidFill>
                          <a:sym typeface="Wingdings"/>
                        </a:rPr>
                        <a:t></a:t>
                      </a:r>
                      <a:endParaRPr lang="en-US" sz="2400" b="1" dirty="0" smtClean="0">
                        <a:solidFill>
                          <a:srgbClr val="FF0000"/>
                        </a:solidFill>
                      </a:endParaRPr>
                    </a:p>
                  </a:txBody>
                  <a:tcPr marL="93260" marR="93260" marT="0" marB="0" anchor="ctr"/>
                </a:tc>
              </a:tr>
              <a:tr h="404128">
                <a:tc>
                  <a:txBody>
                    <a:bodyPr/>
                    <a:lstStyle/>
                    <a:p>
                      <a:r>
                        <a:rPr lang="en-US" sz="2000" dirty="0" smtClean="0"/>
                        <a:t>Inventory of Installed Software (like Add/Remove</a:t>
                      </a:r>
                      <a:r>
                        <a:rPr lang="en-US" sz="2000" baseline="0" dirty="0" smtClean="0"/>
                        <a:t> </a:t>
                      </a:r>
                      <a:r>
                        <a:rPr lang="en-US" sz="2000" baseline="0" dirty="0" err="1" smtClean="0"/>
                        <a:t>Progs</a:t>
                      </a:r>
                      <a:r>
                        <a:rPr lang="en-US" sz="2000" dirty="0" smtClean="0"/>
                        <a:t>)</a:t>
                      </a:r>
                      <a:endParaRPr lang="en-US" sz="2000" dirty="0"/>
                    </a:p>
                  </a:txBody>
                  <a:tcPr marL="93260" marR="93260" marT="46630" marB="46630"/>
                </a:tc>
                <a:tc>
                  <a:txBody>
                    <a:bodyPr/>
                    <a:lstStyle/>
                    <a:p>
                      <a:pPr algn="ctr"/>
                      <a:r>
                        <a:rPr lang="en-US" sz="2400" b="1" dirty="0" smtClean="0">
                          <a:solidFill>
                            <a:srgbClr val="00B050"/>
                          </a:solidFill>
                          <a:sym typeface="Wingdings"/>
                        </a:rPr>
                        <a:t></a:t>
                      </a:r>
                      <a:endParaRPr lang="en-US" sz="2400" b="1" dirty="0">
                        <a:solidFill>
                          <a:srgbClr val="FF0000"/>
                        </a:solidFill>
                      </a:endParaRPr>
                    </a:p>
                  </a:txBody>
                  <a:tcPr marL="93260" marR="93260" marT="0" marB="0" anchor="ctr"/>
                </a:tc>
              </a:tr>
              <a:tr h="404128">
                <a:tc>
                  <a:txBody>
                    <a:bodyPr/>
                    <a:lstStyle/>
                    <a:p>
                      <a:pPr marL="0" marR="0" lvl="0" indent="0" algn="l" defTabSz="914363" rtl="0" eaLnBrk="1" fontAlgn="auto" latinLnBrk="0" hangingPunct="1">
                        <a:lnSpc>
                          <a:spcPct val="100000"/>
                        </a:lnSpc>
                        <a:spcBef>
                          <a:spcPct val="0"/>
                        </a:spcBef>
                        <a:spcAft>
                          <a:spcPts val="1200"/>
                        </a:spcAft>
                        <a:buClrTx/>
                        <a:buSzTx/>
                        <a:buFontTx/>
                        <a:buNone/>
                        <a:tabLst/>
                        <a:defRPr/>
                      </a:pPr>
                      <a:r>
                        <a:rPr lang="en-US" sz="2000" dirty="0" smtClean="0"/>
                        <a:t>Software</a:t>
                      </a:r>
                      <a:r>
                        <a:rPr lang="en-US" sz="2000" baseline="0" dirty="0" smtClean="0"/>
                        <a:t> Deployment</a:t>
                      </a:r>
                      <a:endParaRPr lang="en-US" sz="2000" dirty="0" smtClean="0"/>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b="1" dirty="0" smtClean="0">
                          <a:solidFill>
                            <a:srgbClr val="00B050"/>
                          </a:solidFill>
                          <a:sym typeface="Wingdings"/>
                        </a:rPr>
                        <a:t></a:t>
                      </a:r>
                    </a:p>
                  </a:txBody>
                  <a:tcPr marL="93260" marR="93260" marT="0" marB="0" anchor="ctr"/>
                </a:tc>
              </a:tr>
              <a:tr h="404128">
                <a:tc>
                  <a:txBody>
                    <a:bodyPr/>
                    <a:lstStyle/>
                    <a:p>
                      <a:pPr lvl="0">
                        <a:spcBef>
                          <a:spcPct val="0"/>
                        </a:spcBef>
                        <a:spcAft>
                          <a:spcPts val="600"/>
                        </a:spcAft>
                      </a:pPr>
                      <a:r>
                        <a:rPr lang="en-US" sz="2000" dirty="0" smtClean="0"/>
                        <a:t>Secure and authenticated </a:t>
                      </a:r>
                      <a:r>
                        <a:rPr lang="en-US" sz="2000" baseline="0" dirty="0" smtClean="0"/>
                        <a:t>communications</a:t>
                      </a:r>
                      <a:endParaRPr lang="en-US" sz="2000" dirty="0"/>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b="1" dirty="0" smtClean="0">
                          <a:solidFill>
                            <a:srgbClr val="00B050"/>
                          </a:solidFill>
                          <a:sym typeface="Wingdings"/>
                        </a:rPr>
                        <a:t></a:t>
                      </a:r>
                      <a:endParaRPr lang="en-US" sz="2400" b="1" dirty="0" smtClean="0">
                        <a:solidFill>
                          <a:srgbClr val="FF0000"/>
                        </a:solidFill>
                      </a:endParaRPr>
                    </a:p>
                  </a:txBody>
                  <a:tcPr marL="93260" marR="93260" marT="0" marB="0" anchor="ctr"/>
                </a:tc>
              </a:tr>
              <a:tr h="404128">
                <a:tc>
                  <a:txBody>
                    <a:bodyPr/>
                    <a:lstStyle/>
                    <a:p>
                      <a:pPr lvl="0">
                        <a:spcBef>
                          <a:spcPct val="0"/>
                        </a:spcBef>
                        <a:spcAft>
                          <a:spcPts val="600"/>
                        </a:spcAft>
                      </a:pPr>
                      <a:r>
                        <a:rPr lang="en-US" sz="2000" dirty="0" smtClean="0"/>
                        <a:t>Integrated Reporting</a:t>
                      </a:r>
                      <a:endParaRPr lang="en-US" sz="2000" dirty="0"/>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b="1" dirty="0" smtClean="0">
                          <a:solidFill>
                            <a:srgbClr val="00B050"/>
                          </a:solidFill>
                          <a:sym typeface="Wingdings"/>
                        </a:rPr>
                        <a:t></a:t>
                      </a:r>
                      <a:endParaRPr lang="en-US" sz="2400" b="1" dirty="0" smtClean="0">
                        <a:solidFill>
                          <a:srgbClr val="FF0000"/>
                        </a:solidFill>
                      </a:endParaRPr>
                    </a:p>
                  </a:txBody>
                  <a:tcPr marL="93260" marR="93260" marT="0" marB="0" anchor="ctr"/>
                </a:tc>
              </a:tr>
              <a:tr h="404128">
                <a:tc>
                  <a:txBody>
                    <a:bodyPr/>
                    <a:lstStyle/>
                    <a:p>
                      <a:r>
                        <a:rPr lang="en-US" sz="2000" dirty="0" smtClean="0"/>
                        <a:t>Push Install</a:t>
                      </a:r>
                      <a:r>
                        <a:rPr lang="en-US" sz="2000" baseline="0" dirty="0" smtClean="0"/>
                        <a:t> of Native Client</a:t>
                      </a:r>
                      <a:endParaRPr lang="en-US" sz="2000" dirty="0"/>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b="1" dirty="0" smtClean="0">
                          <a:solidFill>
                            <a:srgbClr val="FF0000"/>
                          </a:solidFill>
                          <a:sym typeface="Wingdings"/>
                        </a:rPr>
                        <a:t>-</a:t>
                      </a:r>
                      <a:endParaRPr lang="en-US" sz="2400" b="0" dirty="0" smtClean="0">
                        <a:solidFill>
                          <a:srgbClr val="FF0000"/>
                        </a:solidFill>
                      </a:endParaRPr>
                    </a:p>
                  </a:txBody>
                  <a:tcPr marL="93260" marR="93260" marT="0" marB="0" anchor="ctr"/>
                </a:tc>
              </a:tr>
              <a:tr h="404128">
                <a:tc>
                  <a:txBody>
                    <a:bodyPr/>
                    <a:lstStyle/>
                    <a:p>
                      <a:pPr lvl="0">
                        <a:spcBef>
                          <a:spcPct val="0"/>
                        </a:spcBef>
                        <a:spcAft>
                          <a:spcPts val="600"/>
                        </a:spcAft>
                      </a:pPr>
                      <a:r>
                        <a:rPr lang="en-US" sz="2000" dirty="0" smtClean="0"/>
                        <a:t>OS Deployment with OS native tools</a:t>
                      </a:r>
                      <a:endParaRPr lang="en-US" sz="2000" dirty="0"/>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b="1" smtClean="0">
                          <a:solidFill>
                            <a:srgbClr val="FF0000"/>
                          </a:solidFill>
                          <a:sym typeface="Wingdings"/>
                        </a:rPr>
                        <a:t>-</a:t>
                      </a:r>
                      <a:endParaRPr lang="en-US" sz="2400" b="0" dirty="0" smtClean="0">
                        <a:solidFill>
                          <a:srgbClr val="FF0000"/>
                        </a:solidFill>
                      </a:endParaRPr>
                    </a:p>
                  </a:txBody>
                  <a:tcPr marL="93260" marR="93260" marT="0" marB="0" anchor="ctr"/>
                </a:tc>
              </a:tr>
              <a:tr h="404128">
                <a:tc>
                  <a:txBody>
                    <a:bodyPr/>
                    <a:lstStyle/>
                    <a:p>
                      <a:pPr marL="0" marR="0" lvl="0" indent="0" algn="l" defTabSz="914363" rtl="0" eaLnBrk="1" fontAlgn="auto" latinLnBrk="0" hangingPunct="1">
                        <a:lnSpc>
                          <a:spcPct val="100000"/>
                        </a:lnSpc>
                        <a:spcBef>
                          <a:spcPts val="0"/>
                        </a:spcBef>
                        <a:spcAft>
                          <a:spcPts val="0"/>
                        </a:spcAft>
                        <a:buClrTx/>
                        <a:buSzTx/>
                        <a:buFontTx/>
                        <a:buNone/>
                        <a:tabLst/>
                        <a:defRPr/>
                      </a:pPr>
                      <a:r>
                        <a:rPr lang="en-US" sz="2000" dirty="0" smtClean="0"/>
                        <a:t>User Centric Software Installation</a:t>
                      </a:r>
                      <a:endParaRPr lang="en-US" sz="2000" dirty="0"/>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b="1" smtClean="0">
                          <a:solidFill>
                            <a:srgbClr val="FF0000"/>
                          </a:solidFill>
                          <a:sym typeface="Wingdings"/>
                        </a:rPr>
                        <a:t>-</a:t>
                      </a:r>
                      <a:endParaRPr lang="en-US" sz="2400" b="0" dirty="0" smtClean="0">
                        <a:solidFill>
                          <a:srgbClr val="FF0000"/>
                        </a:solidFill>
                      </a:endParaRPr>
                    </a:p>
                  </a:txBody>
                  <a:tcPr marL="93260" marR="93260" marT="0" marB="0" anchor="ctr"/>
                </a:tc>
              </a:tr>
              <a:tr h="404128">
                <a:tc>
                  <a:txBody>
                    <a:bodyPr/>
                    <a:lstStyle/>
                    <a:p>
                      <a:pPr lvl="0">
                        <a:spcBef>
                          <a:spcPct val="0"/>
                        </a:spcBef>
                        <a:spcAft>
                          <a:spcPts val="600"/>
                        </a:spcAft>
                      </a:pPr>
                      <a:r>
                        <a:rPr lang="en-US" sz="2000" dirty="0" smtClean="0"/>
                        <a:t>Desired Configuration Management</a:t>
                      </a:r>
                      <a:r>
                        <a:rPr lang="en-US" sz="2000" baseline="0" dirty="0" smtClean="0"/>
                        <a:t> </a:t>
                      </a:r>
                      <a:r>
                        <a:rPr lang="en-US" sz="2000" dirty="0" smtClean="0"/>
                        <a:t>(DCM)</a:t>
                      </a:r>
                      <a:endParaRPr lang="en-US" sz="2000" dirty="0"/>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b="1" smtClean="0">
                          <a:solidFill>
                            <a:srgbClr val="FF0000"/>
                          </a:solidFill>
                          <a:sym typeface="Wingdings"/>
                        </a:rPr>
                        <a:t>-</a:t>
                      </a:r>
                      <a:endParaRPr lang="en-US" sz="2400" b="0" dirty="0" smtClean="0">
                        <a:solidFill>
                          <a:srgbClr val="FF0000"/>
                        </a:solidFill>
                      </a:endParaRPr>
                    </a:p>
                  </a:txBody>
                  <a:tcPr marL="93260" marR="93260" marT="0" marB="0" anchor="ctr"/>
                </a:tc>
              </a:tr>
              <a:tr h="404128">
                <a:tc>
                  <a:txBody>
                    <a:bodyPr/>
                    <a:lstStyle/>
                    <a:p>
                      <a:r>
                        <a:rPr lang="en-US" sz="2000" smtClean="0"/>
                        <a:t>Patch</a:t>
                      </a:r>
                      <a:r>
                        <a:rPr lang="en-US" sz="2000" baseline="0" smtClean="0"/>
                        <a:t> Management</a:t>
                      </a:r>
                      <a:endParaRPr lang="en-US" sz="2000" dirty="0"/>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b="1" smtClean="0">
                          <a:solidFill>
                            <a:srgbClr val="FF0000"/>
                          </a:solidFill>
                          <a:sym typeface="Wingdings"/>
                        </a:rPr>
                        <a:t>-</a:t>
                      </a:r>
                      <a:endParaRPr lang="en-US" sz="2400" b="0" dirty="0" smtClean="0">
                        <a:solidFill>
                          <a:srgbClr val="FF0000"/>
                        </a:solidFill>
                      </a:endParaRPr>
                    </a:p>
                  </a:txBody>
                  <a:tcPr marL="93260" marR="93260" marT="0" marB="0" anchor="ctr"/>
                </a:tc>
              </a:tr>
              <a:tr h="404128">
                <a:tc>
                  <a:txBody>
                    <a:bodyPr/>
                    <a:lstStyle/>
                    <a:p>
                      <a:pPr lvl="0">
                        <a:spcBef>
                          <a:spcPct val="0"/>
                        </a:spcBef>
                        <a:spcAft>
                          <a:spcPts val="600"/>
                        </a:spcAft>
                      </a:pPr>
                      <a:r>
                        <a:rPr lang="en-US" sz="2000" dirty="0" smtClean="0"/>
                        <a:t>Internet-Based Client Management (IBCM)</a:t>
                      </a:r>
                      <a:endParaRPr lang="en-US" sz="2000" dirty="0"/>
                    </a:p>
                  </a:txBody>
                  <a:tcPr marL="93260" marR="93260" marT="46630" marB="46630"/>
                </a:tc>
                <a:tc>
                  <a:txBody>
                    <a:bodyPr/>
                    <a:lstStyle/>
                    <a:p>
                      <a:pPr marL="0" marR="0" indent="0" algn="ctr" defTabSz="914363" rtl="0" eaLnBrk="1" fontAlgn="auto" latinLnBrk="0" hangingPunct="1">
                        <a:lnSpc>
                          <a:spcPct val="100000"/>
                        </a:lnSpc>
                        <a:spcBef>
                          <a:spcPts val="0"/>
                        </a:spcBef>
                        <a:spcAft>
                          <a:spcPts val="0"/>
                        </a:spcAft>
                        <a:buClrTx/>
                        <a:buSzTx/>
                        <a:buFontTx/>
                        <a:buNone/>
                        <a:tabLst/>
                        <a:defRPr/>
                      </a:pPr>
                      <a:r>
                        <a:rPr lang="en-US" sz="2400" b="1" dirty="0" smtClean="0">
                          <a:solidFill>
                            <a:srgbClr val="FF0000"/>
                          </a:solidFill>
                          <a:sym typeface="Wingdings"/>
                        </a:rPr>
                        <a:t>-</a:t>
                      </a:r>
                      <a:endParaRPr lang="en-US" sz="2400" b="0" dirty="0" smtClean="0">
                        <a:solidFill>
                          <a:srgbClr val="FF0000"/>
                        </a:solidFill>
                      </a:endParaRPr>
                    </a:p>
                  </a:txBody>
                  <a:tcPr marL="93260" marR="93260" marT="0" marB="0" anchor="ctr"/>
                </a:tc>
              </a:tr>
            </a:tbl>
          </a:graphicData>
        </a:graphic>
      </p:graphicFrame>
    </p:spTree>
    <p:extLst>
      <p:ext uri="{BB962C8B-B14F-4D97-AF65-F5344CB8AC3E}">
        <p14:creationId xmlns:p14="http://schemas.microsoft.com/office/powerpoint/2010/main" val="36153330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p:txBody>
          <a:bodyPr/>
          <a:lstStyle/>
          <a:p>
            <a:pPr eaLnBrk="1" hangingPunct="1">
              <a:defRPr/>
            </a:pPr>
            <a:r>
              <a:rPr lang="en-US" dirty="0" smtClean="0"/>
              <a:t>Architecture Overview</a:t>
            </a:r>
          </a:p>
        </p:txBody>
      </p:sp>
      <p:sp>
        <p:nvSpPr>
          <p:cNvPr id="44" name="Rounded Rectangle 43"/>
          <p:cNvSpPr/>
          <p:nvPr/>
        </p:nvSpPr>
        <p:spPr bwMode="auto">
          <a:xfrm>
            <a:off x="2283600" y="1317037"/>
            <a:ext cx="4287461" cy="965899"/>
          </a:xfrm>
          <a:prstGeom prst="roundRect">
            <a:avLst/>
          </a:prstGeom>
          <a:solidFill>
            <a:srgbClr val="92D05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none" lIns="93260" tIns="46630" rIns="93260" bIns="46630" numCol="1" rtlCol="0" anchor="ctr" anchorCtr="0" compatLnSpc="1">
            <a:prstTxWarp prst="textNoShape">
              <a:avLst/>
            </a:prstTxWarp>
          </a:bodyPr>
          <a:lstStyle/>
          <a:p>
            <a:pPr algn="ctr" defTabSz="932597" fontAlgn="base">
              <a:spcBef>
                <a:spcPct val="0"/>
              </a:spcBef>
              <a:spcAft>
                <a:spcPct val="0"/>
              </a:spcAft>
            </a:pPr>
            <a:r>
              <a:rPr lang="sv-SE" sz="2448" dirty="0">
                <a:solidFill>
                  <a:schemeClr val="tx1"/>
                </a:solidFill>
                <a:latin typeface="Arial" charset="0"/>
              </a:rPr>
              <a:t>ConfigMgr server roles</a:t>
            </a:r>
          </a:p>
        </p:txBody>
      </p:sp>
      <p:sp>
        <p:nvSpPr>
          <p:cNvPr id="43" name="Rounded Rectangle 42"/>
          <p:cNvSpPr/>
          <p:nvPr/>
        </p:nvSpPr>
        <p:spPr bwMode="auto">
          <a:xfrm>
            <a:off x="1122337" y="3438925"/>
            <a:ext cx="6060347" cy="3201308"/>
          </a:xfrm>
          <a:prstGeom prst="roundRect">
            <a:avLst>
              <a:gd name="adj" fmla="val 3484"/>
            </a:avLst>
          </a:prstGeom>
          <a:solidFill>
            <a:schemeClr val="bg1">
              <a:lumMod val="50000"/>
            </a:schemeClr>
          </a:solidFill>
          <a:ln w="19050">
            <a:solidFill>
              <a:schemeClr val="bg1"/>
            </a:solidFill>
            <a:headEnd type="none" w="med" len="med"/>
            <a:tailEnd type="none" w="med" len="med"/>
          </a:ln>
          <a:scene3d>
            <a:camera prst="orthographicFront">
              <a:rot lat="0" lon="0" rev="0"/>
            </a:camera>
            <a:lightRig rig="threePt" dir="t">
              <a:rot lat="0" lon="0" rev="1200000"/>
            </a:lightRig>
          </a:scene3d>
          <a:sp3d>
            <a:bevelT w="63500" h="25400"/>
          </a:sp3d>
        </p:spPr>
        <p:style>
          <a:lnRef idx="0">
            <a:schemeClr val="accent1"/>
          </a:lnRef>
          <a:fillRef idx="3">
            <a:schemeClr val="accent1"/>
          </a:fillRef>
          <a:effectRef idx="3">
            <a:schemeClr val="accent1"/>
          </a:effectRef>
          <a:fontRef idx="minor">
            <a:schemeClr val="lt1"/>
          </a:fontRef>
        </p:style>
        <p:txBody>
          <a:bodyPr vert="horz" wrap="none" lIns="93260" tIns="46630" rIns="93260" bIns="46630" numCol="1" rtlCol="0" anchor="ctr" anchorCtr="0" compatLnSpc="1">
            <a:prstTxWarp prst="textNoShape">
              <a:avLst/>
            </a:prstTxWarp>
          </a:bodyPr>
          <a:lstStyle/>
          <a:p>
            <a:pPr defTabSz="932597" fontAlgn="base">
              <a:spcBef>
                <a:spcPct val="0"/>
              </a:spcBef>
              <a:spcAft>
                <a:spcPct val="0"/>
              </a:spcAft>
            </a:pPr>
            <a:endParaRPr lang="sv-SE" sz="2244">
              <a:solidFill>
                <a:schemeClr val="tx1"/>
              </a:solidFill>
              <a:effectLst>
                <a:outerShdw blurRad="38100" dist="38100" dir="2700000" algn="tl">
                  <a:srgbClr val="000000">
                    <a:alpha val="43137"/>
                  </a:srgbClr>
                </a:outerShdw>
              </a:effectLst>
            </a:endParaRPr>
          </a:p>
        </p:txBody>
      </p:sp>
      <p:sp>
        <p:nvSpPr>
          <p:cNvPr id="12" name="Rounded Rectangle 11"/>
          <p:cNvSpPr/>
          <p:nvPr/>
        </p:nvSpPr>
        <p:spPr bwMode="auto">
          <a:xfrm>
            <a:off x="1195236" y="3534541"/>
            <a:ext cx="5907400" cy="641165"/>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3260" tIns="46630" rIns="93260" bIns="46630" numCol="1" rtlCol="0" anchor="ctr" anchorCtr="0" compatLnSpc="1">
            <a:prstTxWarp prst="textNoShape">
              <a:avLst/>
            </a:prstTxWarp>
          </a:bodyPr>
          <a:lstStyle/>
          <a:p>
            <a:pPr algn="ctr"/>
            <a:r>
              <a:rPr lang="sv-SE" sz="2244" dirty="0">
                <a:solidFill>
                  <a:schemeClr val="bg1"/>
                </a:solidFill>
              </a:rPr>
              <a:t>Client for UNIX/Linux</a:t>
            </a:r>
          </a:p>
        </p:txBody>
      </p:sp>
      <p:sp>
        <p:nvSpPr>
          <p:cNvPr id="13" name="Rounded Rectangle 12"/>
          <p:cNvSpPr/>
          <p:nvPr/>
        </p:nvSpPr>
        <p:spPr bwMode="auto">
          <a:xfrm>
            <a:off x="1195236" y="4226752"/>
            <a:ext cx="5907400" cy="641165"/>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3260" tIns="46630" rIns="93260" bIns="46630" numCol="1" rtlCol="0" anchor="ctr" anchorCtr="0" compatLnSpc="1">
            <a:prstTxWarp prst="textNoShape">
              <a:avLst/>
            </a:prstTxWarp>
          </a:bodyPr>
          <a:lstStyle/>
          <a:p>
            <a:pPr algn="ctr" defTabSz="932597"/>
            <a:r>
              <a:rPr lang="sv-SE" sz="2244" dirty="0">
                <a:solidFill>
                  <a:schemeClr val="bg1"/>
                </a:solidFill>
              </a:rPr>
              <a:t>CIM Server (OMI)</a:t>
            </a:r>
          </a:p>
        </p:txBody>
      </p:sp>
      <p:sp>
        <p:nvSpPr>
          <p:cNvPr id="14" name="Rounded Rectangle 13"/>
          <p:cNvSpPr/>
          <p:nvPr/>
        </p:nvSpPr>
        <p:spPr bwMode="auto">
          <a:xfrm>
            <a:off x="1195236" y="4904691"/>
            <a:ext cx="1947393" cy="641165"/>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3260" tIns="46630" rIns="93260" bIns="46630" numCol="1" rtlCol="0" anchor="ctr" anchorCtr="0" compatLnSpc="1">
            <a:prstTxWarp prst="textNoShape">
              <a:avLst/>
            </a:prstTxWarp>
          </a:bodyPr>
          <a:lstStyle/>
          <a:p>
            <a:pPr algn="ctr" defTabSz="932597" fontAlgn="base">
              <a:spcBef>
                <a:spcPct val="0"/>
              </a:spcBef>
              <a:spcAft>
                <a:spcPct val="0"/>
              </a:spcAft>
            </a:pPr>
            <a:r>
              <a:rPr lang="sv-SE" sz="2244" dirty="0">
                <a:solidFill>
                  <a:schemeClr val="bg1"/>
                </a:solidFill>
              </a:rPr>
              <a:t>Provider</a:t>
            </a:r>
            <a:r>
              <a:rPr lang="sv-SE" sz="2244" dirty="0">
                <a:solidFill>
                  <a:schemeClr val="bg1"/>
                </a:solidFill>
                <a:effectLst>
                  <a:outerShdw blurRad="38100" dist="38100" dir="2700000" algn="tl">
                    <a:srgbClr val="000000">
                      <a:alpha val="43137"/>
                    </a:srgbClr>
                  </a:outerShdw>
                </a:effectLst>
              </a:rPr>
              <a:t> 1</a:t>
            </a:r>
          </a:p>
        </p:txBody>
      </p:sp>
      <p:sp>
        <p:nvSpPr>
          <p:cNvPr id="49" name="Rounded Rectangle 48"/>
          <p:cNvSpPr/>
          <p:nvPr/>
        </p:nvSpPr>
        <p:spPr bwMode="auto">
          <a:xfrm>
            <a:off x="5184726" y="4904691"/>
            <a:ext cx="1947393" cy="641165"/>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3260" tIns="46630" rIns="93260" bIns="46630" numCol="1" rtlCol="0" anchor="ctr" anchorCtr="0" compatLnSpc="1">
            <a:prstTxWarp prst="textNoShape">
              <a:avLst/>
            </a:prstTxWarp>
          </a:bodyPr>
          <a:lstStyle/>
          <a:p>
            <a:pPr algn="ctr" defTabSz="932597" fontAlgn="base">
              <a:spcBef>
                <a:spcPct val="0"/>
              </a:spcBef>
              <a:spcAft>
                <a:spcPct val="0"/>
              </a:spcAft>
            </a:pPr>
            <a:r>
              <a:rPr lang="sv-SE" sz="2244" dirty="0">
                <a:solidFill>
                  <a:schemeClr val="bg1"/>
                </a:solidFill>
              </a:rPr>
              <a:t>Provider 3</a:t>
            </a:r>
          </a:p>
        </p:txBody>
      </p:sp>
      <p:sp>
        <p:nvSpPr>
          <p:cNvPr id="51" name="Rounded Rectangle 50"/>
          <p:cNvSpPr/>
          <p:nvPr/>
        </p:nvSpPr>
        <p:spPr bwMode="auto">
          <a:xfrm>
            <a:off x="1195236" y="5597255"/>
            <a:ext cx="5907398" cy="441839"/>
          </a:xfrm>
          <a:prstGeom prst="roundRect">
            <a:avLst>
              <a:gd name="adj" fmla="val 23263"/>
            </a:avLst>
          </a:prstGeom>
          <a:solidFill>
            <a:srgbClr val="FF5C2F"/>
          </a:solidFill>
          <a:ln>
            <a:noFill/>
            <a:headEnd type="none" w="med" len="med"/>
            <a:tailEnd type="none" w="med" len="med"/>
          </a:ln>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vert="horz" wrap="none" lIns="93260" tIns="46630" rIns="93260" bIns="46630" numCol="1" rtlCol="0" anchor="ctr" anchorCtr="0" compatLnSpc="1">
            <a:prstTxWarp prst="textNoShape">
              <a:avLst/>
            </a:prstTxWarp>
          </a:bodyPr>
          <a:lstStyle/>
          <a:p>
            <a:pPr algn="ctr" defTabSz="932597"/>
            <a:r>
              <a:rPr lang="sv-SE" sz="2244" dirty="0">
                <a:solidFill>
                  <a:schemeClr val="tx1"/>
                </a:solidFill>
              </a:rPr>
              <a:t>PAL</a:t>
            </a:r>
          </a:p>
        </p:txBody>
      </p:sp>
      <p:sp>
        <p:nvSpPr>
          <p:cNvPr id="75" name="Rounded Rectangle 74"/>
          <p:cNvSpPr/>
          <p:nvPr/>
        </p:nvSpPr>
        <p:spPr bwMode="auto">
          <a:xfrm>
            <a:off x="3222985" y="4904691"/>
            <a:ext cx="1947393" cy="641165"/>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3260" tIns="46630" rIns="93260" bIns="46630" numCol="1" rtlCol="0" anchor="ctr" anchorCtr="0" compatLnSpc="1">
            <a:prstTxWarp prst="textNoShape">
              <a:avLst/>
            </a:prstTxWarp>
          </a:bodyPr>
          <a:lstStyle/>
          <a:p>
            <a:pPr algn="ctr" defTabSz="932597" fontAlgn="base">
              <a:spcBef>
                <a:spcPct val="0"/>
              </a:spcBef>
              <a:spcAft>
                <a:spcPct val="0"/>
              </a:spcAft>
            </a:pPr>
            <a:r>
              <a:rPr lang="sv-SE" sz="2244" dirty="0">
                <a:solidFill>
                  <a:schemeClr val="bg1"/>
                </a:solidFill>
              </a:rPr>
              <a:t>Provider 2</a:t>
            </a:r>
          </a:p>
        </p:txBody>
      </p:sp>
      <p:sp>
        <p:nvSpPr>
          <p:cNvPr id="77" name="Rounded Rectangle 76"/>
          <p:cNvSpPr/>
          <p:nvPr/>
        </p:nvSpPr>
        <p:spPr bwMode="auto">
          <a:xfrm>
            <a:off x="1195236" y="6098327"/>
            <a:ext cx="5907398" cy="441839"/>
          </a:xfrm>
          <a:prstGeom prst="roundRect">
            <a:avLst>
              <a:gd name="adj" fmla="val 21064"/>
            </a:avLst>
          </a:prstGeom>
          <a:solidFill>
            <a:srgbClr val="ECF488"/>
          </a:solidFill>
          <a:ln>
            <a:noFill/>
            <a:headEnd type="none" w="med" len="med"/>
            <a:tailEnd type="none" w="med" len="med"/>
          </a:ln>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vert="horz" wrap="none" lIns="93260" tIns="46630" rIns="93260" bIns="46630" numCol="1" rtlCol="0" anchor="ctr" anchorCtr="0" compatLnSpc="1">
            <a:prstTxWarp prst="textNoShape">
              <a:avLst/>
            </a:prstTxWarp>
          </a:bodyPr>
          <a:lstStyle/>
          <a:p>
            <a:pPr algn="ctr" defTabSz="932597"/>
            <a:r>
              <a:rPr lang="sv-SE" sz="2244" dirty="0">
                <a:solidFill>
                  <a:schemeClr val="bg1"/>
                </a:solidFill>
              </a:rPr>
              <a:t>OS Resources</a:t>
            </a:r>
          </a:p>
        </p:txBody>
      </p:sp>
      <p:sp>
        <p:nvSpPr>
          <p:cNvPr id="283654" name="Rounded Rectangular Callout 283653"/>
          <p:cNvSpPr/>
          <p:nvPr/>
        </p:nvSpPr>
        <p:spPr bwMode="auto">
          <a:xfrm>
            <a:off x="8125166" y="2830412"/>
            <a:ext cx="3610974" cy="1012794"/>
          </a:xfrm>
          <a:prstGeom prst="wedgeRoundRectCallout">
            <a:avLst>
              <a:gd name="adj1" fmla="val -85439"/>
              <a:gd name="adj2" fmla="val 48691"/>
              <a:gd name="adj3" fmla="val 16667"/>
            </a:avLst>
          </a:prstGeom>
          <a:solidFill>
            <a:schemeClr val="accent1">
              <a:lumMod val="75000"/>
            </a:schemeClr>
          </a:solidFill>
          <a:ln>
            <a:solidFill>
              <a:schemeClr val="tx1"/>
            </a:solidFill>
            <a:headEnd type="none" w="med" len="med"/>
            <a:tailEnd type="none" w="med" len="med"/>
          </a:ln>
          <a:scene3d>
            <a:camera prst="orthographicFront"/>
            <a:lightRig rig="threePt" dir="t"/>
          </a:scene3d>
          <a:sp3d>
            <a:bevelT/>
          </a:sp3d>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r>
              <a:rPr lang="en-US" sz="2244" dirty="0">
                <a:solidFill>
                  <a:schemeClr val="tx1"/>
                </a:solidFill>
              </a:rPr>
              <a:t>Equivalent of ccmexec.exe in Windows</a:t>
            </a:r>
          </a:p>
        </p:txBody>
      </p:sp>
      <p:sp>
        <p:nvSpPr>
          <p:cNvPr id="91" name="Rounded Rectangular Callout 90"/>
          <p:cNvSpPr/>
          <p:nvPr/>
        </p:nvSpPr>
        <p:spPr bwMode="auto">
          <a:xfrm>
            <a:off x="8240459" y="4302395"/>
            <a:ext cx="3139684" cy="907927"/>
          </a:xfrm>
          <a:prstGeom prst="wedgeRoundRectCallout">
            <a:avLst>
              <a:gd name="adj1" fmla="val -90455"/>
              <a:gd name="adj2" fmla="val -17784"/>
              <a:gd name="adj3" fmla="val 16667"/>
            </a:avLst>
          </a:prstGeom>
          <a:solidFill>
            <a:schemeClr val="accent1">
              <a:lumMod val="75000"/>
            </a:schemeClr>
          </a:solidFill>
          <a:ln>
            <a:solidFill>
              <a:schemeClr val="tx1"/>
            </a:solidFill>
            <a:headEnd type="none" w="med" len="med"/>
            <a:tailEnd type="none" w="med" len="med"/>
          </a:ln>
          <a:scene3d>
            <a:camera prst="orthographicFront"/>
            <a:lightRig rig="threePt" dir="t"/>
          </a:scene3d>
          <a:sp3d>
            <a:bevelT/>
          </a:sp3d>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r>
              <a:rPr lang="en-US" sz="2244" dirty="0">
                <a:solidFill>
                  <a:schemeClr val="tx1"/>
                </a:solidFill>
              </a:rPr>
              <a:t>Equivalent of the WMI  service in Windows</a:t>
            </a:r>
          </a:p>
        </p:txBody>
      </p:sp>
      <p:sp>
        <p:nvSpPr>
          <p:cNvPr id="92" name="Rounded Rectangular Callout 91"/>
          <p:cNvSpPr/>
          <p:nvPr/>
        </p:nvSpPr>
        <p:spPr bwMode="auto">
          <a:xfrm>
            <a:off x="8336316" y="5633709"/>
            <a:ext cx="3043827" cy="866674"/>
          </a:xfrm>
          <a:prstGeom prst="wedgeRoundRectCallout">
            <a:avLst>
              <a:gd name="adj1" fmla="val -95212"/>
              <a:gd name="adj2" fmla="val -86522"/>
              <a:gd name="adj3" fmla="val 16667"/>
            </a:avLst>
          </a:prstGeom>
          <a:solidFill>
            <a:schemeClr val="accent1">
              <a:lumMod val="75000"/>
            </a:schemeClr>
          </a:solidFill>
          <a:ln>
            <a:solidFill>
              <a:schemeClr val="tx1"/>
            </a:solidFill>
            <a:headEnd type="none" w="med" len="med"/>
            <a:tailEnd type="none" w="med" len="med"/>
          </a:ln>
          <a:scene3d>
            <a:camera prst="orthographicFront"/>
            <a:lightRig rig="threePt" dir="t"/>
          </a:scene3d>
          <a:sp3d>
            <a:bevelT/>
          </a:sp3d>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r>
              <a:rPr lang="en-US" sz="2244" dirty="0">
                <a:solidFill>
                  <a:schemeClr val="tx1"/>
                </a:solidFill>
              </a:rPr>
              <a:t>Equivalent of WMI  providers in Windows</a:t>
            </a:r>
          </a:p>
        </p:txBody>
      </p:sp>
      <p:sp>
        <p:nvSpPr>
          <p:cNvPr id="40" name="TextBox 39"/>
          <p:cNvSpPr txBox="1"/>
          <p:nvPr/>
        </p:nvSpPr>
        <p:spPr>
          <a:xfrm>
            <a:off x="7558288" y="1567583"/>
            <a:ext cx="4785028" cy="374846"/>
          </a:xfrm>
          <a:prstGeom prst="rect">
            <a:avLst/>
          </a:prstGeom>
          <a:noFill/>
        </p:spPr>
        <p:txBody>
          <a:bodyPr wrap="none" rtlCol="0">
            <a:spAutoFit/>
          </a:bodyPr>
          <a:lstStyle/>
          <a:p>
            <a:r>
              <a:rPr lang="sv-SE" sz="1836" dirty="0"/>
              <a:t>New component </a:t>
            </a:r>
            <a:r>
              <a:rPr lang="sv-SE" sz="1836" u="sng" dirty="0"/>
              <a:t>common</a:t>
            </a:r>
            <a:r>
              <a:rPr lang="sv-SE" sz="1836" dirty="0"/>
              <a:t> to all UNIX/Linux </a:t>
            </a:r>
          </a:p>
        </p:txBody>
      </p:sp>
      <p:sp>
        <p:nvSpPr>
          <p:cNvPr id="31" name="TextBox 30"/>
          <p:cNvSpPr txBox="1"/>
          <p:nvPr/>
        </p:nvSpPr>
        <p:spPr>
          <a:xfrm>
            <a:off x="7558288" y="1887805"/>
            <a:ext cx="3272050" cy="374846"/>
          </a:xfrm>
          <a:prstGeom prst="rect">
            <a:avLst/>
          </a:prstGeom>
          <a:noFill/>
        </p:spPr>
        <p:txBody>
          <a:bodyPr wrap="none" rtlCol="0">
            <a:spAutoFit/>
          </a:bodyPr>
          <a:lstStyle/>
          <a:p>
            <a:r>
              <a:rPr lang="sv-SE" sz="1836" dirty="0"/>
              <a:t>New component - OS specific</a:t>
            </a:r>
          </a:p>
        </p:txBody>
      </p:sp>
      <p:sp>
        <p:nvSpPr>
          <p:cNvPr id="81" name="TextBox 80"/>
          <p:cNvSpPr txBox="1"/>
          <p:nvPr/>
        </p:nvSpPr>
        <p:spPr>
          <a:xfrm>
            <a:off x="7558289" y="2208026"/>
            <a:ext cx="2651688" cy="374846"/>
          </a:xfrm>
          <a:prstGeom prst="rect">
            <a:avLst/>
          </a:prstGeom>
          <a:noFill/>
        </p:spPr>
        <p:txBody>
          <a:bodyPr wrap="none" rtlCol="0">
            <a:spAutoFit/>
          </a:bodyPr>
          <a:lstStyle/>
          <a:p>
            <a:r>
              <a:rPr lang="sv-SE" sz="1836" dirty="0"/>
              <a:t>Built-in OS functionality</a:t>
            </a:r>
          </a:p>
        </p:txBody>
      </p:sp>
      <p:sp>
        <p:nvSpPr>
          <p:cNvPr id="82" name="Oval 81"/>
          <p:cNvSpPr/>
          <p:nvPr/>
        </p:nvSpPr>
        <p:spPr bwMode="auto">
          <a:xfrm>
            <a:off x="7309174" y="1298912"/>
            <a:ext cx="279781" cy="279781"/>
          </a:xfrm>
          <a:prstGeom prst="ellipse">
            <a:avLst/>
          </a:prstGeom>
          <a:solidFill>
            <a:srgbClr val="92D050"/>
          </a:solidFill>
          <a:ln w="6350">
            <a:noFill/>
            <a:headEnd type="none" w="med" len="med"/>
            <a:tailEnd type="none" w="med" len="med"/>
          </a:ln>
          <a:scene3d>
            <a:camera prst="orthographicFront"/>
            <a:lightRig rig="threePt" dir="t"/>
          </a:scene3d>
          <a:sp3d>
            <a:bevelT/>
          </a:sp3d>
        </p:spPr>
        <p:style>
          <a:lnRef idx="2">
            <a:schemeClr val="accent2">
              <a:shade val="50000"/>
            </a:schemeClr>
          </a:lnRef>
          <a:fillRef idx="1">
            <a:schemeClr val="accent2"/>
          </a:fillRef>
          <a:effectRef idx="0">
            <a:schemeClr val="accent2"/>
          </a:effectRef>
          <a:fontRef idx="minor">
            <a:schemeClr val="lt1"/>
          </a:fontRef>
        </p:style>
        <p:txBody>
          <a:bodyPr vert="horz" wrap="none" lIns="93260" tIns="46630" rIns="93260" bIns="46630" numCol="1" rtlCol="0" anchor="ctr" anchorCtr="0" compatLnSpc="1">
            <a:prstTxWarp prst="textNoShape">
              <a:avLst/>
            </a:prstTxWarp>
          </a:bodyPr>
          <a:lstStyle/>
          <a:p>
            <a:pPr algn="ctr"/>
            <a:endParaRPr lang="sv-SE" sz="1836">
              <a:solidFill>
                <a:schemeClr val="bg1"/>
              </a:solidFill>
            </a:endParaRPr>
          </a:p>
        </p:txBody>
      </p:sp>
      <p:sp>
        <p:nvSpPr>
          <p:cNvPr id="83" name="TextBox 82"/>
          <p:cNvSpPr txBox="1"/>
          <p:nvPr/>
        </p:nvSpPr>
        <p:spPr>
          <a:xfrm>
            <a:off x="7558288" y="1247360"/>
            <a:ext cx="3304490" cy="382308"/>
          </a:xfrm>
          <a:prstGeom prst="rect">
            <a:avLst/>
          </a:prstGeom>
          <a:noFill/>
        </p:spPr>
        <p:txBody>
          <a:bodyPr wrap="none" rtlCol="0">
            <a:spAutoFit/>
          </a:bodyPr>
          <a:lstStyle/>
          <a:p>
            <a:r>
              <a:rPr lang="sv-SE" sz="1836" dirty="0"/>
              <a:t>Existing ConfigMgr 2012 SP1 </a:t>
            </a:r>
          </a:p>
        </p:txBody>
      </p:sp>
      <p:sp>
        <p:nvSpPr>
          <p:cNvPr id="32" name="Oval 31"/>
          <p:cNvSpPr/>
          <p:nvPr/>
        </p:nvSpPr>
        <p:spPr bwMode="auto">
          <a:xfrm>
            <a:off x="7314596" y="1623210"/>
            <a:ext cx="279781" cy="279781"/>
          </a:xfrm>
          <a:prstGeom prst="ellipse">
            <a:avLst/>
          </a:prstGeom>
          <a:solidFill>
            <a:schemeClr val="tx1"/>
          </a:solidFill>
          <a:ln w="6350">
            <a:noFill/>
            <a:headEnd type="none" w="med" len="med"/>
            <a:tailEnd type="none" w="med" len="med"/>
          </a:ln>
          <a:scene3d>
            <a:camera prst="orthographicFront"/>
            <a:lightRig rig="threePt" dir="t"/>
          </a:scene3d>
          <a:sp3d>
            <a:bevelT/>
          </a:sp3d>
        </p:spPr>
        <p:style>
          <a:lnRef idx="2">
            <a:schemeClr val="accent2">
              <a:shade val="50000"/>
            </a:schemeClr>
          </a:lnRef>
          <a:fillRef idx="1">
            <a:schemeClr val="accent2"/>
          </a:fillRef>
          <a:effectRef idx="0">
            <a:schemeClr val="accent2"/>
          </a:effectRef>
          <a:fontRef idx="minor">
            <a:schemeClr val="lt1"/>
          </a:fontRef>
        </p:style>
        <p:txBody>
          <a:bodyPr vert="horz" wrap="none" lIns="93260" tIns="46630" rIns="93260" bIns="46630" numCol="1" rtlCol="0" anchor="ctr" anchorCtr="0" compatLnSpc="1">
            <a:prstTxWarp prst="textNoShape">
              <a:avLst/>
            </a:prstTxWarp>
          </a:bodyPr>
          <a:lstStyle/>
          <a:p>
            <a:pPr algn="ctr"/>
            <a:endParaRPr lang="sv-SE" sz="2244">
              <a:solidFill>
                <a:schemeClr val="bg1"/>
              </a:solidFill>
            </a:endParaRPr>
          </a:p>
        </p:txBody>
      </p:sp>
      <p:sp>
        <p:nvSpPr>
          <p:cNvPr id="33" name="Oval 32"/>
          <p:cNvSpPr/>
          <p:nvPr/>
        </p:nvSpPr>
        <p:spPr bwMode="auto">
          <a:xfrm>
            <a:off x="7314596" y="1947508"/>
            <a:ext cx="279781" cy="279781"/>
          </a:xfrm>
          <a:prstGeom prst="ellipse">
            <a:avLst/>
          </a:prstGeom>
          <a:solidFill>
            <a:srgbClr val="FF5C2F"/>
          </a:solidFill>
          <a:ln w="6350">
            <a:noFill/>
            <a:headEnd type="none" w="med" len="med"/>
            <a:tailEnd type="none" w="med" len="med"/>
          </a:ln>
          <a:scene3d>
            <a:camera prst="orthographicFront"/>
            <a:lightRig rig="threePt" dir="t"/>
          </a:scene3d>
          <a:sp3d>
            <a:bevelT/>
          </a:sp3d>
        </p:spPr>
        <p:style>
          <a:lnRef idx="2">
            <a:schemeClr val="accent2">
              <a:shade val="50000"/>
            </a:schemeClr>
          </a:lnRef>
          <a:fillRef idx="1">
            <a:schemeClr val="accent2"/>
          </a:fillRef>
          <a:effectRef idx="0">
            <a:schemeClr val="accent2"/>
          </a:effectRef>
          <a:fontRef idx="minor">
            <a:schemeClr val="lt1"/>
          </a:fontRef>
        </p:style>
        <p:txBody>
          <a:bodyPr vert="horz" wrap="none" lIns="93260" tIns="46630" rIns="93260" bIns="46630" numCol="1" rtlCol="0" anchor="ctr" anchorCtr="0" compatLnSpc="1">
            <a:prstTxWarp prst="textNoShape">
              <a:avLst/>
            </a:prstTxWarp>
          </a:bodyPr>
          <a:lstStyle/>
          <a:p>
            <a:pPr algn="ctr"/>
            <a:endParaRPr lang="sv-SE" sz="2244">
              <a:solidFill>
                <a:schemeClr val="bg1"/>
              </a:solidFill>
            </a:endParaRPr>
          </a:p>
        </p:txBody>
      </p:sp>
      <p:sp>
        <p:nvSpPr>
          <p:cNvPr id="34" name="Oval 33"/>
          <p:cNvSpPr/>
          <p:nvPr/>
        </p:nvSpPr>
        <p:spPr bwMode="auto">
          <a:xfrm>
            <a:off x="7314596" y="2271806"/>
            <a:ext cx="279781" cy="279781"/>
          </a:xfrm>
          <a:prstGeom prst="ellipse">
            <a:avLst/>
          </a:prstGeom>
          <a:solidFill>
            <a:srgbClr val="ECF488"/>
          </a:solidFill>
          <a:ln w="6350">
            <a:noFill/>
            <a:headEnd type="none" w="med" len="med"/>
            <a:tailEnd type="none" w="med" len="med"/>
          </a:ln>
          <a:scene3d>
            <a:camera prst="orthographicFront"/>
            <a:lightRig rig="threePt" dir="t"/>
          </a:scene3d>
          <a:sp3d>
            <a:bevelT/>
          </a:sp3d>
        </p:spPr>
        <p:style>
          <a:lnRef idx="2">
            <a:schemeClr val="accent2">
              <a:shade val="50000"/>
            </a:schemeClr>
          </a:lnRef>
          <a:fillRef idx="1">
            <a:schemeClr val="accent2"/>
          </a:fillRef>
          <a:effectRef idx="0">
            <a:schemeClr val="accent2"/>
          </a:effectRef>
          <a:fontRef idx="minor">
            <a:schemeClr val="lt1"/>
          </a:fontRef>
        </p:style>
        <p:txBody>
          <a:bodyPr vert="horz" wrap="none" lIns="93260" tIns="46630" rIns="93260" bIns="46630" numCol="1" rtlCol="0" anchor="ctr" anchorCtr="0" compatLnSpc="1">
            <a:prstTxWarp prst="textNoShape">
              <a:avLst/>
            </a:prstTxWarp>
          </a:bodyPr>
          <a:lstStyle/>
          <a:p>
            <a:pPr algn="ctr"/>
            <a:endParaRPr lang="sv-SE" sz="2244">
              <a:solidFill>
                <a:schemeClr val="bg1"/>
              </a:solidFill>
            </a:endParaRPr>
          </a:p>
        </p:txBody>
      </p:sp>
      <p:sp>
        <p:nvSpPr>
          <p:cNvPr id="36" name="Rounded Rectangular Callout 35"/>
          <p:cNvSpPr/>
          <p:nvPr/>
        </p:nvSpPr>
        <p:spPr bwMode="auto">
          <a:xfrm>
            <a:off x="156315" y="2159991"/>
            <a:ext cx="2642376" cy="1133421"/>
          </a:xfrm>
          <a:prstGeom prst="wedgeRoundRectCallout">
            <a:avLst>
              <a:gd name="adj1" fmla="val 103926"/>
              <a:gd name="adj2" fmla="val -5536"/>
              <a:gd name="adj3" fmla="val 16667"/>
            </a:avLst>
          </a:prstGeom>
          <a:solidFill>
            <a:schemeClr val="accent1">
              <a:lumMod val="75000"/>
            </a:schemeClr>
          </a:solidFill>
          <a:ln>
            <a:solidFill>
              <a:schemeClr val="tx1"/>
            </a:solidFill>
            <a:headEnd type="none" w="med" len="med"/>
            <a:tailEnd type="none" w="med" len="med"/>
          </a:ln>
          <a:effectLst/>
          <a:scene3d>
            <a:camera prst="orthographicFront"/>
            <a:lightRig rig="threePt" dir="t"/>
          </a:scene3d>
          <a:sp3d>
            <a:bevelT/>
          </a:sp3d>
        </p:spPr>
        <p:style>
          <a:lnRef idx="1">
            <a:schemeClr val="accent2"/>
          </a:lnRef>
          <a:fillRef idx="3">
            <a:schemeClr val="accent2"/>
          </a:fillRef>
          <a:effectRef idx="2">
            <a:schemeClr val="accent2"/>
          </a:effectRef>
          <a:fontRef idx="minor">
            <a:schemeClr val="lt1"/>
          </a:fontRef>
        </p:style>
        <p:txBody>
          <a:bodyPr vert="horz" wrap="square" lIns="0" tIns="46628" rIns="0" bIns="46628" numCol="1" rtlCol="0" anchor="ctr" anchorCtr="0" compatLnSpc="1">
            <a:prstTxWarp prst="textNoShape">
              <a:avLst/>
            </a:prstTxWarp>
          </a:bodyPr>
          <a:lstStyle/>
          <a:p>
            <a:pPr algn="ctr"/>
            <a:r>
              <a:rPr lang="en-US" sz="2244" dirty="0">
                <a:solidFill>
                  <a:schemeClr val="tx1"/>
                </a:solidFill>
              </a:rPr>
              <a:t>Normal ConfigMgr MP &amp; DP communication</a:t>
            </a:r>
          </a:p>
        </p:txBody>
      </p:sp>
      <p:sp>
        <p:nvSpPr>
          <p:cNvPr id="3" name="Down Arrow 2"/>
          <p:cNvSpPr/>
          <p:nvPr/>
        </p:nvSpPr>
        <p:spPr>
          <a:xfrm>
            <a:off x="4515046" y="2427660"/>
            <a:ext cx="406487" cy="939952"/>
          </a:xfrm>
          <a:prstGeom prst="downArrow">
            <a:avLst/>
          </a:prstGeom>
          <a:solidFill>
            <a:schemeClr val="accent1">
              <a:lumMod val="40000"/>
              <a:lumOff val="60000"/>
            </a:schemeClr>
          </a:solidFill>
          <a:ln>
            <a:solidFill>
              <a:schemeClr val="bg1">
                <a:lumMod val="6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4" name="TextBox 3"/>
          <p:cNvSpPr txBox="1"/>
          <p:nvPr/>
        </p:nvSpPr>
        <p:spPr>
          <a:xfrm>
            <a:off x="3129399" y="2846991"/>
            <a:ext cx="993309" cy="382308"/>
          </a:xfrm>
          <a:prstGeom prst="rect">
            <a:avLst/>
          </a:prstGeom>
          <a:noFill/>
        </p:spPr>
        <p:txBody>
          <a:bodyPr wrap="none" rtlCol="0">
            <a:spAutoFit/>
          </a:bodyPr>
          <a:lstStyle/>
          <a:p>
            <a:r>
              <a:rPr lang="en-US" sz="1836" i="1" dirty="0">
                <a:solidFill>
                  <a:srgbClr val="FFFFCC"/>
                </a:solidFill>
              </a:rPr>
              <a:t>Request</a:t>
            </a:r>
          </a:p>
        </p:txBody>
      </p:sp>
      <p:sp>
        <p:nvSpPr>
          <p:cNvPr id="30" name="TextBox 29"/>
          <p:cNvSpPr txBox="1"/>
          <p:nvPr/>
        </p:nvSpPr>
        <p:spPr>
          <a:xfrm>
            <a:off x="4819333" y="2560864"/>
            <a:ext cx="1139731" cy="382308"/>
          </a:xfrm>
          <a:prstGeom prst="rect">
            <a:avLst/>
          </a:prstGeom>
          <a:noFill/>
        </p:spPr>
        <p:txBody>
          <a:bodyPr wrap="none" rtlCol="0">
            <a:spAutoFit/>
          </a:bodyPr>
          <a:lstStyle/>
          <a:p>
            <a:r>
              <a:rPr lang="en-US" sz="1836" i="1" dirty="0">
                <a:solidFill>
                  <a:srgbClr val="FFFFCC"/>
                </a:solidFill>
              </a:rPr>
              <a:t>Response</a:t>
            </a:r>
          </a:p>
        </p:txBody>
      </p:sp>
      <p:sp>
        <p:nvSpPr>
          <p:cNvPr id="5" name="Up Arrow 4"/>
          <p:cNvSpPr/>
          <p:nvPr/>
        </p:nvSpPr>
        <p:spPr>
          <a:xfrm>
            <a:off x="4148935" y="2393956"/>
            <a:ext cx="366111" cy="931897"/>
          </a:xfrm>
          <a:prstGeom prst="upArrow">
            <a:avLst/>
          </a:prstGeom>
          <a:solidFill>
            <a:schemeClr val="accent1">
              <a:lumMod val="40000"/>
              <a:lumOff val="60000"/>
            </a:schemeClr>
          </a:solidFill>
          <a:ln>
            <a:solidFill>
              <a:schemeClr val="bg1">
                <a:lumMod val="65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Tree>
    <p:extLst>
      <p:ext uri="{BB962C8B-B14F-4D97-AF65-F5344CB8AC3E}">
        <p14:creationId xmlns:p14="http://schemas.microsoft.com/office/powerpoint/2010/main" val="28952097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83654"/>
                                        </p:tgtEl>
                                        <p:attrNameLst>
                                          <p:attrName>style.visibility</p:attrName>
                                        </p:attrNameLst>
                                      </p:cBhvr>
                                      <p:to>
                                        <p:strVal val="visible"/>
                                      </p:to>
                                    </p:set>
                                    <p:animEffect transition="in" filter="fade">
                                      <p:cBhvr>
                                        <p:cTn id="7" dur="1000"/>
                                        <p:tgtEl>
                                          <p:spTgt spid="283654"/>
                                        </p:tgtEl>
                                      </p:cBhvr>
                                    </p:animEffect>
                                    <p:anim calcmode="lin" valueType="num">
                                      <p:cBhvr>
                                        <p:cTn id="8" dur="1000" fill="hold"/>
                                        <p:tgtEl>
                                          <p:spTgt spid="283654"/>
                                        </p:tgtEl>
                                        <p:attrNameLst>
                                          <p:attrName>ppt_x</p:attrName>
                                        </p:attrNameLst>
                                      </p:cBhvr>
                                      <p:tavLst>
                                        <p:tav tm="0">
                                          <p:val>
                                            <p:strVal val="#ppt_x"/>
                                          </p:val>
                                        </p:tav>
                                        <p:tav tm="100000">
                                          <p:val>
                                            <p:strVal val="#ppt_x"/>
                                          </p:val>
                                        </p:tav>
                                      </p:tavLst>
                                    </p:anim>
                                    <p:anim calcmode="lin" valueType="num">
                                      <p:cBhvr>
                                        <p:cTn id="9" dur="1000" fill="hold"/>
                                        <p:tgtEl>
                                          <p:spTgt spid="28365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fade">
                                      <p:cBhvr>
                                        <p:cTn id="14" dur="1000"/>
                                        <p:tgtEl>
                                          <p:spTgt spid="36"/>
                                        </p:tgtEl>
                                      </p:cBhvr>
                                    </p:animEffect>
                                    <p:anim calcmode="lin" valueType="num">
                                      <p:cBhvr>
                                        <p:cTn id="15" dur="1000" fill="hold"/>
                                        <p:tgtEl>
                                          <p:spTgt spid="36"/>
                                        </p:tgtEl>
                                        <p:attrNameLst>
                                          <p:attrName>ppt_x</p:attrName>
                                        </p:attrNameLst>
                                      </p:cBhvr>
                                      <p:tavLst>
                                        <p:tav tm="0">
                                          <p:val>
                                            <p:strVal val="#ppt_x"/>
                                          </p:val>
                                        </p:tav>
                                        <p:tav tm="100000">
                                          <p:val>
                                            <p:strVal val="#ppt_x"/>
                                          </p:val>
                                        </p:tav>
                                      </p:tavLst>
                                    </p:anim>
                                    <p:anim calcmode="lin" valueType="num">
                                      <p:cBhvr>
                                        <p:cTn id="16"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1000"/>
                                        <p:tgtEl>
                                          <p:spTgt spid="91"/>
                                        </p:tgtEl>
                                      </p:cBhvr>
                                    </p:animEffect>
                                    <p:anim calcmode="lin" valueType="num">
                                      <p:cBhvr>
                                        <p:cTn id="22" dur="1000" fill="hold"/>
                                        <p:tgtEl>
                                          <p:spTgt spid="91"/>
                                        </p:tgtEl>
                                        <p:attrNameLst>
                                          <p:attrName>ppt_x</p:attrName>
                                        </p:attrNameLst>
                                      </p:cBhvr>
                                      <p:tavLst>
                                        <p:tav tm="0">
                                          <p:val>
                                            <p:strVal val="#ppt_x"/>
                                          </p:val>
                                        </p:tav>
                                        <p:tav tm="100000">
                                          <p:val>
                                            <p:strVal val="#ppt_x"/>
                                          </p:val>
                                        </p:tav>
                                      </p:tavLst>
                                    </p:anim>
                                    <p:anim calcmode="lin" valueType="num">
                                      <p:cBhvr>
                                        <p:cTn id="23" dur="1000" fill="hold"/>
                                        <p:tgtEl>
                                          <p:spTgt spid="9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2"/>
                                        </p:tgtEl>
                                        <p:attrNameLst>
                                          <p:attrName>style.visibility</p:attrName>
                                        </p:attrNameLst>
                                      </p:cBhvr>
                                      <p:to>
                                        <p:strVal val="visible"/>
                                      </p:to>
                                    </p:set>
                                    <p:animEffect transition="in" filter="fade">
                                      <p:cBhvr>
                                        <p:cTn id="28" dur="1000"/>
                                        <p:tgtEl>
                                          <p:spTgt spid="92"/>
                                        </p:tgtEl>
                                      </p:cBhvr>
                                    </p:animEffect>
                                    <p:anim calcmode="lin" valueType="num">
                                      <p:cBhvr>
                                        <p:cTn id="29" dur="1000" fill="hold"/>
                                        <p:tgtEl>
                                          <p:spTgt spid="92"/>
                                        </p:tgtEl>
                                        <p:attrNameLst>
                                          <p:attrName>ppt_x</p:attrName>
                                        </p:attrNameLst>
                                      </p:cBhvr>
                                      <p:tavLst>
                                        <p:tav tm="0">
                                          <p:val>
                                            <p:strVal val="#ppt_x"/>
                                          </p:val>
                                        </p:tav>
                                        <p:tav tm="100000">
                                          <p:val>
                                            <p:strVal val="#ppt_x"/>
                                          </p:val>
                                        </p:tav>
                                      </p:tavLst>
                                    </p:anim>
                                    <p:anim calcmode="lin" valueType="num">
                                      <p:cBhvr>
                                        <p:cTn id="30" dur="1000" fill="hold"/>
                                        <p:tgtEl>
                                          <p:spTgt spid="9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4" grpId="0" animBg="1"/>
      <p:bldP spid="91" grpId="0" animBg="1"/>
      <p:bldP spid="92" grpId="0" animBg="1"/>
      <p:bldP spid="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400" dirty="0" smtClean="0"/>
              <a:t>IM-B201 Managing </a:t>
            </a:r>
            <a:r>
              <a:rPr lang="en-US" sz="4400" dirty="0"/>
              <a:t>Linux and UNIX in a System Center Private Cloud</a:t>
            </a:r>
            <a:endParaRPr lang="en-US" dirty="0"/>
          </a:p>
        </p:txBody>
      </p:sp>
      <p:sp>
        <p:nvSpPr>
          <p:cNvPr id="5" name="Text Placeholder 4"/>
          <p:cNvSpPr>
            <a:spLocks noGrp="1"/>
          </p:cNvSpPr>
          <p:nvPr>
            <p:ph type="body" sz="quarter" idx="12"/>
          </p:nvPr>
        </p:nvSpPr>
        <p:spPr/>
        <p:txBody>
          <a:bodyPr/>
          <a:lstStyle/>
          <a:p>
            <a:r>
              <a:rPr lang="en-US" dirty="0"/>
              <a:t>John </a:t>
            </a:r>
            <a:r>
              <a:rPr lang="en-US" dirty="0" smtClean="0"/>
              <a:t>Thekkethala – Senior Program Manager</a:t>
            </a:r>
          </a:p>
          <a:p>
            <a:r>
              <a:rPr lang="en-US" dirty="0" smtClean="0"/>
              <a:t>Kristopher Bash – Program Manager</a:t>
            </a:r>
          </a:p>
          <a:p>
            <a:r>
              <a:rPr lang="en-US" dirty="0" smtClean="0"/>
              <a:t>Microsoft</a:t>
            </a:r>
            <a:endParaRPr lang="en-US" dirty="0"/>
          </a:p>
        </p:txBody>
      </p:sp>
      <p:sp>
        <p:nvSpPr>
          <p:cNvPr id="2" name="Rectangle 1"/>
          <p:cNvSpPr/>
          <p:nvPr/>
        </p:nvSpPr>
        <p:spPr>
          <a:xfrm>
            <a:off x="366141" y="6053978"/>
            <a:ext cx="1053494" cy="369332"/>
          </a:xfrm>
          <a:prstGeom prst="rect">
            <a:avLst/>
          </a:prstGeom>
        </p:spPr>
        <p:txBody>
          <a:bodyPr wrap="none">
            <a:spAutoFit/>
          </a:bodyPr>
          <a:lstStyle/>
          <a:p>
            <a:r>
              <a:rPr lang="en-US" dirty="0"/>
              <a:t>IM-B201</a:t>
            </a:r>
          </a:p>
        </p:txBody>
      </p:sp>
    </p:spTree>
    <p:extLst>
      <p:ext uri="{BB962C8B-B14F-4D97-AF65-F5344CB8AC3E}">
        <p14:creationId xmlns:p14="http://schemas.microsoft.com/office/powerpoint/2010/main" val="24179173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Hardware Inventory - </a:t>
            </a:r>
            <a:r>
              <a:rPr lang="en-US" dirty="0" smtClean="0"/>
              <a:t>Scenarios</a:t>
            </a:r>
            <a:endParaRPr lang="en-US" dirty="0"/>
          </a:p>
        </p:txBody>
      </p:sp>
      <p:sp>
        <p:nvSpPr>
          <p:cNvPr id="5" name="Text Placeholder 4"/>
          <p:cNvSpPr>
            <a:spLocks noGrp="1"/>
          </p:cNvSpPr>
          <p:nvPr>
            <p:ph sz="quarter" idx="10"/>
          </p:nvPr>
        </p:nvSpPr>
        <p:spPr/>
        <p:txBody>
          <a:bodyPr/>
          <a:lstStyle/>
          <a:p>
            <a:pPr>
              <a:lnSpc>
                <a:spcPct val="100000"/>
              </a:lnSpc>
            </a:pPr>
            <a:r>
              <a:rPr lang="en-US" dirty="0">
                <a:gradFill>
                  <a:gsLst>
                    <a:gs pos="1250">
                      <a:srgbClr val="7FBA00"/>
                    </a:gs>
                    <a:gs pos="99000">
                      <a:srgbClr val="7FBA00"/>
                    </a:gs>
                  </a:gsLst>
                  <a:lin ang="5400000" scaled="0"/>
                </a:gradFill>
                <a:latin typeface="Segoe UI Light"/>
              </a:rPr>
              <a:t>View UNIX/Linux hardware inventory for a single computer using Resource </a:t>
            </a:r>
            <a:r>
              <a:rPr lang="en-US" dirty="0" smtClean="0">
                <a:gradFill>
                  <a:gsLst>
                    <a:gs pos="1250">
                      <a:srgbClr val="7FBA00"/>
                    </a:gs>
                    <a:gs pos="99000">
                      <a:srgbClr val="7FBA00"/>
                    </a:gs>
                  </a:gsLst>
                  <a:lin ang="5400000" scaled="0"/>
                </a:gradFill>
                <a:latin typeface="Segoe UI Light"/>
              </a:rPr>
              <a:t>Explorer</a:t>
            </a:r>
          </a:p>
          <a:p>
            <a:pPr lvl="1">
              <a:lnSpc>
                <a:spcPct val="100000"/>
              </a:lnSpc>
            </a:pPr>
            <a:r>
              <a:rPr lang="en-US" sz="2000" dirty="0" smtClean="0">
                <a:gradFill>
                  <a:gsLst>
                    <a:gs pos="1250">
                      <a:srgbClr val="FFFFFF"/>
                    </a:gs>
                    <a:gs pos="100000">
                      <a:srgbClr val="FFFFFF"/>
                    </a:gs>
                  </a:gsLst>
                  <a:lin ang="5400000" scaled="0"/>
                </a:gradFill>
              </a:rPr>
              <a:t>UNIX/Linux </a:t>
            </a:r>
            <a:r>
              <a:rPr lang="en-US" sz="2000" dirty="0">
                <a:gradFill>
                  <a:gsLst>
                    <a:gs pos="1250">
                      <a:srgbClr val="FFFFFF"/>
                    </a:gs>
                    <a:gs pos="100000">
                      <a:srgbClr val="FFFFFF"/>
                    </a:gs>
                  </a:gsLst>
                  <a:lin ang="5400000" scaled="0"/>
                </a:gradFill>
              </a:rPr>
              <a:t>computers use same inventory tables as Windows</a:t>
            </a:r>
          </a:p>
          <a:p>
            <a:pPr>
              <a:lnSpc>
                <a:spcPct val="100000"/>
              </a:lnSpc>
            </a:pPr>
            <a:r>
              <a:rPr lang="en-US" dirty="0">
                <a:gradFill>
                  <a:gsLst>
                    <a:gs pos="1250">
                      <a:srgbClr val="7FBA00"/>
                    </a:gs>
                    <a:gs pos="99000">
                      <a:srgbClr val="7FBA00"/>
                    </a:gs>
                  </a:gsLst>
                  <a:lin ang="5400000" scaled="0"/>
                </a:gradFill>
                <a:latin typeface="Segoe UI Light"/>
              </a:rPr>
              <a:t>View installed software (like Windows Add/Remove Programs)</a:t>
            </a:r>
          </a:p>
          <a:p>
            <a:pPr>
              <a:lnSpc>
                <a:spcPct val="100000"/>
              </a:lnSpc>
            </a:pPr>
            <a:r>
              <a:rPr lang="en-US" dirty="0">
                <a:gradFill>
                  <a:gsLst>
                    <a:gs pos="1250">
                      <a:srgbClr val="7FBA00"/>
                    </a:gs>
                    <a:gs pos="99000">
                      <a:srgbClr val="7FBA00"/>
                    </a:gs>
                  </a:gsLst>
                  <a:lin ang="5400000" scaled="0"/>
                </a:gradFill>
                <a:latin typeface="Segoe UI Light"/>
              </a:rPr>
              <a:t>Create collections of computers based on HW Inventory properties</a:t>
            </a:r>
          </a:p>
          <a:p>
            <a:pPr lvl="1">
              <a:lnSpc>
                <a:spcPct val="100000"/>
              </a:lnSpc>
            </a:pPr>
            <a:r>
              <a:rPr lang="en-US" sz="2000" dirty="0">
                <a:gradFill>
                  <a:gsLst>
                    <a:gs pos="1250">
                      <a:srgbClr val="FFFFFF"/>
                    </a:gs>
                    <a:gs pos="100000">
                      <a:srgbClr val="FFFFFF"/>
                    </a:gs>
                  </a:gsLst>
                  <a:lin ang="5400000" scaled="0"/>
                </a:gradFill>
              </a:rPr>
              <a:t>Collections can contain mix of computers – Windows and UNIX/Linux</a:t>
            </a:r>
          </a:p>
          <a:p>
            <a:pPr>
              <a:lnSpc>
                <a:spcPct val="100000"/>
              </a:lnSpc>
            </a:pPr>
            <a:r>
              <a:rPr lang="en-US" dirty="0">
                <a:gradFill>
                  <a:gsLst>
                    <a:gs pos="1250">
                      <a:srgbClr val="7FBA00"/>
                    </a:gs>
                    <a:gs pos="99000">
                      <a:srgbClr val="7FBA00"/>
                    </a:gs>
                  </a:gsLst>
                  <a:lin ang="5400000" scaled="0"/>
                </a:gradFill>
                <a:latin typeface="Segoe UI Light"/>
              </a:rPr>
              <a:t>Run reports that aggregate inventory data across Windows and UNIX/Linux computers </a:t>
            </a:r>
          </a:p>
        </p:txBody>
      </p:sp>
      <p:sp>
        <p:nvSpPr>
          <p:cNvPr id="2" name="Title 4"/>
          <p:cNvSpPr txBox="1">
            <a:spLocks/>
          </p:cNvSpPr>
          <p:nvPr/>
        </p:nvSpPr>
        <p:spPr>
          <a:xfrm>
            <a:off x="531948" y="233151"/>
            <a:ext cx="11370961" cy="678031"/>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4896" dirty="0"/>
          </a:p>
        </p:txBody>
      </p:sp>
      <p:sp>
        <p:nvSpPr>
          <p:cNvPr id="4" name="Text Placeholder 5"/>
          <p:cNvSpPr txBox="1">
            <a:spLocks/>
          </p:cNvSpPr>
          <p:nvPr/>
        </p:nvSpPr>
        <p:spPr>
          <a:xfrm>
            <a:off x="531947" y="1572589"/>
            <a:ext cx="11370961" cy="5047570"/>
          </a:xfrm>
          <a:prstGeom prst="rect">
            <a:avLst/>
          </a:prstGeom>
        </p:spPr>
        <p:txBody>
          <a:bodyPr/>
          <a:lstStyle>
            <a:lvl1pPr marL="460375" indent="-460375" algn="l" defTabSz="914363" rtl="0" eaLnBrk="1" latinLnBrk="0" hangingPunct="1">
              <a:lnSpc>
                <a:spcPct val="90000"/>
              </a:lnSpc>
              <a:spcBef>
                <a:spcPct val="20000"/>
              </a:spcBef>
              <a:buSzPct val="85000"/>
              <a:buFontTx/>
              <a:buBlip>
                <a:blip r:embed="rId3"/>
              </a:buBlip>
              <a:defRPr lang="en-US" sz="3200" kern="1200" dirty="0" smtClean="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5000"/>
              <a:buFontTx/>
              <a:buBlip>
                <a:blip r:embed="rId3"/>
              </a:buBlip>
              <a:defRPr lang="en-US" sz="2800" kern="1200" dirty="0" smtClean="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5000"/>
              <a:buFontTx/>
              <a:buBlip>
                <a:blip r:embed="rId3"/>
              </a:buBlip>
              <a:defRPr lang="en-US" sz="2400" kern="1200" dirty="0" smtClean="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5000"/>
              <a:buFontTx/>
              <a:buBlip>
                <a:blip r:embed="rId3"/>
              </a:buBlip>
              <a:defRPr lang="en-US" sz="2000" kern="1200" dirty="0" smtClean="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5000"/>
              <a:buFontTx/>
              <a:buBlip>
                <a:blip r:embed="rId3"/>
              </a:buBlip>
              <a:defRPr lang="en-US" sz="2000" kern="1200" dirty="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00000"/>
              </a:lnSpc>
              <a:buNone/>
            </a:pPr>
            <a:endParaRPr lang="en-US" sz="2856" dirty="0"/>
          </a:p>
        </p:txBody>
      </p:sp>
    </p:spTree>
    <p:extLst>
      <p:ext uri="{BB962C8B-B14F-4D97-AF65-F5344CB8AC3E}">
        <p14:creationId xmlns:p14="http://schemas.microsoft.com/office/powerpoint/2010/main" val="246500425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Hardware Inventory - </a:t>
            </a:r>
            <a:r>
              <a:rPr lang="en-US" dirty="0" smtClean="0"/>
              <a:t>Implementation</a:t>
            </a:r>
            <a:endParaRPr lang="en-US" dirty="0"/>
          </a:p>
        </p:txBody>
      </p:sp>
      <p:sp>
        <p:nvSpPr>
          <p:cNvPr id="5" name="Text Placeholder 4"/>
          <p:cNvSpPr>
            <a:spLocks noGrp="1"/>
          </p:cNvSpPr>
          <p:nvPr>
            <p:ph sz="quarter" idx="10"/>
          </p:nvPr>
        </p:nvSpPr>
        <p:spPr>
          <a:xfrm>
            <a:off x="274638" y="1397325"/>
            <a:ext cx="11709381" cy="3742563"/>
          </a:xfrm>
        </p:spPr>
        <p:txBody>
          <a:bodyPr/>
          <a:lstStyle/>
          <a:p>
            <a:pPr>
              <a:lnSpc>
                <a:spcPct val="85000"/>
              </a:lnSpc>
            </a:pPr>
            <a:r>
              <a:rPr lang="en-US" dirty="0">
                <a:gradFill>
                  <a:gsLst>
                    <a:gs pos="1250">
                      <a:srgbClr val="7FBA00"/>
                    </a:gs>
                    <a:gs pos="99000">
                      <a:srgbClr val="7FBA00"/>
                    </a:gs>
                  </a:gsLst>
                  <a:lin ang="5400000" scaled="0"/>
                </a:gradFill>
                <a:latin typeface="Segoe UI Light"/>
              </a:rPr>
              <a:t>Open Management Infrastructure CIM server plays the role of WMI</a:t>
            </a:r>
          </a:p>
          <a:p>
            <a:pPr lvl="1">
              <a:lnSpc>
                <a:spcPct val="100000"/>
              </a:lnSpc>
            </a:pPr>
            <a:r>
              <a:rPr lang="en-US" sz="2000" dirty="0">
                <a:gradFill>
                  <a:gsLst>
                    <a:gs pos="1250">
                      <a:srgbClr val="FFFFFF"/>
                    </a:gs>
                    <a:gs pos="100000">
                      <a:srgbClr val="FFFFFF"/>
                    </a:gs>
                  </a:gsLst>
                  <a:lin ang="5400000" scaled="0"/>
                </a:gradFill>
              </a:rPr>
              <a:t>CIM server available as open source at </a:t>
            </a:r>
            <a:r>
              <a:rPr lang="en-US" sz="2000" dirty="0">
                <a:gradFill>
                  <a:gsLst>
                    <a:gs pos="1250">
                      <a:srgbClr val="FFFFFF"/>
                    </a:gs>
                    <a:gs pos="100000">
                      <a:srgbClr val="FFFFFF"/>
                    </a:gs>
                  </a:gsLst>
                  <a:lin ang="5400000" scaled="0"/>
                </a:gradFill>
                <a:hlinkClick r:id="rId3"/>
              </a:rPr>
              <a:t>http://omi.opengroup.org</a:t>
            </a:r>
            <a:endParaRPr lang="en-US" sz="2000" dirty="0">
              <a:gradFill>
                <a:gsLst>
                  <a:gs pos="1250">
                    <a:srgbClr val="FFFFFF"/>
                  </a:gs>
                  <a:gs pos="100000">
                    <a:srgbClr val="FFFFFF"/>
                  </a:gs>
                </a:gsLst>
                <a:lin ang="5400000" scaled="0"/>
              </a:gradFill>
            </a:endParaRPr>
          </a:p>
          <a:p>
            <a:pPr lvl="1">
              <a:lnSpc>
                <a:spcPct val="100000"/>
              </a:lnSpc>
            </a:pPr>
            <a:r>
              <a:rPr lang="en-US" sz="2000" dirty="0">
                <a:gradFill>
                  <a:gsLst>
                    <a:gs pos="1250">
                      <a:srgbClr val="FFFFFF"/>
                    </a:gs>
                    <a:gs pos="100000">
                      <a:srgbClr val="FFFFFF"/>
                    </a:gs>
                  </a:gsLst>
                  <a:lin ang="5400000" scaled="0"/>
                </a:gradFill>
              </a:rPr>
              <a:t>UNIX/Linux classes and properties are mapped to Windows equivalents</a:t>
            </a:r>
          </a:p>
          <a:p>
            <a:pPr lvl="1">
              <a:lnSpc>
                <a:spcPct val="100000"/>
              </a:lnSpc>
            </a:pPr>
            <a:r>
              <a:rPr lang="en-US" sz="2000" dirty="0">
                <a:gradFill>
                  <a:gsLst>
                    <a:gs pos="1250">
                      <a:srgbClr val="FFFFFF"/>
                    </a:gs>
                    <a:gs pos="100000">
                      <a:srgbClr val="FFFFFF"/>
                    </a:gs>
                  </a:gsLst>
                  <a:lin ang="5400000" scaled="0"/>
                </a:gradFill>
              </a:rPr>
              <a:t>ConfigMgr UI to enable/disable inventory classes &amp; properties works using Windows equivalent names</a:t>
            </a:r>
          </a:p>
          <a:p>
            <a:pPr lvl="1">
              <a:lnSpc>
                <a:spcPct val="100000"/>
              </a:lnSpc>
            </a:pPr>
            <a:r>
              <a:rPr lang="en-US" sz="2000" dirty="0">
                <a:gradFill>
                  <a:gsLst>
                    <a:gs pos="1250">
                      <a:srgbClr val="FFFFFF"/>
                    </a:gs>
                    <a:gs pos="100000">
                      <a:srgbClr val="FFFFFF"/>
                    </a:gs>
                  </a:gsLst>
                  <a:lin ang="5400000" scaled="0"/>
                </a:gradFill>
              </a:rPr>
              <a:t>Initially only implementing a core subset of classes and properties</a:t>
            </a:r>
          </a:p>
          <a:p>
            <a:pPr>
              <a:lnSpc>
                <a:spcPct val="85000"/>
              </a:lnSpc>
            </a:pPr>
            <a:r>
              <a:rPr lang="en-US" dirty="0">
                <a:gradFill>
                  <a:gsLst>
                    <a:gs pos="1250">
                      <a:srgbClr val="7FBA00"/>
                    </a:gs>
                    <a:gs pos="99000">
                      <a:srgbClr val="7FBA00"/>
                    </a:gs>
                  </a:gsLst>
                  <a:lin ang="5400000" scaled="0"/>
                </a:gradFill>
                <a:latin typeface="Segoe UI Light"/>
              </a:rPr>
              <a:t>Delta inventory is supported as on Windows to reduce bandwidth consumption</a:t>
            </a:r>
          </a:p>
        </p:txBody>
      </p:sp>
      <p:sp>
        <p:nvSpPr>
          <p:cNvPr id="2" name="Title 4"/>
          <p:cNvSpPr txBox="1">
            <a:spLocks/>
          </p:cNvSpPr>
          <p:nvPr/>
        </p:nvSpPr>
        <p:spPr>
          <a:xfrm>
            <a:off x="394195" y="279781"/>
            <a:ext cx="11370961" cy="1165754"/>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4896" dirty="0"/>
          </a:p>
        </p:txBody>
      </p:sp>
    </p:spTree>
    <p:extLst>
      <p:ext uri="{BB962C8B-B14F-4D97-AF65-F5344CB8AC3E}">
        <p14:creationId xmlns:p14="http://schemas.microsoft.com/office/powerpoint/2010/main" val="2028150"/>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Hardware Inventory - Extensibility</a:t>
            </a:r>
            <a:endParaRPr lang="en-US" dirty="0"/>
          </a:p>
        </p:txBody>
      </p:sp>
      <p:sp>
        <p:nvSpPr>
          <p:cNvPr id="3" name="Text Placeholder 2"/>
          <p:cNvSpPr>
            <a:spLocks noGrp="1"/>
          </p:cNvSpPr>
          <p:nvPr>
            <p:ph sz="quarter" idx="10"/>
          </p:nvPr>
        </p:nvSpPr>
        <p:spPr/>
        <p:txBody>
          <a:bodyPr/>
          <a:lstStyle/>
          <a:p>
            <a:r>
              <a:rPr lang="en-US" dirty="0">
                <a:gradFill>
                  <a:gsLst>
                    <a:gs pos="1250">
                      <a:srgbClr val="7FBA00"/>
                    </a:gs>
                    <a:gs pos="99000">
                      <a:srgbClr val="7FBA00"/>
                    </a:gs>
                  </a:gsLst>
                  <a:lin ang="5400000" scaled="0"/>
                </a:gradFill>
                <a:latin typeface="Segoe UI Light"/>
              </a:rPr>
              <a:t>CIMOM server is fully extensible with custom providers</a:t>
            </a:r>
          </a:p>
          <a:p>
            <a:pPr lvl="1"/>
            <a:r>
              <a:rPr lang="en-US" sz="2000" dirty="0">
                <a:gradFill>
                  <a:gsLst>
                    <a:gs pos="1250">
                      <a:srgbClr val="FFFFFF"/>
                    </a:gs>
                    <a:gs pos="100000">
                      <a:srgbClr val="FFFFFF"/>
                    </a:gs>
                  </a:gsLst>
                  <a:lin ang="5400000" scaled="0"/>
                </a:gradFill>
              </a:rPr>
              <a:t>Implement classes beyond what MS provides out-of-box</a:t>
            </a:r>
          </a:p>
          <a:p>
            <a:pPr lvl="1"/>
            <a:r>
              <a:rPr lang="en-US" sz="2000" dirty="0">
                <a:gradFill>
                  <a:gsLst>
                    <a:gs pos="1250">
                      <a:srgbClr val="FFFFFF"/>
                    </a:gs>
                    <a:gs pos="100000">
                      <a:srgbClr val="FFFFFF"/>
                    </a:gs>
                  </a:gsLst>
                  <a:lin ang="5400000" scaled="0"/>
                </a:gradFill>
              </a:rPr>
              <a:t>APIs and tools will be public</a:t>
            </a:r>
          </a:p>
          <a:p>
            <a:r>
              <a:rPr lang="en-US" dirty="0">
                <a:gradFill>
                  <a:gsLst>
                    <a:gs pos="1250">
                      <a:srgbClr val="7FBA00"/>
                    </a:gs>
                    <a:gs pos="99000">
                      <a:srgbClr val="7FBA00"/>
                    </a:gs>
                  </a:gsLst>
                  <a:lin ang="5400000" scaled="0"/>
                </a:gradFill>
                <a:latin typeface="Segoe UI Light"/>
              </a:rPr>
              <a:t>New providers must be installed on each client</a:t>
            </a:r>
          </a:p>
        </p:txBody>
      </p:sp>
      <p:sp>
        <p:nvSpPr>
          <p:cNvPr id="14" name="Rounded Rectangle 13"/>
          <p:cNvSpPr/>
          <p:nvPr/>
        </p:nvSpPr>
        <p:spPr bwMode="auto">
          <a:xfrm>
            <a:off x="2643258" y="3454005"/>
            <a:ext cx="6060347" cy="3201308"/>
          </a:xfrm>
          <a:prstGeom prst="roundRect">
            <a:avLst>
              <a:gd name="adj" fmla="val 3484"/>
            </a:avLst>
          </a:prstGeom>
          <a:solidFill>
            <a:schemeClr val="bg1">
              <a:lumMod val="50000"/>
            </a:schemeClr>
          </a:solidFill>
          <a:ln w="19050">
            <a:solidFill>
              <a:schemeClr val="bg1"/>
            </a:solidFill>
            <a:headEnd type="none" w="med" len="med"/>
            <a:tailEnd type="none" w="med" len="med"/>
          </a:ln>
          <a:scene3d>
            <a:camera prst="orthographicFront">
              <a:rot lat="0" lon="0" rev="0"/>
            </a:camera>
            <a:lightRig rig="threePt" dir="t">
              <a:rot lat="0" lon="0" rev="1200000"/>
            </a:lightRig>
          </a:scene3d>
          <a:sp3d>
            <a:bevelT w="63500" h="25400"/>
          </a:sp3d>
        </p:spPr>
        <p:style>
          <a:lnRef idx="0">
            <a:schemeClr val="accent1"/>
          </a:lnRef>
          <a:fillRef idx="3">
            <a:schemeClr val="accent1"/>
          </a:fillRef>
          <a:effectRef idx="3">
            <a:schemeClr val="accent1"/>
          </a:effectRef>
          <a:fontRef idx="minor">
            <a:schemeClr val="lt1"/>
          </a:fontRef>
        </p:style>
        <p:txBody>
          <a:bodyPr vert="horz" wrap="none" lIns="93260" tIns="46630" rIns="93260" bIns="46630" numCol="1" rtlCol="0" anchor="ctr" anchorCtr="0" compatLnSpc="1">
            <a:prstTxWarp prst="textNoShape">
              <a:avLst/>
            </a:prstTxWarp>
          </a:bodyPr>
          <a:lstStyle/>
          <a:p>
            <a:pPr defTabSz="932597" fontAlgn="base">
              <a:spcBef>
                <a:spcPct val="0"/>
              </a:spcBef>
              <a:spcAft>
                <a:spcPct val="0"/>
              </a:spcAft>
            </a:pPr>
            <a:endParaRPr lang="sv-SE" sz="2244">
              <a:solidFill>
                <a:schemeClr val="tx1"/>
              </a:solidFill>
              <a:effectLst>
                <a:outerShdw blurRad="38100" dist="38100" dir="2700000" algn="tl">
                  <a:srgbClr val="000000">
                    <a:alpha val="43137"/>
                  </a:srgbClr>
                </a:outerShdw>
              </a:effectLst>
            </a:endParaRPr>
          </a:p>
        </p:txBody>
      </p:sp>
      <p:sp>
        <p:nvSpPr>
          <p:cNvPr id="15" name="Rounded Rectangle 14"/>
          <p:cNvSpPr/>
          <p:nvPr/>
        </p:nvSpPr>
        <p:spPr bwMode="auto">
          <a:xfrm>
            <a:off x="2716156" y="3549620"/>
            <a:ext cx="5907400" cy="641165"/>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3260" tIns="46630" rIns="93260" bIns="46630" numCol="1" rtlCol="0" anchor="ctr" anchorCtr="0" compatLnSpc="1">
            <a:prstTxWarp prst="textNoShape">
              <a:avLst/>
            </a:prstTxWarp>
          </a:bodyPr>
          <a:lstStyle/>
          <a:p>
            <a:pPr algn="ctr"/>
            <a:r>
              <a:rPr lang="sv-SE" sz="2244" dirty="0">
                <a:solidFill>
                  <a:schemeClr val="bg1"/>
                </a:solidFill>
              </a:rPr>
              <a:t>Client for UNIX/Linux</a:t>
            </a:r>
          </a:p>
        </p:txBody>
      </p:sp>
      <p:sp>
        <p:nvSpPr>
          <p:cNvPr id="16" name="Rounded Rectangle 15"/>
          <p:cNvSpPr/>
          <p:nvPr/>
        </p:nvSpPr>
        <p:spPr bwMode="auto">
          <a:xfrm>
            <a:off x="2716156" y="4241831"/>
            <a:ext cx="5907400" cy="641165"/>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3260" tIns="46630" rIns="93260" bIns="46630" numCol="1" rtlCol="0" anchor="ctr" anchorCtr="0" compatLnSpc="1">
            <a:prstTxWarp prst="textNoShape">
              <a:avLst/>
            </a:prstTxWarp>
          </a:bodyPr>
          <a:lstStyle/>
          <a:p>
            <a:pPr algn="ctr" defTabSz="932597"/>
            <a:r>
              <a:rPr lang="sv-SE" sz="2244" dirty="0">
                <a:solidFill>
                  <a:schemeClr val="bg1"/>
                </a:solidFill>
              </a:rPr>
              <a:t>CIM Server (OMI)</a:t>
            </a:r>
          </a:p>
        </p:txBody>
      </p:sp>
      <p:sp>
        <p:nvSpPr>
          <p:cNvPr id="17" name="Rounded Rectangle 16"/>
          <p:cNvSpPr/>
          <p:nvPr/>
        </p:nvSpPr>
        <p:spPr bwMode="auto">
          <a:xfrm>
            <a:off x="2728268" y="4919771"/>
            <a:ext cx="1463198" cy="641165"/>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3260" tIns="46630" rIns="93260" bIns="46630" numCol="1" rtlCol="0" anchor="ctr" anchorCtr="0" compatLnSpc="1">
            <a:prstTxWarp prst="textNoShape">
              <a:avLst/>
            </a:prstTxWarp>
          </a:bodyPr>
          <a:lstStyle/>
          <a:p>
            <a:pPr algn="ctr" defTabSz="932597" fontAlgn="base">
              <a:spcBef>
                <a:spcPct val="0"/>
              </a:spcBef>
              <a:spcAft>
                <a:spcPct val="0"/>
              </a:spcAft>
            </a:pPr>
            <a:r>
              <a:rPr lang="sv-SE" sz="2244" dirty="0">
                <a:solidFill>
                  <a:schemeClr val="bg1"/>
                </a:solidFill>
              </a:rPr>
              <a:t>Provider</a:t>
            </a:r>
            <a:r>
              <a:rPr lang="sv-SE" sz="2244" dirty="0">
                <a:solidFill>
                  <a:schemeClr val="bg1"/>
                </a:solidFill>
                <a:effectLst>
                  <a:outerShdw blurRad="38100" dist="38100" dir="2700000" algn="tl">
                    <a:srgbClr val="000000">
                      <a:alpha val="43137"/>
                    </a:srgbClr>
                  </a:outerShdw>
                </a:effectLst>
              </a:rPr>
              <a:t> 1</a:t>
            </a:r>
          </a:p>
        </p:txBody>
      </p:sp>
      <p:sp>
        <p:nvSpPr>
          <p:cNvPr id="18" name="Rounded Rectangle 17"/>
          <p:cNvSpPr/>
          <p:nvPr/>
        </p:nvSpPr>
        <p:spPr bwMode="auto">
          <a:xfrm>
            <a:off x="5725822" y="4919771"/>
            <a:ext cx="1463198" cy="641165"/>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3260" tIns="46630" rIns="93260" bIns="46630" numCol="1" rtlCol="0" anchor="ctr" anchorCtr="0" compatLnSpc="1">
            <a:prstTxWarp prst="textNoShape">
              <a:avLst/>
            </a:prstTxWarp>
          </a:bodyPr>
          <a:lstStyle/>
          <a:p>
            <a:pPr algn="ctr" defTabSz="932597" fontAlgn="base">
              <a:spcBef>
                <a:spcPct val="0"/>
              </a:spcBef>
              <a:spcAft>
                <a:spcPct val="0"/>
              </a:spcAft>
            </a:pPr>
            <a:r>
              <a:rPr lang="sv-SE" sz="2244" dirty="0">
                <a:solidFill>
                  <a:schemeClr val="bg1"/>
                </a:solidFill>
              </a:rPr>
              <a:t>Provider 3</a:t>
            </a:r>
          </a:p>
        </p:txBody>
      </p:sp>
      <p:sp>
        <p:nvSpPr>
          <p:cNvPr id="19" name="Rounded Rectangle 18"/>
          <p:cNvSpPr/>
          <p:nvPr/>
        </p:nvSpPr>
        <p:spPr bwMode="auto">
          <a:xfrm>
            <a:off x="2728268" y="5612334"/>
            <a:ext cx="4438597" cy="441839"/>
          </a:xfrm>
          <a:prstGeom prst="roundRect">
            <a:avLst>
              <a:gd name="adj" fmla="val 23263"/>
            </a:avLst>
          </a:prstGeom>
          <a:solidFill>
            <a:srgbClr val="FF5C2F"/>
          </a:solidFill>
          <a:ln>
            <a:noFill/>
            <a:headEnd type="none" w="med" len="med"/>
            <a:tailEnd type="none" w="med" len="med"/>
          </a:ln>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vert="horz" wrap="none" lIns="93260" tIns="46630" rIns="93260" bIns="46630" numCol="1" rtlCol="0" anchor="ctr" anchorCtr="0" compatLnSpc="1">
            <a:prstTxWarp prst="textNoShape">
              <a:avLst/>
            </a:prstTxWarp>
          </a:bodyPr>
          <a:lstStyle/>
          <a:p>
            <a:pPr algn="ctr" defTabSz="932597"/>
            <a:r>
              <a:rPr lang="sv-SE" sz="2244" dirty="0">
                <a:solidFill>
                  <a:schemeClr val="tx1"/>
                </a:solidFill>
              </a:rPr>
              <a:t>PAL</a:t>
            </a:r>
          </a:p>
        </p:txBody>
      </p:sp>
      <p:sp>
        <p:nvSpPr>
          <p:cNvPr id="20" name="Rounded Rectangle 19"/>
          <p:cNvSpPr/>
          <p:nvPr/>
        </p:nvSpPr>
        <p:spPr bwMode="auto">
          <a:xfrm>
            <a:off x="4227620" y="4919771"/>
            <a:ext cx="1463198" cy="641165"/>
          </a:xfrm>
          <a:prstGeom prst="roundRect">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none" lIns="93260" tIns="46630" rIns="93260" bIns="46630" numCol="1" rtlCol="0" anchor="ctr" anchorCtr="0" compatLnSpc="1">
            <a:prstTxWarp prst="textNoShape">
              <a:avLst/>
            </a:prstTxWarp>
          </a:bodyPr>
          <a:lstStyle/>
          <a:p>
            <a:pPr algn="ctr" defTabSz="932597" fontAlgn="base">
              <a:spcBef>
                <a:spcPct val="0"/>
              </a:spcBef>
              <a:spcAft>
                <a:spcPct val="0"/>
              </a:spcAft>
            </a:pPr>
            <a:r>
              <a:rPr lang="sv-SE" sz="2244" dirty="0">
                <a:solidFill>
                  <a:schemeClr val="bg1"/>
                </a:solidFill>
              </a:rPr>
              <a:t>Provider 2</a:t>
            </a:r>
          </a:p>
        </p:txBody>
      </p:sp>
      <p:sp>
        <p:nvSpPr>
          <p:cNvPr id="21" name="Rounded Rectangle 20"/>
          <p:cNvSpPr/>
          <p:nvPr/>
        </p:nvSpPr>
        <p:spPr bwMode="auto">
          <a:xfrm>
            <a:off x="2716156" y="6113407"/>
            <a:ext cx="5907398" cy="441839"/>
          </a:xfrm>
          <a:prstGeom prst="roundRect">
            <a:avLst>
              <a:gd name="adj" fmla="val 21064"/>
            </a:avLst>
          </a:prstGeom>
          <a:solidFill>
            <a:srgbClr val="ECF488"/>
          </a:solidFill>
          <a:ln>
            <a:noFill/>
            <a:headEnd type="none" w="med" len="med"/>
            <a:tailEnd type="none" w="med" len="med"/>
          </a:ln>
          <a:scene3d>
            <a:camera prst="orthographicFront"/>
            <a:lightRig rig="threePt" dir="t"/>
          </a:scene3d>
          <a:sp3d>
            <a:bevelT/>
          </a:sp3d>
        </p:spPr>
        <p:style>
          <a:lnRef idx="2">
            <a:schemeClr val="accent5">
              <a:shade val="50000"/>
            </a:schemeClr>
          </a:lnRef>
          <a:fillRef idx="1">
            <a:schemeClr val="accent5"/>
          </a:fillRef>
          <a:effectRef idx="0">
            <a:schemeClr val="accent5"/>
          </a:effectRef>
          <a:fontRef idx="minor">
            <a:schemeClr val="lt1"/>
          </a:fontRef>
        </p:style>
        <p:txBody>
          <a:bodyPr vert="horz" wrap="none" lIns="93260" tIns="46630" rIns="93260" bIns="46630" numCol="1" rtlCol="0" anchor="ctr" anchorCtr="0" compatLnSpc="1">
            <a:prstTxWarp prst="textNoShape">
              <a:avLst/>
            </a:prstTxWarp>
          </a:bodyPr>
          <a:lstStyle/>
          <a:p>
            <a:pPr algn="ctr" defTabSz="932597"/>
            <a:r>
              <a:rPr lang="sv-SE" sz="2244" dirty="0">
                <a:solidFill>
                  <a:schemeClr val="bg1"/>
                </a:solidFill>
              </a:rPr>
              <a:t>OS Resources</a:t>
            </a:r>
          </a:p>
        </p:txBody>
      </p:sp>
      <p:sp>
        <p:nvSpPr>
          <p:cNvPr id="23" name="Rounded Rectangle 22"/>
          <p:cNvSpPr/>
          <p:nvPr/>
        </p:nvSpPr>
        <p:spPr bwMode="auto">
          <a:xfrm>
            <a:off x="7258001" y="4931217"/>
            <a:ext cx="1352275" cy="1110844"/>
          </a:xfrm>
          <a:prstGeom prst="roundRect">
            <a:avLst>
              <a:gd name="adj" fmla="val 10741"/>
            </a:avLst>
          </a:prstGeom>
          <a:solidFill>
            <a:schemeClr val="accent1">
              <a:lumMod val="60000"/>
              <a:lumOff val="40000"/>
            </a:schemeClr>
          </a:solidFill>
          <a:ln>
            <a:noFill/>
            <a:headEnd type="none" w="med" len="med"/>
            <a:tailEnd type="none" w="med" len="med"/>
          </a:ln>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vert="horz" wrap="none" lIns="93260" tIns="46630" rIns="93260" bIns="46630" numCol="1" rtlCol="0" anchor="ctr" anchorCtr="0" compatLnSpc="1">
            <a:prstTxWarp prst="textNoShape">
              <a:avLst/>
            </a:prstTxWarp>
          </a:bodyPr>
          <a:lstStyle/>
          <a:p>
            <a:pPr algn="ctr" defTabSz="932597" fontAlgn="base">
              <a:spcBef>
                <a:spcPct val="0"/>
              </a:spcBef>
              <a:spcAft>
                <a:spcPct val="0"/>
              </a:spcAft>
            </a:pPr>
            <a:r>
              <a:rPr lang="sv-SE" sz="2244" dirty="0">
                <a:solidFill>
                  <a:schemeClr val="tx1"/>
                </a:solidFill>
              </a:rPr>
              <a:t>Custom</a:t>
            </a:r>
          </a:p>
          <a:p>
            <a:pPr algn="ctr" defTabSz="932597" fontAlgn="base">
              <a:spcBef>
                <a:spcPct val="0"/>
              </a:spcBef>
              <a:spcAft>
                <a:spcPct val="0"/>
              </a:spcAft>
            </a:pPr>
            <a:r>
              <a:rPr lang="sv-SE" sz="2244" dirty="0">
                <a:solidFill>
                  <a:schemeClr val="tx1"/>
                </a:solidFill>
              </a:rPr>
              <a:t>Provider</a:t>
            </a:r>
            <a:endParaRPr lang="sv-SE" sz="2244"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89053037"/>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Software </a:t>
            </a:r>
            <a:r>
              <a:rPr lang="en-US" dirty="0" smtClean="0"/>
              <a:t>Deployment - Scenarios</a:t>
            </a:r>
            <a:endParaRPr lang="en-US" dirty="0"/>
          </a:p>
        </p:txBody>
      </p:sp>
      <p:sp>
        <p:nvSpPr>
          <p:cNvPr id="5" name="Text Placeholder 4"/>
          <p:cNvSpPr>
            <a:spLocks noGrp="1"/>
          </p:cNvSpPr>
          <p:nvPr>
            <p:ph sz="quarter" idx="10"/>
          </p:nvPr>
        </p:nvSpPr>
        <p:spPr/>
        <p:txBody>
          <a:bodyPr/>
          <a:lstStyle/>
          <a:p>
            <a:pPr>
              <a:lnSpc>
                <a:spcPct val="100000"/>
              </a:lnSpc>
              <a:spcBef>
                <a:spcPts val="685"/>
              </a:spcBef>
            </a:pPr>
            <a:r>
              <a:rPr lang="en-US" dirty="0">
                <a:gradFill>
                  <a:gsLst>
                    <a:gs pos="1250">
                      <a:srgbClr val="7FBA00"/>
                    </a:gs>
                    <a:gs pos="99000">
                      <a:srgbClr val="7FBA00"/>
                    </a:gs>
                  </a:gsLst>
                  <a:lin ang="5400000" scaled="0"/>
                </a:gradFill>
                <a:latin typeface="Segoe UI Light"/>
              </a:rPr>
              <a:t>Deploy applications</a:t>
            </a:r>
          </a:p>
          <a:p>
            <a:pPr>
              <a:lnSpc>
                <a:spcPct val="100000"/>
              </a:lnSpc>
              <a:spcBef>
                <a:spcPts val="685"/>
              </a:spcBef>
            </a:pPr>
            <a:r>
              <a:rPr lang="en-US" dirty="0">
                <a:gradFill>
                  <a:gsLst>
                    <a:gs pos="1250">
                      <a:srgbClr val="7FBA00"/>
                    </a:gs>
                    <a:gs pos="99000">
                      <a:srgbClr val="7FBA00"/>
                    </a:gs>
                  </a:gsLst>
                  <a:lin ang="5400000" scaled="0"/>
                </a:gradFill>
                <a:latin typeface="Segoe UI Light"/>
              </a:rPr>
              <a:t>Deploy patches/updates to installed applications</a:t>
            </a:r>
          </a:p>
          <a:p>
            <a:pPr>
              <a:lnSpc>
                <a:spcPct val="100000"/>
              </a:lnSpc>
              <a:spcBef>
                <a:spcPts val="685"/>
              </a:spcBef>
            </a:pPr>
            <a:r>
              <a:rPr lang="en-US" dirty="0">
                <a:gradFill>
                  <a:gsLst>
                    <a:gs pos="1250">
                      <a:srgbClr val="7FBA00"/>
                    </a:gs>
                    <a:gs pos="99000">
                      <a:srgbClr val="7FBA00"/>
                    </a:gs>
                  </a:gsLst>
                  <a:lin ang="5400000" scaled="0"/>
                </a:gradFill>
                <a:latin typeface="Segoe UI Light"/>
              </a:rPr>
              <a:t>Deploy UNIX/Linux OS patches</a:t>
            </a:r>
          </a:p>
          <a:p>
            <a:pPr>
              <a:lnSpc>
                <a:spcPct val="100000"/>
              </a:lnSpc>
              <a:spcBef>
                <a:spcPts val="685"/>
              </a:spcBef>
            </a:pPr>
            <a:r>
              <a:rPr lang="en-US" dirty="0">
                <a:gradFill>
                  <a:gsLst>
                    <a:gs pos="1250">
                      <a:srgbClr val="7FBA00"/>
                    </a:gs>
                    <a:gs pos="99000">
                      <a:srgbClr val="7FBA00"/>
                    </a:gs>
                  </a:gsLst>
                  <a:lin ang="5400000" scaled="0"/>
                </a:gradFill>
                <a:latin typeface="Segoe UI Light"/>
              </a:rPr>
              <a:t>Run arbitrary maintenance scripts</a:t>
            </a:r>
          </a:p>
        </p:txBody>
      </p:sp>
      <p:sp>
        <p:nvSpPr>
          <p:cNvPr id="2" name="Title 4"/>
          <p:cNvSpPr txBox="1">
            <a:spLocks/>
          </p:cNvSpPr>
          <p:nvPr/>
        </p:nvSpPr>
        <p:spPr>
          <a:xfrm>
            <a:off x="531948" y="233151"/>
            <a:ext cx="11370961" cy="678031"/>
          </a:xfrm>
          <a:prstGeom prst="rect">
            <a:avLst/>
          </a:prstGeom>
        </p:spPr>
        <p:txBody>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a:lstStyle>
          <a:p>
            <a:endParaRPr lang="en-US" sz="4896" dirty="0"/>
          </a:p>
        </p:txBody>
      </p:sp>
      <p:sp>
        <p:nvSpPr>
          <p:cNvPr id="4" name="Text Placeholder 5"/>
          <p:cNvSpPr txBox="1">
            <a:spLocks/>
          </p:cNvSpPr>
          <p:nvPr/>
        </p:nvSpPr>
        <p:spPr>
          <a:xfrm>
            <a:off x="531948" y="1651688"/>
            <a:ext cx="11370961" cy="3994882"/>
          </a:xfrm>
          <a:prstGeom prst="rect">
            <a:avLst/>
          </a:prstGeom>
        </p:spPr>
        <p:txBody>
          <a:bodyPr/>
          <a:lstStyle>
            <a:lvl1pPr marL="460375" indent="-460375" algn="l" defTabSz="914363" rtl="0" eaLnBrk="1" latinLnBrk="0" hangingPunct="1">
              <a:lnSpc>
                <a:spcPct val="90000"/>
              </a:lnSpc>
              <a:spcBef>
                <a:spcPct val="20000"/>
              </a:spcBef>
              <a:buSzPct val="85000"/>
              <a:buFontTx/>
              <a:buBlip>
                <a:blip r:embed="rId3"/>
              </a:buBlip>
              <a:defRPr lang="en-US" sz="3200" kern="1200" dirty="0" smtClean="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85000"/>
              <a:buFontTx/>
              <a:buBlip>
                <a:blip r:embed="rId3"/>
              </a:buBlip>
              <a:defRPr lang="en-US" sz="2800" kern="1200" dirty="0" smtClean="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85000"/>
              <a:buFontTx/>
              <a:buBlip>
                <a:blip r:embed="rId3"/>
              </a:buBlip>
              <a:defRPr lang="en-US" sz="2400" kern="1200" dirty="0" smtClean="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85000"/>
              <a:buFontTx/>
              <a:buBlip>
                <a:blip r:embed="rId3"/>
              </a:buBlip>
              <a:defRPr lang="en-US" sz="2000" kern="1200" dirty="0" smtClean="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85000"/>
              <a:buFontTx/>
              <a:buBlip>
                <a:blip r:embed="rId3"/>
              </a:buBlip>
              <a:defRPr lang="en-US" sz="2000" kern="1200" dirty="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85000"/>
              </a:lnSpc>
            </a:pPr>
            <a:endParaRPr lang="en-US" sz="3264" dirty="0"/>
          </a:p>
        </p:txBody>
      </p:sp>
    </p:spTree>
    <p:extLst>
      <p:ext uri="{BB962C8B-B14F-4D97-AF65-F5344CB8AC3E}">
        <p14:creationId xmlns:p14="http://schemas.microsoft.com/office/powerpoint/2010/main" val="2341593246"/>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2"/>
          <p:cNvSpPr>
            <a:spLocks noGrp="1" noChangeArrowheads="1"/>
          </p:cNvSpPr>
          <p:nvPr>
            <p:ph type="title"/>
          </p:nvPr>
        </p:nvSpPr>
        <p:spPr>
          <a:xfrm>
            <a:off x="389666" y="408370"/>
            <a:ext cx="11446097" cy="986913"/>
          </a:xfrm>
        </p:spPr>
        <p:txBody>
          <a:bodyPr/>
          <a:lstStyle/>
          <a:p>
            <a:pPr eaLnBrk="1" hangingPunct="1">
              <a:defRPr/>
            </a:pPr>
            <a:r>
              <a:rPr lang="en-US" dirty="0"/>
              <a:t>Software </a:t>
            </a:r>
            <a:r>
              <a:rPr lang="en-US" dirty="0" smtClean="0"/>
              <a:t>Deployment - </a:t>
            </a:r>
            <a:r>
              <a:rPr lang="en-US" dirty="0"/>
              <a:t>Implementation</a:t>
            </a:r>
            <a:endParaRPr lang="en-US" dirty="0" smtClean="0"/>
          </a:p>
        </p:txBody>
      </p:sp>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12615" y="5188970"/>
            <a:ext cx="1826692" cy="155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2"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7380" y="5287097"/>
            <a:ext cx="1870719" cy="1408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16" name="Group 1515"/>
          <p:cNvGrpSpPr/>
          <p:nvPr/>
        </p:nvGrpSpPr>
        <p:grpSpPr>
          <a:xfrm>
            <a:off x="2155098" y="1266694"/>
            <a:ext cx="4148698" cy="339190"/>
            <a:chOff x="3209450" y="1469317"/>
            <a:chExt cx="3515079" cy="332569"/>
          </a:xfrm>
        </p:grpSpPr>
        <p:cxnSp>
          <p:nvCxnSpPr>
            <p:cNvPr id="37" name="Straight Arrow Connector 36"/>
            <p:cNvCxnSpPr/>
            <p:nvPr/>
          </p:nvCxnSpPr>
          <p:spPr>
            <a:xfrm>
              <a:off x="3209450" y="1801886"/>
              <a:ext cx="3515079" cy="0"/>
            </a:xfrm>
            <a:prstGeom prst="straightConnector1">
              <a:avLst/>
            </a:prstGeom>
            <a:ln w="63500">
              <a:solidFill>
                <a:srgbClr val="FE36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3246838" y="1469317"/>
              <a:ext cx="3360696" cy="251159"/>
            </a:xfrm>
            <a:prstGeom prst="rect">
              <a:avLst/>
            </a:prstGeom>
            <a:noFill/>
          </p:spPr>
          <p:txBody>
            <a:bodyPr wrap="square" lIns="0" tIns="0" rIns="0" bIns="0" rtlCol="0">
              <a:spAutoFit/>
            </a:bodyPr>
            <a:lstStyle/>
            <a:p>
              <a:r>
                <a:rPr lang="en-US" sz="1632" b="1" dirty="0"/>
                <a:t>SWD – Package (MSI/??) + Program</a:t>
              </a:r>
            </a:p>
          </p:txBody>
        </p:sp>
      </p:grpSp>
      <p:grpSp>
        <p:nvGrpSpPr>
          <p:cNvPr id="1517" name="Group 1516"/>
          <p:cNvGrpSpPr/>
          <p:nvPr/>
        </p:nvGrpSpPr>
        <p:grpSpPr>
          <a:xfrm>
            <a:off x="3189352" y="1913103"/>
            <a:ext cx="1506339" cy="1775085"/>
            <a:chOff x="2981529" y="1958200"/>
            <a:chExt cx="1476937" cy="1740437"/>
          </a:xfrm>
        </p:grpSpPr>
        <p:cxnSp>
          <p:nvCxnSpPr>
            <p:cNvPr id="7" name="Curved Connector 6"/>
            <p:cNvCxnSpPr/>
            <p:nvPr/>
          </p:nvCxnSpPr>
          <p:spPr>
            <a:xfrm flipH="1">
              <a:off x="3142775" y="1958200"/>
              <a:ext cx="330200" cy="1740437"/>
            </a:xfrm>
            <a:prstGeom prst="curvedConnector3">
              <a:avLst>
                <a:gd name="adj1" fmla="val -352354"/>
              </a:avLst>
            </a:prstGeom>
            <a:ln w="63500">
              <a:solidFill>
                <a:srgbClr val="FE36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9" name="TextBox 78"/>
            <p:cNvSpPr txBox="1"/>
            <p:nvPr/>
          </p:nvSpPr>
          <p:spPr>
            <a:xfrm>
              <a:off x="2981529" y="2938498"/>
              <a:ext cx="1476937" cy="251159"/>
            </a:xfrm>
            <a:prstGeom prst="rect">
              <a:avLst/>
            </a:prstGeom>
            <a:noFill/>
            <a:ln w="63500">
              <a:noFill/>
            </a:ln>
          </p:spPr>
          <p:txBody>
            <a:bodyPr wrap="square" lIns="0" tIns="0" rIns="0" bIns="0" rtlCol="0">
              <a:spAutoFit/>
            </a:bodyPr>
            <a:lstStyle/>
            <a:p>
              <a:r>
                <a:rPr lang="en-US" sz="1632" b="1" dirty="0"/>
                <a:t>Advertisement</a:t>
              </a:r>
            </a:p>
          </p:txBody>
        </p:sp>
      </p:grpSp>
      <p:grpSp>
        <p:nvGrpSpPr>
          <p:cNvPr id="1522" name="Group 1521"/>
          <p:cNvGrpSpPr/>
          <p:nvPr/>
        </p:nvGrpSpPr>
        <p:grpSpPr>
          <a:xfrm>
            <a:off x="2493314" y="3991883"/>
            <a:ext cx="2852223" cy="1679524"/>
            <a:chOff x="2286510" y="4041846"/>
            <a:chExt cx="2796551" cy="1646742"/>
          </a:xfrm>
        </p:grpSpPr>
        <p:cxnSp>
          <p:nvCxnSpPr>
            <p:cNvPr id="90" name="Straight Arrow Connector 89"/>
            <p:cNvCxnSpPr/>
            <p:nvPr/>
          </p:nvCxnSpPr>
          <p:spPr>
            <a:xfrm flipH="1">
              <a:off x="2286510" y="4041846"/>
              <a:ext cx="2796551" cy="1646742"/>
            </a:xfrm>
            <a:prstGeom prst="straightConnector1">
              <a:avLst/>
            </a:prstGeom>
            <a:ln w="63500">
              <a:solidFill>
                <a:srgbClr val="FE36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93" name="TextBox 92"/>
            <p:cNvSpPr txBox="1"/>
            <p:nvPr/>
          </p:nvSpPr>
          <p:spPr>
            <a:xfrm>
              <a:off x="3413002" y="4975921"/>
              <a:ext cx="1564155" cy="502317"/>
            </a:xfrm>
            <a:prstGeom prst="rect">
              <a:avLst/>
            </a:prstGeom>
            <a:noFill/>
          </p:spPr>
          <p:txBody>
            <a:bodyPr wrap="square" lIns="0" tIns="0" rIns="0" bIns="0" rtlCol="0">
              <a:spAutoFit/>
            </a:bodyPr>
            <a:lstStyle/>
            <a:p>
              <a:pPr algn="r"/>
              <a:r>
                <a:rPr lang="en-US" sz="1632" b="1" dirty="0"/>
                <a:t>Download </a:t>
              </a:r>
              <a:r>
                <a:rPr lang="en-US" sz="1632" b="1" dirty="0" err="1"/>
                <a:t>Pkg</a:t>
              </a:r>
              <a:endParaRPr lang="en-US" sz="1632" b="1" dirty="0"/>
            </a:p>
            <a:p>
              <a:pPr algn="r"/>
              <a:r>
                <a:rPr lang="en-US" sz="1632" b="1" dirty="0"/>
                <a:t>(SMB or HTTP)</a:t>
              </a:r>
            </a:p>
          </p:txBody>
        </p:sp>
      </p:grpSp>
      <p:grpSp>
        <p:nvGrpSpPr>
          <p:cNvPr id="1525" name="Group 1524"/>
          <p:cNvGrpSpPr/>
          <p:nvPr/>
        </p:nvGrpSpPr>
        <p:grpSpPr>
          <a:xfrm>
            <a:off x="6053634" y="4338283"/>
            <a:ext cx="1831653" cy="986724"/>
            <a:chOff x="5789903" y="4336043"/>
            <a:chExt cx="1795901" cy="967464"/>
          </a:xfrm>
        </p:grpSpPr>
        <p:cxnSp>
          <p:nvCxnSpPr>
            <p:cNvPr id="111" name="Straight Arrow Connector 110"/>
            <p:cNvCxnSpPr/>
            <p:nvPr/>
          </p:nvCxnSpPr>
          <p:spPr>
            <a:xfrm>
              <a:off x="5789903" y="4336043"/>
              <a:ext cx="758951" cy="967464"/>
            </a:xfrm>
            <a:prstGeom prst="straightConnector1">
              <a:avLst/>
            </a:prstGeom>
            <a:ln w="63500">
              <a:solidFill>
                <a:srgbClr val="66FF33"/>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2" name="TextBox 111"/>
            <p:cNvSpPr txBox="1"/>
            <p:nvPr/>
          </p:nvSpPr>
          <p:spPr>
            <a:xfrm>
              <a:off x="6039690" y="4406398"/>
              <a:ext cx="1546114" cy="502317"/>
            </a:xfrm>
            <a:prstGeom prst="rect">
              <a:avLst/>
            </a:prstGeom>
            <a:noFill/>
          </p:spPr>
          <p:txBody>
            <a:bodyPr wrap="square" lIns="0" tIns="0" rIns="0" bIns="0" rtlCol="0">
              <a:spAutoFit/>
            </a:bodyPr>
            <a:lstStyle/>
            <a:p>
              <a:pPr algn="r"/>
              <a:r>
                <a:rPr lang="en-US" sz="1632" b="1" dirty="0"/>
                <a:t>Download </a:t>
              </a:r>
              <a:r>
                <a:rPr lang="en-US" sz="1632" b="1" dirty="0" err="1"/>
                <a:t>Pkg</a:t>
              </a:r>
              <a:endParaRPr lang="en-US" sz="1632" b="1" dirty="0"/>
            </a:p>
            <a:p>
              <a:pPr algn="r"/>
              <a:r>
                <a:rPr lang="en-US" sz="1632" b="1" dirty="0"/>
                <a:t>(HTTP/S only)</a:t>
              </a:r>
            </a:p>
          </p:txBody>
        </p:sp>
      </p:grpSp>
      <p:grpSp>
        <p:nvGrpSpPr>
          <p:cNvPr id="1524" name="Group 1523"/>
          <p:cNvGrpSpPr/>
          <p:nvPr/>
        </p:nvGrpSpPr>
        <p:grpSpPr>
          <a:xfrm>
            <a:off x="3221950" y="4451298"/>
            <a:ext cx="3247275" cy="1274998"/>
            <a:chOff x="3242091" y="3541977"/>
            <a:chExt cx="3183892" cy="1250112"/>
          </a:xfrm>
        </p:grpSpPr>
        <p:sp>
          <p:nvSpPr>
            <p:cNvPr id="96" name="TextBox 95"/>
            <p:cNvSpPr txBox="1"/>
            <p:nvPr/>
          </p:nvSpPr>
          <p:spPr>
            <a:xfrm>
              <a:off x="3703621" y="4167033"/>
              <a:ext cx="1201620" cy="251159"/>
            </a:xfrm>
            <a:prstGeom prst="rect">
              <a:avLst/>
            </a:prstGeom>
            <a:noFill/>
          </p:spPr>
          <p:txBody>
            <a:bodyPr wrap="square" lIns="0" tIns="0" rIns="0" bIns="0" rtlCol="0">
              <a:spAutoFit/>
            </a:bodyPr>
            <a:lstStyle/>
            <a:p>
              <a:pPr algn="r"/>
              <a:r>
                <a:rPr lang="en-US" sz="1632" b="1" dirty="0"/>
                <a:t>Status</a:t>
              </a:r>
              <a:r>
                <a:rPr lang="en-US" sz="1632" b="1" dirty="0">
                  <a:solidFill>
                    <a:schemeClr val="bg1"/>
                  </a:solidFill>
                </a:rPr>
                <a:t> </a:t>
              </a:r>
              <a:r>
                <a:rPr lang="en-US" sz="1632" b="1" dirty="0" err="1"/>
                <a:t>Msg</a:t>
              </a:r>
              <a:endParaRPr lang="en-US" sz="1632" b="1" dirty="0"/>
            </a:p>
          </p:txBody>
        </p:sp>
        <p:cxnSp>
          <p:nvCxnSpPr>
            <p:cNvPr id="114" name="Straight Arrow Connector 113"/>
            <p:cNvCxnSpPr/>
            <p:nvPr/>
          </p:nvCxnSpPr>
          <p:spPr>
            <a:xfrm flipH="1" flipV="1">
              <a:off x="3242091" y="3541977"/>
              <a:ext cx="3183892" cy="1250112"/>
            </a:xfrm>
            <a:prstGeom prst="straightConnector1">
              <a:avLst/>
            </a:prstGeom>
            <a:ln w="63500">
              <a:solidFill>
                <a:srgbClr val="66FF33"/>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518" name="Group 1517"/>
          <p:cNvGrpSpPr/>
          <p:nvPr/>
        </p:nvGrpSpPr>
        <p:grpSpPr>
          <a:xfrm>
            <a:off x="3387820" y="2099382"/>
            <a:ext cx="3439873" cy="1775085"/>
            <a:chOff x="3176123" y="2140843"/>
            <a:chExt cx="3372731" cy="1740437"/>
          </a:xfrm>
        </p:grpSpPr>
        <p:cxnSp>
          <p:nvCxnSpPr>
            <p:cNvPr id="124" name="Curved Connector 123"/>
            <p:cNvCxnSpPr/>
            <p:nvPr/>
          </p:nvCxnSpPr>
          <p:spPr>
            <a:xfrm flipH="1">
              <a:off x="3176123" y="2140843"/>
              <a:ext cx="330200" cy="1740437"/>
            </a:xfrm>
            <a:prstGeom prst="curvedConnector3">
              <a:avLst>
                <a:gd name="adj1" fmla="val -352354"/>
              </a:avLst>
            </a:prstGeom>
            <a:ln w="63500">
              <a:solidFill>
                <a:srgbClr val="66FF33"/>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4847415" y="2865264"/>
              <a:ext cx="1701439" cy="502317"/>
            </a:xfrm>
            <a:prstGeom prst="rect">
              <a:avLst/>
            </a:prstGeom>
            <a:noFill/>
            <a:ln w="50800">
              <a:noFill/>
            </a:ln>
          </p:spPr>
          <p:txBody>
            <a:bodyPr wrap="square" lIns="0" tIns="0" rIns="0" bIns="0" rtlCol="0">
              <a:spAutoFit/>
            </a:bodyPr>
            <a:lstStyle/>
            <a:p>
              <a:r>
                <a:rPr lang="en-US" sz="1632" b="1" dirty="0"/>
                <a:t>UNIX/Linux Advertisement</a:t>
              </a:r>
            </a:p>
          </p:txBody>
        </p:sp>
      </p:grpSp>
      <p:grpSp>
        <p:nvGrpSpPr>
          <p:cNvPr id="1515" name="Group 1514"/>
          <p:cNvGrpSpPr/>
          <p:nvPr/>
        </p:nvGrpSpPr>
        <p:grpSpPr>
          <a:xfrm>
            <a:off x="2151446" y="1267204"/>
            <a:ext cx="6309380" cy="366940"/>
            <a:chOff x="1418976" y="930860"/>
            <a:chExt cx="7619416" cy="359778"/>
          </a:xfrm>
        </p:grpSpPr>
        <p:cxnSp>
          <p:nvCxnSpPr>
            <p:cNvPr id="133" name="Straight Arrow Connector 132"/>
            <p:cNvCxnSpPr/>
            <p:nvPr/>
          </p:nvCxnSpPr>
          <p:spPr>
            <a:xfrm>
              <a:off x="1418976" y="1290638"/>
              <a:ext cx="5014516" cy="0"/>
            </a:xfrm>
            <a:prstGeom prst="straightConnector1">
              <a:avLst/>
            </a:prstGeom>
            <a:ln w="63500">
              <a:solidFill>
                <a:srgbClr val="66FF33"/>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4" name="TextBox 133"/>
            <p:cNvSpPr txBox="1"/>
            <p:nvPr/>
          </p:nvSpPr>
          <p:spPr>
            <a:xfrm>
              <a:off x="1418976" y="930860"/>
              <a:ext cx="7619416" cy="251159"/>
            </a:xfrm>
            <a:prstGeom prst="rect">
              <a:avLst/>
            </a:prstGeom>
            <a:noFill/>
          </p:spPr>
          <p:txBody>
            <a:bodyPr wrap="square" lIns="0" tIns="0" rIns="0" bIns="0" rtlCol="0">
              <a:spAutoFit/>
            </a:bodyPr>
            <a:lstStyle/>
            <a:p>
              <a:r>
                <a:rPr lang="en-US" sz="1632" b="1" dirty="0"/>
                <a:t> SWD – Package (PKG/RPM/??) + Program (command line)</a:t>
              </a:r>
            </a:p>
          </p:txBody>
        </p:sp>
      </p:grpSp>
      <p:sp>
        <p:nvSpPr>
          <p:cNvPr id="283655" name="Left-Right Arrow 283654"/>
          <p:cNvSpPr/>
          <p:nvPr/>
        </p:nvSpPr>
        <p:spPr bwMode="auto">
          <a:xfrm>
            <a:off x="2155099" y="1985810"/>
            <a:ext cx="652893" cy="282513"/>
          </a:xfrm>
          <a:prstGeom prst="leftRightArrow">
            <a:avLst/>
          </a:prstGeom>
          <a:solidFill>
            <a:srgbClr val="66FF33"/>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grpSp>
        <p:nvGrpSpPr>
          <p:cNvPr id="1521" name="Group 1520"/>
          <p:cNvGrpSpPr/>
          <p:nvPr/>
        </p:nvGrpSpPr>
        <p:grpSpPr>
          <a:xfrm>
            <a:off x="2488388" y="5921261"/>
            <a:ext cx="2797957" cy="574185"/>
            <a:chOff x="2294247" y="5888123"/>
            <a:chExt cx="2743344" cy="562978"/>
          </a:xfrm>
        </p:grpSpPr>
        <p:cxnSp>
          <p:nvCxnSpPr>
            <p:cNvPr id="140" name="Curved Connector 139"/>
            <p:cNvCxnSpPr/>
            <p:nvPr/>
          </p:nvCxnSpPr>
          <p:spPr>
            <a:xfrm flipH="1">
              <a:off x="2294247" y="5888123"/>
              <a:ext cx="101337" cy="470669"/>
            </a:xfrm>
            <a:prstGeom prst="curvedConnector3">
              <a:avLst>
                <a:gd name="adj1" fmla="val -352354"/>
              </a:avLst>
            </a:prstGeom>
            <a:ln w="63500">
              <a:solidFill>
                <a:srgbClr val="FE36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1" name="TextBox 140"/>
            <p:cNvSpPr txBox="1"/>
            <p:nvPr/>
          </p:nvSpPr>
          <p:spPr>
            <a:xfrm>
              <a:off x="2841940" y="5948784"/>
              <a:ext cx="2195651" cy="502317"/>
            </a:xfrm>
            <a:prstGeom prst="rect">
              <a:avLst/>
            </a:prstGeom>
            <a:noFill/>
          </p:spPr>
          <p:txBody>
            <a:bodyPr wrap="square" lIns="0" tIns="0" rIns="0" bIns="0" rtlCol="0">
              <a:spAutoFit/>
            </a:bodyPr>
            <a:lstStyle/>
            <a:p>
              <a:r>
                <a:rPr lang="en-US" sz="1632" b="1" dirty="0"/>
                <a:t>Install during maintenance window</a:t>
              </a:r>
              <a:endParaRPr lang="en-US" sz="1632" dirty="0"/>
            </a:p>
          </p:txBody>
        </p:sp>
      </p:grpSp>
      <p:grpSp>
        <p:nvGrpSpPr>
          <p:cNvPr id="1523" name="Group 1522"/>
          <p:cNvGrpSpPr/>
          <p:nvPr/>
        </p:nvGrpSpPr>
        <p:grpSpPr>
          <a:xfrm>
            <a:off x="3291984" y="4154269"/>
            <a:ext cx="3308713" cy="1312209"/>
            <a:chOff x="2969043" y="4401992"/>
            <a:chExt cx="3244131" cy="1286596"/>
          </a:xfrm>
        </p:grpSpPr>
        <p:sp>
          <p:nvSpPr>
            <p:cNvPr id="85" name="TextBox 84"/>
            <p:cNvSpPr txBox="1"/>
            <p:nvPr/>
          </p:nvSpPr>
          <p:spPr>
            <a:xfrm>
              <a:off x="4438649" y="4730911"/>
              <a:ext cx="821010" cy="251159"/>
            </a:xfrm>
            <a:prstGeom prst="rect">
              <a:avLst/>
            </a:prstGeom>
            <a:noFill/>
          </p:spPr>
          <p:txBody>
            <a:bodyPr wrap="square" lIns="0" tIns="0" rIns="0" bIns="0" rtlCol="0">
              <a:spAutoFit/>
            </a:bodyPr>
            <a:lstStyle/>
            <a:p>
              <a:r>
                <a:rPr lang="en-US" sz="1632" b="1" dirty="0"/>
                <a:t>Policy</a:t>
              </a:r>
            </a:p>
          </p:txBody>
        </p:sp>
        <p:cxnSp>
          <p:nvCxnSpPr>
            <p:cNvPr id="108" name="Straight Arrow Connector 107"/>
            <p:cNvCxnSpPr/>
            <p:nvPr/>
          </p:nvCxnSpPr>
          <p:spPr>
            <a:xfrm>
              <a:off x="2969043" y="4401992"/>
              <a:ext cx="3244131" cy="1286596"/>
            </a:xfrm>
            <a:prstGeom prst="straightConnector1">
              <a:avLst/>
            </a:prstGeom>
            <a:ln w="63500">
              <a:solidFill>
                <a:srgbClr val="66FF33"/>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526" name="Group 1525"/>
          <p:cNvGrpSpPr/>
          <p:nvPr/>
        </p:nvGrpSpPr>
        <p:grpSpPr>
          <a:xfrm>
            <a:off x="8445196" y="5874682"/>
            <a:ext cx="2845710" cy="512317"/>
            <a:chOff x="7864588" y="5803226"/>
            <a:chExt cx="2790165" cy="502317"/>
          </a:xfrm>
        </p:grpSpPr>
        <p:cxnSp>
          <p:nvCxnSpPr>
            <p:cNvPr id="143" name="Curved Connector 142"/>
            <p:cNvCxnSpPr/>
            <p:nvPr/>
          </p:nvCxnSpPr>
          <p:spPr>
            <a:xfrm flipH="1">
              <a:off x="7864588" y="5803226"/>
              <a:ext cx="87172" cy="402939"/>
            </a:xfrm>
            <a:prstGeom prst="curvedConnector3">
              <a:avLst>
                <a:gd name="adj1" fmla="val -352354"/>
              </a:avLst>
            </a:prstGeom>
            <a:ln w="63500">
              <a:solidFill>
                <a:srgbClr val="66FF33"/>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75" name="TextBox 574"/>
            <p:cNvSpPr txBox="1"/>
            <p:nvPr/>
          </p:nvSpPr>
          <p:spPr>
            <a:xfrm>
              <a:off x="8404983" y="5803226"/>
              <a:ext cx="2249770" cy="502317"/>
            </a:xfrm>
            <a:prstGeom prst="rect">
              <a:avLst/>
            </a:prstGeom>
            <a:noFill/>
          </p:spPr>
          <p:txBody>
            <a:bodyPr wrap="square" lIns="0" tIns="0" rIns="0" bIns="0" rtlCol="0">
              <a:spAutoFit/>
            </a:bodyPr>
            <a:lstStyle/>
            <a:p>
              <a:r>
                <a:rPr lang="en-US" sz="1632" b="1" dirty="0"/>
                <a:t>Install during maintenance window</a:t>
              </a:r>
              <a:endParaRPr lang="en-US" sz="1632" dirty="0"/>
            </a:p>
          </p:txBody>
        </p:sp>
      </p:grpSp>
      <p:grpSp>
        <p:nvGrpSpPr>
          <p:cNvPr id="1519" name="Group 1518"/>
          <p:cNvGrpSpPr/>
          <p:nvPr/>
        </p:nvGrpSpPr>
        <p:grpSpPr>
          <a:xfrm>
            <a:off x="1116935" y="4221702"/>
            <a:ext cx="1335882" cy="1194903"/>
            <a:chOff x="949563" y="4221738"/>
            <a:chExt cx="1309807" cy="1171580"/>
          </a:xfrm>
        </p:grpSpPr>
        <p:cxnSp>
          <p:nvCxnSpPr>
            <p:cNvPr id="84" name="Straight Arrow Connector 83"/>
            <p:cNvCxnSpPr/>
            <p:nvPr/>
          </p:nvCxnSpPr>
          <p:spPr>
            <a:xfrm flipH="1">
              <a:off x="1448185" y="4221738"/>
              <a:ext cx="811185" cy="1171580"/>
            </a:xfrm>
            <a:prstGeom prst="straightConnector1">
              <a:avLst/>
            </a:prstGeom>
            <a:ln w="63500">
              <a:solidFill>
                <a:srgbClr val="FE36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76" name="TextBox 575"/>
            <p:cNvSpPr txBox="1"/>
            <p:nvPr/>
          </p:nvSpPr>
          <p:spPr>
            <a:xfrm>
              <a:off x="949563" y="4524834"/>
              <a:ext cx="821010" cy="251159"/>
            </a:xfrm>
            <a:prstGeom prst="rect">
              <a:avLst/>
            </a:prstGeom>
            <a:noFill/>
          </p:spPr>
          <p:txBody>
            <a:bodyPr wrap="square" lIns="0" tIns="0" rIns="0" bIns="0" rtlCol="0">
              <a:spAutoFit/>
            </a:bodyPr>
            <a:lstStyle/>
            <a:p>
              <a:pPr algn="r"/>
              <a:r>
                <a:rPr lang="en-US" sz="1632" b="1" dirty="0"/>
                <a:t>Policy</a:t>
              </a:r>
            </a:p>
          </p:txBody>
        </p:sp>
      </p:grpSp>
      <p:grpSp>
        <p:nvGrpSpPr>
          <p:cNvPr id="1520" name="Group 1519"/>
          <p:cNvGrpSpPr/>
          <p:nvPr/>
        </p:nvGrpSpPr>
        <p:grpSpPr>
          <a:xfrm>
            <a:off x="1892035" y="4338283"/>
            <a:ext cx="1495314" cy="1154863"/>
            <a:chOff x="1709534" y="4336043"/>
            <a:chExt cx="1466127" cy="1132321"/>
          </a:xfrm>
        </p:grpSpPr>
        <p:cxnSp>
          <p:nvCxnSpPr>
            <p:cNvPr id="95" name="Straight Arrow Connector 94"/>
            <p:cNvCxnSpPr/>
            <p:nvPr/>
          </p:nvCxnSpPr>
          <p:spPr>
            <a:xfrm flipV="1">
              <a:off x="1709534" y="4336043"/>
              <a:ext cx="793326" cy="1132321"/>
            </a:xfrm>
            <a:prstGeom prst="straightConnector1">
              <a:avLst/>
            </a:prstGeom>
            <a:ln w="63500">
              <a:solidFill>
                <a:srgbClr val="FE3600"/>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577" name="TextBox 576"/>
            <p:cNvSpPr txBox="1"/>
            <p:nvPr/>
          </p:nvSpPr>
          <p:spPr>
            <a:xfrm>
              <a:off x="2344915" y="4647944"/>
              <a:ext cx="830746" cy="502317"/>
            </a:xfrm>
            <a:prstGeom prst="rect">
              <a:avLst/>
            </a:prstGeom>
            <a:noFill/>
          </p:spPr>
          <p:txBody>
            <a:bodyPr wrap="square" lIns="0" tIns="0" rIns="0" bIns="0" rtlCol="0">
              <a:spAutoFit/>
            </a:bodyPr>
            <a:lstStyle/>
            <a:p>
              <a:r>
                <a:rPr lang="en-US" sz="1632" b="1" dirty="0"/>
                <a:t>Status</a:t>
              </a:r>
            </a:p>
            <a:p>
              <a:r>
                <a:rPr lang="en-US" sz="1632" b="1" dirty="0" err="1"/>
                <a:t>Msg</a:t>
              </a:r>
              <a:endParaRPr lang="en-US" sz="1632" b="1" dirty="0"/>
            </a:p>
          </p:txBody>
        </p:sp>
      </p:grpSp>
      <p:grpSp>
        <p:nvGrpSpPr>
          <p:cNvPr id="5" name="Group 4"/>
          <p:cNvGrpSpPr/>
          <p:nvPr/>
        </p:nvGrpSpPr>
        <p:grpSpPr>
          <a:xfrm>
            <a:off x="4427061" y="1737131"/>
            <a:ext cx="2460480" cy="1301347"/>
            <a:chOff x="4338198" y="1430265"/>
            <a:chExt cx="2412454" cy="1275946"/>
          </a:xfrm>
        </p:grpSpPr>
        <p:grpSp>
          <p:nvGrpSpPr>
            <p:cNvPr id="1455" name="Group 1454"/>
            <p:cNvGrpSpPr/>
            <p:nvPr/>
          </p:nvGrpSpPr>
          <p:grpSpPr>
            <a:xfrm>
              <a:off x="4338198" y="1430265"/>
              <a:ext cx="1144795" cy="1275946"/>
              <a:chOff x="4298443" y="1443770"/>
              <a:chExt cx="1144795" cy="1275946"/>
            </a:xfrm>
          </p:grpSpPr>
          <p:pic>
            <p:nvPicPr>
              <p:cNvPr id="500" name="Picture 22" descr="server"/>
              <p:cNvPicPr>
                <a:picLocks noChangeAspect="1" noChangeArrowheads="1"/>
              </p:cNvPicPr>
              <p:nvPr/>
            </p:nvPicPr>
            <p:blipFill>
              <a:blip r:embed="rId5"/>
              <a:srcRect/>
              <a:stretch>
                <a:fillRect/>
              </a:stretch>
            </p:blipFill>
            <p:spPr bwMode="auto">
              <a:xfrm>
                <a:off x="4298443" y="1443770"/>
                <a:ext cx="769728" cy="1275946"/>
              </a:xfrm>
              <a:prstGeom prst="rect">
                <a:avLst/>
              </a:prstGeom>
              <a:noFill/>
            </p:spPr>
          </p:pic>
          <p:sp>
            <p:nvSpPr>
              <p:cNvPr id="1454" name="Flowchart: Magnetic Disk 1453"/>
              <p:cNvSpPr/>
              <p:nvPr/>
            </p:nvSpPr>
            <p:spPr bwMode="auto">
              <a:xfrm>
                <a:off x="4929609" y="1602741"/>
                <a:ext cx="513629" cy="723704"/>
              </a:xfrm>
              <a:prstGeom prst="flowChartMagneticDisk">
                <a:avLst/>
              </a:prstGeom>
              <a:ln w="15875">
                <a:solidFill>
                  <a:schemeClr val="bg1"/>
                </a:solid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fontAlgn="base">
                  <a:spcBef>
                    <a:spcPct val="0"/>
                  </a:spcBef>
                  <a:spcAft>
                    <a:spcPct val="0"/>
                  </a:spcAft>
                </a:pPr>
                <a:endParaRPr lang="en-US" sz="2244" dirty="0">
                  <a:gradFill>
                    <a:gsLst>
                      <a:gs pos="0">
                        <a:srgbClr val="FFFFFF"/>
                      </a:gs>
                      <a:gs pos="100000">
                        <a:srgbClr val="FFFFFF"/>
                      </a:gs>
                    </a:gsLst>
                    <a:lin ang="5400000" scaled="0"/>
                  </a:gradFill>
                </a:endParaRPr>
              </a:p>
            </p:txBody>
          </p:sp>
        </p:grpSp>
        <p:sp>
          <p:nvSpPr>
            <p:cNvPr id="2" name="Rounded Rectangle 1"/>
            <p:cNvSpPr/>
            <p:nvPr/>
          </p:nvSpPr>
          <p:spPr bwMode="auto">
            <a:xfrm>
              <a:off x="5541552" y="1703572"/>
              <a:ext cx="1209100" cy="527664"/>
            </a:xfrm>
            <a:prstGeom prst="roundRect">
              <a:avLst/>
            </a:prstGeom>
            <a:solidFill>
              <a:schemeClr val="accent2">
                <a:lumMod val="60000"/>
                <a:lumOff val="40000"/>
                <a:alpha val="50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r>
                <a:rPr lang="en-US" sz="1632" i="1" dirty="0">
                  <a:solidFill>
                    <a:srgbClr val="FFFFCC"/>
                  </a:solidFill>
                  <a:effectLst>
                    <a:outerShdw blurRad="38100" dist="38100" dir="2700000" algn="tl">
                      <a:srgbClr val="000000">
                        <a:alpha val="43137"/>
                      </a:srgbClr>
                    </a:outerShdw>
                  </a:effectLst>
                  <a:latin typeface="Franklin Gothic Demi" pitchFamily="34" charset="0"/>
                </a:rPr>
                <a:t>Site Server &amp; Site DB</a:t>
              </a:r>
            </a:p>
          </p:txBody>
        </p:sp>
      </p:grpSp>
      <p:grpSp>
        <p:nvGrpSpPr>
          <p:cNvPr id="3" name="Group 2"/>
          <p:cNvGrpSpPr/>
          <p:nvPr/>
        </p:nvGrpSpPr>
        <p:grpSpPr>
          <a:xfrm>
            <a:off x="1304350" y="1563541"/>
            <a:ext cx="949007" cy="1151118"/>
            <a:chOff x="1276438" y="1260063"/>
            <a:chExt cx="930483" cy="1128650"/>
          </a:xfrm>
        </p:grpSpPr>
        <p:pic>
          <p:nvPicPr>
            <p:cNvPr id="1547" name="Picture 523" descr="C:\Users\mikelley\AppData\Local\Microsoft\Windows\Temporary Internet Files\Content.IE5\8F6R8QAD\MC900432626[1].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flipH="1">
              <a:off x="1344908" y="1260063"/>
              <a:ext cx="862013" cy="862013"/>
            </a:xfrm>
            <a:prstGeom prst="rect">
              <a:avLst/>
            </a:prstGeom>
            <a:noFill/>
            <a:extLst>
              <a:ext uri="{909E8E84-426E-40DD-AFC4-6F175D3DCCD1}">
                <a14:hiddenFill xmlns:a14="http://schemas.microsoft.com/office/drawing/2010/main">
                  <a:solidFill>
                    <a:srgbClr val="FFFFFF"/>
                  </a:solidFill>
                </a14:hiddenFill>
              </a:ext>
            </a:extLst>
          </p:spPr>
        </p:pic>
        <p:sp>
          <p:nvSpPr>
            <p:cNvPr id="57" name="Rounded Rectangle 56"/>
            <p:cNvSpPr/>
            <p:nvPr/>
          </p:nvSpPr>
          <p:spPr bwMode="auto">
            <a:xfrm>
              <a:off x="1276438" y="2124881"/>
              <a:ext cx="930483" cy="263832"/>
            </a:xfrm>
            <a:prstGeom prst="roundRect">
              <a:avLst/>
            </a:prstGeom>
            <a:solidFill>
              <a:schemeClr val="accent2">
                <a:lumMod val="60000"/>
                <a:lumOff val="40000"/>
                <a:alpha val="50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algn="ctr"/>
              <a:r>
                <a:rPr lang="en-US" sz="1632" i="1" dirty="0">
                  <a:solidFill>
                    <a:srgbClr val="FFFFCC"/>
                  </a:solidFill>
                  <a:effectLst>
                    <a:outerShdw blurRad="38100" dist="38100" dir="2700000" algn="tl">
                      <a:srgbClr val="000000">
                        <a:alpha val="43137"/>
                      </a:srgbClr>
                    </a:outerShdw>
                  </a:effectLst>
                  <a:latin typeface="Franklin Gothic Demi" pitchFamily="34" charset="0"/>
                </a:rPr>
                <a:t>IT Admin</a:t>
              </a:r>
            </a:p>
          </p:txBody>
        </p:sp>
      </p:grpSp>
      <p:grpSp>
        <p:nvGrpSpPr>
          <p:cNvPr id="4" name="Group 3"/>
          <p:cNvGrpSpPr/>
          <p:nvPr/>
        </p:nvGrpSpPr>
        <p:grpSpPr>
          <a:xfrm>
            <a:off x="2717553" y="1687701"/>
            <a:ext cx="949007" cy="1030401"/>
            <a:chOff x="2662057" y="1381799"/>
            <a:chExt cx="930483" cy="1010289"/>
          </a:xfrm>
        </p:grpSpPr>
        <p:pic>
          <p:nvPicPr>
            <p:cNvPr id="1545" name="Picture 521" descr="C:\Users\mikelley\AppData\Local\Microsoft\Windows\Temporary Internet Files\Content.IE5\GV0M2CLT\MC900441337[1].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71016" y="1381799"/>
              <a:ext cx="805622" cy="805622"/>
            </a:xfrm>
            <a:prstGeom prst="rect">
              <a:avLst/>
            </a:prstGeom>
            <a:noFill/>
            <a:extLst>
              <a:ext uri="{909E8E84-426E-40DD-AFC4-6F175D3DCCD1}">
                <a14:hiddenFill xmlns:a14="http://schemas.microsoft.com/office/drawing/2010/main">
                  <a:solidFill>
                    <a:srgbClr val="FFFFFF"/>
                  </a:solidFill>
                </a14:hiddenFill>
              </a:ext>
            </a:extLst>
          </p:spPr>
        </p:pic>
        <p:sp>
          <p:nvSpPr>
            <p:cNvPr id="58" name="Rounded Rectangle 57"/>
            <p:cNvSpPr/>
            <p:nvPr/>
          </p:nvSpPr>
          <p:spPr bwMode="auto">
            <a:xfrm>
              <a:off x="2662057" y="2128256"/>
              <a:ext cx="930483" cy="263832"/>
            </a:xfrm>
            <a:prstGeom prst="roundRect">
              <a:avLst/>
            </a:prstGeom>
            <a:solidFill>
              <a:schemeClr val="accent2">
                <a:lumMod val="60000"/>
                <a:lumOff val="40000"/>
                <a:alpha val="50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algn="ctr"/>
              <a:r>
                <a:rPr lang="en-US" sz="1632" i="1" dirty="0">
                  <a:solidFill>
                    <a:srgbClr val="FFFFCC"/>
                  </a:solidFill>
                  <a:effectLst>
                    <a:outerShdw blurRad="38100" dist="38100" dir="2700000" algn="tl">
                      <a:srgbClr val="000000">
                        <a:alpha val="43137"/>
                      </a:srgbClr>
                    </a:outerShdw>
                  </a:effectLst>
                  <a:latin typeface="Franklin Gothic Demi" pitchFamily="34" charset="0"/>
                </a:rPr>
                <a:t>Admin UI</a:t>
              </a:r>
            </a:p>
          </p:txBody>
        </p:sp>
      </p:grpSp>
      <p:grpSp>
        <p:nvGrpSpPr>
          <p:cNvPr id="8" name="Group 7"/>
          <p:cNvGrpSpPr/>
          <p:nvPr/>
        </p:nvGrpSpPr>
        <p:grpSpPr>
          <a:xfrm>
            <a:off x="1980125" y="3387556"/>
            <a:ext cx="1319541" cy="1301347"/>
            <a:chOff x="1939023" y="3048475"/>
            <a:chExt cx="1293785" cy="1275946"/>
          </a:xfrm>
        </p:grpSpPr>
        <p:pic>
          <p:nvPicPr>
            <p:cNvPr id="501" name="Picture 22" descr="server"/>
            <p:cNvPicPr>
              <a:picLocks noChangeAspect="1" noChangeArrowheads="1"/>
            </p:cNvPicPr>
            <p:nvPr/>
          </p:nvPicPr>
          <p:blipFill>
            <a:blip r:embed="rId5"/>
            <a:srcRect/>
            <a:stretch>
              <a:fillRect/>
            </a:stretch>
          </p:blipFill>
          <p:spPr bwMode="auto">
            <a:xfrm>
              <a:off x="2463080" y="3048475"/>
              <a:ext cx="769728" cy="1275946"/>
            </a:xfrm>
            <a:prstGeom prst="rect">
              <a:avLst/>
            </a:prstGeom>
            <a:noFill/>
          </p:spPr>
        </p:pic>
        <p:sp>
          <p:nvSpPr>
            <p:cNvPr id="59" name="Rounded Rectangle 58"/>
            <p:cNvSpPr/>
            <p:nvPr/>
          </p:nvSpPr>
          <p:spPr bwMode="auto">
            <a:xfrm>
              <a:off x="1939023" y="3422616"/>
              <a:ext cx="535796" cy="263832"/>
            </a:xfrm>
            <a:prstGeom prst="roundRect">
              <a:avLst/>
            </a:prstGeom>
            <a:solidFill>
              <a:schemeClr val="accent2">
                <a:lumMod val="60000"/>
                <a:lumOff val="40000"/>
                <a:alpha val="50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algn="ctr"/>
              <a:r>
                <a:rPr lang="en-US" sz="1632" i="1" dirty="0">
                  <a:solidFill>
                    <a:srgbClr val="FFFFCC"/>
                  </a:solidFill>
                  <a:effectLst>
                    <a:outerShdw blurRad="38100" dist="38100" dir="2700000" algn="tl">
                      <a:srgbClr val="000000">
                        <a:alpha val="43137"/>
                      </a:srgbClr>
                    </a:outerShdw>
                  </a:effectLst>
                  <a:latin typeface="Franklin Gothic Demi" pitchFamily="34" charset="0"/>
                </a:rPr>
                <a:t>MP</a:t>
              </a:r>
            </a:p>
          </p:txBody>
        </p:sp>
      </p:grpSp>
      <p:grpSp>
        <p:nvGrpSpPr>
          <p:cNvPr id="6" name="Group 5"/>
          <p:cNvGrpSpPr/>
          <p:nvPr/>
        </p:nvGrpSpPr>
        <p:grpSpPr>
          <a:xfrm>
            <a:off x="5384237" y="3313951"/>
            <a:ext cx="1274940" cy="1301347"/>
            <a:chOff x="5276690" y="2976307"/>
            <a:chExt cx="1250055" cy="1275946"/>
          </a:xfrm>
        </p:grpSpPr>
        <p:pic>
          <p:nvPicPr>
            <p:cNvPr id="502" name="Picture 22" descr="server"/>
            <p:cNvPicPr>
              <a:picLocks noChangeAspect="1" noChangeArrowheads="1"/>
            </p:cNvPicPr>
            <p:nvPr/>
          </p:nvPicPr>
          <p:blipFill>
            <a:blip r:embed="rId5"/>
            <a:srcRect/>
            <a:stretch>
              <a:fillRect/>
            </a:stretch>
          </p:blipFill>
          <p:spPr bwMode="auto">
            <a:xfrm>
              <a:off x="5276690" y="2976307"/>
              <a:ext cx="769728" cy="1275946"/>
            </a:xfrm>
            <a:prstGeom prst="rect">
              <a:avLst/>
            </a:prstGeom>
            <a:noFill/>
          </p:spPr>
        </p:pic>
        <p:sp>
          <p:nvSpPr>
            <p:cNvPr id="60" name="Rounded Rectangle 59"/>
            <p:cNvSpPr/>
            <p:nvPr/>
          </p:nvSpPr>
          <p:spPr bwMode="auto">
            <a:xfrm>
              <a:off x="5990949" y="3315651"/>
              <a:ext cx="535796" cy="263832"/>
            </a:xfrm>
            <a:prstGeom prst="roundRect">
              <a:avLst/>
            </a:prstGeom>
            <a:solidFill>
              <a:schemeClr val="accent2">
                <a:lumMod val="60000"/>
                <a:lumOff val="40000"/>
                <a:alpha val="50000"/>
              </a:schemeClr>
            </a:solidFill>
            <a:ln>
              <a:noFill/>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0" tIns="0" rIns="0" bIns="0" numCol="1" rtlCol="0" anchor="ctr" anchorCtr="0" compatLnSpc="1">
              <a:prstTxWarp prst="textNoShape">
                <a:avLst/>
              </a:prstTxWarp>
            </a:bodyPr>
            <a:lstStyle/>
            <a:p>
              <a:pPr algn="ctr"/>
              <a:r>
                <a:rPr lang="en-US" sz="1632" i="1" dirty="0">
                  <a:solidFill>
                    <a:srgbClr val="FFFFCC"/>
                  </a:solidFill>
                  <a:effectLst>
                    <a:outerShdw blurRad="38100" dist="38100" dir="2700000" algn="tl">
                      <a:srgbClr val="000000">
                        <a:alpha val="43137"/>
                      </a:srgbClr>
                    </a:outerShdw>
                  </a:effectLst>
                  <a:latin typeface="Franklin Gothic Demi" pitchFamily="34" charset="0"/>
                </a:rPr>
                <a:t>DP</a:t>
              </a:r>
            </a:p>
          </p:txBody>
        </p:sp>
      </p:grpSp>
      <p:sp>
        <p:nvSpPr>
          <p:cNvPr id="61" name="Rounded Rectangle 60"/>
          <p:cNvSpPr/>
          <p:nvPr/>
        </p:nvSpPr>
        <p:spPr bwMode="auto">
          <a:xfrm>
            <a:off x="7126361" y="1913103"/>
            <a:ext cx="5028521" cy="1648895"/>
          </a:xfrm>
          <a:prstGeom prst="roundRect">
            <a:avLst>
              <a:gd name="adj" fmla="val 16175"/>
            </a:avLst>
          </a:prstGeom>
          <a:solidFill>
            <a:srgbClr val="ECF488"/>
          </a:solidFill>
          <a:ln>
            <a:headEnd type="none" w="med" len="med"/>
            <a:tailEnd type="none" w="med" len="med"/>
          </a:ln>
          <a:scene3d>
            <a:camera prst="orthographicFront"/>
            <a:lightRig rig="threePt" dir="t"/>
          </a:scene3d>
          <a:sp3d>
            <a:bevelT/>
          </a:sp3d>
        </p:spPr>
        <p:style>
          <a:lnRef idx="1">
            <a:schemeClr val="accent2"/>
          </a:lnRef>
          <a:fillRef idx="3">
            <a:schemeClr val="accent2"/>
          </a:fillRef>
          <a:effectRef idx="2">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r>
              <a:rPr lang="en-US" sz="2244" dirty="0">
                <a:solidFill>
                  <a:schemeClr val="bg1"/>
                </a:solidFill>
              </a:rPr>
              <a:t>UNIX/Linux additions dovetail with:</a:t>
            </a:r>
          </a:p>
          <a:p>
            <a:pPr marL="279779" indent="-279779">
              <a:buFont typeface="Arial" pitchFamily="34" charset="0"/>
              <a:buChar char="•"/>
            </a:pPr>
            <a:r>
              <a:rPr lang="en-US" sz="2244" dirty="0">
                <a:solidFill>
                  <a:schemeClr val="bg1"/>
                </a:solidFill>
              </a:rPr>
              <a:t>Existing ConfigMgr Console and UI</a:t>
            </a:r>
          </a:p>
          <a:p>
            <a:pPr marL="279779" indent="-279779">
              <a:buFont typeface="Arial" pitchFamily="34" charset="0"/>
              <a:buChar char="•"/>
            </a:pPr>
            <a:r>
              <a:rPr lang="en-US" sz="2244" dirty="0">
                <a:solidFill>
                  <a:schemeClr val="bg1"/>
                </a:solidFill>
              </a:rPr>
              <a:t>Existing Hardware Infrastructure</a:t>
            </a:r>
          </a:p>
          <a:p>
            <a:pPr marL="279779" indent="-279779">
              <a:buFont typeface="Arial" pitchFamily="34" charset="0"/>
              <a:buChar char="•"/>
            </a:pPr>
            <a:r>
              <a:rPr lang="en-US" sz="2244" dirty="0">
                <a:solidFill>
                  <a:schemeClr val="bg1"/>
                </a:solidFill>
              </a:rPr>
              <a:t>Existing Management Paradigms</a:t>
            </a:r>
          </a:p>
        </p:txBody>
      </p:sp>
      <p:pic>
        <p:nvPicPr>
          <p:cNvPr id="1046" name="Picture 22" descr="C:\Users\johnthek\AppData\Local\Microsoft\Windows\Temporary Internet Files\Content.IE5\F0M0ISOP\MC900200253[1].wm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81331" y="1504434"/>
            <a:ext cx="1312626" cy="8980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125715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042"/>
                                        </p:tgtEl>
                                        <p:attrNameLst>
                                          <p:attrName>style.visibility</p:attrName>
                                        </p:attrNameLst>
                                      </p:cBhvr>
                                      <p:to>
                                        <p:strVal val="visible"/>
                                      </p:to>
                                    </p:set>
                                    <p:animEffect transition="in" filter="fade">
                                      <p:cBhvr>
                                        <p:cTn id="32" dur="1000"/>
                                        <p:tgtEl>
                                          <p:spTgt spid="1042"/>
                                        </p:tgtEl>
                                      </p:cBhvr>
                                    </p:animEffect>
                                    <p:anim calcmode="lin" valueType="num">
                                      <p:cBhvr>
                                        <p:cTn id="33" dur="1000" fill="hold"/>
                                        <p:tgtEl>
                                          <p:spTgt spid="1042"/>
                                        </p:tgtEl>
                                        <p:attrNameLst>
                                          <p:attrName>ppt_x</p:attrName>
                                        </p:attrNameLst>
                                      </p:cBhvr>
                                      <p:tavLst>
                                        <p:tav tm="0">
                                          <p:val>
                                            <p:strVal val="#ppt_x"/>
                                          </p:val>
                                        </p:tav>
                                        <p:tav tm="100000">
                                          <p:val>
                                            <p:strVal val="#ppt_x"/>
                                          </p:val>
                                        </p:tav>
                                      </p:tavLst>
                                    </p:anim>
                                    <p:anim calcmode="lin" valueType="num">
                                      <p:cBhvr>
                                        <p:cTn id="34" dur="1000" fill="hold"/>
                                        <p:tgtEl>
                                          <p:spTgt spid="1042"/>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1516"/>
                                        </p:tgtEl>
                                        <p:attrNameLst>
                                          <p:attrName>style.visibility</p:attrName>
                                        </p:attrNameLst>
                                      </p:cBhvr>
                                      <p:to>
                                        <p:strVal val="visible"/>
                                      </p:to>
                                    </p:set>
                                    <p:animEffect transition="in" filter="fade">
                                      <p:cBhvr>
                                        <p:cTn id="39" dur="1000"/>
                                        <p:tgtEl>
                                          <p:spTgt spid="1516"/>
                                        </p:tgtEl>
                                      </p:cBhvr>
                                    </p:animEffect>
                                    <p:anim calcmode="lin" valueType="num">
                                      <p:cBhvr>
                                        <p:cTn id="40" dur="1000" fill="hold"/>
                                        <p:tgtEl>
                                          <p:spTgt spid="1516"/>
                                        </p:tgtEl>
                                        <p:attrNameLst>
                                          <p:attrName>ppt_x</p:attrName>
                                        </p:attrNameLst>
                                      </p:cBhvr>
                                      <p:tavLst>
                                        <p:tav tm="0">
                                          <p:val>
                                            <p:strVal val="#ppt_x"/>
                                          </p:val>
                                        </p:tav>
                                        <p:tav tm="100000">
                                          <p:val>
                                            <p:strVal val="#ppt_x"/>
                                          </p:val>
                                        </p:tav>
                                      </p:tavLst>
                                    </p:anim>
                                    <p:anim calcmode="lin" valueType="num">
                                      <p:cBhvr>
                                        <p:cTn id="41" dur="1000" fill="hold"/>
                                        <p:tgtEl>
                                          <p:spTgt spid="1516"/>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1517"/>
                                        </p:tgtEl>
                                        <p:attrNameLst>
                                          <p:attrName>style.visibility</p:attrName>
                                        </p:attrNameLst>
                                      </p:cBhvr>
                                      <p:to>
                                        <p:strVal val="visible"/>
                                      </p:to>
                                    </p:set>
                                    <p:animEffect transition="in" filter="fade">
                                      <p:cBhvr>
                                        <p:cTn id="46" dur="1000"/>
                                        <p:tgtEl>
                                          <p:spTgt spid="1517"/>
                                        </p:tgtEl>
                                      </p:cBhvr>
                                    </p:animEffect>
                                    <p:anim calcmode="lin" valueType="num">
                                      <p:cBhvr>
                                        <p:cTn id="47" dur="1000" fill="hold"/>
                                        <p:tgtEl>
                                          <p:spTgt spid="1517"/>
                                        </p:tgtEl>
                                        <p:attrNameLst>
                                          <p:attrName>ppt_x</p:attrName>
                                        </p:attrNameLst>
                                      </p:cBhvr>
                                      <p:tavLst>
                                        <p:tav tm="0">
                                          <p:val>
                                            <p:strVal val="#ppt_x"/>
                                          </p:val>
                                        </p:tav>
                                        <p:tav tm="100000">
                                          <p:val>
                                            <p:strVal val="#ppt_x"/>
                                          </p:val>
                                        </p:tav>
                                      </p:tavLst>
                                    </p:anim>
                                    <p:anim calcmode="lin" valueType="num">
                                      <p:cBhvr>
                                        <p:cTn id="48" dur="1000" fill="hold"/>
                                        <p:tgtEl>
                                          <p:spTgt spid="1517"/>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1519"/>
                                        </p:tgtEl>
                                        <p:attrNameLst>
                                          <p:attrName>style.visibility</p:attrName>
                                        </p:attrNameLst>
                                      </p:cBhvr>
                                      <p:to>
                                        <p:strVal val="visible"/>
                                      </p:to>
                                    </p:set>
                                    <p:animEffect transition="in" filter="fade">
                                      <p:cBhvr>
                                        <p:cTn id="53" dur="1000"/>
                                        <p:tgtEl>
                                          <p:spTgt spid="1519"/>
                                        </p:tgtEl>
                                      </p:cBhvr>
                                    </p:animEffect>
                                    <p:anim calcmode="lin" valueType="num">
                                      <p:cBhvr>
                                        <p:cTn id="54" dur="1000" fill="hold"/>
                                        <p:tgtEl>
                                          <p:spTgt spid="1519"/>
                                        </p:tgtEl>
                                        <p:attrNameLst>
                                          <p:attrName>ppt_x</p:attrName>
                                        </p:attrNameLst>
                                      </p:cBhvr>
                                      <p:tavLst>
                                        <p:tav tm="0">
                                          <p:val>
                                            <p:strVal val="#ppt_x"/>
                                          </p:val>
                                        </p:tav>
                                        <p:tav tm="100000">
                                          <p:val>
                                            <p:strVal val="#ppt_x"/>
                                          </p:val>
                                        </p:tav>
                                      </p:tavLst>
                                    </p:anim>
                                    <p:anim calcmode="lin" valueType="num">
                                      <p:cBhvr>
                                        <p:cTn id="55" dur="1000" fill="hold"/>
                                        <p:tgtEl>
                                          <p:spTgt spid="1519"/>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1522"/>
                                        </p:tgtEl>
                                        <p:attrNameLst>
                                          <p:attrName>style.visibility</p:attrName>
                                        </p:attrNameLst>
                                      </p:cBhvr>
                                      <p:to>
                                        <p:strVal val="visible"/>
                                      </p:to>
                                    </p:set>
                                    <p:animEffect transition="in" filter="fade">
                                      <p:cBhvr>
                                        <p:cTn id="60" dur="1000"/>
                                        <p:tgtEl>
                                          <p:spTgt spid="1522"/>
                                        </p:tgtEl>
                                      </p:cBhvr>
                                    </p:animEffect>
                                    <p:anim calcmode="lin" valueType="num">
                                      <p:cBhvr>
                                        <p:cTn id="61" dur="1000" fill="hold"/>
                                        <p:tgtEl>
                                          <p:spTgt spid="1522"/>
                                        </p:tgtEl>
                                        <p:attrNameLst>
                                          <p:attrName>ppt_x</p:attrName>
                                        </p:attrNameLst>
                                      </p:cBhvr>
                                      <p:tavLst>
                                        <p:tav tm="0">
                                          <p:val>
                                            <p:strVal val="#ppt_x"/>
                                          </p:val>
                                        </p:tav>
                                        <p:tav tm="100000">
                                          <p:val>
                                            <p:strVal val="#ppt_x"/>
                                          </p:val>
                                        </p:tav>
                                      </p:tavLst>
                                    </p:anim>
                                    <p:anim calcmode="lin" valueType="num">
                                      <p:cBhvr>
                                        <p:cTn id="62" dur="1000" fill="hold"/>
                                        <p:tgtEl>
                                          <p:spTgt spid="1522"/>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42" presetClass="entr" presetSubtype="0" fill="hold" nodeType="clickEffect">
                                  <p:stCondLst>
                                    <p:cond delay="0"/>
                                  </p:stCondLst>
                                  <p:childTnLst>
                                    <p:set>
                                      <p:cBhvr>
                                        <p:cTn id="66" dur="1" fill="hold">
                                          <p:stCondLst>
                                            <p:cond delay="0"/>
                                          </p:stCondLst>
                                        </p:cTn>
                                        <p:tgtEl>
                                          <p:spTgt spid="1521"/>
                                        </p:tgtEl>
                                        <p:attrNameLst>
                                          <p:attrName>style.visibility</p:attrName>
                                        </p:attrNameLst>
                                      </p:cBhvr>
                                      <p:to>
                                        <p:strVal val="visible"/>
                                      </p:to>
                                    </p:set>
                                    <p:animEffect transition="in" filter="fade">
                                      <p:cBhvr>
                                        <p:cTn id="67" dur="1000"/>
                                        <p:tgtEl>
                                          <p:spTgt spid="1521"/>
                                        </p:tgtEl>
                                      </p:cBhvr>
                                    </p:animEffect>
                                    <p:anim calcmode="lin" valueType="num">
                                      <p:cBhvr>
                                        <p:cTn id="68" dur="1000" fill="hold"/>
                                        <p:tgtEl>
                                          <p:spTgt spid="1521"/>
                                        </p:tgtEl>
                                        <p:attrNameLst>
                                          <p:attrName>ppt_x</p:attrName>
                                        </p:attrNameLst>
                                      </p:cBhvr>
                                      <p:tavLst>
                                        <p:tav tm="0">
                                          <p:val>
                                            <p:strVal val="#ppt_x"/>
                                          </p:val>
                                        </p:tav>
                                        <p:tav tm="100000">
                                          <p:val>
                                            <p:strVal val="#ppt_x"/>
                                          </p:val>
                                        </p:tav>
                                      </p:tavLst>
                                    </p:anim>
                                    <p:anim calcmode="lin" valueType="num">
                                      <p:cBhvr>
                                        <p:cTn id="69" dur="1000" fill="hold"/>
                                        <p:tgtEl>
                                          <p:spTgt spid="1521"/>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nodeType="clickEffect">
                                  <p:stCondLst>
                                    <p:cond delay="0"/>
                                  </p:stCondLst>
                                  <p:childTnLst>
                                    <p:set>
                                      <p:cBhvr>
                                        <p:cTn id="73" dur="1" fill="hold">
                                          <p:stCondLst>
                                            <p:cond delay="0"/>
                                          </p:stCondLst>
                                        </p:cTn>
                                        <p:tgtEl>
                                          <p:spTgt spid="1520"/>
                                        </p:tgtEl>
                                        <p:attrNameLst>
                                          <p:attrName>style.visibility</p:attrName>
                                        </p:attrNameLst>
                                      </p:cBhvr>
                                      <p:to>
                                        <p:strVal val="visible"/>
                                      </p:to>
                                    </p:set>
                                    <p:animEffect transition="in" filter="fade">
                                      <p:cBhvr>
                                        <p:cTn id="74" dur="1000"/>
                                        <p:tgtEl>
                                          <p:spTgt spid="1520"/>
                                        </p:tgtEl>
                                      </p:cBhvr>
                                    </p:animEffect>
                                    <p:anim calcmode="lin" valueType="num">
                                      <p:cBhvr>
                                        <p:cTn id="75" dur="1000" fill="hold"/>
                                        <p:tgtEl>
                                          <p:spTgt spid="1520"/>
                                        </p:tgtEl>
                                        <p:attrNameLst>
                                          <p:attrName>ppt_x</p:attrName>
                                        </p:attrNameLst>
                                      </p:cBhvr>
                                      <p:tavLst>
                                        <p:tav tm="0">
                                          <p:val>
                                            <p:strVal val="#ppt_x"/>
                                          </p:val>
                                        </p:tav>
                                        <p:tav tm="100000">
                                          <p:val>
                                            <p:strVal val="#ppt_x"/>
                                          </p:val>
                                        </p:tav>
                                      </p:tavLst>
                                    </p:anim>
                                    <p:anim calcmode="lin" valueType="num">
                                      <p:cBhvr>
                                        <p:cTn id="76" dur="1000" fill="hold"/>
                                        <p:tgtEl>
                                          <p:spTgt spid="1520"/>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5" presetClass="entr" presetSubtype="0" fill="hold" nodeType="clickEffect">
                                  <p:stCondLst>
                                    <p:cond delay="0"/>
                                  </p:stCondLst>
                                  <p:childTnLst>
                                    <p:set>
                                      <p:cBhvr>
                                        <p:cTn id="80" dur="1" fill="hold">
                                          <p:stCondLst>
                                            <p:cond delay="0"/>
                                          </p:stCondLst>
                                        </p:cTn>
                                        <p:tgtEl>
                                          <p:spTgt spid="1031"/>
                                        </p:tgtEl>
                                        <p:attrNameLst>
                                          <p:attrName>style.visibility</p:attrName>
                                        </p:attrNameLst>
                                      </p:cBhvr>
                                      <p:to>
                                        <p:strVal val="visible"/>
                                      </p:to>
                                    </p:set>
                                    <p:animEffect transition="in" filter="fade">
                                      <p:cBhvr>
                                        <p:cTn id="81" dur="2000"/>
                                        <p:tgtEl>
                                          <p:spTgt spid="1031"/>
                                        </p:tgtEl>
                                      </p:cBhvr>
                                    </p:animEffect>
                                    <p:anim calcmode="lin" valueType="num">
                                      <p:cBhvr>
                                        <p:cTn id="82" dur="2000" fill="hold"/>
                                        <p:tgtEl>
                                          <p:spTgt spid="1031"/>
                                        </p:tgtEl>
                                        <p:attrNameLst>
                                          <p:attrName>ppt_w</p:attrName>
                                        </p:attrNameLst>
                                      </p:cBhvr>
                                      <p:tavLst>
                                        <p:tav tm="0" fmla="#ppt_w*sin(2.5*pi*$)">
                                          <p:val>
                                            <p:fltVal val="0"/>
                                          </p:val>
                                        </p:tav>
                                        <p:tav tm="100000">
                                          <p:val>
                                            <p:fltVal val="1"/>
                                          </p:val>
                                        </p:tav>
                                      </p:tavLst>
                                    </p:anim>
                                    <p:anim calcmode="lin" valueType="num">
                                      <p:cBhvr>
                                        <p:cTn id="83" dur="2000" fill="hold"/>
                                        <p:tgtEl>
                                          <p:spTgt spid="1031"/>
                                        </p:tgtEl>
                                        <p:attrNameLst>
                                          <p:attrName>ppt_h</p:attrName>
                                        </p:attrNameLst>
                                      </p:cBhvr>
                                      <p:tavLst>
                                        <p:tav tm="0">
                                          <p:val>
                                            <p:strVal val="#ppt_h"/>
                                          </p:val>
                                        </p:tav>
                                        <p:tav tm="100000">
                                          <p:val>
                                            <p:strVal val="#ppt_h"/>
                                          </p:val>
                                        </p:tav>
                                      </p:tavLst>
                                    </p:anim>
                                  </p:childTnLst>
                                </p:cTn>
                              </p:par>
                              <p:par>
                                <p:cTn id="84" presetID="42" presetClass="exit" presetSubtype="0" fill="hold" nodeType="withEffect">
                                  <p:stCondLst>
                                    <p:cond delay="0"/>
                                  </p:stCondLst>
                                  <p:childTnLst>
                                    <p:animEffect transition="out" filter="fade">
                                      <p:cBhvr>
                                        <p:cTn id="85" dur="1000"/>
                                        <p:tgtEl>
                                          <p:spTgt spid="1516"/>
                                        </p:tgtEl>
                                      </p:cBhvr>
                                    </p:animEffect>
                                    <p:anim calcmode="lin" valueType="num">
                                      <p:cBhvr>
                                        <p:cTn id="86" dur="1000"/>
                                        <p:tgtEl>
                                          <p:spTgt spid="1516"/>
                                        </p:tgtEl>
                                        <p:attrNameLst>
                                          <p:attrName>ppt_x</p:attrName>
                                        </p:attrNameLst>
                                      </p:cBhvr>
                                      <p:tavLst>
                                        <p:tav tm="0">
                                          <p:val>
                                            <p:strVal val="ppt_x"/>
                                          </p:val>
                                        </p:tav>
                                        <p:tav tm="100000">
                                          <p:val>
                                            <p:strVal val="ppt_x"/>
                                          </p:val>
                                        </p:tav>
                                      </p:tavLst>
                                    </p:anim>
                                    <p:anim calcmode="lin" valueType="num">
                                      <p:cBhvr>
                                        <p:cTn id="87" dur="1000"/>
                                        <p:tgtEl>
                                          <p:spTgt spid="1516"/>
                                        </p:tgtEl>
                                        <p:attrNameLst>
                                          <p:attrName>ppt_y</p:attrName>
                                        </p:attrNameLst>
                                      </p:cBhvr>
                                      <p:tavLst>
                                        <p:tav tm="0">
                                          <p:val>
                                            <p:strVal val="ppt_y"/>
                                          </p:val>
                                        </p:tav>
                                        <p:tav tm="100000">
                                          <p:val>
                                            <p:strVal val="ppt_y+.1"/>
                                          </p:val>
                                        </p:tav>
                                      </p:tavLst>
                                    </p:anim>
                                    <p:set>
                                      <p:cBhvr>
                                        <p:cTn id="88" dur="1" fill="hold">
                                          <p:stCondLst>
                                            <p:cond delay="999"/>
                                          </p:stCondLst>
                                        </p:cTn>
                                        <p:tgtEl>
                                          <p:spTgt spid="1516"/>
                                        </p:tgtEl>
                                        <p:attrNameLst>
                                          <p:attrName>style.visibility</p:attrName>
                                        </p:attrNameLst>
                                      </p:cBhvr>
                                      <p:to>
                                        <p:strVal val="hidden"/>
                                      </p:to>
                                    </p:set>
                                  </p:childTnLst>
                                </p:cTn>
                              </p:par>
                              <p:par>
                                <p:cTn id="89" presetID="42" presetClass="exit" presetSubtype="0" fill="hold" nodeType="withEffect">
                                  <p:stCondLst>
                                    <p:cond delay="0"/>
                                  </p:stCondLst>
                                  <p:childTnLst>
                                    <p:animEffect transition="out" filter="fade">
                                      <p:cBhvr>
                                        <p:cTn id="90" dur="1000"/>
                                        <p:tgtEl>
                                          <p:spTgt spid="1517"/>
                                        </p:tgtEl>
                                      </p:cBhvr>
                                    </p:animEffect>
                                    <p:anim calcmode="lin" valueType="num">
                                      <p:cBhvr>
                                        <p:cTn id="91" dur="1000"/>
                                        <p:tgtEl>
                                          <p:spTgt spid="1517"/>
                                        </p:tgtEl>
                                        <p:attrNameLst>
                                          <p:attrName>ppt_x</p:attrName>
                                        </p:attrNameLst>
                                      </p:cBhvr>
                                      <p:tavLst>
                                        <p:tav tm="0">
                                          <p:val>
                                            <p:strVal val="ppt_x"/>
                                          </p:val>
                                        </p:tav>
                                        <p:tav tm="100000">
                                          <p:val>
                                            <p:strVal val="ppt_x"/>
                                          </p:val>
                                        </p:tav>
                                      </p:tavLst>
                                    </p:anim>
                                    <p:anim calcmode="lin" valueType="num">
                                      <p:cBhvr>
                                        <p:cTn id="92" dur="1000"/>
                                        <p:tgtEl>
                                          <p:spTgt spid="1517"/>
                                        </p:tgtEl>
                                        <p:attrNameLst>
                                          <p:attrName>ppt_y</p:attrName>
                                        </p:attrNameLst>
                                      </p:cBhvr>
                                      <p:tavLst>
                                        <p:tav tm="0">
                                          <p:val>
                                            <p:strVal val="ppt_y"/>
                                          </p:val>
                                        </p:tav>
                                        <p:tav tm="100000">
                                          <p:val>
                                            <p:strVal val="ppt_y+.1"/>
                                          </p:val>
                                        </p:tav>
                                      </p:tavLst>
                                    </p:anim>
                                    <p:set>
                                      <p:cBhvr>
                                        <p:cTn id="93" dur="1" fill="hold">
                                          <p:stCondLst>
                                            <p:cond delay="999"/>
                                          </p:stCondLst>
                                        </p:cTn>
                                        <p:tgtEl>
                                          <p:spTgt spid="1517"/>
                                        </p:tgtEl>
                                        <p:attrNameLst>
                                          <p:attrName>style.visibility</p:attrName>
                                        </p:attrNameLst>
                                      </p:cBhvr>
                                      <p:to>
                                        <p:strVal val="hidden"/>
                                      </p:to>
                                    </p:set>
                                  </p:childTnLst>
                                </p:cTn>
                              </p:par>
                              <p:par>
                                <p:cTn id="94" presetID="42" presetClass="exit" presetSubtype="0" fill="hold" nodeType="withEffect">
                                  <p:stCondLst>
                                    <p:cond delay="0"/>
                                  </p:stCondLst>
                                  <p:childTnLst>
                                    <p:animEffect transition="out" filter="fade">
                                      <p:cBhvr>
                                        <p:cTn id="95" dur="1000"/>
                                        <p:tgtEl>
                                          <p:spTgt spid="1519"/>
                                        </p:tgtEl>
                                      </p:cBhvr>
                                    </p:animEffect>
                                    <p:anim calcmode="lin" valueType="num">
                                      <p:cBhvr>
                                        <p:cTn id="96" dur="1000"/>
                                        <p:tgtEl>
                                          <p:spTgt spid="1519"/>
                                        </p:tgtEl>
                                        <p:attrNameLst>
                                          <p:attrName>ppt_x</p:attrName>
                                        </p:attrNameLst>
                                      </p:cBhvr>
                                      <p:tavLst>
                                        <p:tav tm="0">
                                          <p:val>
                                            <p:strVal val="ppt_x"/>
                                          </p:val>
                                        </p:tav>
                                        <p:tav tm="100000">
                                          <p:val>
                                            <p:strVal val="ppt_x"/>
                                          </p:val>
                                        </p:tav>
                                      </p:tavLst>
                                    </p:anim>
                                    <p:anim calcmode="lin" valueType="num">
                                      <p:cBhvr>
                                        <p:cTn id="97" dur="1000"/>
                                        <p:tgtEl>
                                          <p:spTgt spid="1519"/>
                                        </p:tgtEl>
                                        <p:attrNameLst>
                                          <p:attrName>ppt_y</p:attrName>
                                        </p:attrNameLst>
                                      </p:cBhvr>
                                      <p:tavLst>
                                        <p:tav tm="0">
                                          <p:val>
                                            <p:strVal val="ppt_y"/>
                                          </p:val>
                                        </p:tav>
                                        <p:tav tm="100000">
                                          <p:val>
                                            <p:strVal val="ppt_y+.1"/>
                                          </p:val>
                                        </p:tav>
                                      </p:tavLst>
                                    </p:anim>
                                    <p:set>
                                      <p:cBhvr>
                                        <p:cTn id="98" dur="1" fill="hold">
                                          <p:stCondLst>
                                            <p:cond delay="999"/>
                                          </p:stCondLst>
                                        </p:cTn>
                                        <p:tgtEl>
                                          <p:spTgt spid="1519"/>
                                        </p:tgtEl>
                                        <p:attrNameLst>
                                          <p:attrName>style.visibility</p:attrName>
                                        </p:attrNameLst>
                                      </p:cBhvr>
                                      <p:to>
                                        <p:strVal val="hidden"/>
                                      </p:to>
                                    </p:set>
                                  </p:childTnLst>
                                </p:cTn>
                              </p:par>
                              <p:par>
                                <p:cTn id="99" presetID="42" presetClass="exit" presetSubtype="0" fill="hold" nodeType="withEffect">
                                  <p:stCondLst>
                                    <p:cond delay="0"/>
                                  </p:stCondLst>
                                  <p:childTnLst>
                                    <p:animEffect transition="out" filter="fade">
                                      <p:cBhvr>
                                        <p:cTn id="100" dur="1000"/>
                                        <p:tgtEl>
                                          <p:spTgt spid="1522"/>
                                        </p:tgtEl>
                                      </p:cBhvr>
                                    </p:animEffect>
                                    <p:anim calcmode="lin" valueType="num">
                                      <p:cBhvr>
                                        <p:cTn id="101" dur="1000"/>
                                        <p:tgtEl>
                                          <p:spTgt spid="1522"/>
                                        </p:tgtEl>
                                        <p:attrNameLst>
                                          <p:attrName>ppt_x</p:attrName>
                                        </p:attrNameLst>
                                      </p:cBhvr>
                                      <p:tavLst>
                                        <p:tav tm="0">
                                          <p:val>
                                            <p:strVal val="ppt_x"/>
                                          </p:val>
                                        </p:tav>
                                        <p:tav tm="100000">
                                          <p:val>
                                            <p:strVal val="ppt_x"/>
                                          </p:val>
                                        </p:tav>
                                      </p:tavLst>
                                    </p:anim>
                                    <p:anim calcmode="lin" valueType="num">
                                      <p:cBhvr>
                                        <p:cTn id="102" dur="1000"/>
                                        <p:tgtEl>
                                          <p:spTgt spid="1522"/>
                                        </p:tgtEl>
                                        <p:attrNameLst>
                                          <p:attrName>ppt_y</p:attrName>
                                        </p:attrNameLst>
                                      </p:cBhvr>
                                      <p:tavLst>
                                        <p:tav tm="0">
                                          <p:val>
                                            <p:strVal val="ppt_y"/>
                                          </p:val>
                                        </p:tav>
                                        <p:tav tm="100000">
                                          <p:val>
                                            <p:strVal val="ppt_y+.1"/>
                                          </p:val>
                                        </p:tav>
                                      </p:tavLst>
                                    </p:anim>
                                    <p:set>
                                      <p:cBhvr>
                                        <p:cTn id="103" dur="1" fill="hold">
                                          <p:stCondLst>
                                            <p:cond delay="999"/>
                                          </p:stCondLst>
                                        </p:cTn>
                                        <p:tgtEl>
                                          <p:spTgt spid="1522"/>
                                        </p:tgtEl>
                                        <p:attrNameLst>
                                          <p:attrName>style.visibility</p:attrName>
                                        </p:attrNameLst>
                                      </p:cBhvr>
                                      <p:to>
                                        <p:strVal val="hidden"/>
                                      </p:to>
                                    </p:set>
                                  </p:childTnLst>
                                </p:cTn>
                              </p:par>
                              <p:par>
                                <p:cTn id="104" presetID="42" presetClass="exit" presetSubtype="0" fill="hold" nodeType="withEffect">
                                  <p:stCondLst>
                                    <p:cond delay="0"/>
                                  </p:stCondLst>
                                  <p:childTnLst>
                                    <p:animEffect transition="out" filter="fade">
                                      <p:cBhvr>
                                        <p:cTn id="105" dur="1000"/>
                                        <p:tgtEl>
                                          <p:spTgt spid="1521"/>
                                        </p:tgtEl>
                                      </p:cBhvr>
                                    </p:animEffect>
                                    <p:anim calcmode="lin" valueType="num">
                                      <p:cBhvr>
                                        <p:cTn id="106" dur="1000"/>
                                        <p:tgtEl>
                                          <p:spTgt spid="1521"/>
                                        </p:tgtEl>
                                        <p:attrNameLst>
                                          <p:attrName>ppt_x</p:attrName>
                                        </p:attrNameLst>
                                      </p:cBhvr>
                                      <p:tavLst>
                                        <p:tav tm="0">
                                          <p:val>
                                            <p:strVal val="ppt_x"/>
                                          </p:val>
                                        </p:tav>
                                        <p:tav tm="100000">
                                          <p:val>
                                            <p:strVal val="ppt_x"/>
                                          </p:val>
                                        </p:tav>
                                      </p:tavLst>
                                    </p:anim>
                                    <p:anim calcmode="lin" valueType="num">
                                      <p:cBhvr>
                                        <p:cTn id="107" dur="1000"/>
                                        <p:tgtEl>
                                          <p:spTgt spid="1521"/>
                                        </p:tgtEl>
                                        <p:attrNameLst>
                                          <p:attrName>ppt_y</p:attrName>
                                        </p:attrNameLst>
                                      </p:cBhvr>
                                      <p:tavLst>
                                        <p:tav tm="0">
                                          <p:val>
                                            <p:strVal val="ppt_y"/>
                                          </p:val>
                                        </p:tav>
                                        <p:tav tm="100000">
                                          <p:val>
                                            <p:strVal val="ppt_y+.1"/>
                                          </p:val>
                                        </p:tav>
                                      </p:tavLst>
                                    </p:anim>
                                    <p:set>
                                      <p:cBhvr>
                                        <p:cTn id="108" dur="1" fill="hold">
                                          <p:stCondLst>
                                            <p:cond delay="999"/>
                                          </p:stCondLst>
                                        </p:cTn>
                                        <p:tgtEl>
                                          <p:spTgt spid="1521"/>
                                        </p:tgtEl>
                                        <p:attrNameLst>
                                          <p:attrName>style.visibility</p:attrName>
                                        </p:attrNameLst>
                                      </p:cBhvr>
                                      <p:to>
                                        <p:strVal val="hidden"/>
                                      </p:to>
                                    </p:set>
                                  </p:childTnLst>
                                </p:cTn>
                              </p:par>
                              <p:par>
                                <p:cTn id="109" presetID="42" presetClass="exit" presetSubtype="0" fill="hold" nodeType="withEffect">
                                  <p:stCondLst>
                                    <p:cond delay="0"/>
                                  </p:stCondLst>
                                  <p:childTnLst>
                                    <p:animEffect transition="out" filter="fade">
                                      <p:cBhvr>
                                        <p:cTn id="110" dur="1000"/>
                                        <p:tgtEl>
                                          <p:spTgt spid="1520"/>
                                        </p:tgtEl>
                                      </p:cBhvr>
                                    </p:animEffect>
                                    <p:anim calcmode="lin" valueType="num">
                                      <p:cBhvr>
                                        <p:cTn id="111" dur="1000"/>
                                        <p:tgtEl>
                                          <p:spTgt spid="1520"/>
                                        </p:tgtEl>
                                        <p:attrNameLst>
                                          <p:attrName>ppt_x</p:attrName>
                                        </p:attrNameLst>
                                      </p:cBhvr>
                                      <p:tavLst>
                                        <p:tav tm="0">
                                          <p:val>
                                            <p:strVal val="ppt_x"/>
                                          </p:val>
                                        </p:tav>
                                        <p:tav tm="100000">
                                          <p:val>
                                            <p:strVal val="ppt_x"/>
                                          </p:val>
                                        </p:tav>
                                      </p:tavLst>
                                    </p:anim>
                                    <p:anim calcmode="lin" valueType="num">
                                      <p:cBhvr>
                                        <p:cTn id="112" dur="1000"/>
                                        <p:tgtEl>
                                          <p:spTgt spid="1520"/>
                                        </p:tgtEl>
                                        <p:attrNameLst>
                                          <p:attrName>ppt_y</p:attrName>
                                        </p:attrNameLst>
                                      </p:cBhvr>
                                      <p:tavLst>
                                        <p:tav tm="0">
                                          <p:val>
                                            <p:strVal val="ppt_y"/>
                                          </p:val>
                                        </p:tav>
                                        <p:tav tm="100000">
                                          <p:val>
                                            <p:strVal val="ppt_y+.1"/>
                                          </p:val>
                                        </p:tav>
                                      </p:tavLst>
                                    </p:anim>
                                    <p:set>
                                      <p:cBhvr>
                                        <p:cTn id="113" dur="1" fill="hold">
                                          <p:stCondLst>
                                            <p:cond delay="999"/>
                                          </p:stCondLst>
                                        </p:cTn>
                                        <p:tgtEl>
                                          <p:spTgt spid="1520"/>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42" presetClass="entr" presetSubtype="0" fill="hold" nodeType="clickEffect">
                                  <p:stCondLst>
                                    <p:cond delay="0"/>
                                  </p:stCondLst>
                                  <p:childTnLst>
                                    <p:set>
                                      <p:cBhvr>
                                        <p:cTn id="117" dur="1" fill="hold">
                                          <p:stCondLst>
                                            <p:cond delay="0"/>
                                          </p:stCondLst>
                                        </p:cTn>
                                        <p:tgtEl>
                                          <p:spTgt spid="1515"/>
                                        </p:tgtEl>
                                        <p:attrNameLst>
                                          <p:attrName>style.visibility</p:attrName>
                                        </p:attrNameLst>
                                      </p:cBhvr>
                                      <p:to>
                                        <p:strVal val="visible"/>
                                      </p:to>
                                    </p:set>
                                    <p:animEffect transition="in" filter="fade">
                                      <p:cBhvr>
                                        <p:cTn id="118" dur="1000"/>
                                        <p:tgtEl>
                                          <p:spTgt spid="1515"/>
                                        </p:tgtEl>
                                      </p:cBhvr>
                                    </p:animEffect>
                                    <p:anim calcmode="lin" valueType="num">
                                      <p:cBhvr>
                                        <p:cTn id="119" dur="1000" fill="hold"/>
                                        <p:tgtEl>
                                          <p:spTgt spid="1515"/>
                                        </p:tgtEl>
                                        <p:attrNameLst>
                                          <p:attrName>ppt_x</p:attrName>
                                        </p:attrNameLst>
                                      </p:cBhvr>
                                      <p:tavLst>
                                        <p:tav tm="0">
                                          <p:val>
                                            <p:strVal val="#ppt_x"/>
                                          </p:val>
                                        </p:tav>
                                        <p:tav tm="100000">
                                          <p:val>
                                            <p:strVal val="#ppt_x"/>
                                          </p:val>
                                        </p:tav>
                                      </p:tavLst>
                                    </p:anim>
                                    <p:anim calcmode="lin" valueType="num">
                                      <p:cBhvr>
                                        <p:cTn id="120" dur="1000" fill="hold"/>
                                        <p:tgtEl>
                                          <p:spTgt spid="1515"/>
                                        </p:tgtEl>
                                        <p:attrNameLst>
                                          <p:attrName>ppt_y</p:attrName>
                                        </p:attrNameLst>
                                      </p:cBhvr>
                                      <p:tavLst>
                                        <p:tav tm="0">
                                          <p:val>
                                            <p:strVal val="#ppt_y+.1"/>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42" presetClass="entr" presetSubtype="0" fill="hold" nodeType="clickEffect">
                                  <p:stCondLst>
                                    <p:cond delay="0"/>
                                  </p:stCondLst>
                                  <p:childTnLst>
                                    <p:set>
                                      <p:cBhvr>
                                        <p:cTn id="124" dur="1" fill="hold">
                                          <p:stCondLst>
                                            <p:cond delay="0"/>
                                          </p:stCondLst>
                                        </p:cTn>
                                        <p:tgtEl>
                                          <p:spTgt spid="1518"/>
                                        </p:tgtEl>
                                        <p:attrNameLst>
                                          <p:attrName>style.visibility</p:attrName>
                                        </p:attrNameLst>
                                      </p:cBhvr>
                                      <p:to>
                                        <p:strVal val="visible"/>
                                      </p:to>
                                    </p:set>
                                    <p:animEffect transition="in" filter="fade">
                                      <p:cBhvr>
                                        <p:cTn id="125" dur="1000"/>
                                        <p:tgtEl>
                                          <p:spTgt spid="1518"/>
                                        </p:tgtEl>
                                      </p:cBhvr>
                                    </p:animEffect>
                                    <p:anim calcmode="lin" valueType="num">
                                      <p:cBhvr>
                                        <p:cTn id="126" dur="1000" fill="hold"/>
                                        <p:tgtEl>
                                          <p:spTgt spid="1518"/>
                                        </p:tgtEl>
                                        <p:attrNameLst>
                                          <p:attrName>ppt_x</p:attrName>
                                        </p:attrNameLst>
                                      </p:cBhvr>
                                      <p:tavLst>
                                        <p:tav tm="0">
                                          <p:val>
                                            <p:strVal val="#ppt_x"/>
                                          </p:val>
                                        </p:tav>
                                        <p:tav tm="100000">
                                          <p:val>
                                            <p:strVal val="#ppt_x"/>
                                          </p:val>
                                        </p:tav>
                                      </p:tavLst>
                                    </p:anim>
                                    <p:anim calcmode="lin" valueType="num">
                                      <p:cBhvr>
                                        <p:cTn id="127" dur="1000" fill="hold"/>
                                        <p:tgtEl>
                                          <p:spTgt spid="1518"/>
                                        </p:tgtEl>
                                        <p:attrNameLst>
                                          <p:attrName>ppt_y</p:attrName>
                                        </p:attrNameLst>
                                      </p:cBhvr>
                                      <p:tavLst>
                                        <p:tav tm="0">
                                          <p:val>
                                            <p:strVal val="#ppt_y+.1"/>
                                          </p:val>
                                        </p:tav>
                                        <p:tav tm="100000">
                                          <p:val>
                                            <p:strVal val="#ppt_y"/>
                                          </p:val>
                                        </p:tav>
                                      </p:tavLst>
                                    </p:anim>
                                  </p:childTnLst>
                                </p:cTn>
                              </p:par>
                            </p:childTnLst>
                          </p:cTn>
                        </p:par>
                      </p:childTnLst>
                    </p:cTn>
                  </p:par>
                  <p:par>
                    <p:cTn id="128" fill="hold">
                      <p:stCondLst>
                        <p:cond delay="indefinite"/>
                      </p:stCondLst>
                      <p:childTnLst>
                        <p:par>
                          <p:cTn id="129" fill="hold">
                            <p:stCondLst>
                              <p:cond delay="0"/>
                            </p:stCondLst>
                            <p:childTnLst>
                              <p:par>
                                <p:cTn id="130" presetID="42" presetClass="entr" presetSubtype="0" fill="hold" nodeType="clickEffect">
                                  <p:stCondLst>
                                    <p:cond delay="0"/>
                                  </p:stCondLst>
                                  <p:childTnLst>
                                    <p:set>
                                      <p:cBhvr>
                                        <p:cTn id="131" dur="1" fill="hold">
                                          <p:stCondLst>
                                            <p:cond delay="0"/>
                                          </p:stCondLst>
                                        </p:cTn>
                                        <p:tgtEl>
                                          <p:spTgt spid="1523"/>
                                        </p:tgtEl>
                                        <p:attrNameLst>
                                          <p:attrName>style.visibility</p:attrName>
                                        </p:attrNameLst>
                                      </p:cBhvr>
                                      <p:to>
                                        <p:strVal val="visible"/>
                                      </p:to>
                                    </p:set>
                                    <p:animEffect transition="in" filter="fade">
                                      <p:cBhvr>
                                        <p:cTn id="132" dur="1000"/>
                                        <p:tgtEl>
                                          <p:spTgt spid="1523"/>
                                        </p:tgtEl>
                                      </p:cBhvr>
                                    </p:animEffect>
                                    <p:anim calcmode="lin" valueType="num">
                                      <p:cBhvr>
                                        <p:cTn id="133" dur="1000" fill="hold"/>
                                        <p:tgtEl>
                                          <p:spTgt spid="1523"/>
                                        </p:tgtEl>
                                        <p:attrNameLst>
                                          <p:attrName>ppt_x</p:attrName>
                                        </p:attrNameLst>
                                      </p:cBhvr>
                                      <p:tavLst>
                                        <p:tav tm="0">
                                          <p:val>
                                            <p:strVal val="#ppt_x"/>
                                          </p:val>
                                        </p:tav>
                                        <p:tav tm="100000">
                                          <p:val>
                                            <p:strVal val="#ppt_x"/>
                                          </p:val>
                                        </p:tav>
                                      </p:tavLst>
                                    </p:anim>
                                    <p:anim calcmode="lin" valueType="num">
                                      <p:cBhvr>
                                        <p:cTn id="134" dur="1000" fill="hold"/>
                                        <p:tgtEl>
                                          <p:spTgt spid="1523"/>
                                        </p:tgtEl>
                                        <p:attrNameLst>
                                          <p:attrName>ppt_y</p:attrName>
                                        </p:attrNameLst>
                                      </p:cBhvr>
                                      <p:tavLst>
                                        <p:tav tm="0">
                                          <p:val>
                                            <p:strVal val="#ppt_y+.1"/>
                                          </p:val>
                                        </p:tav>
                                        <p:tav tm="100000">
                                          <p:val>
                                            <p:strVal val="#ppt_y"/>
                                          </p:val>
                                        </p:tav>
                                      </p:tavLst>
                                    </p:anim>
                                  </p:childTnLst>
                                </p:cTn>
                              </p:par>
                            </p:childTnLst>
                          </p:cTn>
                        </p:par>
                      </p:childTnLst>
                    </p:cTn>
                  </p:par>
                  <p:par>
                    <p:cTn id="135" fill="hold">
                      <p:stCondLst>
                        <p:cond delay="indefinite"/>
                      </p:stCondLst>
                      <p:childTnLst>
                        <p:par>
                          <p:cTn id="136" fill="hold">
                            <p:stCondLst>
                              <p:cond delay="0"/>
                            </p:stCondLst>
                            <p:childTnLst>
                              <p:par>
                                <p:cTn id="137" presetID="42" presetClass="entr" presetSubtype="0" fill="hold" nodeType="clickEffect">
                                  <p:stCondLst>
                                    <p:cond delay="0"/>
                                  </p:stCondLst>
                                  <p:childTnLst>
                                    <p:set>
                                      <p:cBhvr>
                                        <p:cTn id="138" dur="1" fill="hold">
                                          <p:stCondLst>
                                            <p:cond delay="0"/>
                                          </p:stCondLst>
                                        </p:cTn>
                                        <p:tgtEl>
                                          <p:spTgt spid="1525"/>
                                        </p:tgtEl>
                                        <p:attrNameLst>
                                          <p:attrName>style.visibility</p:attrName>
                                        </p:attrNameLst>
                                      </p:cBhvr>
                                      <p:to>
                                        <p:strVal val="visible"/>
                                      </p:to>
                                    </p:set>
                                    <p:animEffect transition="in" filter="fade">
                                      <p:cBhvr>
                                        <p:cTn id="139" dur="1000"/>
                                        <p:tgtEl>
                                          <p:spTgt spid="1525"/>
                                        </p:tgtEl>
                                      </p:cBhvr>
                                    </p:animEffect>
                                    <p:anim calcmode="lin" valueType="num">
                                      <p:cBhvr>
                                        <p:cTn id="140" dur="1000" fill="hold"/>
                                        <p:tgtEl>
                                          <p:spTgt spid="1525"/>
                                        </p:tgtEl>
                                        <p:attrNameLst>
                                          <p:attrName>ppt_x</p:attrName>
                                        </p:attrNameLst>
                                      </p:cBhvr>
                                      <p:tavLst>
                                        <p:tav tm="0">
                                          <p:val>
                                            <p:strVal val="#ppt_x"/>
                                          </p:val>
                                        </p:tav>
                                        <p:tav tm="100000">
                                          <p:val>
                                            <p:strVal val="#ppt_x"/>
                                          </p:val>
                                        </p:tav>
                                      </p:tavLst>
                                    </p:anim>
                                    <p:anim calcmode="lin" valueType="num">
                                      <p:cBhvr>
                                        <p:cTn id="141" dur="1000" fill="hold"/>
                                        <p:tgtEl>
                                          <p:spTgt spid="1525"/>
                                        </p:tgtEl>
                                        <p:attrNameLst>
                                          <p:attrName>ppt_y</p:attrName>
                                        </p:attrNameLst>
                                      </p:cBhvr>
                                      <p:tavLst>
                                        <p:tav tm="0">
                                          <p:val>
                                            <p:strVal val="#ppt_y+.1"/>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42" presetClass="entr" presetSubtype="0" fill="hold" nodeType="clickEffect">
                                  <p:stCondLst>
                                    <p:cond delay="0"/>
                                  </p:stCondLst>
                                  <p:childTnLst>
                                    <p:set>
                                      <p:cBhvr>
                                        <p:cTn id="145" dur="1" fill="hold">
                                          <p:stCondLst>
                                            <p:cond delay="0"/>
                                          </p:stCondLst>
                                        </p:cTn>
                                        <p:tgtEl>
                                          <p:spTgt spid="1526"/>
                                        </p:tgtEl>
                                        <p:attrNameLst>
                                          <p:attrName>style.visibility</p:attrName>
                                        </p:attrNameLst>
                                      </p:cBhvr>
                                      <p:to>
                                        <p:strVal val="visible"/>
                                      </p:to>
                                    </p:set>
                                    <p:animEffect transition="in" filter="fade">
                                      <p:cBhvr>
                                        <p:cTn id="146" dur="1000"/>
                                        <p:tgtEl>
                                          <p:spTgt spid="1526"/>
                                        </p:tgtEl>
                                      </p:cBhvr>
                                    </p:animEffect>
                                    <p:anim calcmode="lin" valueType="num">
                                      <p:cBhvr>
                                        <p:cTn id="147" dur="1000" fill="hold"/>
                                        <p:tgtEl>
                                          <p:spTgt spid="1526"/>
                                        </p:tgtEl>
                                        <p:attrNameLst>
                                          <p:attrName>ppt_x</p:attrName>
                                        </p:attrNameLst>
                                      </p:cBhvr>
                                      <p:tavLst>
                                        <p:tav tm="0">
                                          <p:val>
                                            <p:strVal val="#ppt_x"/>
                                          </p:val>
                                        </p:tav>
                                        <p:tav tm="100000">
                                          <p:val>
                                            <p:strVal val="#ppt_x"/>
                                          </p:val>
                                        </p:tav>
                                      </p:tavLst>
                                    </p:anim>
                                    <p:anim calcmode="lin" valueType="num">
                                      <p:cBhvr>
                                        <p:cTn id="148" dur="1000" fill="hold"/>
                                        <p:tgtEl>
                                          <p:spTgt spid="1526"/>
                                        </p:tgtEl>
                                        <p:attrNameLst>
                                          <p:attrName>ppt_y</p:attrName>
                                        </p:attrNameLst>
                                      </p:cBhvr>
                                      <p:tavLst>
                                        <p:tav tm="0">
                                          <p:val>
                                            <p:strVal val="#ppt_y+.1"/>
                                          </p:val>
                                        </p:tav>
                                        <p:tav tm="100000">
                                          <p:val>
                                            <p:strVal val="#ppt_y"/>
                                          </p:val>
                                        </p:tav>
                                      </p:tavLst>
                                    </p:anim>
                                  </p:childTnLst>
                                </p:cTn>
                              </p:par>
                            </p:childTnLst>
                          </p:cTn>
                        </p:par>
                      </p:childTnLst>
                    </p:cTn>
                  </p:par>
                  <p:par>
                    <p:cTn id="149" fill="hold">
                      <p:stCondLst>
                        <p:cond delay="indefinite"/>
                      </p:stCondLst>
                      <p:childTnLst>
                        <p:par>
                          <p:cTn id="150" fill="hold">
                            <p:stCondLst>
                              <p:cond delay="0"/>
                            </p:stCondLst>
                            <p:childTnLst>
                              <p:par>
                                <p:cTn id="151" presetID="42" presetClass="entr" presetSubtype="0" fill="hold" nodeType="clickEffect">
                                  <p:stCondLst>
                                    <p:cond delay="0"/>
                                  </p:stCondLst>
                                  <p:childTnLst>
                                    <p:set>
                                      <p:cBhvr>
                                        <p:cTn id="152" dur="1" fill="hold">
                                          <p:stCondLst>
                                            <p:cond delay="0"/>
                                          </p:stCondLst>
                                        </p:cTn>
                                        <p:tgtEl>
                                          <p:spTgt spid="1524"/>
                                        </p:tgtEl>
                                        <p:attrNameLst>
                                          <p:attrName>style.visibility</p:attrName>
                                        </p:attrNameLst>
                                      </p:cBhvr>
                                      <p:to>
                                        <p:strVal val="visible"/>
                                      </p:to>
                                    </p:set>
                                    <p:animEffect transition="in" filter="fade">
                                      <p:cBhvr>
                                        <p:cTn id="153" dur="1000"/>
                                        <p:tgtEl>
                                          <p:spTgt spid="1524"/>
                                        </p:tgtEl>
                                      </p:cBhvr>
                                    </p:animEffect>
                                    <p:anim calcmode="lin" valueType="num">
                                      <p:cBhvr>
                                        <p:cTn id="154" dur="1000" fill="hold"/>
                                        <p:tgtEl>
                                          <p:spTgt spid="1524"/>
                                        </p:tgtEl>
                                        <p:attrNameLst>
                                          <p:attrName>ppt_x</p:attrName>
                                        </p:attrNameLst>
                                      </p:cBhvr>
                                      <p:tavLst>
                                        <p:tav tm="0">
                                          <p:val>
                                            <p:strVal val="#ppt_x"/>
                                          </p:val>
                                        </p:tav>
                                        <p:tav tm="100000">
                                          <p:val>
                                            <p:strVal val="#ppt_x"/>
                                          </p:val>
                                        </p:tav>
                                      </p:tavLst>
                                    </p:anim>
                                    <p:anim calcmode="lin" valueType="num">
                                      <p:cBhvr>
                                        <p:cTn id="155" dur="1000" fill="hold"/>
                                        <p:tgtEl>
                                          <p:spTgt spid="1524"/>
                                        </p:tgtEl>
                                        <p:attrNameLst>
                                          <p:attrName>ppt_y</p:attrName>
                                        </p:attrNameLst>
                                      </p:cBhvr>
                                      <p:tavLst>
                                        <p:tav tm="0">
                                          <p:val>
                                            <p:strVal val="#ppt_y+.1"/>
                                          </p:val>
                                        </p:tav>
                                        <p:tav tm="100000">
                                          <p:val>
                                            <p:strVal val="#ppt_y"/>
                                          </p:val>
                                        </p:tav>
                                      </p:tavLst>
                                    </p:anim>
                                  </p:childTnLst>
                                </p:cTn>
                              </p:par>
                            </p:childTnLst>
                          </p:cTn>
                        </p:par>
                      </p:childTnLst>
                    </p:cTn>
                  </p:par>
                  <p:par>
                    <p:cTn id="156" fill="hold">
                      <p:stCondLst>
                        <p:cond delay="indefinite"/>
                      </p:stCondLst>
                      <p:childTnLst>
                        <p:par>
                          <p:cTn id="157" fill="hold">
                            <p:stCondLst>
                              <p:cond delay="0"/>
                            </p:stCondLst>
                            <p:childTnLst>
                              <p:par>
                                <p:cTn id="158" presetID="42" presetClass="entr" presetSubtype="0" fill="hold" grpId="0" nodeType="clickEffect">
                                  <p:stCondLst>
                                    <p:cond delay="0"/>
                                  </p:stCondLst>
                                  <p:childTnLst>
                                    <p:set>
                                      <p:cBhvr>
                                        <p:cTn id="159" dur="1" fill="hold">
                                          <p:stCondLst>
                                            <p:cond delay="0"/>
                                          </p:stCondLst>
                                        </p:cTn>
                                        <p:tgtEl>
                                          <p:spTgt spid="61"/>
                                        </p:tgtEl>
                                        <p:attrNameLst>
                                          <p:attrName>style.visibility</p:attrName>
                                        </p:attrNameLst>
                                      </p:cBhvr>
                                      <p:to>
                                        <p:strVal val="visible"/>
                                      </p:to>
                                    </p:set>
                                    <p:animEffect transition="in" filter="fade">
                                      <p:cBhvr>
                                        <p:cTn id="160" dur="1000"/>
                                        <p:tgtEl>
                                          <p:spTgt spid="61"/>
                                        </p:tgtEl>
                                      </p:cBhvr>
                                    </p:animEffect>
                                    <p:anim calcmode="lin" valueType="num">
                                      <p:cBhvr>
                                        <p:cTn id="161" dur="1000" fill="hold"/>
                                        <p:tgtEl>
                                          <p:spTgt spid="61"/>
                                        </p:tgtEl>
                                        <p:attrNameLst>
                                          <p:attrName>ppt_x</p:attrName>
                                        </p:attrNameLst>
                                      </p:cBhvr>
                                      <p:tavLst>
                                        <p:tav tm="0">
                                          <p:val>
                                            <p:strVal val="#ppt_x"/>
                                          </p:val>
                                        </p:tav>
                                        <p:tav tm="100000">
                                          <p:val>
                                            <p:strVal val="#ppt_x"/>
                                          </p:val>
                                        </p:tav>
                                      </p:tavLst>
                                    </p:anim>
                                    <p:anim calcmode="lin" valueType="num">
                                      <p:cBhvr>
                                        <p:cTn id="162" dur="1000" fill="hold"/>
                                        <p:tgtEl>
                                          <p:spTgt spid="61"/>
                                        </p:tgtEl>
                                        <p:attrNameLst>
                                          <p:attrName>ppt_y</p:attrName>
                                        </p:attrNameLst>
                                      </p:cBhvr>
                                      <p:tavLst>
                                        <p:tav tm="0">
                                          <p:val>
                                            <p:strVal val="#ppt_y+.1"/>
                                          </p:val>
                                        </p:tav>
                                        <p:tav tm="100000">
                                          <p:val>
                                            <p:strVal val="#ppt_y"/>
                                          </p:val>
                                        </p:tav>
                                      </p:tavLst>
                                    </p:anim>
                                  </p:childTnLst>
                                </p:cTn>
                              </p:par>
                              <p:par>
                                <p:cTn id="163" presetID="42" presetClass="entr" presetSubtype="0" fill="hold" nodeType="withEffect">
                                  <p:stCondLst>
                                    <p:cond delay="0"/>
                                  </p:stCondLst>
                                  <p:childTnLst>
                                    <p:set>
                                      <p:cBhvr>
                                        <p:cTn id="164" dur="1" fill="hold">
                                          <p:stCondLst>
                                            <p:cond delay="0"/>
                                          </p:stCondLst>
                                        </p:cTn>
                                        <p:tgtEl>
                                          <p:spTgt spid="61">
                                            <p:txEl>
                                              <p:pRg st="0" end="0"/>
                                            </p:txEl>
                                          </p:spTgt>
                                        </p:tgtEl>
                                        <p:attrNameLst>
                                          <p:attrName>style.visibility</p:attrName>
                                        </p:attrNameLst>
                                      </p:cBhvr>
                                      <p:to>
                                        <p:strVal val="visible"/>
                                      </p:to>
                                    </p:set>
                                    <p:animEffect transition="in" filter="fade">
                                      <p:cBhvr>
                                        <p:cTn id="165" dur="1000"/>
                                        <p:tgtEl>
                                          <p:spTgt spid="61">
                                            <p:txEl>
                                              <p:pRg st="0" end="0"/>
                                            </p:txEl>
                                          </p:spTgt>
                                        </p:tgtEl>
                                      </p:cBhvr>
                                    </p:animEffect>
                                    <p:anim calcmode="lin" valueType="num">
                                      <p:cBhvr>
                                        <p:cTn id="166" dur="1000" fill="hold"/>
                                        <p:tgtEl>
                                          <p:spTgt spid="61">
                                            <p:txEl>
                                              <p:pRg st="0" end="0"/>
                                            </p:txEl>
                                          </p:spTgt>
                                        </p:tgtEl>
                                        <p:attrNameLst>
                                          <p:attrName>ppt_x</p:attrName>
                                        </p:attrNameLst>
                                      </p:cBhvr>
                                      <p:tavLst>
                                        <p:tav tm="0">
                                          <p:val>
                                            <p:strVal val="#ppt_x"/>
                                          </p:val>
                                        </p:tav>
                                        <p:tav tm="100000">
                                          <p:val>
                                            <p:strVal val="#ppt_x"/>
                                          </p:val>
                                        </p:tav>
                                      </p:tavLst>
                                    </p:anim>
                                    <p:anim calcmode="lin" valueType="num">
                                      <p:cBhvr>
                                        <p:cTn id="167" dur="1000" fill="hold"/>
                                        <p:tgtEl>
                                          <p:spTgt spid="6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8" fill="hold">
                      <p:stCondLst>
                        <p:cond delay="indefinite"/>
                      </p:stCondLst>
                      <p:childTnLst>
                        <p:par>
                          <p:cTn id="169" fill="hold">
                            <p:stCondLst>
                              <p:cond delay="0"/>
                            </p:stCondLst>
                            <p:childTnLst>
                              <p:par>
                                <p:cTn id="170" presetID="42" presetClass="entr" presetSubtype="0" fill="hold" nodeType="clickEffect">
                                  <p:stCondLst>
                                    <p:cond delay="0"/>
                                  </p:stCondLst>
                                  <p:childTnLst>
                                    <p:set>
                                      <p:cBhvr>
                                        <p:cTn id="171" dur="1" fill="hold">
                                          <p:stCondLst>
                                            <p:cond delay="0"/>
                                          </p:stCondLst>
                                        </p:cTn>
                                        <p:tgtEl>
                                          <p:spTgt spid="61">
                                            <p:txEl>
                                              <p:pRg st="1" end="1"/>
                                            </p:txEl>
                                          </p:spTgt>
                                        </p:tgtEl>
                                        <p:attrNameLst>
                                          <p:attrName>style.visibility</p:attrName>
                                        </p:attrNameLst>
                                      </p:cBhvr>
                                      <p:to>
                                        <p:strVal val="visible"/>
                                      </p:to>
                                    </p:set>
                                    <p:animEffect transition="in" filter="fade">
                                      <p:cBhvr>
                                        <p:cTn id="172" dur="1000"/>
                                        <p:tgtEl>
                                          <p:spTgt spid="61">
                                            <p:txEl>
                                              <p:pRg st="1" end="1"/>
                                            </p:txEl>
                                          </p:spTgt>
                                        </p:tgtEl>
                                      </p:cBhvr>
                                    </p:animEffect>
                                    <p:anim calcmode="lin" valueType="num">
                                      <p:cBhvr>
                                        <p:cTn id="173" dur="1000" fill="hold"/>
                                        <p:tgtEl>
                                          <p:spTgt spid="61">
                                            <p:txEl>
                                              <p:pRg st="1" end="1"/>
                                            </p:txEl>
                                          </p:spTgt>
                                        </p:tgtEl>
                                        <p:attrNameLst>
                                          <p:attrName>ppt_x</p:attrName>
                                        </p:attrNameLst>
                                      </p:cBhvr>
                                      <p:tavLst>
                                        <p:tav tm="0">
                                          <p:val>
                                            <p:strVal val="#ppt_x"/>
                                          </p:val>
                                        </p:tav>
                                        <p:tav tm="100000">
                                          <p:val>
                                            <p:strVal val="#ppt_x"/>
                                          </p:val>
                                        </p:tav>
                                      </p:tavLst>
                                    </p:anim>
                                    <p:anim calcmode="lin" valueType="num">
                                      <p:cBhvr>
                                        <p:cTn id="174" dur="1000" fill="hold"/>
                                        <p:tgtEl>
                                          <p:spTgt spid="61">
                                            <p:txEl>
                                              <p:pRg st="1" end="1"/>
                                            </p:txEl>
                                          </p:spTgt>
                                        </p:tgtEl>
                                        <p:attrNameLst>
                                          <p:attrName>ppt_y</p:attrName>
                                        </p:attrNameLst>
                                      </p:cBhvr>
                                      <p:tavLst>
                                        <p:tav tm="0">
                                          <p:val>
                                            <p:strVal val="#ppt_y+.1"/>
                                          </p:val>
                                        </p:tav>
                                        <p:tav tm="100000">
                                          <p:val>
                                            <p:strVal val="#ppt_y"/>
                                          </p:val>
                                        </p:tav>
                                      </p:tavLst>
                                    </p:anim>
                                  </p:childTnLst>
                                </p:cTn>
                              </p:par>
                            </p:childTnLst>
                          </p:cTn>
                        </p:par>
                        <p:par>
                          <p:cTn id="175" fill="hold">
                            <p:stCondLst>
                              <p:cond delay="1000"/>
                            </p:stCondLst>
                            <p:childTnLst>
                              <p:par>
                                <p:cTn id="176" presetID="45" presetClass="entr" presetSubtype="0" fill="hold" grpId="0" nodeType="afterEffect">
                                  <p:stCondLst>
                                    <p:cond delay="0"/>
                                  </p:stCondLst>
                                  <p:childTnLst>
                                    <p:set>
                                      <p:cBhvr>
                                        <p:cTn id="177" dur="1" fill="hold">
                                          <p:stCondLst>
                                            <p:cond delay="0"/>
                                          </p:stCondLst>
                                        </p:cTn>
                                        <p:tgtEl>
                                          <p:spTgt spid="283655"/>
                                        </p:tgtEl>
                                        <p:attrNameLst>
                                          <p:attrName>style.visibility</p:attrName>
                                        </p:attrNameLst>
                                      </p:cBhvr>
                                      <p:to>
                                        <p:strVal val="visible"/>
                                      </p:to>
                                    </p:set>
                                    <p:animEffect transition="in" filter="fade">
                                      <p:cBhvr>
                                        <p:cTn id="178" dur="2000"/>
                                        <p:tgtEl>
                                          <p:spTgt spid="283655"/>
                                        </p:tgtEl>
                                      </p:cBhvr>
                                    </p:animEffect>
                                    <p:anim calcmode="lin" valueType="num">
                                      <p:cBhvr>
                                        <p:cTn id="179" dur="2000" fill="hold"/>
                                        <p:tgtEl>
                                          <p:spTgt spid="283655"/>
                                        </p:tgtEl>
                                        <p:attrNameLst>
                                          <p:attrName>ppt_w</p:attrName>
                                        </p:attrNameLst>
                                      </p:cBhvr>
                                      <p:tavLst>
                                        <p:tav tm="0" fmla="#ppt_w*sin(2.5*pi*$)">
                                          <p:val>
                                            <p:fltVal val="0"/>
                                          </p:val>
                                        </p:tav>
                                        <p:tav tm="100000">
                                          <p:val>
                                            <p:fltVal val="1"/>
                                          </p:val>
                                        </p:tav>
                                      </p:tavLst>
                                    </p:anim>
                                    <p:anim calcmode="lin" valueType="num">
                                      <p:cBhvr>
                                        <p:cTn id="180" dur="2000" fill="hold"/>
                                        <p:tgtEl>
                                          <p:spTgt spid="283655"/>
                                        </p:tgtEl>
                                        <p:attrNameLst>
                                          <p:attrName>ppt_h</p:attrName>
                                        </p:attrNameLst>
                                      </p:cBhvr>
                                      <p:tavLst>
                                        <p:tav tm="0">
                                          <p:val>
                                            <p:strVal val="#ppt_h"/>
                                          </p:val>
                                        </p:tav>
                                        <p:tav tm="100000">
                                          <p:val>
                                            <p:strVal val="#ppt_h"/>
                                          </p:val>
                                        </p:tav>
                                      </p:tavLst>
                                    </p:anim>
                                  </p:childTnLst>
                                </p:cTn>
                              </p:par>
                            </p:childTnLst>
                          </p:cTn>
                        </p:par>
                      </p:childTnLst>
                    </p:cTn>
                  </p:par>
                  <p:par>
                    <p:cTn id="181" fill="hold">
                      <p:stCondLst>
                        <p:cond delay="indefinite"/>
                      </p:stCondLst>
                      <p:childTnLst>
                        <p:par>
                          <p:cTn id="182" fill="hold">
                            <p:stCondLst>
                              <p:cond delay="0"/>
                            </p:stCondLst>
                            <p:childTnLst>
                              <p:par>
                                <p:cTn id="183" presetID="42" presetClass="entr" presetSubtype="0" fill="hold" nodeType="clickEffect">
                                  <p:stCondLst>
                                    <p:cond delay="0"/>
                                  </p:stCondLst>
                                  <p:childTnLst>
                                    <p:set>
                                      <p:cBhvr>
                                        <p:cTn id="184" dur="1" fill="hold">
                                          <p:stCondLst>
                                            <p:cond delay="0"/>
                                          </p:stCondLst>
                                        </p:cTn>
                                        <p:tgtEl>
                                          <p:spTgt spid="61">
                                            <p:txEl>
                                              <p:pRg st="2" end="2"/>
                                            </p:txEl>
                                          </p:spTgt>
                                        </p:tgtEl>
                                        <p:attrNameLst>
                                          <p:attrName>style.visibility</p:attrName>
                                        </p:attrNameLst>
                                      </p:cBhvr>
                                      <p:to>
                                        <p:strVal val="visible"/>
                                      </p:to>
                                    </p:set>
                                    <p:animEffect transition="in" filter="fade">
                                      <p:cBhvr>
                                        <p:cTn id="185" dur="1000"/>
                                        <p:tgtEl>
                                          <p:spTgt spid="61">
                                            <p:txEl>
                                              <p:pRg st="2" end="2"/>
                                            </p:txEl>
                                          </p:spTgt>
                                        </p:tgtEl>
                                      </p:cBhvr>
                                    </p:animEffect>
                                    <p:anim calcmode="lin" valueType="num">
                                      <p:cBhvr>
                                        <p:cTn id="186" dur="1000" fill="hold"/>
                                        <p:tgtEl>
                                          <p:spTgt spid="61">
                                            <p:txEl>
                                              <p:pRg st="2" end="2"/>
                                            </p:txEl>
                                          </p:spTgt>
                                        </p:tgtEl>
                                        <p:attrNameLst>
                                          <p:attrName>ppt_x</p:attrName>
                                        </p:attrNameLst>
                                      </p:cBhvr>
                                      <p:tavLst>
                                        <p:tav tm="0">
                                          <p:val>
                                            <p:strVal val="#ppt_x"/>
                                          </p:val>
                                        </p:tav>
                                        <p:tav tm="100000">
                                          <p:val>
                                            <p:strVal val="#ppt_x"/>
                                          </p:val>
                                        </p:tav>
                                      </p:tavLst>
                                    </p:anim>
                                    <p:anim calcmode="lin" valueType="num">
                                      <p:cBhvr>
                                        <p:cTn id="187" dur="1000" fill="hold"/>
                                        <p:tgtEl>
                                          <p:spTgt spid="61">
                                            <p:txEl>
                                              <p:pRg st="2" end="2"/>
                                            </p:txEl>
                                          </p:spTgt>
                                        </p:tgtEl>
                                        <p:attrNameLst>
                                          <p:attrName>ppt_y</p:attrName>
                                        </p:attrNameLst>
                                      </p:cBhvr>
                                      <p:tavLst>
                                        <p:tav tm="0">
                                          <p:val>
                                            <p:strVal val="#ppt_y+.1"/>
                                          </p:val>
                                        </p:tav>
                                        <p:tav tm="100000">
                                          <p:val>
                                            <p:strVal val="#ppt_y"/>
                                          </p:val>
                                        </p:tav>
                                      </p:tavLst>
                                    </p:anim>
                                  </p:childTnLst>
                                </p:cTn>
                              </p:par>
                            </p:childTnLst>
                          </p:cTn>
                        </p:par>
                        <p:par>
                          <p:cTn id="188" fill="hold">
                            <p:stCondLst>
                              <p:cond delay="1000"/>
                            </p:stCondLst>
                            <p:childTnLst>
                              <p:par>
                                <p:cTn id="189" presetID="6" presetClass="emph" presetSubtype="0" autoRev="1" fill="hold" nodeType="afterEffect">
                                  <p:stCondLst>
                                    <p:cond delay="0"/>
                                  </p:stCondLst>
                                  <p:childTnLst>
                                    <p:animScale>
                                      <p:cBhvr>
                                        <p:cTn id="190" dur="1000" fill="hold"/>
                                        <p:tgtEl>
                                          <p:spTgt spid="4"/>
                                        </p:tgtEl>
                                      </p:cBhvr>
                                      <p:by x="125000" y="125000"/>
                                    </p:animScale>
                                  </p:childTnLst>
                                </p:cTn>
                              </p:par>
                              <p:par>
                                <p:cTn id="191" presetID="6" presetClass="emph" presetSubtype="0" autoRev="1" fill="hold" nodeType="withEffect">
                                  <p:stCondLst>
                                    <p:cond delay="0"/>
                                  </p:stCondLst>
                                  <p:childTnLst>
                                    <p:animScale>
                                      <p:cBhvr>
                                        <p:cTn id="192" dur="1000" fill="hold"/>
                                        <p:tgtEl>
                                          <p:spTgt spid="5"/>
                                        </p:tgtEl>
                                      </p:cBhvr>
                                      <p:by x="125000" y="125000"/>
                                    </p:animScale>
                                  </p:childTnLst>
                                </p:cTn>
                              </p:par>
                              <p:par>
                                <p:cTn id="193" presetID="6" presetClass="emph" presetSubtype="0" autoRev="1" fill="hold" nodeType="withEffect">
                                  <p:stCondLst>
                                    <p:cond delay="0"/>
                                  </p:stCondLst>
                                  <p:childTnLst>
                                    <p:animScale>
                                      <p:cBhvr>
                                        <p:cTn id="194" dur="1000" fill="hold"/>
                                        <p:tgtEl>
                                          <p:spTgt spid="6"/>
                                        </p:tgtEl>
                                      </p:cBhvr>
                                      <p:by x="125000" y="125000"/>
                                    </p:animScale>
                                  </p:childTnLst>
                                </p:cTn>
                              </p:par>
                              <p:par>
                                <p:cTn id="195" presetID="6" presetClass="emph" presetSubtype="0" autoRev="1" fill="hold" nodeType="withEffect">
                                  <p:stCondLst>
                                    <p:cond delay="0"/>
                                  </p:stCondLst>
                                  <p:childTnLst>
                                    <p:animScale>
                                      <p:cBhvr>
                                        <p:cTn id="196" dur="1000" fill="hold"/>
                                        <p:tgtEl>
                                          <p:spTgt spid="8"/>
                                        </p:tgtEl>
                                      </p:cBhvr>
                                      <p:by x="125000" y="125000"/>
                                    </p:animScale>
                                  </p:childTnLst>
                                </p:cTn>
                              </p:par>
                            </p:childTnLst>
                          </p:cTn>
                        </p:par>
                      </p:childTnLst>
                    </p:cTn>
                  </p:par>
                  <p:par>
                    <p:cTn id="197" fill="hold">
                      <p:stCondLst>
                        <p:cond delay="indefinite"/>
                      </p:stCondLst>
                      <p:childTnLst>
                        <p:par>
                          <p:cTn id="198" fill="hold">
                            <p:stCondLst>
                              <p:cond delay="0"/>
                            </p:stCondLst>
                            <p:childTnLst>
                              <p:par>
                                <p:cTn id="199" presetID="42" presetClass="entr" presetSubtype="0" fill="hold" nodeType="clickEffect">
                                  <p:stCondLst>
                                    <p:cond delay="0"/>
                                  </p:stCondLst>
                                  <p:childTnLst>
                                    <p:set>
                                      <p:cBhvr>
                                        <p:cTn id="200" dur="1" fill="hold">
                                          <p:stCondLst>
                                            <p:cond delay="0"/>
                                          </p:stCondLst>
                                        </p:cTn>
                                        <p:tgtEl>
                                          <p:spTgt spid="61">
                                            <p:txEl>
                                              <p:pRg st="3" end="3"/>
                                            </p:txEl>
                                          </p:spTgt>
                                        </p:tgtEl>
                                        <p:attrNameLst>
                                          <p:attrName>style.visibility</p:attrName>
                                        </p:attrNameLst>
                                      </p:cBhvr>
                                      <p:to>
                                        <p:strVal val="visible"/>
                                      </p:to>
                                    </p:set>
                                    <p:animEffect transition="in" filter="fade">
                                      <p:cBhvr>
                                        <p:cTn id="201" dur="1000"/>
                                        <p:tgtEl>
                                          <p:spTgt spid="61">
                                            <p:txEl>
                                              <p:pRg st="3" end="3"/>
                                            </p:txEl>
                                          </p:spTgt>
                                        </p:tgtEl>
                                      </p:cBhvr>
                                    </p:animEffect>
                                    <p:anim calcmode="lin" valueType="num">
                                      <p:cBhvr>
                                        <p:cTn id="202" dur="1000" fill="hold"/>
                                        <p:tgtEl>
                                          <p:spTgt spid="61">
                                            <p:txEl>
                                              <p:pRg st="3" end="3"/>
                                            </p:txEl>
                                          </p:spTgt>
                                        </p:tgtEl>
                                        <p:attrNameLst>
                                          <p:attrName>ppt_x</p:attrName>
                                        </p:attrNameLst>
                                      </p:cBhvr>
                                      <p:tavLst>
                                        <p:tav tm="0">
                                          <p:val>
                                            <p:strVal val="#ppt_x"/>
                                          </p:val>
                                        </p:tav>
                                        <p:tav tm="100000">
                                          <p:val>
                                            <p:strVal val="#ppt_x"/>
                                          </p:val>
                                        </p:tav>
                                      </p:tavLst>
                                    </p:anim>
                                    <p:anim calcmode="lin" valueType="num">
                                      <p:cBhvr>
                                        <p:cTn id="203" dur="1000" fill="hold"/>
                                        <p:tgtEl>
                                          <p:spTgt spid="61">
                                            <p:txEl>
                                              <p:pRg st="3" end="3"/>
                                            </p:txEl>
                                          </p:spTgt>
                                        </p:tgtEl>
                                        <p:attrNameLst>
                                          <p:attrName>ppt_y</p:attrName>
                                        </p:attrNameLst>
                                      </p:cBhvr>
                                      <p:tavLst>
                                        <p:tav tm="0">
                                          <p:val>
                                            <p:strVal val="#ppt_y+.1"/>
                                          </p:val>
                                        </p:tav>
                                        <p:tav tm="100000">
                                          <p:val>
                                            <p:strVal val="#ppt_y"/>
                                          </p:val>
                                        </p:tav>
                                      </p:tavLst>
                                    </p:anim>
                                  </p:childTnLst>
                                </p:cTn>
                              </p:par>
                            </p:childTnLst>
                          </p:cTn>
                        </p:par>
                        <p:par>
                          <p:cTn id="204" fill="hold">
                            <p:stCondLst>
                              <p:cond delay="1000"/>
                            </p:stCondLst>
                            <p:childTnLst>
                              <p:par>
                                <p:cTn id="205" presetID="42" presetClass="entr" presetSubtype="0" fill="hold" nodeType="afterEffect">
                                  <p:stCondLst>
                                    <p:cond delay="0"/>
                                  </p:stCondLst>
                                  <p:childTnLst>
                                    <p:set>
                                      <p:cBhvr>
                                        <p:cTn id="206" dur="1" fill="hold">
                                          <p:stCondLst>
                                            <p:cond delay="0"/>
                                          </p:stCondLst>
                                        </p:cTn>
                                        <p:tgtEl>
                                          <p:spTgt spid="1046"/>
                                        </p:tgtEl>
                                        <p:attrNameLst>
                                          <p:attrName>style.visibility</p:attrName>
                                        </p:attrNameLst>
                                      </p:cBhvr>
                                      <p:to>
                                        <p:strVal val="visible"/>
                                      </p:to>
                                    </p:set>
                                    <p:animEffect transition="in" filter="fade">
                                      <p:cBhvr>
                                        <p:cTn id="207" dur="1000"/>
                                        <p:tgtEl>
                                          <p:spTgt spid="1046"/>
                                        </p:tgtEl>
                                      </p:cBhvr>
                                    </p:animEffect>
                                    <p:anim calcmode="lin" valueType="num">
                                      <p:cBhvr>
                                        <p:cTn id="208" dur="1000" fill="hold"/>
                                        <p:tgtEl>
                                          <p:spTgt spid="1046"/>
                                        </p:tgtEl>
                                        <p:attrNameLst>
                                          <p:attrName>ppt_x</p:attrName>
                                        </p:attrNameLst>
                                      </p:cBhvr>
                                      <p:tavLst>
                                        <p:tav tm="0">
                                          <p:val>
                                            <p:strVal val="#ppt_x"/>
                                          </p:val>
                                        </p:tav>
                                        <p:tav tm="100000">
                                          <p:val>
                                            <p:strVal val="#ppt_x"/>
                                          </p:val>
                                        </p:tav>
                                      </p:tavLst>
                                    </p:anim>
                                    <p:anim calcmode="lin" valueType="num">
                                      <p:cBhvr>
                                        <p:cTn id="209" dur="1000" fill="hold"/>
                                        <p:tgtEl>
                                          <p:spTgt spid="10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3655" grpId="0" animBg="1"/>
      <p:bldP spid="6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6600" dirty="0" smtClean="0"/>
              <a:t>Demo</a:t>
            </a:r>
            <a:br>
              <a:rPr lang="en-US" sz="6600" dirty="0" smtClean="0"/>
            </a:br>
            <a:r>
              <a:rPr lang="en-US" sz="6000" dirty="0" smtClean="0"/>
              <a:t>Configuration Manager</a:t>
            </a:r>
            <a:endParaRPr lang="en-US" sz="8000" dirty="0"/>
          </a:p>
        </p:txBody>
      </p:sp>
      <p:sp>
        <p:nvSpPr>
          <p:cNvPr id="5" name="Text Placeholder 4"/>
          <p:cNvSpPr>
            <a:spLocks noGrp="1"/>
          </p:cNvSpPr>
          <p:nvPr>
            <p:ph type="body" sz="quarter" idx="12"/>
          </p:nvPr>
        </p:nvSpPr>
        <p:spPr/>
        <p:txBody>
          <a:bodyPr/>
          <a:lstStyle/>
          <a:p>
            <a:r>
              <a:rPr lang="en-US" dirty="0"/>
              <a:t>John Thekkethala</a:t>
            </a:r>
          </a:p>
        </p:txBody>
      </p:sp>
    </p:spTree>
    <p:extLst>
      <p:ext uri="{BB962C8B-B14F-4D97-AF65-F5344CB8AC3E}">
        <p14:creationId xmlns:p14="http://schemas.microsoft.com/office/powerpoint/2010/main" val="79030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Operations Manager</a:t>
            </a:r>
            <a:endParaRPr lang="en-US" dirty="0"/>
          </a:p>
        </p:txBody>
      </p:sp>
    </p:spTree>
    <p:extLst>
      <p:ext uri="{BB962C8B-B14F-4D97-AF65-F5344CB8AC3E}">
        <p14:creationId xmlns:p14="http://schemas.microsoft.com/office/powerpoint/2010/main" val="31285037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UNIX/Linux OS Monitoring</a:t>
            </a:r>
            <a:endParaRPr lang="en-US" dirty="0"/>
          </a:p>
        </p:txBody>
      </p:sp>
      <p:sp>
        <p:nvSpPr>
          <p:cNvPr id="3" name="Text Placeholder 2"/>
          <p:cNvSpPr>
            <a:spLocks noGrp="1"/>
          </p:cNvSpPr>
          <p:nvPr>
            <p:ph sz="quarter" idx="10"/>
          </p:nvPr>
        </p:nvSpPr>
        <p:spPr>
          <a:xfrm>
            <a:off x="274638" y="1212850"/>
            <a:ext cx="11887200" cy="3900748"/>
          </a:xfrm>
        </p:spPr>
        <p:txBody>
          <a:bodyPr/>
          <a:lstStyle/>
          <a:p>
            <a:pPr>
              <a:lnSpc>
                <a:spcPct val="100000"/>
              </a:lnSpc>
              <a:spcBef>
                <a:spcPts val="0"/>
              </a:spcBef>
              <a:spcAft>
                <a:spcPts val="612"/>
              </a:spcAft>
            </a:pPr>
            <a:r>
              <a:rPr lang="en-US" dirty="0">
                <a:gradFill>
                  <a:gsLst>
                    <a:gs pos="1250">
                      <a:srgbClr val="7FBA00"/>
                    </a:gs>
                    <a:gs pos="99000">
                      <a:srgbClr val="7FBA00"/>
                    </a:gs>
                  </a:gsLst>
                  <a:lin ang="5400000" scaled="0"/>
                </a:gradFill>
                <a:latin typeface="Segoe UI Light"/>
              </a:rPr>
              <a:t>Core operating system health and performance monitoring</a:t>
            </a:r>
          </a:p>
          <a:p>
            <a:pPr>
              <a:lnSpc>
                <a:spcPct val="100000"/>
              </a:lnSpc>
              <a:spcBef>
                <a:spcPts val="0"/>
              </a:spcBef>
              <a:spcAft>
                <a:spcPts val="612"/>
              </a:spcAft>
            </a:pPr>
            <a:r>
              <a:rPr lang="en-US" dirty="0">
                <a:gradFill>
                  <a:gsLst>
                    <a:gs pos="1250">
                      <a:srgbClr val="7FBA00"/>
                    </a:gs>
                    <a:gs pos="99000">
                      <a:srgbClr val="7FBA00"/>
                    </a:gs>
                  </a:gsLst>
                  <a:lin ang="5400000" scaled="0"/>
                </a:gradFill>
                <a:latin typeface="Segoe UI Light"/>
              </a:rPr>
              <a:t>Diagnostics and Recoveries with Knowledge articles</a:t>
            </a:r>
          </a:p>
          <a:p>
            <a:pPr lvl="1">
              <a:lnSpc>
                <a:spcPct val="100000"/>
              </a:lnSpc>
              <a:spcBef>
                <a:spcPts val="0"/>
              </a:spcBef>
            </a:pPr>
            <a:r>
              <a:rPr lang="en-US" sz="2448" dirty="0">
                <a:solidFill>
                  <a:schemeClr val="tx1"/>
                </a:solidFill>
              </a:rPr>
              <a:t>Tasks that execute commands on UNIX/Linux system and return output to UI</a:t>
            </a:r>
          </a:p>
          <a:p>
            <a:pPr>
              <a:lnSpc>
                <a:spcPct val="100000"/>
              </a:lnSpc>
              <a:spcBef>
                <a:spcPts val="0"/>
              </a:spcBef>
              <a:spcAft>
                <a:spcPts val="612"/>
              </a:spcAft>
            </a:pPr>
            <a:r>
              <a:rPr lang="en-US" dirty="0">
                <a:gradFill>
                  <a:gsLst>
                    <a:gs pos="1250">
                      <a:srgbClr val="7FBA00"/>
                    </a:gs>
                    <a:gs pos="99000">
                      <a:srgbClr val="7FBA00"/>
                    </a:gs>
                  </a:gsLst>
                  <a:lin ang="5400000" scaled="0"/>
                </a:gradFill>
                <a:latin typeface="Segoe UI Light"/>
              </a:rPr>
              <a:t>Management Pack Templates for custom monitors/tasks</a:t>
            </a:r>
          </a:p>
          <a:p>
            <a:pPr>
              <a:lnSpc>
                <a:spcPct val="100000"/>
              </a:lnSpc>
              <a:spcBef>
                <a:spcPts val="0"/>
              </a:spcBef>
              <a:spcAft>
                <a:spcPts val="612"/>
              </a:spcAft>
            </a:pPr>
            <a:r>
              <a:rPr lang="en-US" dirty="0">
                <a:gradFill>
                  <a:gsLst>
                    <a:gs pos="1250">
                      <a:srgbClr val="7FBA00"/>
                    </a:gs>
                    <a:gs pos="99000">
                      <a:srgbClr val="7FBA00"/>
                    </a:gs>
                  </a:gsLst>
                  <a:lin ang="5400000" scaled="0"/>
                </a:gradFill>
                <a:latin typeface="Segoe UI Light"/>
              </a:rPr>
              <a:t>Reports for UNIX/Linux computers</a:t>
            </a:r>
          </a:p>
          <a:p>
            <a:pPr>
              <a:lnSpc>
                <a:spcPct val="100000"/>
              </a:lnSpc>
              <a:spcBef>
                <a:spcPts val="0"/>
              </a:spcBef>
              <a:spcAft>
                <a:spcPts val="612"/>
              </a:spcAft>
            </a:pPr>
            <a:r>
              <a:rPr lang="en-US" dirty="0">
                <a:gradFill>
                  <a:gsLst>
                    <a:gs pos="1250">
                      <a:srgbClr val="7FBA00"/>
                    </a:gs>
                    <a:gs pos="99000">
                      <a:srgbClr val="7FBA00"/>
                    </a:gs>
                  </a:gsLst>
                  <a:lin ang="5400000" scaled="0"/>
                </a:gradFill>
                <a:latin typeface="Segoe UI Light"/>
              </a:rPr>
              <a:t>Audit Collection Service</a:t>
            </a:r>
          </a:p>
          <a:p>
            <a:pPr>
              <a:lnSpc>
                <a:spcPct val="100000"/>
              </a:lnSpc>
              <a:spcBef>
                <a:spcPts val="0"/>
              </a:spcBef>
              <a:spcAft>
                <a:spcPts val="612"/>
              </a:spcAft>
            </a:pPr>
            <a:r>
              <a:rPr lang="en-US" dirty="0">
                <a:gradFill>
                  <a:gsLst>
                    <a:gs pos="1250">
                      <a:srgbClr val="7FBA00"/>
                    </a:gs>
                    <a:gs pos="99000">
                      <a:srgbClr val="7FBA00"/>
                    </a:gs>
                  </a:gsLst>
                  <a:lin ang="5400000" scaled="0"/>
                </a:gradFill>
                <a:latin typeface="Segoe UI Light"/>
              </a:rPr>
              <a:t>Centralized agent administration through UI and PowerShell</a:t>
            </a:r>
          </a:p>
        </p:txBody>
      </p:sp>
    </p:spTree>
    <p:extLst>
      <p:ext uri="{BB962C8B-B14F-4D97-AF65-F5344CB8AC3E}">
        <p14:creationId xmlns:p14="http://schemas.microsoft.com/office/powerpoint/2010/main" val="3634874139"/>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Autofit/>
          </a:bodyPr>
          <a:lstStyle/>
          <a:p>
            <a:r>
              <a:rPr lang="en-US" dirty="0" smtClean="0"/>
              <a:t>UNIX/Linux Architectural Overview</a:t>
            </a:r>
            <a:endParaRPr lang="en-US" dirty="0"/>
          </a:p>
        </p:txBody>
      </p:sp>
      <p:sp>
        <p:nvSpPr>
          <p:cNvPr id="6" name="Rounded Rectangle 5"/>
          <p:cNvSpPr/>
          <p:nvPr/>
        </p:nvSpPr>
        <p:spPr bwMode="auto">
          <a:xfrm>
            <a:off x="1436905" y="2040060"/>
            <a:ext cx="3474405" cy="3536703"/>
          </a:xfrm>
          <a:prstGeom prst="roundRect">
            <a:avLst>
              <a:gd name="adj" fmla="val 10032"/>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242835" fontAlgn="base">
              <a:spcBef>
                <a:spcPct val="0"/>
              </a:spcBef>
              <a:spcAft>
                <a:spcPct val="0"/>
              </a:spcAft>
            </a:pPr>
            <a:endParaRPr lang="en-US" sz="2958" dirty="0">
              <a:gradFill>
                <a:gsLst>
                  <a:gs pos="0">
                    <a:srgbClr val="FFFFFF"/>
                  </a:gs>
                  <a:gs pos="100000">
                    <a:srgbClr val="FFFFFF"/>
                  </a:gs>
                </a:gsLst>
                <a:lin ang="5400000" scaled="0"/>
              </a:gradFill>
            </a:endParaRPr>
          </a:p>
        </p:txBody>
      </p:sp>
      <p:sp>
        <p:nvSpPr>
          <p:cNvPr id="8" name="Rectangle 7"/>
          <p:cNvSpPr/>
          <p:nvPr/>
        </p:nvSpPr>
        <p:spPr bwMode="auto">
          <a:xfrm>
            <a:off x="2438545" y="4050997"/>
            <a:ext cx="1133752" cy="570233"/>
          </a:xfrm>
          <a:prstGeom prst="rect">
            <a:avLst/>
          </a:prstGeom>
          <a:solidFill>
            <a:srgbClr val="92D050"/>
          </a:solidFill>
          <a:ln w="19050">
            <a:solidFill>
              <a:schemeClr val="tx1"/>
            </a:solid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1632" dirty="0">
                <a:solidFill>
                  <a:srgbClr val="000000"/>
                </a:solidFill>
              </a:rPr>
              <a:t>Health</a:t>
            </a:r>
          </a:p>
          <a:p>
            <a:pPr algn="ctr" defTabSz="1242835" fontAlgn="base">
              <a:spcBef>
                <a:spcPct val="0"/>
              </a:spcBef>
              <a:spcAft>
                <a:spcPct val="0"/>
              </a:spcAft>
            </a:pPr>
            <a:r>
              <a:rPr lang="en-US" sz="1632" dirty="0">
                <a:solidFill>
                  <a:srgbClr val="000000"/>
                </a:solidFill>
              </a:rPr>
              <a:t>Service</a:t>
            </a:r>
          </a:p>
        </p:txBody>
      </p:sp>
      <p:grpSp>
        <p:nvGrpSpPr>
          <p:cNvPr id="9" name="Group 8"/>
          <p:cNvGrpSpPr/>
          <p:nvPr/>
        </p:nvGrpSpPr>
        <p:grpSpPr>
          <a:xfrm>
            <a:off x="1728715" y="2720063"/>
            <a:ext cx="594306" cy="846904"/>
            <a:chOff x="2700346" y="5034220"/>
            <a:chExt cx="582706" cy="830373"/>
          </a:xfrm>
        </p:grpSpPr>
        <p:sp>
          <p:nvSpPr>
            <p:cNvPr id="10" name="Rectangle 9"/>
            <p:cNvSpPr/>
            <p:nvPr/>
          </p:nvSpPr>
          <p:spPr bwMode="auto">
            <a:xfrm>
              <a:off x="2700346" y="5034220"/>
              <a:ext cx="582706" cy="276791"/>
            </a:xfrm>
            <a:prstGeom prst="rect">
              <a:avLst/>
            </a:prstGeom>
            <a:ln w="22225">
              <a:solidFill>
                <a:schemeClr val="tx1"/>
              </a:solidFill>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242835" fontAlgn="base">
                <a:spcBef>
                  <a:spcPct val="0"/>
                </a:spcBef>
                <a:spcAft>
                  <a:spcPct val="0"/>
                </a:spcAft>
              </a:pPr>
              <a:r>
                <a:rPr lang="en-US" sz="1530" dirty="0">
                  <a:solidFill>
                    <a:srgbClr val="000000"/>
                  </a:solidFill>
                </a:rPr>
                <a:t>MP</a:t>
              </a:r>
              <a:endParaRPr lang="en-US" sz="1632" dirty="0">
                <a:solidFill>
                  <a:srgbClr val="000000"/>
                </a:solidFill>
              </a:endParaRPr>
            </a:p>
          </p:txBody>
        </p:sp>
        <p:sp>
          <p:nvSpPr>
            <p:cNvPr id="11" name="Rectangle 10"/>
            <p:cNvSpPr/>
            <p:nvPr/>
          </p:nvSpPr>
          <p:spPr bwMode="auto">
            <a:xfrm>
              <a:off x="2700346" y="5311011"/>
              <a:ext cx="582706" cy="276791"/>
            </a:xfrm>
            <a:prstGeom prst="rect">
              <a:avLst/>
            </a:prstGeom>
            <a:ln w="22225">
              <a:solidFill>
                <a:schemeClr val="tx1"/>
              </a:solidFill>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242835" fontAlgn="base">
                <a:spcBef>
                  <a:spcPct val="0"/>
                </a:spcBef>
                <a:spcAft>
                  <a:spcPct val="0"/>
                </a:spcAft>
              </a:pPr>
              <a:r>
                <a:rPr lang="en-US" sz="1632" dirty="0">
                  <a:solidFill>
                    <a:srgbClr val="000000"/>
                  </a:solidFill>
                </a:rPr>
                <a:t>MP</a:t>
              </a:r>
            </a:p>
          </p:txBody>
        </p:sp>
        <p:sp>
          <p:nvSpPr>
            <p:cNvPr id="12" name="Rectangle 11"/>
            <p:cNvSpPr/>
            <p:nvPr/>
          </p:nvSpPr>
          <p:spPr bwMode="auto">
            <a:xfrm>
              <a:off x="2700346" y="5587802"/>
              <a:ext cx="582706" cy="276791"/>
            </a:xfrm>
            <a:prstGeom prst="rect">
              <a:avLst/>
            </a:prstGeom>
            <a:ln w="22225">
              <a:solidFill>
                <a:schemeClr val="tx1"/>
              </a:solidFill>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242835" fontAlgn="base">
                <a:spcBef>
                  <a:spcPct val="0"/>
                </a:spcBef>
                <a:spcAft>
                  <a:spcPct val="0"/>
                </a:spcAft>
              </a:pPr>
              <a:r>
                <a:rPr lang="en-US" sz="1632" dirty="0">
                  <a:solidFill>
                    <a:srgbClr val="000000"/>
                  </a:solidFill>
                </a:rPr>
                <a:t>MP</a:t>
              </a:r>
            </a:p>
          </p:txBody>
        </p:sp>
      </p:grpSp>
      <p:sp>
        <p:nvSpPr>
          <p:cNvPr id="13" name="TextBox 12"/>
          <p:cNvSpPr txBox="1"/>
          <p:nvPr/>
        </p:nvSpPr>
        <p:spPr>
          <a:xfrm>
            <a:off x="1297242" y="1616782"/>
            <a:ext cx="3788967" cy="334831"/>
          </a:xfrm>
          <a:prstGeom prst="rect">
            <a:avLst/>
          </a:prstGeom>
          <a:noFill/>
        </p:spPr>
        <p:txBody>
          <a:bodyPr wrap="square" lIns="0" tIns="0" rIns="0" bIns="0" rtlCol="0">
            <a:spAutoFit/>
          </a:bodyPr>
          <a:lstStyle/>
          <a:p>
            <a:pPr algn="ctr"/>
            <a:r>
              <a:rPr lang="en-US" sz="2142" b="1" i="1" dirty="0">
                <a:solidFill>
                  <a:srgbClr val="FFFFFF"/>
                </a:solidFill>
              </a:rPr>
              <a:t>OpsMgr Management Server</a:t>
            </a:r>
          </a:p>
        </p:txBody>
      </p:sp>
      <p:sp>
        <p:nvSpPr>
          <p:cNvPr id="15" name="Rounded Rectangle 14"/>
          <p:cNvSpPr/>
          <p:nvPr/>
        </p:nvSpPr>
        <p:spPr bwMode="auto">
          <a:xfrm>
            <a:off x="7467861" y="2040058"/>
            <a:ext cx="3474404" cy="3536703"/>
          </a:xfrm>
          <a:prstGeom prst="roundRect">
            <a:avLst>
              <a:gd name="adj" fmla="val 10032"/>
            </a:avLst>
          </a:prstGeom>
          <a:ln>
            <a:headEnd type="none" w="med" len="med"/>
            <a:tailEnd type="none" w="med" len="med"/>
          </a:ln>
        </p:spPr>
        <p:style>
          <a:lnRef idx="1">
            <a:schemeClr val="dk1"/>
          </a:lnRef>
          <a:fillRef idx="2">
            <a:schemeClr val="dk1"/>
          </a:fillRef>
          <a:effectRef idx="1">
            <a:schemeClr val="dk1"/>
          </a:effectRef>
          <a:fontRef idx="minor">
            <a:schemeClr val="dk1"/>
          </a:fontRef>
        </p:style>
        <p:txBody>
          <a:bodyPr vert="horz" wrap="square" lIns="93256" tIns="46628" rIns="93256" bIns="46628" numCol="1" rtlCol="0" anchor="ctr" anchorCtr="0" compatLnSpc="1">
            <a:prstTxWarp prst="textNoShape">
              <a:avLst/>
            </a:prstTxWarp>
          </a:bodyPr>
          <a:lstStyle/>
          <a:p>
            <a:pPr algn="ctr" defTabSz="1242835" fontAlgn="base">
              <a:spcBef>
                <a:spcPct val="0"/>
              </a:spcBef>
              <a:spcAft>
                <a:spcPct val="0"/>
              </a:spcAft>
            </a:pPr>
            <a:endParaRPr lang="en-US" sz="1836" dirty="0">
              <a:solidFill>
                <a:srgbClr val="000000"/>
              </a:solidFill>
            </a:endParaRPr>
          </a:p>
        </p:txBody>
      </p:sp>
      <p:sp>
        <p:nvSpPr>
          <p:cNvPr id="16" name="TextBox 15"/>
          <p:cNvSpPr txBox="1"/>
          <p:nvPr/>
        </p:nvSpPr>
        <p:spPr>
          <a:xfrm>
            <a:off x="7219127" y="1573958"/>
            <a:ext cx="3911395" cy="313932"/>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a:r>
              <a:rPr lang="en-US" sz="2040" b="1" i="1" dirty="0">
                <a:solidFill>
                  <a:srgbClr val="FFFFFF"/>
                </a:solidFill>
              </a:rPr>
              <a:t>Managed UNIX/Linux Computer</a:t>
            </a:r>
          </a:p>
        </p:txBody>
      </p:sp>
      <p:sp>
        <p:nvSpPr>
          <p:cNvPr id="17" name="Rounded Rectangle 16"/>
          <p:cNvSpPr/>
          <p:nvPr/>
        </p:nvSpPr>
        <p:spPr bwMode="auto">
          <a:xfrm>
            <a:off x="8053025" y="3583716"/>
            <a:ext cx="2677180" cy="1706944"/>
          </a:xfrm>
          <a:prstGeom prst="roundRect">
            <a:avLst>
              <a:gd name="adj" fmla="val 9795"/>
            </a:avLst>
          </a:prstGeom>
          <a:solidFill>
            <a:srgbClr val="ECF488"/>
          </a:solidFill>
          <a:ln w="19050">
            <a:solidFill>
              <a:schemeClr val="tx1"/>
            </a:solidFill>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3256" tIns="46628" rIns="93256" bIns="46628" numCol="1" rtlCol="0" anchor="ctr" anchorCtr="0" compatLnSpc="1">
            <a:prstTxWarp prst="textNoShape">
              <a:avLst/>
            </a:prstTxWarp>
          </a:bodyPr>
          <a:lstStyle/>
          <a:p>
            <a:pPr algn="ctr" defTabSz="1242835" fontAlgn="base">
              <a:spcBef>
                <a:spcPct val="0"/>
              </a:spcBef>
              <a:spcAft>
                <a:spcPct val="0"/>
              </a:spcAft>
            </a:pPr>
            <a:endParaRPr lang="en-US" sz="1632" dirty="0">
              <a:solidFill>
                <a:srgbClr val="000000"/>
              </a:solidFill>
            </a:endParaRPr>
          </a:p>
        </p:txBody>
      </p:sp>
      <p:sp>
        <p:nvSpPr>
          <p:cNvPr id="18" name="TextBox 17"/>
          <p:cNvSpPr txBox="1"/>
          <p:nvPr/>
        </p:nvSpPr>
        <p:spPr>
          <a:xfrm>
            <a:off x="8144866" y="3853945"/>
            <a:ext cx="2464261" cy="1225271"/>
          </a:xfrm>
          <a:prstGeom prst="rect">
            <a:avLst/>
          </a:prstGeom>
          <a:noFill/>
          <a:ln>
            <a:noFill/>
          </a:ln>
        </p:spPr>
        <p:style>
          <a:lnRef idx="1">
            <a:schemeClr val="dk1"/>
          </a:lnRef>
          <a:fillRef idx="2">
            <a:schemeClr val="dk1"/>
          </a:fillRef>
          <a:effectRef idx="1">
            <a:schemeClr val="dk1"/>
          </a:effectRef>
          <a:fontRef idx="minor">
            <a:schemeClr val="dk1"/>
          </a:fontRef>
        </p:style>
        <p:txBody>
          <a:bodyPr wrap="square" lIns="0" tIns="0" rIns="0" bIns="0" rtlCol="0">
            <a:spAutoFit/>
          </a:bodyPr>
          <a:lstStyle/>
          <a:p>
            <a:pPr algn="ctr"/>
            <a:r>
              <a:rPr lang="en-US" sz="1938" dirty="0">
                <a:solidFill>
                  <a:srgbClr val="000000"/>
                </a:solidFill>
              </a:rPr>
              <a:t>OpsMgr agent</a:t>
            </a:r>
          </a:p>
          <a:p>
            <a:pPr algn="ctr">
              <a:spcAft>
                <a:spcPts val="816"/>
              </a:spcAft>
            </a:pPr>
            <a:r>
              <a:rPr lang="en-US" sz="1938" dirty="0">
                <a:solidFill>
                  <a:srgbClr val="000000"/>
                </a:solidFill>
              </a:rPr>
              <a:t>for UNIX/Linux</a:t>
            </a:r>
          </a:p>
          <a:p>
            <a:pPr algn="ctr"/>
            <a:r>
              <a:rPr lang="en-US" sz="1632" i="1" dirty="0">
                <a:solidFill>
                  <a:srgbClr val="000000"/>
                </a:solidFill>
              </a:rPr>
              <a:t>(OpenPegasus CIM</a:t>
            </a:r>
          </a:p>
          <a:p>
            <a:pPr algn="ctr"/>
            <a:r>
              <a:rPr lang="en-US" sz="1632" i="1" dirty="0">
                <a:solidFill>
                  <a:srgbClr val="000000"/>
                </a:solidFill>
              </a:rPr>
              <a:t>Server + providers)</a:t>
            </a:r>
          </a:p>
        </p:txBody>
      </p:sp>
      <p:pic>
        <p:nvPicPr>
          <p:cNvPr id="20" name="Picture 6"/>
          <p:cNvPicPr>
            <a:picLocks noChangeAspect="1" noChangeArrowheads="1"/>
          </p:cNvPicPr>
          <p:nvPr/>
        </p:nvPicPr>
        <p:blipFill>
          <a:blip r:embed="rId2"/>
          <a:srcRect/>
          <a:stretch>
            <a:fillRect/>
          </a:stretch>
        </p:blipFill>
        <p:spPr bwMode="auto">
          <a:xfrm>
            <a:off x="8263704" y="2173332"/>
            <a:ext cx="370670" cy="347597"/>
          </a:xfrm>
          <a:prstGeom prst="rect">
            <a:avLst/>
          </a:prstGeom>
          <a:ln>
            <a:headEnd/>
            <a:tailEnd/>
          </a:ln>
        </p:spPr>
        <p:style>
          <a:lnRef idx="1">
            <a:schemeClr val="dk1"/>
          </a:lnRef>
          <a:fillRef idx="2">
            <a:schemeClr val="dk1"/>
          </a:fillRef>
          <a:effectRef idx="1">
            <a:schemeClr val="dk1"/>
          </a:effectRef>
          <a:fontRef idx="minor">
            <a:schemeClr val="dk1"/>
          </a:fontRef>
        </p:style>
      </p:pic>
      <p:sp>
        <p:nvSpPr>
          <p:cNvPr id="21" name="Rounded Rectangle 20"/>
          <p:cNvSpPr/>
          <p:nvPr/>
        </p:nvSpPr>
        <p:spPr bwMode="auto">
          <a:xfrm>
            <a:off x="7679058" y="2792083"/>
            <a:ext cx="875070" cy="590307"/>
          </a:xfrm>
          <a:prstGeom prst="roundRect">
            <a:avLst/>
          </a:prstGeom>
          <a:solidFill>
            <a:srgbClr val="92D050"/>
          </a:solidFill>
          <a:ln w="19050">
            <a:solidFill>
              <a:schemeClr val="tx1"/>
            </a:solid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1632" dirty="0" err="1">
                <a:solidFill>
                  <a:srgbClr val="000000"/>
                </a:solidFill>
              </a:rPr>
              <a:t>sshd</a:t>
            </a:r>
            <a:endParaRPr lang="en-US" sz="1632" dirty="0">
              <a:solidFill>
                <a:srgbClr val="000000"/>
              </a:solidFill>
            </a:endParaRPr>
          </a:p>
        </p:txBody>
      </p:sp>
      <p:sp>
        <p:nvSpPr>
          <p:cNvPr id="22" name="Rounded Rectangle 21"/>
          <p:cNvSpPr/>
          <p:nvPr/>
        </p:nvSpPr>
        <p:spPr bwMode="auto">
          <a:xfrm>
            <a:off x="3900071" y="2596118"/>
            <a:ext cx="875070" cy="972257"/>
          </a:xfrm>
          <a:prstGeom prst="roundRect">
            <a:avLst/>
          </a:prstGeom>
          <a:solidFill>
            <a:srgbClr val="92D050"/>
          </a:solidFill>
          <a:ln w="19050">
            <a:solidFill>
              <a:schemeClr val="tx1"/>
            </a:solid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0" tIns="62160" rIns="0" bIns="62160" numCol="1" rtlCol="0" anchor="ctr" anchorCtr="0" compatLnSpc="1">
            <a:prstTxWarp prst="textNoShape">
              <a:avLst/>
            </a:prstTxWarp>
          </a:bodyPr>
          <a:lstStyle/>
          <a:p>
            <a:pPr algn="ctr" defTabSz="1242835" fontAlgn="base">
              <a:spcBef>
                <a:spcPct val="0"/>
              </a:spcBef>
              <a:spcAft>
                <a:spcPct val="0"/>
              </a:spcAft>
            </a:pPr>
            <a:r>
              <a:rPr lang="en-US" sz="1632" dirty="0">
                <a:solidFill>
                  <a:srgbClr val="000000"/>
                </a:solidFill>
              </a:rPr>
              <a:t>ssh client</a:t>
            </a:r>
          </a:p>
          <a:p>
            <a:pPr algn="ctr" defTabSz="1242835" fontAlgn="base">
              <a:spcBef>
                <a:spcPct val="0"/>
              </a:spcBef>
              <a:spcAft>
                <a:spcPct val="0"/>
              </a:spcAft>
            </a:pPr>
            <a:r>
              <a:rPr lang="en-US" sz="1632" dirty="0">
                <a:solidFill>
                  <a:srgbClr val="000000"/>
                </a:solidFill>
              </a:rPr>
              <a:t>library</a:t>
            </a:r>
          </a:p>
        </p:txBody>
      </p:sp>
      <p:sp>
        <p:nvSpPr>
          <p:cNvPr id="23" name="Rounded Rectangle 22"/>
          <p:cNvSpPr/>
          <p:nvPr/>
        </p:nvSpPr>
        <p:spPr bwMode="auto">
          <a:xfrm>
            <a:off x="3900071" y="3866564"/>
            <a:ext cx="875070" cy="1064001"/>
          </a:xfrm>
          <a:prstGeom prst="roundRect">
            <a:avLst/>
          </a:prstGeom>
          <a:solidFill>
            <a:srgbClr val="92D050"/>
          </a:solidFill>
          <a:ln w="19050">
            <a:solidFill>
              <a:schemeClr val="tx1"/>
            </a:solid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0" tIns="62160" rIns="0" bIns="62160" numCol="1" rtlCol="0" anchor="ctr" anchorCtr="0" compatLnSpc="1">
            <a:prstTxWarp prst="textNoShape">
              <a:avLst/>
            </a:prstTxWarp>
          </a:bodyPr>
          <a:lstStyle/>
          <a:p>
            <a:pPr algn="ctr" defTabSz="1242835" fontAlgn="base">
              <a:spcBef>
                <a:spcPct val="0"/>
              </a:spcBef>
              <a:spcAft>
                <a:spcPct val="0"/>
              </a:spcAft>
            </a:pPr>
            <a:r>
              <a:rPr lang="en-US" sz="1632" dirty="0" err="1">
                <a:solidFill>
                  <a:srgbClr val="000000"/>
                </a:solidFill>
              </a:rPr>
              <a:t>WinRM</a:t>
            </a:r>
            <a:endParaRPr lang="en-US" sz="1632" dirty="0">
              <a:solidFill>
                <a:srgbClr val="000000"/>
              </a:solidFill>
            </a:endParaRPr>
          </a:p>
          <a:p>
            <a:pPr algn="ctr" defTabSz="1242835" fontAlgn="base">
              <a:spcBef>
                <a:spcPct val="0"/>
              </a:spcBef>
              <a:spcAft>
                <a:spcPct val="0"/>
              </a:spcAft>
            </a:pPr>
            <a:r>
              <a:rPr lang="en-US" sz="1632" dirty="0">
                <a:solidFill>
                  <a:srgbClr val="000000"/>
                </a:solidFill>
              </a:rPr>
              <a:t>client</a:t>
            </a:r>
          </a:p>
          <a:p>
            <a:pPr algn="ctr" defTabSz="1242835" fontAlgn="base">
              <a:spcBef>
                <a:spcPct val="0"/>
              </a:spcBef>
              <a:spcAft>
                <a:spcPct val="0"/>
              </a:spcAft>
            </a:pPr>
            <a:r>
              <a:rPr lang="en-US" sz="1632" dirty="0">
                <a:solidFill>
                  <a:srgbClr val="000000"/>
                </a:solidFill>
              </a:rPr>
              <a:t>library</a:t>
            </a:r>
          </a:p>
        </p:txBody>
      </p:sp>
      <p:sp>
        <p:nvSpPr>
          <p:cNvPr id="24" name="TextBox 23"/>
          <p:cNvSpPr txBox="1"/>
          <p:nvPr/>
        </p:nvSpPr>
        <p:spPr>
          <a:xfrm>
            <a:off x="5285877" y="2564660"/>
            <a:ext cx="1580963" cy="288137"/>
          </a:xfrm>
          <a:prstGeom prst="rect">
            <a:avLst/>
          </a:prstGeom>
          <a:noFill/>
        </p:spPr>
        <p:txBody>
          <a:bodyPr wrap="none" lIns="0" tIns="0" rIns="0" bIns="0" rtlCol="0">
            <a:spAutoFit/>
          </a:bodyPr>
          <a:lstStyle/>
          <a:p>
            <a:r>
              <a:rPr lang="en-US" sz="1836" dirty="0">
                <a:solidFill>
                  <a:srgbClr val="FFFFFF"/>
                </a:solidFill>
              </a:rPr>
              <a:t>ssh connection</a:t>
            </a:r>
          </a:p>
        </p:txBody>
      </p:sp>
      <p:sp>
        <p:nvSpPr>
          <p:cNvPr id="25" name="Bent Arrow 24"/>
          <p:cNvSpPr/>
          <p:nvPr/>
        </p:nvSpPr>
        <p:spPr bwMode="auto">
          <a:xfrm rot="5400000">
            <a:off x="8707991" y="2833675"/>
            <a:ext cx="600007" cy="885973"/>
          </a:xfrm>
          <a:prstGeom prst="bentArrow">
            <a:avLst>
              <a:gd name="adj1" fmla="val 28526"/>
              <a:gd name="adj2" fmla="val 30346"/>
              <a:gd name="adj3" fmla="val 25000"/>
              <a:gd name="adj4" fmla="val 43750"/>
            </a:avLst>
          </a:prstGeom>
          <a:ln w="19050">
            <a:solidFill>
              <a:schemeClr val="tx1"/>
            </a:solid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endParaRPr lang="en-US" sz="2958" dirty="0">
              <a:gradFill>
                <a:gsLst>
                  <a:gs pos="0">
                    <a:srgbClr val="FFFFFF"/>
                  </a:gs>
                  <a:gs pos="100000">
                    <a:srgbClr val="FFFFFF"/>
                  </a:gs>
                </a:gsLst>
                <a:lin ang="5400000" scaled="0"/>
              </a:gradFill>
            </a:endParaRPr>
          </a:p>
        </p:txBody>
      </p:sp>
      <p:sp>
        <p:nvSpPr>
          <p:cNvPr id="26" name="Right Arrow 25"/>
          <p:cNvSpPr/>
          <p:nvPr/>
        </p:nvSpPr>
        <p:spPr bwMode="auto">
          <a:xfrm>
            <a:off x="4775142" y="4050994"/>
            <a:ext cx="3277881" cy="373041"/>
          </a:xfrm>
          <a:prstGeom prst="rightArrow">
            <a:avLst/>
          </a:prstGeom>
          <a:ln w="19050">
            <a:solidFill>
              <a:schemeClr val="tx1"/>
            </a:solid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1428" b="1" i="1" dirty="0">
                <a:solidFill>
                  <a:srgbClr val="FFFFFF"/>
                </a:solidFill>
              </a:rPr>
              <a:t>    HTTPS </a:t>
            </a:r>
            <a:r>
              <a:rPr lang="en-US" sz="1122" b="1" i="1" dirty="0">
                <a:solidFill>
                  <a:srgbClr val="FFFFFF"/>
                </a:solidFill>
              </a:rPr>
              <a:t>transport</a:t>
            </a:r>
            <a:endParaRPr lang="en-US" sz="1428" b="1" i="1" dirty="0">
              <a:solidFill>
                <a:srgbClr val="FFFFFF"/>
              </a:solidFill>
            </a:endParaRPr>
          </a:p>
        </p:txBody>
      </p:sp>
      <p:sp>
        <p:nvSpPr>
          <p:cNvPr id="27" name="TextBox 26"/>
          <p:cNvSpPr txBox="1"/>
          <p:nvPr/>
        </p:nvSpPr>
        <p:spPr>
          <a:xfrm>
            <a:off x="5211476" y="3704509"/>
            <a:ext cx="1778917" cy="288137"/>
          </a:xfrm>
          <a:prstGeom prst="rect">
            <a:avLst/>
          </a:prstGeom>
          <a:noFill/>
        </p:spPr>
        <p:txBody>
          <a:bodyPr wrap="none" lIns="0" tIns="0" rIns="0" bIns="0" rtlCol="0">
            <a:spAutoFit/>
          </a:bodyPr>
          <a:lstStyle/>
          <a:p>
            <a:r>
              <a:rPr lang="en-US" sz="1836" dirty="0">
                <a:solidFill>
                  <a:srgbClr val="FFFFFF"/>
                </a:solidFill>
              </a:rPr>
              <a:t>WS-Man request</a:t>
            </a:r>
          </a:p>
        </p:txBody>
      </p:sp>
      <p:sp>
        <p:nvSpPr>
          <p:cNvPr id="28" name="TextBox 27"/>
          <p:cNvSpPr txBox="1"/>
          <p:nvPr/>
        </p:nvSpPr>
        <p:spPr>
          <a:xfrm>
            <a:off x="5138546" y="4677195"/>
            <a:ext cx="1939140" cy="288137"/>
          </a:xfrm>
          <a:prstGeom prst="rect">
            <a:avLst/>
          </a:prstGeom>
          <a:noFill/>
        </p:spPr>
        <p:txBody>
          <a:bodyPr wrap="none" lIns="0" tIns="0" rIns="0" bIns="0" rtlCol="0">
            <a:spAutoFit/>
          </a:bodyPr>
          <a:lstStyle/>
          <a:p>
            <a:r>
              <a:rPr lang="en-US" sz="1836" dirty="0">
                <a:solidFill>
                  <a:srgbClr val="FFFFFF"/>
                </a:solidFill>
              </a:rPr>
              <a:t>WS-Man response</a:t>
            </a:r>
          </a:p>
        </p:txBody>
      </p:sp>
      <p:sp>
        <p:nvSpPr>
          <p:cNvPr id="29" name="TextBox 28"/>
          <p:cNvSpPr txBox="1"/>
          <p:nvPr/>
        </p:nvSpPr>
        <p:spPr>
          <a:xfrm>
            <a:off x="9234207" y="2683550"/>
            <a:ext cx="1495998" cy="768476"/>
          </a:xfrm>
          <a:prstGeom prst="rect">
            <a:avLst/>
          </a:prstGeom>
          <a:noFill/>
        </p:spPr>
        <p:txBody>
          <a:bodyPr wrap="square" lIns="0" tIns="0" rIns="0" bIns="0" rtlCol="0">
            <a:spAutoFit/>
          </a:bodyPr>
          <a:lstStyle/>
          <a:p>
            <a:r>
              <a:rPr lang="en-US" sz="1632" dirty="0">
                <a:solidFill>
                  <a:srgbClr val="000000"/>
                </a:solidFill>
              </a:rPr>
              <a:t>Agent</a:t>
            </a:r>
          </a:p>
          <a:p>
            <a:pPr marL="248649"/>
            <a:r>
              <a:rPr lang="en-US" sz="1632" dirty="0">
                <a:solidFill>
                  <a:srgbClr val="000000"/>
                </a:solidFill>
              </a:rPr>
              <a:t>Maintenance</a:t>
            </a:r>
          </a:p>
          <a:p>
            <a:pPr marL="248649"/>
            <a:r>
              <a:rPr lang="en-US" sz="1632" dirty="0">
                <a:solidFill>
                  <a:srgbClr val="000000"/>
                </a:solidFill>
              </a:rPr>
              <a:t>Actions</a:t>
            </a:r>
          </a:p>
        </p:txBody>
      </p:sp>
      <p:sp>
        <p:nvSpPr>
          <p:cNvPr id="30" name="Right Arrow 29"/>
          <p:cNvSpPr/>
          <p:nvPr/>
        </p:nvSpPr>
        <p:spPr bwMode="auto">
          <a:xfrm>
            <a:off x="3517595" y="4199139"/>
            <a:ext cx="415279" cy="325155"/>
          </a:xfrm>
          <a:prstGeom prst="rightArrow">
            <a:avLst/>
          </a:prstGeom>
          <a:ln w="19050">
            <a:solidFill>
              <a:schemeClr val="tx1"/>
            </a:solid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endParaRPr lang="en-US" sz="2958" dirty="0">
              <a:gradFill>
                <a:gsLst>
                  <a:gs pos="0">
                    <a:srgbClr val="FFFFFF"/>
                  </a:gs>
                  <a:gs pos="100000">
                    <a:srgbClr val="FFFFFF"/>
                  </a:gs>
                </a:gsLst>
                <a:lin ang="5400000" scaled="0"/>
              </a:gradFill>
            </a:endParaRPr>
          </a:p>
        </p:txBody>
      </p:sp>
      <p:sp>
        <p:nvSpPr>
          <p:cNvPr id="31" name="Left Arrow 30"/>
          <p:cNvSpPr/>
          <p:nvPr/>
        </p:nvSpPr>
        <p:spPr bwMode="auto">
          <a:xfrm>
            <a:off x="4765429" y="4361718"/>
            <a:ext cx="3277881" cy="373041"/>
          </a:xfrm>
          <a:prstGeom prst="leftArrow">
            <a:avLst/>
          </a:prstGeom>
          <a:ln w="19050">
            <a:solidFill>
              <a:schemeClr val="tx1"/>
            </a:solid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1428" b="1" i="1" dirty="0">
                <a:solidFill>
                  <a:srgbClr val="FFFFFF"/>
                </a:solidFill>
              </a:rPr>
              <a:t>HTTPS </a:t>
            </a:r>
            <a:r>
              <a:rPr lang="en-US" sz="1122" b="1" i="1" dirty="0">
                <a:solidFill>
                  <a:srgbClr val="FFFFFF"/>
                </a:solidFill>
              </a:rPr>
              <a:t>transport</a:t>
            </a:r>
            <a:endParaRPr lang="en-US" sz="1428" b="1" i="1" dirty="0">
              <a:solidFill>
                <a:srgbClr val="FFFFFF"/>
              </a:solidFill>
            </a:endParaRPr>
          </a:p>
        </p:txBody>
      </p:sp>
      <p:sp>
        <p:nvSpPr>
          <p:cNvPr id="32" name="TextBox 31"/>
          <p:cNvSpPr txBox="1"/>
          <p:nvPr/>
        </p:nvSpPr>
        <p:spPr>
          <a:xfrm>
            <a:off x="7424463" y="3625290"/>
            <a:ext cx="624131" cy="480272"/>
          </a:xfrm>
          <a:prstGeom prst="rect">
            <a:avLst/>
          </a:prstGeom>
          <a:noFill/>
        </p:spPr>
        <p:txBody>
          <a:bodyPr wrap="square" lIns="0" tIns="0" rIns="0" bIns="0" rtlCol="0">
            <a:spAutoFit/>
          </a:bodyPr>
          <a:lstStyle/>
          <a:p>
            <a:pPr algn="ctr"/>
            <a:r>
              <a:rPr lang="en-US" sz="1530" dirty="0">
                <a:solidFill>
                  <a:srgbClr val="000000"/>
                </a:solidFill>
              </a:rPr>
              <a:t>Port</a:t>
            </a:r>
          </a:p>
          <a:p>
            <a:pPr algn="ctr"/>
            <a:r>
              <a:rPr lang="en-US" sz="1530" dirty="0">
                <a:solidFill>
                  <a:srgbClr val="000000"/>
                </a:solidFill>
              </a:rPr>
              <a:t>1270</a:t>
            </a:r>
          </a:p>
        </p:txBody>
      </p:sp>
      <p:sp>
        <p:nvSpPr>
          <p:cNvPr id="33" name="Right Arrow 32"/>
          <p:cNvSpPr/>
          <p:nvPr/>
        </p:nvSpPr>
        <p:spPr bwMode="auto">
          <a:xfrm>
            <a:off x="4775142" y="2900713"/>
            <a:ext cx="2903915" cy="373041"/>
          </a:xfrm>
          <a:prstGeom prst="rightArrow">
            <a:avLst/>
          </a:prstGeom>
          <a:ln w="19050">
            <a:solidFill>
              <a:schemeClr val="tx1"/>
            </a:solid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endParaRPr lang="en-US" sz="1632" b="1" i="1" dirty="0">
              <a:gradFill>
                <a:gsLst>
                  <a:gs pos="0">
                    <a:srgbClr val="FFFFFF"/>
                  </a:gs>
                  <a:gs pos="100000">
                    <a:srgbClr val="FFFFFF"/>
                  </a:gs>
                </a:gsLst>
                <a:lin ang="5400000" scaled="0"/>
              </a:gradFill>
            </a:endParaRPr>
          </a:p>
        </p:txBody>
      </p:sp>
      <p:sp>
        <p:nvSpPr>
          <p:cNvPr id="34" name="TextBox 33"/>
          <p:cNvSpPr txBox="1"/>
          <p:nvPr/>
        </p:nvSpPr>
        <p:spPr>
          <a:xfrm>
            <a:off x="952848" y="5876469"/>
            <a:ext cx="5792896" cy="672408"/>
          </a:xfrm>
          <a:prstGeom prst="rect">
            <a:avLst/>
          </a:prstGeom>
          <a:noFill/>
        </p:spPr>
        <p:txBody>
          <a:bodyPr wrap="none" lIns="0" tIns="0" rIns="0" bIns="0" rtlCol="0">
            <a:spAutoFit/>
          </a:bodyPr>
          <a:lstStyle/>
          <a:p>
            <a:r>
              <a:rPr lang="en-US" sz="2142" dirty="0" err="1">
                <a:solidFill>
                  <a:srgbClr val="FFFFFF"/>
                </a:solidFill>
              </a:rPr>
              <a:t>WinRM</a:t>
            </a:r>
            <a:r>
              <a:rPr lang="en-US" sz="2142" dirty="0">
                <a:solidFill>
                  <a:srgbClr val="FFFFFF"/>
                </a:solidFill>
              </a:rPr>
              <a:t> = Windows Remote Management</a:t>
            </a:r>
          </a:p>
          <a:p>
            <a:r>
              <a:rPr lang="en-US" sz="2142" dirty="0">
                <a:solidFill>
                  <a:srgbClr val="FFFFFF"/>
                </a:solidFill>
              </a:rPr>
              <a:t>WS-Man = Web Service Management protocol</a:t>
            </a:r>
          </a:p>
        </p:txBody>
      </p:sp>
      <p:sp>
        <p:nvSpPr>
          <p:cNvPr id="35" name="TextBox 34"/>
          <p:cNvSpPr txBox="1"/>
          <p:nvPr/>
        </p:nvSpPr>
        <p:spPr>
          <a:xfrm>
            <a:off x="6920839" y="5876469"/>
            <a:ext cx="4914161" cy="336204"/>
          </a:xfrm>
          <a:prstGeom prst="rect">
            <a:avLst/>
          </a:prstGeom>
          <a:noFill/>
        </p:spPr>
        <p:txBody>
          <a:bodyPr wrap="none" lIns="0" tIns="0" rIns="0" bIns="0" rtlCol="0">
            <a:spAutoFit/>
          </a:bodyPr>
          <a:lstStyle/>
          <a:p>
            <a:r>
              <a:rPr lang="en-US" sz="2142" dirty="0" err="1">
                <a:solidFill>
                  <a:srgbClr val="FFFFFF"/>
                </a:solidFill>
              </a:rPr>
              <a:t>sshd</a:t>
            </a:r>
            <a:r>
              <a:rPr lang="en-US" sz="2142" dirty="0">
                <a:solidFill>
                  <a:srgbClr val="FFFFFF"/>
                </a:solidFill>
              </a:rPr>
              <a:t> = UNIX/Linux </a:t>
            </a:r>
            <a:r>
              <a:rPr lang="en-US" sz="2142" u="sng" dirty="0">
                <a:solidFill>
                  <a:srgbClr val="FFFFFF"/>
                </a:solidFill>
              </a:rPr>
              <a:t>s</a:t>
            </a:r>
            <a:r>
              <a:rPr lang="en-US" sz="2142" dirty="0">
                <a:solidFill>
                  <a:srgbClr val="FFFFFF"/>
                </a:solidFill>
              </a:rPr>
              <a:t>ecure </a:t>
            </a:r>
            <a:r>
              <a:rPr lang="en-US" sz="2142" u="sng" dirty="0">
                <a:solidFill>
                  <a:srgbClr val="FFFFFF"/>
                </a:solidFill>
              </a:rPr>
              <a:t>sh</a:t>
            </a:r>
            <a:r>
              <a:rPr lang="en-US" sz="2142" dirty="0">
                <a:solidFill>
                  <a:srgbClr val="FFFFFF"/>
                </a:solidFill>
              </a:rPr>
              <a:t>ell </a:t>
            </a:r>
            <a:r>
              <a:rPr lang="en-US" sz="2142" u="sng" dirty="0">
                <a:solidFill>
                  <a:srgbClr val="FFFFFF"/>
                </a:solidFill>
              </a:rPr>
              <a:t>d</a:t>
            </a:r>
            <a:r>
              <a:rPr lang="en-US" sz="2142" dirty="0">
                <a:solidFill>
                  <a:srgbClr val="FFFFFF"/>
                </a:solidFill>
              </a:rPr>
              <a:t>aemon</a:t>
            </a:r>
          </a:p>
        </p:txBody>
      </p:sp>
      <p:sp>
        <p:nvSpPr>
          <p:cNvPr id="36" name="Rectangle 35"/>
          <p:cNvSpPr/>
          <p:nvPr/>
        </p:nvSpPr>
        <p:spPr bwMode="auto">
          <a:xfrm>
            <a:off x="2438545" y="2582260"/>
            <a:ext cx="1133752" cy="617510"/>
          </a:xfrm>
          <a:prstGeom prst="rect">
            <a:avLst/>
          </a:prstGeom>
          <a:solidFill>
            <a:srgbClr val="92D050"/>
          </a:solidFill>
          <a:ln w="22225">
            <a:solidFill>
              <a:schemeClr val="tx1"/>
            </a:solid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1632" dirty="0" err="1">
                <a:solidFill>
                  <a:srgbClr val="000000"/>
                </a:solidFill>
              </a:rPr>
              <a:t>Config</a:t>
            </a:r>
            <a:endParaRPr lang="en-US" sz="1632" dirty="0">
              <a:solidFill>
                <a:srgbClr val="000000"/>
              </a:solidFill>
            </a:endParaRPr>
          </a:p>
          <a:p>
            <a:pPr algn="ctr" defTabSz="1242835" fontAlgn="base">
              <a:spcBef>
                <a:spcPct val="0"/>
              </a:spcBef>
              <a:spcAft>
                <a:spcPct val="0"/>
              </a:spcAft>
            </a:pPr>
            <a:r>
              <a:rPr lang="en-US" sz="1632" dirty="0">
                <a:solidFill>
                  <a:srgbClr val="000000"/>
                </a:solidFill>
              </a:rPr>
              <a:t>Service</a:t>
            </a:r>
          </a:p>
        </p:txBody>
      </p:sp>
      <p:sp>
        <p:nvSpPr>
          <p:cNvPr id="37" name="Rectangle 36"/>
          <p:cNvSpPr/>
          <p:nvPr/>
        </p:nvSpPr>
        <p:spPr bwMode="auto">
          <a:xfrm>
            <a:off x="2438545" y="3199767"/>
            <a:ext cx="1133752" cy="531584"/>
          </a:xfrm>
          <a:prstGeom prst="rect">
            <a:avLst/>
          </a:prstGeom>
          <a:solidFill>
            <a:srgbClr val="92D050"/>
          </a:solidFill>
          <a:ln w="22225">
            <a:solidFill>
              <a:schemeClr val="tx1"/>
            </a:solidFill>
            <a:headEnd type="none" w="med" len="med"/>
            <a:tailEnd type="none" w="med" len="med"/>
          </a:ln>
        </p:spPr>
        <p:style>
          <a:lnRef idx="3">
            <a:schemeClr val="lt1"/>
          </a:lnRef>
          <a:fillRef idx="1">
            <a:schemeClr val="accent3"/>
          </a:fillRef>
          <a:effectRef idx="1">
            <a:schemeClr val="accent3"/>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r>
              <a:rPr lang="en-US" sz="1632" dirty="0">
                <a:solidFill>
                  <a:srgbClr val="000000"/>
                </a:solidFill>
              </a:rPr>
              <a:t>SDK</a:t>
            </a:r>
          </a:p>
        </p:txBody>
      </p:sp>
      <p:sp>
        <p:nvSpPr>
          <p:cNvPr id="38" name="Right Arrow 37"/>
          <p:cNvSpPr/>
          <p:nvPr/>
        </p:nvSpPr>
        <p:spPr bwMode="auto">
          <a:xfrm rot="18357178">
            <a:off x="3280508" y="3658383"/>
            <a:ext cx="870302" cy="325155"/>
          </a:xfrm>
          <a:prstGeom prst="rightArrow">
            <a:avLst/>
          </a:prstGeom>
          <a:ln w="19050">
            <a:solidFill>
              <a:schemeClr val="tx1"/>
            </a:solidFill>
            <a:headEnd type="none" w="med" len="med"/>
            <a:tailEnd type="none" w="med" len="med"/>
          </a:ln>
        </p:spPr>
        <p:style>
          <a:lnRef idx="3">
            <a:schemeClr val="lt1"/>
          </a:lnRef>
          <a:fillRef idx="1">
            <a:schemeClr val="accent6"/>
          </a:fillRef>
          <a:effectRef idx="1">
            <a:schemeClr val="accent6"/>
          </a:effectRef>
          <a:fontRef idx="minor">
            <a:schemeClr val="lt1"/>
          </a:fontRef>
        </p:style>
        <p:txBody>
          <a:bodyPr vert="horz" wrap="square" lIns="124320" tIns="62160" rIns="124320" bIns="62160" numCol="1" rtlCol="0" anchor="ctr" anchorCtr="0" compatLnSpc="1">
            <a:prstTxWarp prst="textNoShape">
              <a:avLst/>
            </a:prstTxWarp>
          </a:bodyPr>
          <a:lstStyle/>
          <a:p>
            <a:pPr algn="ctr" defTabSz="1242835" fontAlgn="base">
              <a:spcBef>
                <a:spcPct val="0"/>
              </a:spcBef>
              <a:spcAft>
                <a:spcPct val="0"/>
              </a:spcAft>
            </a:pPr>
            <a:endParaRPr lang="en-US" sz="2958" dirty="0">
              <a:gradFill>
                <a:gsLst>
                  <a:gs pos="0">
                    <a:srgbClr val="FFFFFF"/>
                  </a:gs>
                  <a:gs pos="100000">
                    <a:srgbClr val="FFFFFF"/>
                  </a:gs>
                </a:gsLst>
                <a:lin ang="5400000" scaled="0"/>
              </a:gradFill>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l="2" r="78841"/>
          <a:stretch/>
        </p:blipFill>
        <p:spPr>
          <a:xfrm>
            <a:off x="1726086" y="2142251"/>
            <a:ext cx="544640" cy="453867"/>
          </a:xfrm>
          <a:prstGeom prst="rect">
            <a:avLst/>
          </a:prstGeom>
        </p:spPr>
      </p:pic>
      <p:pic>
        <p:nvPicPr>
          <p:cNvPr id="39" name="Picture 28"/>
          <p:cNvPicPr>
            <a:picLocks noChangeAspect="1" noChangeArrowheads="1"/>
          </p:cNvPicPr>
          <p:nvPr/>
        </p:nvPicPr>
        <p:blipFill>
          <a:blip r:embed="rId4"/>
          <a:srcRect/>
          <a:stretch>
            <a:fillRect/>
          </a:stretch>
        </p:blipFill>
        <p:spPr bwMode="auto">
          <a:xfrm>
            <a:off x="7692774" y="2135564"/>
            <a:ext cx="423818" cy="467241"/>
          </a:xfrm>
          <a:prstGeom prst="rect">
            <a:avLst/>
          </a:prstGeom>
          <a:noFill/>
          <a:ln w="9525">
            <a:noFill/>
            <a:miter lim="800000"/>
            <a:headEnd/>
            <a:tailEnd/>
          </a:ln>
        </p:spPr>
      </p:pic>
    </p:spTree>
    <p:extLst>
      <p:ext uri="{BB962C8B-B14F-4D97-AF65-F5344CB8AC3E}">
        <p14:creationId xmlns:p14="http://schemas.microsoft.com/office/powerpoint/2010/main" val="30476728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p:bldP spid="25" grpId="0" animBg="1"/>
      <p:bldP spid="26" grpId="0" animBg="1"/>
      <p:bldP spid="27" grpId="0"/>
      <p:bldP spid="28" grpId="0"/>
      <p:bldP spid="29" grpId="0"/>
      <p:bldP spid="30" grpId="0" animBg="1"/>
      <p:bldP spid="31" grpId="0" animBg="1"/>
      <p:bldP spid="32" grpId="0"/>
      <p:bldP spid="33" grpId="0" animBg="1"/>
      <p:bldP spid="34" grpId="0"/>
      <p:bldP spid="35" grpId="0"/>
      <p:bldP spid="3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Built-In Monitoring</a:t>
            </a:r>
            <a:endParaRPr lang="en-US" dirty="0"/>
          </a:p>
        </p:txBody>
      </p:sp>
      <p:graphicFrame>
        <p:nvGraphicFramePr>
          <p:cNvPr id="6" name="Content Placeholder 5"/>
          <p:cNvGraphicFramePr>
            <a:graphicFrameLocks noGrp="1"/>
          </p:cNvGraphicFramePr>
          <p:nvPr>
            <p:ph sz="quarter" idx="10"/>
            <p:extLst>
              <p:ext uri="{D42A27DB-BD31-4B8C-83A1-F6EECF244321}">
                <p14:modId xmlns:p14="http://schemas.microsoft.com/office/powerpoint/2010/main" val="2077007572"/>
              </p:ext>
            </p:extLst>
          </p:nvPr>
        </p:nvGraphicFramePr>
        <p:xfrm>
          <a:off x="1011202" y="1709772"/>
          <a:ext cx="10569504" cy="45853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9692077"/>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Session Objectives </a:t>
            </a:r>
            <a:r>
              <a:rPr lang="en-US" dirty="0" smtClean="0"/>
              <a:t>And </a:t>
            </a:r>
            <a:r>
              <a:rPr lang="en-US" dirty="0"/>
              <a:t>Takeaways</a:t>
            </a:r>
          </a:p>
        </p:txBody>
      </p:sp>
      <p:sp>
        <p:nvSpPr>
          <p:cNvPr id="5" name="Text Placeholder 4"/>
          <p:cNvSpPr>
            <a:spLocks noGrp="1"/>
          </p:cNvSpPr>
          <p:nvPr>
            <p:ph type="body" sz="quarter" idx="10"/>
          </p:nvPr>
        </p:nvSpPr>
        <p:spPr>
          <a:xfrm>
            <a:off x="274638" y="1212850"/>
            <a:ext cx="11887200" cy="4678204"/>
          </a:xfrm>
        </p:spPr>
        <p:txBody>
          <a:bodyPr/>
          <a:lstStyle/>
          <a:p>
            <a:r>
              <a:rPr lang="en-US" dirty="0"/>
              <a:t>Session Objective(s</a:t>
            </a:r>
            <a:r>
              <a:rPr lang="en-US" dirty="0" smtClean="0"/>
              <a:t>): </a:t>
            </a:r>
            <a:endParaRPr lang="en-US" dirty="0"/>
          </a:p>
          <a:p>
            <a:pPr lvl="1"/>
            <a:r>
              <a:rPr lang="en-US" dirty="0"/>
              <a:t>Look at the “big picture” of UNIX/Linux management with System Center </a:t>
            </a:r>
          </a:p>
          <a:p>
            <a:pPr lvl="1"/>
            <a:r>
              <a:rPr lang="en-US" dirty="0" smtClean="0"/>
              <a:t>Introduce new features in System Center 2012 SP1 for UNIX/Linux management.</a:t>
            </a:r>
          </a:p>
          <a:p>
            <a:r>
              <a:rPr lang="en-US" dirty="0" smtClean="0"/>
              <a:t>Key </a:t>
            </a:r>
            <a:r>
              <a:rPr lang="en-US" dirty="0"/>
              <a:t>Takeaway </a:t>
            </a:r>
            <a:r>
              <a:rPr lang="en-US" dirty="0" smtClean="0"/>
              <a:t>1</a:t>
            </a:r>
          </a:p>
          <a:p>
            <a:pPr lvl="1"/>
            <a:r>
              <a:rPr lang="en-US" dirty="0" smtClean="0"/>
              <a:t>With new capabilities in Configuration Manager and Virtual Machine Manager, System Center 2012 SP1 can manage the </a:t>
            </a:r>
            <a:r>
              <a:rPr lang="en-US" i="1" dirty="0" smtClean="0"/>
              <a:t>full</a:t>
            </a:r>
            <a:r>
              <a:rPr lang="en-US" dirty="0" smtClean="0"/>
              <a:t> life cycle of UNIX/Linux workloads in the private cloud.</a:t>
            </a:r>
            <a:endParaRPr lang="en-US" dirty="0"/>
          </a:p>
          <a:p>
            <a:r>
              <a:rPr lang="en-US" dirty="0" smtClean="0"/>
              <a:t>Key </a:t>
            </a:r>
            <a:r>
              <a:rPr lang="en-US" dirty="0"/>
              <a:t>Takeaway </a:t>
            </a:r>
            <a:r>
              <a:rPr lang="en-US" dirty="0" smtClean="0"/>
              <a:t>2</a:t>
            </a:r>
          </a:p>
          <a:p>
            <a:pPr lvl="1"/>
            <a:r>
              <a:rPr lang="en-US" dirty="0" smtClean="0"/>
              <a:t>System Center management of UNIX/Linux is expanding in depth and breadth and we remain committed to first-class heterogeneous management.</a:t>
            </a:r>
          </a:p>
          <a:p>
            <a:endParaRPr lang="en-US" dirty="0"/>
          </a:p>
        </p:txBody>
      </p:sp>
    </p:spTree>
    <p:extLst>
      <p:ext uri="{BB962C8B-B14F-4D97-AF65-F5344CB8AC3E}">
        <p14:creationId xmlns:p14="http://schemas.microsoft.com/office/powerpoint/2010/main" val="322515394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Extensibility via </a:t>
            </a:r>
            <a:r>
              <a:rPr dirty="0" smtClean="0"/>
              <a:t>Templates</a:t>
            </a:r>
            <a:endParaRPr lang="en-US" dirty="0"/>
          </a:p>
        </p:txBody>
      </p:sp>
      <p:graphicFrame>
        <p:nvGraphicFramePr>
          <p:cNvPr id="2" name="Diagram 1"/>
          <p:cNvGraphicFramePr/>
          <p:nvPr>
            <p:extLst>
              <p:ext uri="{D42A27DB-BD31-4B8C-83A1-F6EECF244321}">
                <p14:modId xmlns:p14="http://schemas.microsoft.com/office/powerpoint/2010/main" val="918014751"/>
              </p:ext>
            </p:extLst>
          </p:nvPr>
        </p:nvGraphicFramePr>
        <p:xfrm>
          <a:off x="520480" y="1439652"/>
          <a:ext cx="11395517" cy="50885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65755646"/>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Extensibility via Partners</a:t>
            </a:r>
            <a:endParaRPr lang="en-US" dirty="0"/>
          </a:p>
        </p:txBody>
      </p:sp>
      <p:sp>
        <p:nvSpPr>
          <p:cNvPr id="3" name="Text Placeholder 2"/>
          <p:cNvSpPr>
            <a:spLocks noGrp="1"/>
          </p:cNvSpPr>
          <p:nvPr>
            <p:ph type="body" sz="quarter" idx="10"/>
          </p:nvPr>
        </p:nvSpPr>
        <p:spPr>
          <a:xfrm>
            <a:off x="274638" y="1395736"/>
            <a:ext cx="11598707" cy="2125647"/>
          </a:xfrm>
        </p:spPr>
        <p:txBody>
          <a:bodyPr/>
          <a:lstStyle/>
          <a:p>
            <a:pPr marL="457200" indent="-457200">
              <a:buFont typeface="Arial" panose="020B0604020202020204" pitchFamily="34" charset="0"/>
              <a:buChar char="•"/>
            </a:pPr>
            <a:r>
              <a:rPr lang="en-US" dirty="0">
                <a:gradFill>
                  <a:gsLst>
                    <a:gs pos="1250">
                      <a:srgbClr val="7FBA00"/>
                    </a:gs>
                    <a:gs pos="99000">
                      <a:srgbClr val="7FBA00"/>
                    </a:gs>
                  </a:gsLst>
                  <a:lin ang="5400000" scaled="0"/>
                </a:gradFill>
                <a:latin typeface="Segoe UI Light"/>
              </a:rPr>
              <a:t>OpsMgr Management Pack Catalog</a:t>
            </a:r>
          </a:p>
          <a:p>
            <a:pPr marL="342900" lvl="1" indent="-342900">
              <a:buFont typeface="Arial" panose="020B0604020202020204" pitchFamily="34" charset="0"/>
              <a:buChar char="•"/>
            </a:pPr>
            <a:r>
              <a:rPr lang="en-US" sz="2448" dirty="0" smtClean="0">
                <a:solidFill>
                  <a:schemeClr val="tx1"/>
                </a:solidFill>
                <a:hlinkClick r:id="rId2"/>
              </a:rPr>
              <a:t>http://pinpoint.microsoft.com/en-US/category.aspx?catid=1&amp;fpf=700004</a:t>
            </a:r>
            <a:endParaRPr lang="en-US" sz="2448" dirty="0" smtClean="0">
              <a:solidFill>
                <a:schemeClr val="tx1"/>
              </a:solidFill>
            </a:endParaRPr>
          </a:p>
          <a:p>
            <a:pPr marL="457200" lvl="1" indent="-457200">
              <a:buFont typeface="Arial" panose="020B0604020202020204" pitchFamily="34" charset="0"/>
              <a:buChar char="•"/>
            </a:pPr>
            <a:r>
              <a:rPr lang="en-US" sz="3200" dirty="0">
                <a:gradFill>
                  <a:gsLst>
                    <a:gs pos="1250">
                      <a:srgbClr val="7FBA00"/>
                    </a:gs>
                    <a:gs pos="99000">
                      <a:srgbClr val="7FBA00"/>
                    </a:gs>
                  </a:gsLst>
                  <a:lin ang="5400000" scaled="0"/>
                </a:gradFill>
                <a:latin typeface="Segoe UI Light"/>
              </a:rPr>
              <a:t>Search for Management Packs</a:t>
            </a:r>
          </a:p>
          <a:p>
            <a:pPr marL="457200" lvl="1" indent="-457200">
              <a:buFont typeface="Arial" panose="020B0604020202020204" pitchFamily="34" charset="0"/>
              <a:buChar char="•"/>
            </a:pPr>
            <a:r>
              <a:rPr lang="en-US" sz="3200" dirty="0">
                <a:gradFill>
                  <a:gsLst>
                    <a:gs pos="1250">
                      <a:srgbClr val="7FBA00"/>
                    </a:gs>
                    <a:gs pos="99000">
                      <a:srgbClr val="7FBA00"/>
                    </a:gs>
                  </a:gsLst>
                  <a:lin ang="5400000" scaled="0"/>
                </a:gradFill>
                <a:latin typeface="Segoe UI Light"/>
              </a:rPr>
              <a:t>Representative partners:</a:t>
            </a:r>
          </a:p>
        </p:txBody>
      </p:sp>
      <p:graphicFrame>
        <p:nvGraphicFramePr>
          <p:cNvPr id="6" name="Table 5"/>
          <p:cNvGraphicFramePr>
            <a:graphicFrameLocks noGrp="1"/>
          </p:cNvGraphicFramePr>
          <p:nvPr>
            <p:extLst/>
          </p:nvPr>
        </p:nvGraphicFramePr>
        <p:xfrm>
          <a:off x="1088918" y="3419545"/>
          <a:ext cx="10491787" cy="2642377"/>
        </p:xfrm>
        <a:graphic>
          <a:graphicData uri="http://schemas.openxmlformats.org/drawingml/2006/table">
            <a:tbl>
              <a:tblPr firstRow="1" bandRow="1">
                <a:tableStyleId>{5C22544A-7EE6-4342-B048-85BDC9FD1C3A}</a:tableStyleId>
              </a:tblPr>
              <a:tblGrid>
                <a:gridCol w="2486942"/>
                <a:gridCol w="8004845"/>
              </a:tblGrid>
              <a:tr h="466302">
                <a:tc>
                  <a:txBody>
                    <a:bodyPr/>
                    <a:lstStyle/>
                    <a:p>
                      <a:r>
                        <a:rPr lang="en-US" sz="2400" dirty="0" smtClean="0"/>
                        <a:t>Partner</a:t>
                      </a:r>
                      <a:endParaRPr lang="en-US" sz="2400" dirty="0"/>
                    </a:p>
                  </a:txBody>
                  <a:tcPr marL="93260" marR="93260" marT="46630" marB="46630"/>
                </a:tc>
                <a:tc>
                  <a:txBody>
                    <a:bodyPr/>
                    <a:lstStyle/>
                    <a:p>
                      <a:r>
                        <a:rPr lang="en-US" sz="2400" dirty="0" smtClean="0"/>
                        <a:t>Management Packs</a:t>
                      </a:r>
                      <a:endParaRPr lang="en-US" sz="2400" dirty="0"/>
                    </a:p>
                  </a:txBody>
                  <a:tcPr marL="93260" marR="93260" marT="46630" marB="46630"/>
                </a:tc>
              </a:tr>
              <a:tr h="435215">
                <a:tc>
                  <a:txBody>
                    <a:bodyPr/>
                    <a:lstStyle/>
                    <a:p>
                      <a:r>
                        <a:rPr lang="en-US" sz="2200" dirty="0" err="1" smtClean="0"/>
                        <a:t>Bridgeways</a:t>
                      </a:r>
                      <a:endParaRPr lang="en-US" sz="2200" dirty="0"/>
                    </a:p>
                  </a:txBody>
                  <a:tcPr marL="93260" marR="93260" marT="46630" marB="46630"/>
                </a:tc>
                <a:tc>
                  <a:txBody>
                    <a:bodyPr/>
                    <a:lstStyle/>
                    <a:p>
                      <a:r>
                        <a:rPr lang="en-US" sz="2200" dirty="0" smtClean="0"/>
                        <a:t>Oracle, DB2, Apache HTTP Server,</a:t>
                      </a:r>
                      <a:r>
                        <a:rPr lang="en-US" sz="2200" baseline="0" dirty="0" smtClean="0"/>
                        <a:t> others</a:t>
                      </a:r>
                      <a:endParaRPr lang="en-US" sz="2200" dirty="0"/>
                    </a:p>
                  </a:txBody>
                  <a:tcPr marL="93260" marR="93260" marT="46630" marB="46630"/>
                </a:tc>
              </a:tr>
              <a:tr h="435215">
                <a:tc>
                  <a:txBody>
                    <a:bodyPr/>
                    <a:lstStyle/>
                    <a:p>
                      <a:r>
                        <a:rPr lang="en-US" sz="2200" dirty="0" err="1" smtClean="0"/>
                        <a:t>NiCE</a:t>
                      </a:r>
                      <a:endParaRPr lang="en-US" sz="2200" dirty="0"/>
                    </a:p>
                  </a:txBody>
                  <a:tcPr marL="93260" marR="93260" marT="46630" marB="46630"/>
                </a:tc>
                <a:tc>
                  <a:txBody>
                    <a:bodyPr/>
                    <a:lstStyle/>
                    <a:p>
                      <a:r>
                        <a:rPr lang="en-US" sz="2200" dirty="0" smtClean="0"/>
                        <a:t>Oracle,</a:t>
                      </a:r>
                      <a:r>
                        <a:rPr lang="en-US" sz="2200" baseline="0" dirty="0" smtClean="0"/>
                        <a:t> DB2, Domino, BlackBerry Enterprise Server (BES)</a:t>
                      </a:r>
                      <a:endParaRPr lang="en-US" sz="2200" dirty="0"/>
                    </a:p>
                  </a:txBody>
                  <a:tcPr marL="93260" marR="93260" marT="46630" marB="46630"/>
                </a:tc>
              </a:tr>
              <a:tr h="435215">
                <a:tc>
                  <a:txBody>
                    <a:bodyPr/>
                    <a:lstStyle/>
                    <a:p>
                      <a:r>
                        <a:rPr lang="en-US" sz="2200" dirty="0" smtClean="0"/>
                        <a:t>Quest Software</a:t>
                      </a:r>
                      <a:endParaRPr lang="en-US" sz="2200" dirty="0"/>
                    </a:p>
                  </a:txBody>
                  <a:tcPr marL="93260" marR="93260" marT="46630" marB="46630"/>
                </a:tc>
                <a:tc>
                  <a:txBody>
                    <a:bodyPr/>
                    <a:lstStyle/>
                    <a:p>
                      <a:r>
                        <a:rPr lang="en-US" sz="2200" dirty="0" smtClean="0"/>
                        <a:t>Wide variety of operating</a:t>
                      </a:r>
                      <a:r>
                        <a:rPr lang="en-US" sz="2200" baseline="0" dirty="0" smtClean="0"/>
                        <a:t> systems and middleware</a:t>
                      </a:r>
                      <a:endParaRPr lang="en-US" sz="2200" dirty="0"/>
                    </a:p>
                  </a:txBody>
                  <a:tcPr marL="93260" marR="93260" marT="46630" marB="46630"/>
                </a:tc>
              </a:tr>
              <a:tr h="435215">
                <a:tc>
                  <a:txBody>
                    <a:bodyPr/>
                    <a:lstStyle/>
                    <a:p>
                      <a:r>
                        <a:rPr lang="en-US" sz="2200" dirty="0" smtClean="0"/>
                        <a:t>E-View</a:t>
                      </a:r>
                      <a:endParaRPr lang="en-US" sz="2200" dirty="0"/>
                    </a:p>
                  </a:txBody>
                  <a:tcPr marL="93260" marR="93260" marT="46630" marB="46630"/>
                </a:tc>
                <a:tc>
                  <a:txBody>
                    <a:bodyPr/>
                    <a:lstStyle/>
                    <a:p>
                      <a:r>
                        <a:rPr lang="en-US" sz="2200" dirty="0" smtClean="0"/>
                        <a:t>AS/400</a:t>
                      </a:r>
                      <a:endParaRPr lang="en-US" sz="2200" dirty="0"/>
                    </a:p>
                  </a:txBody>
                  <a:tcPr marL="93260" marR="93260" marT="46630" marB="46630"/>
                </a:tc>
              </a:tr>
              <a:tr h="435215">
                <a:tc>
                  <a:txBody>
                    <a:bodyPr/>
                    <a:lstStyle/>
                    <a:p>
                      <a:r>
                        <a:rPr lang="en-US" sz="2200" dirty="0" err="1" smtClean="0"/>
                        <a:t>Veeam</a:t>
                      </a:r>
                      <a:endParaRPr lang="en-US" sz="2200" dirty="0"/>
                    </a:p>
                  </a:txBody>
                  <a:tcPr marL="93260" marR="93260" marT="46630" marB="46630"/>
                </a:tc>
                <a:tc>
                  <a:txBody>
                    <a:bodyPr/>
                    <a:lstStyle/>
                    <a:p>
                      <a:r>
                        <a:rPr lang="en-US" sz="2200" dirty="0" smtClean="0"/>
                        <a:t>VMware ESX</a:t>
                      </a:r>
                      <a:endParaRPr lang="en-US" sz="2200" dirty="0"/>
                    </a:p>
                  </a:txBody>
                  <a:tcPr marL="93260" marR="93260" marT="46630" marB="46630"/>
                </a:tc>
              </a:tr>
            </a:tbl>
          </a:graphicData>
        </a:graphic>
      </p:graphicFrame>
    </p:spTree>
    <p:extLst>
      <p:ext uri="{BB962C8B-B14F-4D97-AF65-F5344CB8AC3E}">
        <p14:creationId xmlns:p14="http://schemas.microsoft.com/office/powerpoint/2010/main" val="3230650347"/>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 in SP1</a:t>
            </a:r>
            <a:endParaRPr lang="en-US" dirty="0"/>
          </a:p>
        </p:txBody>
      </p:sp>
      <p:sp>
        <p:nvSpPr>
          <p:cNvPr id="3" name="Content Placeholder 2"/>
          <p:cNvSpPr>
            <a:spLocks noGrp="1"/>
          </p:cNvSpPr>
          <p:nvPr>
            <p:ph sz="quarter" idx="10"/>
          </p:nvPr>
        </p:nvSpPr>
        <p:spPr>
          <a:xfrm>
            <a:off x="624237" y="1632055"/>
            <a:ext cx="11188002" cy="3034677"/>
          </a:xfrm>
          <a:prstGeom prst="rect">
            <a:avLst/>
          </a:prstGeom>
        </p:spPr>
        <p:txBody>
          <a:bodyPr/>
          <a:lstStyle/>
          <a:p>
            <a:r>
              <a:rPr lang="en-US" dirty="0">
                <a:gradFill>
                  <a:gsLst>
                    <a:gs pos="1250">
                      <a:srgbClr val="7FBA00"/>
                    </a:gs>
                    <a:gs pos="99000">
                      <a:srgbClr val="7FBA00"/>
                    </a:gs>
                  </a:gsLst>
                  <a:lin ang="5400000" scaled="0"/>
                </a:gradFill>
                <a:latin typeface="Segoe UI Light"/>
              </a:rPr>
              <a:t>Official support for additional Linux distros</a:t>
            </a:r>
          </a:p>
          <a:p>
            <a:pPr lvl="1"/>
            <a:r>
              <a:rPr lang="en-US" sz="2000" dirty="0">
                <a:gradFill>
                  <a:gsLst>
                    <a:gs pos="1250">
                      <a:srgbClr val="FFFFFF"/>
                    </a:gs>
                    <a:gs pos="100000">
                      <a:srgbClr val="FFFFFF"/>
                    </a:gs>
                  </a:gsLst>
                  <a:lin ang="5400000" scaled="0"/>
                </a:gradFill>
              </a:rPr>
              <a:t>CentOS, </a:t>
            </a:r>
            <a:r>
              <a:rPr lang="en-US" sz="2000" dirty="0" err="1">
                <a:gradFill>
                  <a:gsLst>
                    <a:gs pos="1250">
                      <a:srgbClr val="FFFFFF"/>
                    </a:gs>
                    <a:gs pos="100000">
                      <a:srgbClr val="FFFFFF"/>
                    </a:gs>
                  </a:gsLst>
                  <a:lin ang="5400000" scaled="0"/>
                </a:gradFill>
              </a:rPr>
              <a:t>Debian</a:t>
            </a:r>
            <a:r>
              <a:rPr lang="en-US" sz="2000" dirty="0">
                <a:gradFill>
                  <a:gsLst>
                    <a:gs pos="1250">
                      <a:srgbClr val="FFFFFF"/>
                    </a:gs>
                    <a:gs pos="100000">
                      <a:srgbClr val="FFFFFF"/>
                    </a:gs>
                  </a:gsLst>
                  <a:lin ang="5400000" scaled="0"/>
                </a:gradFill>
              </a:rPr>
              <a:t>, Ubuntu, and Oracle Linux via “Universal” management packs</a:t>
            </a:r>
          </a:p>
          <a:p>
            <a:r>
              <a:rPr lang="en-US" dirty="0">
                <a:gradFill>
                  <a:gsLst>
                    <a:gs pos="1250">
                      <a:srgbClr val="7FBA00"/>
                    </a:gs>
                    <a:gs pos="99000">
                      <a:srgbClr val="7FBA00"/>
                    </a:gs>
                  </a:gsLst>
                  <a:lin ang="5400000" scaled="0"/>
                </a:gradFill>
                <a:latin typeface="Segoe UI Light"/>
              </a:rPr>
              <a:t>Configurable heartbeat monitor</a:t>
            </a:r>
          </a:p>
          <a:p>
            <a:r>
              <a:rPr lang="en-US" dirty="0">
                <a:gradFill>
                  <a:gsLst>
                    <a:gs pos="1250">
                      <a:srgbClr val="7FBA00"/>
                    </a:gs>
                    <a:gs pos="99000">
                      <a:srgbClr val="7FBA00"/>
                    </a:gs>
                  </a:gsLst>
                  <a:lin ang="5400000" scaled="0"/>
                </a:gradFill>
                <a:latin typeface="Segoe UI Light"/>
              </a:rPr>
              <a:t>Network Vicinity view works for Linux/UNIX servers</a:t>
            </a:r>
          </a:p>
          <a:p>
            <a:r>
              <a:rPr lang="en-US" dirty="0">
                <a:gradFill>
                  <a:gsLst>
                    <a:gs pos="1250">
                      <a:srgbClr val="7FBA00"/>
                    </a:gs>
                    <a:gs pos="99000">
                      <a:srgbClr val="7FBA00"/>
                    </a:gs>
                  </a:gsLst>
                  <a:lin ang="5400000" scaled="0"/>
                </a:gradFill>
                <a:latin typeface="Segoe UI Light"/>
              </a:rPr>
              <a:t>Shell command templates can target objects hosted on a Linux/UNIX computer, not just the </a:t>
            </a:r>
            <a:r>
              <a:rPr lang="en-US" dirty="0" smtClean="0">
                <a:gradFill>
                  <a:gsLst>
                    <a:gs pos="1250">
                      <a:srgbClr val="7FBA00"/>
                    </a:gs>
                    <a:gs pos="99000">
                      <a:srgbClr val="7FBA00"/>
                    </a:gs>
                  </a:gsLst>
                  <a:lin ang="5400000" scaled="0"/>
                </a:gradFill>
                <a:latin typeface="Segoe UI Light"/>
              </a:rPr>
              <a:t>computer</a:t>
            </a:r>
            <a:endParaRPr lang="en-US" dirty="0">
              <a:gradFill>
                <a:gsLst>
                  <a:gs pos="1250">
                    <a:srgbClr val="7FBA00"/>
                  </a:gs>
                  <a:gs pos="99000">
                    <a:srgbClr val="7FBA00"/>
                  </a:gs>
                </a:gsLst>
                <a:lin ang="5400000" scaled="0"/>
              </a:gradFill>
              <a:latin typeface="Segoe UI Light"/>
            </a:endParaRPr>
          </a:p>
        </p:txBody>
      </p:sp>
    </p:spTree>
    <p:extLst>
      <p:ext uri="{BB962C8B-B14F-4D97-AF65-F5344CB8AC3E}">
        <p14:creationId xmlns:p14="http://schemas.microsoft.com/office/powerpoint/2010/main" val="3393111025"/>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6600" dirty="0" smtClean="0"/>
              <a:t>Demo</a:t>
            </a:r>
            <a:br>
              <a:rPr lang="en-US" sz="6600" dirty="0" smtClean="0"/>
            </a:br>
            <a:r>
              <a:rPr lang="en-US" sz="6000" dirty="0" err="1" smtClean="0"/>
              <a:t>OpsMgr</a:t>
            </a:r>
            <a:r>
              <a:rPr lang="en-US" sz="6000" dirty="0" smtClean="0"/>
              <a:t> Linux Monitoring</a:t>
            </a:r>
            <a:endParaRPr lang="en-US" sz="8000" dirty="0"/>
          </a:p>
        </p:txBody>
      </p:sp>
      <p:sp>
        <p:nvSpPr>
          <p:cNvPr id="5" name="Text Placeholder 4"/>
          <p:cNvSpPr>
            <a:spLocks noGrp="1"/>
          </p:cNvSpPr>
          <p:nvPr>
            <p:ph type="body" sz="quarter" idx="12"/>
          </p:nvPr>
        </p:nvSpPr>
        <p:spPr/>
        <p:txBody>
          <a:bodyPr/>
          <a:lstStyle/>
          <a:p>
            <a:r>
              <a:rPr lang="en-US" dirty="0" smtClean="0"/>
              <a:t>Kristopher Bash</a:t>
            </a:r>
            <a:endParaRPr lang="en-US" dirty="0"/>
          </a:p>
        </p:txBody>
      </p:sp>
    </p:spTree>
    <p:extLst>
      <p:ext uri="{BB962C8B-B14F-4D97-AF65-F5344CB8AC3E}">
        <p14:creationId xmlns:p14="http://schemas.microsoft.com/office/powerpoint/2010/main" val="29549432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1948" y="479775"/>
            <a:ext cx="11370961" cy="678031"/>
          </a:xfrm>
        </p:spPr>
        <p:txBody>
          <a:bodyPr/>
          <a:lstStyle/>
          <a:p>
            <a:r>
              <a:rPr lang="en-US" dirty="0"/>
              <a:t>In Review: Session Objectives And Takeaways</a:t>
            </a:r>
          </a:p>
        </p:txBody>
      </p:sp>
      <p:sp>
        <p:nvSpPr>
          <p:cNvPr id="8" name="Text Placeholder 4"/>
          <p:cNvSpPr>
            <a:spLocks noGrp="1"/>
          </p:cNvSpPr>
          <p:nvPr>
            <p:ph type="body" sz="quarter" idx="10"/>
          </p:nvPr>
        </p:nvSpPr>
        <p:spPr>
          <a:xfrm>
            <a:off x="274638" y="1212850"/>
            <a:ext cx="11887200" cy="4678204"/>
          </a:xfrm>
        </p:spPr>
        <p:txBody>
          <a:bodyPr/>
          <a:lstStyle/>
          <a:p>
            <a:r>
              <a:rPr lang="en-US" dirty="0"/>
              <a:t>Session Objective(s</a:t>
            </a:r>
            <a:r>
              <a:rPr lang="en-US" dirty="0" smtClean="0"/>
              <a:t>): </a:t>
            </a:r>
            <a:endParaRPr lang="en-US" dirty="0"/>
          </a:p>
          <a:p>
            <a:pPr lvl="1"/>
            <a:r>
              <a:rPr lang="en-US" dirty="0"/>
              <a:t>Look at the “big picture” of UNIX/Linux management with System Center </a:t>
            </a:r>
          </a:p>
          <a:p>
            <a:pPr lvl="1"/>
            <a:r>
              <a:rPr lang="en-US" dirty="0" smtClean="0"/>
              <a:t>Introduce new features in System Center 2012 SP1 for UNIX/Linux management.</a:t>
            </a:r>
          </a:p>
          <a:p>
            <a:r>
              <a:rPr lang="en-US" dirty="0" smtClean="0"/>
              <a:t>Key </a:t>
            </a:r>
            <a:r>
              <a:rPr lang="en-US" dirty="0"/>
              <a:t>Takeaway </a:t>
            </a:r>
            <a:r>
              <a:rPr lang="en-US" dirty="0" smtClean="0"/>
              <a:t>1</a:t>
            </a:r>
          </a:p>
          <a:p>
            <a:pPr lvl="1"/>
            <a:r>
              <a:rPr lang="en-US" dirty="0" smtClean="0"/>
              <a:t>With new capabilities in Configuration Manager and Virtual Machine Manager, System Center 2012 SP1 can manage the </a:t>
            </a:r>
            <a:r>
              <a:rPr lang="en-US" i="1" dirty="0" smtClean="0"/>
              <a:t>full</a:t>
            </a:r>
            <a:r>
              <a:rPr lang="en-US" dirty="0" smtClean="0"/>
              <a:t> life cycle of UNIX/Linux workloads in the private cloud.</a:t>
            </a:r>
            <a:endParaRPr lang="en-US" dirty="0"/>
          </a:p>
          <a:p>
            <a:r>
              <a:rPr lang="en-US" dirty="0" smtClean="0"/>
              <a:t>Key </a:t>
            </a:r>
            <a:r>
              <a:rPr lang="en-US" dirty="0"/>
              <a:t>Takeaway </a:t>
            </a:r>
            <a:r>
              <a:rPr lang="en-US" dirty="0" smtClean="0"/>
              <a:t>2</a:t>
            </a:r>
          </a:p>
          <a:p>
            <a:pPr lvl="1"/>
            <a:r>
              <a:rPr lang="en-US" dirty="0" smtClean="0"/>
              <a:t>System Center management of UNIX/Linux is expanding in depth and breadth and we remain committed to first-class heterogeneous management.</a:t>
            </a:r>
          </a:p>
          <a:p>
            <a:endParaRPr lang="en-US" dirty="0"/>
          </a:p>
        </p:txBody>
      </p:sp>
    </p:spTree>
    <p:extLst>
      <p:ext uri="{BB962C8B-B14F-4D97-AF65-F5344CB8AC3E}">
        <p14:creationId xmlns:p14="http://schemas.microsoft.com/office/powerpoint/2010/main" val="2874949099"/>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Evaluation</a:t>
            </a:r>
            <a:endParaRPr lang="en-US" dirty="0"/>
          </a:p>
        </p:txBody>
      </p:sp>
      <p:sp>
        <p:nvSpPr>
          <p:cNvPr id="4" name="Text Placeholder 4"/>
          <p:cNvSpPr txBox="1">
            <a:spLocks/>
          </p:cNvSpPr>
          <p:nvPr/>
        </p:nvSpPr>
        <p:spPr>
          <a:xfrm>
            <a:off x="464924" y="2888028"/>
            <a:ext cx="8748349" cy="3139321"/>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3200" dirty="0" smtClean="0">
                <a:solidFill>
                  <a:schemeClr val="tx2">
                    <a:alpha val="99000"/>
                  </a:schemeClr>
                </a:solidFill>
              </a:rPr>
              <a:t>Complete your session evaluations today and enter to win prizes daily. </a:t>
            </a:r>
          </a:p>
          <a:p>
            <a:pPr marL="0" indent="0">
              <a:buNone/>
            </a:pPr>
            <a:r>
              <a:rPr lang="en-US" sz="3200" dirty="0" smtClean="0">
                <a:solidFill>
                  <a:schemeClr val="tx2">
                    <a:alpha val="99000"/>
                  </a:schemeClr>
                </a:solidFill>
                <a:latin typeface="Segoe UI Light" pitchFamily="34" charset="0"/>
              </a:rPr>
              <a:t>Provide your feedback at a CommNet kiosk or log on at </a:t>
            </a:r>
            <a:r>
              <a:rPr lang="en-US" sz="3200" b="1" dirty="0" smtClean="0">
                <a:solidFill>
                  <a:schemeClr val="tx2">
                    <a:alpha val="99000"/>
                  </a:schemeClr>
                </a:solidFill>
                <a:latin typeface="+mn-lt"/>
              </a:rPr>
              <a:t>www.2013mms.com</a:t>
            </a:r>
            <a:r>
              <a:rPr lang="en-US" sz="3200" dirty="0" smtClean="0">
                <a:solidFill>
                  <a:schemeClr val="tx2">
                    <a:alpha val="99000"/>
                  </a:schemeClr>
                </a:solidFill>
                <a:latin typeface="Segoe UI Light" pitchFamily="34" charset="0"/>
              </a:rPr>
              <a:t>.</a:t>
            </a:r>
          </a:p>
          <a:p>
            <a:pPr marL="0" indent="0">
              <a:buNone/>
            </a:pPr>
            <a:endParaRPr lang="en-US" sz="1600" dirty="0" smtClean="0">
              <a:solidFill>
                <a:schemeClr val="tx2">
                  <a:alpha val="99000"/>
                </a:schemeClr>
              </a:solidFill>
              <a:latin typeface="Segoe UI Light" pitchFamily="34" charset="0"/>
            </a:endParaRPr>
          </a:p>
          <a:p>
            <a:pPr marL="0" indent="0">
              <a:buNone/>
            </a:pPr>
            <a:r>
              <a:rPr lang="en-US" sz="1600" dirty="0" smtClean="0">
                <a:solidFill>
                  <a:schemeClr val="tx2">
                    <a:alpha val="99000"/>
                  </a:schemeClr>
                </a:solidFill>
                <a:latin typeface="Segoe UI Light" pitchFamily="34" charset="0"/>
              </a:rPr>
              <a:t>Upon submission you will receive instant notification if you have won a prize. </a:t>
            </a:r>
          </a:p>
          <a:p>
            <a:pPr marL="0" indent="0">
              <a:buNone/>
            </a:pPr>
            <a:r>
              <a:rPr lang="en-US" sz="1600" dirty="0" smtClean="0">
                <a:solidFill>
                  <a:schemeClr val="tx2">
                    <a:alpha val="99000"/>
                  </a:schemeClr>
                </a:solidFill>
                <a:latin typeface="Segoe UI Light" pitchFamily="34" charset="0"/>
              </a:rPr>
              <a:t>Prize pickup is at the Information Desk located in Attendee Services in the Mandalay Bay Foyer. </a:t>
            </a:r>
          </a:p>
          <a:p>
            <a:pPr marL="0" indent="0">
              <a:buNone/>
            </a:pPr>
            <a:r>
              <a:rPr lang="en-US" sz="1600" dirty="0" smtClean="0">
                <a:solidFill>
                  <a:schemeClr val="tx2">
                    <a:alpha val="99000"/>
                  </a:schemeClr>
                </a:solidFill>
                <a:latin typeface="Segoe UI Light" pitchFamily="34" charset="0"/>
              </a:rPr>
              <a:t>Entry details can be found on the MMS website.</a:t>
            </a:r>
            <a:endParaRPr lang="en-US" sz="1600" dirty="0">
              <a:solidFill>
                <a:schemeClr val="tx2">
                  <a:alpha val="99000"/>
                </a:schemeClr>
              </a:solidFill>
              <a:latin typeface="Segoe UI Light" pitchFamily="34" charset="0"/>
            </a:endParaRPr>
          </a:p>
        </p:txBody>
      </p:sp>
      <p:sp>
        <p:nvSpPr>
          <p:cNvPr id="5" name="Text Placeholder 4"/>
          <p:cNvSpPr txBox="1">
            <a:spLocks/>
          </p:cNvSpPr>
          <p:nvPr/>
        </p:nvSpPr>
        <p:spPr>
          <a:xfrm>
            <a:off x="441551" y="1803090"/>
            <a:ext cx="10784967" cy="1015663"/>
          </a:xfrm>
          <a:prstGeom prst="rect">
            <a:avLst/>
          </a:prstGeom>
        </p:spPr>
        <p:txBody>
          <a:bodyPr vert="horz" wrap="square" lIns="146304" tIns="91440" rIns="146304" bIns="91440" rtlCol="0">
            <a:spAutoFit/>
          </a:bodyPr>
          <a:lstStyle>
            <a:lvl1pPr marL="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3600" kern="1200" spc="0" baseline="0">
                <a:gradFill>
                  <a:gsLst>
                    <a:gs pos="1250">
                      <a:schemeClr val="tx1"/>
                    </a:gs>
                    <a:gs pos="99000">
                      <a:schemeClr val="tx1"/>
                    </a:gs>
                  </a:gsLst>
                  <a:lin ang="5400000" scaled="0"/>
                </a:gradFill>
                <a:latin typeface="+mj-lt"/>
                <a:ea typeface="+mn-ea"/>
                <a:cs typeface="+mn-cs"/>
              </a:defRPr>
            </a:lvl1pPr>
            <a:lvl2pPr marL="0" marR="0" indent="0" algn="l" defTabSz="932742" rtl="0" eaLnBrk="1" fontAlgn="auto" latinLnBrk="0" hangingPunct="1">
              <a:lnSpc>
                <a:spcPct val="90000"/>
              </a:lnSpc>
              <a:spcBef>
                <a:spcPct val="20000"/>
              </a:spcBef>
              <a:spcAft>
                <a:spcPts val="0"/>
              </a:spcAft>
              <a:buClrTx/>
              <a:buSzPct val="90000"/>
              <a:buFontTx/>
              <a:buNone/>
              <a:tabLst/>
              <a:defRPr sz="1800" kern="1200" spc="0" baseline="0">
                <a:gradFill>
                  <a:gsLst>
                    <a:gs pos="1250">
                      <a:schemeClr val="tx1"/>
                    </a:gs>
                    <a:gs pos="100000">
                      <a:schemeClr val="tx1"/>
                    </a:gs>
                  </a:gsLst>
                  <a:lin ang="5400000" scaled="0"/>
                </a:gradFill>
                <a:latin typeface="+mn-lt"/>
                <a:ea typeface="+mn-ea"/>
                <a:cs typeface="+mn-cs"/>
              </a:defRPr>
            </a:lvl2pPr>
            <a:lvl3pPr marL="2286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800" kern="1200" spc="0" baseline="0">
                <a:gradFill>
                  <a:gsLst>
                    <a:gs pos="1250">
                      <a:schemeClr val="tx1"/>
                    </a:gs>
                    <a:gs pos="100000">
                      <a:schemeClr val="tx1"/>
                    </a:gs>
                  </a:gsLst>
                  <a:lin ang="5400000" scaled="0"/>
                </a:gradFill>
                <a:latin typeface="+mn-lt"/>
                <a:ea typeface="+mn-ea"/>
                <a:cs typeface="+mn-cs"/>
              </a:defRPr>
            </a:lvl3pPr>
            <a:lvl4pPr marL="4572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4pPr>
            <a:lvl5pPr marL="685800" marR="0" indent="0" algn="l" defTabSz="932742" rtl="0" eaLnBrk="1" fontAlgn="auto" latinLnBrk="0" hangingPunct="1">
              <a:lnSpc>
                <a:spcPct val="90000"/>
              </a:lnSpc>
              <a:spcBef>
                <a:spcPct val="20000"/>
              </a:spcBef>
              <a:spcAft>
                <a:spcPts val="0"/>
              </a:spcAft>
              <a:buClrTx/>
              <a:buSzPct val="90000"/>
              <a:buFont typeface="Arial" pitchFamily="34" charset="0"/>
              <a:buNone/>
              <a:tabLst/>
              <a:defRPr sz="16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6000" spc="-200" dirty="0" smtClean="0"/>
              <a:t>We want to hear from you!</a:t>
            </a:r>
            <a:endParaRPr lang="en-US" sz="6000" spc="-200" dirty="0"/>
          </a:p>
        </p:txBody>
      </p:sp>
    </p:spTree>
    <p:extLst>
      <p:ext uri="{BB962C8B-B14F-4D97-AF65-F5344CB8AC3E}">
        <p14:creationId xmlns:p14="http://schemas.microsoft.com/office/powerpoint/2010/main" val="916971036"/>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4" name="TextBox 3"/>
          <p:cNvSpPr txBox="1"/>
          <p:nvPr/>
        </p:nvSpPr>
        <p:spPr>
          <a:xfrm>
            <a:off x="605053" y="5801556"/>
            <a:ext cx="9771797" cy="492443"/>
          </a:xfrm>
          <a:prstGeom prst="rect">
            <a:avLst/>
          </a:prstGeom>
          <a:noFill/>
        </p:spPr>
        <p:txBody>
          <a:bodyPr wrap="square" lIns="0" tIns="0" rIns="0" bIns="0" rtlCol="0">
            <a:spAutoFit/>
          </a:bodyPr>
          <a:lstStyle/>
          <a:p>
            <a:r>
              <a:rPr lang="en-US" sz="3200" b="1" dirty="0" smtClean="0">
                <a:gradFill>
                  <a:gsLst>
                    <a:gs pos="0">
                      <a:schemeClr val="tx1"/>
                    </a:gs>
                    <a:gs pos="100000">
                      <a:schemeClr val="tx1"/>
                    </a:gs>
                  </a:gsLst>
                  <a:path path="circle">
                    <a:fillToRect l="50000" t="50000" r="50000" b="50000"/>
                  </a:path>
                </a:gradFill>
                <a:ea typeface="Segoe UI" pitchFamily="34" charset="0"/>
                <a:cs typeface="Segoe UI" pitchFamily="34" charset="0"/>
              </a:rPr>
              <a:t>http://channel9.msdn.com/Events</a:t>
            </a:r>
          </a:p>
        </p:txBody>
      </p:sp>
      <p:sp>
        <p:nvSpPr>
          <p:cNvPr id="5" name="Text Placeholder 4"/>
          <p:cNvSpPr txBox="1">
            <a:spLocks/>
          </p:cNvSpPr>
          <p:nvPr/>
        </p:nvSpPr>
        <p:spPr>
          <a:xfrm>
            <a:off x="464923" y="1918492"/>
            <a:ext cx="5082049" cy="2843855"/>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4800" dirty="0" smtClean="0"/>
              <a:t>Access MMS Online to view session recordings after the event.</a:t>
            </a:r>
            <a:endParaRPr lang="en-US" sz="4800" dirty="0"/>
          </a:p>
        </p:txBody>
      </p:sp>
      <p:grpSp>
        <p:nvGrpSpPr>
          <p:cNvPr id="12" name="Group 11"/>
          <p:cNvGrpSpPr/>
          <p:nvPr/>
        </p:nvGrpSpPr>
        <p:grpSpPr>
          <a:xfrm>
            <a:off x="6616829" y="1624828"/>
            <a:ext cx="4176738" cy="4176728"/>
            <a:chOff x="5074452" y="2723295"/>
            <a:chExt cx="905203" cy="905203"/>
          </a:xfrm>
        </p:grpSpPr>
        <p:pic>
          <p:nvPicPr>
            <p:cNvPr id="13" name="Picture 12"/>
            <p:cNvPicPr>
              <a:picLocks noChangeAspect="1"/>
            </p:cNvPicPr>
            <p:nvPr/>
          </p:nvPicPr>
          <p:blipFill>
            <a:blip r:embed="rId2"/>
            <a:stretch>
              <a:fillRect/>
            </a:stretch>
          </p:blipFill>
          <p:spPr>
            <a:xfrm>
              <a:off x="5273928" y="2973396"/>
              <a:ext cx="506250" cy="405000"/>
            </a:xfrm>
            <a:prstGeom prst="rect">
              <a:avLst/>
            </a:prstGeom>
          </p:spPr>
        </p:pic>
        <p:sp>
          <p:nvSpPr>
            <p:cNvPr id="14" name="Donut 13"/>
            <p:cNvSpPr/>
            <p:nvPr/>
          </p:nvSpPr>
          <p:spPr bwMode="auto">
            <a:xfrm>
              <a:off x="5074452" y="2723295"/>
              <a:ext cx="905203" cy="905203"/>
            </a:xfrm>
            <a:prstGeom prst="donut">
              <a:avLst>
                <a:gd name="adj" fmla="val 5228"/>
              </a:avLst>
            </a:prstGeom>
            <a:solidFill>
              <a:srgbClr val="FFFFFF"/>
            </a:solidFill>
            <a:ln w="9525" cap="flat" cmpd="sng" algn="ctr">
              <a:noFill/>
              <a:prstDash val="solid"/>
              <a:headEnd type="none" w="med" len="med"/>
              <a:tailEnd type="none" w="med" len="med"/>
            </a:ln>
            <a:effectLst/>
          </p:spPr>
          <p:txBody>
            <a:bodyPr vert="horz" wrap="square" lIns="91436" tIns="45718" rIns="91436" bIns="45718" numCol="1" rtlCol="0" anchor="ctr" anchorCtr="0" compatLnSpc="1">
              <a:prstTxWarp prst="textNoShape">
                <a:avLst/>
              </a:prstTxWarp>
            </a:bodyPr>
            <a:lstStyle/>
            <a:p>
              <a:pPr marL="0" marR="0" lvl="0" indent="0" algn="ctr" defTabSz="914099" eaLnBrk="1" fontAlgn="base" latinLnBrk="0" hangingPunct="1">
                <a:lnSpc>
                  <a:spcPct val="100000"/>
                </a:lnSpc>
                <a:spcBef>
                  <a:spcPct val="0"/>
                </a:spcBef>
                <a:spcAft>
                  <a:spcPct val="0"/>
                </a:spcAft>
                <a:buClrTx/>
                <a:buSzTx/>
                <a:buFontTx/>
                <a:buNone/>
                <a:tabLst/>
                <a:defRPr/>
              </a:pPr>
              <a:endParaRPr kumimoji="0" lang="en-US" sz="22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ea typeface="+mn-ea"/>
                <a:cs typeface="+mn-cs"/>
              </a:endParaRPr>
            </a:p>
          </p:txBody>
        </p:sp>
      </p:grpSp>
    </p:spTree>
    <p:extLst>
      <p:ext uri="{BB962C8B-B14F-4D97-AF65-F5344CB8AC3E}">
        <p14:creationId xmlns:p14="http://schemas.microsoft.com/office/powerpoint/2010/main" val="37943451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FFFFFF"/>
                    </a:gs>
                    <a:gs pos="100000">
                      <a:srgbClr val="FFFFFF"/>
                    </a:gs>
                  </a:gsLst>
                  <a:lin ang="5400000" scaled="0"/>
                </a:gradFill>
                <a:cs typeface="Segoe UI" pitchFamily="34" charset="0"/>
              </a:rPr>
              <a:t>© </a:t>
            </a:r>
            <a:r>
              <a:rPr lang="en-US" sz="700" dirty="0" smtClean="0">
                <a:gradFill>
                  <a:gsLst>
                    <a:gs pos="0">
                      <a:srgbClr val="FFFFFF"/>
                    </a:gs>
                    <a:gs pos="100000">
                      <a:srgbClr val="FFFFFF"/>
                    </a:gs>
                  </a:gsLst>
                  <a:lin ang="5400000" scaled="0"/>
                </a:gradFill>
                <a:cs typeface="Segoe UI" pitchFamily="34" charset="0"/>
              </a:rPr>
              <a:t>2013 </a:t>
            </a:r>
            <a:r>
              <a:rPr lang="en-US" sz="700" dirty="0">
                <a:gradFill>
                  <a:gsLst>
                    <a:gs pos="0">
                      <a:srgbClr val="FFFFFF"/>
                    </a:gs>
                    <a:gs pos="100000">
                      <a:srgbClr val="FFFFFF"/>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FFFFFF"/>
                    </a:gs>
                    <a:gs pos="100000">
                      <a:srgbClr val="FFFFFF"/>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Overview</a:t>
            </a:r>
            <a:endParaRPr lang="en-US" dirty="0"/>
          </a:p>
        </p:txBody>
      </p:sp>
    </p:spTree>
    <p:extLst>
      <p:ext uri="{BB962C8B-B14F-4D97-AF65-F5344CB8AC3E}">
        <p14:creationId xmlns:p14="http://schemas.microsoft.com/office/powerpoint/2010/main" val="4226128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74320" y="479775"/>
            <a:ext cx="10809316" cy="748169"/>
          </a:xfrm>
        </p:spPr>
        <p:txBody>
          <a:bodyPr/>
          <a:lstStyle/>
          <a:p>
            <a:r>
              <a:rPr lang="en-US" sz="3600" dirty="0"/>
              <a:t>System Center manages the heterogeneous </a:t>
            </a:r>
            <a:r>
              <a:rPr lang="en-US" sz="3600" dirty="0" smtClean="0"/>
              <a:t>enterprise</a:t>
            </a:r>
            <a:endParaRPr lang="en-US" sz="3600" dirty="0"/>
          </a:p>
        </p:txBody>
      </p:sp>
      <p:sp>
        <p:nvSpPr>
          <p:cNvPr id="4" name="Text Placeholder 3"/>
          <p:cNvSpPr>
            <a:spLocks noGrp="1"/>
          </p:cNvSpPr>
          <p:nvPr>
            <p:ph type="body" sz="quarter" idx="10"/>
          </p:nvPr>
        </p:nvSpPr>
        <p:spPr>
          <a:xfrm>
            <a:off x="274638" y="1534132"/>
            <a:ext cx="11887200" cy="4431983"/>
          </a:xfrm>
        </p:spPr>
        <p:txBody>
          <a:bodyPr/>
          <a:lstStyle/>
          <a:p>
            <a:pPr marL="457200" lvl="0" indent="-457200">
              <a:buFont typeface="Arial" pitchFamily="34" charset="0"/>
              <a:buChar char="•"/>
            </a:pPr>
            <a:r>
              <a:rPr lang="en-US" dirty="0"/>
              <a:t>Unified management view across operating systems and applications from Microsoft and other vendors</a:t>
            </a:r>
          </a:p>
          <a:p>
            <a:pPr marL="571500" lvl="2" indent="-342900">
              <a:buFont typeface="Arial" pitchFamily="34" charset="0"/>
              <a:buChar char="•"/>
            </a:pPr>
            <a:r>
              <a:rPr lang="en-US" dirty="0"/>
              <a:t>System Center infrastructure runs on Windows</a:t>
            </a:r>
          </a:p>
          <a:p>
            <a:pPr marL="571500" lvl="2" indent="-342900">
              <a:buFont typeface="Arial" pitchFamily="34" charset="0"/>
              <a:buChar char="•"/>
            </a:pPr>
            <a:r>
              <a:rPr lang="en-US" dirty="0"/>
              <a:t>Agents for the full breadth of operating systems and applications</a:t>
            </a:r>
          </a:p>
          <a:p>
            <a:pPr lvl="2">
              <a:spcBef>
                <a:spcPct val="0"/>
              </a:spcBef>
              <a:spcAft>
                <a:spcPts val="600"/>
              </a:spcAft>
            </a:pPr>
            <a:endParaRPr lang="en-US" sz="3200" dirty="0">
              <a:gradFill>
                <a:gsLst>
                  <a:gs pos="1250">
                    <a:schemeClr val="accent3"/>
                  </a:gs>
                  <a:gs pos="99000">
                    <a:schemeClr val="accent3"/>
                  </a:gs>
                </a:gsLst>
                <a:lin ang="5400000" scaled="0"/>
              </a:gradFill>
              <a:latin typeface="+mj-lt"/>
            </a:endParaRPr>
          </a:p>
          <a:p>
            <a:pPr marL="457200" indent="-457200">
              <a:spcBef>
                <a:spcPct val="0"/>
              </a:spcBef>
              <a:spcAft>
                <a:spcPts val="600"/>
              </a:spcAft>
              <a:buFont typeface="Arial" panose="020B0604020202020204" pitchFamily="34" charset="0"/>
              <a:buChar char="•"/>
            </a:pPr>
            <a:r>
              <a:rPr lang="en-US" dirty="0"/>
              <a:t>Core capabilities built and supported by Microsoft</a:t>
            </a:r>
          </a:p>
          <a:p>
            <a:pPr marL="571500" lvl="2" indent="-342900">
              <a:spcBef>
                <a:spcPct val="0"/>
              </a:spcBef>
              <a:spcAft>
                <a:spcPts val="600"/>
              </a:spcAft>
              <a:buFont typeface="Arial" panose="020B0604020202020204" pitchFamily="34" charset="0"/>
              <a:buChar char="•"/>
            </a:pPr>
            <a:r>
              <a:rPr lang="en-US" sz="2200" dirty="0">
                <a:solidFill>
                  <a:schemeClr val="tx1"/>
                </a:solidFill>
              </a:rPr>
              <a:t>Full strength implementations, not just check-box</a:t>
            </a:r>
          </a:p>
          <a:p>
            <a:pPr marL="571500" lvl="2" indent="-342900">
              <a:spcBef>
                <a:spcPct val="0"/>
              </a:spcBef>
              <a:spcAft>
                <a:spcPts val="600"/>
              </a:spcAft>
              <a:buFont typeface="Arial" panose="020B0604020202020204" pitchFamily="34" charset="0"/>
              <a:buChar char="•"/>
            </a:pPr>
            <a:r>
              <a:rPr lang="en-US" sz="2200" dirty="0">
                <a:solidFill>
                  <a:schemeClr val="tx1"/>
                </a:solidFill>
              </a:rPr>
              <a:t>Increase heterogeneous capabilities over </a:t>
            </a:r>
            <a:r>
              <a:rPr lang="en-US" sz="2400" dirty="0" smtClean="0">
                <a:solidFill>
                  <a:schemeClr val="tx1"/>
                </a:solidFill>
              </a:rPr>
              <a:t>time</a:t>
            </a:r>
          </a:p>
          <a:p>
            <a:pPr lvl="2">
              <a:spcBef>
                <a:spcPct val="0"/>
              </a:spcBef>
              <a:spcAft>
                <a:spcPts val="600"/>
              </a:spcAft>
            </a:pPr>
            <a:endParaRPr lang="en-US" sz="2400" dirty="0">
              <a:solidFill>
                <a:schemeClr val="tx1"/>
              </a:solidFill>
            </a:endParaRPr>
          </a:p>
          <a:p>
            <a:pPr marL="457200" lvl="0" indent="-457200">
              <a:spcBef>
                <a:spcPct val="0"/>
              </a:spcBef>
              <a:spcAft>
                <a:spcPts val="600"/>
              </a:spcAft>
              <a:buFont typeface="Arial" panose="020B0604020202020204" pitchFamily="34" charset="0"/>
              <a:buChar char="•"/>
            </a:pPr>
            <a:r>
              <a:rPr lang="en-US" dirty="0"/>
              <a:t>Augment with partners for additional capabilities</a:t>
            </a:r>
          </a:p>
        </p:txBody>
      </p:sp>
    </p:spTree>
    <p:extLst>
      <p:ext uri="{BB962C8B-B14F-4D97-AF65-F5344CB8AC3E}">
        <p14:creationId xmlns:p14="http://schemas.microsoft.com/office/powerpoint/2010/main" val="41745172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Focus on Server Workloads</a:t>
            </a:r>
          </a:p>
        </p:txBody>
      </p:sp>
      <p:sp>
        <p:nvSpPr>
          <p:cNvPr id="3" name="Text Placeholder 2"/>
          <p:cNvSpPr>
            <a:spLocks noGrp="1"/>
          </p:cNvSpPr>
          <p:nvPr>
            <p:ph type="body" sz="quarter" idx="10"/>
          </p:nvPr>
        </p:nvSpPr>
        <p:spPr>
          <a:xfrm>
            <a:off x="208367" y="1670238"/>
            <a:ext cx="11887200" cy="1169551"/>
          </a:xfrm>
        </p:spPr>
        <p:txBody>
          <a:bodyPr/>
          <a:lstStyle/>
          <a:p>
            <a:pPr marL="342900" lvl="1" indent="-342900">
              <a:buFont typeface="Arial" panose="020B0604020202020204" pitchFamily="34" charset="0"/>
              <a:buChar char="•"/>
            </a:pPr>
            <a:r>
              <a:rPr lang="en-US" sz="3200" dirty="0">
                <a:gradFill>
                  <a:gsLst>
                    <a:gs pos="1250">
                      <a:srgbClr val="7FBA00"/>
                    </a:gs>
                    <a:gs pos="99000">
                      <a:srgbClr val="7FBA00"/>
                    </a:gs>
                  </a:gsLst>
                  <a:lin ang="5400000" scaled="0"/>
                </a:gradFill>
                <a:latin typeface="+mj-lt"/>
              </a:rPr>
              <a:t>Manage the full range of infrastructures</a:t>
            </a:r>
          </a:p>
          <a:p>
            <a:pPr marL="342900" lvl="1" indent="-342900">
              <a:buFont typeface="Arial" panose="020B0604020202020204" pitchFamily="34" charset="0"/>
              <a:buChar char="•"/>
            </a:pPr>
            <a:r>
              <a:rPr lang="en-US" sz="3200" dirty="0">
                <a:gradFill>
                  <a:gsLst>
                    <a:gs pos="1250">
                      <a:srgbClr val="7FBA00"/>
                    </a:gs>
                    <a:gs pos="99000">
                      <a:srgbClr val="7FBA00"/>
                    </a:gs>
                  </a:gsLst>
                  <a:lin ang="5400000" scaled="0"/>
                </a:gradFill>
                <a:latin typeface="+mj-lt"/>
              </a:rPr>
              <a:t>Enable movement between </a:t>
            </a:r>
            <a:r>
              <a:rPr lang="en-US" sz="3200" dirty="0" smtClean="0">
                <a:gradFill>
                  <a:gsLst>
                    <a:gs pos="1250">
                      <a:srgbClr val="7FBA00"/>
                    </a:gs>
                    <a:gs pos="99000">
                      <a:srgbClr val="7FBA00"/>
                    </a:gs>
                  </a:gsLst>
                  <a:lin ang="5400000" scaled="0"/>
                </a:gradFill>
                <a:latin typeface="+mj-lt"/>
              </a:rPr>
              <a:t>infrastructures</a:t>
            </a:r>
            <a:endParaRPr lang="en-US" dirty="0"/>
          </a:p>
        </p:txBody>
      </p:sp>
      <p:grpSp>
        <p:nvGrpSpPr>
          <p:cNvPr id="4" name="Group 3"/>
          <p:cNvGrpSpPr/>
          <p:nvPr/>
        </p:nvGrpSpPr>
        <p:grpSpPr>
          <a:xfrm>
            <a:off x="789322" y="3087946"/>
            <a:ext cx="2458090" cy="2152703"/>
            <a:chOff x="-458788" y="1981200"/>
            <a:chExt cx="3276600" cy="2152703"/>
          </a:xfrm>
        </p:grpSpPr>
        <p:pic>
          <p:nvPicPr>
            <p:cNvPr id="5" name="Picture 2" descr="\\MAGNUM\Projects\Microsoft\Cloud Power FY12\Design\ICONS_PNG\Building.png"/>
            <p:cNvPicPr>
              <a:picLocks noChangeAspect="1" noChangeArrowheads="1"/>
            </p:cNvPicPr>
            <p:nvPr/>
          </p:nvPicPr>
          <p:blipFill>
            <a:blip r:embed="rId3" cstate="print">
              <a:biLevel thresh="25000"/>
            </a:blip>
            <a:srcRect/>
            <a:stretch>
              <a:fillRect/>
            </a:stretch>
          </p:blipFill>
          <p:spPr bwMode="auto">
            <a:xfrm>
              <a:off x="227012" y="1981200"/>
              <a:ext cx="2057400" cy="2057400"/>
            </a:xfrm>
            <a:prstGeom prst="rect">
              <a:avLst/>
            </a:prstGeom>
            <a:noFill/>
          </p:spPr>
        </p:pic>
        <p:sp>
          <p:nvSpPr>
            <p:cNvPr id="6" name="Rectangle 5"/>
            <p:cNvSpPr/>
            <p:nvPr/>
          </p:nvSpPr>
          <p:spPr>
            <a:xfrm>
              <a:off x="-458788" y="3733800"/>
              <a:ext cx="3276600" cy="400103"/>
            </a:xfrm>
            <a:prstGeom prst="rect">
              <a:avLst/>
            </a:prstGeom>
          </p:spPr>
          <p:txBody>
            <a:bodyPr wrap="square" lIns="91433" tIns="45717" rIns="91433" bIns="45717">
              <a:spAutoFit/>
            </a:bodyPr>
            <a:lstStyle/>
            <a:p>
              <a:pPr algn="ctr"/>
              <a:r>
                <a:rPr lang="en-US" sz="2000" b="1" dirty="0" smtClean="0">
                  <a:solidFill>
                    <a:srgbClr val="E8F197"/>
                  </a:solidFill>
                </a:rPr>
                <a:t>Traditional</a:t>
              </a:r>
              <a:endParaRPr lang="en-US" sz="2000" dirty="0">
                <a:solidFill>
                  <a:srgbClr val="E8F197"/>
                </a:solidFill>
              </a:endParaRPr>
            </a:p>
          </p:txBody>
        </p:sp>
      </p:grpSp>
      <p:grpSp>
        <p:nvGrpSpPr>
          <p:cNvPr id="7" name="Group 6"/>
          <p:cNvGrpSpPr/>
          <p:nvPr/>
        </p:nvGrpSpPr>
        <p:grpSpPr>
          <a:xfrm>
            <a:off x="3370632" y="3014390"/>
            <a:ext cx="2458090" cy="2223914"/>
            <a:chOff x="3608757" y="3566840"/>
            <a:chExt cx="2458090" cy="2223914"/>
          </a:xfrm>
        </p:grpSpPr>
        <p:sp>
          <p:nvSpPr>
            <p:cNvPr id="8" name="Rectangle 7"/>
            <p:cNvSpPr/>
            <p:nvPr/>
          </p:nvSpPr>
          <p:spPr>
            <a:xfrm>
              <a:off x="3608757" y="5390651"/>
              <a:ext cx="2458090" cy="400103"/>
            </a:xfrm>
            <a:prstGeom prst="rect">
              <a:avLst/>
            </a:prstGeom>
          </p:spPr>
          <p:txBody>
            <a:bodyPr wrap="square" lIns="91433" tIns="45717" rIns="91433" bIns="45717">
              <a:spAutoFit/>
            </a:bodyPr>
            <a:lstStyle/>
            <a:p>
              <a:pPr algn="ctr"/>
              <a:r>
                <a:rPr lang="en-US" sz="2000" b="1" dirty="0" smtClean="0">
                  <a:solidFill>
                    <a:srgbClr val="E8F197"/>
                  </a:solidFill>
                </a:rPr>
                <a:t>Virtualized</a:t>
              </a:r>
              <a:endParaRPr lang="en-US" sz="2000" dirty="0">
                <a:solidFill>
                  <a:srgbClr val="E8F197"/>
                </a:solidFill>
              </a:endParaRPr>
            </a:p>
          </p:txBody>
        </p:sp>
        <p:pic>
          <p:nvPicPr>
            <p:cNvPr id="9" name="Picture 2"/>
            <p:cNvPicPr>
              <a:picLocks noChangeAspect="1" noChangeArrowheads="1"/>
            </p:cNvPicPr>
            <p:nvPr/>
          </p:nvPicPr>
          <p:blipFill>
            <a:blip r:embed="rId4" cstate="print">
              <a:biLevel thresh="25000"/>
            </a:blip>
            <a:srcRect/>
            <a:stretch>
              <a:fillRect/>
            </a:stretch>
          </p:blipFill>
          <p:spPr bwMode="auto">
            <a:xfrm>
              <a:off x="4199441" y="3566840"/>
              <a:ext cx="1522015" cy="2028825"/>
            </a:xfrm>
            <a:prstGeom prst="rect">
              <a:avLst/>
            </a:prstGeom>
            <a:noFill/>
            <a:ln w="9525">
              <a:noFill/>
              <a:miter lim="800000"/>
              <a:headEnd/>
              <a:tailEnd/>
            </a:ln>
            <a:effectLst/>
          </p:spPr>
        </p:pic>
      </p:grpSp>
      <p:grpSp>
        <p:nvGrpSpPr>
          <p:cNvPr id="10" name="Group 9"/>
          <p:cNvGrpSpPr/>
          <p:nvPr/>
        </p:nvGrpSpPr>
        <p:grpSpPr>
          <a:xfrm>
            <a:off x="6151967" y="2842940"/>
            <a:ext cx="2057936" cy="2395364"/>
            <a:chOff x="6246812" y="1752600"/>
            <a:chExt cx="2743200" cy="2395364"/>
          </a:xfrm>
        </p:grpSpPr>
        <p:pic>
          <p:nvPicPr>
            <p:cNvPr id="11" name="Picture 2"/>
            <p:cNvPicPr>
              <a:picLocks noChangeAspect="1" noChangeArrowheads="1"/>
            </p:cNvPicPr>
            <p:nvPr/>
          </p:nvPicPr>
          <p:blipFill>
            <a:blip r:embed="rId5" cstate="print">
              <a:biLevel thresh="25000"/>
            </a:blip>
            <a:srcRect/>
            <a:stretch>
              <a:fillRect/>
            </a:stretch>
          </p:blipFill>
          <p:spPr bwMode="auto">
            <a:xfrm>
              <a:off x="6478747" y="1752600"/>
              <a:ext cx="2358865" cy="2358865"/>
            </a:xfrm>
            <a:prstGeom prst="rect">
              <a:avLst/>
            </a:prstGeom>
            <a:noFill/>
            <a:ln w="9525">
              <a:noFill/>
              <a:miter lim="800000"/>
              <a:headEnd/>
              <a:tailEnd/>
            </a:ln>
            <a:effectLst/>
          </p:spPr>
        </p:pic>
        <p:sp>
          <p:nvSpPr>
            <p:cNvPr id="12" name="Rectangle 11"/>
            <p:cNvSpPr/>
            <p:nvPr/>
          </p:nvSpPr>
          <p:spPr>
            <a:xfrm>
              <a:off x="6246812" y="3747861"/>
              <a:ext cx="2743200" cy="400103"/>
            </a:xfrm>
            <a:prstGeom prst="rect">
              <a:avLst/>
            </a:prstGeom>
          </p:spPr>
          <p:txBody>
            <a:bodyPr wrap="square" lIns="91433" tIns="45717" rIns="91433" bIns="45717">
              <a:spAutoFit/>
            </a:bodyPr>
            <a:lstStyle/>
            <a:p>
              <a:pPr algn="ctr"/>
              <a:r>
                <a:rPr lang="en-US" sz="2000" b="1" dirty="0" smtClean="0">
                  <a:solidFill>
                    <a:srgbClr val="E8F197"/>
                  </a:solidFill>
                </a:rPr>
                <a:t>Private Cloud</a:t>
              </a:r>
              <a:endParaRPr lang="en-US" sz="2000" dirty="0">
                <a:solidFill>
                  <a:srgbClr val="E8F197"/>
                </a:solidFill>
              </a:endParaRPr>
            </a:p>
          </p:txBody>
        </p:sp>
      </p:grpSp>
      <p:grpSp>
        <p:nvGrpSpPr>
          <p:cNvPr id="13" name="Group 12"/>
          <p:cNvGrpSpPr/>
          <p:nvPr/>
        </p:nvGrpSpPr>
        <p:grpSpPr>
          <a:xfrm>
            <a:off x="8876047" y="3449896"/>
            <a:ext cx="2057936" cy="1788408"/>
            <a:chOff x="9371012" y="2362200"/>
            <a:chExt cx="2743200" cy="1788408"/>
          </a:xfrm>
        </p:grpSpPr>
        <p:pic>
          <p:nvPicPr>
            <p:cNvPr id="14" name="Picture 13"/>
            <p:cNvPicPr>
              <a:picLocks noChangeAspect="1"/>
            </p:cNvPicPr>
            <p:nvPr/>
          </p:nvPicPr>
          <p:blipFill>
            <a:blip r:embed="rId6" cstate="print">
              <a:biLevel thresh="25000"/>
            </a:blip>
            <a:stretch>
              <a:fillRect/>
            </a:stretch>
          </p:blipFill>
          <p:spPr>
            <a:xfrm>
              <a:off x="9828212" y="2362200"/>
              <a:ext cx="1828800" cy="1189554"/>
            </a:xfrm>
            <a:prstGeom prst="rect">
              <a:avLst/>
            </a:prstGeom>
            <a:noFill/>
            <a:ln>
              <a:noFill/>
            </a:ln>
            <a:effectLst/>
          </p:spPr>
        </p:pic>
        <p:sp>
          <p:nvSpPr>
            <p:cNvPr id="15" name="Rectangle 14"/>
            <p:cNvSpPr/>
            <p:nvPr/>
          </p:nvSpPr>
          <p:spPr>
            <a:xfrm>
              <a:off x="9371012" y="3750505"/>
              <a:ext cx="2743200" cy="400103"/>
            </a:xfrm>
            <a:prstGeom prst="rect">
              <a:avLst/>
            </a:prstGeom>
          </p:spPr>
          <p:txBody>
            <a:bodyPr wrap="square" lIns="91433" tIns="45717" rIns="91433" bIns="45717">
              <a:spAutoFit/>
            </a:bodyPr>
            <a:lstStyle/>
            <a:p>
              <a:pPr algn="ctr"/>
              <a:r>
                <a:rPr lang="en-US" sz="2000" b="1" dirty="0" smtClean="0">
                  <a:solidFill>
                    <a:srgbClr val="E8F197"/>
                  </a:solidFill>
                </a:rPr>
                <a:t>Public Cloud</a:t>
              </a:r>
              <a:endParaRPr lang="en-US" sz="2000" dirty="0">
                <a:solidFill>
                  <a:srgbClr val="E8F197"/>
                </a:solidFill>
              </a:endParaRPr>
            </a:p>
          </p:txBody>
        </p:sp>
      </p:grpSp>
      <p:sp>
        <p:nvSpPr>
          <p:cNvPr id="16" name="Right Arrow 15"/>
          <p:cNvSpPr/>
          <p:nvPr/>
        </p:nvSpPr>
        <p:spPr bwMode="auto">
          <a:xfrm>
            <a:off x="3076535" y="4858152"/>
            <a:ext cx="514484" cy="349485"/>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76194" tIns="38097" rIns="76194" bIns="38097" numCol="1" rtlCol="0" anchor="ctr" anchorCtr="0" compatLnSpc="1">
            <a:prstTxWarp prst="textNoShape">
              <a:avLst/>
            </a:prstTxWarp>
          </a:bodyPr>
          <a:lstStyle/>
          <a:p>
            <a:pPr algn="ctr" defTabSz="761719" fontAlgn="base">
              <a:spcBef>
                <a:spcPct val="0"/>
              </a:spcBef>
              <a:spcAft>
                <a:spcPct val="0"/>
              </a:spcAft>
            </a:pPr>
            <a:endParaRPr lang="en-US" sz="2300" kern="0" dirty="0" smtClean="0">
              <a:solidFill>
                <a:schemeClr val="tx2"/>
              </a:solidFill>
            </a:endParaRPr>
          </a:p>
        </p:txBody>
      </p:sp>
      <p:sp>
        <p:nvSpPr>
          <p:cNvPr id="17" name="Right Arrow 16"/>
          <p:cNvSpPr/>
          <p:nvPr/>
        </p:nvSpPr>
        <p:spPr bwMode="auto">
          <a:xfrm>
            <a:off x="5616681" y="4858152"/>
            <a:ext cx="514484" cy="349485"/>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76194" tIns="38097" rIns="76194" bIns="38097" numCol="1" rtlCol="0" anchor="ctr" anchorCtr="0" compatLnSpc="1">
            <a:prstTxWarp prst="textNoShape">
              <a:avLst/>
            </a:prstTxWarp>
          </a:bodyPr>
          <a:lstStyle/>
          <a:p>
            <a:pPr algn="ctr" defTabSz="761719" fontAlgn="base">
              <a:spcBef>
                <a:spcPct val="0"/>
              </a:spcBef>
              <a:spcAft>
                <a:spcPct val="0"/>
              </a:spcAft>
            </a:pPr>
            <a:endParaRPr lang="en-US" sz="2300" kern="0" dirty="0" smtClean="0">
              <a:solidFill>
                <a:schemeClr val="tx2"/>
              </a:solidFill>
            </a:endParaRPr>
          </a:p>
        </p:txBody>
      </p:sp>
      <p:sp>
        <p:nvSpPr>
          <p:cNvPr id="18" name="Right Arrow 17"/>
          <p:cNvSpPr/>
          <p:nvPr/>
        </p:nvSpPr>
        <p:spPr bwMode="auto">
          <a:xfrm>
            <a:off x="8343224" y="4858152"/>
            <a:ext cx="514484" cy="349485"/>
          </a:xfrm>
          <a:prstGeom prst="rightArrow">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76194" tIns="38097" rIns="76194" bIns="38097" numCol="1" rtlCol="0" anchor="ctr" anchorCtr="0" compatLnSpc="1">
            <a:prstTxWarp prst="textNoShape">
              <a:avLst/>
            </a:prstTxWarp>
          </a:bodyPr>
          <a:lstStyle/>
          <a:p>
            <a:pPr algn="ctr" defTabSz="761719" fontAlgn="base">
              <a:spcBef>
                <a:spcPct val="0"/>
              </a:spcBef>
              <a:spcAft>
                <a:spcPct val="0"/>
              </a:spcAft>
            </a:pPr>
            <a:endParaRPr lang="en-US" sz="2300" kern="0" dirty="0" smtClean="0">
              <a:solidFill>
                <a:schemeClr val="tx2"/>
              </a:solidFill>
            </a:endParaRPr>
          </a:p>
        </p:txBody>
      </p:sp>
      <p:sp>
        <p:nvSpPr>
          <p:cNvPr id="19" name="TextBox 18"/>
          <p:cNvSpPr txBox="1"/>
          <p:nvPr/>
        </p:nvSpPr>
        <p:spPr>
          <a:xfrm>
            <a:off x="1326139" y="5334000"/>
            <a:ext cx="1390124" cy="923330"/>
          </a:xfrm>
          <a:prstGeom prst="rect">
            <a:avLst/>
          </a:prstGeom>
          <a:noFill/>
        </p:spPr>
        <p:txBody>
          <a:bodyPr wrap="none" rtlCol="0">
            <a:spAutoFit/>
          </a:bodyPr>
          <a:lstStyle/>
          <a:p>
            <a:r>
              <a:rPr lang="en-US" sz="1800" dirty="0">
                <a:sym typeface="Wingdings"/>
              </a:rPr>
              <a:t></a:t>
            </a:r>
            <a:r>
              <a:rPr lang="en-US" sz="1800" dirty="0" smtClean="0">
                <a:sym typeface="Wingdings"/>
              </a:rPr>
              <a:t> </a:t>
            </a:r>
            <a:r>
              <a:rPr lang="en-US" sz="1800" dirty="0" smtClean="0"/>
              <a:t>Windows</a:t>
            </a:r>
          </a:p>
          <a:p>
            <a:pPr marL="285750" indent="-285750">
              <a:buFont typeface="Wingdings"/>
              <a:buChar char="þ"/>
            </a:pPr>
            <a:r>
              <a:rPr lang="en-US" sz="1800" dirty="0" smtClean="0"/>
              <a:t>Linux</a:t>
            </a:r>
          </a:p>
          <a:p>
            <a:pPr marL="285750" indent="-285750">
              <a:buFont typeface="Wingdings"/>
              <a:buChar char="þ"/>
            </a:pPr>
            <a:r>
              <a:rPr lang="en-US" sz="1800" dirty="0" smtClean="0"/>
              <a:t>UNIX</a:t>
            </a:r>
            <a:endParaRPr lang="en-US" sz="1800" dirty="0"/>
          </a:p>
        </p:txBody>
      </p:sp>
      <p:sp>
        <p:nvSpPr>
          <p:cNvPr id="20" name="TextBox 19"/>
          <p:cNvSpPr txBox="1"/>
          <p:nvPr/>
        </p:nvSpPr>
        <p:spPr>
          <a:xfrm>
            <a:off x="3942266" y="5334000"/>
            <a:ext cx="1390124" cy="923330"/>
          </a:xfrm>
          <a:prstGeom prst="rect">
            <a:avLst/>
          </a:prstGeom>
          <a:noFill/>
        </p:spPr>
        <p:txBody>
          <a:bodyPr wrap="none" rtlCol="0">
            <a:spAutoFit/>
          </a:bodyPr>
          <a:lstStyle/>
          <a:p>
            <a:r>
              <a:rPr lang="en-US" sz="1800" dirty="0">
                <a:sym typeface="Wingdings"/>
              </a:rPr>
              <a:t></a:t>
            </a:r>
            <a:r>
              <a:rPr lang="en-US" sz="1800" dirty="0" smtClean="0">
                <a:sym typeface="Wingdings"/>
              </a:rPr>
              <a:t> </a:t>
            </a:r>
            <a:r>
              <a:rPr lang="en-US" sz="1800" dirty="0" smtClean="0"/>
              <a:t>Windows</a:t>
            </a:r>
          </a:p>
          <a:p>
            <a:pPr marL="285750" indent="-285750">
              <a:buFont typeface="Wingdings"/>
              <a:buChar char="þ"/>
            </a:pPr>
            <a:r>
              <a:rPr lang="en-US" sz="1800" dirty="0" smtClean="0"/>
              <a:t>Linux</a:t>
            </a:r>
          </a:p>
          <a:p>
            <a:pPr marL="285750" indent="-285750">
              <a:buFont typeface="Wingdings"/>
              <a:buChar char="þ"/>
            </a:pPr>
            <a:r>
              <a:rPr lang="en-US" sz="1800" dirty="0" smtClean="0"/>
              <a:t>UNIX</a:t>
            </a:r>
            <a:endParaRPr lang="en-US" sz="1800" dirty="0"/>
          </a:p>
        </p:txBody>
      </p:sp>
      <p:sp>
        <p:nvSpPr>
          <p:cNvPr id="21" name="TextBox 20"/>
          <p:cNvSpPr txBox="1"/>
          <p:nvPr/>
        </p:nvSpPr>
        <p:spPr>
          <a:xfrm>
            <a:off x="6486524" y="5334000"/>
            <a:ext cx="1390124" cy="646331"/>
          </a:xfrm>
          <a:prstGeom prst="rect">
            <a:avLst/>
          </a:prstGeom>
          <a:noFill/>
        </p:spPr>
        <p:txBody>
          <a:bodyPr wrap="none" rtlCol="0">
            <a:spAutoFit/>
          </a:bodyPr>
          <a:lstStyle/>
          <a:p>
            <a:r>
              <a:rPr lang="en-US" sz="1800" dirty="0">
                <a:sym typeface="Wingdings"/>
              </a:rPr>
              <a:t></a:t>
            </a:r>
            <a:r>
              <a:rPr lang="en-US" sz="1800" dirty="0" smtClean="0">
                <a:sym typeface="Wingdings"/>
              </a:rPr>
              <a:t> </a:t>
            </a:r>
            <a:r>
              <a:rPr lang="en-US" sz="1800" dirty="0" smtClean="0"/>
              <a:t>Windows</a:t>
            </a:r>
          </a:p>
          <a:p>
            <a:pPr marL="285750" indent="-285750">
              <a:buFont typeface="Wingdings"/>
              <a:buChar char="þ"/>
            </a:pPr>
            <a:r>
              <a:rPr lang="en-US" sz="1800" dirty="0" smtClean="0"/>
              <a:t>Linux</a:t>
            </a:r>
          </a:p>
        </p:txBody>
      </p:sp>
      <p:sp>
        <p:nvSpPr>
          <p:cNvPr id="22" name="TextBox 21"/>
          <p:cNvSpPr txBox="1"/>
          <p:nvPr/>
        </p:nvSpPr>
        <p:spPr>
          <a:xfrm>
            <a:off x="9229653" y="5334000"/>
            <a:ext cx="1390124" cy="646331"/>
          </a:xfrm>
          <a:prstGeom prst="rect">
            <a:avLst/>
          </a:prstGeom>
          <a:noFill/>
        </p:spPr>
        <p:txBody>
          <a:bodyPr wrap="none" rtlCol="0">
            <a:spAutoFit/>
          </a:bodyPr>
          <a:lstStyle/>
          <a:p>
            <a:r>
              <a:rPr lang="en-US" sz="1800" dirty="0">
                <a:sym typeface="Wingdings"/>
              </a:rPr>
              <a:t></a:t>
            </a:r>
            <a:r>
              <a:rPr lang="en-US" sz="1800" dirty="0" smtClean="0">
                <a:sym typeface="Wingdings"/>
              </a:rPr>
              <a:t> </a:t>
            </a:r>
            <a:r>
              <a:rPr lang="en-US" sz="1800" dirty="0" smtClean="0"/>
              <a:t>Windows</a:t>
            </a:r>
          </a:p>
          <a:p>
            <a:pPr marL="285750" indent="-285750">
              <a:buFont typeface="Wingdings"/>
              <a:buChar char="þ"/>
            </a:pPr>
            <a:r>
              <a:rPr lang="en-US" sz="1800" dirty="0" smtClean="0"/>
              <a:t>Linux</a:t>
            </a:r>
          </a:p>
        </p:txBody>
      </p:sp>
    </p:spTree>
    <p:extLst>
      <p:ext uri="{BB962C8B-B14F-4D97-AF65-F5344CB8AC3E}">
        <p14:creationId xmlns:p14="http://schemas.microsoft.com/office/powerpoint/2010/main" val="402704192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Increasing Momentum …</a:t>
            </a:r>
          </a:p>
        </p:txBody>
      </p:sp>
      <p:grpSp>
        <p:nvGrpSpPr>
          <p:cNvPr id="4" name="Group 3"/>
          <p:cNvGrpSpPr/>
          <p:nvPr/>
        </p:nvGrpSpPr>
        <p:grpSpPr>
          <a:xfrm>
            <a:off x="651897" y="1243988"/>
            <a:ext cx="9431586" cy="1201493"/>
            <a:chOff x="1637414" y="1658678"/>
            <a:chExt cx="7017486" cy="914400"/>
          </a:xfrm>
        </p:grpSpPr>
        <p:sp>
          <p:nvSpPr>
            <p:cNvPr id="5" name="Right Arrow 4"/>
            <p:cNvSpPr/>
            <p:nvPr/>
          </p:nvSpPr>
          <p:spPr bwMode="auto">
            <a:xfrm>
              <a:off x="1637414" y="1658678"/>
              <a:ext cx="1573619" cy="914400"/>
            </a:xfrm>
            <a:prstGeom prst="righ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2008</a:t>
              </a:r>
            </a:p>
          </p:txBody>
        </p:sp>
        <p:sp>
          <p:nvSpPr>
            <p:cNvPr id="6" name="Notched Right Arrow 5"/>
            <p:cNvSpPr/>
            <p:nvPr/>
          </p:nvSpPr>
          <p:spPr bwMode="auto">
            <a:xfrm>
              <a:off x="3030280" y="1658678"/>
              <a:ext cx="1541720" cy="914400"/>
            </a:xfrm>
            <a:prstGeom prst="notchedRigh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2009</a:t>
              </a:r>
            </a:p>
          </p:txBody>
        </p:sp>
        <p:sp>
          <p:nvSpPr>
            <p:cNvPr id="7" name="Notched Right Arrow 6"/>
            <p:cNvSpPr/>
            <p:nvPr/>
          </p:nvSpPr>
          <p:spPr bwMode="auto">
            <a:xfrm>
              <a:off x="4384157" y="1658678"/>
              <a:ext cx="1541720" cy="914400"/>
            </a:xfrm>
            <a:prstGeom prst="notchedRigh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2010</a:t>
              </a:r>
            </a:p>
          </p:txBody>
        </p:sp>
        <p:sp>
          <p:nvSpPr>
            <p:cNvPr id="8" name="Notched Right Arrow 7"/>
            <p:cNvSpPr/>
            <p:nvPr/>
          </p:nvSpPr>
          <p:spPr bwMode="auto">
            <a:xfrm>
              <a:off x="5738036" y="1658678"/>
              <a:ext cx="1541720" cy="914400"/>
            </a:xfrm>
            <a:prstGeom prst="notchedRigh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2011</a:t>
              </a:r>
            </a:p>
          </p:txBody>
        </p:sp>
        <p:sp>
          <p:nvSpPr>
            <p:cNvPr id="9" name="Notched Right Arrow 8"/>
            <p:cNvSpPr/>
            <p:nvPr/>
          </p:nvSpPr>
          <p:spPr bwMode="auto">
            <a:xfrm>
              <a:off x="7113180" y="1658678"/>
              <a:ext cx="1541720" cy="914400"/>
            </a:xfrm>
            <a:prstGeom prst="notchedRigh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2012</a:t>
              </a:r>
            </a:p>
          </p:txBody>
        </p:sp>
      </p:grpSp>
      <p:sp>
        <p:nvSpPr>
          <p:cNvPr id="10" name="Notched Right Arrow 9"/>
          <p:cNvSpPr/>
          <p:nvPr/>
        </p:nvSpPr>
        <p:spPr bwMode="auto">
          <a:xfrm>
            <a:off x="9819614" y="1243987"/>
            <a:ext cx="2100599" cy="1201493"/>
          </a:xfrm>
          <a:prstGeom prst="notchedRightArrow">
            <a:avLst/>
          </a:prstGeom>
          <a:ln>
            <a:headEnd type="none" w="med" len="med"/>
            <a:tailEnd type="none" w="med" len="med"/>
          </a:ln>
        </p:spPr>
        <p:style>
          <a:lnRef idx="3">
            <a:schemeClr val="lt1"/>
          </a:lnRef>
          <a:fillRef idx="1">
            <a:schemeClr val="accent2"/>
          </a:fillRef>
          <a:effectRef idx="1">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300" dirty="0" smtClean="0">
                <a:solidFill>
                  <a:srgbClr val="FFFFFF"/>
                </a:solidFill>
                <a:effectLst>
                  <a:outerShdw blurRad="38100" dist="38100" dir="2700000" algn="tl">
                    <a:srgbClr val="000000">
                      <a:alpha val="43137"/>
                    </a:srgbClr>
                  </a:outerShdw>
                </a:effectLst>
                <a:latin typeface="Segoe" pitchFamily="34" charset="0"/>
              </a:rPr>
              <a:t>2013</a:t>
            </a:r>
          </a:p>
        </p:txBody>
      </p:sp>
      <p:sp>
        <p:nvSpPr>
          <p:cNvPr id="11" name="Pentagon 10"/>
          <p:cNvSpPr/>
          <p:nvPr/>
        </p:nvSpPr>
        <p:spPr>
          <a:xfrm>
            <a:off x="653839" y="2651760"/>
            <a:ext cx="11268316" cy="548640"/>
          </a:xfrm>
          <a:prstGeom prst="homePlate">
            <a:avLst/>
          </a:prstGeom>
          <a:gradFill flip="none" rotWithShape="1">
            <a:gsLst>
              <a:gs pos="0">
                <a:schemeClr val="bg1">
                  <a:lumMod val="40000"/>
                  <a:lumOff val="60000"/>
                </a:schemeClr>
              </a:gs>
              <a:gs pos="25000">
                <a:schemeClr val="bg1">
                  <a:lumMod val="65000"/>
                </a:schemeClr>
              </a:gs>
              <a:gs pos="26000">
                <a:schemeClr val="accent1"/>
              </a:gs>
              <a:gs pos="100000">
                <a:schemeClr val="accent1"/>
              </a:gs>
            </a:gsLst>
            <a:lin ang="0" scaled="0"/>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12" name="TextBox 11"/>
          <p:cNvSpPr txBox="1"/>
          <p:nvPr/>
        </p:nvSpPr>
        <p:spPr>
          <a:xfrm>
            <a:off x="550862" y="3270151"/>
            <a:ext cx="1334020" cy="646331"/>
          </a:xfrm>
          <a:prstGeom prst="rect">
            <a:avLst/>
          </a:prstGeom>
          <a:noFill/>
        </p:spPr>
        <p:txBody>
          <a:bodyPr wrap="none" rtlCol="0">
            <a:spAutoFit/>
          </a:bodyPr>
          <a:lstStyle/>
          <a:p>
            <a:r>
              <a:rPr lang="en-US" dirty="0" smtClean="0"/>
              <a:t>Linux/UNIX</a:t>
            </a:r>
          </a:p>
          <a:p>
            <a:r>
              <a:rPr lang="en-US" dirty="0" smtClean="0"/>
              <a:t>In OpsMgr</a:t>
            </a:r>
            <a:endParaRPr lang="en-US" dirty="0"/>
          </a:p>
        </p:txBody>
      </p:sp>
      <p:sp>
        <p:nvSpPr>
          <p:cNvPr id="13" name="TextBox 12"/>
          <p:cNvSpPr txBox="1"/>
          <p:nvPr/>
        </p:nvSpPr>
        <p:spPr>
          <a:xfrm>
            <a:off x="1078687" y="2804576"/>
            <a:ext cx="1677062" cy="307777"/>
          </a:xfrm>
          <a:prstGeom prst="rect">
            <a:avLst/>
          </a:prstGeom>
          <a:noFill/>
        </p:spPr>
        <p:txBody>
          <a:bodyPr wrap="none" rtlCol="0">
            <a:spAutoFit/>
          </a:bodyPr>
          <a:lstStyle/>
          <a:p>
            <a:r>
              <a:rPr lang="en-US" sz="1400" i="1" dirty="0" smtClean="0"/>
              <a:t>Initial development</a:t>
            </a:r>
            <a:endParaRPr lang="en-US" sz="1400" i="1" dirty="0"/>
          </a:p>
        </p:txBody>
      </p:sp>
      <p:sp>
        <p:nvSpPr>
          <p:cNvPr id="14" name="TextBox 13"/>
          <p:cNvSpPr txBox="1"/>
          <p:nvPr/>
        </p:nvSpPr>
        <p:spPr>
          <a:xfrm>
            <a:off x="5206560" y="2804576"/>
            <a:ext cx="881973" cy="307777"/>
          </a:xfrm>
          <a:prstGeom prst="rect">
            <a:avLst/>
          </a:prstGeom>
          <a:noFill/>
        </p:spPr>
        <p:txBody>
          <a:bodyPr wrap="none" rtlCol="0">
            <a:spAutoFit/>
          </a:bodyPr>
          <a:lstStyle/>
          <a:p>
            <a:r>
              <a:rPr lang="en-US" sz="1400" i="1" dirty="0" smtClean="0"/>
              <a:t>Shipping</a:t>
            </a:r>
            <a:endParaRPr lang="en-US" sz="1400" i="1" dirty="0"/>
          </a:p>
        </p:txBody>
      </p:sp>
      <p:grpSp>
        <p:nvGrpSpPr>
          <p:cNvPr id="15" name="Group 14"/>
          <p:cNvGrpSpPr/>
          <p:nvPr/>
        </p:nvGrpSpPr>
        <p:grpSpPr>
          <a:xfrm>
            <a:off x="3511907" y="3287931"/>
            <a:ext cx="8410248" cy="661412"/>
            <a:chOff x="3511907" y="3583206"/>
            <a:chExt cx="8410248" cy="661412"/>
          </a:xfrm>
        </p:grpSpPr>
        <p:sp>
          <p:nvSpPr>
            <p:cNvPr id="16" name="TextBox 15"/>
            <p:cNvSpPr txBox="1"/>
            <p:nvPr/>
          </p:nvSpPr>
          <p:spPr>
            <a:xfrm>
              <a:off x="3511907" y="3583206"/>
              <a:ext cx="1016624" cy="646331"/>
            </a:xfrm>
            <a:prstGeom prst="rect">
              <a:avLst/>
            </a:prstGeom>
            <a:noFill/>
          </p:spPr>
          <p:txBody>
            <a:bodyPr wrap="none" rtlCol="0">
              <a:spAutoFit/>
            </a:bodyPr>
            <a:lstStyle/>
            <a:p>
              <a:pPr algn="r"/>
              <a:r>
                <a:rPr lang="en-US" dirty="0" smtClean="0"/>
                <a:t>JEE in</a:t>
              </a:r>
            </a:p>
            <a:p>
              <a:pPr algn="r"/>
              <a:r>
                <a:rPr lang="en-US" dirty="0" smtClean="0"/>
                <a:t>OpsMgr</a:t>
              </a:r>
              <a:endParaRPr lang="en-US" dirty="0"/>
            </a:p>
          </p:txBody>
        </p:sp>
        <p:sp>
          <p:nvSpPr>
            <p:cNvPr id="17" name="Pentagon 16"/>
            <p:cNvSpPr/>
            <p:nvPr/>
          </p:nvSpPr>
          <p:spPr>
            <a:xfrm>
              <a:off x="4572559" y="3695978"/>
              <a:ext cx="7349596" cy="548640"/>
            </a:xfrm>
            <a:prstGeom prst="homePlate">
              <a:avLst/>
            </a:prstGeom>
            <a:gradFill flip="none" rotWithShape="1">
              <a:gsLst>
                <a:gs pos="0">
                  <a:schemeClr val="bg1">
                    <a:lumMod val="40000"/>
                    <a:lumOff val="60000"/>
                  </a:schemeClr>
                </a:gs>
                <a:gs pos="52000">
                  <a:schemeClr val="bg1">
                    <a:lumMod val="65000"/>
                  </a:schemeClr>
                </a:gs>
                <a:gs pos="53000">
                  <a:schemeClr val="accent1"/>
                </a:gs>
                <a:gs pos="100000">
                  <a:schemeClr val="accent1"/>
                </a:gs>
              </a:gsLst>
              <a:lin ang="0" scaled="0"/>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18" name="TextBox 17"/>
            <p:cNvSpPr txBox="1"/>
            <p:nvPr/>
          </p:nvSpPr>
          <p:spPr>
            <a:xfrm>
              <a:off x="5546365" y="3825021"/>
              <a:ext cx="1677062" cy="307777"/>
            </a:xfrm>
            <a:prstGeom prst="rect">
              <a:avLst/>
            </a:prstGeom>
            <a:noFill/>
          </p:spPr>
          <p:txBody>
            <a:bodyPr wrap="none" rtlCol="0">
              <a:spAutoFit/>
            </a:bodyPr>
            <a:lstStyle/>
            <a:p>
              <a:r>
                <a:rPr lang="en-US" sz="1400" i="1" dirty="0" smtClean="0"/>
                <a:t>Initial development</a:t>
              </a:r>
              <a:endParaRPr lang="en-US" sz="1400" i="1" dirty="0"/>
            </a:p>
          </p:txBody>
        </p:sp>
        <p:sp>
          <p:nvSpPr>
            <p:cNvPr id="19" name="TextBox 18"/>
            <p:cNvSpPr txBox="1"/>
            <p:nvPr/>
          </p:nvSpPr>
          <p:spPr>
            <a:xfrm>
              <a:off x="8970962" y="3834545"/>
              <a:ext cx="881973" cy="307777"/>
            </a:xfrm>
            <a:prstGeom prst="rect">
              <a:avLst/>
            </a:prstGeom>
            <a:noFill/>
          </p:spPr>
          <p:txBody>
            <a:bodyPr wrap="none" rtlCol="0">
              <a:spAutoFit/>
            </a:bodyPr>
            <a:lstStyle/>
            <a:p>
              <a:r>
                <a:rPr lang="en-US" sz="1400" i="1" dirty="0" smtClean="0"/>
                <a:t>Shipping</a:t>
              </a:r>
              <a:endParaRPr lang="en-US" sz="1400" i="1" dirty="0"/>
            </a:p>
          </p:txBody>
        </p:sp>
      </p:grpSp>
      <p:grpSp>
        <p:nvGrpSpPr>
          <p:cNvPr id="20" name="Group 19"/>
          <p:cNvGrpSpPr/>
          <p:nvPr/>
        </p:nvGrpSpPr>
        <p:grpSpPr>
          <a:xfrm>
            <a:off x="4023335" y="4097768"/>
            <a:ext cx="7898820" cy="646331"/>
            <a:chOff x="4023335" y="4583966"/>
            <a:chExt cx="7898820" cy="646331"/>
          </a:xfrm>
        </p:grpSpPr>
        <p:sp>
          <p:nvSpPr>
            <p:cNvPr id="21" name="TextBox 20"/>
            <p:cNvSpPr txBox="1"/>
            <p:nvPr/>
          </p:nvSpPr>
          <p:spPr>
            <a:xfrm>
              <a:off x="4023335" y="4583966"/>
              <a:ext cx="1582484" cy="646331"/>
            </a:xfrm>
            <a:prstGeom prst="rect">
              <a:avLst/>
            </a:prstGeom>
            <a:noFill/>
          </p:spPr>
          <p:txBody>
            <a:bodyPr wrap="none" rtlCol="0">
              <a:spAutoFit/>
            </a:bodyPr>
            <a:lstStyle/>
            <a:p>
              <a:pPr algn="r"/>
              <a:r>
                <a:rPr lang="en-US" dirty="0" smtClean="0"/>
                <a:t>Linux/UNIX in</a:t>
              </a:r>
            </a:p>
            <a:p>
              <a:pPr algn="r"/>
              <a:r>
                <a:rPr lang="en-US" dirty="0" smtClean="0"/>
                <a:t>ConfigMgr</a:t>
              </a:r>
              <a:endParaRPr lang="en-US" dirty="0"/>
            </a:p>
          </p:txBody>
        </p:sp>
        <p:sp>
          <p:nvSpPr>
            <p:cNvPr id="22" name="Pentagon 21"/>
            <p:cNvSpPr/>
            <p:nvPr/>
          </p:nvSpPr>
          <p:spPr>
            <a:xfrm>
              <a:off x="5647546" y="4648200"/>
              <a:ext cx="6274609" cy="548640"/>
            </a:xfrm>
            <a:prstGeom prst="homePlate">
              <a:avLst/>
            </a:prstGeom>
            <a:gradFill flip="none" rotWithShape="1">
              <a:gsLst>
                <a:gs pos="0">
                  <a:schemeClr val="bg1">
                    <a:lumMod val="40000"/>
                    <a:lumOff val="60000"/>
                  </a:schemeClr>
                </a:gs>
                <a:gs pos="62000">
                  <a:schemeClr val="bg1">
                    <a:lumMod val="65000"/>
                  </a:schemeClr>
                </a:gs>
                <a:gs pos="63000">
                  <a:schemeClr val="accent1"/>
                </a:gs>
                <a:gs pos="100000">
                  <a:schemeClr val="accent1"/>
                </a:gs>
              </a:gsLst>
              <a:lin ang="0" scaled="0"/>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23" name="TextBox 22"/>
            <p:cNvSpPr txBox="1"/>
            <p:nvPr/>
          </p:nvSpPr>
          <p:spPr>
            <a:xfrm>
              <a:off x="6618460" y="4783650"/>
              <a:ext cx="1677062" cy="307777"/>
            </a:xfrm>
            <a:prstGeom prst="rect">
              <a:avLst/>
            </a:prstGeom>
            <a:noFill/>
          </p:spPr>
          <p:txBody>
            <a:bodyPr wrap="none" rtlCol="0">
              <a:spAutoFit/>
            </a:bodyPr>
            <a:lstStyle/>
            <a:p>
              <a:r>
                <a:rPr lang="en-US" sz="1400" i="1" dirty="0" smtClean="0"/>
                <a:t>Initial development</a:t>
              </a:r>
              <a:endParaRPr lang="en-US" sz="1400" i="1" dirty="0"/>
            </a:p>
          </p:txBody>
        </p:sp>
        <p:sp>
          <p:nvSpPr>
            <p:cNvPr id="24" name="TextBox 23"/>
            <p:cNvSpPr txBox="1"/>
            <p:nvPr/>
          </p:nvSpPr>
          <p:spPr>
            <a:xfrm>
              <a:off x="9985624" y="4760570"/>
              <a:ext cx="881973" cy="307777"/>
            </a:xfrm>
            <a:prstGeom prst="rect">
              <a:avLst/>
            </a:prstGeom>
            <a:noFill/>
          </p:spPr>
          <p:txBody>
            <a:bodyPr wrap="none" rtlCol="0">
              <a:spAutoFit/>
            </a:bodyPr>
            <a:lstStyle/>
            <a:p>
              <a:r>
                <a:rPr lang="en-US" sz="1400" i="1" dirty="0" smtClean="0"/>
                <a:t>Shipping</a:t>
              </a:r>
              <a:endParaRPr lang="en-US" sz="1400" i="1" dirty="0"/>
            </a:p>
          </p:txBody>
        </p:sp>
      </p:grpSp>
      <p:grpSp>
        <p:nvGrpSpPr>
          <p:cNvPr id="25" name="Group 24"/>
          <p:cNvGrpSpPr/>
          <p:nvPr/>
        </p:nvGrpSpPr>
        <p:grpSpPr>
          <a:xfrm>
            <a:off x="7111964" y="5717441"/>
            <a:ext cx="4810191" cy="646331"/>
            <a:chOff x="7111964" y="5565041"/>
            <a:chExt cx="4810191" cy="646331"/>
          </a:xfrm>
        </p:grpSpPr>
        <p:sp>
          <p:nvSpPr>
            <p:cNvPr id="26" name="TextBox 25"/>
            <p:cNvSpPr txBox="1"/>
            <p:nvPr/>
          </p:nvSpPr>
          <p:spPr>
            <a:xfrm>
              <a:off x="7111964" y="5565041"/>
              <a:ext cx="963725" cy="646331"/>
            </a:xfrm>
            <a:prstGeom prst="rect">
              <a:avLst/>
            </a:prstGeom>
            <a:noFill/>
          </p:spPr>
          <p:txBody>
            <a:bodyPr wrap="none" rtlCol="0">
              <a:spAutoFit/>
            </a:bodyPr>
            <a:lstStyle/>
            <a:p>
              <a:pPr algn="r"/>
              <a:r>
                <a:rPr lang="en-US" dirty="0" smtClean="0"/>
                <a:t>Linux in</a:t>
              </a:r>
            </a:p>
            <a:p>
              <a:pPr algn="r"/>
              <a:r>
                <a:rPr lang="en-US" dirty="0" smtClean="0"/>
                <a:t>VMM</a:t>
              </a:r>
            </a:p>
          </p:txBody>
        </p:sp>
        <p:sp>
          <p:nvSpPr>
            <p:cNvPr id="27" name="TextBox 26"/>
            <p:cNvSpPr txBox="1"/>
            <p:nvPr/>
          </p:nvSpPr>
          <p:spPr>
            <a:xfrm>
              <a:off x="10371137" y="5751806"/>
              <a:ext cx="881973" cy="307777"/>
            </a:xfrm>
            <a:prstGeom prst="rect">
              <a:avLst/>
            </a:prstGeom>
            <a:noFill/>
          </p:spPr>
          <p:txBody>
            <a:bodyPr wrap="none" rtlCol="0">
              <a:spAutoFit/>
            </a:bodyPr>
            <a:lstStyle/>
            <a:p>
              <a:r>
                <a:rPr lang="en-US" sz="1400" i="1" dirty="0" smtClean="0"/>
                <a:t>Shipping</a:t>
              </a:r>
              <a:endParaRPr lang="en-US" sz="1400" i="1" dirty="0"/>
            </a:p>
          </p:txBody>
        </p:sp>
        <p:sp>
          <p:nvSpPr>
            <p:cNvPr id="28" name="Pentagon 27"/>
            <p:cNvSpPr/>
            <p:nvPr/>
          </p:nvSpPr>
          <p:spPr>
            <a:xfrm>
              <a:off x="8127939" y="5629275"/>
              <a:ext cx="3794216" cy="548640"/>
            </a:xfrm>
            <a:prstGeom prst="homePlate">
              <a:avLst/>
            </a:prstGeom>
            <a:gradFill flip="none" rotWithShape="1">
              <a:gsLst>
                <a:gs pos="0">
                  <a:schemeClr val="bg1">
                    <a:lumMod val="40000"/>
                    <a:lumOff val="60000"/>
                  </a:schemeClr>
                </a:gs>
                <a:gs pos="39000">
                  <a:schemeClr val="bg1">
                    <a:lumMod val="65000"/>
                  </a:schemeClr>
                </a:gs>
                <a:gs pos="41000">
                  <a:schemeClr val="accent1"/>
                </a:gs>
                <a:gs pos="100000">
                  <a:schemeClr val="accent1"/>
                </a:gs>
              </a:gsLst>
              <a:lin ang="0" scaled="0"/>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solidFill>
                  <a:schemeClr val="tx1"/>
                </a:solidFill>
              </a:endParaRPr>
            </a:p>
          </p:txBody>
        </p:sp>
        <p:sp>
          <p:nvSpPr>
            <p:cNvPr id="29" name="TextBox 28"/>
            <p:cNvSpPr txBox="1"/>
            <p:nvPr/>
          </p:nvSpPr>
          <p:spPr>
            <a:xfrm>
              <a:off x="8264766" y="5663981"/>
              <a:ext cx="1208985" cy="523220"/>
            </a:xfrm>
            <a:prstGeom prst="rect">
              <a:avLst/>
            </a:prstGeom>
            <a:noFill/>
          </p:spPr>
          <p:txBody>
            <a:bodyPr wrap="none" rtlCol="0">
              <a:spAutoFit/>
            </a:bodyPr>
            <a:lstStyle/>
            <a:p>
              <a:pPr algn="ctr"/>
              <a:r>
                <a:rPr lang="en-US" sz="1400" i="1" dirty="0" smtClean="0"/>
                <a:t>Initial </a:t>
              </a:r>
            </a:p>
            <a:p>
              <a:pPr algn="ctr"/>
              <a:r>
                <a:rPr lang="en-US" sz="1400" i="1" dirty="0"/>
                <a:t>d</a:t>
              </a:r>
              <a:r>
                <a:rPr lang="en-US" sz="1400" i="1" dirty="0" smtClean="0"/>
                <a:t>evelopment</a:t>
              </a:r>
              <a:endParaRPr lang="en-US" sz="1400" i="1" dirty="0"/>
            </a:p>
          </p:txBody>
        </p:sp>
        <p:sp>
          <p:nvSpPr>
            <p:cNvPr id="30" name="TextBox 29"/>
            <p:cNvSpPr txBox="1"/>
            <p:nvPr/>
          </p:nvSpPr>
          <p:spPr>
            <a:xfrm>
              <a:off x="10061824" y="5766826"/>
              <a:ext cx="881973" cy="307777"/>
            </a:xfrm>
            <a:prstGeom prst="rect">
              <a:avLst/>
            </a:prstGeom>
            <a:noFill/>
          </p:spPr>
          <p:txBody>
            <a:bodyPr wrap="none" rtlCol="0">
              <a:spAutoFit/>
            </a:bodyPr>
            <a:lstStyle/>
            <a:p>
              <a:r>
                <a:rPr lang="en-US" sz="1400" i="1" dirty="0" smtClean="0"/>
                <a:t>Shipping</a:t>
              </a:r>
              <a:endParaRPr lang="en-US" sz="1400" i="1" dirty="0"/>
            </a:p>
          </p:txBody>
        </p:sp>
      </p:grpSp>
      <p:sp>
        <p:nvSpPr>
          <p:cNvPr id="31" name="TextBox 30"/>
          <p:cNvSpPr txBox="1"/>
          <p:nvPr/>
        </p:nvSpPr>
        <p:spPr>
          <a:xfrm>
            <a:off x="4038401" y="4907605"/>
            <a:ext cx="3116463" cy="646331"/>
          </a:xfrm>
          <a:prstGeom prst="rect">
            <a:avLst/>
          </a:prstGeom>
          <a:noFill/>
        </p:spPr>
        <p:txBody>
          <a:bodyPr wrap="square" rtlCol="0">
            <a:spAutoFit/>
          </a:bodyPr>
          <a:lstStyle/>
          <a:p>
            <a:pPr algn="r"/>
            <a:r>
              <a:rPr lang="en-US" dirty="0" smtClean="0"/>
              <a:t>Linux Endpoint Protection</a:t>
            </a:r>
            <a:endParaRPr lang="en-US" dirty="0"/>
          </a:p>
          <a:p>
            <a:pPr algn="r"/>
            <a:r>
              <a:rPr lang="en-US" dirty="0" smtClean="0"/>
              <a:t>in ConfigMgr</a:t>
            </a:r>
            <a:endParaRPr lang="en-US" dirty="0"/>
          </a:p>
        </p:txBody>
      </p:sp>
      <p:sp>
        <p:nvSpPr>
          <p:cNvPr id="32" name="Pentagon 31"/>
          <p:cNvSpPr/>
          <p:nvPr/>
        </p:nvSpPr>
        <p:spPr>
          <a:xfrm>
            <a:off x="7199228" y="4971839"/>
            <a:ext cx="4757497" cy="548640"/>
          </a:xfrm>
          <a:prstGeom prst="homePlate">
            <a:avLst/>
          </a:prstGeom>
          <a:gradFill flip="none" rotWithShape="1">
            <a:gsLst>
              <a:gs pos="0">
                <a:schemeClr val="bg1">
                  <a:lumMod val="40000"/>
                  <a:lumOff val="60000"/>
                </a:schemeClr>
              </a:gs>
              <a:gs pos="37000">
                <a:schemeClr val="bg1">
                  <a:lumMod val="65000"/>
                </a:schemeClr>
              </a:gs>
              <a:gs pos="38000">
                <a:schemeClr val="accent1"/>
              </a:gs>
              <a:gs pos="100000">
                <a:schemeClr val="accent1"/>
              </a:gs>
            </a:gsLst>
            <a:lin ang="0" scaled="0"/>
            <a:tileRect/>
          </a:gra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sp>
        <p:nvSpPr>
          <p:cNvPr id="33" name="TextBox 32"/>
          <p:cNvSpPr txBox="1"/>
          <p:nvPr/>
        </p:nvSpPr>
        <p:spPr>
          <a:xfrm>
            <a:off x="7205480" y="5107289"/>
            <a:ext cx="1677062" cy="307777"/>
          </a:xfrm>
          <a:prstGeom prst="rect">
            <a:avLst/>
          </a:prstGeom>
          <a:noFill/>
        </p:spPr>
        <p:txBody>
          <a:bodyPr wrap="none" rtlCol="0">
            <a:spAutoFit/>
          </a:bodyPr>
          <a:lstStyle/>
          <a:p>
            <a:r>
              <a:rPr lang="en-US" sz="1400" i="1" dirty="0" smtClean="0"/>
              <a:t>Initial development</a:t>
            </a:r>
            <a:endParaRPr lang="en-US" sz="1400" i="1" dirty="0"/>
          </a:p>
        </p:txBody>
      </p:sp>
      <p:sp>
        <p:nvSpPr>
          <p:cNvPr id="34" name="TextBox 33"/>
          <p:cNvSpPr txBox="1"/>
          <p:nvPr/>
        </p:nvSpPr>
        <p:spPr>
          <a:xfrm>
            <a:off x="9610619" y="5084209"/>
            <a:ext cx="881973" cy="307777"/>
          </a:xfrm>
          <a:prstGeom prst="rect">
            <a:avLst/>
          </a:prstGeom>
          <a:noFill/>
        </p:spPr>
        <p:txBody>
          <a:bodyPr wrap="none" rtlCol="0">
            <a:spAutoFit/>
          </a:bodyPr>
          <a:lstStyle/>
          <a:p>
            <a:r>
              <a:rPr lang="en-US" sz="1400" i="1" dirty="0" smtClean="0"/>
              <a:t>Shipping</a:t>
            </a:r>
            <a:endParaRPr lang="en-US" sz="1400" i="1" dirty="0"/>
          </a:p>
        </p:txBody>
      </p:sp>
    </p:spTree>
    <p:extLst>
      <p:ext uri="{BB962C8B-B14F-4D97-AF65-F5344CB8AC3E}">
        <p14:creationId xmlns:p14="http://schemas.microsoft.com/office/powerpoint/2010/main" val="2912437356"/>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Supported Operating Systems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8217495"/>
              </p:ext>
            </p:extLst>
          </p:nvPr>
        </p:nvGraphicFramePr>
        <p:xfrm>
          <a:off x="506552" y="1899526"/>
          <a:ext cx="11430039" cy="3792588"/>
        </p:xfrm>
        <a:graphic>
          <a:graphicData uri="http://schemas.openxmlformats.org/drawingml/2006/table">
            <a:tbl>
              <a:tblPr firstRow="1" bandRow="1">
                <a:tableStyleId>{5C22544A-7EE6-4342-B048-85BDC9FD1C3A}</a:tableStyleId>
              </a:tblPr>
              <a:tblGrid>
                <a:gridCol w="2197263"/>
                <a:gridCol w="1025864"/>
                <a:gridCol w="1025864"/>
                <a:gridCol w="1025864"/>
                <a:gridCol w="1025864"/>
                <a:gridCol w="1025864"/>
                <a:gridCol w="1025864"/>
                <a:gridCol w="1025864"/>
                <a:gridCol w="1025864"/>
                <a:gridCol w="1025864"/>
              </a:tblGrid>
              <a:tr h="466302">
                <a:tc rowSpan="2">
                  <a:txBody>
                    <a:bodyPr/>
                    <a:lstStyle/>
                    <a:p>
                      <a:endParaRPr lang="en-US" sz="1800" dirty="0"/>
                    </a:p>
                  </a:txBody>
                  <a:tcPr marL="93260" marR="93260" marT="46630" marB="46630" anchor="ctr">
                    <a:lnL w="12700" cmpd="sng">
                      <a:noFill/>
                    </a:lnL>
                    <a:lnR w="19050" cap="flat" cmpd="sng" algn="ctr">
                      <a:solidFill>
                        <a:schemeClr val="bg1"/>
                      </a:solidFill>
                      <a:prstDash val="solid"/>
                      <a:round/>
                      <a:headEnd type="none" w="med" len="med"/>
                      <a:tailEnd type="none" w="med" len="med"/>
                    </a:lnR>
                    <a:lnT w="12700" cmpd="sng">
                      <a:noFill/>
                    </a:lnT>
                    <a:noFill/>
                  </a:tcPr>
                </a:tc>
                <a:tc gridSpan="6">
                  <a:txBody>
                    <a:bodyPr/>
                    <a:lstStyle/>
                    <a:p>
                      <a:pPr algn="ctr"/>
                      <a:r>
                        <a:rPr lang="en-US" sz="2000" b="1" dirty="0" smtClean="0">
                          <a:solidFill>
                            <a:schemeClr val="tx1"/>
                          </a:solidFill>
                        </a:rPr>
                        <a:t>Linux</a:t>
                      </a:r>
                      <a:endParaRPr lang="en-US" sz="2000" b="1" dirty="0">
                        <a:solidFill>
                          <a:schemeClr val="tx1"/>
                        </a:solidFill>
                      </a:endParaRPr>
                    </a:p>
                  </a:txBody>
                  <a:tcPr marL="0" marR="0" marT="46630" marB="466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38100" cmpd="sng">
                      <a:noFill/>
                    </a:lnB>
                  </a:tcPr>
                </a:tc>
                <a:tc hMerge="1">
                  <a:txBody>
                    <a:bodyPr/>
                    <a:lstStyle/>
                    <a:p>
                      <a:pPr algn="ctr"/>
                      <a:endParaRPr lang="en-US" sz="2000" b="0" dirty="0"/>
                    </a:p>
                  </a:txBody>
                  <a:tcPr marL="0" marR="0" anchor="ctr"/>
                </a:tc>
                <a:tc hMerge="1">
                  <a:txBody>
                    <a:bodyPr/>
                    <a:lstStyle/>
                    <a:p>
                      <a:pPr algn="ctr"/>
                      <a:endParaRPr lang="en-US" sz="2000" b="0" dirty="0"/>
                    </a:p>
                  </a:txBody>
                  <a:tcPr marL="0" marR="0" anchor="ctr"/>
                </a:tc>
                <a:tc hMerge="1">
                  <a:txBody>
                    <a:bodyPr/>
                    <a:lstStyle/>
                    <a:p>
                      <a:pPr algn="ctr"/>
                      <a:endParaRPr lang="en-US" sz="2000" b="0" dirty="0"/>
                    </a:p>
                  </a:txBody>
                  <a:tcPr marL="0" marR="0" anchor="ctr"/>
                </a:tc>
                <a:tc hMerge="1">
                  <a:txBody>
                    <a:bodyPr/>
                    <a:lstStyle/>
                    <a:p>
                      <a:pPr algn="ctr"/>
                      <a:endParaRPr lang="en-US" sz="2000" b="0" dirty="0"/>
                    </a:p>
                  </a:txBody>
                  <a:tcPr marL="0" marR="0" anchor="ctr"/>
                </a:tc>
                <a:tc hMerge="1">
                  <a:txBody>
                    <a:bodyPr/>
                    <a:lstStyle/>
                    <a:p>
                      <a:pPr algn="ctr"/>
                      <a:endParaRPr lang="en-US" sz="2000" b="1" dirty="0">
                        <a:solidFill>
                          <a:schemeClr val="bg1"/>
                        </a:solidFill>
                      </a:endParaRPr>
                    </a:p>
                  </a:txBody>
                  <a:tcPr marL="0" marR="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38100" cmpd="sng">
                      <a:noFill/>
                    </a:lnB>
                  </a:tcPr>
                </a:tc>
                <a:tc gridSpan="3">
                  <a:txBody>
                    <a:bodyPr/>
                    <a:lstStyle/>
                    <a:p>
                      <a:pPr algn="ctr"/>
                      <a:r>
                        <a:rPr lang="en-US" sz="2000" b="1" dirty="0" smtClean="0">
                          <a:solidFill>
                            <a:schemeClr val="tx1"/>
                          </a:solidFill>
                        </a:rPr>
                        <a:t>UNIX</a:t>
                      </a:r>
                      <a:endParaRPr lang="en-US" sz="2000" b="1" dirty="0">
                        <a:solidFill>
                          <a:schemeClr val="tx1"/>
                        </a:solidFill>
                      </a:endParaRPr>
                    </a:p>
                  </a:txBody>
                  <a:tcPr marL="0" marR="0" marT="46630" marB="466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38100" cmpd="sng">
                      <a:noFill/>
                    </a:lnB>
                  </a:tcPr>
                </a:tc>
                <a:tc hMerge="1">
                  <a:txBody>
                    <a:bodyPr/>
                    <a:lstStyle/>
                    <a:p>
                      <a:pPr algn="ctr"/>
                      <a:endParaRPr lang="en-US" sz="2000" b="0" dirty="0"/>
                    </a:p>
                  </a:txBody>
                  <a:tcPr marL="0" marR="0" anchor="ctr"/>
                </a:tc>
                <a:tc hMerge="1">
                  <a:txBody>
                    <a:bodyPr/>
                    <a:lstStyle/>
                    <a:p>
                      <a:pPr algn="ctr"/>
                      <a:endParaRPr lang="en-US" sz="2000" b="0" dirty="0"/>
                    </a:p>
                  </a:txBody>
                  <a:tcPr marL="0" marR="0" anchor="ctr"/>
                </a:tc>
              </a:tr>
              <a:tr h="466302">
                <a:tc vMerge="1">
                  <a:txBody>
                    <a:bodyPr/>
                    <a:lstStyle/>
                    <a:p>
                      <a:endParaRPr lang="en-US" dirty="0"/>
                    </a:p>
                  </a:txBody>
                  <a:tcPr anchor="ctr"/>
                </a:tc>
                <a:tc>
                  <a:txBody>
                    <a:bodyPr/>
                    <a:lstStyle/>
                    <a:p>
                      <a:pPr algn="ctr"/>
                      <a:r>
                        <a:rPr lang="en-US" sz="2000" b="0" dirty="0" smtClean="0"/>
                        <a:t>Red</a:t>
                      </a:r>
                      <a:r>
                        <a:rPr lang="en-US" sz="2000" b="0" baseline="0" dirty="0" smtClean="0"/>
                        <a:t> </a:t>
                      </a:r>
                      <a:r>
                        <a:rPr lang="en-US" sz="2000" b="0" dirty="0" smtClean="0"/>
                        <a:t>Hat</a:t>
                      </a:r>
                      <a:endParaRPr lang="en-US" sz="2000" b="0" dirty="0"/>
                    </a:p>
                  </a:txBody>
                  <a:tcPr marL="0" marR="0" marT="46630" marB="466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en-US" sz="2000" b="0" dirty="0" smtClean="0"/>
                        <a:t>SUSE</a:t>
                      </a:r>
                      <a:endParaRPr lang="en-US" sz="2000" b="0" dirty="0"/>
                    </a:p>
                  </a:txBody>
                  <a:tcPr marL="0" marR="0" marT="46630" marB="466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en-US" sz="2000" b="0" dirty="0" smtClean="0"/>
                        <a:t>CentOS</a:t>
                      </a:r>
                      <a:endParaRPr lang="en-US" sz="2000" b="0" dirty="0"/>
                    </a:p>
                  </a:txBody>
                  <a:tcPr marL="0" marR="0" marT="46630" marB="466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en-US" sz="2000" b="0" smtClean="0"/>
                        <a:t>Ubuntu</a:t>
                      </a:r>
                      <a:endParaRPr lang="en-US" sz="2000" b="0" dirty="0"/>
                    </a:p>
                  </a:txBody>
                  <a:tcPr marL="0" marR="0" marT="46630" marB="466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en-US" sz="2000" b="0" dirty="0" err="1" smtClean="0"/>
                        <a:t>Debian</a:t>
                      </a:r>
                      <a:endParaRPr lang="en-US" sz="2000" b="0" dirty="0"/>
                    </a:p>
                  </a:txBody>
                  <a:tcPr marL="0" marR="0" marT="46630" marB="466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en-US" sz="2000" b="0" dirty="0" smtClean="0"/>
                        <a:t>Oracle</a:t>
                      </a:r>
                      <a:endParaRPr lang="en-US" sz="2000" b="0" dirty="0"/>
                    </a:p>
                  </a:txBody>
                  <a:tcPr marL="0" marR="0" marT="46630" marB="466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en-US" sz="2000" b="0" dirty="0" smtClean="0"/>
                        <a:t>AIX</a:t>
                      </a:r>
                      <a:endParaRPr lang="en-US" sz="2000" b="0" dirty="0"/>
                    </a:p>
                  </a:txBody>
                  <a:tcPr marL="0" marR="0" marT="46630" marB="466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en-US" sz="2000" b="0" dirty="0" smtClean="0"/>
                        <a:t>HP-UX</a:t>
                      </a:r>
                      <a:endParaRPr lang="en-US" sz="2000" b="0" dirty="0"/>
                    </a:p>
                  </a:txBody>
                  <a:tcPr marL="0" marR="0" marT="46630" marB="466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c>
                  <a:txBody>
                    <a:bodyPr/>
                    <a:lstStyle/>
                    <a:p>
                      <a:pPr algn="ctr"/>
                      <a:r>
                        <a:rPr lang="en-US" sz="2000" b="0" dirty="0" smtClean="0"/>
                        <a:t>Solaris</a:t>
                      </a:r>
                      <a:endParaRPr lang="en-US" sz="2000" b="0" dirty="0"/>
                    </a:p>
                  </a:txBody>
                  <a:tcPr marL="0" marR="0" marT="46630" marB="4663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38100" cmpd="sng">
                      <a:noFill/>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tx2">
                        <a:lumMod val="40000"/>
                        <a:lumOff val="60000"/>
                      </a:schemeClr>
                    </a:solidFill>
                  </a:tcPr>
                </a:tc>
              </a:tr>
              <a:tr h="714996">
                <a:tc>
                  <a:txBody>
                    <a:bodyPr/>
                    <a:lstStyle/>
                    <a:p>
                      <a:pPr algn="r"/>
                      <a:r>
                        <a:rPr lang="en-US" sz="2000" dirty="0" smtClean="0"/>
                        <a:t>Operations</a:t>
                      </a:r>
                      <a:r>
                        <a:rPr lang="en-US" sz="2000" baseline="0" dirty="0" smtClean="0"/>
                        <a:t> Manager</a:t>
                      </a:r>
                      <a:endParaRPr lang="en-US" sz="2000" dirty="0"/>
                    </a:p>
                  </a:txBody>
                  <a:tcPr marL="46630" marR="186521" marT="46630" marB="46630" anchor="ctr">
                    <a:lnL w="19050" cap="flat" cmpd="sng" algn="ctr">
                      <a:solidFill>
                        <a:schemeClr val="bg1"/>
                      </a:solidFill>
                      <a:prstDash val="solid"/>
                      <a:round/>
                      <a:headEnd type="none" w="med" len="med"/>
                      <a:tailEnd type="none" w="med" len="med"/>
                    </a:lnL>
                  </a:tcPr>
                </a:tc>
                <a:tc>
                  <a:txBody>
                    <a:bodyPr/>
                    <a:lstStyle/>
                    <a:p>
                      <a:pPr algn="ctr"/>
                      <a:r>
                        <a:rPr lang="en-US" sz="2400" b="1" dirty="0" smtClean="0">
                          <a:effectLst>
                            <a:outerShdw blurRad="50800" dist="38100" dir="2700000" algn="tl" rotWithShape="0">
                              <a:prstClr val="black">
                                <a:alpha val="40000"/>
                              </a:prstClr>
                            </a:outerShdw>
                          </a:effectLst>
                          <a:sym typeface="Wingdings"/>
                        </a:rPr>
                        <a:t></a:t>
                      </a:r>
                      <a:endParaRPr lang="en-US" sz="2400" b="1" dirty="0">
                        <a:effectLst>
                          <a:outerShdw blurRad="50800" dist="38100" dir="2700000" algn="tl" rotWithShape="0">
                            <a:prstClr val="black">
                              <a:alpha val="40000"/>
                            </a:prstClr>
                          </a:outerShdw>
                        </a:effectLst>
                      </a:endParaRPr>
                    </a:p>
                  </a:txBody>
                  <a:tcPr marL="93260" marR="93260" marT="46630" marB="46630" anchor="ctr">
                    <a:lnT w="38100" cap="flat" cmpd="sng" algn="ctr">
                      <a:solidFill>
                        <a:schemeClr val="bg1"/>
                      </a:solidFill>
                      <a:prstDash val="solid"/>
                      <a:round/>
                      <a:headEnd type="none" w="med" len="med"/>
                      <a:tailEnd type="none" w="med" len="med"/>
                    </a:lnT>
                  </a:tcPr>
                </a:tc>
                <a:tc>
                  <a:txBody>
                    <a:bodyPr/>
                    <a:lstStyle/>
                    <a:p>
                      <a:pPr algn="ctr"/>
                      <a:r>
                        <a:rPr lang="en-US" sz="2400" b="1" dirty="0" smtClean="0">
                          <a:effectLst>
                            <a:outerShdw blurRad="50800" dist="38100" dir="2700000" algn="tl" rotWithShape="0">
                              <a:prstClr val="black">
                                <a:alpha val="40000"/>
                              </a:prstClr>
                            </a:outerShdw>
                          </a:effectLst>
                          <a:sym typeface="Wingdings"/>
                        </a:rPr>
                        <a:t></a:t>
                      </a:r>
                      <a:endParaRPr lang="en-US" sz="2400" b="1" dirty="0">
                        <a:effectLst>
                          <a:outerShdw blurRad="50800" dist="38100" dir="2700000" algn="tl" rotWithShape="0">
                            <a:prstClr val="black">
                              <a:alpha val="40000"/>
                            </a:prstClr>
                          </a:outerShdw>
                        </a:effectLst>
                      </a:endParaRPr>
                    </a:p>
                  </a:txBody>
                  <a:tcPr marL="93260" marR="93260" marT="46630" marB="46630" anchor="ctr">
                    <a:lnT w="38100" cap="flat" cmpd="sng" algn="ctr">
                      <a:solidFill>
                        <a:schemeClr val="bg1"/>
                      </a:solidFill>
                      <a:prstDash val="solid"/>
                      <a:round/>
                      <a:headEnd type="none" w="med" len="med"/>
                      <a:tailEnd type="none" w="med" len="med"/>
                    </a:lnT>
                  </a:tcPr>
                </a:tc>
                <a:tc>
                  <a:txBody>
                    <a:bodyPr/>
                    <a:lstStyle/>
                    <a:p>
                      <a:pPr algn="ctr"/>
                      <a:r>
                        <a:rPr lang="en-US" sz="2400" b="1" dirty="0" smtClean="0">
                          <a:effectLst>
                            <a:outerShdw blurRad="50800" dist="38100" dir="2700000" algn="tl" rotWithShape="0">
                              <a:prstClr val="black">
                                <a:alpha val="40000"/>
                              </a:prstClr>
                            </a:outerShdw>
                          </a:effectLst>
                          <a:sym typeface="Wingdings"/>
                        </a:rPr>
                        <a:t></a:t>
                      </a:r>
                      <a:endParaRPr lang="en-US" sz="2400" b="1" dirty="0">
                        <a:effectLst>
                          <a:outerShdw blurRad="50800" dist="38100" dir="2700000" algn="tl" rotWithShape="0">
                            <a:prstClr val="black">
                              <a:alpha val="40000"/>
                            </a:prstClr>
                          </a:outerShdw>
                        </a:effectLst>
                      </a:endParaRPr>
                    </a:p>
                  </a:txBody>
                  <a:tcPr marL="93260" marR="93260" marT="46630" marB="46630" anchor="ctr">
                    <a:lnT w="38100" cap="flat" cmpd="sng" algn="ctr">
                      <a:solidFill>
                        <a:schemeClr val="bg1"/>
                      </a:solidFill>
                      <a:prstDash val="solid"/>
                      <a:round/>
                      <a:headEnd type="none" w="med" len="med"/>
                      <a:tailEnd type="none" w="med" len="med"/>
                    </a:lnT>
                  </a:tcPr>
                </a:tc>
                <a:tc>
                  <a:txBody>
                    <a:bodyPr/>
                    <a:lstStyle/>
                    <a:p>
                      <a:pPr algn="ctr"/>
                      <a:r>
                        <a:rPr lang="en-US" sz="2400" b="1" dirty="0" smtClean="0">
                          <a:effectLst>
                            <a:outerShdw blurRad="50800" dist="38100" dir="2700000" algn="tl" rotWithShape="0">
                              <a:prstClr val="black">
                                <a:alpha val="40000"/>
                              </a:prstClr>
                            </a:outerShdw>
                          </a:effectLst>
                          <a:sym typeface="Wingdings"/>
                        </a:rPr>
                        <a:t></a:t>
                      </a:r>
                      <a:endParaRPr lang="en-US" sz="2400" b="1" dirty="0">
                        <a:effectLst>
                          <a:outerShdw blurRad="50800" dist="38100" dir="2700000" algn="tl" rotWithShape="0">
                            <a:prstClr val="black">
                              <a:alpha val="40000"/>
                            </a:prstClr>
                          </a:outerShdw>
                        </a:effectLst>
                      </a:endParaRPr>
                    </a:p>
                  </a:txBody>
                  <a:tcPr marL="93260" marR="93260" marT="46630" marB="46630" anchor="ctr">
                    <a:lnT w="38100" cap="flat" cmpd="sng" algn="ctr">
                      <a:solidFill>
                        <a:schemeClr val="bg1"/>
                      </a:solidFill>
                      <a:prstDash val="solid"/>
                      <a:round/>
                      <a:headEnd type="none" w="med" len="med"/>
                      <a:tailEnd type="none" w="med" len="med"/>
                    </a:lnT>
                  </a:tcPr>
                </a:tc>
                <a:tc>
                  <a:txBody>
                    <a:bodyPr/>
                    <a:lstStyle/>
                    <a:p>
                      <a:pPr algn="ctr"/>
                      <a:r>
                        <a:rPr lang="en-US" sz="2400" b="1" dirty="0" smtClean="0">
                          <a:effectLst>
                            <a:outerShdw blurRad="50800" dist="38100" dir="2700000" algn="tl" rotWithShape="0">
                              <a:prstClr val="black">
                                <a:alpha val="40000"/>
                              </a:prstClr>
                            </a:outerShdw>
                          </a:effectLst>
                          <a:sym typeface="Wingdings"/>
                        </a:rPr>
                        <a:t></a:t>
                      </a:r>
                      <a:endParaRPr lang="en-US" sz="2400" b="1" dirty="0">
                        <a:effectLst>
                          <a:outerShdw blurRad="50800" dist="38100" dir="2700000" algn="tl" rotWithShape="0">
                            <a:prstClr val="black">
                              <a:alpha val="40000"/>
                            </a:prstClr>
                          </a:outerShdw>
                        </a:effectLst>
                      </a:endParaRPr>
                    </a:p>
                  </a:txBody>
                  <a:tcPr marL="93260" marR="93260" marT="46630" marB="46630" anchor="ctr">
                    <a:lnT w="38100" cap="flat" cmpd="sng" algn="ctr">
                      <a:solidFill>
                        <a:schemeClr val="bg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endParaRPr lang="en-US" sz="2400" b="1" dirty="0" smtClean="0">
                        <a:effectLst>
                          <a:outerShdw blurRad="50800" dist="38100" dir="2700000" algn="tl" rotWithShape="0">
                            <a:prstClr val="black">
                              <a:alpha val="40000"/>
                            </a:prstClr>
                          </a:outerShdw>
                        </a:effectLst>
                      </a:endParaRPr>
                    </a:p>
                  </a:txBody>
                  <a:tcPr marL="93260" marR="93260" marT="46630" marB="46630" anchor="ctr">
                    <a:lnT w="38100" cap="flat" cmpd="sng" algn="ctr">
                      <a:solidFill>
                        <a:schemeClr val="bg1"/>
                      </a:solidFill>
                      <a:prstDash val="solid"/>
                      <a:round/>
                      <a:headEnd type="none" w="med" len="med"/>
                      <a:tailEnd type="none" w="med" len="med"/>
                    </a:lnT>
                  </a:tcPr>
                </a:tc>
                <a:tc>
                  <a:txBody>
                    <a:bodyPr/>
                    <a:lstStyle/>
                    <a:p>
                      <a:pPr algn="ctr"/>
                      <a:r>
                        <a:rPr lang="en-US" sz="2400" b="1" dirty="0" smtClean="0">
                          <a:effectLst>
                            <a:outerShdw blurRad="50800" dist="38100" dir="2700000" algn="tl" rotWithShape="0">
                              <a:prstClr val="black">
                                <a:alpha val="40000"/>
                              </a:prstClr>
                            </a:outerShdw>
                          </a:effectLst>
                          <a:sym typeface="Wingdings"/>
                        </a:rPr>
                        <a:t></a:t>
                      </a:r>
                      <a:endParaRPr lang="en-US" sz="2400" b="1" dirty="0">
                        <a:effectLst>
                          <a:outerShdw blurRad="50800" dist="38100" dir="2700000" algn="tl" rotWithShape="0">
                            <a:prstClr val="black">
                              <a:alpha val="40000"/>
                            </a:prstClr>
                          </a:outerShdw>
                        </a:effectLst>
                      </a:endParaRPr>
                    </a:p>
                  </a:txBody>
                  <a:tcPr marL="93260" marR="93260" marT="46630" marB="46630" anchor="ctr">
                    <a:lnT w="38100" cap="flat" cmpd="sng" algn="ctr">
                      <a:solidFill>
                        <a:schemeClr val="bg1"/>
                      </a:solidFill>
                      <a:prstDash val="solid"/>
                      <a:round/>
                      <a:headEnd type="none" w="med" len="med"/>
                      <a:tailEnd type="none" w="med" len="med"/>
                    </a:lnT>
                  </a:tcPr>
                </a:tc>
                <a:tc>
                  <a:txBody>
                    <a:bodyPr/>
                    <a:lstStyle/>
                    <a:p>
                      <a:pPr algn="ctr"/>
                      <a:r>
                        <a:rPr lang="en-US" sz="2400" b="1" dirty="0" smtClean="0">
                          <a:effectLst>
                            <a:outerShdw blurRad="50800" dist="38100" dir="2700000" algn="tl" rotWithShape="0">
                              <a:prstClr val="black">
                                <a:alpha val="40000"/>
                              </a:prstClr>
                            </a:outerShdw>
                          </a:effectLst>
                          <a:sym typeface="Wingdings"/>
                        </a:rPr>
                        <a:t></a:t>
                      </a:r>
                      <a:endParaRPr lang="en-US" sz="2400" b="1" dirty="0">
                        <a:effectLst>
                          <a:outerShdw blurRad="50800" dist="38100" dir="2700000" algn="tl" rotWithShape="0">
                            <a:prstClr val="black">
                              <a:alpha val="40000"/>
                            </a:prstClr>
                          </a:outerShdw>
                        </a:effectLst>
                      </a:endParaRPr>
                    </a:p>
                  </a:txBody>
                  <a:tcPr marL="93260" marR="93260" marT="46630" marB="46630" anchor="ctr">
                    <a:lnT w="38100" cap="flat" cmpd="sng" algn="ctr">
                      <a:solidFill>
                        <a:schemeClr val="bg1"/>
                      </a:solidFill>
                      <a:prstDash val="solid"/>
                      <a:round/>
                      <a:headEnd type="none" w="med" len="med"/>
                      <a:tailEnd type="none" w="med" len="med"/>
                    </a:lnT>
                  </a:tcPr>
                </a:tc>
                <a:tc>
                  <a:txBody>
                    <a:bodyPr/>
                    <a:lstStyle/>
                    <a:p>
                      <a:pPr algn="ctr"/>
                      <a:r>
                        <a:rPr lang="en-US" sz="2400" b="1" dirty="0" smtClean="0">
                          <a:effectLst>
                            <a:outerShdw blurRad="50800" dist="38100" dir="2700000" algn="tl" rotWithShape="0">
                              <a:prstClr val="black">
                                <a:alpha val="40000"/>
                              </a:prstClr>
                            </a:outerShdw>
                          </a:effectLst>
                          <a:sym typeface="Wingdings"/>
                        </a:rPr>
                        <a:t></a:t>
                      </a:r>
                      <a:endParaRPr lang="en-US" sz="2400" b="1" dirty="0">
                        <a:effectLst>
                          <a:outerShdw blurRad="50800" dist="38100" dir="2700000" algn="tl" rotWithShape="0">
                            <a:prstClr val="black">
                              <a:alpha val="40000"/>
                            </a:prstClr>
                          </a:outerShdw>
                        </a:effectLst>
                      </a:endParaRPr>
                    </a:p>
                  </a:txBody>
                  <a:tcPr marL="93260" marR="93260" marT="46630" marB="46630" anchor="ctr">
                    <a:lnR w="1905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tcPr>
                </a:tc>
              </a:tr>
              <a:tr h="714996">
                <a:tc>
                  <a:txBody>
                    <a:bodyPr/>
                    <a:lstStyle/>
                    <a:p>
                      <a:pPr algn="r"/>
                      <a:r>
                        <a:rPr lang="en-US" sz="2000" dirty="0" smtClean="0"/>
                        <a:t>Configuration Manager</a:t>
                      </a:r>
                      <a:endParaRPr lang="en-US" sz="2000" dirty="0"/>
                    </a:p>
                  </a:txBody>
                  <a:tcPr marL="46630" marR="186521" marT="46630" marB="46630" anchor="ctr">
                    <a:lnL w="19050" cap="flat" cmpd="sng" algn="ctr">
                      <a:solidFill>
                        <a:schemeClr val="bg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endParaRPr lang="en-US" sz="2400" b="1" dirty="0" smtClean="0">
                        <a:effectLst>
                          <a:outerShdw blurRad="50800" dist="38100" dir="2700000" algn="tl" rotWithShape="0">
                            <a:prstClr val="black">
                              <a:alpha val="40000"/>
                            </a:prstClr>
                          </a:outerShdw>
                        </a:effectLst>
                      </a:endParaRPr>
                    </a:p>
                  </a:txBody>
                  <a:tcPr marL="93260" marR="93260" marT="46630" marB="4663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endParaRPr lang="en-US" sz="1800" b="1" dirty="0" smtClean="0">
                        <a:effectLst>
                          <a:outerShdw blurRad="50800" dist="38100" dir="2700000" algn="tl" rotWithShape="0">
                            <a:prstClr val="black">
                              <a:alpha val="40000"/>
                            </a:prstClr>
                          </a:outerShdw>
                        </a:effectLst>
                      </a:endParaRPr>
                    </a:p>
                  </a:txBody>
                  <a:tcPr marL="93260" marR="93260" marT="46630" marB="4663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r>
                        <a:rPr lang="en-US" sz="2000" b="1" baseline="30000" dirty="0" smtClean="0">
                          <a:effectLst>
                            <a:outerShdw blurRad="50800" dist="38100" dir="2700000" algn="tl" rotWithShape="0">
                              <a:prstClr val="black">
                                <a:alpha val="40000"/>
                              </a:prstClr>
                            </a:outerShdw>
                          </a:effectLst>
                          <a:sym typeface="Wingdings"/>
                        </a:rPr>
                        <a:t>*</a:t>
                      </a:r>
                      <a:endParaRPr lang="en-US" sz="2000" b="1" baseline="30000" dirty="0" smtClean="0">
                        <a:effectLst>
                          <a:outerShdw blurRad="50800" dist="38100" dir="2700000" algn="tl" rotWithShape="0">
                            <a:prstClr val="black">
                              <a:alpha val="40000"/>
                            </a:prstClr>
                          </a:outerShdw>
                        </a:effectLst>
                      </a:endParaRPr>
                    </a:p>
                  </a:txBody>
                  <a:tcPr marL="93260" marR="93260" marT="46630" marB="4663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smtClean="0">
                          <a:effectLst>
                            <a:outerShdw blurRad="50800" dist="38100" dir="2700000" algn="tl" rotWithShape="0">
                              <a:prstClr val="black">
                                <a:alpha val="40000"/>
                              </a:prstClr>
                            </a:outerShdw>
                          </a:effectLst>
                          <a:sym typeface="Wingdings"/>
                        </a:rPr>
                        <a:t></a:t>
                      </a:r>
                      <a:r>
                        <a:rPr lang="en-US" sz="2000" b="1" baseline="30000" smtClean="0">
                          <a:effectLst>
                            <a:outerShdw blurRad="50800" dist="38100" dir="2700000" algn="tl" rotWithShape="0">
                              <a:prstClr val="black">
                                <a:alpha val="40000"/>
                              </a:prstClr>
                            </a:outerShdw>
                          </a:effectLst>
                          <a:sym typeface="Wingdings"/>
                        </a:rPr>
                        <a:t>*</a:t>
                      </a:r>
                      <a:endParaRPr lang="en-US" sz="2000" b="1" baseline="30000" dirty="0" smtClean="0">
                        <a:effectLst>
                          <a:outerShdw blurRad="50800" dist="38100" dir="2700000" algn="tl" rotWithShape="0">
                            <a:prstClr val="black">
                              <a:alpha val="40000"/>
                            </a:prstClr>
                          </a:outerShdw>
                        </a:effectLst>
                      </a:endParaRPr>
                    </a:p>
                  </a:txBody>
                  <a:tcPr marL="93260" marR="93260" marT="46630" marB="4663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smtClean="0">
                          <a:effectLst>
                            <a:outerShdw blurRad="50800" dist="38100" dir="2700000" algn="tl" rotWithShape="0">
                              <a:prstClr val="black">
                                <a:alpha val="40000"/>
                              </a:prstClr>
                            </a:outerShdw>
                          </a:effectLst>
                          <a:sym typeface="Wingdings"/>
                        </a:rPr>
                        <a:t></a:t>
                      </a:r>
                      <a:r>
                        <a:rPr lang="en-US" sz="2000" b="1" baseline="30000" smtClean="0">
                          <a:effectLst>
                            <a:outerShdw blurRad="50800" dist="38100" dir="2700000" algn="tl" rotWithShape="0">
                              <a:prstClr val="black">
                                <a:alpha val="40000"/>
                              </a:prstClr>
                            </a:outerShdw>
                          </a:effectLst>
                          <a:sym typeface="Wingdings"/>
                        </a:rPr>
                        <a:t>*</a:t>
                      </a:r>
                      <a:endParaRPr lang="en-US" sz="2000" b="1" baseline="30000" dirty="0" smtClean="0">
                        <a:effectLst>
                          <a:outerShdw blurRad="50800" dist="38100" dir="2700000" algn="tl" rotWithShape="0">
                            <a:prstClr val="black">
                              <a:alpha val="40000"/>
                            </a:prstClr>
                          </a:outerShdw>
                        </a:effectLst>
                      </a:endParaRPr>
                    </a:p>
                  </a:txBody>
                  <a:tcPr marL="93260" marR="93260" marT="46630" marB="4663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smtClean="0">
                          <a:effectLst>
                            <a:outerShdw blurRad="50800" dist="38100" dir="2700000" algn="tl" rotWithShape="0">
                              <a:prstClr val="black">
                                <a:alpha val="40000"/>
                              </a:prstClr>
                            </a:outerShdw>
                          </a:effectLst>
                          <a:sym typeface="Wingdings"/>
                        </a:rPr>
                        <a:t></a:t>
                      </a:r>
                      <a:r>
                        <a:rPr lang="en-US" sz="2000" b="1" baseline="30000" smtClean="0">
                          <a:effectLst>
                            <a:outerShdw blurRad="50800" dist="38100" dir="2700000" algn="tl" rotWithShape="0">
                              <a:prstClr val="black">
                                <a:alpha val="40000"/>
                              </a:prstClr>
                            </a:outerShdw>
                          </a:effectLst>
                          <a:sym typeface="Wingdings"/>
                        </a:rPr>
                        <a:t>*</a:t>
                      </a:r>
                      <a:endParaRPr lang="en-US" sz="2000" b="1" baseline="30000" dirty="0" smtClean="0">
                        <a:effectLst>
                          <a:outerShdw blurRad="50800" dist="38100" dir="2700000" algn="tl" rotWithShape="0">
                            <a:prstClr val="black">
                              <a:alpha val="40000"/>
                            </a:prstClr>
                          </a:outerShdw>
                        </a:effectLst>
                      </a:endParaRPr>
                    </a:p>
                  </a:txBody>
                  <a:tcPr marL="93260" marR="93260" marT="46630" marB="4663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smtClean="0">
                          <a:effectLst>
                            <a:outerShdw blurRad="50800" dist="38100" dir="2700000" algn="tl" rotWithShape="0">
                              <a:prstClr val="black">
                                <a:alpha val="40000"/>
                              </a:prstClr>
                            </a:outerShdw>
                          </a:effectLst>
                          <a:sym typeface="Wingdings"/>
                        </a:rPr>
                        <a:t></a:t>
                      </a:r>
                      <a:r>
                        <a:rPr lang="en-US" sz="2000" b="1" baseline="30000" smtClean="0">
                          <a:effectLst>
                            <a:outerShdw blurRad="50800" dist="38100" dir="2700000" algn="tl" rotWithShape="0">
                              <a:prstClr val="black">
                                <a:alpha val="40000"/>
                              </a:prstClr>
                            </a:outerShdw>
                          </a:effectLst>
                          <a:sym typeface="Wingdings"/>
                        </a:rPr>
                        <a:t>*</a:t>
                      </a:r>
                      <a:endParaRPr lang="en-US" sz="2000" b="1" baseline="30000" dirty="0" smtClean="0">
                        <a:effectLst>
                          <a:outerShdw blurRad="50800" dist="38100" dir="2700000" algn="tl" rotWithShape="0">
                            <a:prstClr val="black">
                              <a:alpha val="40000"/>
                            </a:prstClr>
                          </a:outerShdw>
                        </a:effectLst>
                      </a:endParaRPr>
                    </a:p>
                  </a:txBody>
                  <a:tcPr marL="93260" marR="93260" marT="46630" marB="4663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r>
                        <a:rPr lang="en-US" sz="2000" b="1" baseline="30000" dirty="0" smtClean="0">
                          <a:effectLst>
                            <a:outerShdw blurRad="50800" dist="38100" dir="2700000" algn="tl" rotWithShape="0">
                              <a:prstClr val="black">
                                <a:alpha val="40000"/>
                              </a:prstClr>
                            </a:outerShdw>
                          </a:effectLst>
                          <a:sym typeface="Wingdings"/>
                        </a:rPr>
                        <a:t>*</a:t>
                      </a:r>
                      <a:endParaRPr lang="en-US" sz="2000" b="1" baseline="30000" dirty="0" smtClean="0">
                        <a:effectLst>
                          <a:outerShdw blurRad="50800" dist="38100" dir="2700000" algn="tl" rotWithShape="0">
                            <a:prstClr val="black">
                              <a:alpha val="40000"/>
                            </a:prstClr>
                          </a:outerShdw>
                        </a:effectLst>
                      </a:endParaRPr>
                    </a:p>
                  </a:txBody>
                  <a:tcPr marL="93260" marR="93260" marT="46630" marB="4663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endParaRPr lang="en-US" sz="2400" b="1" dirty="0" smtClean="0">
                        <a:effectLst>
                          <a:outerShdw blurRad="50800" dist="38100" dir="2700000" algn="tl" rotWithShape="0">
                            <a:prstClr val="black">
                              <a:alpha val="40000"/>
                            </a:prstClr>
                          </a:outerShdw>
                        </a:effectLst>
                      </a:endParaRPr>
                    </a:p>
                  </a:txBody>
                  <a:tcPr marL="93260" marR="93260" marT="46630" marB="46630" anchor="ctr">
                    <a:lnR w="19050" cap="flat" cmpd="sng" algn="ctr">
                      <a:solidFill>
                        <a:schemeClr val="bg1"/>
                      </a:solidFill>
                      <a:prstDash val="solid"/>
                      <a:round/>
                      <a:headEnd type="none" w="med" len="med"/>
                      <a:tailEnd type="none" w="med" len="med"/>
                    </a:lnR>
                  </a:tcPr>
                </a:tc>
              </a:tr>
              <a:tr h="714996">
                <a:tc>
                  <a:txBody>
                    <a:bodyPr/>
                    <a:lstStyle/>
                    <a:p>
                      <a:pPr algn="r"/>
                      <a:r>
                        <a:rPr lang="en-US" sz="2000" dirty="0" smtClean="0"/>
                        <a:t>Endpoint Protection</a:t>
                      </a:r>
                      <a:endParaRPr lang="en-US" sz="2000" dirty="0"/>
                    </a:p>
                  </a:txBody>
                  <a:tcPr marL="46630" marR="186521" marT="46630" marB="46630" anchor="ctr">
                    <a:lnL w="19050" cap="flat" cmpd="sng" algn="ctr">
                      <a:solidFill>
                        <a:schemeClr val="bg1"/>
                      </a:solidFill>
                      <a:prstDash val="solid"/>
                      <a:round/>
                      <a:headEnd type="none" w="med" len="med"/>
                      <a:tailEnd type="none" w="med" len="med"/>
                    </a:ln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endParaRPr lang="en-US" sz="2400" b="1" dirty="0" smtClean="0">
                        <a:effectLst>
                          <a:outerShdw blurRad="50800" dist="38100" dir="2700000" algn="tl" rotWithShape="0">
                            <a:prstClr val="black">
                              <a:alpha val="40000"/>
                            </a:prstClr>
                          </a:outerShdw>
                        </a:effectLst>
                      </a:endParaRPr>
                    </a:p>
                  </a:txBody>
                  <a:tcPr marL="93260" marR="93260" marT="46630" marB="4663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endParaRPr lang="en-US" sz="2400" b="1" dirty="0" smtClean="0">
                        <a:effectLst>
                          <a:outerShdw blurRad="50800" dist="38100" dir="2700000" algn="tl" rotWithShape="0">
                            <a:prstClr val="black">
                              <a:alpha val="40000"/>
                            </a:prstClr>
                          </a:outerShdw>
                        </a:effectLst>
                      </a:endParaRPr>
                    </a:p>
                  </a:txBody>
                  <a:tcPr marL="93260" marR="93260" marT="46630" marB="46630" anchor="ctr"/>
                </a:tc>
                <a:tc>
                  <a:txBody>
                    <a:bodyPr/>
                    <a:lstStyle/>
                    <a:p>
                      <a:pPr algn="ctr"/>
                      <a:r>
                        <a:rPr lang="en-US" sz="2400" b="1" dirty="0" smtClean="0">
                          <a:effectLst>
                            <a:outerShdw blurRad="50800" dist="38100" dir="2700000" algn="tl" rotWithShape="0">
                              <a:prstClr val="black">
                                <a:alpha val="40000"/>
                              </a:prstClr>
                            </a:outerShdw>
                          </a:effectLst>
                          <a:sym typeface="Wingdings"/>
                        </a:rPr>
                        <a:t></a:t>
                      </a:r>
                      <a:endParaRPr lang="en-US" sz="2400" b="1" dirty="0">
                        <a:effectLst>
                          <a:outerShdw blurRad="50800" dist="38100" dir="2700000" algn="tl" rotWithShape="0">
                            <a:prstClr val="black">
                              <a:alpha val="40000"/>
                            </a:prstClr>
                          </a:outerShdw>
                        </a:effectLst>
                      </a:endParaRPr>
                    </a:p>
                  </a:txBody>
                  <a:tcPr marL="93260" marR="93260" marT="46630" marB="46630" anchor="ctr"/>
                </a:tc>
                <a:tc>
                  <a:txBody>
                    <a:bodyPr/>
                    <a:lstStyle/>
                    <a:p>
                      <a:pPr algn="ctr"/>
                      <a:r>
                        <a:rPr lang="en-US" sz="2400" b="1" dirty="0" smtClean="0">
                          <a:effectLst>
                            <a:outerShdw blurRad="50800" dist="38100" dir="2700000" algn="tl" rotWithShape="0">
                              <a:prstClr val="black">
                                <a:alpha val="40000"/>
                              </a:prstClr>
                            </a:outerShdw>
                          </a:effectLst>
                          <a:sym typeface="Wingdings"/>
                        </a:rPr>
                        <a:t></a:t>
                      </a:r>
                      <a:endParaRPr lang="en-US" sz="2400" b="1" dirty="0">
                        <a:effectLst>
                          <a:outerShdw blurRad="50800" dist="38100" dir="2700000" algn="tl" rotWithShape="0">
                            <a:prstClr val="black">
                              <a:alpha val="40000"/>
                            </a:prstClr>
                          </a:outerShdw>
                        </a:effectLst>
                      </a:endParaRPr>
                    </a:p>
                  </a:txBody>
                  <a:tcPr marL="93260" marR="93260" marT="46630" marB="46630" anchor="ctr"/>
                </a:tc>
                <a:tc>
                  <a:txBody>
                    <a:bodyPr/>
                    <a:lstStyle/>
                    <a:p>
                      <a:pPr algn="ctr"/>
                      <a:r>
                        <a:rPr lang="en-US" sz="2400" b="1" dirty="0" smtClean="0">
                          <a:effectLst>
                            <a:outerShdw blurRad="50800" dist="38100" dir="2700000" algn="tl" rotWithShape="0">
                              <a:prstClr val="black">
                                <a:alpha val="40000"/>
                              </a:prstClr>
                            </a:outerShdw>
                          </a:effectLst>
                          <a:sym typeface="Wingdings"/>
                        </a:rPr>
                        <a:t></a:t>
                      </a:r>
                      <a:endParaRPr lang="en-US" sz="2400" b="1" dirty="0">
                        <a:effectLst>
                          <a:outerShdw blurRad="50800" dist="38100" dir="2700000" algn="tl" rotWithShape="0">
                            <a:prstClr val="black">
                              <a:alpha val="40000"/>
                            </a:prstClr>
                          </a:outerShdw>
                        </a:effectLst>
                      </a:endParaRPr>
                    </a:p>
                  </a:txBody>
                  <a:tcPr marL="93260" marR="93260" marT="46630" marB="4663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endParaRPr lang="en-US" sz="2400" b="1" dirty="0" smtClean="0">
                        <a:effectLst>
                          <a:outerShdw blurRad="50800" dist="38100" dir="2700000" algn="tl" rotWithShape="0">
                            <a:prstClr val="black">
                              <a:alpha val="40000"/>
                            </a:prstClr>
                          </a:outerShdw>
                        </a:effectLst>
                      </a:endParaRPr>
                    </a:p>
                  </a:txBody>
                  <a:tcPr marL="93260" marR="93260" marT="46630" marB="46630" anchor="ctr"/>
                </a:tc>
                <a:tc rowSpan="2"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1" dirty="0" smtClean="0">
                          <a:solidFill>
                            <a:schemeClr val="tx1"/>
                          </a:solidFill>
                          <a:effectLst/>
                        </a:rPr>
                        <a:t>No</a:t>
                      </a:r>
                      <a:r>
                        <a:rPr lang="en-US" sz="1800" b="0" i="1" baseline="0" dirty="0" smtClean="0">
                          <a:solidFill>
                            <a:schemeClr val="tx1"/>
                          </a:solidFill>
                          <a:effectLst/>
                        </a:rPr>
                        <a:t> Plans</a:t>
                      </a:r>
                      <a:endParaRPr lang="en-US" sz="1600" b="0" i="1" dirty="0" smtClean="0">
                        <a:solidFill>
                          <a:schemeClr val="tx1"/>
                        </a:solidFill>
                        <a:effectLst/>
                      </a:endParaRPr>
                    </a:p>
                  </a:txBody>
                  <a:tcPr marL="93260" marR="93260" marT="46630" marB="46630" anchor="ctr">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solidFill>
                      <a:schemeClr val="bg2">
                        <a:lumMod val="90000"/>
                      </a:schemeClr>
                    </a:solidFill>
                  </a:tcPr>
                </a:tc>
                <a:tc rowSpan="2"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1" dirty="0" smtClean="0">
                        <a:effectLst>
                          <a:outerShdw blurRad="50800" dist="38100" dir="2700000" algn="tl" rotWithShape="0">
                            <a:prstClr val="black">
                              <a:alpha val="40000"/>
                            </a:prstClr>
                          </a:outerShdw>
                        </a:effectLst>
                      </a:endParaRPr>
                    </a:p>
                  </a:txBody>
                  <a:tcPr anchor="ctr">
                    <a:lnL w="12700" cmpd="sng">
                      <a:noFill/>
                    </a:lnL>
                    <a:lnR w="12700" cmpd="sng">
                      <a:noFill/>
                    </a:lnR>
                    <a:lnB w="12700" cmpd="sng">
                      <a:noFill/>
                    </a:lnB>
                    <a:solidFill>
                      <a:schemeClr val="bg1">
                        <a:lumMod val="85000"/>
                      </a:schemeClr>
                    </a:solidFill>
                  </a:tcPr>
                </a:tc>
                <a:tc rowSpan="2"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b="1" dirty="0" smtClean="0">
                        <a:effectLst>
                          <a:outerShdw blurRad="50800" dist="38100" dir="2700000" algn="tl" rotWithShape="0">
                            <a:prstClr val="black">
                              <a:alpha val="40000"/>
                            </a:prstClr>
                          </a:outerShdw>
                        </a:effectLst>
                      </a:endParaRPr>
                    </a:p>
                  </a:txBody>
                  <a:tcPr anchor="ctr">
                    <a:lnL w="12700" cmpd="sng">
                      <a:noFill/>
                    </a:lnL>
                    <a:lnR w="19050" cap="flat" cmpd="sng" algn="ctr">
                      <a:solidFill>
                        <a:schemeClr val="bg1"/>
                      </a:solidFill>
                      <a:prstDash val="solid"/>
                      <a:round/>
                      <a:headEnd type="none" w="med" len="med"/>
                      <a:tailEnd type="none" w="med" len="med"/>
                    </a:lnR>
                    <a:lnB w="12700" cmpd="sng">
                      <a:noFill/>
                    </a:lnB>
                    <a:solidFill>
                      <a:schemeClr val="bg1">
                        <a:lumMod val="85000"/>
                      </a:schemeClr>
                    </a:solidFill>
                  </a:tcPr>
                </a:tc>
              </a:tr>
              <a:tr h="714996">
                <a:tc>
                  <a:txBody>
                    <a:bodyPr/>
                    <a:lstStyle/>
                    <a:p>
                      <a:pPr algn="r"/>
                      <a:r>
                        <a:rPr lang="en-US" sz="2000" dirty="0" smtClean="0"/>
                        <a:t>Virtual Machine Manager</a:t>
                      </a:r>
                      <a:endParaRPr lang="en-US" sz="2000" dirty="0"/>
                    </a:p>
                  </a:txBody>
                  <a:tcPr marL="46630" marR="186521" marT="46630" marB="46630" anchor="ctr">
                    <a:lnL w="19050" cap="flat" cmpd="sng" algn="ctr">
                      <a:solidFill>
                        <a:schemeClr val="bg1"/>
                      </a:solidFill>
                      <a:prstDash val="solid"/>
                      <a:round/>
                      <a:headEnd type="none" w="med" len="med"/>
                      <a:tailEnd type="none" w="med" len="med"/>
                    </a:lnL>
                    <a:lnB w="1905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endParaRPr lang="en-US" sz="2400" b="1" dirty="0" smtClean="0">
                        <a:effectLst>
                          <a:outerShdw blurRad="50800" dist="38100" dir="2700000" algn="tl" rotWithShape="0">
                            <a:prstClr val="black">
                              <a:alpha val="40000"/>
                            </a:prstClr>
                          </a:outerShdw>
                        </a:effectLst>
                      </a:endParaRPr>
                    </a:p>
                  </a:txBody>
                  <a:tcPr marL="93260" marR="93260" marT="46630" marB="46630" anchor="ctr">
                    <a:lnB w="1905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endParaRPr lang="en-US" sz="2400" b="1" dirty="0" smtClean="0">
                        <a:effectLst>
                          <a:outerShdw blurRad="50800" dist="38100" dir="2700000" algn="tl" rotWithShape="0">
                            <a:prstClr val="black">
                              <a:alpha val="40000"/>
                            </a:prstClr>
                          </a:outerShdw>
                        </a:effectLst>
                      </a:endParaRPr>
                    </a:p>
                  </a:txBody>
                  <a:tcPr marL="93260" marR="93260" marT="46630" marB="46630" anchor="ctr">
                    <a:lnB w="1905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endParaRPr lang="en-US" sz="2400" b="1" dirty="0" smtClean="0">
                        <a:effectLst>
                          <a:outerShdw blurRad="50800" dist="38100" dir="2700000" algn="tl" rotWithShape="0">
                            <a:prstClr val="black">
                              <a:alpha val="40000"/>
                            </a:prstClr>
                          </a:outerShdw>
                        </a:effectLst>
                      </a:endParaRPr>
                    </a:p>
                  </a:txBody>
                  <a:tcPr marL="93260" marR="93260" marT="46630" marB="46630" anchor="ctr">
                    <a:lnB w="1905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b="1" dirty="0" smtClean="0">
                          <a:effectLst>
                            <a:outerShdw blurRad="50800" dist="38100" dir="2700000" algn="tl" rotWithShape="0">
                              <a:prstClr val="black">
                                <a:alpha val="40000"/>
                              </a:prstClr>
                            </a:outerShdw>
                          </a:effectLst>
                          <a:sym typeface="Wingdings"/>
                        </a:rPr>
                        <a:t></a:t>
                      </a:r>
                      <a:endParaRPr lang="en-US" sz="2400" b="1" dirty="0" smtClean="0">
                        <a:effectLst>
                          <a:outerShdw blurRad="50800" dist="38100" dir="2700000" algn="tl" rotWithShape="0">
                            <a:prstClr val="black">
                              <a:alpha val="40000"/>
                            </a:prstClr>
                          </a:outerShdw>
                        </a:effectLst>
                      </a:endParaRPr>
                    </a:p>
                  </a:txBody>
                  <a:tcPr marL="93260" marR="93260" marT="46630" marB="46630" anchor="ctr">
                    <a:lnB w="1905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1" dirty="0" smtClean="0">
                          <a:effectLst/>
                        </a:rPr>
                        <a:t>Future</a:t>
                      </a:r>
                    </a:p>
                  </a:txBody>
                  <a:tcPr marL="93260" marR="93260" marT="46630" marB="46630" anchor="ctr">
                    <a:lnB w="19050" cap="flat" cmpd="sng" algn="ctr">
                      <a:solidFill>
                        <a:schemeClr val="bg1"/>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1" dirty="0" smtClean="0">
                          <a:effectLst/>
                        </a:rPr>
                        <a:t>Future</a:t>
                      </a:r>
                    </a:p>
                  </a:txBody>
                  <a:tcPr marL="93260" marR="93260" marT="46630" marB="46630" anchor="ctr">
                    <a:lnB w="19050" cap="flat" cmpd="sng" algn="ctr">
                      <a:solidFill>
                        <a:schemeClr val="bg1"/>
                      </a:solidFill>
                      <a:prstDash val="solid"/>
                      <a:round/>
                      <a:headEnd type="none" w="med" len="med"/>
                      <a:tailEnd type="none" w="med" len="med"/>
                    </a:lnB>
                  </a:tcPr>
                </a:tc>
                <a:tc gridSpan="3" vMerge="1">
                  <a:txBody>
                    <a:bodyPr/>
                    <a:lstStyle/>
                    <a:p>
                      <a:pPr algn="ctr"/>
                      <a:endParaRPr lang="en-US" sz="2400" b="1" dirty="0">
                        <a:effectLst>
                          <a:outerShdw blurRad="50800" dist="38100" dir="2700000" algn="tl" rotWithShape="0">
                            <a:prstClr val="black">
                              <a:alpha val="40000"/>
                            </a:prstClr>
                          </a:outerShdw>
                        </a:effectLst>
                      </a:endParaRPr>
                    </a:p>
                  </a:txBody>
                  <a:tcPr anchor="ctr">
                    <a:lnR w="12700" cmpd="sng">
                      <a:noFill/>
                    </a:lnR>
                    <a:lnT w="12700" cmpd="sng">
                      <a:noFill/>
                    </a:lnT>
                    <a:lnB w="19050" cap="flat" cmpd="sng" algn="ctr">
                      <a:solidFill>
                        <a:schemeClr val="bg1"/>
                      </a:solidFill>
                      <a:prstDash val="solid"/>
                      <a:round/>
                      <a:headEnd type="none" w="med" len="med"/>
                      <a:tailEnd type="none" w="med" len="med"/>
                    </a:lnB>
                    <a:solidFill>
                      <a:schemeClr val="bg1">
                        <a:lumMod val="85000"/>
                      </a:schemeClr>
                    </a:solidFill>
                  </a:tcPr>
                </a:tc>
                <a:tc hMerge="1" vMerge="1">
                  <a:txBody>
                    <a:bodyPr/>
                    <a:lstStyle/>
                    <a:p>
                      <a:pPr algn="ctr"/>
                      <a:endParaRPr lang="en-US" sz="2400" b="1" dirty="0">
                        <a:effectLst>
                          <a:outerShdw blurRad="50800" dist="38100" dir="2700000" algn="tl" rotWithShape="0">
                            <a:prstClr val="black">
                              <a:alpha val="40000"/>
                            </a:prstClr>
                          </a:outerShdw>
                        </a:effectLst>
                      </a:endParaRPr>
                    </a:p>
                  </a:txBody>
                  <a:tcPr anchor="ctr">
                    <a:lnL w="12700" cmpd="sng">
                      <a:noFill/>
                    </a:lnL>
                    <a:lnR w="12700" cmpd="sng">
                      <a:noFill/>
                    </a:lnR>
                    <a:lnT w="12700" cmpd="sng">
                      <a:noFill/>
                    </a:lnT>
                    <a:lnB w="19050" cap="flat" cmpd="sng" algn="ctr">
                      <a:solidFill>
                        <a:schemeClr val="bg1"/>
                      </a:solidFill>
                      <a:prstDash val="solid"/>
                      <a:round/>
                      <a:headEnd type="none" w="med" len="med"/>
                      <a:tailEnd type="none" w="med" len="med"/>
                    </a:lnB>
                    <a:solidFill>
                      <a:schemeClr val="bg1">
                        <a:lumMod val="85000"/>
                      </a:schemeClr>
                    </a:solidFill>
                  </a:tcPr>
                </a:tc>
                <a:tc hMerge="1" vMerge="1">
                  <a:txBody>
                    <a:bodyPr/>
                    <a:lstStyle/>
                    <a:p>
                      <a:pPr algn="ctr"/>
                      <a:endParaRPr lang="en-US" sz="2400" b="1" dirty="0">
                        <a:effectLst>
                          <a:outerShdw blurRad="50800" dist="38100" dir="2700000" algn="tl" rotWithShape="0">
                            <a:prstClr val="black">
                              <a:alpha val="40000"/>
                            </a:prstClr>
                          </a:outerShdw>
                        </a:effectLst>
                      </a:endParaRPr>
                    </a:p>
                  </a:txBody>
                  <a:tcPr anchor="ctr">
                    <a:lnL w="12700" cmpd="sng">
                      <a:noFill/>
                    </a:lnL>
                    <a:lnR w="19050" cap="flat" cmpd="sng" algn="ctr">
                      <a:solidFill>
                        <a:schemeClr val="bg1"/>
                      </a:solidFill>
                      <a:prstDash val="solid"/>
                      <a:round/>
                      <a:headEnd type="none" w="med" len="med"/>
                      <a:tailEnd type="none" w="med" len="med"/>
                    </a:lnR>
                    <a:lnT w="12700" cmpd="sng">
                      <a:noFill/>
                    </a:lnT>
                    <a:lnB w="19050" cap="flat" cmpd="sng" algn="ctr">
                      <a:solidFill>
                        <a:schemeClr val="bg1"/>
                      </a:solidFill>
                      <a:prstDash val="solid"/>
                      <a:round/>
                      <a:headEnd type="none" w="med" len="med"/>
                      <a:tailEnd type="none" w="med" len="med"/>
                    </a:lnB>
                    <a:solidFill>
                      <a:schemeClr val="bg1">
                        <a:lumMod val="85000"/>
                      </a:schemeClr>
                    </a:solidFill>
                  </a:tcPr>
                </a:tc>
              </a:tr>
            </a:tbl>
          </a:graphicData>
        </a:graphic>
      </p:graphicFrame>
      <p:sp>
        <p:nvSpPr>
          <p:cNvPr id="5" name="TextBox 4"/>
          <p:cNvSpPr txBox="1"/>
          <p:nvPr/>
        </p:nvSpPr>
        <p:spPr>
          <a:xfrm>
            <a:off x="547609" y="6240432"/>
            <a:ext cx="3200365" cy="544765"/>
          </a:xfrm>
          <a:prstGeom prst="rect">
            <a:avLst/>
          </a:prstGeom>
          <a:noFill/>
        </p:spPr>
        <p:txBody>
          <a:bodyPr wrap="square" lIns="182880" tIns="146304" rIns="182880" bIns="146304" rtlCol="0">
            <a:spAutoFit/>
          </a:bodyPr>
          <a:lstStyle/>
          <a:p>
            <a:pPr>
              <a:lnSpc>
                <a:spcPct val="90000"/>
              </a:lnSpc>
              <a:spcAft>
                <a:spcPts val="600"/>
              </a:spcAft>
            </a:pPr>
            <a:r>
              <a:rPr lang="en-US" dirty="0" smtClean="0">
                <a:gradFill>
                  <a:gsLst>
                    <a:gs pos="2917">
                      <a:schemeClr val="tx1"/>
                    </a:gs>
                    <a:gs pos="30000">
                      <a:schemeClr val="tx1"/>
                    </a:gs>
                  </a:gsLst>
                  <a:lin ang="5400000" scaled="0"/>
                </a:gradFill>
              </a:rPr>
              <a:t>*ETA = 2Q CY2013</a:t>
            </a:r>
          </a:p>
        </p:txBody>
      </p:sp>
    </p:spTree>
    <p:extLst>
      <p:ext uri="{BB962C8B-B14F-4D97-AF65-F5344CB8AC3E}">
        <p14:creationId xmlns:p14="http://schemas.microsoft.com/office/powerpoint/2010/main" val="376365768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Linux/UNIX Management Functionality</a:t>
            </a:r>
            <a:endParaRPr lang="en-US" dirty="0"/>
          </a:p>
        </p:txBody>
      </p:sp>
      <p:sp>
        <p:nvSpPr>
          <p:cNvPr id="4" name="Rectangle 3"/>
          <p:cNvSpPr/>
          <p:nvPr/>
        </p:nvSpPr>
        <p:spPr>
          <a:xfrm>
            <a:off x="690619" y="2875526"/>
            <a:ext cx="3450632" cy="3637153"/>
          </a:xfrm>
          <a:prstGeom prst="rect">
            <a:avLst/>
          </a:prstGeom>
          <a:solidFill>
            <a:srgbClr val="FFFFDD"/>
          </a:solidFill>
          <a:ln>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39891" tIns="93260" rIns="139891" bIns="93260" rtlCol="0" anchor="t"/>
          <a:lstStyle/>
          <a:p>
            <a:pPr marL="279779" indent="-279779">
              <a:buFont typeface="Arial" pitchFamily="34" charset="0"/>
              <a:buChar char="•"/>
            </a:pPr>
            <a:r>
              <a:rPr lang="en-US" sz="2040" dirty="0">
                <a:solidFill>
                  <a:schemeClr val="bg2"/>
                </a:solidFill>
              </a:rPr>
              <a:t>Monitor OS health &amp; performance</a:t>
            </a:r>
          </a:p>
          <a:p>
            <a:pPr marL="279779" indent="-279779">
              <a:buFont typeface="Arial" pitchFamily="34" charset="0"/>
              <a:buChar char="•"/>
            </a:pPr>
            <a:r>
              <a:rPr lang="en-US" sz="2040" dirty="0">
                <a:solidFill>
                  <a:schemeClr val="bg2"/>
                </a:solidFill>
              </a:rPr>
              <a:t>Monitor log files</a:t>
            </a:r>
          </a:p>
          <a:p>
            <a:pPr marL="279779" indent="-279779">
              <a:buFont typeface="Arial" pitchFamily="34" charset="0"/>
              <a:buChar char="•"/>
            </a:pPr>
            <a:r>
              <a:rPr lang="en-US" sz="2040" dirty="0">
                <a:solidFill>
                  <a:schemeClr val="bg2"/>
                </a:solidFill>
              </a:rPr>
              <a:t>Monitor JEE app servers</a:t>
            </a:r>
          </a:p>
          <a:p>
            <a:pPr marL="279779" indent="-279779">
              <a:buFont typeface="Arial" pitchFamily="34" charset="0"/>
              <a:buChar char="•"/>
            </a:pPr>
            <a:r>
              <a:rPr lang="en-US" sz="2040" dirty="0">
                <a:solidFill>
                  <a:schemeClr val="bg2"/>
                </a:solidFill>
              </a:rPr>
              <a:t>Monitor line-of-business applications</a:t>
            </a:r>
          </a:p>
          <a:p>
            <a:pPr marL="279779" indent="-279779">
              <a:buFont typeface="Arial" pitchFamily="34" charset="0"/>
              <a:buChar char="•"/>
            </a:pPr>
            <a:r>
              <a:rPr lang="en-US" sz="2040" dirty="0">
                <a:solidFill>
                  <a:schemeClr val="bg2"/>
                </a:solidFill>
              </a:rPr>
              <a:t>Monitor databases and web servers</a:t>
            </a:r>
          </a:p>
          <a:p>
            <a:pPr marL="279779" indent="-279779">
              <a:buFont typeface="Arial" pitchFamily="34" charset="0"/>
              <a:buChar char="•"/>
            </a:pPr>
            <a:r>
              <a:rPr lang="en-US" sz="2040" dirty="0">
                <a:solidFill>
                  <a:schemeClr val="bg2"/>
                </a:solidFill>
              </a:rPr>
              <a:t>Audit security events</a:t>
            </a:r>
          </a:p>
        </p:txBody>
      </p:sp>
      <p:sp>
        <p:nvSpPr>
          <p:cNvPr id="5" name="Rectangle 4"/>
          <p:cNvSpPr/>
          <p:nvPr/>
        </p:nvSpPr>
        <p:spPr>
          <a:xfrm>
            <a:off x="4513321" y="2875526"/>
            <a:ext cx="3450632" cy="3637153"/>
          </a:xfrm>
          <a:prstGeom prst="rect">
            <a:avLst/>
          </a:prstGeom>
          <a:solidFill>
            <a:srgbClr val="FFFFDD"/>
          </a:solidFill>
          <a:ln>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39891" tIns="93260" rIns="139891" bIns="93260" rtlCol="0" anchor="t"/>
          <a:lstStyle/>
          <a:p>
            <a:pPr marL="279779" indent="-279779">
              <a:buFont typeface="Arial" pitchFamily="34" charset="0"/>
              <a:buChar char="•"/>
            </a:pPr>
            <a:r>
              <a:rPr lang="en-US" sz="2040" dirty="0">
                <a:solidFill>
                  <a:schemeClr val="bg2"/>
                </a:solidFill>
              </a:rPr>
              <a:t>Inventory hardware</a:t>
            </a:r>
          </a:p>
          <a:p>
            <a:pPr marL="279779" indent="-279779">
              <a:buFont typeface="Arial" pitchFamily="34" charset="0"/>
              <a:buChar char="•"/>
            </a:pPr>
            <a:r>
              <a:rPr lang="en-US" sz="2040" dirty="0">
                <a:solidFill>
                  <a:schemeClr val="bg2"/>
                </a:solidFill>
              </a:rPr>
              <a:t>Inventory installed applications</a:t>
            </a:r>
          </a:p>
          <a:p>
            <a:pPr marL="279779" indent="-279779">
              <a:buFont typeface="Arial" pitchFamily="34" charset="0"/>
              <a:buChar char="•"/>
            </a:pPr>
            <a:r>
              <a:rPr lang="en-US" sz="2040" dirty="0">
                <a:solidFill>
                  <a:schemeClr val="bg2"/>
                </a:solidFill>
              </a:rPr>
              <a:t>Create collections based on inventory</a:t>
            </a:r>
          </a:p>
          <a:p>
            <a:pPr marL="279779" indent="-279779">
              <a:buFont typeface="Arial" pitchFamily="34" charset="0"/>
              <a:buChar char="•"/>
            </a:pPr>
            <a:r>
              <a:rPr lang="en-US" sz="2040" dirty="0">
                <a:solidFill>
                  <a:schemeClr val="bg2"/>
                </a:solidFill>
              </a:rPr>
              <a:t>Distribute and install software</a:t>
            </a:r>
          </a:p>
          <a:p>
            <a:pPr marL="279779" indent="-279779">
              <a:buFont typeface="Arial" pitchFamily="34" charset="0"/>
              <a:buChar char="•"/>
            </a:pPr>
            <a:r>
              <a:rPr lang="en-US" sz="2040" dirty="0">
                <a:solidFill>
                  <a:schemeClr val="bg2"/>
                </a:solidFill>
              </a:rPr>
              <a:t>Report on inventory and software distribution</a:t>
            </a:r>
          </a:p>
          <a:p>
            <a:pPr marL="279779" indent="-279779">
              <a:buFont typeface="Arial" pitchFamily="34" charset="0"/>
              <a:buChar char="•"/>
            </a:pPr>
            <a:r>
              <a:rPr lang="en-US" sz="2040" dirty="0">
                <a:solidFill>
                  <a:schemeClr val="bg2"/>
                </a:solidFill>
              </a:rPr>
              <a:t>Endpoint Protection (anti-virus)</a:t>
            </a:r>
          </a:p>
          <a:p>
            <a:pPr marL="279779" indent="-279779">
              <a:buFont typeface="Arial" pitchFamily="34" charset="0"/>
              <a:buChar char="•"/>
            </a:pPr>
            <a:endParaRPr lang="en-US" sz="2040" dirty="0">
              <a:solidFill>
                <a:schemeClr val="bg2"/>
              </a:solidFill>
            </a:endParaRPr>
          </a:p>
        </p:txBody>
      </p:sp>
      <p:sp>
        <p:nvSpPr>
          <p:cNvPr id="6" name="Rectangle 5"/>
          <p:cNvSpPr/>
          <p:nvPr/>
        </p:nvSpPr>
        <p:spPr>
          <a:xfrm>
            <a:off x="8336024" y="2875526"/>
            <a:ext cx="3543893" cy="3637153"/>
          </a:xfrm>
          <a:prstGeom prst="rect">
            <a:avLst/>
          </a:prstGeom>
          <a:solidFill>
            <a:srgbClr val="FFFFDD"/>
          </a:solidFill>
          <a:ln>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139891" tIns="93260" rIns="139891" bIns="93260" rtlCol="0" anchor="t"/>
          <a:lstStyle/>
          <a:p>
            <a:pPr marL="279779" indent="-279779">
              <a:buFont typeface="Arial" pitchFamily="34" charset="0"/>
              <a:buChar char="•"/>
            </a:pPr>
            <a:r>
              <a:rPr lang="en-US" sz="2040" dirty="0">
                <a:solidFill>
                  <a:schemeClr val="bg2"/>
                </a:solidFill>
              </a:rPr>
              <a:t>Personalize OS instances when deploying</a:t>
            </a:r>
          </a:p>
          <a:p>
            <a:pPr marL="279779" indent="-279779">
              <a:buFont typeface="Arial" pitchFamily="34" charset="0"/>
              <a:buChar char="•"/>
            </a:pPr>
            <a:r>
              <a:rPr lang="en-US" sz="2040" dirty="0">
                <a:solidFill>
                  <a:schemeClr val="bg2"/>
                </a:solidFill>
              </a:rPr>
              <a:t>Use service templates for multi-tier deployments</a:t>
            </a:r>
          </a:p>
          <a:p>
            <a:pPr marL="279779" indent="-279779">
              <a:buFont typeface="Arial" pitchFamily="34" charset="0"/>
              <a:buChar char="•"/>
            </a:pPr>
            <a:r>
              <a:rPr lang="en-US" sz="2040" dirty="0">
                <a:solidFill>
                  <a:schemeClr val="bg2"/>
                </a:solidFill>
              </a:rPr>
              <a:t>Scale out using service templates</a:t>
            </a:r>
          </a:p>
          <a:p>
            <a:pPr marL="279779" indent="-279779">
              <a:buFont typeface="Arial" pitchFamily="34" charset="0"/>
              <a:buChar char="•"/>
            </a:pPr>
            <a:r>
              <a:rPr lang="en-US" sz="2040" dirty="0">
                <a:solidFill>
                  <a:schemeClr val="bg2"/>
                </a:solidFill>
              </a:rPr>
              <a:t>Live migrate across Hyper-V hosts</a:t>
            </a:r>
          </a:p>
        </p:txBody>
      </p:sp>
      <p:sp>
        <p:nvSpPr>
          <p:cNvPr id="7" name="Rectangle 6"/>
          <p:cNvSpPr/>
          <p:nvPr/>
        </p:nvSpPr>
        <p:spPr>
          <a:xfrm>
            <a:off x="690619" y="1787489"/>
            <a:ext cx="3450632" cy="1119124"/>
          </a:xfrm>
          <a:prstGeom prst="rect">
            <a:avLst/>
          </a:prstGeom>
          <a:solidFill>
            <a:srgbClr val="00B050"/>
          </a:solidFill>
          <a:ln>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44" b="1" dirty="0"/>
              <a:t>Operations Manager</a:t>
            </a:r>
          </a:p>
          <a:p>
            <a:pPr algn="ctr"/>
            <a:r>
              <a:rPr lang="en-US" sz="2244" i="1" dirty="0"/>
              <a:t>Monitor operations</a:t>
            </a:r>
          </a:p>
        </p:txBody>
      </p:sp>
      <p:sp>
        <p:nvSpPr>
          <p:cNvPr id="8" name="Rectangle 7"/>
          <p:cNvSpPr/>
          <p:nvPr/>
        </p:nvSpPr>
        <p:spPr>
          <a:xfrm>
            <a:off x="4511703" y="1787489"/>
            <a:ext cx="3450632" cy="1119124"/>
          </a:xfrm>
          <a:prstGeom prst="rect">
            <a:avLst/>
          </a:prstGeom>
          <a:solidFill>
            <a:srgbClr val="00B050"/>
          </a:solidFill>
          <a:ln>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44" b="1" dirty="0"/>
              <a:t>Configuration Manager</a:t>
            </a:r>
          </a:p>
          <a:p>
            <a:pPr algn="ctr"/>
            <a:r>
              <a:rPr lang="en-US" sz="2244" i="1" dirty="0"/>
              <a:t>Deploy software</a:t>
            </a:r>
            <a:endParaRPr lang="en-US" sz="2040" i="1" dirty="0"/>
          </a:p>
        </p:txBody>
      </p:sp>
      <p:sp>
        <p:nvSpPr>
          <p:cNvPr id="9" name="Rectangle 8"/>
          <p:cNvSpPr/>
          <p:nvPr/>
        </p:nvSpPr>
        <p:spPr>
          <a:xfrm>
            <a:off x="8336024" y="1787489"/>
            <a:ext cx="3543893" cy="1119124"/>
          </a:xfrm>
          <a:prstGeom prst="rect">
            <a:avLst/>
          </a:prstGeom>
          <a:solidFill>
            <a:srgbClr val="00B050"/>
          </a:solidFill>
          <a:ln>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en-US" sz="2244" b="1" dirty="0"/>
              <a:t>Virtual Machine Manager</a:t>
            </a:r>
          </a:p>
          <a:p>
            <a:pPr algn="ctr"/>
            <a:r>
              <a:rPr lang="en-US" sz="2244" i="1" dirty="0"/>
              <a:t>Manage a private cloud</a:t>
            </a:r>
            <a:endParaRPr lang="en-US" sz="2040" i="1" dirty="0"/>
          </a:p>
        </p:txBody>
      </p:sp>
    </p:spTree>
    <p:extLst>
      <p:ext uri="{BB962C8B-B14F-4D97-AF65-F5344CB8AC3E}">
        <p14:creationId xmlns:p14="http://schemas.microsoft.com/office/powerpoint/2010/main" val="153025187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MMS_2013_Template_Dark_Gray_16x9">
  <a:themeElements>
    <a:clrScheme name="Custom 56">
      <a:dk1>
        <a:srgbClr val="000000"/>
      </a:dk1>
      <a:lt1>
        <a:srgbClr val="FFFFFF"/>
      </a:lt1>
      <a:dk2>
        <a:srgbClr val="505050"/>
      </a:dk2>
      <a:lt2>
        <a:srgbClr val="7FBA00"/>
      </a:lt2>
      <a:accent1>
        <a:srgbClr val="969696"/>
      </a:accent1>
      <a:accent2>
        <a:srgbClr val="0072C6"/>
      </a:accent2>
      <a:accent3>
        <a:srgbClr val="7FBA00"/>
      </a:accent3>
      <a:accent4>
        <a:srgbClr val="00188F"/>
      </a:accent4>
      <a:accent5>
        <a:srgbClr val="00BCF2"/>
      </a:accent5>
      <a:accent6>
        <a:srgbClr val="002050"/>
      </a:accent6>
      <a:hlink>
        <a:srgbClr val="E2E584"/>
      </a:hlink>
      <a:folHlink>
        <a:srgbClr val="E2E584"/>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LIGHT_BLACK_DARK.potx" id="{F88D7E8C-41C2-4F80-B50F-AF7F4BA402DF}" vid="{32F9B32C-E28C-497F-B5B0-2D3F4BD5BC58}"/>
    </a:ext>
  </a:extLst>
</a:theme>
</file>

<file path=ppt/theme/theme2.xml><?xml version="1.0" encoding="utf-8"?>
<a:theme xmlns:a="http://schemas.openxmlformats.org/drawingml/2006/main" name="MMS13 Speaker PPT Template">
  <a:themeElements>
    <a:clrScheme name="Custom 24">
      <a:dk1>
        <a:srgbClr val="505050"/>
      </a:dk1>
      <a:lt1>
        <a:srgbClr val="FFFFFF"/>
      </a:lt1>
      <a:dk2>
        <a:srgbClr val="7FBA00"/>
      </a:dk2>
      <a:lt2>
        <a:srgbClr val="D2D2D2"/>
      </a:lt2>
      <a:accent1>
        <a:srgbClr val="505050"/>
      </a:accent1>
      <a:accent2>
        <a:srgbClr val="00BCF2"/>
      </a:accent2>
      <a:accent3>
        <a:srgbClr val="7FBA00"/>
      </a:accent3>
      <a:accent4>
        <a:srgbClr val="969696"/>
      </a:accent4>
      <a:accent5>
        <a:srgbClr val="0072C6"/>
      </a:accent5>
      <a:accent6>
        <a:srgbClr val="002050"/>
      </a:accent6>
      <a:hlink>
        <a:srgbClr val="008272"/>
      </a:hlink>
      <a:folHlink>
        <a:srgbClr val="00827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noFill/>
          <a:headEnd type="none" w="med" len="med"/>
          <a:tailEnd type="none" w="med" len="med"/>
        </a:ln>
      </a:spPr>
      <a:bodyPr vert="horz" wrap="square" lIns="0" tIns="46637" rIns="0" bIns="46637" numCol="1" rtlCol="0" anchor="ctr" anchorCtr="0" compatLnSpc="1">
        <a:prstTxWarp prst="textNoShape">
          <a:avLst/>
        </a:prstTxWarp>
      </a:bodyPr>
      <a:lstStyle>
        <a:defPPr algn="ctr" defTabSz="932472" fontAlgn="base">
          <a:spcBef>
            <a:spcPct val="0"/>
          </a:spcBef>
          <a:spcAft>
            <a:spcPct val="0"/>
          </a:spcAft>
          <a:defRPr sz="2000" dirty="0">
            <a:gradFill>
              <a:gsLst>
                <a:gs pos="0">
                  <a:srgbClr val="FFFFFF"/>
                </a:gs>
                <a:gs pos="100000">
                  <a:srgbClr val="FFFFFF"/>
                </a:gs>
              </a:gsLst>
              <a:lin ang="5400000" scaled="0"/>
            </a:gra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MSVID_TT_BRAND_16-9_WHITE_LIGHT_BLACK_DARK.potx" id="{F88D7E8C-41C2-4F80-B50F-AF7F4BA402DF}" vid="{1E52C5CB-7F3B-4964-8160-750367E0667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E3105A9F0458F48918DB9BE0C454856" ma:contentTypeVersion="0" ma:contentTypeDescription="Create a new document." ma:contentTypeScope="" ma:versionID="c3ea082bbcba5eb80cd27f495e51a9e1">
  <xsd:schema xmlns:xsd="http://www.w3.org/2001/XMLSchema" xmlns:xs="http://www.w3.org/2001/XMLSchema" xmlns:p="http://schemas.microsoft.com/office/2006/metadata/properties" targetNamespace="http://schemas.microsoft.com/office/2006/metadata/properties" ma:root="true" ma:fieldsID="0f5a3ef88a02c75036dcb9f3cc670ff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F702898C-7641-44E7-9F58-43ABC524B8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32356</TotalTime>
  <Words>2995</Words>
  <Application>Microsoft Office PowerPoint</Application>
  <PresentationFormat>Custom</PresentationFormat>
  <Paragraphs>473</Paragraphs>
  <Slides>37</Slides>
  <Notes>16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37</vt:i4>
      </vt:variant>
    </vt:vector>
  </HeadingPairs>
  <TitlesOfParts>
    <vt:vector size="47" baseType="lpstr">
      <vt:lpstr>Arial</vt:lpstr>
      <vt:lpstr>Consolas</vt:lpstr>
      <vt:lpstr>Franklin Gothic Demi</vt:lpstr>
      <vt:lpstr>Segoe</vt:lpstr>
      <vt:lpstr>Segoe Semibold</vt:lpstr>
      <vt:lpstr>Segoe UI</vt:lpstr>
      <vt:lpstr>Segoe UI Light</vt:lpstr>
      <vt:lpstr>Wingdings</vt:lpstr>
      <vt:lpstr>MMS_2013_Template_Dark_Gray_16x9</vt:lpstr>
      <vt:lpstr>MMS13 Speaker PPT Template</vt:lpstr>
      <vt:lpstr>PowerPoint Presentation</vt:lpstr>
      <vt:lpstr>IM-B201 Managing Linux and UNIX in a System Center Private Cloud</vt:lpstr>
      <vt:lpstr>Session Objectives And Takeaways</vt:lpstr>
      <vt:lpstr>Overview</vt:lpstr>
      <vt:lpstr>System Center manages the heterogeneous enterprise</vt:lpstr>
      <vt:lpstr>Focus on Server Workloads</vt:lpstr>
      <vt:lpstr>Increasing Momentum …</vt:lpstr>
      <vt:lpstr>Supported Operating Systems</vt:lpstr>
      <vt:lpstr>Linux/UNIX Management Functionality</vt:lpstr>
      <vt:lpstr>Virtual Machine Manager</vt:lpstr>
      <vt:lpstr>Scenarios</vt:lpstr>
      <vt:lpstr>OS Specialization</vt:lpstr>
      <vt:lpstr>Demo Linux Template Deployment</vt:lpstr>
      <vt:lpstr>OS Specialization Architecture</vt:lpstr>
      <vt:lpstr>VMM Capabilities That Work For Linux</vt:lpstr>
      <vt:lpstr>Limitations in System Center 2012 SP1</vt:lpstr>
      <vt:lpstr>Configuration Manager</vt:lpstr>
      <vt:lpstr>Features for UNIX/Linux Servers</vt:lpstr>
      <vt:lpstr>Architecture Overview</vt:lpstr>
      <vt:lpstr>Hardware Inventory - Scenarios</vt:lpstr>
      <vt:lpstr>Hardware Inventory - Implementation</vt:lpstr>
      <vt:lpstr>Hardware Inventory - Extensibility</vt:lpstr>
      <vt:lpstr>Software Deployment - Scenarios</vt:lpstr>
      <vt:lpstr>Software Deployment - Implementation</vt:lpstr>
      <vt:lpstr>Demo Configuration Manager</vt:lpstr>
      <vt:lpstr>Operations Manager</vt:lpstr>
      <vt:lpstr>UNIX/Linux OS Monitoring</vt:lpstr>
      <vt:lpstr>UNIX/Linux Architectural Overview</vt:lpstr>
      <vt:lpstr>Built-In Monitoring</vt:lpstr>
      <vt:lpstr>Extensibility via Templates</vt:lpstr>
      <vt:lpstr>Extensibility via Partners</vt:lpstr>
      <vt:lpstr>What’s New in SP1</vt:lpstr>
      <vt:lpstr>Demo OpsMgr Linux Monitoring</vt:lpstr>
      <vt:lpstr>In Review: Session Objectives And Takeaways</vt:lpstr>
      <vt:lpstr>Evaluation</vt:lpstr>
      <vt:lpstr>Resources</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IM-B201 Managing Linux and UNIX in a System Center Private Cloud</dc:title>
  <dc:subject>MMS 2013</dc:subject>
  <dc:creator>John Thekkethala</dc:creator>
  <cp:keywords>MMS2013</cp:keywords>
  <dc:description>Template: Mitchell Derrey, Silver Fox Productions
Formatting: Brett Perry Silver Fox Productions
Event Dates: February 4th - 8th, 2013
Event Location: WSCTC, Seattle, WA
Audience Type: Internal</dc:description>
  <cp:lastModifiedBy>Shows</cp:lastModifiedBy>
  <cp:revision>991</cp:revision>
  <dcterms:created xsi:type="dcterms:W3CDTF">2012-05-22T07:38:31Z</dcterms:created>
  <dcterms:modified xsi:type="dcterms:W3CDTF">2013-04-11T17:54:16Z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0x0101004E3105A9F0458F48918DB9BE0C454856</vt:lpwstr>
  </property>
  <property fmtid="{D5CDD505-2E9C-101B-9397-08002B2CF9AE}" pid="3" name="Product">
    <vt:lpwstr/>
  </property>
  <property fmtid="{D5CDD505-2E9C-101B-9397-08002B2CF9AE}" pid="4" name="Event1">
    <vt:lpwstr>346;#TechReady|ebdf1b7d-d34f-4ccf-ac45-ca5a756d5c65</vt:lpwstr>
  </property>
  <property fmtid="{D5CDD505-2E9C-101B-9397-08002B2CF9AE}" pid="5" name="Audience">
    <vt:lpwstr/>
  </property>
  <property fmtid="{D5CDD505-2E9C-101B-9397-08002B2CF9AE}" pid="6" name="Event Location">
    <vt:lpwstr>311;#Seattle|54f46ed2-c77e-4a59-b182-a4171fdb0d11</vt:lpwstr>
  </property>
  <property fmtid="{D5CDD505-2E9C-101B-9397-08002B2CF9AE}" pid="7" name="Campaign">
    <vt:lpwstr/>
  </property>
  <property fmtid="{D5CDD505-2E9C-101B-9397-08002B2CF9AE}" pid="8" name="Event Venue">
    <vt:lpwstr>347;#Washington State Convention and Trade Center|2ebf141d-f871-4cc9-bf08-f87f112ab464</vt:lpwstr>
  </property>
  <property fmtid="{D5CDD505-2E9C-101B-9397-08002B2CF9AE}" pid="9" name="Track">
    <vt:lpwstr/>
  </property>
  <property fmtid="{D5CDD505-2E9C-101B-9397-08002B2CF9AE}" pid="10" name="IsMyDocuments">
    <vt:bool>true</vt:bool>
  </property>
</Properties>
</file>