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tags/tag4.xml" ContentType="application/vnd.openxmlformats-officedocument.presentationml.tags+xml"/>
  <Override PartName="/ppt/notesSlides/notesSlide16.xml" ContentType="application/vnd.openxmlformats-officedocument.presentationml.notesSlide+xml"/>
  <Override PartName="/ppt/tags/tag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xml" ContentType="application/vnd.openxmlformats-officedocument.presentationml.tags+xml"/>
  <Override PartName="/ppt/notesSlides/notesSlide20.xml" ContentType="application/vnd.openxmlformats-officedocument.presentationml.notesSlide+xml"/>
  <Override PartName="/ppt/tags/tag7.xml" ContentType="application/vnd.openxmlformats-officedocument.presentationml.tags+xml"/>
  <Override PartName="/ppt/notesSlides/notesSlide21.xml" ContentType="application/vnd.openxmlformats-officedocument.presentationml.notesSlide+xml"/>
  <Override PartName="/ppt/tags/tag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9.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0.xml" ContentType="application/vnd.openxmlformats-officedocument.presentationml.tags+xml"/>
  <Override PartName="/ppt/notesSlides/notesSlide28.xml" ContentType="application/vnd.openxmlformats-officedocument.presentationml.notesSlide+xml"/>
  <Override PartName="/ppt/tags/tag11.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9" r:id="rId5"/>
    <p:sldMasterId id="2147484222" r:id="rId6"/>
    <p:sldMasterId id="2147484250" r:id="rId7"/>
    <p:sldMasterId id="2147484278" r:id="rId8"/>
  </p:sldMasterIdLst>
  <p:notesMasterIdLst>
    <p:notesMasterId r:id="rId53"/>
  </p:notesMasterIdLst>
  <p:handoutMasterIdLst>
    <p:handoutMasterId r:id="rId54"/>
  </p:handoutMasterIdLst>
  <p:sldIdLst>
    <p:sldId id="1167" r:id="rId9"/>
    <p:sldId id="1168" r:id="rId10"/>
    <p:sldId id="1111" r:id="rId11"/>
    <p:sldId id="1131" r:id="rId12"/>
    <p:sldId id="1132" r:id="rId13"/>
    <p:sldId id="1133" r:id="rId14"/>
    <p:sldId id="1134" r:id="rId15"/>
    <p:sldId id="1135" r:id="rId16"/>
    <p:sldId id="1136" r:id="rId17"/>
    <p:sldId id="1137" r:id="rId18"/>
    <p:sldId id="1164" r:id="rId19"/>
    <p:sldId id="1138" r:id="rId20"/>
    <p:sldId id="1139" r:id="rId21"/>
    <p:sldId id="1140" r:id="rId22"/>
    <p:sldId id="1142" r:id="rId23"/>
    <p:sldId id="1143" r:id="rId24"/>
    <p:sldId id="1144" r:id="rId25"/>
    <p:sldId id="1145" r:id="rId26"/>
    <p:sldId id="1146" r:id="rId27"/>
    <p:sldId id="1147" r:id="rId28"/>
    <p:sldId id="1148" r:id="rId29"/>
    <p:sldId id="1149" r:id="rId30"/>
    <p:sldId id="1150" r:id="rId31"/>
    <p:sldId id="1151" r:id="rId32"/>
    <p:sldId id="1152" r:id="rId33"/>
    <p:sldId id="1153" r:id="rId34"/>
    <p:sldId id="1154" r:id="rId35"/>
    <p:sldId id="1155" r:id="rId36"/>
    <p:sldId id="1156" r:id="rId37"/>
    <p:sldId id="1157" r:id="rId38"/>
    <p:sldId id="1159" r:id="rId39"/>
    <p:sldId id="1160" r:id="rId40"/>
    <p:sldId id="1162" r:id="rId41"/>
    <p:sldId id="1163" r:id="rId42"/>
    <p:sldId id="1141" r:id="rId43"/>
    <p:sldId id="1158" r:id="rId44"/>
    <p:sldId id="1165" r:id="rId45"/>
    <p:sldId id="1161" r:id="rId46"/>
    <p:sldId id="1112" r:id="rId47"/>
    <p:sldId id="1113" r:id="rId48"/>
    <p:sldId id="1166" r:id="rId49"/>
    <p:sldId id="1169" r:id="rId50"/>
    <p:sldId id="1170" r:id="rId51"/>
    <p:sldId id="1171" r:id="rId5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R16_BO_CT_Template" id="{6DD5C800-9A2C-4823-B056-4AFFC9A97500}">
          <p14:sldIdLst>
            <p14:sldId id="1167"/>
            <p14:sldId id="1168"/>
            <p14:sldId id="1111"/>
            <p14:sldId id="1131"/>
            <p14:sldId id="1132"/>
            <p14:sldId id="1133"/>
            <p14:sldId id="1134"/>
            <p14:sldId id="1135"/>
            <p14:sldId id="1136"/>
            <p14:sldId id="1137"/>
            <p14:sldId id="1164"/>
            <p14:sldId id="1138"/>
            <p14:sldId id="1139"/>
            <p14:sldId id="1140"/>
            <p14:sldId id="1142"/>
            <p14:sldId id="1143"/>
            <p14:sldId id="1144"/>
            <p14:sldId id="1145"/>
            <p14:sldId id="1146"/>
            <p14:sldId id="1147"/>
            <p14:sldId id="1148"/>
            <p14:sldId id="1149"/>
            <p14:sldId id="1150"/>
            <p14:sldId id="1151"/>
            <p14:sldId id="1152"/>
            <p14:sldId id="1153"/>
            <p14:sldId id="1154"/>
            <p14:sldId id="1155"/>
            <p14:sldId id="1156"/>
            <p14:sldId id="1157"/>
            <p14:sldId id="1159"/>
            <p14:sldId id="1160"/>
            <p14:sldId id="1162"/>
            <p14:sldId id="1163"/>
            <p14:sldId id="1141"/>
            <p14:sldId id="1158"/>
            <p14:sldId id="1165"/>
            <p14:sldId id="1161"/>
            <p14:sldId id="1112"/>
            <p14:sldId id="1113"/>
            <p14:sldId id="1166"/>
            <p14:sldId id="1169"/>
            <p14:sldId id="1170"/>
            <p14:sldId id="1171"/>
          </p14:sldIdLst>
        </p14:section>
      </p14:sectionLst>
    </p:ext>
    <p:ext uri="{EFAFB233-063F-42B5-8137-9DF3F51BA10A}">
      <p15:sldGuideLst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guide id="23" pos="288">
          <p15:clr>
            <a:srgbClr val="A4A3A4"/>
          </p15:clr>
        </p15:guide>
        <p15:guide id="24" pos="75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000000"/>
    <a:srgbClr val="F37836"/>
    <a:srgbClr val="F47836"/>
    <a:srgbClr val="442359"/>
    <a:srgbClr val="333333"/>
    <a:srgbClr val="FFFFFF"/>
    <a:srgbClr val="505050"/>
    <a:srgbClr val="00FF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45" autoAdjust="0"/>
    <p:restoredTop sz="96866" autoAdjust="0"/>
  </p:normalViewPr>
  <p:slideViewPr>
    <p:cSldViewPr>
      <p:cViewPr varScale="1">
        <p:scale>
          <a:sx n="102" d="100"/>
          <a:sy n="102" d="100"/>
        </p:scale>
        <p:origin x="138" y="16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 pos="288"/>
        <p:guide pos="754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95" d="100"/>
          <a:sy n="95" d="100"/>
        </p:scale>
        <p:origin x="2724" y="96"/>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43.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27549B-D892-48A3-953D-24B9967CA53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4D1A9E6-1C74-400E-99C3-A91722A764EB}">
      <dgm:prSet phldrT="[Text]" custT="1"/>
      <dgm:spPr>
        <a:solidFill>
          <a:schemeClr val="accent2"/>
        </a:solidFill>
        <a:ln>
          <a:noFill/>
        </a:ln>
      </dgm:spPr>
      <dgm:t>
        <a:bodyPr anchor="b"/>
        <a:lstStyle/>
        <a:p>
          <a:pPr algn="l"/>
          <a:r>
            <a:rPr lang="en-US" sz="2000" dirty="0" smtClean="0"/>
            <a:t>Multi-tenancy</a:t>
          </a:r>
          <a:endParaRPr lang="en-US" sz="2000" dirty="0"/>
        </a:p>
      </dgm:t>
    </dgm:pt>
    <dgm:pt modelId="{B7C818F2-EF9C-41BA-A651-CDD5864C2D8E}" type="parTrans" cxnId="{F46DF176-8250-4EE1-BF87-4EF5D598D178}">
      <dgm:prSet/>
      <dgm:spPr/>
      <dgm:t>
        <a:bodyPr/>
        <a:lstStyle/>
        <a:p>
          <a:endParaRPr lang="en-US"/>
        </a:p>
      </dgm:t>
    </dgm:pt>
    <dgm:pt modelId="{6FCB137A-C1FA-4609-B2A3-DCDBC302D1F7}" type="sibTrans" cxnId="{F46DF176-8250-4EE1-BF87-4EF5D598D178}">
      <dgm:prSet/>
      <dgm:spPr/>
      <dgm:t>
        <a:bodyPr/>
        <a:lstStyle/>
        <a:p>
          <a:endParaRPr lang="en-US"/>
        </a:p>
      </dgm:t>
    </dgm:pt>
    <dgm:pt modelId="{D938E0FA-3C31-4336-8029-D93B551E15B3}">
      <dgm:prSet phldrT="[Text]" custT="1"/>
      <dgm:spPr>
        <a:solidFill>
          <a:schemeClr val="accent2"/>
        </a:solidFill>
        <a:ln>
          <a:noFill/>
        </a:ln>
      </dgm:spPr>
      <dgm:t>
        <a:bodyPr anchor="b"/>
        <a:lstStyle/>
        <a:p>
          <a:pPr algn="l"/>
          <a:r>
            <a:rPr lang="en-US" sz="2000" dirty="0" err="1" smtClean="0"/>
            <a:t>Perf</a:t>
          </a:r>
          <a:r>
            <a:rPr lang="en-US" sz="2000" dirty="0" smtClean="0"/>
            <a:t> and Scale</a:t>
          </a:r>
          <a:endParaRPr lang="en-US" sz="2000" dirty="0"/>
        </a:p>
      </dgm:t>
    </dgm:pt>
    <dgm:pt modelId="{287554FA-9A29-4AC3-9ACA-26D85B389309}" type="parTrans" cxnId="{F8446CCF-70C0-49BF-BD66-19778F924E2B}">
      <dgm:prSet/>
      <dgm:spPr/>
      <dgm:t>
        <a:bodyPr/>
        <a:lstStyle/>
        <a:p>
          <a:endParaRPr lang="en-US"/>
        </a:p>
      </dgm:t>
    </dgm:pt>
    <dgm:pt modelId="{A984CE27-10DE-4F9B-B946-F0183A86D4AD}" type="sibTrans" cxnId="{F8446CCF-70C0-49BF-BD66-19778F924E2B}">
      <dgm:prSet/>
      <dgm:spPr/>
      <dgm:t>
        <a:bodyPr/>
        <a:lstStyle/>
        <a:p>
          <a:endParaRPr lang="en-US"/>
        </a:p>
      </dgm:t>
    </dgm:pt>
    <dgm:pt modelId="{74057236-A843-4A7A-8B60-C9D8D618E639}">
      <dgm:prSet phldrT="[Text]" custT="1"/>
      <dgm:spPr>
        <a:solidFill>
          <a:schemeClr val="accent2"/>
        </a:solidFill>
        <a:ln>
          <a:noFill/>
        </a:ln>
      </dgm:spPr>
      <dgm:t>
        <a:bodyPr anchor="b"/>
        <a:lstStyle/>
        <a:p>
          <a:pPr algn="l"/>
          <a:r>
            <a:rPr lang="en-US" sz="2000" dirty="0" smtClean="0"/>
            <a:t>Partner Enablement</a:t>
          </a:r>
          <a:endParaRPr lang="en-US" sz="2000" dirty="0"/>
        </a:p>
      </dgm:t>
    </dgm:pt>
    <dgm:pt modelId="{8D834135-1AAC-48E6-A950-A8F0F00BC34D}" type="parTrans" cxnId="{4677B17A-521D-4404-BF66-79A22DAF508F}">
      <dgm:prSet/>
      <dgm:spPr/>
      <dgm:t>
        <a:bodyPr/>
        <a:lstStyle/>
        <a:p>
          <a:endParaRPr lang="en-US"/>
        </a:p>
      </dgm:t>
    </dgm:pt>
    <dgm:pt modelId="{69D33D9D-AD4E-4607-B7AD-662DF52D5931}" type="sibTrans" cxnId="{4677B17A-521D-4404-BF66-79A22DAF508F}">
      <dgm:prSet/>
      <dgm:spPr/>
      <dgm:t>
        <a:bodyPr/>
        <a:lstStyle/>
        <a:p>
          <a:endParaRPr lang="en-US"/>
        </a:p>
      </dgm:t>
    </dgm:pt>
    <dgm:pt modelId="{5F5D3162-2720-46FE-81C7-95C39ACE06C8}">
      <dgm:prSet phldrT="[Text]" custT="1"/>
      <dgm:spPr>
        <a:solidFill>
          <a:schemeClr val="accent2"/>
        </a:solidFill>
        <a:ln>
          <a:noFill/>
        </a:ln>
      </dgm:spPr>
      <dgm:t>
        <a:bodyPr anchor="b"/>
        <a:lstStyle/>
        <a:p>
          <a:pPr algn="l"/>
          <a:r>
            <a:rPr lang="en-US" sz="2000" dirty="0" smtClean="0"/>
            <a:t>Windows Server 2012</a:t>
          </a:r>
          <a:endParaRPr lang="en-US" sz="2000" dirty="0"/>
        </a:p>
      </dgm:t>
    </dgm:pt>
    <dgm:pt modelId="{43B21C02-F23B-473A-83E4-C31C01FEF561}" type="parTrans" cxnId="{B6BE7F35-9210-4C9F-941E-96CCA60332B4}">
      <dgm:prSet/>
      <dgm:spPr/>
      <dgm:t>
        <a:bodyPr/>
        <a:lstStyle/>
        <a:p>
          <a:endParaRPr lang="en-US"/>
        </a:p>
      </dgm:t>
    </dgm:pt>
    <dgm:pt modelId="{045FF58C-81CF-48D1-AC9D-F108877F9099}" type="sibTrans" cxnId="{B6BE7F35-9210-4C9F-941E-96CCA60332B4}">
      <dgm:prSet/>
      <dgm:spPr/>
      <dgm:t>
        <a:bodyPr/>
        <a:lstStyle/>
        <a:p>
          <a:endParaRPr lang="en-US"/>
        </a:p>
      </dgm:t>
    </dgm:pt>
    <dgm:pt modelId="{C30848AA-A1F6-4E2A-8EB3-2B717545A5D0}" type="pres">
      <dgm:prSet presAssocID="{F027549B-D892-48A3-953D-24B9967CA53B}" presName="diagram" presStyleCnt="0">
        <dgm:presLayoutVars>
          <dgm:dir/>
          <dgm:resizeHandles val="exact"/>
        </dgm:presLayoutVars>
      </dgm:prSet>
      <dgm:spPr/>
      <dgm:t>
        <a:bodyPr/>
        <a:lstStyle/>
        <a:p>
          <a:endParaRPr lang="en-US"/>
        </a:p>
      </dgm:t>
    </dgm:pt>
    <dgm:pt modelId="{EF8D9289-2FC2-4510-A9F3-D4A107711195}" type="pres">
      <dgm:prSet presAssocID="{94D1A9E6-1C74-400E-99C3-A91722A764EB}" presName="node" presStyleLbl="node1" presStyleIdx="0" presStyleCnt="4">
        <dgm:presLayoutVars>
          <dgm:bulletEnabled val="1"/>
        </dgm:presLayoutVars>
      </dgm:prSet>
      <dgm:spPr/>
      <dgm:t>
        <a:bodyPr/>
        <a:lstStyle/>
        <a:p>
          <a:endParaRPr lang="en-US"/>
        </a:p>
      </dgm:t>
    </dgm:pt>
    <dgm:pt modelId="{40907AA0-7584-4D89-B75B-E822F2DDC477}" type="pres">
      <dgm:prSet presAssocID="{6FCB137A-C1FA-4609-B2A3-DCDBC302D1F7}" presName="sibTrans" presStyleCnt="0"/>
      <dgm:spPr/>
      <dgm:t>
        <a:bodyPr/>
        <a:lstStyle/>
        <a:p>
          <a:endParaRPr lang="en-US"/>
        </a:p>
      </dgm:t>
    </dgm:pt>
    <dgm:pt modelId="{39A0B091-9605-46A8-98A0-A267458D1D53}" type="pres">
      <dgm:prSet presAssocID="{74057236-A843-4A7A-8B60-C9D8D618E639}" presName="node" presStyleLbl="node1" presStyleIdx="1" presStyleCnt="4">
        <dgm:presLayoutVars>
          <dgm:bulletEnabled val="1"/>
        </dgm:presLayoutVars>
      </dgm:prSet>
      <dgm:spPr/>
      <dgm:t>
        <a:bodyPr/>
        <a:lstStyle/>
        <a:p>
          <a:endParaRPr lang="en-US"/>
        </a:p>
      </dgm:t>
    </dgm:pt>
    <dgm:pt modelId="{DDE44777-9E89-4B3F-A897-085269A87615}" type="pres">
      <dgm:prSet presAssocID="{69D33D9D-AD4E-4607-B7AD-662DF52D5931}" presName="sibTrans" presStyleCnt="0"/>
      <dgm:spPr/>
      <dgm:t>
        <a:bodyPr/>
        <a:lstStyle/>
        <a:p>
          <a:endParaRPr lang="en-US"/>
        </a:p>
      </dgm:t>
    </dgm:pt>
    <dgm:pt modelId="{91FFD855-38B0-4E70-9697-11A770485479}" type="pres">
      <dgm:prSet presAssocID="{5F5D3162-2720-46FE-81C7-95C39ACE06C8}" presName="node" presStyleLbl="node1" presStyleIdx="2" presStyleCnt="4">
        <dgm:presLayoutVars>
          <dgm:bulletEnabled val="1"/>
        </dgm:presLayoutVars>
      </dgm:prSet>
      <dgm:spPr/>
      <dgm:t>
        <a:bodyPr/>
        <a:lstStyle/>
        <a:p>
          <a:endParaRPr lang="en-US"/>
        </a:p>
      </dgm:t>
    </dgm:pt>
    <dgm:pt modelId="{49CEB64E-9C2D-485E-996B-114FA66340E7}" type="pres">
      <dgm:prSet presAssocID="{045FF58C-81CF-48D1-AC9D-F108877F9099}" presName="sibTrans" presStyleCnt="0"/>
      <dgm:spPr/>
      <dgm:t>
        <a:bodyPr/>
        <a:lstStyle/>
        <a:p>
          <a:endParaRPr lang="en-US"/>
        </a:p>
      </dgm:t>
    </dgm:pt>
    <dgm:pt modelId="{77AB1C87-A516-4D82-A84D-4E92C7090C3A}" type="pres">
      <dgm:prSet presAssocID="{D938E0FA-3C31-4336-8029-D93B551E15B3}" presName="node" presStyleLbl="node1" presStyleIdx="3" presStyleCnt="4">
        <dgm:presLayoutVars>
          <dgm:bulletEnabled val="1"/>
        </dgm:presLayoutVars>
      </dgm:prSet>
      <dgm:spPr/>
      <dgm:t>
        <a:bodyPr/>
        <a:lstStyle/>
        <a:p>
          <a:endParaRPr lang="en-US"/>
        </a:p>
      </dgm:t>
    </dgm:pt>
  </dgm:ptLst>
  <dgm:cxnLst>
    <dgm:cxn modelId="{F8446CCF-70C0-49BF-BD66-19778F924E2B}" srcId="{F027549B-D892-48A3-953D-24B9967CA53B}" destId="{D938E0FA-3C31-4336-8029-D93B551E15B3}" srcOrd="3" destOrd="0" parTransId="{287554FA-9A29-4AC3-9ACA-26D85B389309}" sibTransId="{A984CE27-10DE-4F9B-B946-F0183A86D4AD}"/>
    <dgm:cxn modelId="{69402D0A-B22C-4941-95D0-B7A19555416A}" type="presOf" srcId="{74057236-A843-4A7A-8B60-C9D8D618E639}" destId="{39A0B091-9605-46A8-98A0-A267458D1D53}" srcOrd="0" destOrd="0" presId="urn:microsoft.com/office/officeart/2005/8/layout/default"/>
    <dgm:cxn modelId="{B6BE7F35-9210-4C9F-941E-96CCA60332B4}" srcId="{F027549B-D892-48A3-953D-24B9967CA53B}" destId="{5F5D3162-2720-46FE-81C7-95C39ACE06C8}" srcOrd="2" destOrd="0" parTransId="{43B21C02-F23B-473A-83E4-C31C01FEF561}" sibTransId="{045FF58C-81CF-48D1-AC9D-F108877F9099}"/>
    <dgm:cxn modelId="{4EB916A7-92B6-4AB7-84AD-A016F171EF20}" type="presOf" srcId="{94D1A9E6-1C74-400E-99C3-A91722A764EB}" destId="{EF8D9289-2FC2-4510-A9F3-D4A107711195}" srcOrd="0" destOrd="0" presId="urn:microsoft.com/office/officeart/2005/8/layout/default"/>
    <dgm:cxn modelId="{22A9A4DA-DB37-46BA-AA3A-D5A8B0A7FB33}" type="presOf" srcId="{D938E0FA-3C31-4336-8029-D93B551E15B3}" destId="{77AB1C87-A516-4D82-A84D-4E92C7090C3A}" srcOrd="0" destOrd="0" presId="urn:microsoft.com/office/officeart/2005/8/layout/default"/>
    <dgm:cxn modelId="{DC0CBC1A-A7C8-4A42-AB84-39B73E4DD3AB}" type="presOf" srcId="{5F5D3162-2720-46FE-81C7-95C39ACE06C8}" destId="{91FFD855-38B0-4E70-9697-11A770485479}" srcOrd="0" destOrd="0" presId="urn:microsoft.com/office/officeart/2005/8/layout/default"/>
    <dgm:cxn modelId="{4677B17A-521D-4404-BF66-79A22DAF508F}" srcId="{F027549B-D892-48A3-953D-24B9967CA53B}" destId="{74057236-A843-4A7A-8B60-C9D8D618E639}" srcOrd="1" destOrd="0" parTransId="{8D834135-1AAC-48E6-A950-A8F0F00BC34D}" sibTransId="{69D33D9D-AD4E-4607-B7AD-662DF52D5931}"/>
    <dgm:cxn modelId="{DDEF03C2-685D-4DE2-9F13-99D83E1806AC}" type="presOf" srcId="{F027549B-D892-48A3-953D-24B9967CA53B}" destId="{C30848AA-A1F6-4E2A-8EB3-2B717545A5D0}" srcOrd="0" destOrd="0" presId="urn:microsoft.com/office/officeart/2005/8/layout/default"/>
    <dgm:cxn modelId="{F46DF176-8250-4EE1-BF87-4EF5D598D178}" srcId="{F027549B-D892-48A3-953D-24B9967CA53B}" destId="{94D1A9E6-1C74-400E-99C3-A91722A764EB}" srcOrd="0" destOrd="0" parTransId="{B7C818F2-EF9C-41BA-A651-CDD5864C2D8E}" sibTransId="{6FCB137A-C1FA-4609-B2A3-DCDBC302D1F7}"/>
    <dgm:cxn modelId="{EFDB4F75-9BD2-4CA6-8829-C28B3227F817}" type="presParOf" srcId="{C30848AA-A1F6-4E2A-8EB3-2B717545A5D0}" destId="{EF8D9289-2FC2-4510-A9F3-D4A107711195}" srcOrd="0" destOrd="0" presId="urn:microsoft.com/office/officeart/2005/8/layout/default"/>
    <dgm:cxn modelId="{945CF9C3-5947-41E7-9525-2DA76890A3D7}" type="presParOf" srcId="{C30848AA-A1F6-4E2A-8EB3-2B717545A5D0}" destId="{40907AA0-7584-4D89-B75B-E822F2DDC477}" srcOrd="1" destOrd="0" presId="urn:microsoft.com/office/officeart/2005/8/layout/default"/>
    <dgm:cxn modelId="{3B2836F7-31BA-42B6-96B3-79912F18FB09}" type="presParOf" srcId="{C30848AA-A1F6-4E2A-8EB3-2B717545A5D0}" destId="{39A0B091-9605-46A8-98A0-A267458D1D53}" srcOrd="2" destOrd="0" presId="urn:microsoft.com/office/officeart/2005/8/layout/default"/>
    <dgm:cxn modelId="{F15AC72C-C0DB-4C3B-B89B-D44726967230}" type="presParOf" srcId="{C30848AA-A1F6-4E2A-8EB3-2B717545A5D0}" destId="{DDE44777-9E89-4B3F-A897-085269A87615}" srcOrd="3" destOrd="0" presId="urn:microsoft.com/office/officeart/2005/8/layout/default"/>
    <dgm:cxn modelId="{92BF99D7-03E0-4049-BEF4-85ECB2BE4809}" type="presParOf" srcId="{C30848AA-A1F6-4E2A-8EB3-2B717545A5D0}" destId="{91FFD855-38B0-4E70-9697-11A770485479}" srcOrd="4" destOrd="0" presId="urn:microsoft.com/office/officeart/2005/8/layout/default"/>
    <dgm:cxn modelId="{1208C3BB-343C-43BE-BD29-C7DDCC465D64}" type="presParOf" srcId="{C30848AA-A1F6-4E2A-8EB3-2B717545A5D0}" destId="{49CEB64E-9C2D-485E-996B-114FA66340E7}" srcOrd="5" destOrd="0" presId="urn:microsoft.com/office/officeart/2005/8/layout/default"/>
    <dgm:cxn modelId="{8506E542-5E26-4888-984E-FD8AE32A0B91}" type="presParOf" srcId="{C30848AA-A1F6-4E2A-8EB3-2B717545A5D0}" destId="{77AB1C87-A516-4D82-A84D-4E92C7090C3A}"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92D009-40D7-42CF-962D-C54CF80AC081}" type="doc">
      <dgm:prSet loTypeId="urn:microsoft.com/office/officeart/2005/8/layout/process1" loCatId="process" qsTypeId="urn:microsoft.com/office/officeart/2005/8/quickstyle/simple4" qsCatId="simple" csTypeId="urn:microsoft.com/office/officeart/2005/8/colors/colorful2" csCatId="colorful" phldr="1"/>
      <dgm:spPr/>
      <dgm:t>
        <a:bodyPr/>
        <a:lstStyle/>
        <a:p>
          <a:endParaRPr lang="en-US"/>
        </a:p>
      </dgm:t>
    </dgm:pt>
    <dgm:pt modelId="{CBC3340F-ED87-41D3-B985-51365E8156C5}">
      <dgm:prSet phldrT="[Text]"/>
      <dgm:spPr/>
      <dgm:t>
        <a:bodyPr/>
        <a:lstStyle/>
        <a:p>
          <a:pPr>
            <a:spcAft>
              <a:spcPts val="0"/>
            </a:spcAft>
          </a:pPr>
          <a:r>
            <a:rPr lang="en-US" b="0" dirty="0" smtClean="0"/>
            <a:t>Create Template</a:t>
          </a:r>
          <a:endParaRPr lang="en-US" b="0" dirty="0"/>
        </a:p>
      </dgm:t>
    </dgm:pt>
    <dgm:pt modelId="{B266CB51-EB24-4B27-B24A-FC793F819DD9}" type="parTrans" cxnId="{38FD99AE-723E-4144-9DD9-C195DB4D5182}">
      <dgm:prSet/>
      <dgm:spPr/>
      <dgm:t>
        <a:bodyPr/>
        <a:lstStyle/>
        <a:p>
          <a:endParaRPr lang="en-US"/>
        </a:p>
      </dgm:t>
    </dgm:pt>
    <dgm:pt modelId="{A3A0B647-569D-41E2-A3B2-1807D7335D90}" type="sibTrans" cxnId="{38FD99AE-723E-4144-9DD9-C195DB4D5182}">
      <dgm:prSet/>
      <dgm:spPr>
        <a:solidFill>
          <a:schemeClr val="tx1"/>
        </a:solidFill>
      </dgm:spPr>
      <dgm:t>
        <a:bodyPr/>
        <a:lstStyle/>
        <a:p>
          <a:endParaRPr lang="en-US" b="0"/>
        </a:p>
      </dgm:t>
    </dgm:pt>
    <dgm:pt modelId="{4536F1AC-B1DD-42FB-A5E7-D95CE83562D9}">
      <dgm:prSet phldrT="[Text]"/>
      <dgm:spPr>
        <a:solidFill>
          <a:srgbClr val="FFC000"/>
        </a:solidFill>
      </dgm:spPr>
      <dgm:t>
        <a:bodyPr/>
        <a:lstStyle/>
        <a:p>
          <a:pPr>
            <a:spcAft>
              <a:spcPts val="0"/>
            </a:spcAft>
          </a:pPr>
          <a:r>
            <a:rPr lang="en-US" b="0" dirty="0" smtClean="0"/>
            <a:t>Customize Deployment</a:t>
          </a:r>
        </a:p>
      </dgm:t>
    </dgm:pt>
    <dgm:pt modelId="{113707EB-AF30-435E-908A-D78078B46661}" type="parTrans" cxnId="{2ED8E98E-6F7D-4776-876A-8B519CBBBE2C}">
      <dgm:prSet/>
      <dgm:spPr/>
      <dgm:t>
        <a:bodyPr/>
        <a:lstStyle/>
        <a:p>
          <a:endParaRPr lang="en-US"/>
        </a:p>
      </dgm:t>
    </dgm:pt>
    <dgm:pt modelId="{21D556C0-6F99-4A92-87C8-F16FB66FC029}" type="sibTrans" cxnId="{2ED8E98E-6F7D-4776-876A-8B519CBBBE2C}">
      <dgm:prSet/>
      <dgm:spPr>
        <a:solidFill>
          <a:schemeClr val="tx1"/>
        </a:solidFill>
      </dgm:spPr>
      <dgm:t>
        <a:bodyPr/>
        <a:lstStyle/>
        <a:p>
          <a:endParaRPr lang="en-US" b="0"/>
        </a:p>
      </dgm:t>
    </dgm:pt>
    <dgm:pt modelId="{C0318D07-558F-439C-9667-ECC185AAF465}">
      <dgm:prSet phldrT="[Text]"/>
      <dgm:spPr>
        <a:solidFill>
          <a:schemeClr val="accent3"/>
        </a:solidFill>
      </dgm:spPr>
      <dgm:t>
        <a:bodyPr/>
        <a:lstStyle/>
        <a:p>
          <a:pPr>
            <a:spcAft>
              <a:spcPts val="0"/>
            </a:spcAft>
          </a:pPr>
          <a:r>
            <a:rPr lang="en-US" b="0" dirty="0" smtClean="0"/>
            <a:t>Deploy</a:t>
          </a:r>
        </a:p>
      </dgm:t>
    </dgm:pt>
    <dgm:pt modelId="{F8359D7C-503F-49AD-9DC5-AF707AB3AD02}" type="parTrans" cxnId="{75587AB3-29CF-48B4-89E0-66FD07FC80AB}">
      <dgm:prSet/>
      <dgm:spPr/>
      <dgm:t>
        <a:bodyPr/>
        <a:lstStyle/>
        <a:p>
          <a:endParaRPr lang="en-US"/>
        </a:p>
      </dgm:t>
    </dgm:pt>
    <dgm:pt modelId="{6752773D-DCF4-4C95-A853-75DECA4E36FB}" type="sibTrans" cxnId="{75587AB3-29CF-48B4-89E0-66FD07FC80AB}">
      <dgm:prSet/>
      <dgm:spPr/>
      <dgm:t>
        <a:bodyPr/>
        <a:lstStyle/>
        <a:p>
          <a:endParaRPr lang="en-US"/>
        </a:p>
      </dgm:t>
    </dgm:pt>
    <dgm:pt modelId="{464C8959-03E5-4744-BF55-ECFFDDDCF76B}" type="pres">
      <dgm:prSet presAssocID="{1292D009-40D7-42CF-962D-C54CF80AC081}" presName="Name0" presStyleCnt="0">
        <dgm:presLayoutVars>
          <dgm:dir/>
          <dgm:resizeHandles val="exact"/>
        </dgm:presLayoutVars>
      </dgm:prSet>
      <dgm:spPr/>
      <dgm:t>
        <a:bodyPr/>
        <a:lstStyle/>
        <a:p>
          <a:endParaRPr lang="en-US"/>
        </a:p>
      </dgm:t>
    </dgm:pt>
    <dgm:pt modelId="{4BA720B6-C722-4710-9EB2-147AEBA94BE6}" type="pres">
      <dgm:prSet presAssocID="{CBC3340F-ED87-41D3-B985-51365E8156C5}" presName="node" presStyleLbl="node1" presStyleIdx="0" presStyleCnt="3">
        <dgm:presLayoutVars>
          <dgm:bulletEnabled val="1"/>
        </dgm:presLayoutVars>
      </dgm:prSet>
      <dgm:spPr/>
      <dgm:t>
        <a:bodyPr/>
        <a:lstStyle/>
        <a:p>
          <a:endParaRPr lang="en-US"/>
        </a:p>
      </dgm:t>
    </dgm:pt>
    <dgm:pt modelId="{499B05CD-9063-4F88-A95B-3F300FCD9F32}" type="pres">
      <dgm:prSet presAssocID="{A3A0B647-569D-41E2-A3B2-1807D7335D90}" presName="sibTrans" presStyleLbl="sibTrans2D1" presStyleIdx="0" presStyleCnt="2"/>
      <dgm:spPr/>
      <dgm:t>
        <a:bodyPr/>
        <a:lstStyle/>
        <a:p>
          <a:endParaRPr lang="en-US"/>
        </a:p>
      </dgm:t>
    </dgm:pt>
    <dgm:pt modelId="{4D9369BA-0FDF-4A32-8171-E8B4B5F1D241}" type="pres">
      <dgm:prSet presAssocID="{A3A0B647-569D-41E2-A3B2-1807D7335D90}" presName="connectorText" presStyleLbl="sibTrans2D1" presStyleIdx="0" presStyleCnt="2"/>
      <dgm:spPr/>
      <dgm:t>
        <a:bodyPr/>
        <a:lstStyle/>
        <a:p>
          <a:endParaRPr lang="en-US"/>
        </a:p>
      </dgm:t>
    </dgm:pt>
    <dgm:pt modelId="{B0F5C25C-2EF6-4415-8CD7-AD836EE1F0C0}" type="pres">
      <dgm:prSet presAssocID="{4536F1AC-B1DD-42FB-A5E7-D95CE83562D9}" presName="node" presStyleLbl="node1" presStyleIdx="1" presStyleCnt="3">
        <dgm:presLayoutVars>
          <dgm:bulletEnabled val="1"/>
        </dgm:presLayoutVars>
      </dgm:prSet>
      <dgm:spPr/>
      <dgm:t>
        <a:bodyPr/>
        <a:lstStyle/>
        <a:p>
          <a:endParaRPr lang="en-US"/>
        </a:p>
      </dgm:t>
    </dgm:pt>
    <dgm:pt modelId="{EC03D901-FD20-43AD-898B-D422D560C2B0}" type="pres">
      <dgm:prSet presAssocID="{21D556C0-6F99-4A92-87C8-F16FB66FC029}" presName="sibTrans" presStyleLbl="sibTrans2D1" presStyleIdx="1" presStyleCnt="2"/>
      <dgm:spPr/>
      <dgm:t>
        <a:bodyPr/>
        <a:lstStyle/>
        <a:p>
          <a:endParaRPr lang="en-US"/>
        </a:p>
      </dgm:t>
    </dgm:pt>
    <dgm:pt modelId="{111DE2FE-7B9A-44D4-B2BB-5379774C376F}" type="pres">
      <dgm:prSet presAssocID="{21D556C0-6F99-4A92-87C8-F16FB66FC029}" presName="connectorText" presStyleLbl="sibTrans2D1" presStyleIdx="1" presStyleCnt="2"/>
      <dgm:spPr/>
      <dgm:t>
        <a:bodyPr/>
        <a:lstStyle/>
        <a:p>
          <a:endParaRPr lang="en-US"/>
        </a:p>
      </dgm:t>
    </dgm:pt>
    <dgm:pt modelId="{B9F1E803-3BA0-4C71-97C7-E9B0A934B245}" type="pres">
      <dgm:prSet presAssocID="{C0318D07-558F-439C-9667-ECC185AAF465}" presName="node" presStyleLbl="node1" presStyleIdx="2" presStyleCnt="3">
        <dgm:presLayoutVars>
          <dgm:bulletEnabled val="1"/>
        </dgm:presLayoutVars>
      </dgm:prSet>
      <dgm:spPr/>
      <dgm:t>
        <a:bodyPr/>
        <a:lstStyle/>
        <a:p>
          <a:endParaRPr lang="en-US"/>
        </a:p>
      </dgm:t>
    </dgm:pt>
  </dgm:ptLst>
  <dgm:cxnLst>
    <dgm:cxn modelId="{2ED8E98E-6F7D-4776-876A-8B519CBBBE2C}" srcId="{1292D009-40D7-42CF-962D-C54CF80AC081}" destId="{4536F1AC-B1DD-42FB-A5E7-D95CE83562D9}" srcOrd="1" destOrd="0" parTransId="{113707EB-AF30-435E-908A-D78078B46661}" sibTransId="{21D556C0-6F99-4A92-87C8-F16FB66FC029}"/>
    <dgm:cxn modelId="{46DD3F68-0CD8-4D4C-A5C1-1EDA06DF59EB}" type="presOf" srcId="{C0318D07-558F-439C-9667-ECC185AAF465}" destId="{B9F1E803-3BA0-4C71-97C7-E9B0A934B245}" srcOrd="0" destOrd="0" presId="urn:microsoft.com/office/officeart/2005/8/layout/process1"/>
    <dgm:cxn modelId="{7E766055-DD45-4927-833E-8A961E710868}" type="presOf" srcId="{A3A0B647-569D-41E2-A3B2-1807D7335D90}" destId="{499B05CD-9063-4F88-A95B-3F300FCD9F32}" srcOrd="0" destOrd="0" presId="urn:microsoft.com/office/officeart/2005/8/layout/process1"/>
    <dgm:cxn modelId="{42431E15-1DBA-4619-9583-C5305800B2BD}" type="presOf" srcId="{A3A0B647-569D-41E2-A3B2-1807D7335D90}" destId="{4D9369BA-0FDF-4A32-8171-E8B4B5F1D241}" srcOrd="1" destOrd="0" presId="urn:microsoft.com/office/officeart/2005/8/layout/process1"/>
    <dgm:cxn modelId="{38FD99AE-723E-4144-9DD9-C195DB4D5182}" srcId="{1292D009-40D7-42CF-962D-C54CF80AC081}" destId="{CBC3340F-ED87-41D3-B985-51365E8156C5}" srcOrd="0" destOrd="0" parTransId="{B266CB51-EB24-4B27-B24A-FC793F819DD9}" sibTransId="{A3A0B647-569D-41E2-A3B2-1807D7335D90}"/>
    <dgm:cxn modelId="{E5E8A27F-613D-45F7-AEA8-BAA7362D819E}" type="presOf" srcId="{21D556C0-6F99-4A92-87C8-F16FB66FC029}" destId="{EC03D901-FD20-43AD-898B-D422D560C2B0}" srcOrd="0" destOrd="0" presId="urn:microsoft.com/office/officeart/2005/8/layout/process1"/>
    <dgm:cxn modelId="{F2DA6B35-0BF0-4FB1-97AC-E80909E2008C}" type="presOf" srcId="{CBC3340F-ED87-41D3-B985-51365E8156C5}" destId="{4BA720B6-C722-4710-9EB2-147AEBA94BE6}" srcOrd="0" destOrd="0" presId="urn:microsoft.com/office/officeart/2005/8/layout/process1"/>
    <dgm:cxn modelId="{96087DEE-B248-4B8D-9DD3-E87867C8FFD6}" type="presOf" srcId="{21D556C0-6F99-4A92-87C8-F16FB66FC029}" destId="{111DE2FE-7B9A-44D4-B2BB-5379774C376F}" srcOrd="1" destOrd="0" presId="urn:microsoft.com/office/officeart/2005/8/layout/process1"/>
    <dgm:cxn modelId="{49CB701D-C0A7-44A5-9A1F-6DD9BEBF199C}" type="presOf" srcId="{1292D009-40D7-42CF-962D-C54CF80AC081}" destId="{464C8959-03E5-4744-BF55-ECFFDDDCF76B}" srcOrd="0" destOrd="0" presId="urn:microsoft.com/office/officeart/2005/8/layout/process1"/>
    <dgm:cxn modelId="{75587AB3-29CF-48B4-89E0-66FD07FC80AB}" srcId="{1292D009-40D7-42CF-962D-C54CF80AC081}" destId="{C0318D07-558F-439C-9667-ECC185AAF465}" srcOrd="2" destOrd="0" parTransId="{F8359D7C-503F-49AD-9DC5-AF707AB3AD02}" sibTransId="{6752773D-DCF4-4C95-A853-75DECA4E36FB}"/>
    <dgm:cxn modelId="{78A7C6FF-95EF-4628-9B00-A76E43C18F36}" type="presOf" srcId="{4536F1AC-B1DD-42FB-A5E7-D95CE83562D9}" destId="{B0F5C25C-2EF6-4415-8CD7-AD836EE1F0C0}" srcOrd="0" destOrd="0" presId="urn:microsoft.com/office/officeart/2005/8/layout/process1"/>
    <dgm:cxn modelId="{C2217AB2-E597-46B4-9588-934B95A5BE38}" type="presParOf" srcId="{464C8959-03E5-4744-BF55-ECFFDDDCF76B}" destId="{4BA720B6-C722-4710-9EB2-147AEBA94BE6}" srcOrd="0" destOrd="0" presId="urn:microsoft.com/office/officeart/2005/8/layout/process1"/>
    <dgm:cxn modelId="{13C22061-07D2-47BC-A299-D2972E8AC443}" type="presParOf" srcId="{464C8959-03E5-4744-BF55-ECFFDDDCF76B}" destId="{499B05CD-9063-4F88-A95B-3F300FCD9F32}" srcOrd="1" destOrd="0" presId="urn:microsoft.com/office/officeart/2005/8/layout/process1"/>
    <dgm:cxn modelId="{9A22B106-CC17-4B4A-B653-B09047549466}" type="presParOf" srcId="{499B05CD-9063-4F88-A95B-3F300FCD9F32}" destId="{4D9369BA-0FDF-4A32-8171-E8B4B5F1D241}" srcOrd="0" destOrd="0" presId="urn:microsoft.com/office/officeart/2005/8/layout/process1"/>
    <dgm:cxn modelId="{FC38EDDB-7B9D-41A5-B747-CC3A79AB19A2}" type="presParOf" srcId="{464C8959-03E5-4744-BF55-ECFFDDDCF76B}" destId="{B0F5C25C-2EF6-4415-8CD7-AD836EE1F0C0}" srcOrd="2" destOrd="0" presId="urn:microsoft.com/office/officeart/2005/8/layout/process1"/>
    <dgm:cxn modelId="{CAF9789B-E615-40BC-A2AD-F4079EC5DA37}" type="presParOf" srcId="{464C8959-03E5-4744-BF55-ECFFDDDCF76B}" destId="{EC03D901-FD20-43AD-898B-D422D560C2B0}" srcOrd="3" destOrd="0" presId="urn:microsoft.com/office/officeart/2005/8/layout/process1"/>
    <dgm:cxn modelId="{187D18E4-8E18-4341-96F9-BE317D1B0137}" type="presParOf" srcId="{EC03D901-FD20-43AD-898B-D422D560C2B0}" destId="{111DE2FE-7B9A-44D4-B2BB-5379774C376F}" srcOrd="0" destOrd="0" presId="urn:microsoft.com/office/officeart/2005/8/layout/process1"/>
    <dgm:cxn modelId="{E8E2E048-BC97-4F35-867F-98C2C1BEA523}" type="presParOf" srcId="{464C8959-03E5-4744-BF55-ECFFDDDCF76B}" destId="{B9F1E803-3BA0-4C71-97C7-E9B0A934B245}" srcOrd="4" destOrd="0" presId="urn:microsoft.com/office/officeart/2005/8/layout/process1"/>
  </dgm:cxnLst>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0A0B92-9FDF-457B-A307-35E72CC567C8}"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en-US"/>
        </a:p>
      </dgm:t>
    </dgm:pt>
    <dgm:pt modelId="{174D5C26-55E8-4AD8-A207-B8D84DBFF56C}">
      <dgm:prSet phldrT="[Text]"/>
      <dgm:spPr>
        <a:ln>
          <a:noFill/>
        </a:ln>
      </dgm:spPr>
      <dgm:t>
        <a:bodyPr/>
        <a:lstStyle/>
        <a:p>
          <a:r>
            <a:rPr lang="en-US" dirty="0" smtClean="0"/>
            <a:t>Service Instance</a:t>
          </a:r>
          <a:endParaRPr lang="en-US" dirty="0"/>
        </a:p>
      </dgm:t>
    </dgm:pt>
    <dgm:pt modelId="{55A674B7-7EAC-49AF-A6CA-380F879868E8}" type="parTrans" cxnId="{E016EA0F-22E5-4E82-A05D-944A0E52CCEA}">
      <dgm:prSet/>
      <dgm:spPr/>
      <dgm:t>
        <a:bodyPr/>
        <a:lstStyle/>
        <a:p>
          <a:endParaRPr lang="en-US"/>
        </a:p>
      </dgm:t>
    </dgm:pt>
    <dgm:pt modelId="{4E422E38-FF45-4AE9-ADE6-B94EB470FF5E}" type="sibTrans" cxnId="{E016EA0F-22E5-4E82-A05D-944A0E52CCEA}">
      <dgm:prSet/>
      <dgm:spPr>
        <a:solidFill>
          <a:schemeClr val="tx1"/>
        </a:solidFill>
        <a:ln>
          <a:noFill/>
        </a:ln>
      </dgm:spPr>
      <dgm:t>
        <a:bodyPr/>
        <a:lstStyle/>
        <a:p>
          <a:endParaRPr lang="en-US"/>
        </a:p>
      </dgm:t>
    </dgm:pt>
    <dgm:pt modelId="{D1E7D776-3447-4954-9DA8-14F62F4C331C}">
      <dgm:prSet phldrT="[Text]"/>
      <dgm:spPr>
        <a:solidFill>
          <a:schemeClr val="accent6"/>
        </a:solidFill>
        <a:ln>
          <a:noFill/>
        </a:ln>
      </dgm:spPr>
      <dgm:t>
        <a:bodyPr/>
        <a:lstStyle/>
        <a:p>
          <a:r>
            <a:rPr lang="en-US" dirty="0" smtClean="0"/>
            <a:t>Update Template</a:t>
          </a:r>
          <a:endParaRPr lang="en-US" dirty="0"/>
        </a:p>
      </dgm:t>
    </dgm:pt>
    <dgm:pt modelId="{3697023C-ABBE-430D-A4F2-2A947BE6685E}" type="parTrans" cxnId="{21829073-A1D7-4CD2-A7C3-091079711CFC}">
      <dgm:prSet/>
      <dgm:spPr/>
      <dgm:t>
        <a:bodyPr/>
        <a:lstStyle/>
        <a:p>
          <a:endParaRPr lang="en-US"/>
        </a:p>
      </dgm:t>
    </dgm:pt>
    <dgm:pt modelId="{32287910-8B35-4D03-B0CA-06CA7A11324C}" type="sibTrans" cxnId="{21829073-A1D7-4CD2-A7C3-091079711CFC}">
      <dgm:prSet/>
      <dgm:spPr/>
      <dgm:t>
        <a:bodyPr/>
        <a:lstStyle/>
        <a:p>
          <a:endParaRPr lang="en-US"/>
        </a:p>
      </dgm:t>
    </dgm:pt>
    <dgm:pt modelId="{9A8EB426-54B1-4029-A273-C738B57ADC37}">
      <dgm:prSet phldrT="[Text]"/>
      <dgm:spPr>
        <a:solidFill>
          <a:schemeClr val="tx2">
            <a:lumMod val="75000"/>
          </a:schemeClr>
        </a:solidFill>
        <a:ln>
          <a:noFill/>
        </a:ln>
      </dgm:spPr>
      <dgm:t>
        <a:bodyPr/>
        <a:lstStyle/>
        <a:p>
          <a:r>
            <a:rPr lang="en-US" dirty="0" smtClean="0"/>
            <a:t>Apply</a:t>
          </a:r>
          <a:endParaRPr lang="en-US" dirty="0"/>
        </a:p>
      </dgm:t>
    </dgm:pt>
    <dgm:pt modelId="{A4A01AC7-903C-4EE1-9A62-1B62F3D7602D}" type="parTrans" cxnId="{D087C022-E39A-4717-A344-19164BA8F227}">
      <dgm:prSet/>
      <dgm:spPr/>
      <dgm:t>
        <a:bodyPr/>
        <a:lstStyle/>
        <a:p>
          <a:endParaRPr lang="en-US"/>
        </a:p>
      </dgm:t>
    </dgm:pt>
    <dgm:pt modelId="{F7B47B2F-2905-417E-B9FC-2707C7406533}" type="sibTrans" cxnId="{D087C022-E39A-4717-A344-19164BA8F227}">
      <dgm:prSet/>
      <dgm:spPr/>
      <dgm:t>
        <a:bodyPr/>
        <a:lstStyle/>
        <a:p>
          <a:endParaRPr lang="en-US"/>
        </a:p>
      </dgm:t>
    </dgm:pt>
    <dgm:pt modelId="{A6F55480-878C-49FA-9ED2-56FA6A0C86EE}" type="pres">
      <dgm:prSet presAssocID="{DA0A0B92-9FDF-457B-A307-35E72CC567C8}" presName="Name0" presStyleCnt="0">
        <dgm:presLayoutVars>
          <dgm:dir/>
          <dgm:resizeHandles val="exact"/>
        </dgm:presLayoutVars>
      </dgm:prSet>
      <dgm:spPr/>
      <dgm:t>
        <a:bodyPr/>
        <a:lstStyle/>
        <a:p>
          <a:endParaRPr lang="en-US"/>
        </a:p>
      </dgm:t>
    </dgm:pt>
    <dgm:pt modelId="{C6186440-1D89-4111-97B5-80F9D5778FBC}" type="pres">
      <dgm:prSet presAssocID="{DA0A0B92-9FDF-457B-A307-35E72CC567C8}" presName="cycle" presStyleCnt="0"/>
      <dgm:spPr/>
    </dgm:pt>
    <dgm:pt modelId="{EF1E144C-7811-42FE-9E14-60583C5A9348}" type="pres">
      <dgm:prSet presAssocID="{174D5C26-55E8-4AD8-A207-B8D84DBFF56C}" presName="nodeFirstNode" presStyleLbl="node1" presStyleIdx="0" presStyleCnt="3" custScaleX="94281" custScaleY="113384">
        <dgm:presLayoutVars>
          <dgm:bulletEnabled val="1"/>
        </dgm:presLayoutVars>
      </dgm:prSet>
      <dgm:spPr/>
      <dgm:t>
        <a:bodyPr/>
        <a:lstStyle/>
        <a:p>
          <a:endParaRPr lang="en-US"/>
        </a:p>
      </dgm:t>
    </dgm:pt>
    <dgm:pt modelId="{C5B4C392-5FE5-43B3-88D0-64208A204555}" type="pres">
      <dgm:prSet presAssocID="{4E422E38-FF45-4AE9-ADE6-B94EB470FF5E}" presName="sibTransFirstNode" presStyleLbl="bgShp" presStyleIdx="0" presStyleCnt="1"/>
      <dgm:spPr/>
      <dgm:t>
        <a:bodyPr/>
        <a:lstStyle/>
        <a:p>
          <a:endParaRPr lang="en-US"/>
        </a:p>
      </dgm:t>
    </dgm:pt>
    <dgm:pt modelId="{43E1D74C-9026-46FA-8A41-86D16B95A009}" type="pres">
      <dgm:prSet presAssocID="{D1E7D776-3447-4954-9DA8-14F62F4C331C}" presName="nodeFollowingNodes" presStyleLbl="node1" presStyleIdx="1" presStyleCnt="3" custScaleX="94281" custScaleY="113384">
        <dgm:presLayoutVars>
          <dgm:bulletEnabled val="1"/>
        </dgm:presLayoutVars>
      </dgm:prSet>
      <dgm:spPr/>
      <dgm:t>
        <a:bodyPr/>
        <a:lstStyle/>
        <a:p>
          <a:endParaRPr lang="en-US"/>
        </a:p>
      </dgm:t>
    </dgm:pt>
    <dgm:pt modelId="{72652C83-0FC8-493A-83A1-21A15255270A}" type="pres">
      <dgm:prSet presAssocID="{9A8EB426-54B1-4029-A273-C738B57ADC37}" presName="nodeFollowingNodes" presStyleLbl="node1" presStyleIdx="2" presStyleCnt="3" custScaleX="94281" custScaleY="113384">
        <dgm:presLayoutVars>
          <dgm:bulletEnabled val="1"/>
        </dgm:presLayoutVars>
      </dgm:prSet>
      <dgm:spPr/>
      <dgm:t>
        <a:bodyPr/>
        <a:lstStyle/>
        <a:p>
          <a:endParaRPr lang="en-US"/>
        </a:p>
      </dgm:t>
    </dgm:pt>
  </dgm:ptLst>
  <dgm:cxnLst>
    <dgm:cxn modelId="{6EC3EF25-AA1A-4F0C-B636-993D3DC3F595}" type="presOf" srcId="{4E422E38-FF45-4AE9-ADE6-B94EB470FF5E}" destId="{C5B4C392-5FE5-43B3-88D0-64208A204555}" srcOrd="0" destOrd="0" presId="urn:microsoft.com/office/officeart/2005/8/layout/cycle3"/>
    <dgm:cxn modelId="{79D42CA3-53F1-4BCE-8E6A-B49ED37095A9}" type="presOf" srcId="{D1E7D776-3447-4954-9DA8-14F62F4C331C}" destId="{43E1D74C-9026-46FA-8A41-86D16B95A009}" srcOrd="0" destOrd="0" presId="urn:microsoft.com/office/officeart/2005/8/layout/cycle3"/>
    <dgm:cxn modelId="{F8FA6887-5BCC-4C8C-9FE4-21169E25FB59}" type="presOf" srcId="{174D5C26-55E8-4AD8-A207-B8D84DBFF56C}" destId="{EF1E144C-7811-42FE-9E14-60583C5A9348}" srcOrd="0" destOrd="0" presId="urn:microsoft.com/office/officeart/2005/8/layout/cycle3"/>
    <dgm:cxn modelId="{E016EA0F-22E5-4E82-A05D-944A0E52CCEA}" srcId="{DA0A0B92-9FDF-457B-A307-35E72CC567C8}" destId="{174D5C26-55E8-4AD8-A207-B8D84DBFF56C}" srcOrd="0" destOrd="0" parTransId="{55A674B7-7EAC-49AF-A6CA-380F879868E8}" sibTransId="{4E422E38-FF45-4AE9-ADE6-B94EB470FF5E}"/>
    <dgm:cxn modelId="{C8EAED8D-0FE3-4DB5-9A2E-9E807B4E0B4E}" type="presOf" srcId="{9A8EB426-54B1-4029-A273-C738B57ADC37}" destId="{72652C83-0FC8-493A-83A1-21A15255270A}" srcOrd="0" destOrd="0" presId="urn:microsoft.com/office/officeart/2005/8/layout/cycle3"/>
    <dgm:cxn modelId="{BA5F26D0-8263-4509-AFD1-0BC547648046}" type="presOf" srcId="{DA0A0B92-9FDF-457B-A307-35E72CC567C8}" destId="{A6F55480-878C-49FA-9ED2-56FA6A0C86EE}" srcOrd="0" destOrd="0" presId="urn:microsoft.com/office/officeart/2005/8/layout/cycle3"/>
    <dgm:cxn modelId="{D087C022-E39A-4717-A344-19164BA8F227}" srcId="{DA0A0B92-9FDF-457B-A307-35E72CC567C8}" destId="{9A8EB426-54B1-4029-A273-C738B57ADC37}" srcOrd="2" destOrd="0" parTransId="{A4A01AC7-903C-4EE1-9A62-1B62F3D7602D}" sibTransId="{F7B47B2F-2905-417E-B9FC-2707C7406533}"/>
    <dgm:cxn modelId="{21829073-A1D7-4CD2-A7C3-091079711CFC}" srcId="{DA0A0B92-9FDF-457B-A307-35E72CC567C8}" destId="{D1E7D776-3447-4954-9DA8-14F62F4C331C}" srcOrd="1" destOrd="0" parTransId="{3697023C-ABBE-430D-A4F2-2A947BE6685E}" sibTransId="{32287910-8B35-4D03-B0CA-06CA7A11324C}"/>
    <dgm:cxn modelId="{0C5EF6B3-3337-4E99-9F7E-877604D2BB53}" type="presParOf" srcId="{A6F55480-878C-49FA-9ED2-56FA6A0C86EE}" destId="{C6186440-1D89-4111-97B5-80F9D5778FBC}" srcOrd="0" destOrd="0" presId="urn:microsoft.com/office/officeart/2005/8/layout/cycle3"/>
    <dgm:cxn modelId="{8D4C1B1F-4867-4BB5-9FF6-548F06B21D3F}" type="presParOf" srcId="{C6186440-1D89-4111-97B5-80F9D5778FBC}" destId="{EF1E144C-7811-42FE-9E14-60583C5A9348}" srcOrd="0" destOrd="0" presId="urn:microsoft.com/office/officeart/2005/8/layout/cycle3"/>
    <dgm:cxn modelId="{022BE708-49A5-4103-88A2-4477E5F0F55B}" type="presParOf" srcId="{C6186440-1D89-4111-97B5-80F9D5778FBC}" destId="{C5B4C392-5FE5-43B3-88D0-64208A204555}" srcOrd="1" destOrd="0" presId="urn:microsoft.com/office/officeart/2005/8/layout/cycle3"/>
    <dgm:cxn modelId="{183F1676-25EA-42C5-A6CD-A7493CBA2C06}" type="presParOf" srcId="{C6186440-1D89-4111-97B5-80F9D5778FBC}" destId="{43E1D74C-9026-46FA-8A41-86D16B95A009}" srcOrd="2" destOrd="0" presId="urn:microsoft.com/office/officeart/2005/8/layout/cycle3"/>
    <dgm:cxn modelId="{84E90491-3E59-4BE5-9E43-CBB70BCC7B1C}" type="presParOf" srcId="{C6186440-1D89-4111-97B5-80F9D5778FBC}" destId="{72652C83-0FC8-493A-83A1-21A15255270A}" srcOrd="3" destOrd="0" presId="urn:microsoft.com/office/officeart/2005/8/layout/cycle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TechReady 16</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4/10/2013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 16</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4/10/2013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22729718-D09D-45C7-B2CD-A62DB18B932F}" type="datetime8">
              <a:rPr lang="en-US" smtClean="0"/>
              <a:t>4/10/2013 2:10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969248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3726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41550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051967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361712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7122241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147220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774991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8588101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34A4F94-DAB2-42E7-A25A-C06804AD4A0F}" type="datetime1">
              <a:rPr lang="en-US" smtClean="0">
                <a:solidFill>
                  <a:prstClr val="black"/>
                </a:solidFill>
              </a:rPr>
              <a:pPr/>
              <a:t>4/10/2013</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2353174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745291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965C8E21-5F47-4A0A-BB24-2281BCE390EC}" type="datetime8">
              <a:rPr lang="en-US" smtClean="0"/>
              <a:t>4/10/2013 2:11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921636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376559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E86899D6-FA71-4884-9CB7-45E02663FE79}" type="datetime1">
              <a:rPr lang="en-US" smtClean="0">
                <a:solidFill>
                  <a:prstClr val="black"/>
                </a:solidFill>
              </a:rPr>
              <a:pPr/>
              <a:t>4/10/2013</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489704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33251986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34A4F94-DAB2-42E7-A25A-C06804AD4A0F}" type="datetime1">
              <a:rPr lang="en-US" smtClean="0">
                <a:solidFill>
                  <a:prstClr val="black"/>
                </a:solidFill>
              </a:rPr>
              <a:pPr/>
              <a:t>4/10/2013</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5469723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8068787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5129692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86D1F50E-F19C-49BF-8ACA-A5B0E6238BA2}" type="datetime1">
              <a:rPr lang="en-US" smtClean="0">
                <a:solidFill>
                  <a:prstClr val="black"/>
                </a:solidFill>
              </a:rPr>
              <a:pPr/>
              <a:t>4/10/2013</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381780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37469465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678B6EC6-ADE1-415E-A194-CA39F1CF2424}" type="datetime1">
              <a:rPr lang="en-US" smtClean="0">
                <a:solidFill>
                  <a:prstClr val="black"/>
                </a:solidFill>
              </a:rPr>
              <a:pPr/>
              <a:t>4/10/2013</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33864700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44C757D9-7A49-4641-AEE3-12642A0F6C3A}" type="datetime1">
              <a:rPr lang="en-US" smtClean="0">
                <a:solidFill>
                  <a:prstClr val="black"/>
                </a:solidFill>
              </a:rPr>
              <a:pPr/>
              <a:t>4/10/2013</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489526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pPr/>
              <a:t>4/10/2013</a:t>
            </a:fld>
            <a:endParaRPr lang="en-US" dirty="0"/>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3</a:t>
            </a:fld>
            <a:endParaRPr lang="en-US" dirty="0"/>
          </a:p>
        </p:txBody>
      </p:sp>
      <p:sp>
        <p:nvSpPr>
          <p:cNvPr id="8" name="Header Placeholder 7"/>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33908446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E7B93856-8432-41F9-8CD1-A46A5257A0C1}" type="datetime1">
              <a:rPr lang="en-US" smtClean="0">
                <a:solidFill>
                  <a:prstClr val="black"/>
                </a:solidFill>
              </a:rPr>
              <a:pPr/>
              <a:t>4/10/2013</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978895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18285092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7165675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34A4F94-DAB2-42E7-A25A-C06804AD4A0F}" type="datetime1">
              <a:rPr lang="en-US" smtClean="0">
                <a:solidFill>
                  <a:prstClr val="black"/>
                </a:solidFill>
              </a:rPr>
              <a:pPr/>
              <a:t>4/10/2013</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39807158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2EC64DE5-4A80-4049-BDC7-E36CCA811281}" type="datetime1">
              <a:rPr lang="en-US" smtClean="0"/>
              <a:pPr/>
              <a:t>4/10/2013</a:t>
            </a:fld>
            <a:endParaRPr lang="en-US" dirty="0"/>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39</a:t>
            </a:fld>
            <a:endParaRPr lang="en-US" dirty="0"/>
          </a:p>
        </p:txBody>
      </p:sp>
      <p:sp>
        <p:nvSpPr>
          <p:cNvPr id="11" name="Header Placeholder 10"/>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31105707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4300" indent="-114300" eaLnBrk="1" hangingPunct="1">
              <a:spcBef>
                <a:spcPct val="0"/>
              </a:spcBef>
              <a:buFont typeface="Wingdings" pitchFamily="2" charset="2"/>
              <a:buNone/>
            </a:pPr>
            <a:endParaRPr lang="en-US" dirty="0"/>
          </a:p>
        </p:txBody>
      </p:sp>
      <p:sp>
        <p:nvSpPr>
          <p:cNvPr id="8" name="Date Placeholder 7"/>
          <p:cNvSpPr>
            <a:spLocks noGrp="1"/>
          </p:cNvSpPr>
          <p:nvPr>
            <p:ph type="dt" idx="10"/>
          </p:nvPr>
        </p:nvSpPr>
        <p:spPr/>
        <p:txBody>
          <a:bodyPr/>
          <a:lstStyle/>
          <a:p>
            <a:fld id="{4E52F265-F367-4F41-8133-621F21EFA5ED}" type="datetime1">
              <a:rPr lang="en-US" smtClean="0"/>
              <a:pPr/>
              <a:t>4/10/2013</a:t>
            </a:fld>
            <a:endParaRPr lang="en-US" dirty="0"/>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40</a:t>
            </a:fld>
            <a:endParaRPr lang="en-US" dirty="0"/>
          </a:p>
        </p:txBody>
      </p:sp>
      <p:sp>
        <p:nvSpPr>
          <p:cNvPr id="11" name="Header Placeholder 10"/>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9389714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44</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4/10/2013 2:15 PM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solidFill>
                <a:prstClr val="black"/>
              </a:solidFill>
            </a:endParaRPr>
          </a:p>
        </p:txBody>
      </p:sp>
    </p:spTree>
    <p:extLst>
      <p:ext uri="{BB962C8B-B14F-4D97-AF65-F5344CB8AC3E}">
        <p14:creationId xmlns:p14="http://schemas.microsoft.com/office/powerpoint/2010/main" val="2131062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CCBA5B-C53C-465A-8AD8-43E4D47D2ACF}" type="slidenum">
              <a:rPr lang="en-US" smtClean="0"/>
              <a:t>4</a:t>
            </a:fld>
            <a:endParaRPr lang="en-US"/>
          </a:p>
        </p:txBody>
      </p:sp>
    </p:spTree>
    <p:extLst>
      <p:ext uri="{BB962C8B-B14F-4D97-AF65-F5344CB8AC3E}">
        <p14:creationId xmlns:p14="http://schemas.microsoft.com/office/powerpoint/2010/main" val="833113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089086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183711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96660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buNone/>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70B10680-0FF9-4EED-863E-730C980F8893}" type="datetime1">
              <a:rPr lang="en-US" smtClean="0">
                <a:solidFill>
                  <a:prstClr val="black"/>
                </a:solidFill>
              </a:rPr>
              <a:pPr/>
              <a:t>4/10/2013</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221657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0999432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10056498"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10058336"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411875" y="479775"/>
            <a:ext cx="1552931" cy="332660"/>
          </a:xfrm>
          <a:prstGeom prst="rect">
            <a:avLst/>
          </a:prstGeom>
        </p:spPr>
      </p:pic>
      <p:sp>
        <p:nvSpPr>
          <p:cNvPr id="7"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46027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57472300"/>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363457"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111564631"/>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dirty="0" smtClean="0"/>
              <a:t>Click to edit Master title style</a:t>
            </a:r>
            <a:endParaRPr lang="en-US" dirty="0"/>
          </a:p>
        </p:txBody>
      </p:sp>
      <p:sp>
        <p:nvSpPr>
          <p:cNvPr id="28" name="Right Triangle 27"/>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773912006"/>
      </p:ext>
    </p:extLst>
  </p:cSld>
  <p:clrMapOvr>
    <a:masterClrMapping/>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dirty="0" smtClean="0"/>
              <a:t>Click to edit Master title style</a:t>
            </a:r>
            <a:endParaRPr lang="en-US" dirty="0"/>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368129289"/>
      </p:ext>
    </p:extLst>
  </p:cSld>
  <p:clrMapOvr>
    <a:masterClrMapping/>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4715690"/>
      </p:ext>
    </p:extLst>
  </p:cSld>
  <p:clrMapOvr>
    <a:masterClrMapping/>
  </p:clrMapOvr>
  <p:transition>
    <p:fade/>
  </p:transition>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317203"/>
      </p:ext>
    </p:extLst>
  </p:cSld>
  <p:clrMapOvr>
    <a:masterClrMapping/>
  </p:clrMapOvr>
  <p:transition>
    <p:fade/>
  </p:transition>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9049113"/>
      </p:ext>
    </p:extLst>
  </p:cSld>
  <p:clrMapOvr>
    <a:masterClrMapping/>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702307"/>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91078821"/>
      </p:ext>
    </p:extLst>
  </p:cSld>
  <p:clrMapOvr>
    <a:masterClrMapping/>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6377478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userDrawn="1"/>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userDrawn="1"/>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userDrawn="1"/>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7634849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grpSp>
        <p:nvGrpSpPr>
          <p:cNvPr id="29" name="Group 28"/>
          <p:cNvGrpSpPr/>
          <p:nvPr userDrawn="1"/>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FFFFFF"/>
              </a:solidFill>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125163517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94373347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9510394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44222354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65089912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08407637"/>
      </p:ext>
    </p:extLst>
  </p:cSld>
  <p:clrMapOvr>
    <a:masterClrMapping/>
  </p:clrMapOvr>
  <p:transition>
    <p:fade/>
  </p:transition>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52402953"/>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47356435"/>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5112916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968534032"/>
      </p:ext>
    </p:extLst>
  </p:cSld>
  <p:clrMapOvr>
    <a:masterClrMapping/>
  </p:clrMapOvr>
  <p:transition>
    <p:fade/>
  </p:transition>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Right Triangle 25"/>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307736964"/>
      </p:ext>
    </p:extLst>
  </p:cSld>
  <p:clrMapOvr>
    <a:masterClrMapping/>
  </p:clrMapOvr>
  <p:transition>
    <p:fade/>
  </p:transition>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239677683"/>
      </p:ext>
    </p:extLst>
  </p:cSld>
  <p:clrMapOvr>
    <a:masterClrMapping/>
  </p:clrMapOvr>
  <p:transition>
    <p:fade/>
  </p:transition>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62454613"/>
      </p:ext>
    </p:extLst>
  </p:cSld>
  <p:clrMapOvr>
    <a:masterClrMapping/>
  </p:clrMapOvr>
  <p:transition>
    <p:fade/>
  </p:transition>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dirty="0"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674557293"/>
      </p:ext>
    </p:extLst>
  </p:cSld>
  <p:clrMapOvr>
    <a:masterClrMapping/>
  </p:clrMapOvr>
  <p:transition>
    <p:fade/>
  </p:transition>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dirty="0" smtClean="0"/>
              <a:t>Click to edit Master title style</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122108568"/>
      </p:ext>
    </p:extLst>
  </p:cSld>
  <p:clrMapOvr>
    <a:masterClrMapping/>
  </p:clrMapOvr>
  <p:transition>
    <p:fade/>
  </p:transition>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5877"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181948017"/>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2160"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180612410"/>
      </p:ext>
    </p:extLst>
  </p:cSld>
  <p:clrMapOvr>
    <a:masterClrMapping/>
  </p:clrMapOvr>
  <p:transition>
    <p:fade/>
  </p:transition>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46027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804464306"/>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363457"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221943142"/>
      </p:ext>
    </p:extLst>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dirty="0" smtClean="0"/>
              <a:t>Click to edit Master title style</a:t>
            </a:r>
            <a:endParaRPr lang="en-US" dirty="0"/>
          </a:p>
        </p:txBody>
      </p:sp>
      <p:sp>
        <p:nvSpPr>
          <p:cNvPr id="28" name="Right Triangle 27"/>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681972632"/>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dirty="0" smtClean="0"/>
              <a:t>Click to edit Master title style</a:t>
            </a:r>
            <a:endParaRPr lang="en-US" dirty="0"/>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627242885"/>
      </p:ext>
    </p:extLst>
  </p:cSld>
  <p:clrMapOvr>
    <a:masterClrMapping/>
  </p:clrMapOvr>
  <p:transition>
    <p:fade/>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318995"/>
      </p:ext>
    </p:extLst>
  </p:cSld>
  <p:clrMapOvr>
    <a:masterClrMapping/>
  </p:clrMapOvr>
  <p:transition>
    <p:fade/>
  </p:transition>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3737125"/>
      </p:ext>
    </p:extLst>
  </p:cSld>
  <p:clrMapOvr>
    <a:masterClrMapping/>
  </p:clrMapOvr>
  <p:transition>
    <p:fade/>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652397"/>
      </p:ext>
    </p:extLst>
  </p:cSld>
  <p:clrMapOvr>
    <a:masterClrMapping/>
  </p:clrMapOvr>
  <p:transition>
    <p:fade/>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8371074"/>
      </p:ext>
    </p:extLst>
  </p:cSld>
  <p:clrMapOvr>
    <a:masterClrMapping/>
  </p:clrMapOvr>
  <p:transition>
    <p:fade/>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16231429"/>
      </p:ext>
    </p:extLst>
  </p:cSld>
  <p:clrMapOvr>
    <a:masterClrMapping/>
  </p:clrMapOvr>
  <p:transition>
    <p:fade/>
  </p:transition>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02976397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29362577"/>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19837130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fidentiality Slid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7" y="-318"/>
            <a:ext cx="12435840" cy="699516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35213124"/>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425963" y="6177914"/>
            <a:ext cx="1552931" cy="332660"/>
          </a:xfrm>
          <a:prstGeom prst="rect">
            <a:avLst/>
          </a:prstGeom>
        </p:spPr>
      </p:pic>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1200825" y="1754472"/>
            <a:ext cx="7322209" cy="3236628"/>
          </a:xfrm>
          <a:prstGeom prst="rect">
            <a:avLst/>
          </a:prstGeom>
        </p:spPr>
      </p:pic>
    </p:spTree>
    <p:extLst>
      <p:ext uri="{BB962C8B-B14F-4D97-AF65-F5344CB8AC3E}">
        <p14:creationId xmlns:p14="http://schemas.microsoft.com/office/powerpoint/2010/main" val="29304508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11889564" cy="747897"/>
          </a:xfrm>
        </p:spPr>
        <p:txBody>
          <a:bodyPr vert="horz" wrap="square" lIns="0" tIns="0" rIns="0" bIns="0" rtlCol="0" anchor="t">
            <a:spAutoFit/>
          </a:bodyPr>
          <a:lstStyle>
            <a:lvl1pPr>
              <a:defRPr lang="en-US" dirty="0"/>
            </a:lvl1pPr>
          </a:lstStyle>
          <a:p>
            <a:pPr lvl="0"/>
            <a:r>
              <a:rPr lang="en-US" dirty="0" smtClean="0"/>
              <a:t>Click to edit Master title style</a:t>
            </a:r>
            <a:endParaRPr lang="en-US" dirty="0"/>
          </a:p>
        </p:txBody>
      </p:sp>
      <p:sp>
        <p:nvSpPr>
          <p:cNvPr id="4" name="Text Placeholder 3"/>
          <p:cNvSpPr>
            <a:spLocks noGrp="1"/>
          </p:cNvSpPr>
          <p:nvPr>
            <p:ph type="body" sz="quarter" idx="10"/>
          </p:nvPr>
        </p:nvSpPr>
        <p:spPr>
          <a:xfrm>
            <a:off x="620366" y="1165754"/>
            <a:ext cx="11195743" cy="2092881"/>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6114297"/>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Demo, Video etc. &quot;special&quot; slides">
    <p:spTree>
      <p:nvGrpSpPr>
        <p:cNvPr id="1" name=""/>
        <p:cNvGrpSpPr/>
        <p:nvPr/>
      </p:nvGrpSpPr>
      <p:grpSpPr>
        <a:xfrm>
          <a:off x="0" y="0"/>
          <a:ext cx="0" cy="0"/>
          <a:chOff x="0" y="0"/>
          <a:chExt cx="0" cy="0"/>
        </a:xfrm>
      </p:grpSpPr>
      <p:sp>
        <p:nvSpPr>
          <p:cNvPr id="3" name="Subtitle 2"/>
          <p:cNvSpPr>
            <a:spLocks noGrp="1"/>
          </p:cNvSpPr>
          <p:nvPr>
            <p:ph type="subTitle" idx="1"/>
          </p:nvPr>
        </p:nvSpPr>
        <p:spPr bwMode="white">
          <a:xfrm>
            <a:off x="992910" y="4429866"/>
            <a:ext cx="10445796" cy="470856"/>
          </a:xfrm>
        </p:spPr>
        <p:txBody>
          <a:bodyPr>
            <a:noAutofit/>
          </a:bodyPr>
          <a:lstStyle>
            <a:lvl1pPr marL="0" indent="0" algn="l">
              <a:lnSpc>
                <a:spcPct val="90000"/>
              </a:lnSpc>
              <a:spcBef>
                <a:spcPts val="0"/>
              </a:spcBef>
              <a:buNone/>
              <a:defRPr lang="en-US" sz="3672" kern="1200" spc="-72" baseline="0" dirty="0">
                <a:gradFill>
                  <a:gsLst>
                    <a:gs pos="2083">
                      <a:schemeClr val="tx1"/>
                    </a:gs>
                    <a:gs pos="99000">
                      <a:schemeClr val="tx1"/>
                    </a:gs>
                  </a:gsLst>
                  <a:lin ang="5400000" scaled="0"/>
                </a:gradFill>
                <a:latin typeface="+mj-lt"/>
                <a:ea typeface="+mn-ea"/>
                <a:cs typeface="+mn-cs"/>
              </a:defRPr>
            </a:lvl1pPr>
            <a:lvl2pPr marL="466292" indent="0" algn="ctr">
              <a:buNone/>
              <a:defRPr>
                <a:solidFill>
                  <a:schemeClr val="tx1">
                    <a:tint val="75000"/>
                  </a:schemeClr>
                </a:solidFill>
              </a:defRPr>
            </a:lvl2pPr>
            <a:lvl3pPr marL="932581" indent="0" algn="ctr">
              <a:buNone/>
              <a:defRPr>
                <a:solidFill>
                  <a:schemeClr val="tx1">
                    <a:tint val="75000"/>
                  </a:schemeClr>
                </a:solidFill>
              </a:defRPr>
            </a:lvl3pPr>
            <a:lvl4pPr marL="1398873" indent="0" algn="ctr">
              <a:buNone/>
              <a:defRPr>
                <a:solidFill>
                  <a:schemeClr val="tx1">
                    <a:tint val="75000"/>
                  </a:schemeClr>
                </a:solidFill>
              </a:defRPr>
            </a:lvl4pPr>
            <a:lvl5pPr marL="1865164" indent="0" algn="ctr">
              <a:buNone/>
              <a:defRPr>
                <a:solidFill>
                  <a:schemeClr val="tx1">
                    <a:tint val="75000"/>
                  </a:schemeClr>
                </a:solidFill>
              </a:defRPr>
            </a:lvl5pPr>
            <a:lvl6pPr marL="2331456" indent="0" algn="ctr">
              <a:buNone/>
              <a:defRPr>
                <a:solidFill>
                  <a:schemeClr val="tx1">
                    <a:tint val="75000"/>
                  </a:schemeClr>
                </a:solidFill>
              </a:defRPr>
            </a:lvl6pPr>
            <a:lvl7pPr marL="2797747" indent="0" algn="ctr">
              <a:buNone/>
              <a:defRPr>
                <a:solidFill>
                  <a:schemeClr val="tx1">
                    <a:tint val="75000"/>
                  </a:schemeClr>
                </a:solidFill>
              </a:defRPr>
            </a:lvl7pPr>
            <a:lvl8pPr marL="3264037" indent="0" algn="ctr">
              <a:buNone/>
              <a:defRPr>
                <a:solidFill>
                  <a:schemeClr val="tx1">
                    <a:tint val="75000"/>
                  </a:schemeClr>
                </a:solidFill>
              </a:defRPr>
            </a:lvl8pPr>
            <a:lvl9pPr marL="3730329" indent="0" algn="ctr">
              <a:buNone/>
              <a:defRPr>
                <a:solidFill>
                  <a:schemeClr val="tx1">
                    <a:tint val="75000"/>
                  </a:schemeClr>
                </a:solidFill>
              </a:defRPr>
            </a:lvl9pPr>
          </a:lstStyle>
          <a:p>
            <a:pPr marL="0" marR="0" lvl="0" indent="0" algn="l" defTabSz="932581"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996149" y="1094984"/>
            <a:ext cx="10450657" cy="1406089"/>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791" b="0" kern="1200" cap="none" spc="-408" baseline="0" dirty="0" smtClean="0">
                <a:ln w="3175">
                  <a:noFill/>
                </a:ln>
                <a:gradFill>
                  <a:gsLst>
                    <a:gs pos="100000">
                      <a:srgbClr val="FFFFFF"/>
                    </a:gs>
                    <a:gs pos="0">
                      <a:srgbClr val="FFFFFF"/>
                    </a:gs>
                  </a:gsLst>
                  <a:lin ang="5400000" scaled="0"/>
                </a:gra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bwMode="white">
          <a:xfrm>
            <a:off x="992101" y="3262795"/>
            <a:ext cx="10445796" cy="932293"/>
          </a:xfrm>
        </p:spPr>
        <p:txBody>
          <a:bodyPr wrap="square" anchor="ctr">
            <a:noAutofit/>
          </a:bodyPr>
          <a:lstStyle>
            <a:lvl1pPr marL="0" indent="0">
              <a:buNone/>
              <a:defRPr sz="6732" spc="-154"/>
            </a:lvl1pPr>
          </a:lstStyle>
          <a:p>
            <a:pPr lvl="0"/>
            <a:r>
              <a:rPr lang="en-US" smtClean="0"/>
              <a:t>Click to edit Master text styles</a:t>
            </a:r>
          </a:p>
        </p:txBody>
      </p:sp>
      <p:sp>
        <p:nvSpPr>
          <p:cNvPr id="8" name="TextBox 7"/>
          <p:cNvSpPr txBox="1"/>
          <p:nvPr userDrawn="1"/>
        </p:nvSpPr>
        <p:spPr>
          <a:xfrm>
            <a:off x="4284087" y="6726892"/>
            <a:ext cx="3868303" cy="164982"/>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72" spc="154"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5963161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82396" y="4494631"/>
            <a:ext cx="10571004" cy="1506738"/>
          </a:xfrm>
        </p:spPr>
        <p:txBody>
          <a:bodyPr anchor="t"/>
          <a:lstStyle>
            <a:lvl1pPr algn="l">
              <a:defRPr sz="5440" b="1" cap="all"/>
            </a:lvl1pPr>
          </a:lstStyle>
          <a:p>
            <a:r>
              <a:rPr lang="en-US" smtClean="0"/>
              <a:t>Click to edit Master title style</a:t>
            </a:r>
            <a:endParaRPr lang="en-US"/>
          </a:p>
        </p:txBody>
      </p:sp>
      <p:sp>
        <p:nvSpPr>
          <p:cNvPr id="3" name="Text Placeholder 2"/>
          <p:cNvSpPr>
            <a:spLocks noGrp="1"/>
          </p:cNvSpPr>
          <p:nvPr>
            <p:ph type="body" idx="1"/>
          </p:nvPr>
        </p:nvSpPr>
        <p:spPr>
          <a:xfrm>
            <a:off x="982396" y="3933258"/>
            <a:ext cx="10571004" cy="561372"/>
          </a:xfrm>
        </p:spPr>
        <p:txBody>
          <a:bodyPr anchor="b"/>
          <a:lstStyle>
            <a:lvl1pPr marL="0" indent="0">
              <a:buNone/>
              <a:defRPr sz="2720">
                <a:solidFill>
                  <a:schemeClr val="tx1">
                    <a:tint val="75000"/>
                  </a:schemeClr>
                </a:solidFill>
              </a:defRPr>
            </a:lvl1pPr>
            <a:lvl2pPr marL="621746" indent="0">
              <a:buNone/>
              <a:defRPr sz="2448">
                <a:solidFill>
                  <a:schemeClr val="tx1">
                    <a:tint val="75000"/>
                  </a:schemeClr>
                </a:solidFill>
              </a:defRPr>
            </a:lvl2pPr>
            <a:lvl3pPr marL="1243493" indent="0">
              <a:buNone/>
              <a:defRPr sz="2176">
                <a:solidFill>
                  <a:schemeClr val="tx1">
                    <a:tint val="75000"/>
                  </a:schemeClr>
                </a:solidFill>
              </a:defRPr>
            </a:lvl3pPr>
            <a:lvl4pPr marL="1865239" indent="0">
              <a:buNone/>
              <a:defRPr sz="1904">
                <a:solidFill>
                  <a:schemeClr val="tx1">
                    <a:tint val="75000"/>
                  </a:schemeClr>
                </a:solidFill>
              </a:defRPr>
            </a:lvl4pPr>
            <a:lvl5pPr marL="2486985" indent="0">
              <a:buNone/>
              <a:defRPr sz="1904">
                <a:solidFill>
                  <a:schemeClr val="tx1">
                    <a:tint val="75000"/>
                  </a:schemeClr>
                </a:solidFill>
              </a:defRPr>
            </a:lvl5pPr>
            <a:lvl6pPr marL="3108731" indent="0">
              <a:buNone/>
              <a:defRPr sz="1904">
                <a:solidFill>
                  <a:schemeClr val="tx1">
                    <a:tint val="75000"/>
                  </a:schemeClr>
                </a:solidFill>
              </a:defRPr>
            </a:lvl6pPr>
            <a:lvl7pPr marL="3730478" indent="0">
              <a:buNone/>
              <a:defRPr sz="1904">
                <a:solidFill>
                  <a:schemeClr val="tx1">
                    <a:tint val="75000"/>
                  </a:schemeClr>
                </a:solidFill>
              </a:defRPr>
            </a:lvl7pPr>
            <a:lvl8pPr marL="4352224" indent="0">
              <a:buNone/>
              <a:defRPr sz="1904">
                <a:solidFill>
                  <a:schemeClr val="tx1">
                    <a:tint val="75000"/>
                  </a:schemeClr>
                </a:solidFill>
              </a:defRPr>
            </a:lvl8pPr>
            <a:lvl9pPr marL="4973970" indent="0">
              <a:buNone/>
              <a:defRPr sz="1904">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1192827" y="6839090"/>
            <a:ext cx="1243648" cy="172861"/>
          </a:xfrm>
          <a:prstGeom prst="rect">
            <a:avLst/>
          </a:prstGeom>
        </p:spPr>
        <p:txBody>
          <a:bodyPr/>
          <a:lstStyle/>
          <a:p>
            <a:fld id="{1D8BD707-D9CF-40AE-B4C6-C98DA3205C09}" type="datetimeFigureOut">
              <a:rPr lang="en-US" smtClean="0"/>
              <a:pPr/>
              <a:t>4/10/2013</a:t>
            </a:fld>
            <a:endParaRPr lang="en-US"/>
          </a:p>
        </p:txBody>
      </p:sp>
      <p:sp>
        <p:nvSpPr>
          <p:cNvPr id="5" name="Footer Placeholder 4"/>
          <p:cNvSpPr>
            <a:spLocks noGrp="1"/>
          </p:cNvSpPr>
          <p:nvPr>
            <p:ph type="ftr" sz="quarter" idx="11"/>
          </p:nvPr>
        </p:nvSpPr>
        <p:spPr>
          <a:xfrm>
            <a:off x="4041854" y="6839092"/>
            <a:ext cx="3938217" cy="171625"/>
          </a:xfrm>
          <a:prstGeom prst="rect">
            <a:avLst/>
          </a:prstGeom>
        </p:spPr>
        <p:txBody>
          <a:bodyPr/>
          <a:lstStyle/>
          <a:p>
            <a:endParaRPr lang="en-US"/>
          </a:p>
        </p:txBody>
      </p:sp>
      <p:sp>
        <p:nvSpPr>
          <p:cNvPr id="6" name="Slide Number Placeholder 5"/>
          <p:cNvSpPr>
            <a:spLocks noGrp="1"/>
          </p:cNvSpPr>
          <p:nvPr>
            <p:ph type="sldNum" sz="quarter" idx="12"/>
          </p:nvPr>
        </p:nvSpPr>
        <p:spPr>
          <a:xfrm>
            <a:off x="9534631" y="6839092"/>
            <a:ext cx="1140010" cy="183884"/>
          </a:xfrm>
          <a:prstGeom prst="rect">
            <a:avLst/>
          </a:prstGeo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324332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3087166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grpSp>
        <p:nvGrpSpPr>
          <p:cNvPr id="29" name="Group 28"/>
          <p:cNvGrpSpPr/>
          <p:nvPr/>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5"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6335157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grpSp>
        <p:nvGrpSpPr>
          <p:cNvPr id="6" name="Group 5"/>
          <p:cNvGrpSpPr/>
          <p:nvPr/>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6" name="Rectangle 15"/>
          <p:cNvSpPr/>
          <p:nvPr userDrawn="1"/>
        </p:nvSpPr>
        <p:spPr bwMode="auto">
          <a:xfrm>
            <a:off x="274702" y="1211286"/>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5580557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6"/>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6977618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Video slide">
    <p:spTree>
      <p:nvGrpSpPr>
        <p:cNvPr id="1" name=""/>
        <p:cNvGrpSpPr/>
        <p:nvPr/>
      </p:nvGrpSpPr>
      <p:grpSpPr>
        <a:xfrm>
          <a:off x="0" y="0"/>
          <a:ext cx="0" cy="0"/>
          <a:chOff x="0" y="0"/>
          <a:chExt cx="0" cy="0"/>
        </a:xfrm>
      </p:grpSpPr>
      <p:grpSp>
        <p:nvGrpSpPr>
          <p:cNvPr id="5" name="Group 4"/>
          <p:cNvGrpSpPr/>
          <p:nvPr/>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15" name="Rectangle 14"/>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0663913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8674193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196349846"/>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716674433"/>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648728010"/>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277154199"/>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6" name="Right Triangle 25"/>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16943407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wo Line Title &amp; 2-color Non-bulleted text">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449784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grpSp>
        <p:nvGrpSpPr>
          <p:cNvPr id="15" name="Group 14"/>
          <p:cNvGrpSpPr/>
          <p:nvPr/>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28912965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29457623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with 2 lines of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smtClean="0"/>
              <a:t>Click to edit Master title style</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45993376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wo Column 2-color Non-bulleted">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255877"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294871415"/>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252160"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216397390"/>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6027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50374667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wo Column Bullet text 1st level color">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363457"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131093061"/>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smtClean="0"/>
              <a:t>Click to edit Master title style</a:t>
            </a:r>
            <a:endParaRPr lang="en-US" dirty="0"/>
          </a:p>
        </p:txBody>
      </p:sp>
      <p:sp>
        <p:nvSpPr>
          <p:cNvPr id="28" name="Right Triangle 27"/>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201434009"/>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wo Line Title Only">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smtClean="0"/>
              <a:t>Click to edit Master title style</a:t>
            </a:r>
            <a:endParaRPr lang="en-US" dirty="0"/>
          </a:p>
        </p:txBody>
      </p:sp>
      <p:sp>
        <p:nvSpPr>
          <p:cNvPr id="29"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85244910"/>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728536696"/>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88279176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675191586"/>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57692127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Rectangle 5"/>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8602546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19235934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11889564" cy="747897"/>
          </a:xfrm>
        </p:spPr>
        <p:txBody>
          <a:bodyPr vert="horz" wrap="square" lIns="0" tIns="0" rIns="0" bIns="0" rtlCol="0" anchor="t">
            <a:spAutoFit/>
          </a:bodyPr>
          <a:lstStyle>
            <a:lvl1pPr>
              <a:defRPr lang="en-US" dirty="0"/>
            </a:lvl1pPr>
          </a:lstStyle>
          <a:p>
            <a:pPr lvl="0"/>
            <a:r>
              <a:rPr lang="en-US" dirty="0" smtClean="0"/>
              <a:t>Click to edit Master title style</a:t>
            </a:r>
            <a:endParaRPr lang="en-US" dirty="0"/>
          </a:p>
        </p:txBody>
      </p:sp>
      <p:sp>
        <p:nvSpPr>
          <p:cNvPr id="4" name="Text Placeholder 3"/>
          <p:cNvSpPr>
            <a:spLocks noGrp="1"/>
          </p:cNvSpPr>
          <p:nvPr>
            <p:ph type="body" sz="quarter" idx="10"/>
          </p:nvPr>
        </p:nvSpPr>
        <p:spPr>
          <a:xfrm>
            <a:off x="620366" y="1165754"/>
            <a:ext cx="11195743" cy="2092881"/>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9217061"/>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82396" y="4494631"/>
            <a:ext cx="10571004" cy="1506738"/>
          </a:xfrm>
        </p:spPr>
        <p:txBody>
          <a:bodyPr anchor="t"/>
          <a:lstStyle>
            <a:lvl1pPr algn="l">
              <a:defRPr sz="5440" b="1" cap="all"/>
            </a:lvl1pPr>
          </a:lstStyle>
          <a:p>
            <a:r>
              <a:rPr lang="en-US" smtClean="0"/>
              <a:t>Click to edit Master title style</a:t>
            </a:r>
            <a:endParaRPr lang="en-US"/>
          </a:p>
        </p:txBody>
      </p:sp>
      <p:sp>
        <p:nvSpPr>
          <p:cNvPr id="3" name="Text Placeholder 2"/>
          <p:cNvSpPr>
            <a:spLocks noGrp="1"/>
          </p:cNvSpPr>
          <p:nvPr>
            <p:ph type="body" idx="1"/>
          </p:nvPr>
        </p:nvSpPr>
        <p:spPr>
          <a:xfrm>
            <a:off x="982396" y="3933258"/>
            <a:ext cx="10571004" cy="561372"/>
          </a:xfrm>
        </p:spPr>
        <p:txBody>
          <a:bodyPr anchor="b"/>
          <a:lstStyle>
            <a:lvl1pPr marL="0" indent="0">
              <a:buNone/>
              <a:defRPr sz="2720">
                <a:solidFill>
                  <a:schemeClr val="tx1">
                    <a:tint val="75000"/>
                  </a:schemeClr>
                </a:solidFill>
              </a:defRPr>
            </a:lvl1pPr>
            <a:lvl2pPr marL="621746" indent="0">
              <a:buNone/>
              <a:defRPr sz="2448">
                <a:solidFill>
                  <a:schemeClr val="tx1">
                    <a:tint val="75000"/>
                  </a:schemeClr>
                </a:solidFill>
              </a:defRPr>
            </a:lvl2pPr>
            <a:lvl3pPr marL="1243493" indent="0">
              <a:buNone/>
              <a:defRPr sz="2176">
                <a:solidFill>
                  <a:schemeClr val="tx1">
                    <a:tint val="75000"/>
                  </a:schemeClr>
                </a:solidFill>
              </a:defRPr>
            </a:lvl3pPr>
            <a:lvl4pPr marL="1865239" indent="0">
              <a:buNone/>
              <a:defRPr sz="1904">
                <a:solidFill>
                  <a:schemeClr val="tx1">
                    <a:tint val="75000"/>
                  </a:schemeClr>
                </a:solidFill>
              </a:defRPr>
            </a:lvl4pPr>
            <a:lvl5pPr marL="2486985" indent="0">
              <a:buNone/>
              <a:defRPr sz="1904">
                <a:solidFill>
                  <a:schemeClr val="tx1">
                    <a:tint val="75000"/>
                  </a:schemeClr>
                </a:solidFill>
              </a:defRPr>
            </a:lvl5pPr>
            <a:lvl6pPr marL="3108731" indent="0">
              <a:buNone/>
              <a:defRPr sz="1904">
                <a:solidFill>
                  <a:schemeClr val="tx1">
                    <a:tint val="75000"/>
                  </a:schemeClr>
                </a:solidFill>
              </a:defRPr>
            </a:lvl6pPr>
            <a:lvl7pPr marL="3730478" indent="0">
              <a:buNone/>
              <a:defRPr sz="1904">
                <a:solidFill>
                  <a:schemeClr val="tx1">
                    <a:tint val="75000"/>
                  </a:schemeClr>
                </a:solidFill>
              </a:defRPr>
            </a:lvl7pPr>
            <a:lvl8pPr marL="4352224" indent="0">
              <a:buNone/>
              <a:defRPr sz="1904">
                <a:solidFill>
                  <a:schemeClr val="tx1">
                    <a:tint val="75000"/>
                  </a:schemeClr>
                </a:solidFill>
              </a:defRPr>
            </a:lvl8pPr>
            <a:lvl9pPr marL="4973970" indent="0">
              <a:buNone/>
              <a:defRPr sz="1904">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1192827" y="6839090"/>
            <a:ext cx="1243648" cy="172861"/>
          </a:xfrm>
          <a:prstGeom prst="rect">
            <a:avLst/>
          </a:prstGeom>
        </p:spPr>
        <p:txBody>
          <a:bodyPr/>
          <a:lstStyle/>
          <a:p>
            <a:fld id="{1D8BD707-D9CF-40AE-B4C6-C98DA3205C09}" type="datetimeFigureOut">
              <a:rPr lang="en-US" smtClean="0"/>
              <a:pPr/>
              <a:t>4/10/2013</a:t>
            </a:fld>
            <a:endParaRPr lang="en-US"/>
          </a:p>
        </p:txBody>
      </p:sp>
      <p:sp>
        <p:nvSpPr>
          <p:cNvPr id="5" name="Footer Placeholder 4"/>
          <p:cNvSpPr>
            <a:spLocks noGrp="1"/>
          </p:cNvSpPr>
          <p:nvPr>
            <p:ph type="ftr" sz="quarter" idx="11"/>
          </p:nvPr>
        </p:nvSpPr>
        <p:spPr>
          <a:xfrm>
            <a:off x="4041854" y="6839092"/>
            <a:ext cx="3938217" cy="171625"/>
          </a:xfrm>
          <a:prstGeom prst="rect">
            <a:avLst/>
          </a:prstGeom>
        </p:spPr>
        <p:txBody>
          <a:bodyPr/>
          <a:lstStyle/>
          <a:p>
            <a:endParaRPr lang="en-US"/>
          </a:p>
        </p:txBody>
      </p:sp>
      <p:sp>
        <p:nvSpPr>
          <p:cNvPr id="6" name="Slide Number Placeholder 5"/>
          <p:cNvSpPr>
            <a:spLocks noGrp="1"/>
          </p:cNvSpPr>
          <p:nvPr>
            <p:ph type="sldNum" sz="quarter" idx="12"/>
          </p:nvPr>
        </p:nvSpPr>
        <p:spPr>
          <a:xfrm>
            <a:off x="9534631" y="6839092"/>
            <a:ext cx="1140010" cy="183884"/>
          </a:xfrm>
          <a:prstGeom prst="rect">
            <a:avLst/>
          </a:prstGeo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218739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
        <p:nvSpPr>
          <p:cNvPr id="7"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33687743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
        <p:nvSpPr>
          <p:cNvPr id="7"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42781636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769563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6023600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99699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4044181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0785471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6417492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635915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505050"/>
              </a:solidFill>
              <a:effectLst/>
              <a:uLnTx/>
              <a:uFillTx/>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1919786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47067508"/>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8760788"/>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96586530"/>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1914370"/>
          </a:xfrm>
        </p:spPr>
        <p:txBody>
          <a:bodyPr/>
          <a:lstStyle>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342325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212850"/>
            <a:ext cx="11770606" cy="1914370"/>
          </a:xfrm>
        </p:spPr>
        <p:txBody>
          <a:bodyPr wrap="square">
            <a:spAutoFit/>
          </a:bodyPr>
          <a:lstStyle>
            <a:lvl1pPr>
              <a:buClr>
                <a:schemeClr val="tx2"/>
              </a:buClr>
              <a:defRPr>
                <a:gradFill>
                  <a:gsLst>
                    <a:gs pos="1250">
                      <a:schemeClr val="tx2"/>
                    </a:gs>
                    <a:gs pos="99000">
                      <a:schemeClr val="tx2"/>
                    </a:gs>
                  </a:gsLst>
                  <a:lin ang="5400000" scaled="0"/>
                </a:gradFill>
              </a:defRPr>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81280068"/>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002866576"/>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044726618"/>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03197594"/>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78212100"/>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80684776"/>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56755473"/>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1247702"/>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493837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836298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05871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8238662"/>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4994219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userDrawn="1"/>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userDrawn="1"/>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userDrawn="1"/>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87145649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grpSp>
        <p:nvGrpSpPr>
          <p:cNvPr id="29" name="Group 28"/>
          <p:cNvGrpSpPr/>
          <p:nvPr userDrawn="1"/>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FFFFFF"/>
              </a:solidFill>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6336336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8425229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6839548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9046303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2743890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1670254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994980797"/>
      </p:ext>
    </p:extLst>
  </p:cSld>
  <p:clrMapOvr>
    <a:masterClrMapping/>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26253449"/>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79756497"/>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Right Triangle 25"/>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496488894"/>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47711000"/>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856582095"/>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dirty="0"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079296876"/>
      </p:ext>
    </p:extLst>
  </p:cSld>
  <p:clrMapOvr>
    <a:masterClrMapping/>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dirty="0" smtClean="0"/>
              <a:t>Click to edit Master title style</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281637531"/>
      </p:ext>
    </p:extLst>
  </p:cSld>
  <p:clrMapOvr>
    <a:masterClrMapping/>
  </p:clrMapOvr>
  <p:transition>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5877"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810751632"/>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2160"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384364473"/>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slideLayout" Target="../slideLayouts/slideLayout55.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31" Type="http://schemas.openxmlformats.org/officeDocument/2006/relationships/theme" Target="../theme/theme2.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slideLayout" Target="../slideLayouts/slideLayout5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theme" Target="../theme/theme4.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7" r:id="rId1"/>
    <p:sldLayoutId id="2147484162"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83" r:id="rId18"/>
    <p:sldLayoutId id="2147484127" r:id="rId19"/>
    <p:sldLayoutId id="2147484128" r:id="rId20"/>
    <p:sldLayoutId id="2147484129" r:id="rId21"/>
    <p:sldLayoutId id="2147484094" r:id="rId22"/>
    <p:sldLayoutId id="2147484096" r:id="rId23"/>
    <p:sldLayoutId id="2147484186" r:id="rId24"/>
    <p:sldLayoutId id="2147484187" r:id="rId25"/>
    <p:sldLayoutId id="2147484188"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469739"/>
            <a:ext cx="11887198" cy="191437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26465696"/>
      </p:ext>
    </p:extLst>
  </p:cSld>
  <p:clrMap bg1="dk1" tx1="lt1" bg2="dk2" tx2="lt2" accent1="accent1" accent2="accent2" accent3="accent3" accent4="accent4" accent5="accent5" accent6="accent6" hlink="hlink" folHlink="folHlink"/>
  <p:sldLayoutIdLst>
    <p:sldLayoutId id="2147484190" r:id="rId1"/>
    <p:sldLayoutId id="2147484191" r:id="rId2"/>
    <p:sldLayoutId id="2147484192" r:id="rId3"/>
    <p:sldLayoutId id="2147484193" r:id="rId4"/>
    <p:sldLayoutId id="2147484194" r:id="rId5"/>
    <p:sldLayoutId id="2147484195" r:id="rId6"/>
    <p:sldLayoutId id="2147484196" r:id="rId7"/>
    <p:sldLayoutId id="2147484197" r:id="rId8"/>
    <p:sldLayoutId id="2147484198" r:id="rId9"/>
    <p:sldLayoutId id="2147484199" r:id="rId10"/>
    <p:sldLayoutId id="2147484200" r:id="rId11"/>
    <p:sldLayoutId id="2147484201" r:id="rId12"/>
    <p:sldLayoutId id="2147484202" r:id="rId13"/>
    <p:sldLayoutId id="2147484203" r:id="rId14"/>
    <p:sldLayoutId id="2147484204" r:id="rId15"/>
    <p:sldLayoutId id="2147484205" r:id="rId16"/>
    <p:sldLayoutId id="2147484206" r:id="rId17"/>
    <p:sldLayoutId id="2147484207" r:id="rId18"/>
    <p:sldLayoutId id="2147484208" r:id="rId19"/>
    <p:sldLayoutId id="2147484209" r:id="rId20"/>
    <p:sldLayoutId id="2147484210" r:id="rId21"/>
    <p:sldLayoutId id="2147484211" r:id="rId22"/>
    <p:sldLayoutId id="2147484212" r:id="rId23"/>
    <p:sldLayoutId id="2147484213" r:id="rId24"/>
    <p:sldLayoutId id="2147484214" r:id="rId25"/>
    <p:sldLayoutId id="2147484215" r:id="rId26"/>
    <p:sldLayoutId id="2147484216" r:id="rId27"/>
    <p:sldLayoutId id="2147484220" r:id="rId28"/>
    <p:sldLayoutId id="2147484221" r:id="rId29"/>
    <p:sldLayoutId id="2147484249"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91437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98863516"/>
      </p:ext>
    </p:extLst>
  </p:cSld>
  <p:clrMap bg1="lt1" tx1="dk1" bg2="lt2" tx2="dk2" accent1="accent1" accent2="accent2" accent3="accent3" accent4="accent4" accent5="accent5" accent6="accent6" hlink="hlink" folHlink="folHlink"/>
  <p:sldLayoutIdLst>
    <p:sldLayoutId id="2147484223" r:id="rId1"/>
    <p:sldLayoutId id="2147484224" r:id="rId2"/>
    <p:sldLayoutId id="2147484225" r:id="rId3"/>
    <p:sldLayoutId id="2147484226" r:id="rId4"/>
    <p:sldLayoutId id="2147484227" r:id="rId5"/>
    <p:sldLayoutId id="2147484228" r:id="rId6"/>
    <p:sldLayoutId id="2147484229" r:id="rId7"/>
    <p:sldLayoutId id="2147484230" r:id="rId8"/>
    <p:sldLayoutId id="2147484231" r:id="rId9"/>
    <p:sldLayoutId id="2147484232" r:id="rId10"/>
    <p:sldLayoutId id="2147484233" r:id="rId11"/>
    <p:sldLayoutId id="2147484234" r:id="rId12"/>
    <p:sldLayoutId id="2147484235" r:id="rId13"/>
    <p:sldLayoutId id="2147484236" r:id="rId14"/>
    <p:sldLayoutId id="2147484237" r:id="rId15"/>
    <p:sldLayoutId id="2147484238" r:id="rId16"/>
    <p:sldLayoutId id="2147484239" r:id="rId17"/>
    <p:sldLayoutId id="2147484240" r:id="rId18"/>
    <p:sldLayoutId id="2147484241" r:id="rId19"/>
    <p:sldLayoutId id="2147484242" r:id="rId20"/>
    <p:sldLayoutId id="2147484243" r:id="rId21"/>
    <p:sldLayoutId id="2147484244" r:id="rId22"/>
    <p:sldLayoutId id="2147484245" r:id="rId23"/>
    <p:sldLayoutId id="2147484246" r:id="rId24"/>
    <p:sldLayoutId id="2147484247" r:id="rId25"/>
    <p:sldLayoutId id="2147484248"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469739"/>
            <a:ext cx="11887198" cy="1914370"/>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24140919"/>
      </p:ext>
    </p:extLst>
  </p:cSld>
  <p:clrMap bg1="dk1" tx1="lt1" bg2="dk2" tx2="lt2" accent1="accent1" accent2="accent2" accent3="accent3" accent4="accent4" accent5="accent5" accent6="accent6" hlink="hlink" folHlink="folHlink"/>
  <p:sldLayoutIdLst>
    <p:sldLayoutId id="2147484251" r:id="rId1"/>
    <p:sldLayoutId id="2147484252" r:id="rId2"/>
    <p:sldLayoutId id="2147484253" r:id="rId3"/>
    <p:sldLayoutId id="2147484254" r:id="rId4"/>
    <p:sldLayoutId id="2147484255" r:id="rId5"/>
    <p:sldLayoutId id="2147484256" r:id="rId6"/>
    <p:sldLayoutId id="2147484257" r:id="rId7"/>
    <p:sldLayoutId id="2147484258" r:id="rId8"/>
    <p:sldLayoutId id="2147484259" r:id="rId9"/>
    <p:sldLayoutId id="2147484260" r:id="rId10"/>
    <p:sldLayoutId id="2147484261" r:id="rId11"/>
    <p:sldLayoutId id="2147484262" r:id="rId12"/>
    <p:sldLayoutId id="2147484263" r:id="rId13"/>
    <p:sldLayoutId id="2147484264" r:id="rId14"/>
    <p:sldLayoutId id="2147484265" r:id="rId15"/>
    <p:sldLayoutId id="2147484266" r:id="rId16"/>
    <p:sldLayoutId id="2147484267" r:id="rId17"/>
    <p:sldLayoutId id="2147484268" r:id="rId18"/>
    <p:sldLayoutId id="2147484269" r:id="rId19"/>
    <p:sldLayoutId id="2147484270" r:id="rId20"/>
    <p:sldLayoutId id="2147484271" r:id="rId21"/>
    <p:sldLayoutId id="2147484272" r:id="rId22"/>
    <p:sldLayoutId id="2147484273" r:id="rId23"/>
    <p:sldLayoutId id="2147484274" r:id="rId24"/>
    <p:sldLayoutId id="2147484275" r:id="rId25"/>
    <p:sldLayoutId id="2147484276" r:id="rId26"/>
    <p:sldLayoutId id="2147484277"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469739"/>
            <a:ext cx="11887198" cy="1914370"/>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91943940"/>
      </p:ext>
    </p:extLst>
  </p:cSld>
  <p:clrMap bg1="dk1" tx1="lt1" bg2="dk2" tx2="lt2" accent1="accent1" accent2="accent2" accent3="accent3" accent4="accent4" accent5="accent5" accent6="accent6" hlink="hlink" folHlink="folHlink"/>
  <p:sldLayoutIdLst>
    <p:sldLayoutId id="2147484279" r:id="rId1"/>
    <p:sldLayoutId id="2147484280" r:id="rId2"/>
    <p:sldLayoutId id="2147484281" r:id="rId3"/>
    <p:sldLayoutId id="2147484282" r:id="rId4"/>
    <p:sldLayoutId id="2147484283" r:id="rId5"/>
    <p:sldLayoutId id="2147484284" r:id="rId6"/>
    <p:sldLayoutId id="2147484285" r:id="rId7"/>
    <p:sldLayoutId id="2147484286" r:id="rId8"/>
    <p:sldLayoutId id="2147484287" r:id="rId9"/>
    <p:sldLayoutId id="2147484288" r:id="rId10"/>
    <p:sldLayoutId id="2147484289" r:id="rId11"/>
    <p:sldLayoutId id="2147484290" r:id="rId12"/>
    <p:sldLayoutId id="2147484291" r:id="rId13"/>
    <p:sldLayoutId id="2147484292" r:id="rId14"/>
    <p:sldLayoutId id="2147484293" r:id="rId15"/>
    <p:sldLayoutId id="2147484294" r:id="rId16"/>
    <p:sldLayoutId id="2147484295" r:id="rId17"/>
    <p:sldLayoutId id="2147484296" r:id="rId18"/>
    <p:sldLayoutId id="2147484297" r:id="rId19"/>
    <p:sldLayoutId id="2147484298" r:id="rId20"/>
    <p:sldLayoutId id="2147484299" r:id="rId21"/>
    <p:sldLayoutId id="2147484300" r:id="rId22"/>
    <p:sldLayoutId id="2147484301" r:id="rId23"/>
    <p:sldLayoutId id="2147484302" r:id="rId24"/>
    <p:sldLayoutId id="2147484303" r:id="rId25"/>
    <p:sldLayoutId id="2147484304" r:id="rId26"/>
    <p:sldLayoutId id="2147484305"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87">
          <p15:clr>
            <a:srgbClr val="5ACBF0"/>
          </p15:clr>
        </p15:guide>
        <p15:guide id="4294967295" pos="173">
          <p15:clr>
            <a:srgbClr val="5ACBF0"/>
          </p15:clr>
        </p15:guide>
        <p15:guide id="4294967295" orient="horz" pos="763">
          <p15:clr>
            <a:srgbClr val="A4A3A4"/>
          </p15:clr>
        </p15:guide>
        <p15:guide id="4294967295" orient="horz" pos="1339">
          <p15:clr>
            <a:srgbClr val="A4A3A4"/>
          </p15:clr>
        </p15:guide>
        <p15:guide id="4294967295" orient="horz" pos="1915">
          <p15:clr>
            <a:srgbClr val="A4A3A4"/>
          </p15:clr>
        </p15:guide>
        <p15:guide id="4294967295" orient="horz" pos="2491">
          <p15:clr>
            <a:srgbClr val="A4A3A4"/>
          </p15:clr>
        </p15:guide>
        <p15:guide id="4294967295" orient="horz" pos="3067">
          <p15:clr>
            <a:srgbClr val="A4A3A4"/>
          </p15:clr>
        </p15:guide>
        <p15:guide id="4294967295" orient="horz" pos="3643">
          <p15:clr>
            <a:srgbClr val="A4A3A4"/>
          </p15:clr>
        </p15:guide>
        <p15:guide id="4294967295" orient="horz" pos="4219">
          <p15:clr>
            <a:srgbClr val="5ACBF0"/>
          </p15:clr>
        </p15:guide>
        <p15:guide id="4294967295" pos="749">
          <p15:clr>
            <a:srgbClr val="A4A3A4"/>
          </p15:clr>
        </p15:guide>
        <p15:guide id="4294967295" pos="1325">
          <p15:clr>
            <a:srgbClr val="A4A3A4"/>
          </p15:clr>
        </p15:guide>
        <p15:guide id="4294967295" pos="1901">
          <p15:clr>
            <a:srgbClr val="A4A3A4"/>
          </p15:clr>
        </p15:guide>
        <p15:guide id="4294967295" pos="2477">
          <p15:clr>
            <a:srgbClr val="A4A3A4"/>
          </p15:clr>
        </p15:guide>
        <p15:guide id="4294967295" pos="3053">
          <p15:clr>
            <a:srgbClr val="A4A3A4"/>
          </p15:clr>
        </p15:guide>
        <p15:guide id="4294967295" pos="3629">
          <p15:clr>
            <a:srgbClr val="A4A3A4"/>
          </p15:clr>
        </p15:guide>
        <p15:guide id="4294967295" pos="4205">
          <p15:clr>
            <a:srgbClr val="A4A3A4"/>
          </p15:clr>
        </p15:guide>
        <p15:guide id="4294967295" pos="4781">
          <p15:clr>
            <a:srgbClr val="A4A3A4"/>
          </p15:clr>
        </p15:guide>
        <p15:guide id="4294967295" pos="5357">
          <p15:clr>
            <a:srgbClr val="A4A3A4"/>
          </p15:clr>
        </p15:guide>
        <p15:guide id="4294967295" pos="5933">
          <p15:clr>
            <a:srgbClr val="A4A3A4"/>
          </p15:clr>
        </p15:guide>
        <p15:guide id="4294967295" pos="6509">
          <p15:clr>
            <a:srgbClr val="A4A3A4"/>
          </p15:clr>
        </p15:guide>
        <p15:guide id="4294967295" pos="7085">
          <p15:clr>
            <a:srgbClr val="A4A3A4"/>
          </p15:clr>
        </p15:guide>
        <p15:guide id="4294967295"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4.xml"/><Relationship Id="rId1" Type="http://schemas.openxmlformats.org/officeDocument/2006/relationships/tags" Target="../tags/tag3.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4.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0.xml"/><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4.xml"/><Relationship Id="rId1" Type="http://schemas.openxmlformats.org/officeDocument/2006/relationships/tags" Target="../tags/tag6.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8.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4.xml"/><Relationship Id="rId1" Type="http://schemas.openxmlformats.org/officeDocument/2006/relationships/tags" Target="../tags/tag8.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5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8.xml"/><Relationship Id="rId1" Type="http://schemas.openxmlformats.org/officeDocument/2006/relationships/tags" Target="../tags/tag9.xml"/><Relationship Id="rId6" Type="http://schemas.openxmlformats.org/officeDocument/2006/relationships/image" Target="../media/image20.png"/><Relationship Id="rId5" Type="http://schemas.openxmlformats.org/officeDocument/2006/relationships/image" Target="../media/image19.wmf"/><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8.xml"/><Relationship Id="rId1" Type="http://schemas.openxmlformats.org/officeDocument/2006/relationships/tags" Target="../tags/tag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8.xml"/><Relationship Id="rId1" Type="http://schemas.openxmlformats.org/officeDocument/2006/relationships/tags" Target="../tags/tag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6.xml"/><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4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0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0.xml"/><Relationship Id="rId5" Type="http://schemas.openxmlformats.org/officeDocument/2006/relationships/image" Target="../media/image10.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0.xml"/><Relationship Id="rId6" Type="http://schemas.openxmlformats.org/officeDocument/2006/relationships/diagramColors" Target="../diagrams/colors1.xml"/><Relationship Id="rId11" Type="http://schemas.microsoft.com/office/2007/relationships/hdphoto" Target="../media/hdphoto2.wdp"/><Relationship Id="rId5" Type="http://schemas.openxmlformats.org/officeDocument/2006/relationships/diagramQuickStyle" Target="../diagrams/quickStyle1.xml"/><Relationship Id="rId10" Type="http://schemas.openxmlformats.org/officeDocument/2006/relationships/image" Target="../media/image13.png"/><Relationship Id="rId4" Type="http://schemas.openxmlformats.org/officeDocument/2006/relationships/diagramLayout" Target="../diagrams/layout1.xml"/><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notesSlide" Target="../notesSlides/notesSlide9.xml"/><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slideLayout" Target="../slideLayouts/slideLayout40.xml"/><Relationship Id="rId1" Type="http://schemas.openxmlformats.org/officeDocument/2006/relationships/tags" Target="../tags/tag2.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4473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Create Service Template</a:t>
            </a:r>
            <a:endParaRPr lang="en-US" dirty="0"/>
          </a:p>
        </p:txBody>
      </p:sp>
      <p:sp>
        <p:nvSpPr>
          <p:cNvPr id="3" name="Text Placeholder 2"/>
          <p:cNvSpPr>
            <a:spLocks noGrp="1"/>
          </p:cNvSpPr>
          <p:nvPr>
            <p:ph sz="quarter" idx="10"/>
          </p:nvPr>
        </p:nvSpPr>
        <p:spPr/>
        <p:txBody>
          <a:bodyPr/>
          <a:lstStyle/>
          <a:p>
            <a:r>
              <a:rPr lang="en-US" dirty="0" smtClean="0"/>
              <a:t>Template is a starting point</a:t>
            </a:r>
          </a:p>
          <a:p>
            <a:pPr lvl="1"/>
            <a:r>
              <a:rPr lang="en-US" dirty="0" smtClean="0"/>
              <a:t>Graphically author the template in the Service Designer</a:t>
            </a:r>
          </a:p>
          <a:p>
            <a:pPr lvl="1"/>
            <a:endParaRPr lang="en-US" dirty="0" smtClean="0"/>
          </a:p>
          <a:p>
            <a:r>
              <a:rPr lang="en-US" dirty="0" smtClean="0"/>
              <a:t>Defines machines, connectivity, OS and Apps</a:t>
            </a:r>
          </a:p>
          <a:p>
            <a:pPr lvl="1"/>
            <a:r>
              <a:rPr lang="en-US" dirty="0" smtClean="0"/>
              <a:t>Tiers, Hardware, VM Networks, OS,</a:t>
            </a:r>
          </a:p>
          <a:p>
            <a:pPr lvl="1"/>
            <a:r>
              <a:rPr lang="en-US" dirty="0" smtClean="0"/>
              <a:t>Load Balancer templates</a:t>
            </a:r>
          </a:p>
          <a:p>
            <a:pPr lvl="1"/>
            <a:r>
              <a:rPr lang="en-US" dirty="0" smtClean="0"/>
              <a:t>Apps</a:t>
            </a:r>
          </a:p>
          <a:p>
            <a:endParaRPr lang="en-US" dirty="0" smtClean="0"/>
          </a:p>
          <a:p>
            <a:r>
              <a:rPr lang="en-US" dirty="0" smtClean="0"/>
              <a:t>Deployed services maintain a link to their versioned templates</a:t>
            </a:r>
          </a:p>
          <a:p>
            <a:endParaRPr lang="en-US" dirty="0"/>
          </a:p>
        </p:txBody>
      </p:sp>
      <p:grpSp>
        <p:nvGrpSpPr>
          <p:cNvPr id="17" name="Group 16"/>
          <p:cNvGrpSpPr>
            <a:grpSpLocks noChangeAspect="1"/>
          </p:cNvGrpSpPr>
          <p:nvPr/>
        </p:nvGrpSpPr>
        <p:grpSpPr>
          <a:xfrm>
            <a:off x="9119669" y="236311"/>
            <a:ext cx="3108678" cy="858217"/>
            <a:chOff x="5791200" y="209550"/>
            <a:chExt cx="3048000" cy="841466"/>
          </a:xfrm>
        </p:grpSpPr>
        <p:sp>
          <p:nvSpPr>
            <p:cNvPr id="18" name="Donut 17"/>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ectangle 18"/>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4" name="Rounded Rectangle 23"/>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5" name="Rounded Rectangle 24"/>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329136304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VMM Library</a:t>
            </a:r>
            <a:endParaRPr lang="en-US" dirty="0"/>
          </a:p>
        </p:txBody>
      </p:sp>
      <p:sp>
        <p:nvSpPr>
          <p:cNvPr id="3" name="Text Placeholder 2"/>
          <p:cNvSpPr>
            <a:spLocks noGrp="1"/>
          </p:cNvSpPr>
          <p:nvPr>
            <p:ph type="body" sz="quarter" idx="10"/>
          </p:nvPr>
        </p:nvSpPr>
        <p:spPr>
          <a:xfrm>
            <a:off x="620366" y="1165754"/>
            <a:ext cx="11195743" cy="4530471"/>
          </a:xfrm>
        </p:spPr>
        <p:txBody>
          <a:bodyPr/>
          <a:lstStyle/>
          <a:p>
            <a:r>
              <a:rPr lang="en-US" smtClean="0"/>
              <a:t>Templates</a:t>
            </a:r>
          </a:p>
          <a:p>
            <a:r>
              <a:rPr lang="en-US" smtClean="0"/>
              <a:t>Profiles</a:t>
            </a:r>
          </a:p>
          <a:p>
            <a:r>
              <a:rPr lang="en-US" smtClean="0"/>
              <a:t>File resources</a:t>
            </a:r>
          </a:p>
          <a:p>
            <a:pPr lvl="1"/>
            <a:r>
              <a:rPr lang="en-US" smtClean="0"/>
              <a:t>Scripts</a:t>
            </a:r>
          </a:p>
          <a:p>
            <a:pPr lvl="1"/>
            <a:r>
              <a:rPr lang="en-US" smtClean="0"/>
              <a:t>Answer files</a:t>
            </a:r>
          </a:p>
          <a:p>
            <a:pPr lvl="1"/>
            <a:r>
              <a:rPr lang="en-US" smtClean="0"/>
              <a:t>VHDs</a:t>
            </a:r>
          </a:p>
          <a:p>
            <a:pPr lvl="1"/>
            <a:r>
              <a:rPr lang="en-US" smtClean="0"/>
              <a:t>Website (MSDeploy) resources</a:t>
            </a:r>
          </a:p>
          <a:p>
            <a:pPr lvl="1"/>
            <a:r>
              <a:rPr lang="en-US" smtClean="0"/>
              <a:t>Database (SQL Server DACPAC) resources</a:t>
            </a:r>
          </a:p>
          <a:p>
            <a:pPr lvl="1"/>
            <a:r>
              <a:rPr lang="en-US" smtClean="0"/>
              <a:t>Custom Resources (next slide)</a:t>
            </a:r>
            <a:endParaRPr lang="en-US" dirty="0" smtClean="0"/>
          </a:p>
        </p:txBody>
      </p:sp>
    </p:spTree>
    <p:extLst>
      <p:ext uri="{BB962C8B-B14F-4D97-AF65-F5344CB8AC3E}">
        <p14:creationId xmlns:p14="http://schemas.microsoft.com/office/powerpoint/2010/main" val="67855642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Custom Resources</a:t>
            </a:r>
            <a:endParaRPr lang="en-US" dirty="0">
              <a:solidFill>
                <a:schemeClr val="tx1"/>
              </a:solidFill>
            </a:endParaRPr>
          </a:p>
        </p:txBody>
      </p:sp>
      <p:sp>
        <p:nvSpPr>
          <p:cNvPr id="3" name="Text Placeholder 2"/>
          <p:cNvSpPr>
            <a:spLocks noGrp="1"/>
          </p:cNvSpPr>
          <p:nvPr>
            <p:ph type="body" sz="quarter" idx="10"/>
          </p:nvPr>
        </p:nvSpPr>
        <p:spPr>
          <a:xfrm>
            <a:off x="531947" y="1476621"/>
            <a:ext cx="11370961" cy="4117987"/>
          </a:xfrm>
        </p:spPr>
        <p:txBody>
          <a:bodyPr/>
          <a:lstStyle/>
          <a:p>
            <a:pPr marL="409641" indent="-409641"/>
            <a:r>
              <a:rPr lang="en-US" sz="2856" dirty="0">
                <a:solidFill>
                  <a:schemeClr val="tx1"/>
                </a:solidFill>
                <a:latin typeface="+mn-lt"/>
              </a:rPr>
              <a:t>Used to deliver payload to a virtual machine</a:t>
            </a:r>
          </a:p>
          <a:p>
            <a:pPr marL="817662" lvl="1" indent="-348114"/>
            <a:r>
              <a:rPr lang="en-US" dirty="0">
                <a:solidFill>
                  <a:schemeClr val="tx1"/>
                </a:solidFill>
              </a:rPr>
              <a:t>Add folder with .</a:t>
            </a:r>
            <a:r>
              <a:rPr lang="en-US" dirty="0" err="1">
                <a:solidFill>
                  <a:schemeClr val="tx1"/>
                </a:solidFill>
              </a:rPr>
              <a:t>cr</a:t>
            </a:r>
            <a:r>
              <a:rPr lang="en-US" dirty="0">
                <a:solidFill>
                  <a:schemeClr val="tx1"/>
                </a:solidFill>
              </a:rPr>
              <a:t> extension to VMM </a:t>
            </a:r>
            <a:r>
              <a:rPr lang="en-US" dirty="0" smtClean="0">
                <a:solidFill>
                  <a:schemeClr val="tx1"/>
                </a:solidFill>
              </a:rPr>
              <a:t>library</a:t>
            </a:r>
          </a:p>
          <a:p>
            <a:pPr marL="817662" lvl="1" indent="-348114"/>
            <a:r>
              <a:rPr lang="en-US" dirty="0" smtClean="0">
                <a:solidFill>
                  <a:schemeClr val="tx1"/>
                </a:solidFill>
              </a:rPr>
              <a:t>Folder contents are made available inside the VM for use with command/script</a:t>
            </a:r>
            <a:endParaRPr lang="en-US" dirty="0">
              <a:solidFill>
                <a:schemeClr val="tx1"/>
              </a:solidFill>
            </a:endParaRPr>
          </a:p>
          <a:p>
            <a:pPr lvl="1">
              <a:buNone/>
            </a:pPr>
            <a:endParaRPr lang="en-US" dirty="0">
              <a:solidFill>
                <a:schemeClr val="tx1"/>
              </a:solidFill>
            </a:endParaRPr>
          </a:p>
          <a:p>
            <a:pPr marL="409641" indent="-409641"/>
            <a:r>
              <a:rPr lang="en-US" sz="2856" dirty="0">
                <a:solidFill>
                  <a:schemeClr val="tx1"/>
                </a:solidFill>
                <a:latin typeface="+mn-lt"/>
              </a:rPr>
              <a:t>VMM </a:t>
            </a:r>
            <a:r>
              <a:rPr lang="en-US" sz="2856" dirty="0" smtClean="0">
                <a:solidFill>
                  <a:schemeClr val="tx1"/>
                </a:solidFill>
                <a:latin typeface="+mn-lt"/>
              </a:rPr>
              <a:t>ships custom resources </a:t>
            </a:r>
            <a:r>
              <a:rPr lang="en-US" sz="2856" dirty="0">
                <a:solidFill>
                  <a:schemeClr val="tx1"/>
                </a:solidFill>
                <a:latin typeface="+mn-lt"/>
              </a:rPr>
              <a:t>for application frameworks</a:t>
            </a:r>
          </a:p>
          <a:p>
            <a:pPr marL="812805" lvl="1" indent="-409641"/>
            <a:r>
              <a:rPr lang="en-US" dirty="0">
                <a:solidFill>
                  <a:schemeClr val="tx1"/>
                </a:solidFill>
              </a:rPr>
              <a:t>Web Deploy</a:t>
            </a:r>
          </a:p>
          <a:p>
            <a:pPr marL="812805" lvl="1" indent="-409641"/>
            <a:r>
              <a:rPr lang="en-US" dirty="0">
                <a:solidFill>
                  <a:schemeClr val="tx1"/>
                </a:solidFill>
              </a:rPr>
              <a:t>Server App-V</a:t>
            </a:r>
          </a:p>
          <a:p>
            <a:pPr marL="1224064" lvl="2" indent="-409641"/>
            <a:r>
              <a:rPr lang="en-US" sz="2040" dirty="0">
                <a:solidFill>
                  <a:schemeClr val="tx1"/>
                </a:solidFill>
              </a:rPr>
              <a:t>Agent</a:t>
            </a:r>
          </a:p>
          <a:p>
            <a:pPr marL="1224064" lvl="2" indent="-409641"/>
            <a:r>
              <a:rPr lang="en-US" sz="2040" dirty="0">
                <a:solidFill>
                  <a:schemeClr val="tx1"/>
                </a:solidFill>
              </a:rPr>
              <a:t>Sequencer</a:t>
            </a:r>
          </a:p>
        </p:txBody>
      </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296950045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Running Commands</a:t>
            </a:r>
            <a:endParaRPr lang="en-US" dirty="0">
              <a:solidFill>
                <a:schemeClr val="tx1"/>
              </a:solidFill>
            </a:endParaRPr>
          </a:p>
        </p:txBody>
      </p:sp>
      <p:sp>
        <p:nvSpPr>
          <p:cNvPr id="3" name="Text Placeholder 2"/>
          <p:cNvSpPr>
            <a:spLocks noGrp="1"/>
          </p:cNvSpPr>
          <p:nvPr>
            <p:ph type="body" sz="quarter" idx="10"/>
          </p:nvPr>
        </p:nvSpPr>
        <p:spPr>
          <a:xfrm>
            <a:off x="531949" y="1476622"/>
            <a:ext cx="9261269" cy="5160195"/>
          </a:xfrm>
        </p:spPr>
        <p:txBody>
          <a:bodyPr/>
          <a:lstStyle/>
          <a:p>
            <a:pPr marL="409641" indent="-409641"/>
            <a:r>
              <a:rPr lang="en-US" sz="2856" dirty="0">
                <a:solidFill>
                  <a:schemeClr val="tx1"/>
                </a:solidFill>
                <a:latin typeface="+mn-lt"/>
              </a:rPr>
              <a:t>Run custom scripts within Service instance VMs</a:t>
            </a:r>
          </a:p>
          <a:p>
            <a:pPr marL="817662" lvl="1" indent="-348114"/>
            <a:r>
              <a:rPr lang="en-US" dirty="0" smtClean="0">
                <a:solidFill>
                  <a:schemeClr val="tx1"/>
                </a:solidFill>
              </a:rPr>
              <a:t>Configure run </a:t>
            </a:r>
            <a:r>
              <a:rPr lang="en-US" dirty="0">
                <a:solidFill>
                  <a:schemeClr val="tx1"/>
                </a:solidFill>
              </a:rPr>
              <a:t>as account, script restart behavior, logging properties</a:t>
            </a:r>
          </a:p>
          <a:p>
            <a:pPr marL="817662" lvl="1" indent="-348114"/>
            <a:r>
              <a:rPr lang="en-US" dirty="0">
                <a:solidFill>
                  <a:schemeClr val="tx1"/>
                </a:solidFill>
              </a:rPr>
              <a:t>Script parameters can leverage configurable service settings</a:t>
            </a:r>
          </a:p>
          <a:p>
            <a:pPr marL="817662" lvl="1" indent="-348114"/>
            <a:r>
              <a:rPr lang="en-US" dirty="0">
                <a:solidFill>
                  <a:schemeClr val="tx1"/>
                </a:solidFill>
              </a:rPr>
              <a:t>Scripts can be marked as idempotent (SP1)</a:t>
            </a:r>
          </a:p>
          <a:p>
            <a:pPr marL="0" indent="0">
              <a:buNone/>
            </a:pPr>
            <a:endParaRPr lang="en-US" sz="2856" dirty="0">
              <a:solidFill>
                <a:schemeClr val="tx1"/>
              </a:solidFill>
              <a:latin typeface="+mn-lt"/>
            </a:endParaRPr>
          </a:p>
          <a:p>
            <a:pPr marL="409641" indent="-409641"/>
            <a:r>
              <a:rPr lang="en-US" sz="2856" dirty="0">
                <a:solidFill>
                  <a:schemeClr val="tx1"/>
                </a:solidFill>
                <a:latin typeface="+mn-lt"/>
              </a:rPr>
              <a:t>Multiple entry points available</a:t>
            </a:r>
          </a:p>
          <a:p>
            <a:pPr marL="812805" lvl="1" indent="-409641"/>
            <a:r>
              <a:rPr lang="en-US" dirty="0">
                <a:solidFill>
                  <a:schemeClr val="tx1"/>
                </a:solidFill>
              </a:rPr>
              <a:t>Application level</a:t>
            </a:r>
          </a:p>
          <a:p>
            <a:pPr marL="1224064" lvl="2" indent="-409641"/>
            <a:r>
              <a:rPr lang="en-US" sz="2040" dirty="0">
                <a:solidFill>
                  <a:schemeClr val="tx1"/>
                </a:solidFill>
              </a:rPr>
              <a:t>Pre/post install, pre/post uninstall, pre/post service, save/restore state </a:t>
            </a:r>
          </a:p>
          <a:p>
            <a:pPr marL="812805" lvl="1" indent="-409641"/>
            <a:r>
              <a:rPr lang="en-US" dirty="0">
                <a:solidFill>
                  <a:schemeClr val="tx1"/>
                </a:solidFill>
              </a:rPr>
              <a:t>Application Profile level</a:t>
            </a:r>
          </a:p>
          <a:p>
            <a:pPr marL="1224064" lvl="2" indent="-409641"/>
            <a:r>
              <a:rPr lang="en-US" sz="2040" dirty="0">
                <a:solidFill>
                  <a:schemeClr val="tx1"/>
                </a:solidFill>
              </a:rPr>
              <a:t>Pre/post install, Pre/post uninstall</a:t>
            </a:r>
          </a:p>
          <a:p>
            <a:pPr marL="1577035" lvl="3" indent="-409641"/>
            <a:r>
              <a:rPr lang="en-US" sz="1632" dirty="0">
                <a:solidFill>
                  <a:schemeClr val="tx1"/>
                </a:solidFill>
              </a:rPr>
              <a:t>Pre/post install supports multiple, ordered scripts (SP1)</a:t>
            </a:r>
          </a:p>
        </p:txBody>
      </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410775915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SQL Profiles</a:t>
            </a:r>
            <a:endParaRPr lang="en-US" dirty="0">
              <a:solidFill>
                <a:schemeClr val="tx1"/>
              </a:solidFill>
            </a:endParaRPr>
          </a:p>
        </p:txBody>
      </p:sp>
      <p:sp>
        <p:nvSpPr>
          <p:cNvPr id="3" name="Text Placeholder 2"/>
          <p:cNvSpPr>
            <a:spLocks noGrp="1"/>
          </p:cNvSpPr>
          <p:nvPr>
            <p:ph type="body" sz="quarter" idx="10"/>
          </p:nvPr>
        </p:nvSpPr>
        <p:spPr>
          <a:xfrm>
            <a:off x="531947" y="1476622"/>
            <a:ext cx="11370961" cy="5626027"/>
          </a:xfrm>
        </p:spPr>
        <p:txBody>
          <a:bodyPr/>
          <a:lstStyle/>
          <a:p>
            <a:pPr marL="409641" indent="-409641"/>
            <a:r>
              <a:rPr lang="en-US" sz="2856" dirty="0">
                <a:solidFill>
                  <a:schemeClr val="tx1"/>
                </a:solidFill>
                <a:latin typeface="+mn-lt"/>
              </a:rPr>
              <a:t>Deploy SQL Server to a virtual machine</a:t>
            </a:r>
          </a:p>
          <a:p>
            <a:pPr marL="812805" lvl="1" indent="-409641"/>
            <a:r>
              <a:rPr lang="en-US" dirty="0">
                <a:solidFill>
                  <a:schemeClr val="tx1"/>
                </a:solidFill>
              </a:rPr>
              <a:t>SQL </a:t>
            </a:r>
            <a:r>
              <a:rPr lang="en-US" dirty="0" smtClean="0">
                <a:solidFill>
                  <a:schemeClr val="tx1"/>
                </a:solidFill>
              </a:rPr>
              <a:t>Server 2008 </a:t>
            </a:r>
            <a:r>
              <a:rPr lang="en-US" dirty="0">
                <a:solidFill>
                  <a:schemeClr val="tx1"/>
                </a:solidFill>
              </a:rPr>
              <a:t>R2</a:t>
            </a:r>
          </a:p>
          <a:p>
            <a:pPr marL="812805" lvl="1" indent="-409641"/>
            <a:r>
              <a:rPr lang="en-US" dirty="0">
                <a:solidFill>
                  <a:schemeClr val="tx1"/>
                </a:solidFill>
              </a:rPr>
              <a:t>SQL </a:t>
            </a:r>
            <a:r>
              <a:rPr lang="en-US" dirty="0" smtClean="0">
                <a:solidFill>
                  <a:schemeClr val="tx1"/>
                </a:solidFill>
              </a:rPr>
              <a:t>Server 2012 </a:t>
            </a:r>
            <a:endParaRPr lang="en-US" dirty="0">
              <a:solidFill>
                <a:schemeClr val="tx1"/>
              </a:solidFill>
            </a:endParaRPr>
          </a:p>
          <a:p>
            <a:pPr lvl="1">
              <a:buNone/>
            </a:pPr>
            <a:endParaRPr lang="en-US" dirty="0">
              <a:solidFill>
                <a:schemeClr val="tx1"/>
              </a:solidFill>
            </a:endParaRPr>
          </a:p>
          <a:p>
            <a:pPr marL="409641" indent="-409641"/>
            <a:r>
              <a:rPr lang="en-US" sz="2856" dirty="0">
                <a:solidFill>
                  <a:schemeClr val="tx1"/>
                </a:solidFill>
                <a:latin typeface="+mn-lt"/>
              </a:rPr>
              <a:t>Requires a sysprepped SQL instance</a:t>
            </a:r>
          </a:p>
          <a:p>
            <a:pPr marL="0" indent="0">
              <a:buNone/>
            </a:pPr>
            <a:endParaRPr lang="en-US" sz="2856" dirty="0">
              <a:solidFill>
                <a:schemeClr val="tx1"/>
              </a:solidFill>
              <a:latin typeface="+mn-lt"/>
            </a:endParaRPr>
          </a:p>
          <a:p>
            <a:pPr marL="409641" indent="-409641"/>
            <a:r>
              <a:rPr lang="en-US" sz="2856" dirty="0">
                <a:solidFill>
                  <a:schemeClr val="tx1"/>
                </a:solidFill>
                <a:latin typeface="+mn-lt"/>
              </a:rPr>
              <a:t>Enables SQL Server specialization during provisioning</a:t>
            </a:r>
          </a:p>
          <a:p>
            <a:pPr marL="812805" lvl="1" indent="-409641"/>
            <a:r>
              <a:rPr lang="en-US" dirty="0">
                <a:solidFill>
                  <a:schemeClr val="tx1"/>
                </a:solidFill>
              </a:rPr>
              <a:t>Instance Name</a:t>
            </a:r>
          </a:p>
          <a:p>
            <a:pPr marL="812805" lvl="1" indent="-409641"/>
            <a:r>
              <a:rPr lang="en-US" dirty="0">
                <a:solidFill>
                  <a:schemeClr val="tx1"/>
                </a:solidFill>
              </a:rPr>
              <a:t>Security mode</a:t>
            </a:r>
          </a:p>
          <a:p>
            <a:pPr marL="812805" lvl="1" indent="-409641"/>
            <a:r>
              <a:rPr lang="en-US" dirty="0">
                <a:solidFill>
                  <a:schemeClr val="tx1"/>
                </a:solidFill>
              </a:rPr>
              <a:t>Protocol enablement</a:t>
            </a:r>
          </a:p>
          <a:p>
            <a:pPr marL="812805" lvl="1" indent="-409641"/>
            <a:r>
              <a:rPr lang="en-US" dirty="0">
                <a:solidFill>
                  <a:schemeClr val="tx1"/>
                </a:solidFill>
              </a:rPr>
              <a:t>SA account password</a:t>
            </a:r>
          </a:p>
          <a:p>
            <a:pPr marL="812805" lvl="1" indent="-409641"/>
            <a:r>
              <a:rPr lang="en-US" dirty="0">
                <a:solidFill>
                  <a:schemeClr val="tx1"/>
                </a:solidFill>
              </a:rPr>
              <a:t>Service account identities</a:t>
            </a:r>
          </a:p>
          <a:p>
            <a:pPr marL="812805" lvl="1" indent="-409641"/>
            <a:endParaRPr lang="en-US" sz="2040" dirty="0">
              <a:solidFill>
                <a:schemeClr val="tx1"/>
              </a:solidFill>
            </a:endParaRPr>
          </a:p>
        </p:txBody>
      </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185866286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Service Settings</a:t>
            </a:r>
            <a:endParaRPr lang="en-US" dirty="0">
              <a:solidFill>
                <a:schemeClr val="tx1"/>
              </a:solidFill>
            </a:endParaRPr>
          </a:p>
        </p:txBody>
      </p:sp>
      <p:sp>
        <p:nvSpPr>
          <p:cNvPr id="3" name="Text Placeholder 2"/>
          <p:cNvSpPr>
            <a:spLocks noGrp="1"/>
          </p:cNvSpPr>
          <p:nvPr>
            <p:ph type="body" sz="quarter" idx="10"/>
          </p:nvPr>
        </p:nvSpPr>
        <p:spPr>
          <a:xfrm>
            <a:off x="531947" y="1302726"/>
            <a:ext cx="11370961" cy="3578480"/>
          </a:xfrm>
        </p:spPr>
        <p:txBody>
          <a:bodyPr/>
          <a:lstStyle/>
          <a:p>
            <a:pPr marL="409641" indent="-409641"/>
            <a:r>
              <a:rPr lang="en-US" sz="2856" dirty="0">
                <a:solidFill>
                  <a:schemeClr val="tx1"/>
                </a:solidFill>
                <a:latin typeface="+mn-lt"/>
              </a:rPr>
              <a:t>Enter setting values during deployment</a:t>
            </a:r>
          </a:p>
          <a:p>
            <a:pPr marL="812805" lvl="1" indent="-409641"/>
            <a:r>
              <a:rPr lang="en-US" sz="2000" dirty="0">
                <a:solidFill>
                  <a:schemeClr val="tx1"/>
                </a:solidFill>
              </a:rPr>
              <a:t>Denoted by @Variable Name@ </a:t>
            </a:r>
            <a:r>
              <a:rPr lang="en-US" sz="2000" dirty="0" smtClean="0">
                <a:solidFill>
                  <a:schemeClr val="tx1"/>
                </a:solidFill>
              </a:rPr>
              <a:t>nomenclature</a:t>
            </a:r>
          </a:p>
          <a:p>
            <a:pPr marL="812805" lvl="1" indent="-409641"/>
            <a:r>
              <a:rPr lang="en-US" sz="2000" dirty="0" smtClean="0">
                <a:solidFill>
                  <a:schemeClr val="tx1"/>
                </a:solidFill>
              </a:rPr>
              <a:t>String, Network, Run As Account</a:t>
            </a:r>
            <a:endParaRPr lang="en-US" sz="2800" dirty="0">
              <a:solidFill>
                <a:schemeClr val="tx1"/>
              </a:solidFill>
              <a:latin typeface="+mn-lt"/>
            </a:endParaRPr>
          </a:p>
          <a:p>
            <a:pPr marL="409641" indent="-409641"/>
            <a:r>
              <a:rPr lang="en-US" sz="2856" dirty="0">
                <a:solidFill>
                  <a:schemeClr val="tx1"/>
                </a:solidFill>
                <a:latin typeface="+mn-lt"/>
              </a:rPr>
              <a:t>Service setting properties</a:t>
            </a:r>
          </a:p>
          <a:p>
            <a:pPr marL="817662" lvl="1" indent="-348114"/>
            <a:r>
              <a:rPr lang="en-US" sz="2000" dirty="0" smtClean="0">
                <a:solidFill>
                  <a:schemeClr val="tx1"/>
                </a:solidFill>
              </a:rPr>
              <a:t>Name, Description</a:t>
            </a:r>
          </a:p>
          <a:p>
            <a:pPr marL="817662" lvl="1" indent="-348114"/>
            <a:r>
              <a:rPr lang="en-US" sz="2000" dirty="0" smtClean="0">
                <a:solidFill>
                  <a:schemeClr val="tx1"/>
                </a:solidFill>
              </a:rPr>
              <a:t>Mandatory</a:t>
            </a:r>
            <a:endParaRPr lang="en-US" sz="2000" dirty="0">
              <a:solidFill>
                <a:schemeClr val="tx1"/>
              </a:solidFill>
            </a:endParaRPr>
          </a:p>
          <a:p>
            <a:pPr marL="817662" lvl="1" indent="-348114"/>
            <a:r>
              <a:rPr lang="en-US" sz="2000" dirty="0">
                <a:solidFill>
                  <a:schemeClr val="tx1"/>
                </a:solidFill>
              </a:rPr>
              <a:t>Encrypted</a:t>
            </a:r>
          </a:p>
          <a:p>
            <a:pPr marL="817662" lvl="1" indent="-348114"/>
            <a:r>
              <a:rPr lang="en-US" sz="2000" dirty="0">
                <a:solidFill>
                  <a:schemeClr val="tx1"/>
                </a:solidFill>
              </a:rPr>
              <a:t>Default </a:t>
            </a:r>
            <a:r>
              <a:rPr lang="en-US" sz="2000" dirty="0" smtClean="0">
                <a:solidFill>
                  <a:schemeClr val="tx1"/>
                </a:solidFill>
              </a:rPr>
              <a:t>value</a:t>
            </a:r>
            <a:endParaRPr lang="en-US" sz="2800" dirty="0">
              <a:solidFill>
                <a:schemeClr val="tx1"/>
              </a:solidFill>
              <a:latin typeface="+mn-lt"/>
            </a:endParaRPr>
          </a:p>
          <a:p>
            <a:pPr marL="409641" indent="-409641"/>
            <a:r>
              <a:rPr lang="en-US" sz="2856" dirty="0">
                <a:solidFill>
                  <a:schemeClr val="tx1"/>
                </a:solidFill>
                <a:latin typeface="+mn-lt"/>
              </a:rPr>
              <a:t>Several pre-defined service </a:t>
            </a:r>
            <a:r>
              <a:rPr lang="en-US" sz="2856" dirty="0" smtClean="0">
                <a:solidFill>
                  <a:schemeClr val="tx1"/>
                </a:solidFill>
                <a:latin typeface="+mn-lt"/>
              </a:rPr>
              <a:t>settings</a:t>
            </a:r>
            <a:endParaRPr lang="en-US" sz="2856" dirty="0">
              <a:solidFill>
                <a:schemeClr val="tx1"/>
              </a:solidFill>
              <a:latin typeface="+mn-lt"/>
            </a:endParaRPr>
          </a:p>
        </p:txBody>
      </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graphicFrame>
        <p:nvGraphicFramePr>
          <p:cNvPr id="4" name="Table 3"/>
          <p:cNvGraphicFramePr>
            <a:graphicFrameLocks noGrp="1"/>
          </p:cNvGraphicFramePr>
          <p:nvPr>
            <p:extLst>
              <p:ext uri="{D42A27DB-BD31-4B8C-83A1-F6EECF244321}">
                <p14:modId xmlns:p14="http://schemas.microsoft.com/office/powerpoint/2010/main" val="2358695767"/>
              </p:ext>
            </p:extLst>
          </p:nvPr>
        </p:nvGraphicFramePr>
        <p:xfrm>
          <a:off x="1371970" y="4868847"/>
          <a:ext cx="4754828" cy="1950720"/>
        </p:xfrm>
        <a:graphic>
          <a:graphicData uri="http://schemas.openxmlformats.org/drawingml/2006/table">
            <a:tbl>
              <a:tblPr bandRow="1">
                <a:tableStyleId>{5940675A-B579-460E-94D1-54222C63F5DA}</a:tableStyleId>
              </a:tblPr>
              <a:tblGrid>
                <a:gridCol w="2103097"/>
                <a:gridCol w="2651731"/>
              </a:tblGrid>
              <a:tr h="303014">
                <a:tc>
                  <a:txBody>
                    <a:bodyPr/>
                    <a:lstStyle/>
                    <a:p>
                      <a:pPr lvl="0" algn="l"/>
                      <a:r>
                        <a:rPr lang="en-US" sz="1600" dirty="0" smtClean="0"/>
                        <a:t>@</a:t>
                      </a:r>
                      <a:r>
                        <a:rPr lang="en-US" sz="1600" dirty="0" err="1" smtClean="0"/>
                        <a:t>computerName</a:t>
                      </a:r>
                      <a:r>
                        <a:rPr lang="en-US" sz="1600" dirty="0" smtClean="0"/>
                        <a:t>@</a:t>
                      </a:r>
                      <a:endParaRPr lang="en-US" sz="1600" dirty="0" smtClean="0">
                        <a:solidFill>
                          <a:schemeClr val="bg1"/>
                        </a:solidFill>
                      </a:endParaRPr>
                    </a:p>
                  </a:txBody>
                  <a:tcPr/>
                </a:tc>
                <a:tc>
                  <a:txBody>
                    <a:bodyPr/>
                    <a:lstStyle/>
                    <a:p>
                      <a:pPr marL="0" marR="0" lvl="1" indent="0" algn="l" defTabSz="932742" rtl="0" eaLnBrk="1" fontAlgn="auto" latinLnBrk="0" hangingPunct="1">
                        <a:lnSpc>
                          <a:spcPct val="100000"/>
                        </a:lnSpc>
                        <a:spcBef>
                          <a:spcPts val="0"/>
                        </a:spcBef>
                        <a:spcAft>
                          <a:spcPts val="0"/>
                        </a:spcAft>
                        <a:buClrTx/>
                        <a:buSzTx/>
                        <a:buFontTx/>
                        <a:buNone/>
                        <a:tabLst/>
                        <a:defRPr/>
                      </a:pPr>
                      <a:r>
                        <a:rPr lang="en-US" sz="1600" dirty="0" smtClean="0"/>
                        <a:t>Computer Name </a:t>
                      </a:r>
                      <a:endParaRPr lang="en-US" sz="1600" dirty="0" smtClean="0">
                        <a:solidFill>
                          <a:schemeClr val="bg1"/>
                        </a:solidFill>
                      </a:endParaRPr>
                    </a:p>
                  </a:txBody>
                  <a:tcPr/>
                </a:tc>
              </a:tr>
              <a:tr h="303014">
                <a:tc>
                  <a:txBody>
                    <a:bodyPr/>
                    <a:lstStyle/>
                    <a:p>
                      <a:r>
                        <a:rPr lang="en-US" sz="1400" dirty="0" smtClean="0"/>
                        <a:t>@</a:t>
                      </a:r>
                      <a:r>
                        <a:rPr lang="en-US" sz="1400" dirty="0" err="1" smtClean="0"/>
                        <a:t>vmid</a:t>
                      </a:r>
                      <a:r>
                        <a:rPr lang="en-US" sz="1400" dirty="0" smtClean="0"/>
                        <a:t>@</a:t>
                      </a:r>
                      <a:endParaRPr lang="en-US" sz="1400" dirty="0">
                        <a:solidFill>
                          <a:schemeClr val="bg1"/>
                        </a:solidFill>
                      </a:endParaRPr>
                    </a:p>
                  </a:txBody>
                  <a:tcPr/>
                </a:tc>
                <a:tc>
                  <a:txBody>
                    <a:bodyPr/>
                    <a:lstStyle/>
                    <a:p>
                      <a:r>
                        <a:rPr lang="en-US" sz="1400" dirty="0" smtClean="0"/>
                        <a:t>ID of the VM </a:t>
                      </a:r>
                      <a:endParaRPr lang="en-US" sz="1400" dirty="0">
                        <a:solidFill>
                          <a:schemeClr val="bg1"/>
                        </a:solidFill>
                      </a:endParaRPr>
                    </a:p>
                  </a:txBody>
                  <a:tcPr/>
                </a:tc>
              </a:tr>
              <a:tr h="303014">
                <a:tc>
                  <a:txBody>
                    <a:bodyPr/>
                    <a:lstStyle/>
                    <a:p>
                      <a:r>
                        <a:rPr lang="en-US" sz="1400" dirty="0" smtClean="0"/>
                        <a:t>@</a:t>
                      </a:r>
                      <a:r>
                        <a:rPr lang="en-US" sz="1400" dirty="0" err="1" smtClean="0"/>
                        <a:t>tierName</a:t>
                      </a:r>
                      <a:r>
                        <a:rPr lang="en-US" sz="1400" dirty="0" smtClean="0"/>
                        <a:t>@</a:t>
                      </a:r>
                      <a:endParaRPr lang="en-US" sz="1400" dirty="0">
                        <a:solidFill>
                          <a:schemeClr val="bg1"/>
                        </a:solidFill>
                      </a:endParaRPr>
                    </a:p>
                  </a:txBody>
                  <a:tcPr/>
                </a:tc>
                <a:tc>
                  <a:txBody>
                    <a:bodyPr/>
                    <a:lstStyle/>
                    <a:p>
                      <a:r>
                        <a:rPr lang="en-US" sz="1400" dirty="0" smtClean="0"/>
                        <a:t>Name of the tier</a:t>
                      </a:r>
                      <a:endParaRPr lang="en-US" sz="1400" dirty="0">
                        <a:solidFill>
                          <a:schemeClr val="bg1"/>
                        </a:solidFill>
                      </a:endParaRPr>
                    </a:p>
                  </a:txBody>
                  <a:tcPr/>
                </a:tc>
              </a:tr>
              <a:tr h="303014">
                <a:tc>
                  <a:txBody>
                    <a:bodyPr/>
                    <a:lstStyle/>
                    <a:p>
                      <a:pPr marL="0" marR="0" lvl="1" indent="0" algn="l" defTabSz="932742" rtl="0" eaLnBrk="1" fontAlgn="auto" latinLnBrk="0" hangingPunct="1">
                        <a:lnSpc>
                          <a:spcPct val="100000"/>
                        </a:lnSpc>
                        <a:spcBef>
                          <a:spcPts val="0"/>
                        </a:spcBef>
                        <a:spcAft>
                          <a:spcPts val="0"/>
                        </a:spcAft>
                        <a:buClrTx/>
                        <a:buSzTx/>
                        <a:buFontTx/>
                        <a:buNone/>
                        <a:tabLst/>
                        <a:defRPr/>
                      </a:pPr>
                      <a:r>
                        <a:rPr lang="en-US" sz="1600" dirty="0" smtClean="0"/>
                        <a:t>@</a:t>
                      </a:r>
                      <a:r>
                        <a:rPr lang="en-US" sz="1600" dirty="0" err="1" smtClean="0"/>
                        <a:t>tierId</a:t>
                      </a:r>
                      <a:r>
                        <a:rPr lang="en-US" sz="1600" dirty="0" smtClean="0"/>
                        <a:t>@</a:t>
                      </a:r>
                      <a:endParaRPr lang="en-US" sz="1600" dirty="0" smtClean="0">
                        <a:solidFill>
                          <a:schemeClr val="bg1"/>
                        </a:solidFill>
                      </a:endParaRPr>
                    </a:p>
                  </a:txBody>
                  <a:tcPr/>
                </a:tc>
                <a:tc>
                  <a:txBody>
                    <a:bodyPr/>
                    <a:lstStyle/>
                    <a:p>
                      <a:r>
                        <a:rPr lang="en-US" sz="1400" dirty="0" smtClean="0"/>
                        <a:t>ID of the Tier</a:t>
                      </a:r>
                      <a:endParaRPr lang="en-US" sz="1400" dirty="0">
                        <a:solidFill>
                          <a:schemeClr val="bg1"/>
                        </a:solidFill>
                      </a:endParaRPr>
                    </a:p>
                  </a:txBody>
                  <a:tcPr/>
                </a:tc>
              </a:tr>
              <a:tr h="303014">
                <a:tc>
                  <a:txBody>
                    <a:bodyPr/>
                    <a:lstStyle/>
                    <a:p>
                      <a:pPr marL="0" marR="0" lvl="1" indent="0" algn="l" defTabSz="932742" rtl="0" eaLnBrk="1" fontAlgn="auto" latinLnBrk="0" hangingPunct="1">
                        <a:lnSpc>
                          <a:spcPct val="100000"/>
                        </a:lnSpc>
                        <a:spcBef>
                          <a:spcPts val="0"/>
                        </a:spcBef>
                        <a:spcAft>
                          <a:spcPts val="0"/>
                        </a:spcAft>
                        <a:buClrTx/>
                        <a:buSzTx/>
                        <a:buFontTx/>
                        <a:buNone/>
                        <a:tabLst/>
                        <a:defRPr/>
                      </a:pPr>
                      <a:r>
                        <a:rPr lang="en-US" sz="1600" dirty="0" smtClean="0"/>
                        <a:t>@</a:t>
                      </a:r>
                      <a:r>
                        <a:rPr lang="en-US" sz="1600" dirty="0" err="1" smtClean="0"/>
                        <a:t>serviceName</a:t>
                      </a:r>
                      <a:r>
                        <a:rPr lang="en-US" sz="1600" dirty="0" smtClean="0"/>
                        <a:t>@</a:t>
                      </a:r>
                      <a:endParaRPr lang="en-US" sz="1600" dirty="0" smtClean="0">
                        <a:solidFill>
                          <a:schemeClr val="bg1"/>
                        </a:solidFill>
                      </a:endParaRPr>
                    </a:p>
                  </a:txBody>
                  <a:tcPr/>
                </a:tc>
                <a:tc>
                  <a:txBody>
                    <a:bodyPr/>
                    <a:lstStyle/>
                    <a:p>
                      <a:r>
                        <a:rPr lang="en-US" sz="1400" dirty="0" smtClean="0"/>
                        <a:t>Name of the service</a:t>
                      </a:r>
                      <a:endParaRPr lang="en-US" sz="1400" dirty="0">
                        <a:solidFill>
                          <a:schemeClr val="bg1"/>
                        </a:solidFill>
                      </a:endParaRPr>
                    </a:p>
                  </a:txBody>
                  <a:tcPr/>
                </a:tc>
              </a:tr>
              <a:tr h="303014">
                <a:tc>
                  <a:txBody>
                    <a:bodyPr/>
                    <a:lstStyle/>
                    <a:p>
                      <a:pPr marL="0" marR="0" lvl="1" indent="0" algn="l" defTabSz="932742" rtl="0" eaLnBrk="1" fontAlgn="auto" latinLnBrk="0" hangingPunct="1">
                        <a:lnSpc>
                          <a:spcPct val="100000"/>
                        </a:lnSpc>
                        <a:spcBef>
                          <a:spcPts val="0"/>
                        </a:spcBef>
                        <a:spcAft>
                          <a:spcPts val="0"/>
                        </a:spcAft>
                        <a:buClrTx/>
                        <a:buSzTx/>
                        <a:buFontTx/>
                        <a:buNone/>
                        <a:tabLst/>
                        <a:defRPr/>
                      </a:pPr>
                      <a:r>
                        <a:rPr lang="en-US" sz="1600" dirty="0" smtClean="0"/>
                        <a:t>@</a:t>
                      </a:r>
                      <a:r>
                        <a:rPr lang="en-US" sz="1600" dirty="0" err="1" smtClean="0"/>
                        <a:t>serviceId</a:t>
                      </a:r>
                      <a:r>
                        <a:rPr lang="en-US" sz="1600" dirty="0" smtClean="0"/>
                        <a:t>@</a:t>
                      </a:r>
                      <a:endParaRPr lang="en-US" sz="1600" dirty="0" smtClean="0">
                        <a:solidFill>
                          <a:schemeClr val="bg1"/>
                        </a:solidFill>
                      </a:endParaRPr>
                    </a:p>
                  </a:txBody>
                  <a:tcPr/>
                </a:tc>
                <a:tc>
                  <a:txBody>
                    <a:bodyPr/>
                    <a:lstStyle/>
                    <a:p>
                      <a:r>
                        <a:rPr lang="en-US" sz="1400" dirty="0" smtClean="0"/>
                        <a:t>ID of the service</a:t>
                      </a:r>
                      <a:endParaRPr lang="en-US" sz="1400" dirty="0">
                        <a:solidFill>
                          <a:schemeClr val="bg1"/>
                        </a:solidFill>
                      </a:endParaRPr>
                    </a:p>
                  </a:txBody>
                  <a:tcPr/>
                </a:tc>
              </a:tr>
            </a:tbl>
          </a:graphicData>
        </a:graphic>
      </p:graphicFrame>
    </p:spTree>
    <p:extLst>
      <p:ext uri="{BB962C8B-B14F-4D97-AF65-F5344CB8AC3E}">
        <p14:creationId xmlns:p14="http://schemas.microsoft.com/office/powerpoint/2010/main" val="364538966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5221" y="918022"/>
            <a:ext cx="7284555" cy="6076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1"/>
                </a:solidFill>
              </a:rPr>
              <a:t>Service Designer</a:t>
            </a:r>
            <a:endParaRPr lang="en-US" dirty="0">
              <a:solidFill>
                <a:schemeClr val="tx1"/>
              </a:solidFill>
            </a:endParaRPr>
          </a:p>
        </p:txBody>
      </p:sp>
      <p:grpSp>
        <p:nvGrpSpPr>
          <p:cNvPr id="5" name="Group 4"/>
          <p:cNvGrpSpPr/>
          <p:nvPr/>
        </p:nvGrpSpPr>
        <p:grpSpPr>
          <a:xfrm>
            <a:off x="749990" y="3303747"/>
            <a:ext cx="3191750" cy="638730"/>
            <a:chOff x="1" y="1647199"/>
            <a:chExt cx="3129451" cy="626263"/>
          </a:xfrm>
        </p:grpSpPr>
        <p:sp>
          <p:nvSpPr>
            <p:cNvPr id="7" name="Rounded Rectangle 6"/>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defRPr/>
              </a:pPr>
              <a:endParaRPr lang="en-US" sz="3264" dirty="0">
                <a:effectLst>
                  <a:outerShdw blurRad="50800" dist="38100" dir="2700000" algn="tl" rotWithShape="0">
                    <a:prstClr val="black">
                      <a:alpha val="40000"/>
                    </a:prstClr>
                  </a:outerShdw>
                </a:effectLst>
              </a:endParaRPr>
            </a:p>
          </p:txBody>
        </p:sp>
        <p:sp>
          <p:nvSpPr>
            <p:cNvPr id="8" name="TextBox 7"/>
            <p:cNvSpPr txBox="1"/>
            <p:nvPr/>
          </p:nvSpPr>
          <p:spPr>
            <a:xfrm>
              <a:off x="106664" y="1790428"/>
              <a:ext cx="2569863" cy="339806"/>
            </a:xfrm>
            <a:prstGeom prst="rect">
              <a:avLst/>
            </a:prstGeom>
            <a:noFill/>
          </p:spPr>
          <p:txBody>
            <a:bodyPr wrap="square" rtlCol="0" anchor="ctr" anchorCtr="0">
              <a:spAutoFit/>
            </a:bodyPr>
            <a:lstStyle/>
            <a:p>
              <a:pPr defTabSz="932581">
                <a:lnSpc>
                  <a:spcPct val="90000"/>
                </a:lnSpc>
              </a:pPr>
              <a:r>
                <a:rPr lang="en-US" sz="1836" dirty="0">
                  <a:cs typeface="Segoe UI" pitchFamily="34" charset="0"/>
                </a:rPr>
                <a:t>Designer canvas</a:t>
              </a:r>
            </a:p>
          </p:txBody>
        </p:sp>
      </p:grpSp>
      <p:grpSp>
        <p:nvGrpSpPr>
          <p:cNvPr id="9" name="Group 8"/>
          <p:cNvGrpSpPr/>
          <p:nvPr/>
        </p:nvGrpSpPr>
        <p:grpSpPr>
          <a:xfrm>
            <a:off x="749991" y="5815735"/>
            <a:ext cx="3191750" cy="638730"/>
            <a:chOff x="1" y="1647199"/>
            <a:chExt cx="3129451" cy="626263"/>
          </a:xfrm>
        </p:grpSpPr>
        <p:sp>
          <p:nvSpPr>
            <p:cNvPr id="10" name="Rounded Rectangle 9"/>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defRPr/>
              </a:pPr>
              <a:endParaRPr lang="en-US" sz="3264" dirty="0">
                <a:effectLst>
                  <a:outerShdw blurRad="50800" dist="38100" dir="2700000" algn="tl" rotWithShape="0">
                    <a:prstClr val="black">
                      <a:alpha val="40000"/>
                    </a:prstClr>
                  </a:outerShdw>
                </a:effectLst>
              </a:endParaRPr>
            </a:p>
          </p:txBody>
        </p:sp>
        <p:sp>
          <p:nvSpPr>
            <p:cNvPr id="11" name="TextBox 10"/>
            <p:cNvSpPr txBox="1"/>
            <p:nvPr/>
          </p:nvSpPr>
          <p:spPr>
            <a:xfrm>
              <a:off x="106664" y="1790428"/>
              <a:ext cx="2569863" cy="339806"/>
            </a:xfrm>
            <a:prstGeom prst="rect">
              <a:avLst/>
            </a:prstGeom>
            <a:noFill/>
          </p:spPr>
          <p:txBody>
            <a:bodyPr wrap="square" rtlCol="0" anchor="ctr" anchorCtr="0">
              <a:spAutoFit/>
            </a:bodyPr>
            <a:lstStyle/>
            <a:p>
              <a:pPr defTabSz="932581">
                <a:lnSpc>
                  <a:spcPct val="90000"/>
                </a:lnSpc>
              </a:pPr>
              <a:r>
                <a:rPr lang="en-US" sz="1836" dirty="0">
                  <a:cs typeface="Segoe UI" pitchFamily="34" charset="0"/>
                </a:rPr>
                <a:t>Properties</a:t>
              </a:r>
            </a:p>
          </p:txBody>
        </p:sp>
      </p:grpSp>
      <p:grpSp>
        <p:nvGrpSpPr>
          <p:cNvPr id="12" name="Group 11"/>
          <p:cNvGrpSpPr/>
          <p:nvPr/>
        </p:nvGrpSpPr>
        <p:grpSpPr>
          <a:xfrm>
            <a:off x="749991" y="1120076"/>
            <a:ext cx="3191750" cy="638730"/>
            <a:chOff x="1" y="1647199"/>
            <a:chExt cx="3129451" cy="626263"/>
          </a:xfrm>
        </p:grpSpPr>
        <p:sp>
          <p:nvSpPr>
            <p:cNvPr id="13" name="Rounded Rectangle 12"/>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defRPr/>
              </a:pPr>
              <a:endParaRPr lang="en-US" sz="3264" dirty="0">
                <a:effectLst>
                  <a:outerShdw blurRad="50800" dist="38100" dir="2700000" algn="tl" rotWithShape="0">
                    <a:prstClr val="black">
                      <a:alpha val="40000"/>
                    </a:prstClr>
                  </a:outerShdw>
                </a:effectLst>
              </a:endParaRPr>
            </a:p>
          </p:txBody>
        </p:sp>
        <p:sp>
          <p:nvSpPr>
            <p:cNvPr id="14" name="TextBox 13"/>
            <p:cNvSpPr txBox="1"/>
            <p:nvPr/>
          </p:nvSpPr>
          <p:spPr>
            <a:xfrm>
              <a:off x="106664" y="1790428"/>
              <a:ext cx="2569863" cy="339806"/>
            </a:xfrm>
            <a:prstGeom prst="rect">
              <a:avLst/>
            </a:prstGeom>
            <a:noFill/>
          </p:spPr>
          <p:txBody>
            <a:bodyPr wrap="square" rtlCol="0" anchor="ctr" anchorCtr="0">
              <a:spAutoFit/>
            </a:bodyPr>
            <a:lstStyle/>
            <a:p>
              <a:pPr defTabSz="932581">
                <a:lnSpc>
                  <a:spcPct val="90000"/>
                </a:lnSpc>
              </a:pPr>
              <a:r>
                <a:rPr lang="en-US" sz="1836" dirty="0">
                  <a:cs typeface="Segoe UI" pitchFamily="34" charset="0"/>
                </a:rPr>
                <a:t>Ribbon</a:t>
              </a:r>
            </a:p>
          </p:txBody>
        </p:sp>
      </p:gr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custDataLst>
      <p:tags r:id="rId1"/>
    </p:custDataLst>
    <p:extLst>
      <p:ext uri="{BB962C8B-B14F-4D97-AF65-F5344CB8AC3E}">
        <p14:creationId xmlns:p14="http://schemas.microsoft.com/office/powerpoint/2010/main" val="636845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7" y="233152"/>
            <a:ext cx="11370961" cy="1256498"/>
          </a:xfrm>
        </p:spPr>
        <p:txBody>
          <a:bodyPr/>
          <a:lstStyle/>
          <a:p>
            <a:r>
              <a:rPr lang="en-US" dirty="0" smtClean="0">
                <a:solidFill>
                  <a:schemeClr val="tx1"/>
                </a:solidFill>
              </a:rPr>
              <a:t>Template and Instances</a:t>
            </a:r>
            <a:br>
              <a:rPr lang="en-US" dirty="0" smtClean="0">
                <a:solidFill>
                  <a:schemeClr val="tx1"/>
                </a:solidFill>
              </a:rPr>
            </a:br>
            <a:r>
              <a:rPr lang="en-US" sz="3672" dirty="0">
                <a:solidFill>
                  <a:schemeClr val="tx1"/>
                </a:solidFill>
              </a:rPr>
              <a:t>Single tier service</a:t>
            </a:r>
            <a:endParaRPr lang="en-US" sz="4488" dirty="0">
              <a:solidFill>
                <a:schemeClr val="tx1"/>
              </a:solidFill>
            </a:endParaRPr>
          </a:p>
        </p:txBody>
      </p:sp>
      <p:grpSp>
        <p:nvGrpSpPr>
          <p:cNvPr id="14" name="Group 13"/>
          <p:cNvGrpSpPr/>
          <p:nvPr/>
        </p:nvGrpSpPr>
        <p:grpSpPr>
          <a:xfrm>
            <a:off x="758196" y="2321894"/>
            <a:ext cx="3975222" cy="3328431"/>
            <a:chOff x="195834" y="1882468"/>
            <a:chExt cx="3897630" cy="3770705"/>
          </a:xfrm>
          <a:solidFill>
            <a:schemeClr val="accent2"/>
          </a:solidFill>
        </p:grpSpPr>
        <p:sp>
          <p:nvSpPr>
            <p:cNvPr id="4" name="Rounded Rectangle 3"/>
            <p:cNvSpPr/>
            <p:nvPr/>
          </p:nvSpPr>
          <p:spPr bwMode="auto">
            <a:xfrm>
              <a:off x="195834" y="1882468"/>
              <a:ext cx="3897630" cy="3770705"/>
            </a:xfrm>
            <a:prstGeom prst="rect">
              <a:avLst/>
            </a:prstGeom>
            <a:solidFill>
              <a:schemeClr val="accent2"/>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rgbClr val="000000"/>
                </a:solidFill>
              </a:endParaRPr>
            </a:p>
          </p:txBody>
        </p:sp>
        <p:sp>
          <p:nvSpPr>
            <p:cNvPr id="9" name="TextBox 8"/>
            <p:cNvSpPr txBox="1"/>
            <p:nvPr/>
          </p:nvSpPr>
          <p:spPr>
            <a:xfrm>
              <a:off x="320038" y="1904587"/>
              <a:ext cx="2232465" cy="391240"/>
            </a:xfrm>
            <a:prstGeom prst="rect">
              <a:avLst/>
            </a:prstGeom>
            <a:noFill/>
            <a:ln>
              <a:noFill/>
            </a:ln>
            <a:effectLst/>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defTabSz="932581"/>
              <a:r>
                <a:rPr lang="en-US" sz="2244" dirty="0">
                  <a:solidFill>
                    <a:schemeClr val="tx1"/>
                  </a:solidFill>
                </a:rPr>
                <a:t>Service Template</a:t>
              </a:r>
            </a:p>
          </p:txBody>
        </p:sp>
      </p:grpSp>
      <p:grpSp>
        <p:nvGrpSpPr>
          <p:cNvPr id="22" name="Group 21"/>
          <p:cNvGrpSpPr/>
          <p:nvPr/>
        </p:nvGrpSpPr>
        <p:grpSpPr>
          <a:xfrm>
            <a:off x="5715488" y="2308555"/>
            <a:ext cx="3335619" cy="3332756"/>
            <a:chOff x="434340" y="1785695"/>
            <a:chExt cx="6979920" cy="3770705"/>
          </a:xfrm>
          <a:solidFill>
            <a:schemeClr val="accent2"/>
          </a:solidFill>
        </p:grpSpPr>
        <p:sp>
          <p:nvSpPr>
            <p:cNvPr id="23" name="Rounded Rectangle 22"/>
            <p:cNvSpPr/>
            <p:nvPr/>
          </p:nvSpPr>
          <p:spPr bwMode="auto">
            <a:xfrm>
              <a:off x="434340" y="1785695"/>
              <a:ext cx="6979920" cy="3770705"/>
            </a:xfrm>
            <a:prstGeom prst="rect">
              <a:avLst/>
            </a:prstGeom>
            <a:grp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rgbClr val="000000"/>
                </a:solidFill>
              </a:endParaRPr>
            </a:p>
          </p:txBody>
        </p:sp>
        <p:sp>
          <p:nvSpPr>
            <p:cNvPr id="25" name="TextBox 24"/>
            <p:cNvSpPr txBox="1"/>
            <p:nvPr/>
          </p:nvSpPr>
          <p:spPr>
            <a:xfrm>
              <a:off x="574256" y="1843465"/>
              <a:ext cx="4680883" cy="390733"/>
            </a:xfrm>
            <a:prstGeom prst="rect">
              <a:avLst/>
            </a:prstGeom>
            <a:grpFill/>
            <a:ln>
              <a:noFill/>
            </a:ln>
            <a:effectLst/>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defTabSz="932581"/>
              <a:r>
                <a:rPr lang="en-US" sz="2244" dirty="0">
                  <a:solidFill>
                    <a:schemeClr val="tx1"/>
                  </a:solidFill>
                </a:rPr>
                <a:t>Service Instance</a:t>
              </a:r>
            </a:p>
          </p:txBody>
        </p:sp>
      </p:grpSp>
      <p:sp>
        <p:nvSpPr>
          <p:cNvPr id="101" name="Right Arrow 100"/>
          <p:cNvSpPr/>
          <p:nvPr/>
        </p:nvSpPr>
        <p:spPr bwMode="auto">
          <a:xfrm>
            <a:off x="4794210" y="4021919"/>
            <a:ext cx="880940" cy="376698"/>
          </a:xfrm>
          <a:prstGeom prst="rightArrow">
            <a:avLst/>
          </a:prstGeom>
          <a:solidFill>
            <a:schemeClr val="tx1"/>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Deploy</a:t>
            </a:r>
            <a:endParaRPr lang="en-US" sz="3264" dirty="0">
              <a:solidFill>
                <a:srgbClr val="FFFFFF"/>
              </a:solidFill>
            </a:endParaRPr>
          </a:p>
        </p:txBody>
      </p:sp>
      <p:sp>
        <p:nvSpPr>
          <p:cNvPr id="8" name="TextBox 7"/>
          <p:cNvSpPr txBox="1"/>
          <p:nvPr/>
        </p:nvSpPr>
        <p:spPr>
          <a:xfrm>
            <a:off x="1637756" y="3161980"/>
            <a:ext cx="2485916" cy="1695079"/>
          </a:xfrm>
          <a:prstGeom prst="rect">
            <a:avLst/>
          </a:prstGeom>
          <a:solidFill>
            <a:schemeClr val="accent2"/>
          </a:solid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pPr defTabSz="932581"/>
            <a:r>
              <a:rPr lang="en-US" sz="1836" dirty="0" smtClean="0">
                <a:solidFill>
                  <a:schemeClr val="tx1"/>
                </a:solidFill>
                <a:latin typeface="Segoe UI"/>
              </a:rPr>
              <a:t> VM Template</a:t>
            </a:r>
          </a:p>
          <a:p>
            <a:pPr defTabSz="932581"/>
            <a:endParaRPr lang="en-US" sz="1836" dirty="0">
              <a:solidFill>
                <a:schemeClr val="tx1"/>
              </a:solidFill>
              <a:latin typeface="Segoe UI"/>
            </a:endParaRPr>
          </a:p>
          <a:p>
            <a:pPr defTabSz="932581"/>
            <a:endParaRPr lang="en-US" sz="1836" dirty="0" smtClean="0">
              <a:solidFill>
                <a:schemeClr val="tx1"/>
              </a:solidFill>
              <a:latin typeface="Segoe UI"/>
            </a:endParaRPr>
          </a:p>
          <a:p>
            <a:pPr defTabSz="932581"/>
            <a:endParaRPr lang="en-US" sz="1836" dirty="0">
              <a:solidFill>
                <a:schemeClr val="tx1"/>
              </a:solidFill>
              <a:latin typeface="Segoe UI"/>
            </a:endParaRPr>
          </a:p>
          <a:p>
            <a:pPr defTabSz="932581"/>
            <a:endParaRPr lang="en-US" sz="1836" dirty="0" smtClean="0">
              <a:solidFill>
                <a:schemeClr val="tx1"/>
              </a:solidFill>
              <a:latin typeface="Segoe UI"/>
            </a:endParaRPr>
          </a:p>
          <a:p>
            <a:pPr defTabSz="932581"/>
            <a:endParaRPr lang="en-US" sz="1836" dirty="0">
              <a:solidFill>
                <a:schemeClr val="tx1"/>
              </a:solidFill>
              <a:latin typeface="Segoe UI"/>
            </a:endParaRPr>
          </a:p>
        </p:txBody>
      </p:sp>
      <p:grpSp>
        <p:nvGrpSpPr>
          <p:cNvPr id="45" name="Group 44"/>
          <p:cNvGrpSpPr/>
          <p:nvPr/>
        </p:nvGrpSpPr>
        <p:grpSpPr>
          <a:xfrm>
            <a:off x="5696743" y="2308555"/>
            <a:ext cx="6103664" cy="3332756"/>
            <a:chOff x="500384" y="1841843"/>
            <a:chExt cx="6369104" cy="3770705"/>
          </a:xfrm>
          <a:solidFill>
            <a:schemeClr val="accent2"/>
          </a:solidFill>
        </p:grpSpPr>
        <p:sp>
          <p:nvSpPr>
            <p:cNvPr id="46" name="Rectangle 45"/>
            <p:cNvSpPr/>
            <p:nvPr/>
          </p:nvSpPr>
          <p:spPr bwMode="auto">
            <a:xfrm>
              <a:off x="500384" y="1841843"/>
              <a:ext cx="6369104" cy="3770705"/>
            </a:xfrm>
            <a:prstGeom prst="rect">
              <a:avLst/>
            </a:prstGeom>
            <a:grp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rgbClr val="000000"/>
                </a:solidFill>
              </a:endParaRPr>
            </a:p>
          </p:txBody>
        </p:sp>
        <p:sp>
          <p:nvSpPr>
            <p:cNvPr id="47" name="TextBox 46"/>
            <p:cNvSpPr txBox="1"/>
            <p:nvPr/>
          </p:nvSpPr>
          <p:spPr>
            <a:xfrm>
              <a:off x="586487" y="1888803"/>
              <a:ext cx="2365472" cy="390733"/>
            </a:xfrm>
            <a:prstGeom prst="rect">
              <a:avLst/>
            </a:prstGeom>
            <a:noFill/>
            <a:ln>
              <a:noFill/>
            </a:ln>
            <a:effectLst/>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defTabSz="932581"/>
              <a:r>
                <a:rPr lang="en-US" sz="2244" dirty="0">
                  <a:solidFill>
                    <a:schemeClr val="tx1"/>
                  </a:solidFill>
                </a:rPr>
                <a:t>Service Instance</a:t>
              </a:r>
            </a:p>
          </p:txBody>
        </p:sp>
      </p:grpSp>
      <p:sp>
        <p:nvSpPr>
          <p:cNvPr id="54" name="TextBox 53"/>
          <p:cNvSpPr txBox="1"/>
          <p:nvPr/>
        </p:nvSpPr>
        <p:spPr>
          <a:xfrm>
            <a:off x="1646287" y="3117414"/>
            <a:ext cx="2477385" cy="1695079"/>
          </a:xfrm>
          <a:prstGeom prst="rect">
            <a:avLst/>
          </a:prstGeom>
          <a:solidFill>
            <a:schemeClr val="bg2"/>
          </a:solid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pPr defTabSz="932581"/>
            <a:r>
              <a:rPr lang="en-US" sz="1836" dirty="0" smtClean="0">
                <a:solidFill>
                  <a:schemeClr val="tx1"/>
                </a:solidFill>
                <a:latin typeface="Segoe UI"/>
              </a:rPr>
              <a:t> Machine Tier                </a:t>
            </a:r>
          </a:p>
          <a:p>
            <a:pPr defTabSz="932581"/>
            <a:endParaRPr lang="en-US" sz="1836" dirty="0">
              <a:solidFill>
                <a:schemeClr val="tx1"/>
              </a:solidFill>
              <a:latin typeface="Segoe UI"/>
            </a:endParaRPr>
          </a:p>
          <a:p>
            <a:pPr defTabSz="932581"/>
            <a:endParaRPr lang="en-US" sz="1836" dirty="0" smtClean="0">
              <a:solidFill>
                <a:schemeClr val="tx1"/>
              </a:solidFill>
              <a:latin typeface="Segoe UI"/>
            </a:endParaRPr>
          </a:p>
          <a:p>
            <a:pPr defTabSz="932581"/>
            <a:endParaRPr lang="en-US" sz="1836" dirty="0">
              <a:solidFill>
                <a:schemeClr val="tx1"/>
              </a:solidFill>
              <a:latin typeface="Segoe UI"/>
            </a:endParaRPr>
          </a:p>
          <a:p>
            <a:pPr defTabSz="932581"/>
            <a:endParaRPr lang="en-US" sz="1836" dirty="0" smtClean="0">
              <a:solidFill>
                <a:schemeClr val="tx1"/>
              </a:solidFill>
              <a:latin typeface="Segoe UI"/>
            </a:endParaRPr>
          </a:p>
          <a:p>
            <a:pPr defTabSz="932581"/>
            <a:endParaRPr lang="en-US" sz="1836" dirty="0">
              <a:solidFill>
                <a:schemeClr val="tx1"/>
              </a:solidFill>
              <a:latin typeface="Segoe UI"/>
            </a:endParaRPr>
          </a:p>
        </p:txBody>
      </p:sp>
      <p:grpSp>
        <p:nvGrpSpPr>
          <p:cNvPr id="12" name="Group 11"/>
          <p:cNvGrpSpPr/>
          <p:nvPr/>
        </p:nvGrpSpPr>
        <p:grpSpPr>
          <a:xfrm>
            <a:off x="9233597" y="3095739"/>
            <a:ext cx="2169153" cy="1963709"/>
            <a:chOff x="8860275" y="2641208"/>
            <a:chExt cx="2126813" cy="1925380"/>
          </a:xfrm>
        </p:grpSpPr>
        <p:sp>
          <p:nvSpPr>
            <p:cNvPr id="81" name="Rounded Rectangle 80"/>
            <p:cNvSpPr/>
            <p:nvPr/>
          </p:nvSpPr>
          <p:spPr bwMode="auto">
            <a:xfrm>
              <a:off x="8860275" y="2641208"/>
              <a:ext cx="2126813" cy="1925380"/>
            </a:xfrm>
            <a:prstGeom prst="rect">
              <a:avLst/>
            </a:prstGeom>
            <a:solidFill>
              <a:schemeClr val="bg2"/>
            </a:solidFill>
            <a:ln>
              <a:noFill/>
              <a:headEnd type="none" w="med" len="med"/>
              <a:tailEnd type="none" w="med" len="med"/>
            </a:ln>
            <a:scene3d>
              <a:camera prst="orthographicFront">
                <a:rot lat="0" lon="0" rev="0"/>
              </a:camera>
              <a:lightRig rig="threePt" dir="t">
                <a:rot lat="0" lon="0" rev="20400000"/>
              </a:lightRig>
            </a:scene3d>
            <a:sp3d contourW="6350">
              <a:contourClr>
                <a:schemeClr val="accent4">
                  <a:shade val="25000"/>
                  <a:satMod val="150000"/>
                </a:schemeClr>
              </a:contourClr>
            </a:sp3d>
          </p:spPr>
          <p:style>
            <a:lnRef idx="0">
              <a:schemeClr val="accent4"/>
            </a:lnRef>
            <a:fillRef idx="3">
              <a:schemeClr val="accent4"/>
            </a:fillRef>
            <a:effectRef idx="3">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836" dirty="0">
                <a:solidFill>
                  <a:srgbClr val="000000"/>
                </a:solidFill>
              </a:endParaRPr>
            </a:p>
          </p:txBody>
        </p:sp>
        <p:sp>
          <p:nvSpPr>
            <p:cNvPr id="83" name="TextBox 82"/>
            <p:cNvSpPr txBox="1"/>
            <p:nvPr/>
          </p:nvSpPr>
          <p:spPr>
            <a:xfrm>
              <a:off x="9222136" y="4027807"/>
              <a:ext cx="1417877" cy="211239"/>
            </a:xfrm>
            <a:prstGeom prst="rect">
              <a:avLst/>
            </a:prstGeom>
            <a:solidFill>
              <a:schemeClr val="accent6"/>
            </a:solidFill>
            <a:ln>
              <a:noFill/>
            </a:ln>
            <a:scene3d>
              <a:camera prst="orthographicFront">
                <a:rot lat="0" lon="0" rev="0"/>
              </a:camera>
              <a:lightRig rig="threePt" dir="t">
                <a:rot lat="0" lon="0" rev="20400000"/>
              </a:lightRig>
            </a:scene3d>
            <a:sp3d contourW="6350">
              <a:contourClr>
                <a:schemeClr val="accent6">
                  <a:shade val="25000"/>
                  <a:satMod val="150000"/>
                </a:schemeClr>
              </a:contourClr>
            </a:sp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defPPr>
                <a:defRPr lang="en-US"/>
              </a:defPPr>
              <a:lvl1pPr algn="ctr">
                <a:defRPr>
                  <a:solidFill>
                    <a:schemeClr val="tx1"/>
                  </a:solidFill>
                  <a:latin typeface="Segoe Light"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932581"/>
              <a:r>
                <a:rPr lang="en-US" sz="1400" dirty="0">
                  <a:solidFill>
                    <a:srgbClr val="FFFFFF"/>
                  </a:solidFill>
                </a:rPr>
                <a:t>2 CPU, 2GB RAM</a:t>
              </a:r>
            </a:p>
          </p:txBody>
        </p:sp>
        <p:sp>
          <p:nvSpPr>
            <p:cNvPr id="87" name="TextBox 86"/>
            <p:cNvSpPr txBox="1"/>
            <p:nvPr/>
          </p:nvSpPr>
          <p:spPr>
            <a:xfrm>
              <a:off x="9222138" y="3266047"/>
              <a:ext cx="1417874" cy="215451"/>
            </a:xfrm>
            <a:prstGeom prst="rect">
              <a:avLst/>
            </a:prstGeom>
            <a:solidFill>
              <a:schemeClr val="accent5"/>
            </a:solidFill>
            <a:ln>
              <a:noFill/>
            </a:ln>
            <a:scene3d>
              <a:camera prst="orthographicFront">
                <a:rot lat="0" lon="0" rev="0"/>
              </a:camera>
              <a:lightRig rig="threePt" dir="t">
                <a:rot lat="0" lon="0" rev="20400000"/>
              </a:lightRig>
            </a:scene3d>
            <a:sp3d contourW="6350">
              <a:contourClr>
                <a:schemeClr val="accent2">
                  <a:shade val="25000"/>
                  <a:satMod val="150000"/>
                </a:schemeClr>
              </a:contourClr>
            </a:sp3d>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defPPr>
                <a:defRPr lang="en-US"/>
              </a:defPPr>
              <a:lvl1pPr algn="ctr">
                <a:defRPr sz="1400">
                  <a:solidFill>
                    <a:schemeClr val="tx1"/>
                  </a:solidFill>
                  <a:latin typeface="Segoe Light"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932581"/>
              <a:r>
                <a:rPr lang="en-US" sz="1428" dirty="0" smtClean="0">
                  <a:solidFill>
                    <a:srgbClr val="FFFFFF"/>
                  </a:solidFill>
                  <a:latin typeface="Segoe UI"/>
                </a:rPr>
                <a:t>Application</a:t>
              </a:r>
              <a:endParaRPr lang="en-US" sz="1428" dirty="0">
                <a:solidFill>
                  <a:srgbClr val="FFFFFF"/>
                </a:solidFill>
                <a:latin typeface="Segoe UI"/>
              </a:endParaRPr>
            </a:p>
          </p:txBody>
        </p:sp>
        <p:sp>
          <p:nvSpPr>
            <p:cNvPr id="89" name="TextBox 88"/>
            <p:cNvSpPr txBox="1"/>
            <p:nvPr/>
          </p:nvSpPr>
          <p:spPr>
            <a:xfrm>
              <a:off x="8962886" y="2799547"/>
              <a:ext cx="1669734" cy="276999"/>
            </a:xfrm>
            <a:prstGeom prst="rect">
              <a:avLst/>
            </a:prstGeom>
            <a:no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pPr defTabSz="932581"/>
              <a:r>
                <a:rPr lang="en-US" sz="1836" dirty="0" smtClean="0">
                  <a:solidFill>
                    <a:schemeClr val="tx1"/>
                  </a:solidFill>
                  <a:latin typeface="Segoe UI"/>
                </a:rPr>
                <a:t>VM02</a:t>
              </a:r>
              <a:endParaRPr lang="en-US" sz="1836" dirty="0">
                <a:solidFill>
                  <a:schemeClr val="tx1"/>
                </a:solidFill>
                <a:latin typeface="Segoe UI"/>
              </a:endParaRPr>
            </a:p>
          </p:txBody>
        </p:sp>
        <p:sp>
          <p:nvSpPr>
            <p:cNvPr id="93" name="TextBox 92"/>
            <p:cNvSpPr txBox="1"/>
            <p:nvPr/>
          </p:nvSpPr>
          <p:spPr>
            <a:xfrm>
              <a:off x="9222138" y="3768960"/>
              <a:ext cx="1417874" cy="215451"/>
            </a:xfrm>
            <a:prstGeom prst="rect">
              <a:avLst/>
            </a:prstGeom>
            <a:solidFill>
              <a:schemeClr val="accent6"/>
            </a:solidFill>
            <a:ln>
              <a:noFill/>
            </a:ln>
            <a:scene3d>
              <a:camera prst="orthographicFront">
                <a:rot lat="0" lon="0" rev="0"/>
              </a:camera>
              <a:lightRig rig="threePt" dir="t">
                <a:rot lat="0" lon="0" rev="20400000"/>
              </a:lightRig>
            </a:scene3d>
            <a:sp3d contourW="6350">
              <a:contourClr>
                <a:schemeClr val="accent3">
                  <a:shade val="25000"/>
                  <a:satMod val="150000"/>
                </a:schemeClr>
              </a:contourClr>
            </a:sp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defPPr>
                <a:defRPr lang="en-US"/>
              </a:defPPr>
              <a:lvl1pPr algn="ctr">
                <a:defRPr sz="1400">
                  <a:solidFill>
                    <a:schemeClr val="tx1"/>
                  </a:solidFill>
                  <a:latin typeface="Segoe Light"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932581"/>
              <a:r>
                <a:rPr lang="en-US" sz="1428" dirty="0" smtClean="0">
                  <a:solidFill>
                    <a:srgbClr val="FFFFFF"/>
                  </a:solidFill>
                  <a:latin typeface="Segoe UI"/>
                </a:rPr>
                <a:t>WS 2012</a:t>
              </a:r>
              <a:endParaRPr lang="en-US" sz="1428" dirty="0">
                <a:solidFill>
                  <a:srgbClr val="FFFFFF"/>
                </a:solidFill>
                <a:latin typeface="Segoe UI"/>
              </a:endParaRPr>
            </a:p>
          </p:txBody>
        </p:sp>
        <p:sp>
          <p:nvSpPr>
            <p:cNvPr id="55" name="TextBox 54"/>
            <p:cNvSpPr txBox="1"/>
            <p:nvPr/>
          </p:nvSpPr>
          <p:spPr>
            <a:xfrm>
              <a:off x="9222138" y="3510113"/>
              <a:ext cx="1417874" cy="215451"/>
            </a:xfrm>
            <a:prstGeom prst="rect">
              <a:avLst/>
            </a:prstGeom>
            <a:solidFill>
              <a:schemeClr val="tx2"/>
            </a:solidFill>
            <a:ln>
              <a:noFill/>
            </a:ln>
            <a:scene3d>
              <a:camera prst="orthographicFront">
                <a:rot lat="0" lon="0" rev="0"/>
              </a:camera>
              <a:lightRig rig="threePt" dir="t">
                <a:rot lat="0" lon="0" rev="20400000"/>
              </a:lightRig>
            </a:scene3d>
            <a:sp3d contourW="6350">
              <a:contourClr>
                <a:schemeClr val="accent3">
                  <a:shade val="25000"/>
                  <a:satMod val="150000"/>
                </a:schemeClr>
              </a:contourClr>
            </a:sp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defPPr>
                <a:defRPr lang="en-US"/>
              </a:defPPr>
              <a:lvl1pPr algn="ctr">
                <a:defRPr sz="1400">
                  <a:solidFill>
                    <a:schemeClr val="tx1"/>
                  </a:solidFill>
                  <a:latin typeface="Segoe Light"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932581"/>
              <a:r>
                <a:rPr lang="en-US" sz="1428" dirty="0" smtClean="0">
                  <a:solidFill>
                    <a:srgbClr val="FFFFFF"/>
                  </a:solidFill>
                  <a:latin typeface="Segoe UI"/>
                </a:rPr>
                <a:t>IIS</a:t>
              </a:r>
              <a:endParaRPr lang="en-US" sz="1428" dirty="0">
                <a:solidFill>
                  <a:srgbClr val="FFFFFF"/>
                </a:solidFill>
                <a:latin typeface="Segoe UI"/>
              </a:endParaRPr>
            </a:p>
          </p:txBody>
        </p:sp>
      </p:grpSp>
      <p:grpSp>
        <p:nvGrpSpPr>
          <p:cNvPr id="11" name="Group 10"/>
          <p:cNvGrpSpPr/>
          <p:nvPr/>
        </p:nvGrpSpPr>
        <p:grpSpPr>
          <a:xfrm>
            <a:off x="6459264" y="3095738"/>
            <a:ext cx="2169153" cy="1918292"/>
            <a:chOff x="5808265" y="4572289"/>
            <a:chExt cx="2126813" cy="1880849"/>
          </a:xfrm>
        </p:grpSpPr>
        <p:sp>
          <p:nvSpPr>
            <p:cNvPr id="34" name="Rounded Rectangle 33"/>
            <p:cNvSpPr/>
            <p:nvPr/>
          </p:nvSpPr>
          <p:spPr bwMode="auto">
            <a:xfrm>
              <a:off x="5808265" y="4572289"/>
              <a:ext cx="2126813" cy="1880849"/>
            </a:xfrm>
            <a:prstGeom prst="rect">
              <a:avLst/>
            </a:prstGeom>
            <a:solidFill>
              <a:schemeClr val="bg2"/>
            </a:solidFill>
            <a:ln>
              <a:noFill/>
              <a:headEnd type="none" w="med" len="med"/>
              <a:tailEnd type="none" w="med" len="med"/>
            </a:ln>
            <a:effectLst/>
            <a:scene3d>
              <a:camera prst="orthographicFront">
                <a:rot lat="0" lon="0" rev="0"/>
              </a:camera>
              <a:lightRig rig="twoPt" dir="tl"/>
            </a:scene3d>
          </p:spPr>
          <p:style>
            <a:lnRef idx="0">
              <a:schemeClr val="accent4"/>
            </a:lnRef>
            <a:fillRef idx="3">
              <a:schemeClr val="accent4"/>
            </a:fillRef>
            <a:effectRef idx="3">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rgbClr val="000000"/>
                </a:solidFill>
              </a:endParaRPr>
            </a:p>
          </p:txBody>
        </p:sp>
        <p:sp>
          <p:nvSpPr>
            <p:cNvPr id="67" name="TextBox 66"/>
            <p:cNvSpPr txBox="1"/>
            <p:nvPr/>
          </p:nvSpPr>
          <p:spPr>
            <a:xfrm>
              <a:off x="6150230" y="5173296"/>
              <a:ext cx="1417874" cy="215451"/>
            </a:xfrm>
            <a:prstGeom prst="rect">
              <a:avLst/>
            </a:prstGeom>
            <a:solidFill>
              <a:schemeClr val="accent5"/>
            </a:solidFill>
            <a:ln>
              <a:noFill/>
            </a:ln>
            <a:effectLst/>
            <a:scene3d>
              <a:camera prst="orthographicFront">
                <a:rot lat="0" lon="0" rev="0"/>
              </a:camera>
              <a:lightRig rig="twoPt" dir="tl"/>
            </a:scene3d>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p>
              <a:pPr algn="ctr" defTabSz="932581"/>
              <a:r>
                <a:rPr lang="en-US" sz="1428" dirty="0" smtClean="0">
                  <a:solidFill>
                    <a:srgbClr val="FFFFFF"/>
                  </a:solidFill>
                </a:rPr>
                <a:t>Application</a:t>
              </a:r>
              <a:endParaRPr lang="en-US" sz="1428" dirty="0">
                <a:solidFill>
                  <a:srgbClr val="FFFFFF"/>
                </a:solidFill>
              </a:endParaRPr>
            </a:p>
          </p:txBody>
        </p:sp>
        <p:sp>
          <p:nvSpPr>
            <p:cNvPr id="63" name="TextBox 62"/>
            <p:cNvSpPr txBox="1"/>
            <p:nvPr/>
          </p:nvSpPr>
          <p:spPr>
            <a:xfrm>
              <a:off x="6150230" y="5671409"/>
              <a:ext cx="1417874" cy="215451"/>
            </a:xfrm>
            <a:prstGeom prst="rect">
              <a:avLst/>
            </a:prstGeom>
            <a:solidFill>
              <a:schemeClr val="accent6"/>
            </a:solidFill>
            <a:ln>
              <a:noFill/>
            </a:ln>
            <a:effectLst/>
            <a:scene3d>
              <a:camera prst="orthographicFront">
                <a:rot lat="0" lon="0" rev="0"/>
              </a:camera>
              <a:lightRig rig="twoPt" dir="tl"/>
            </a:scene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p>
              <a:pPr algn="ctr" defTabSz="932581"/>
              <a:r>
                <a:rPr lang="en-US" sz="1428" dirty="0" smtClean="0">
                  <a:solidFill>
                    <a:srgbClr val="FFFFFF"/>
                  </a:solidFill>
                </a:rPr>
                <a:t>WS 2012</a:t>
              </a:r>
              <a:endParaRPr lang="en-US" sz="1428" dirty="0">
                <a:solidFill>
                  <a:srgbClr val="FFFFFF"/>
                </a:solidFill>
              </a:endParaRPr>
            </a:p>
          </p:txBody>
        </p:sp>
        <p:sp>
          <p:nvSpPr>
            <p:cNvPr id="35" name="TextBox 34"/>
            <p:cNvSpPr txBox="1"/>
            <p:nvPr/>
          </p:nvSpPr>
          <p:spPr>
            <a:xfrm>
              <a:off x="6150228" y="5932555"/>
              <a:ext cx="1417877" cy="211239"/>
            </a:xfrm>
            <a:prstGeom prst="rect">
              <a:avLst/>
            </a:prstGeom>
            <a:solidFill>
              <a:schemeClr val="accent6"/>
            </a:solidFill>
            <a:ln>
              <a:noFill/>
            </a:ln>
            <a:effectLst/>
            <a:scene3d>
              <a:camera prst="orthographicFront">
                <a:rot lat="0" lon="0" rev="0"/>
              </a:camera>
              <a:lightRig rig="twoPt" dir="tl"/>
            </a:scene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p>
              <a:pPr algn="ctr" defTabSz="932581"/>
              <a:r>
                <a:rPr lang="en-US" sz="1400" dirty="0" smtClean="0">
                  <a:solidFill>
                    <a:srgbClr val="FFFFFF"/>
                  </a:solidFill>
                </a:rPr>
                <a:t>2 CPU, 2GB RAM</a:t>
              </a:r>
              <a:endParaRPr lang="en-US" sz="1400" dirty="0">
                <a:solidFill>
                  <a:srgbClr val="FFFFFF"/>
                </a:solidFill>
              </a:endParaRPr>
            </a:p>
          </p:txBody>
        </p:sp>
        <p:sp>
          <p:nvSpPr>
            <p:cNvPr id="36" name="TextBox 35"/>
            <p:cNvSpPr txBox="1"/>
            <p:nvPr/>
          </p:nvSpPr>
          <p:spPr>
            <a:xfrm>
              <a:off x="5910876" y="4693109"/>
              <a:ext cx="1669734" cy="276999"/>
            </a:xfrm>
            <a:prstGeom prst="rect">
              <a:avLst/>
            </a:prstGeom>
            <a:no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pPr defTabSz="932581"/>
              <a:r>
                <a:rPr lang="en-US" sz="1836" dirty="0" smtClean="0">
                  <a:solidFill>
                    <a:schemeClr val="tx1"/>
                  </a:solidFill>
                  <a:latin typeface="Segoe UI"/>
                </a:rPr>
                <a:t>VM01</a:t>
              </a:r>
              <a:endParaRPr lang="en-US" sz="1836" dirty="0">
                <a:solidFill>
                  <a:schemeClr val="tx1"/>
                </a:solidFill>
                <a:latin typeface="Segoe UI"/>
              </a:endParaRPr>
            </a:p>
          </p:txBody>
        </p:sp>
        <p:sp>
          <p:nvSpPr>
            <p:cNvPr id="53" name="TextBox 52"/>
            <p:cNvSpPr txBox="1"/>
            <p:nvPr/>
          </p:nvSpPr>
          <p:spPr>
            <a:xfrm>
              <a:off x="6150230" y="5418950"/>
              <a:ext cx="1417874" cy="215451"/>
            </a:xfrm>
            <a:prstGeom prst="rect">
              <a:avLst/>
            </a:prstGeom>
            <a:solidFill>
              <a:schemeClr val="tx2"/>
            </a:solidFill>
            <a:ln>
              <a:noFill/>
            </a:ln>
            <a:effectLst/>
            <a:scene3d>
              <a:camera prst="orthographicFront">
                <a:rot lat="0" lon="0" rev="0"/>
              </a:camera>
              <a:lightRig rig="twoPt" dir="tl"/>
            </a:scene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p>
              <a:pPr algn="ctr" defTabSz="932581"/>
              <a:r>
                <a:rPr lang="en-US" sz="1428" dirty="0" smtClean="0">
                  <a:solidFill>
                    <a:srgbClr val="FFFFFF"/>
                  </a:solidFill>
                </a:rPr>
                <a:t>IIS</a:t>
              </a:r>
              <a:endParaRPr lang="en-US" sz="1428" dirty="0">
                <a:solidFill>
                  <a:srgbClr val="FFFFFF"/>
                </a:solidFill>
              </a:endParaRPr>
            </a:p>
          </p:txBody>
        </p:sp>
      </p:grpSp>
      <p:grpSp>
        <p:nvGrpSpPr>
          <p:cNvPr id="41" name="Group 40"/>
          <p:cNvGrpSpPr>
            <a:grpSpLocks noChangeAspect="1"/>
          </p:cNvGrpSpPr>
          <p:nvPr/>
        </p:nvGrpSpPr>
        <p:grpSpPr>
          <a:xfrm>
            <a:off x="9119669" y="236311"/>
            <a:ext cx="3108678" cy="858217"/>
            <a:chOff x="5791200" y="209550"/>
            <a:chExt cx="3048000" cy="841466"/>
          </a:xfrm>
        </p:grpSpPr>
        <p:sp>
          <p:nvSpPr>
            <p:cNvPr id="42" name="Donut 41"/>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3" name="Rectangle 42"/>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4" name="Rounded Rectangle 43"/>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8" name="Rounded Rectangle 47"/>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9" name="Rounded Rectangle 48"/>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0" name="Rounded Rectangle 49"/>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1" name="Rounded Rectangle 50"/>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2" name="Rounded Rectangle 51"/>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grpSp>
      <p:sp>
        <p:nvSpPr>
          <p:cNvPr id="31" name="TextBox 30"/>
          <p:cNvSpPr txBox="1"/>
          <p:nvPr/>
        </p:nvSpPr>
        <p:spPr>
          <a:xfrm>
            <a:off x="1887421" y="4379086"/>
            <a:ext cx="1771947" cy="215444"/>
          </a:xfrm>
          <a:prstGeom prst="rect">
            <a:avLst/>
          </a:prstGeom>
          <a:solidFill>
            <a:schemeClr val="accent6"/>
          </a:solidFill>
          <a:ln/>
          <a:scene3d>
            <a:camera prst="orthographicFront">
              <a:rot lat="0" lon="0" rev="0"/>
            </a:camera>
            <a:lightRig rig="threePt" dir="t">
              <a:rot lat="0" lon="0" rev="20400000"/>
            </a:lightRig>
          </a:scene3d>
          <a:sp3d contourW="6350">
            <a:contourClr>
              <a:schemeClr val="accent6">
                <a:shade val="25000"/>
                <a:satMod val="150000"/>
              </a:schemeClr>
            </a:contourClr>
          </a:sp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p>
            <a:pPr algn="ctr" defTabSz="932581"/>
            <a:r>
              <a:rPr lang="en-US" sz="1400" dirty="0" smtClean="0">
                <a:solidFill>
                  <a:srgbClr val="FFFFFF"/>
                </a:solidFill>
              </a:rPr>
              <a:t>Hardware </a:t>
            </a:r>
            <a:r>
              <a:rPr lang="en-US" sz="1400" dirty="0" err="1" smtClean="0">
                <a:solidFill>
                  <a:srgbClr val="FFFFFF"/>
                </a:solidFill>
              </a:rPr>
              <a:t>Config</a:t>
            </a:r>
            <a:endParaRPr lang="en-US" sz="1400" dirty="0">
              <a:solidFill>
                <a:srgbClr val="FFFFFF"/>
              </a:solidFill>
            </a:endParaRPr>
          </a:p>
        </p:txBody>
      </p:sp>
      <p:sp>
        <p:nvSpPr>
          <p:cNvPr id="32" name="TextBox 31"/>
          <p:cNvSpPr txBox="1"/>
          <p:nvPr/>
        </p:nvSpPr>
        <p:spPr>
          <a:xfrm>
            <a:off x="1887421" y="4140281"/>
            <a:ext cx="1771947" cy="215444"/>
          </a:xfrm>
          <a:prstGeom prst="rect">
            <a:avLst/>
          </a:prstGeom>
          <a:solidFill>
            <a:schemeClr val="accent6"/>
          </a:solidFill>
          <a:ln/>
          <a:scene3d>
            <a:camera prst="orthographicFront">
              <a:rot lat="0" lon="0" rev="0"/>
            </a:camera>
            <a:lightRig rig="threePt" dir="t">
              <a:rot lat="0" lon="0" rev="20400000"/>
            </a:lightRig>
          </a:scene3d>
          <a:sp3d contourW="6350">
            <a:contourClr>
              <a:schemeClr val="accent1">
                <a:shade val="25000"/>
                <a:satMod val="150000"/>
              </a:schemeClr>
            </a:contourClr>
          </a:sp3d>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defTabSz="932581"/>
            <a:r>
              <a:rPr lang="en-US" sz="1400" dirty="0" smtClean="0">
                <a:solidFill>
                  <a:srgbClr val="FFFFFF"/>
                </a:solidFill>
              </a:rPr>
              <a:t>OS </a:t>
            </a:r>
            <a:r>
              <a:rPr lang="en-US" sz="1400" dirty="0" err="1" smtClean="0">
                <a:solidFill>
                  <a:srgbClr val="FFFFFF"/>
                </a:solidFill>
              </a:rPr>
              <a:t>Config</a:t>
            </a:r>
            <a:endParaRPr lang="en-US" sz="1400" dirty="0">
              <a:solidFill>
                <a:srgbClr val="FFFFFF"/>
              </a:solidFill>
            </a:endParaRPr>
          </a:p>
        </p:txBody>
      </p:sp>
      <p:grpSp>
        <p:nvGrpSpPr>
          <p:cNvPr id="3" name="Group 2"/>
          <p:cNvGrpSpPr/>
          <p:nvPr/>
        </p:nvGrpSpPr>
        <p:grpSpPr>
          <a:xfrm>
            <a:off x="1554847" y="3040066"/>
            <a:ext cx="2651760" cy="1928817"/>
            <a:chOff x="4871913" y="4666522"/>
            <a:chExt cx="2599999" cy="1891169"/>
          </a:xfrm>
        </p:grpSpPr>
        <p:sp>
          <p:nvSpPr>
            <p:cNvPr id="30" name="Rounded Rectangle 29"/>
            <p:cNvSpPr/>
            <p:nvPr/>
          </p:nvSpPr>
          <p:spPr bwMode="auto">
            <a:xfrm>
              <a:off x="4871913" y="4674932"/>
              <a:ext cx="2599999" cy="1882759"/>
            </a:xfrm>
            <a:prstGeom prst="rect">
              <a:avLst/>
            </a:prstGeom>
            <a:solidFill>
              <a:schemeClr val="bg2"/>
            </a:solidFill>
            <a:ln>
              <a:noFill/>
              <a:headEnd type="none" w="med" len="med"/>
              <a:tailEnd type="none" w="med" len="med"/>
            </a:ln>
            <a:effectLst/>
            <a:scene3d>
              <a:camera prst="orthographicFront">
                <a:rot lat="0" lon="0" rev="0"/>
              </a:camera>
              <a:lightRig rig="twoPt" dir="tl"/>
            </a:scene3d>
          </p:spPr>
          <p:style>
            <a:lnRef idx="0">
              <a:schemeClr val="accent4"/>
            </a:lnRef>
            <a:fillRef idx="3">
              <a:schemeClr val="accent4"/>
            </a:fillRef>
            <a:effectRef idx="3">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rgbClr val="FFFFFF"/>
                </a:solidFill>
              </a:endParaRPr>
            </a:p>
          </p:txBody>
        </p:sp>
        <p:sp>
          <p:nvSpPr>
            <p:cNvPr id="7" name="TextBox 6"/>
            <p:cNvSpPr txBox="1"/>
            <p:nvPr/>
          </p:nvSpPr>
          <p:spPr>
            <a:xfrm>
              <a:off x="5274999" y="5356014"/>
              <a:ext cx="1737360" cy="215451"/>
            </a:xfrm>
            <a:prstGeom prst="rect">
              <a:avLst/>
            </a:prstGeom>
            <a:solidFill>
              <a:schemeClr val="accent5"/>
            </a:solidFill>
            <a:ln>
              <a:noFill/>
            </a:ln>
            <a:effectLst/>
            <a:scene3d>
              <a:camera prst="orthographicFront">
                <a:rot lat="0" lon="0" rev="0"/>
              </a:camera>
              <a:lightRig rig="twoPt" dir="tl"/>
            </a:scene3d>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p>
              <a:pPr algn="ctr" defTabSz="932581"/>
              <a:r>
                <a:rPr lang="en-US" sz="1428" dirty="0" smtClean="0">
                  <a:solidFill>
                    <a:srgbClr val="FFFFFF"/>
                  </a:solidFill>
                </a:rPr>
                <a:t>Application</a:t>
              </a:r>
              <a:endParaRPr lang="en-US" sz="1428" dirty="0">
                <a:solidFill>
                  <a:srgbClr val="FFFFFF"/>
                </a:solidFill>
              </a:endParaRPr>
            </a:p>
          </p:txBody>
        </p:sp>
        <p:sp>
          <p:nvSpPr>
            <p:cNvPr id="62" name="TextBox 61"/>
            <p:cNvSpPr txBox="1"/>
            <p:nvPr/>
          </p:nvSpPr>
          <p:spPr>
            <a:xfrm>
              <a:off x="5274999" y="5590501"/>
              <a:ext cx="1737360" cy="215451"/>
            </a:xfrm>
            <a:prstGeom prst="rect">
              <a:avLst/>
            </a:prstGeom>
            <a:solidFill>
              <a:schemeClr val="tx2"/>
            </a:solidFill>
            <a:ln>
              <a:noFill/>
            </a:ln>
            <a:effectLst/>
            <a:scene3d>
              <a:camera prst="orthographicFront">
                <a:rot lat="0" lon="0" rev="0"/>
              </a:camera>
              <a:lightRig rig="twoPt" dir="tl"/>
            </a:scene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p>
              <a:pPr algn="ctr" defTabSz="932581"/>
              <a:r>
                <a:rPr lang="en-US" sz="1428" dirty="0">
                  <a:solidFill>
                    <a:srgbClr val="FFFFFF"/>
                  </a:solidFill>
                </a:rPr>
                <a:t>OS Roles/Features</a:t>
              </a:r>
            </a:p>
          </p:txBody>
        </p:sp>
        <p:sp>
          <p:nvSpPr>
            <p:cNvPr id="6" name="TextBox 5"/>
            <p:cNvSpPr txBox="1"/>
            <p:nvPr/>
          </p:nvSpPr>
          <p:spPr>
            <a:xfrm>
              <a:off x="5274999" y="5826333"/>
              <a:ext cx="1737360" cy="215451"/>
            </a:xfrm>
            <a:prstGeom prst="rect">
              <a:avLst/>
            </a:prstGeom>
            <a:solidFill>
              <a:schemeClr val="accent6"/>
            </a:solidFill>
            <a:ln>
              <a:noFill/>
            </a:ln>
            <a:effectLst/>
            <a:scene3d>
              <a:camera prst="orthographicFront">
                <a:rot lat="0" lon="0" rev="0"/>
              </a:camera>
              <a:lightRig rig="twoPt" dir="tl"/>
            </a:scene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p>
              <a:pPr algn="ctr" defTabSz="932581"/>
              <a:r>
                <a:rPr lang="en-US" sz="1428" dirty="0" smtClean="0">
                  <a:solidFill>
                    <a:srgbClr val="FFFFFF"/>
                  </a:solidFill>
                </a:rPr>
                <a:t>OS </a:t>
              </a:r>
              <a:r>
                <a:rPr lang="en-US" sz="1428" dirty="0" err="1" smtClean="0">
                  <a:solidFill>
                    <a:srgbClr val="FFFFFF"/>
                  </a:solidFill>
                </a:rPr>
                <a:t>Config</a:t>
              </a:r>
              <a:endParaRPr lang="en-US" sz="1428" dirty="0">
                <a:solidFill>
                  <a:srgbClr val="FFFFFF"/>
                </a:solidFill>
              </a:endParaRPr>
            </a:p>
          </p:txBody>
        </p:sp>
        <p:sp>
          <p:nvSpPr>
            <p:cNvPr id="29" name="TextBox 28"/>
            <p:cNvSpPr txBox="1"/>
            <p:nvPr/>
          </p:nvSpPr>
          <p:spPr>
            <a:xfrm>
              <a:off x="5274999" y="6064847"/>
              <a:ext cx="1737360" cy="215451"/>
            </a:xfrm>
            <a:prstGeom prst="rect">
              <a:avLst/>
            </a:prstGeom>
            <a:solidFill>
              <a:schemeClr val="accent6"/>
            </a:solidFill>
            <a:ln>
              <a:noFill/>
            </a:ln>
            <a:effectLst/>
            <a:scene3d>
              <a:camera prst="orthographicFront">
                <a:rot lat="0" lon="0" rev="0"/>
              </a:camera>
              <a:lightRig rig="twoPt" dir="tl"/>
            </a:scene3d>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defTabSz="932581"/>
              <a:r>
                <a:rPr lang="en-US" sz="1428" dirty="0">
                  <a:solidFill>
                    <a:srgbClr val="FFFFFF"/>
                  </a:solidFill>
                </a:rPr>
                <a:t>Hardware </a:t>
              </a:r>
              <a:r>
                <a:rPr lang="en-US" sz="1428" dirty="0" err="1" smtClean="0">
                  <a:solidFill>
                    <a:srgbClr val="FFFFFF"/>
                  </a:solidFill>
                </a:rPr>
                <a:t>Config</a:t>
              </a:r>
              <a:endParaRPr lang="en-US" sz="1428" dirty="0">
                <a:solidFill>
                  <a:srgbClr val="FFFFFF"/>
                </a:solidFill>
              </a:endParaRPr>
            </a:p>
          </p:txBody>
        </p:sp>
        <p:sp>
          <p:nvSpPr>
            <p:cNvPr id="33" name="TextBox 32"/>
            <p:cNvSpPr txBox="1"/>
            <p:nvPr/>
          </p:nvSpPr>
          <p:spPr>
            <a:xfrm>
              <a:off x="4930285" y="4666522"/>
              <a:ext cx="2226945" cy="276999"/>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pPr defTabSz="932581"/>
              <a:r>
                <a:rPr lang="en-US" sz="1836" dirty="0" smtClean="0">
                  <a:solidFill>
                    <a:schemeClr val="tx1"/>
                  </a:solidFill>
                  <a:latin typeface="Segoe UI"/>
                </a:rPr>
                <a:t>Machine Tier</a:t>
              </a:r>
              <a:endParaRPr lang="en-US" sz="1836" dirty="0">
                <a:solidFill>
                  <a:schemeClr val="tx1"/>
                </a:solidFill>
                <a:latin typeface="Segoe UI"/>
              </a:endParaRPr>
            </a:p>
          </p:txBody>
        </p:sp>
      </p:grpSp>
    </p:spTree>
    <p:custDataLst>
      <p:tags r:id="rId1"/>
    </p:custDataLst>
    <p:extLst>
      <p:ext uri="{BB962C8B-B14F-4D97-AF65-F5344CB8AC3E}">
        <p14:creationId xmlns:p14="http://schemas.microsoft.com/office/powerpoint/2010/main" val="2452178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1"/>
                                        </p:tgtEl>
                                        <p:attrNameLst>
                                          <p:attrName>style.visibility</p:attrName>
                                        </p:attrNameLst>
                                      </p:cBhvr>
                                      <p:to>
                                        <p:strVal val="visible"/>
                                      </p:to>
                                    </p:set>
                                  </p:childTnLst>
                                </p:cTn>
                              </p:par>
                              <p:par>
                                <p:cTn id="18" presetID="9" presetClass="entr" presetSubtype="0"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dissolve">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10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22"/>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1" grpId="1" animBg="1"/>
      <p:bldP spid="54"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5" name="Rectangle 3994"/>
          <p:cNvSpPr/>
          <p:nvPr/>
        </p:nvSpPr>
        <p:spPr bwMode="auto">
          <a:xfrm>
            <a:off x="10001654" y="5737022"/>
            <a:ext cx="1989554" cy="1119124"/>
          </a:xfrm>
          <a:prstGeom prst="rect">
            <a:avLst/>
          </a:prstGeom>
          <a:noFill/>
          <a:ln>
            <a:solidFill>
              <a:schemeClr val="tx1">
                <a:lumMod val="75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sp>
        <p:nvSpPr>
          <p:cNvPr id="2" name="Title 1"/>
          <p:cNvSpPr>
            <a:spLocks noGrp="1"/>
          </p:cNvSpPr>
          <p:nvPr>
            <p:ph type="title"/>
          </p:nvPr>
        </p:nvSpPr>
        <p:spPr>
          <a:xfrm>
            <a:off x="415372" y="233152"/>
            <a:ext cx="11373923" cy="762786"/>
          </a:xfrm>
        </p:spPr>
        <p:txBody>
          <a:bodyPr/>
          <a:lstStyle/>
          <a:p>
            <a:r>
              <a:rPr lang="en-US" dirty="0" smtClean="0">
                <a:solidFill>
                  <a:schemeClr val="tx1"/>
                </a:solidFill>
              </a:rPr>
              <a:t>Service Template Components</a:t>
            </a:r>
            <a:endParaRPr lang="en-US" dirty="0">
              <a:solidFill>
                <a:schemeClr val="tx1"/>
              </a:solidFill>
            </a:endParaRPr>
          </a:p>
        </p:txBody>
      </p:sp>
      <p:sp>
        <p:nvSpPr>
          <p:cNvPr id="1455" name="Rounded Rectangle 1454"/>
          <p:cNvSpPr/>
          <p:nvPr/>
        </p:nvSpPr>
        <p:spPr bwMode="auto">
          <a:xfrm>
            <a:off x="5790723" y="1064385"/>
            <a:ext cx="1589035" cy="395343"/>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Service Template</a:t>
            </a:r>
          </a:p>
        </p:txBody>
      </p:sp>
      <p:sp>
        <p:nvSpPr>
          <p:cNvPr id="1456" name="Rounded Rectangle 1455"/>
          <p:cNvSpPr/>
          <p:nvPr/>
        </p:nvSpPr>
        <p:spPr bwMode="auto">
          <a:xfrm>
            <a:off x="3736292" y="1920962"/>
            <a:ext cx="1589035" cy="483195"/>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Computer Tier (1..n)</a:t>
            </a:r>
          </a:p>
        </p:txBody>
      </p:sp>
      <p:sp>
        <p:nvSpPr>
          <p:cNvPr id="1457" name="Rounded Rectangle 1456"/>
          <p:cNvSpPr/>
          <p:nvPr/>
        </p:nvSpPr>
        <p:spPr bwMode="auto">
          <a:xfrm>
            <a:off x="9146633" y="1920962"/>
            <a:ext cx="1589035" cy="483195"/>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Application Host Profile (1…n)</a:t>
            </a:r>
          </a:p>
        </p:txBody>
      </p:sp>
      <p:cxnSp>
        <p:nvCxnSpPr>
          <p:cNvPr id="3983" name="Straight Arrow Connector 3982"/>
          <p:cNvCxnSpPr>
            <a:stCxn id="1455" idx="2"/>
            <a:endCxn id="1456" idx="0"/>
          </p:cNvCxnSpPr>
          <p:nvPr/>
        </p:nvCxnSpPr>
        <p:spPr>
          <a:xfrm flipH="1">
            <a:off x="4530810" y="1459730"/>
            <a:ext cx="2054431" cy="461233"/>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85" name="Straight Arrow Connector 3984"/>
          <p:cNvCxnSpPr>
            <a:stCxn id="1455" idx="2"/>
            <a:endCxn id="1457" idx="0"/>
          </p:cNvCxnSpPr>
          <p:nvPr/>
        </p:nvCxnSpPr>
        <p:spPr>
          <a:xfrm>
            <a:off x="6585241" y="1459730"/>
            <a:ext cx="3355910" cy="461233"/>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62" name="Rounded Rectangle 1461"/>
          <p:cNvSpPr/>
          <p:nvPr/>
        </p:nvSpPr>
        <p:spPr bwMode="auto">
          <a:xfrm>
            <a:off x="1431817" y="1920962"/>
            <a:ext cx="1358358" cy="483195"/>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Load Balancer Template</a:t>
            </a:r>
          </a:p>
        </p:txBody>
      </p:sp>
      <p:cxnSp>
        <p:nvCxnSpPr>
          <p:cNvPr id="1463" name="Straight Arrow Connector 1462"/>
          <p:cNvCxnSpPr>
            <a:stCxn id="1456" idx="1"/>
            <a:endCxn id="1462" idx="3"/>
          </p:cNvCxnSpPr>
          <p:nvPr/>
        </p:nvCxnSpPr>
        <p:spPr>
          <a:xfrm flipH="1">
            <a:off x="2790174" y="2162559"/>
            <a:ext cx="946118" cy="0"/>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65" name="Rounded Rectangle 1464"/>
          <p:cNvSpPr/>
          <p:nvPr/>
        </p:nvSpPr>
        <p:spPr bwMode="auto">
          <a:xfrm>
            <a:off x="3736292" y="2931282"/>
            <a:ext cx="1589035" cy="412237"/>
          </a:xfrm>
          <a:prstGeom prst="roundRect">
            <a:avLst>
              <a:gd name="adj" fmla="val 0"/>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400" dirty="0">
                <a:solidFill>
                  <a:schemeClr val="tx1"/>
                </a:solidFill>
              </a:rPr>
              <a:t>VM Template</a:t>
            </a:r>
          </a:p>
        </p:txBody>
      </p:sp>
      <p:sp>
        <p:nvSpPr>
          <p:cNvPr id="1466" name="Rounded Rectangle 1465"/>
          <p:cNvSpPr/>
          <p:nvPr/>
        </p:nvSpPr>
        <p:spPr bwMode="auto">
          <a:xfrm>
            <a:off x="1431819" y="2931282"/>
            <a:ext cx="1358358" cy="412237"/>
          </a:xfrm>
          <a:prstGeom prst="roundRect">
            <a:avLst>
              <a:gd name="adj" fmla="val 0"/>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400" dirty="0">
                <a:solidFill>
                  <a:schemeClr val="tx1"/>
                </a:solidFill>
              </a:rPr>
              <a:t>VHDs</a:t>
            </a:r>
          </a:p>
        </p:txBody>
      </p:sp>
      <p:cxnSp>
        <p:nvCxnSpPr>
          <p:cNvPr id="1469" name="Straight Arrow Connector 1468"/>
          <p:cNvCxnSpPr/>
          <p:nvPr/>
        </p:nvCxnSpPr>
        <p:spPr>
          <a:xfrm flipH="1">
            <a:off x="2793555" y="3128942"/>
            <a:ext cx="946118" cy="0"/>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90" name="Straight Arrow Connector 3989"/>
          <p:cNvCxnSpPr>
            <a:stCxn id="1456" idx="2"/>
            <a:endCxn id="1465" idx="0"/>
          </p:cNvCxnSpPr>
          <p:nvPr/>
        </p:nvCxnSpPr>
        <p:spPr>
          <a:xfrm>
            <a:off x="4530810" y="2404158"/>
            <a:ext cx="0" cy="527124"/>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73" name="Rounded Rectangle 1472"/>
          <p:cNvSpPr/>
          <p:nvPr/>
        </p:nvSpPr>
        <p:spPr bwMode="auto">
          <a:xfrm>
            <a:off x="1974708" y="3939727"/>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Application Profile</a:t>
            </a:r>
          </a:p>
        </p:txBody>
      </p:sp>
      <p:sp>
        <p:nvSpPr>
          <p:cNvPr id="1474" name="Rounded Rectangle 1473"/>
          <p:cNvSpPr/>
          <p:nvPr/>
        </p:nvSpPr>
        <p:spPr bwMode="auto">
          <a:xfrm>
            <a:off x="3331378" y="3928650"/>
            <a:ext cx="1071708" cy="412237"/>
          </a:xfrm>
          <a:prstGeom prst="roundRect">
            <a:avLst>
              <a:gd name="adj" fmla="val 0"/>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solidFill>
                  <a:schemeClr val="tx1"/>
                </a:solidFill>
              </a:rPr>
              <a:t>Hardware Profile</a:t>
            </a:r>
          </a:p>
        </p:txBody>
      </p:sp>
      <p:sp>
        <p:nvSpPr>
          <p:cNvPr id="1475" name="Rounded Rectangle 1474"/>
          <p:cNvSpPr/>
          <p:nvPr/>
        </p:nvSpPr>
        <p:spPr bwMode="auto">
          <a:xfrm>
            <a:off x="4706062" y="3928650"/>
            <a:ext cx="1071708" cy="412237"/>
          </a:xfrm>
          <a:prstGeom prst="roundRect">
            <a:avLst>
              <a:gd name="adj" fmla="val 0"/>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solidFill>
                  <a:schemeClr val="tx1"/>
                </a:solidFill>
              </a:rPr>
              <a:t>Guest OS Profile</a:t>
            </a:r>
          </a:p>
        </p:txBody>
      </p:sp>
      <p:sp>
        <p:nvSpPr>
          <p:cNvPr id="1476" name="Rounded Rectangle 1475"/>
          <p:cNvSpPr/>
          <p:nvPr/>
        </p:nvSpPr>
        <p:spPr bwMode="auto">
          <a:xfrm>
            <a:off x="6062803" y="3932593"/>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SQL Profile</a:t>
            </a:r>
          </a:p>
        </p:txBody>
      </p:sp>
      <p:sp>
        <p:nvSpPr>
          <p:cNvPr id="1478" name="Rounded Rectangle 1477"/>
          <p:cNvSpPr/>
          <p:nvPr/>
        </p:nvSpPr>
        <p:spPr bwMode="auto">
          <a:xfrm>
            <a:off x="1974708" y="4687047"/>
            <a:ext cx="1071708" cy="549651"/>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Application Deployment (1..n)</a:t>
            </a:r>
          </a:p>
        </p:txBody>
      </p:sp>
      <p:sp>
        <p:nvSpPr>
          <p:cNvPr id="1479" name="Rounded Rectangle 1478"/>
          <p:cNvSpPr/>
          <p:nvPr/>
        </p:nvSpPr>
        <p:spPr bwMode="auto">
          <a:xfrm>
            <a:off x="6062803" y="4813385"/>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SQL Deployment</a:t>
            </a:r>
          </a:p>
        </p:txBody>
      </p:sp>
      <p:sp>
        <p:nvSpPr>
          <p:cNvPr id="1480" name="Rounded Rectangle 1479"/>
          <p:cNvSpPr/>
          <p:nvPr/>
        </p:nvSpPr>
        <p:spPr bwMode="auto">
          <a:xfrm>
            <a:off x="416427" y="3937477"/>
            <a:ext cx="1071708" cy="412237"/>
          </a:xfrm>
          <a:prstGeom prst="roundRect">
            <a:avLst>
              <a:gd name="adj" fmla="val 0"/>
            </a:avLst>
          </a:prstGeom>
          <a:solidFill>
            <a:schemeClr val="accent2"/>
          </a:solidFill>
          <a:ln>
            <a:solidFill>
              <a:schemeClr val="tx1"/>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224" dirty="0">
                <a:solidFill>
                  <a:schemeClr val="tx1"/>
                </a:solidFill>
              </a:rPr>
              <a:t>Pre/Post Install GCEs</a:t>
            </a:r>
          </a:p>
        </p:txBody>
      </p:sp>
      <p:sp>
        <p:nvSpPr>
          <p:cNvPr id="1481" name="Rounded Rectangle 1480"/>
          <p:cNvSpPr/>
          <p:nvPr/>
        </p:nvSpPr>
        <p:spPr bwMode="auto">
          <a:xfrm>
            <a:off x="416427" y="4761391"/>
            <a:ext cx="1071708" cy="412237"/>
          </a:xfrm>
          <a:prstGeom prst="roundRect">
            <a:avLst>
              <a:gd name="adj" fmla="val 0"/>
            </a:avLst>
          </a:prstGeom>
          <a:solidFill>
            <a:schemeClr val="accent2"/>
          </a:solidFill>
          <a:ln>
            <a:solidFill>
              <a:schemeClr val="tx1"/>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224" dirty="0">
                <a:solidFill>
                  <a:schemeClr val="tx1"/>
                </a:solidFill>
              </a:rPr>
              <a:t>Pre/Post Install GCEs</a:t>
            </a:r>
          </a:p>
        </p:txBody>
      </p:sp>
      <p:sp>
        <p:nvSpPr>
          <p:cNvPr id="1487" name="Rounded Rectangle 1486"/>
          <p:cNvSpPr/>
          <p:nvPr/>
        </p:nvSpPr>
        <p:spPr bwMode="auto">
          <a:xfrm>
            <a:off x="9409629" y="3018010"/>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Application Profile</a:t>
            </a:r>
          </a:p>
        </p:txBody>
      </p:sp>
      <p:sp>
        <p:nvSpPr>
          <p:cNvPr id="1488" name="Rounded Rectangle 1487"/>
          <p:cNvSpPr/>
          <p:nvPr/>
        </p:nvSpPr>
        <p:spPr bwMode="auto">
          <a:xfrm>
            <a:off x="8721510" y="3902744"/>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SQL DAC Deployment</a:t>
            </a:r>
          </a:p>
        </p:txBody>
      </p:sp>
      <p:sp>
        <p:nvSpPr>
          <p:cNvPr id="1493" name="Rounded Rectangle 1492"/>
          <p:cNvSpPr/>
          <p:nvPr/>
        </p:nvSpPr>
        <p:spPr bwMode="auto">
          <a:xfrm>
            <a:off x="10168420" y="6221023"/>
            <a:ext cx="238604" cy="203862"/>
          </a:xfrm>
          <a:prstGeom prst="roundRect">
            <a:avLst>
              <a:gd name="adj" fmla="val 0"/>
            </a:avLst>
          </a:prstGeom>
          <a:solidFill>
            <a:schemeClr val="tx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224" dirty="0">
              <a:solidFill>
                <a:schemeClr val="tx1"/>
              </a:solidFill>
            </a:endParaRPr>
          </a:p>
        </p:txBody>
      </p:sp>
      <p:sp>
        <p:nvSpPr>
          <p:cNvPr id="1494" name="Rounded Rectangle 1493"/>
          <p:cNvSpPr/>
          <p:nvPr/>
        </p:nvSpPr>
        <p:spPr bwMode="auto">
          <a:xfrm>
            <a:off x="10162525" y="5923390"/>
            <a:ext cx="238604" cy="203862"/>
          </a:xfrm>
          <a:prstGeom prst="roundRect">
            <a:avLst>
              <a:gd name="adj" fmla="val 0"/>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400" dirty="0">
              <a:solidFill>
                <a:schemeClr val="bg1"/>
              </a:solidFill>
            </a:endParaRPr>
          </a:p>
        </p:txBody>
      </p:sp>
      <p:sp>
        <p:nvSpPr>
          <p:cNvPr id="1495" name="Rounded Rectangle 1494"/>
          <p:cNvSpPr/>
          <p:nvPr/>
        </p:nvSpPr>
        <p:spPr bwMode="auto">
          <a:xfrm>
            <a:off x="10173858" y="6518653"/>
            <a:ext cx="238604" cy="203862"/>
          </a:xfrm>
          <a:prstGeom prst="roundRect">
            <a:avLst>
              <a:gd name="adj" fmla="val 0"/>
            </a:avLst>
          </a:prstGeom>
          <a:solidFill>
            <a:schemeClr val="accent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endParaRPr lang="en-US" sz="1224" dirty="0">
              <a:solidFill>
                <a:schemeClr val="tx1"/>
              </a:solidFill>
            </a:endParaRPr>
          </a:p>
        </p:txBody>
      </p:sp>
      <p:sp>
        <p:nvSpPr>
          <p:cNvPr id="3994" name="TextBox 3993"/>
          <p:cNvSpPr txBox="1"/>
          <p:nvPr/>
        </p:nvSpPr>
        <p:spPr>
          <a:xfrm>
            <a:off x="10558625" y="5913248"/>
            <a:ext cx="1696820" cy="188385"/>
          </a:xfrm>
          <a:prstGeom prst="rect">
            <a:avLst/>
          </a:prstGeom>
          <a:noFill/>
        </p:spPr>
        <p:txBody>
          <a:bodyPr wrap="square" lIns="0" tIns="0" rIns="0" bIns="0" rtlCol="0">
            <a:spAutoFit/>
          </a:bodyPr>
          <a:lstStyle/>
          <a:p>
            <a:pPr defTabSz="932581"/>
            <a:r>
              <a:rPr lang="en-US" sz="1224" dirty="0" smtClean="0"/>
              <a:t>VM Building Blocks</a:t>
            </a:r>
            <a:endParaRPr lang="en-US" sz="1224" dirty="0"/>
          </a:p>
        </p:txBody>
      </p:sp>
      <p:sp>
        <p:nvSpPr>
          <p:cNvPr id="1498" name="TextBox 1497"/>
          <p:cNvSpPr txBox="1"/>
          <p:nvPr/>
        </p:nvSpPr>
        <p:spPr>
          <a:xfrm>
            <a:off x="10560313" y="6230737"/>
            <a:ext cx="1696820" cy="188385"/>
          </a:xfrm>
          <a:prstGeom prst="rect">
            <a:avLst/>
          </a:prstGeom>
          <a:noFill/>
        </p:spPr>
        <p:txBody>
          <a:bodyPr wrap="square" lIns="0" tIns="0" rIns="0" bIns="0" rtlCol="0">
            <a:spAutoFit/>
          </a:bodyPr>
          <a:lstStyle/>
          <a:p>
            <a:pPr defTabSz="932581"/>
            <a:r>
              <a:rPr lang="en-US" sz="1224" dirty="0" smtClean="0"/>
              <a:t>Service Objects</a:t>
            </a:r>
            <a:endParaRPr lang="en-US" sz="1224" dirty="0"/>
          </a:p>
        </p:txBody>
      </p:sp>
      <p:sp>
        <p:nvSpPr>
          <p:cNvPr id="1499" name="TextBox 1498"/>
          <p:cNvSpPr txBox="1"/>
          <p:nvPr/>
        </p:nvSpPr>
        <p:spPr>
          <a:xfrm>
            <a:off x="10558625" y="6522321"/>
            <a:ext cx="1696820" cy="188385"/>
          </a:xfrm>
          <a:prstGeom prst="rect">
            <a:avLst/>
          </a:prstGeom>
          <a:noFill/>
        </p:spPr>
        <p:txBody>
          <a:bodyPr wrap="square" lIns="0" tIns="0" rIns="0" bIns="0" rtlCol="0">
            <a:spAutoFit/>
          </a:bodyPr>
          <a:lstStyle/>
          <a:p>
            <a:pPr defTabSz="932581"/>
            <a:r>
              <a:rPr lang="en-US" sz="1224" dirty="0"/>
              <a:t>Extensibility points</a:t>
            </a:r>
          </a:p>
        </p:txBody>
      </p:sp>
      <p:cxnSp>
        <p:nvCxnSpPr>
          <p:cNvPr id="1501" name="Straight Arrow Connector 1500"/>
          <p:cNvCxnSpPr>
            <a:stCxn id="1465" idx="2"/>
            <a:endCxn id="1474" idx="0"/>
          </p:cNvCxnSpPr>
          <p:nvPr/>
        </p:nvCxnSpPr>
        <p:spPr>
          <a:xfrm flipH="1">
            <a:off x="3867233" y="3343519"/>
            <a:ext cx="663578" cy="585130"/>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04" name="Straight Arrow Connector 1503"/>
          <p:cNvCxnSpPr>
            <a:stCxn id="1465" idx="2"/>
            <a:endCxn id="1475" idx="0"/>
          </p:cNvCxnSpPr>
          <p:nvPr/>
        </p:nvCxnSpPr>
        <p:spPr>
          <a:xfrm>
            <a:off x="4530810" y="3343519"/>
            <a:ext cx="711107" cy="585130"/>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07" name="Straight Arrow Connector 1506"/>
          <p:cNvCxnSpPr>
            <a:stCxn id="1465" idx="2"/>
            <a:endCxn id="1473" idx="0"/>
          </p:cNvCxnSpPr>
          <p:nvPr/>
        </p:nvCxnSpPr>
        <p:spPr>
          <a:xfrm flipH="1">
            <a:off x="2510562" y="3343519"/>
            <a:ext cx="2020248" cy="596208"/>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0" name="Straight Arrow Connector 1509"/>
          <p:cNvCxnSpPr>
            <a:stCxn id="1465" idx="2"/>
            <a:endCxn id="1476" idx="0"/>
          </p:cNvCxnSpPr>
          <p:nvPr/>
        </p:nvCxnSpPr>
        <p:spPr>
          <a:xfrm>
            <a:off x="4530810" y="3343519"/>
            <a:ext cx="2067849" cy="589073"/>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3" name="Straight Arrow Connector 1512"/>
          <p:cNvCxnSpPr>
            <a:stCxn id="1473" idx="1"/>
            <a:endCxn id="1480" idx="3"/>
          </p:cNvCxnSpPr>
          <p:nvPr/>
        </p:nvCxnSpPr>
        <p:spPr>
          <a:xfrm flipH="1" flipV="1">
            <a:off x="1488134" y="4143596"/>
            <a:ext cx="486573" cy="2251"/>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6" name="Straight Arrow Connector 1515"/>
          <p:cNvCxnSpPr>
            <a:stCxn id="1478" idx="1"/>
            <a:endCxn id="1481" idx="3"/>
          </p:cNvCxnSpPr>
          <p:nvPr/>
        </p:nvCxnSpPr>
        <p:spPr>
          <a:xfrm flipH="1">
            <a:off x="1488134" y="4961874"/>
            <a:ext cx="486573" cy="5635"/>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25" name="Straight Arrow Connector 1524"/>
          <p:cNvCxnSpPr>
            <a:stCxn id="1473" idx="2"/>
            <a:endCxn id="1478" idx="0"/>
          </p:cNvCxnSpPr>
          <p:nvPr/>
        </p:nvCxnSpPr>
        <p:spPr>
          <a:xfrm>
            <a:off x="2510562" y="4351965"/>
            <a:ext cx="0" cy="335083"/>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32" name="Straight Arrow Connector 1531"/>
          <p:cNvCxnSpPr>
            <a:stCxn id="1476" idx="2"/>
            <a:endCxn id="1479" idx="0"/>
          </p:cNvCxnSpPr>
          <p:nvPr/>
        </p:nvCxnSpPr>
        <p:spPr>
          <a:xfrm>
            <a:off x="6598657" y="4344830"/>
            <a:ext cx="0" cy="468555"/>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43" name="Straight Arrow Connector 1542"/>
          <p:cNvCxnSpPr>
            <a:stCxn id="1457" idx="2"/>
            <a:endCxn id="1487" idx="0"/>
          </p:cNvCxnSpPr>
          <p:nvPr/>
        </p:nvCxnSpPr>
        <p:spPr>
          <a:xfrm>
            <a:off x="9941150" y="2404158"/>
            <a:ext cx="4333" cy="613851"/>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46" name="Straight Arrow Connector 1545"/>
          <p:cNvCxnSpPr>
            <a:stCxn id="1487" idx="2"/>
            <a:endCxn id="1488" idx="0"/>
          </p:cNvCxnSpPr>
          <p:nvPr/>
        </p:nvCxnSpPr>
        <p:spPr>
          <a:xfrm flipH="1">
            <a:off x="9257364" y="3430246"/>
            <a:ext cx="688119" cy="472497"/>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5" name="Rounded Rectangle 54"/>
          <p:cNvSpPr/>
          <p:nvPr/>
        </p:nvSpPr>
        <p:spPr bwMode="auto">
          <a:xfrm>
            <a:off x="4706061" y="4813385"/>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Roles and Features</a:t>
            </a:r>
          </a:p>
        </p:txBody>
      </p:sp>
      <p:cxnSp>
        <p:nvCxnSpPr>
          <p:cNvPr id="56" name="Straight Arrow Connector 55"/>
          <p:cNvCxnSpPr>
            <a:endCxn id="55" idx="0"/>
          </p:cNvCxnSpPr>
          <p:nvPr/>
        </p:nvCxnSpPr>
        <p:spPr>
          <a:xfrm>
            <a:off x="5241915" y="4344830"/>
            <a:ext cx="0" cy="468555"/>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bwMode="auto">
          <a:xfrm>
            <a:off x="7941955" y="1058653"/>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Settings</a:t>
            </a:r>
          </a:p>
        </p:txBody>
      </p:sp>
      <p:cxnSp>
        <p:nvCxnSpPr>
          <p:cNvPr id="59" name="Straight Arrow Connector 58"/>
          <p:cNvCxnSpPr>
            <a:stCxn id="1455" idx="3"/>
            <a:endCxn id="58" idx="1"/>
          </p:cNvCxnSpPr>
          <p:nvPr/>
        </p:nvCxnSpPr>
        <p:spPr>
          <a:xfrm>
            <a:off x="7379758" y="1262057"/>
            <a:ext cx="562197" cy="2716"/>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bwMode="auto">
          <a:xfrm>
            <a:off x="10026367" y="3912749"/>
            <a:ext cx="1071708" cy="412237"/>
          </a:xfrm>
          <a:prstGeom prst="roundRect">
            <a:avLst>
              <a:gd name="adj" fmla="val 0"/>
            </a:avLst>
          </a:prstGeom>
          <a:solidFill>
            <a:schemeClr val="tx2"/>
          </a:solidFill>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224" dirty="0">
                <a:solidFill>
                  <a:srgbClr val="000000"/>
                </a:solidFill>
              </a:rPr>
              <a:t>Web Deploy</a:t>
            </a:r>
          </a:p>
          <a:p>
            <a:pPr algn="ctr" defTabSz="932312" fontAlgn="base">
              <a:spcBef>
                <a:spcPct val="0"/>
              </a:spcBef>
              <a:spcAft>
                <a:spcPct val="0"/>
              </a:spcAft>
            </a:pPr>
            <a:r>
              <a:rPr lang="en-US" sz="1224" dirty="0">
                <a:solidFill>
                  <a:srgbClr val="000000"/>
                </a:solidFill>
              </a:rPr>
              <a:t>Deployment</a:t>
            </a:r>
          </a:p>
        </p:txBody>
      </p:sp>
      <p:cxnSp>
        <p:nvCxnSpPr>
          <p:cNvPr id="46" name="Straight Arrow Connector 45"/>
          <p:cNvCxnSpPr>
            <a:stCxn id="1487" idx="2"/>
            <a:endCxn id="45" idx="0"/>
          </p:cNvCxnSpPr>
          <p:nvPr/>
        </p:nvCxnSpPr>
        <p:spPr>
          <a:xfrm>
            <a:off x="9945483" y="3430245"/>
            <a:ext cx="616739" cy="482502"/>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7" name="Group 46"/>
          <p:cNvGrpSpPr>
            <a:grpSpLocks noChangeAspect="1"/>
          </p:cNvGrpSpPr>
          <p:nvPr/>
        </p:nvGrpSpPr>
        <p:grpSpPr>
          <a:xfrm>
            <a:off x="9119669" y="236311"/>
            <a:ext cx="3108678" cy="858217"/>
            <a:chOff x="5791200" y="209550"/>
            <a:chExt cx="3048000" cy="841466"/>
          </a:xfrm>
        </p:grpSpPr>
        <p:sp>
          <p:nvSpPr>
            <p:cNvPr id="48" name="Donut 47"/>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9" name="Rectangle 48"/>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0" name="Rounded Rectangle 49"/>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1" name="Rounded Rectangle 50"/>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2" name="Rounded Rectangle 51"/>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3" name="Rounded Rectangle 52"/>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4" name="Rounded Rectangle 53"/>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7" name="Rounded Rectangle 56"/>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grpSp>
    </p:spTree>
    <p:custDataLst>
      <p:tags r:id="rId1"/>
    </p:custDataLst>
    <p:extLst>
      <p:ext uri="{BB962C8B-B14F-4D97-AF65-F5344CB8AC3E}">
        <p14:creationId xmlns:p14="http://schemas.microsoft.com/office/powerpoint/2010/main" val="88939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6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6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6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0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5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8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0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7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5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7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1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8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51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48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51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47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53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7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46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46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398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45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54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487"/>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1546"/>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488"/>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46"/>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9"/>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5" grpId="0" animBg="1"/>
      <p:bldP spid="1456" grpId="0" animBg="1"/>
      <p:bldP spid="1457" grpId="0" animBg="1"/>
      <p:bldP spid="1462" grpId="0" animBg="1"/>
      <p:bldP spid="1465" grpId="0" animBg="1"/>
      <p:bldP spid="1466" grpId="0" animBg="1"/>
      <p:bldP spid="1473" grpId="0" animBg="1"/>
      <p:bldP spid="1474" grpId="0" animBg="1"/>
      <p:bldP spid="1475" grpId="0" animBg="1"/>
      <p:bldP spid="1476" grpId="0" animBg="1"/>
      <p:bldP spid="1478" grpId="0" animBg="1"/>
      <p:bldP spid="1479" grpId="0" animBg="1"/>
      <p:bldP spid="1480" grpId="0" animBg="1"/>
      <p:bldP spid="1481" grpId="0" animBg="1"/>
      <p:bldP spid="1487" grpId="0" animBg="1"/>
      <p:bldP spid="1488" grpId="0" animBg="1"/>
      <p:bldP spid="55" grpId="0" animBg="1"/>
      <p:bldP spid="58" grpId="0" animBg="1"/>
      <p:bldP spid="45"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Template Authoring</a:t>
            </a:r>
            <a:r>
              <a:rPr lang="en-US" dirty="0"/>
              <a:t/>
            </a:r>
            <a:br>
              <a:rPr lang="en-US" dirty="0"/>
            </a:br>
            <a:endParaRPr lang="en-US" dirty="0"/>
          </a:p>
        </p:txBody>
      </p:sp>
      <p:sp>
        <p:nvSpPr>
          <p:cNvPr id="3" name="Text Placeholder 2"/>
          <p:cNvSpPr>
            <a:spLocks noGrp="1"/>
          </p:cNvSpPr>
          <p:nvPr>
            <p:ph type="body" sz="quarter" idx="12"/>
          </p:nvPr>
        </p:nvSpPr>
        <p:spPr/>
        <p:txBody>
          <a:bodyPr/>
          <a:lstStyle/>
          <a:p>
            <a:endParaRPr lang="en-US"/>
          </a:p>
        </p:txBody>
      </p:sp>
      <p:grpSp>
        <p:nvGrpSpPr>
          <p:cNvPr id="4" name="Group 3"/>
          <p:cNvGrpSpPr>
            <a:grpSpLocks noChangeAspect="1"/>
          </p:cNvGrpSpPr>
          <p:nvPr/>
        </p:nvGrpSpPr>
        <p:grpSpPr>
          <a:xfrm>
            <a:off x="9119669" y="236311"/>
            <a:ext cx="3108678" cy="858217"/>
            <a:chOff x="5791200" y="209550"/>
            <a:chExt cx="3048000" cy="841466"/>
          </a:xfrm>
        </p:grpSpPr>
        <p:sp>
          <p:nvSpPr>
            <p:cNvPr id="5" name="Donut 4"/>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7" name="Rectangle 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8" name="Rounded Rectangle 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9" name="Rounded Rectangle 8"/>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0" name="Rounded Rectangle 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1" name="Rounded Rectangle 1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2" name="Rounded Rectangle 1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3" name="Rounded Rectangle 1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grpSp>
    </p:spTree>
    <p:extLst>
      <p:ext uri="{BB962C8B-B14F-4D97-AF65-F5344CB8AC3E}">
        <p14:creationId xmlns:p14="http://schemas.microsoft.com/office/powerpoint/2010/main" val="7667126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702" y="2125677"/>
            <a:ext cx="9509656" cy="1828800"/>
          </a:xfrm>
        </p:spPr>
        <p:txBody>
          <a:bodyPr/>
          <a:lstStyle/>
          <a:p>
            <a:r>
              <a:rPr lang="en-US" sz="4600" dirty="0" smtClean="0"/>
              <a:t>Implementing </a:t>
            </a:r>
            <a:r>
              <a:rPr lang="en-US" sz="4600" dirty="0"/>
              <a:t>Common Scenarios in VMM: Services and Service Templates</a:t>
            </a:r>
          </a:p>
        </p:txBody>
      </p:sp>
      <p:sp>
        <p:nvSpPr>
          <p:cNvPr id="5" name="Text Placeholder 4"/>
          <p:cNvSpPr>
            <a:spLocks noGrp="1"/>
          </p:cNvSpPr>
          <p:nvPr>
            <p:ph type="body" sz="quarter" idx="12"/>
          </p:nvPr>
        </p:nvSpPr>
        <p:spPr/>
        <p:txBody>
          <a:bodyPr/>
          <a:lstStyle/>
          <a:p>
            <a:r>
              <a:rPr lang="en-US" dirty="0"/>
              <a:t>Kurt Scherer</a:t>
            </a:r>
          </a:p>
          <a:p>
            <a:r>
              <a:rPr lang="en-US" dirty="0"/>
              <a:t>Program Manager, System Center</a:t>
            </a:r>
          </a:p>
          <a:p>
            <a:r>
              <a:rPr lang="en-US" dirty="0"/>
              <a:t>Microsoft</a:t>
            </a:r>
          </a:p>
        </p:txBody>
      </p:sp>
      <p:sp>
        <p:nvSpPr>
          <p:cNvPr id="11" name="Text Placeholder 10"/>
          <p:cNvSpPr>
            <a:spLocks noGrp="1"/>
          </p:cNvSpPr>
          <p:nvPr>
            <p:ph type="body" sz="quarter" idx="14"/>
          </p:nvPr>
        </p:nvSpPr>
        <p:spPr/>
        <p:txBody>
          <a:bodyPr/>
          <a:lstStyle/>
          <a:p>
            <a:r>
              <a:rPr lang="en-US" dirty="0"/>
              <a:t>SD-B201</a:t>
            </a:r>
          </a:p>
        </p:txBody>
      </p:sp>
    </p:spTree>
    <p:extLst>
      <p:ext uri="{BB962C8B-B14F-4D97-AF65-F5344CB8AC3E}">
        <p14:creationId xmlns:p14="http://schemas.microsoft.com/office/powerpoint/2010/main" val="347193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Customize Deployment</a:t>
            </a:r>
            <a:endParaRPr lang="en-US" dirty="0">
              <a:solidFill>
                <a:schemeClr val="tx1"/>
              </a:solidFill>
            </a:endParaRPr>
          </a:p>
        </p:txBody>
      </p:sp>
      <p:sp>
        <p:nvSpPr>
          <p:cNvPr id="3" name="Text Placeholder 2"/>
          <p:cNvSpPr>
            <a:spLocks noGrp="1"/>
          </p:cNvSpPr>
          <p:nvPr>
            <p:ph type="body" sz="quarter" idx="10"/>
          </p:nvPr>
        </p:nvSpPr>
        <p:spPr>
          <a:xfrm>
            <a:off x="531947" y="1476620"/>
            <a:ext cx="11370961" cy="5647700"/>
          </a:xfrm>
        </p:spPr>
        <p:txBody>
          <a:bodyPr/>
          <a:lstStyle/>
          <a:p>
            <a:r>
              <a:rPr lang="en-US" dirty="0" smtClean="0">
                <a:solidFill>
                  <a:schemeClr val="tx1"/>
                </a:solidFill>
                <a:latin typeface="+mn-lt"/>
              </a:rPr>
              <a:t>Prepares the template for deployment</a:t>
            </a:r>
          </a:p>
          <a:p>
            <a:endParaRPr lang="en-US" sz="2176" dirty="0">
              <a:solidFill>
                <a:schemeClr val="tx1"/>
              </a:solidFill>
              <a:latin typeface="+mn-lt"/>
            </a:endParaRPr>
          </a:p>
          <a:p>
            <a:r>
              <a:rPr lang="en-US" dirty="0" smtClean="0">
                <a:solidFill>
                  <a:schemeClr val="tx1"/>
                </a:solidFill>
                <a:latin typeface="+mn-lt"/>
              </a:rPr>
              <a:t>Specify OS settings </a:t>
            </a:r>
          </a:p>
          <a:p>
            <a:pPr lvl="1"/>
            <a:r>
              <a:rPr lang="en-US" dirty="0" smtClean="0">
                <a:solidFill>
                  <a:schemeClr val="tx1"/>
                </a:solidFill>
              </a:rPr>
              <a:t>Computer name, Admin password etc.</a:t>
            </a:r>
          </a:p>
          <a:p>
            <a:endParaRPr lang="en-US" sz="2176" dirty="0">
              <a:solidFill>
                <a:schemeClr val="tx1"/>
              </a:solidFill>
              <a:latin typeface="+mn-lt"/>
            </a:endParaRPr>
          </a:p>
          <a:p>
            <a:r>
              <a:rPr lang="en-US" dirty="0" smtClean="0">
                <a:solidFill>
                  <a:schemeClr val="tx1"/>
                </a:solidFill>
                <a:latin typeface="+mn-lt"/>
              </a:rPr>
              <a:t>Specify Application Settings </a:t>
            </a:r>
          </a:p>
          <a:p>
            <a:pPr lvl="1"/>
            <a:r>
              <a:rPr lang="en-US" dirty="0" smtClean="0">
                <a:solidFill>
                  <a:schemeClr val="tx1"/>
                </a:solidFill>
              </a:rPr>
              <a:t>e.g. SQL connection string</a:t>
            </a:r>
          </a:p>
          <a:p>
            <a:endParaRPr lang="en-US" sz="2176" dirty="0">
              <a:solidFill>
                <a:schemeClr val="tx1"/>
              </a:solidFill>
              <a:latin typeface="+mn-lt"/>
            </a:endParaRPr>
          </a:p>
          <a:p>
            <a:r>
              <a:rPr lang="en-US" dirty="0" smtClean="0">
                <a:solidFill>
                  <a:schemeClr val="tx1"/>
                </a:solidFill>
                <a:latin typeface="+mn-lt"/>
              </a:rPr>
              <a:t>Allows usage of same template in different environments </a:t>
            </a:r>
          </a:p>
          <a:p>
            <a:pPr lvl="1"/>
            <a:r>
              <a:rPr lang="en-US" dirty="0" smtClean="0">
                <a:solidFill>
                  <a:schemeClr val="tx1"/>
                </a:solidFill>
              </a:rPr>
              <a:t>Development, Staging, Production etc.</a:t>
            </a:r>
            <a:endParaRPr lang="en-US" dirty="0">
              <a:solidFill>
                <a:schemeClr val="tx1"/>
              </a:solidFill>
            </a:endParaRPr>
          </a:p>
        </p:txBody>
      </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72094112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6575" y="1058893"/>
            <a:ext cx="8096252" cy="584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1"/>
                </a:solidFill>
              </a:rPr>
              <a:t>Deployment Preview</a:t>
            </a:r>
            <a:endParaRPr lang="en-US" dirty="0">
              <a:solidFill>
                <a:schemeClr val="tx1"/>
              </a:solidFill>
            </a:endParaRPr>
          </a:p>
        </p:txBody>
      </p:sp>
      <p:grpSp>
        <p:nvGrpSpPr>
          <p:cNvPr id="9" name="Group 8"/>
          <p:cNvGrpSpPr/>
          <p:nvPr/>
        </p:nvGrpSpPr>
        <p:grpSpPr>
          <a:xfrm>
            <a:off x="7298005" y="1954107"/>
            <a:ext cx="3191750" cy="775687"/>
            <a:chOff x="1" y="1647199"/>
            <a:chExt cx="3129451" cy="626263"/>
          </a:xfrm>
        </p:grpSpPr>
        <p:sp>
          <p:nvSpPr>
            <p:cNvPr id="10" name="Rounded Rectangle 9"/>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pPr>
              <a:endParaRPr lang="en-US" sz="3264" dirty="0">
                <a:solidFill>
                  <a:srgbClr val="FFFFFF"/>
                </a:solidFill>
                <a:effectLst>
                  <a:outerShdw blurRad="50800" dist="38100" dir="2700000" algn="tl" rotWithShape="0">
                    <a:prstClr val="black">
                      <a:alpha val="40000"/>
                    </a:prstClr>
                  </a:outerShdw>
                </a:effectLst>
              </a:endParaRPr>
            </a:p>
          </p:txBody>
        </p:sp>
        <p:sp>
          <p:nvSpPr>
            <p:cNvPr id="11" name="TextBox 10"/>
            <p:cNvSpPr txBox="1"/>
            <p:nvPr/>
          </p:nvSpPr>
          <p:spPr>
            <a:xfrm>
              <a:off x="106664" y="1809012"/>
              <a:ext cx="2569863" cy="302638"/>
            </a:xfrm>
            <a:prstGeom prst="rect">
              <a:avLst/>
            </a:prstGeom>
            <a:noFill/>
          </p:spPr>
          <p:txBody>
            <a:bodyPr wrap="square" rtlCol="0" anchor="ctr" anchorCtr="0">
              <a:spAutoFit/>
            </a:bodyPr>
            <a:lstStyle/>
            <a:p>
              <a:pPr defTabSz="932581">
                <a:lnSpc>
                  <a:spcPct val="90000"/>
                </a:lnSpc>
              </a:pPr>
              <a:r>
                <a:rPr lang="en-US" sz="2040" dirty="0">
                  <a:gradFill>
                    <a:gsLst>
                      <a:gs pos="0">
                        <a:srgbClr val="FFFFFF"/>
                      </a:gs>
                      <a:gs pos="100000">
                        <a:srgbClr val="FFFFFF"/>
                      </a:gs>
                    </a:gsLst>
                    <a:lin ang="5400000" scaled="0"/>
                  </a:gradFill>
                  <a:cs typeface="Segoe UI" pitchFamily="34" charset="0"/>
                </a:rPr>
                <a:t>Deploy to Cloud</a:t>
              </a:r>
            </a:p>
          </p:txBody>
        </p:sp>
      </p:grpSp>
      <p:grpSp>
        <p:nvGrpSpPr>
          <p:cNvPr id="12" name="Group 11"/>
          <p:cNvGrpSpPr/>
          <p:nvPr/>
        </p:nvGrpSpPr>
        <p:grpSpPr>
          <a:xfrm>
            <a:off x="984433" y="3456075"/>
            <a:ext cx="3206734" cy="762898"/>
            <a:chOff x="1" y="1697074"/>
            <a:chExt cx="3129451" cy="626263"/>
          </a:xfrm>
        </p:grpSpPr>
        <p:sp>
          <p:nvSpPr>
            <p:cNvPr id="13" name="Rounded Rectangle 12"/>
            <p:cNvSpPr/>
            <p:nvPr/>
          </p:nvSpPr>
          <p:spPr bwMode="auto">
            <a:xfrm>
              <a:off x="1" y="1697074"/>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pPr>
              <a:endParaRPr lang="en-US" sz="3264" dirty="0">
                <a:solidFill>
                  <a:srgbClr val="FFFFFF"/>
                </a:solidFill>
                <a:effectLst>
                  <a:outerShdw blurRad="50800" dist="38100" dir="2700000" algn="tl" rotWithShape="0">
                    <a:prstClr val="black">
                      <a:alpha val="40000"/>
                    </a:prstClr>
                  </a:outerShdw>
                </a:effectLst>
              </a:endParaRPr>
            </a:p>
          </p:txBody>
        </p:sp>
        <p:sp>
          <p:nvSpPr>
            <p:cNvPr id="14" name="TextBox 13"/>
            <p:cNvSpPr txBox="1"/>
            <p:nvPr/>
          </p:nvSpPr>
          <p:spPr>
            <a:xfrm>
              <a:off x="106664" y="1856349"/>
              <a:ext cx="2569863" cy="307711"/>
            </a:xfrm>
            <a:prstGeom prst="rect">
              <a:avLst/>
            </a:prstGeom>
            <a:noFill/>
          </p:spPr>
          <p:txBody>
            <a:bodyPr wrap="square" rtlCol="0" anchor="ctr" anchorCtr="0">
              <a:spAutoFit/>
            </a:bodyPr>
            <a:lstStyle/>
            <a:p>
              <a:pPr defTabSz="932581">
                <a:lnSpc>
                  <a:spcPct val="90000"/>
                </a:lnSpc>
              </a:pPr>
              <a:r>
                <a:rPr lang="en-US" sz="2040" dirty="0">
                  <a:gradFill>
                    <a:gsLst>
                      <a:gs pos="0">
                        <a:srgbClr val="FFFFFF"/>
                      </a:gs>
                      <a:gs pos="100000">
                        <a:srgbClr val="FFFFFF"/>
                      </a:gs>
                    </a:gsLst>
                    <a:lin ang="5400000" scaled="0"/>
                  </a:gradFill>
                  <a:cs typeface="Segoe UI" pitchFamily="34" charset="0"/>
                </a:rPr>
                <a:t>Settings to override</a:t>
              </a:r>
            </a:p>
          </p:txBody>
        </p:sp>
      </p:grpSp>
      <p:grpSp>
        <p:nvGrpSpPr>
          <p:cNvPr id="15" name="Group 14"/>
          <p:cNvGrpSpPr/>
          <p:nvPr/>
        </p:nvGrpSpPr>
        <p:grpSpPr>
          <a:xfrm>
            <a:off x="2188993" y="1340381"/>
            <a:ext cx="3191750" cy="638730"/>
            <a:chOff x="1" y="1647199"/>
            <a:chExt cx="3129451" cy="626263"/>
          </a:xfrm>
        </p:grpSpPr>
        <p:sp>
          <p:nvSpPr>
            <p:cNvPr id="16" name="Rounded Rectangle 15"/>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pPr>
              <a:endParaRPr lang="en-US" sz="3264" dirty="0">
                <a:solidFill>
                  <a:srgbClr val="FFFFFF"/>
                </a:solidFill>
                <a:effectLst>
                  <a:outerShdw blurRad="50800" dist="38100" dir="2700000" algn="tl" rotWithShape="0">
                    <a:prstClr val="black">
                      <a:alpha val="40000"/>
                    </a:prstClr>
                  </a:outerShdw>
                </a:effectLst>
              </a:endParaRPr>
            </a:p>
          </p:txBody>
        </p:sp>
        <p:sp>
          <p:nvSpPr>
            <p:cNvPr id="17" name="TextBox 16"/>
            <p:cNvSpPr txBox="1"/>
            <p:nvPr/>
          </p:nvSpPr>
          <p:spPr>
            <a:xfrm>
              <a:off x="106664" y="1776565"/>
              <a:ext cx="2569863" cy="367530"/>
            </a:xfrm>
            <a:prstGeom prst="rect">
              <a:avLst/>
            </a:prstGeom>
            <a:noFill/>
          </p:spPr>
          <p:txBody>
            <a:bodyPr wrap="square" rtlCol="0" anchor="ctr" anchorCtr="0">
              <a:spAutoFit/>
            </a:bodyPr>
            <a:lstStyle/>
            <a:p>
              <a:pPr defTabSz="932581">
                <a:lnSpc>
                  <a:spcPct val="90000"/>
                </a:lnSpc>
              </a:pPr>
              <a:r>
                <a:rPr lang="en-US" sz="2040" dirty="0">
                  <a:gradFill>
                    <a:gsLst>
                      <a:gs pos="0">
                        <a:srgbClr val="FFFFFF"/>
                      </a:gs>
                      <a:gs pos="100000">
                        <a:srgbClr val="FFFFFF"/>
                      </a:gs>
                    </a:gsLst>
                    <a:lin ang="5400000" scaled="0"/>
                  </a:gradFill>
                  <a:cs typeface="Segoe UI" pitchFamily="34" charset="0"/>
                </a:rPr>
                <a:t>Deploy the service</a:t>
              </a:r>
            </a:p>
          </p:txBody>
        </p:sp>
      </p:grpSp>
      <p:grpSp>
        <p:nvGrpSpPr>
          <p:cNvPr id="27" name="Group 26"/>
          <p:cNvGrpSpPr>
            <a:grpSpLocks noChangeAspect="1"/>
          </p:cNvGrpSpPr>
          <p:nvPr/>
        </p:nvGrpSpPr>
        <p:grpSpPr>
          <a:xfrm>
            <a:off x="9119669" y="236311"/>
            <a:ext cx="3108678" cy="858217"/>
            <a:chOff x="5791200" y="209550"/>
            <a:chExt cx="3048000" cy="841466"/>
          </a:xfrm>
        </p:grpSpPr>
        <p:sp>
          <p:nvSpPr>
            <p:cNvPr id="28" name="Donut 27"/>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29" name="Rectangle 28"/>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0" name="Rounded Rectangle 29"/>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1" name="Rounded Rectangle 30"/>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2" name="Rounded Rectangle 31"/>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3" name="Rounded Rectangle 32"/>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4" name="Rounded Rectangle 33"/>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5" name="Rounded Rectangle 34"/>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grpSp>
    </p:spTree>
    <p:custDataLst>
      <p:tags r:id="rId1"/>
    </p:custDataLst>
    <p:extLst>
      <p:ext uri="{BB962C8B-B14F-4D97-AF65-F5344CB8AC3E}">
        <p14:creationId xmlns:p14="http://schemas.microsoft.com/office/powerpoint/2010/main" val="42518877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264378" y="3197147"/>
            <a:ext cx="1761126" cy="647764"/>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Profile Level  Pre-Install GCE</a:t>
            </a:r>
          </a:p>
        </p:txBody>
      </p:sp>
      <p:sp>
        <p:nvSpPr>
          <p:cNvPr id="7" name="Rectangle 6"/>
          <p:cNvSpPr/>
          <p:nvPr/>
        </p:nvSpPr>
        <p:spPr>
          <a:xfrm>
            <a:off x="4310393" y="5359430"/>
            <a:ext cx="1761126" cy="663831"/>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Profile Level Post-Install GCE</a:t>
            </a:r>
          </a:p>
        </p:txBody>
      </p:sp>
      <p:sp>
        <p:nvSpPr>
          <p:cNvPr id="8" name="Rectangle 7"/>
          <p:cNvSpPr/>
          <p:nvPr/>
        </p:nvSpPr>
        <p:spPr>
          <a:xfrm>
            <a:off x="6403734" y="3228053"/>
            <a:ext cx="1761126" cy="610605"/>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Pre-Install GCE</a:t>
            </a:r>
          </a:p>
        </p:txBody>
      </p:sp>
      <p:sp>
        <p:nvSpPr>
          <p:cNvPr id="9" name="Rectangle 8"/>
          <p:cNvSpPr/>
          <p:nvPr/>
        </p:nvSpPr>
        <p:spPr>
          <a:xfrm>
            <a:off x="6403734" y="5375463"/>
            <a:ext cx="1761126" cy="620648"/>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Post-Install GCE</a:t>
            </a:r>
          </a:p>
        </p:txBody>
      </p:sp>
      <p:sp>
        <p:nvSpPr>
          <p:cNvPr id="11" name="Rectangle 10"/>
          <p:cNvSpPr/>
          <p:nvPr/>
        </p:nvSpPr>
        <p:spPr>
          <a:xfrm>
            <a:off x="126715" y="1109360"/>
            <a:ext cx="1761126" cy="682712"/>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Select Tier Based on Deployment Order</a:t>
            </a:r>
          </a:p>
        </p:txBody>
      </p:sp>
      <p:sp>
        <p:nvSpPr>
          <p:cNvPr id="13" name="Rectangle 12"/>
          <p:cNvSpPr/>
          <p:nvPr/>
        </p:nvSpPr>
        <p:spPr>
          <a:xfrm>
            <a:off x="2194533" y="1132934"/>
            <a:ext cx="1761126" cy="64776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Create New VM from Template</a:t>
            </a:r>
          </a:p>
        </p:txBody>
      </p:sp>
      <p:sp>
        <p:nvSpPr>
          <p:cNvPr id="14" name="Rectangle 13"/>
          <p:cNvSpPr/>
          <p:nvPr/>
        </p:nvSpPr>
        <p:spPr>
          <a:xfrm>
            <a:off x="2194533" y="5441282"/>
            <a:ext cx="1761126" cy="51203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Add to Load Balancer</a:t>
            </a:r>
          </a:p>
        </p:txBody>
      </p:sp>
      <p:sp>
        <p:nvSpPr>
          <p:cNvPr id="16" name="Rectangle 15"/>
          <p:cNvSpPr/>
          <p:nvPr/>
        </p:nvSpPr>
        <p:spPr>
          <a:xfrm>
            <a:off x="6403734" y="4257119"/>
            <a:ext cx="1761126" cy="620648"/>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Install Application</a:t>
            </a:r>
          </a:p>
        </p:txBody>
      </p:sp>
      <p:cxnSp>
        <p:nvCxnSpPr>
          <p:cNvPr id="19" name="Straight Connector 18"/>
          <p:cNvCxnSpPr/>
          <p:nvPr/>
        </p:nvCxnSpPr>
        <p:spPr>
          <a:xfrm>
            <a:off x="2050274" y="52817"/>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078939" y="68662"/>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218238" y="77716"/>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132937" y="242959"/>
            <a:ext cx="1464760" cy="374846"/>
          </a:xfrm>
          <a:prstGeom prst="rect">
            <a:avLst/>
          </a:prstGeom>
          <a:noFill/>
        </p:spPr>
        <p:txBody>
          <a:bodyPr wrap="none" rtlCol="0">
            <a:spAutoFit/>
          </a:bodyPr>
          <a:lstStyle/>
          <a:p>
            <a:pPr defTabSz="932581"/>
            <a:r>
              <a:rPr lang="en-US" sz="1836" dirty="0"/>
              <a:t>Per Machine</a:t>
            </a:r>
          </a:p>
        </p:txBody>
      </p:sp>
      <p:sp>
        <p:nvSpPr>
          <p:cNvPr id="24" name="TextBox 23"/>
          <p:cNvSpPr txBox="1"/>
          <p:nvPr/>
        </p:nvSpPr>
        <p:spPr>
          <a:xfrm>
            <a:off x="4264377" y="245051"/>
            <a:ext cx="1541704" cy="374846"/>
          </a:xfrm>
          <a:prstGeom prst="rect">
            <a:avLst/>
          </a:prstGeom>
          <a:noFill/>
        </p:spPr>
        <p:txBody>
          <a:bodyPr wrap="none" rtlCol="0">
            <a:spAutoFit/>
          </a:bodyPr>
          <a:lstStyle/>
          <a:p>
            <a:pPr defTabSz="932581"/>
            <a:r>
              <a:rPr lang="en-US" sz="1836" dirty="0"/>
              <a:t>Per Guest OS</a:t>
            </a:r>
          </a:p>
        </p:txBody>
      </p:sp>
      <p:sp>
        <p:nvSpPr>
          <p:cNvPr id="25" name="TextBox 24"/>
          <p:cNvSpPr txBox="1"/>
          <p:nvPr/>
        </p:nvSpPr>
        <p:spPr>
          <a:xfrm>
            <a:off x="6403735" y="236311"/>
            <a:ext cx="1758110" cy="374846"/>
          </a:xfrm>
          <a:prstGeom prst="rect">
            <a:avLst/>
          </a:prstGeom>
          <a:noFill/>
        </p:spPr>
        <p:txBody>
          <a:bodyPr wrap="none" rtlCol="0">
            <a:spAutoFit/>
          </a:bodyPr>
          <a:lstStyle/>
          <a:p>
            <a:pPr defTabSz="932581"/>
            <a:r>
              <a:rPr lang="en-US" sz="1836" dirty="0"/>
              <a:t>Per Application</a:t>
            </a:r>
          </a:p>
        </p:txBody>
      </p:sp>
      <p:cxnSp>
        <p:nvCxnSpPr>
          <p:cNvPr id="36" name="Straight Arrow Connector 35"/>
          <p:cNvCxnSpPr/>
          <p:nvPr/>
        </p:nvCxnSpPr>
        <p:spPr>
          <a:xfrm>
            <a:off x="1887841" y="1459015"/>
            <a:ext cx="30669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3" idx="2"/>
            <a:endCxn id="49" idx="0"/>
          </p:cNvCxnSpPr>
          <p:nvPr/>
        </p:nvCxnSpPr>
        <p:spPr>
          <a:xfrm>
            <a:off x="3075096" y="1780698"/>
            <a:ext cx="0" cy="3540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3"/>
            <a:endCxn id="8" idx="1"/>
          </p:cNvCxnSpPr>
          <p:nvPr/>
        </p:nvCxnSpPr>
        <p:spPr>
          <a:xfrm>
            <a:off x="6025504" y="3521029"/>
            <a:ext cx="378232" cy="123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8" idx="2"/>
            <a:endCxn id="16" idx="0"/>
          </p:cNvCxnSpPr>
          <p:nvPr/>
        </p:nvCxnSpPr>
        <p:spPr>
          <a:xfrm>
            <a:off x="7284296" y="3838658"/>
            <a:ext cx="0" cy="4184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2"/>
            <a:endCxn id="9" idx="0"/>
          </p:cNvCxnSpPr>
          <p:nvPr/>
        </p:nvCxnSpPr>
        <p:spPr>
          <a:xfrm>
            <a:off x="7284296" y="4877767"/>
            <a:ext cx="0" cy="4976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9" idx="1"/>
            <a:endCxn id="7" idx="3"/>
          </p:cNvCxnSpPr>
          <p:nvPr/>
        </p:nvCxnSpPr>
        <p:spPr>
          <a:xfrm flipH="1">
            <a:off x="6071519" y="5685788"/>
            <a:ext cx="332215" cy="55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7" idx="1"/>
            <a:endCxn id="14" idx="3"/>
          </p:cNvCxnSpPr>
          <p:nvPr/>
        </p:nvCxnSpPr>
        <p:spPr>
          <a:xfrm flipH="1">
            <a:off x="3955659" y="5691346"/>
            <a:ext cx="354735" cy="59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14" idx="1"/>
            <a:endCxn id="41" idx="3"/>
          </p:cNvCxnSpPr>
          <p:nvPr/>
        </p:nvCxnSpPr>
        <p:spPr>
          <a:xfrm flipH="1" flipV="1">
            <a:off x="1887841" y="5694668"/>
            <a:ext cx="306693" cy="26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20228" y="242959"/>
            <a:ext cx="1318694" cy="374846"/>
          </a:xfrm>
          <a:prstGeom prst="rect">
            <a:avLst/>
          </a:prstGeom>
          <a:noFill/>
        </p:spPr>
        <p:txBody>
          <a:bodyPr wrap="none" rtlCol="0">
            <a:spAutoFit/>
          </a:bodyPr>
          <a:lstStyle/>
          <a:p>
            <a:pPr defTabSz="932581"/>
            <a:r>
              <a:rPr lang="en-US" sz="1836" dirty="0"/>
              <a:t>Per Service</a:t>
            </a:r>
          </a:p>
        </p:txBody>
      </p:sp>
      <p:sp>
        <p:nvSpPr>
          <p:cNvPr id="49" name="Rectangle 48"/>
          <p:cNvSpPr/>
          <p:nvPr/>
        </p:nvSpPr>
        <p:spPr>
          <a:xfrm>
            <a:off x="2194533" y="2134738"/>
            <a:ext cx="1761126" cy="64776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Power On and Wait for VM</a:t>
            </a:r>
          </a:p>
        </p:txBody>
      </p:sp>
      <p:sp>
        <p:nvSpPr>
          <p:cNvPr id="53" name="Rectangle 52"/>
          <p:cNvSpPr/>
          <p:nvPr/>
        </p:nvSpPr>
        <p:spPr>
          <a:xfrm>
            <a:off x="4264378" y="2137155"/>
            <a:ext cx="1761126" cy="64776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Install VMM guest agent</a:t>
            </a:r>
          </a:p>
        </p:txBody>
      </p:sp>
      <p:cxnSp>
        <p:nvCxnSpPr>
          <p:cNvPr id="55" name="Straight Arrow Connector 54"/>
          <p:cNvCxnSpPr>
            <a:stCxn id="49" idx="3"/>
            <a:endCxn id="53" idx="1"/>
          </p:cNvCxnSpPr>
          <p:nvPr/>
        </p:nvCxnSpPr>
        <p:spPr>
          <a:xfrm>
            <a:off x="3955658" y="2458620"/>
            <a:ext cx="308719" cy="24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53" idx="2"/>
            <a:endCxn id="6" idx="0"/>
          </p:cNvCxnSpPr>
          <p:nvPr/>
        </p:nvCxnSpPr>
        <p:spPr>
          <a:xfrm>
            <a:off x="5144939" y="2784920"/>
            <a:ext cx="0" cy="4122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26715" y="5438650"/>
            <a:ext cx="1761126" cy="51203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Done</a:t>
            </a:r>
          </a:p>
        </p:txBody>
      </p:sp>
      <p:grpSp>
        <p:nvGrpSpPr>
          <p:cNvPr id="35" name="Group 34"/>
          <p:cNvGrpSpPr>
            <a:grpSpLocks noChangeAspect="1"/>
          </p:cNvGrpSpPr>
          <p:nvPr/>
        </p:nvGrpSpPr>
        <p:grpSpPr>
          <a:xfrm>
            <a:off x="9119669" y="236311"/>
            <a:ext cx="3108678" cy="858217"/>
            <a:chOff x="5791200" y="209550"/>
            <a:chExt cx="3048000" cy="841466"/>
          </a:xfrm>
        </p:grpSpPr>
        <p:sp>
          <p:nvSpPr>
            <p:cNvPr id="37" name="Donut 36"/>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8" name="Rectangle 37"/>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9" name="Rounded Rectangle 38"/>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3" name="Rounded Rectangle 42"/>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5" name="Rounded Rectangle 44"/>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6" name="Rounded Rectangle 45"/>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7" name="Rounded Rectangle 46"/>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50" name="Rounded Rectangle 49"/>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grpSp>
      <p:sp>
        <p:nvSpPr>
          <p:cNvPr id="59" name="Rectangle 58"/>
          <p:cNvSpPr/>
          <p:nvPr/>
        </p:nvSpPr>
        <p:spPr bwMode="auto">
          <a:xfrm>
            <a:off x="10076492" y="5984204"/>
            <a:ext cx="2113901" cy="828981"/>
          </a:xfrm>
          <a:prstGeom prst="rect">
            <a:avLst/>
          </a:prstGeom>
          <a:noFill/>
          <a:ln>
            <a:solidFill>
              <a:schemeClr val="tx1">
                <a:lumMod val="75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sp>
        <p:nvSpPr>
          <p:cNvPr id="60" name="Rounded Rectangle 59"/>
          <p:cNvSpPr/>
          <p:nvPr/>
        </p:nvSpPr>
        <p:spPr bwMode="auto">
          <a:xfrm>
            <a:off x="10243258" y="6468205"/>
            <a:ext cx="238604" cy="203862"/>
          </a:xfrm>
          <a:prstGeom prst="roundRect">
            <a:avLst>
              <a:gd name="adj" fmla="val 0"/>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224" dirty="0">
              <a:solidFill>
                <a:schemeClr val="tx1"/>
              </a:solidFill>
            </a:endParaRPr>
          </a:p>
        </p:txBody>
      </p:sp>
      <p:sp>
        <p:nvSpPr>
          <p:cNvPr id="61" name="Rounded Rectangle 60"/>
          <p:cNvSpPr/>
          <p:nvPr/>
        </p:nvSpPr>
        <p:spPr bwMode="auto">
          <a:xfrm>
            <a:off x="10237363" y="6170572"/>
            <a:ext cx="238604" cy="203862"/>
          </a:xfrm>
          <a:prstGeom prst="roundRect">
            <a:avLst>
              <a:gd name="adj" fmla="val 0"/>
            </a:avLst>
          </a:prstGeom>
          <a:solidFill>
            <a:srgbClr val="FFC000"/>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224" dirty="0">
              <a:solidFill>
                <a:schemeClr val="tx1"/>
              </a:solidFill>
            </a:endParaRPr>
          </a:p>
        </p:txBody>
      </p:sp>
      <p:sp>
        <p:nvSpPr>
          <p:cNvPr id="63" name="TextBox 62"/>
          <p:cNvSpPr txBox="1"/>
          <p:nvPr/>
        </p:nvSpPr>
        <p:spPr>
          <a:xfrm>
            <a:off x="10633463" y="6160430"/>
            <a:ext cx="1696820" cy="188385"/>
          </a:xfrm>
          <a:prstGeom prst="rect">
            <a:avLst/>
          </a:prstGeom>
          <a:noFill/>
        </p:spPr>
        <p:txBody>
          <a:bodyPr wrap="square" lIns="0" tIns="0" rIns="0" bIns="0" rtlCol="0">
            <a:spAutoFit/>
          </a:bodyPr>
          <a:lstStyle/>
          <a:p>
            <a:pPr defTabSz="932581"/>
            <a:r>
              <a:rPr lang="en-US" sz="1224" dirty="0"/>
              <a:t>Built-in step</a:t>
            </a:r>
          </a:p>
        </p:txBody>
      </p:sp>
      <p:sp>
        <p:nvSpPr>
          <p:cNvPr id="65" name="TextBox 64"/>
          <p:cNvSpPr txBox="1"/>
          <p:nvPr/>
        </p:nvSpPr>
        <p:spPr>
          <a:xfrm>
            <a:off x="10635151" y="6477918"/>
            <a:ext cx="1696820" cy="188385"/>
          </a:xfrm>
          <a:prstGeom prst="rect">
            <a:avLst/>
          </a:prstGeom>
          <a:noFill/>
        </p:spPr>
        <p:txBody>
          <a:bodyPr wrap="square" lIns="0" tIns="0" rIns="0" bIns="0" rtlCol="0">
            <a:spAutoFit/>
          </a:bodyPr>
          <a:lstStyle/>
          <a:p>
            <a:pPr defTabSz="932581"/>
            <a:r>
              <a:rPr lang="en-US" sz="1224" dirty="0"/>
              <a:t>Extensible command</a:t>
            </a:r>
          </a:p>
        </p:txBody>
      </p:sp>
    </p:spTree>
    <p:custDataLst>
      <p:tags r:id="rId1"/>
    </p:custDataLst>
    <p:extLst>
      <p:ext uri="{BB962C8B-B14F-4D97-AF65-F5344CB8AC3E}">
        <p14:creationId xmlns:p14="http://schemas.microsoft.com/office/powerpoint/2010/main" val="22088074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500"/>
                                        <p:tgtEl>
                                          <p:spTgt spid="4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500"/>
                                        <p:tgtEl>
                                          <p:spTgt spid="5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par>
                                <p:cTn id="38" presetID="10" presetClass="entr" presetSubtype="0" fill="hold"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fade">
                                      <p:cBhvr>
                                        <p:cTn id="58" dur="500"/>
                                        <p:tgtEl>
                                          <p:spTgt spid="5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fade">
                                      <p:cBhvr>
                                        <p:cTn id="66" dur="500"/>
                                        <p:tgtEl>
                                          <p:spTgt spid="5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64"/>
                                        </p:tgtEl>
                                        <p:attrNameLst>
                                          <p:attrName>style.visibility</p:attrName>
                                        </p:attrNameLst>
                                      </p:cBhvr>
                                      <p:to>
                                        <p:strVal val="visible"/>
                                      </p:to>
                                    </p:set>
                                    <p:animEffect transition="in" filter="fade">
                                      <p:cBhvr>
                                        <p:cTn id="74" dur="500"/>
                                        <p:tgtEl>
                                          <p:spTgt spid="6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3" grpId="0" animBg="1"/>
      <p:bldP spid="14" grpId="0" animBg="1"/>
      <p:bldP spid="16" grpId="0" animBg="1"/>
      <p:bldP spid="49" grpId="0" animBg="1"/>
      <p:bldP spid="53" grpId="0" animBg="1"/>
      <p:bldP spid="4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6959" y="1107709"/>
            <a:ext cx="7626511" cy="5705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1"/>
                </a:solidFill>
              </a:rPr>
              <a:t>Instance Application View</a:t>
            </a:r>
            <a:endParaRPr lang="en-US" dirty="0">
              <a:solidFill>
                <a:schemeClr val="tx1"/>
              </a:solidFill>
            </a:endParaRPr>
          </a:p>
        </p:txBody>
      </p:sp>
      <p:grpSp>
        <p:nvGrpSpPr>
          <p:cNvPr id="5" name="Group 4"/>
          <p:cNvGrpSpPr/>
          <p:nvPr/>
        </p:nvGrpSpPr>
        <p:grpSpPr>
          <a:xfrm>
            <a:off x="1451598" y="3604072"/>
            <a:ext cx="3191750" cy="638730"/>
            <a:chOff x="1" y="1647199"/>
            <a:chExt cx="3129451" cy="626263"/>
          </a:xfrm>
        </p:grpSpPr>
        <p:sp>
          <p:nvSpPr>
            <p:cNvPr id="7" name="Rounded Rectangle 6"/>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defRPr/>
              </a:pPr>
              <a:endParaRPr lang="en-US" sz="3264" dirty="0">
                <a:solidFill>
                  <a:srgbClr val="FFFFFF"/>
                </a:solidFill>
                <a:effectLst>
                  <a:outerShdw blurRad="50800" dist="38100" dir="2700000" algn="tl" rotWithShape="0">
                    <a:prstClr val="black">
                      <a:alpha val="40000"/>
                    </a:prstClr>
                  </a:outerShdw>
                </a:effectLst>
              </a:endParaRPr>
            </a:p>
          </p:txBody>
        </p:sp>
        <p:sp>
          <p:nvSpPr>
            <p:cNvPr id="8" name="TextBox 7"/>
            <p:cNvSpPr txBox="1"/>
            <p:nvPr/>
          </p:nvSpPr>
          <p:spPr>
            <a:xfrm>
              <a:off x="106664" y="1790428"/>
              <a:ext cx="2569863" cy="339805"/>
            </a:xfrm>
            <a:prstGeom prst="rect">
              <a:avLst/>
            </a:prstGeom>
            <a:noFill/>
          </p:spPr>
          <p:txBody>
            <a:bodyPr wrap="square" rtlCol="0" anchor="ctr" anchorCtr="0">
              <a:spAutoFit/>
            </a:bodyPr>
            <a:lstStyle/>
            <a:p>
              <a:pPr defTabSz="932581">
                <a:lnSpc>
                  <a:spcPct val="90000"/>
                </a:lnSpc>
              </a:pPr>
              <a:r>
                <a:rPr lang="en-US" sz="1836" dirty="0">
                  <a:gradFill>
                    <a:gsLst>
                      <a:gs pos="0">
                        <a:srgbClr val="FFFFFF"/>
                      </a:gs>
                      <a:gs pos="100000">
                        <a:srgbClr val="FFFFFF"/>
                      </a:gs>
                    </a:gsLst>
                    <a:lin ang="5400000" scaled="0"/>
                  </a:gradFill>
                  <a:cs typeface="Segoe UI" pitchFamily="34" charset="0"/>
                </a:rPr>
                <a:t>Instance Applications</a:t>
              </a:r>
            </a:p>
          </p:txBody>
        </p:sp>
      </p:grpSp>
      <p:grpSp>
        <p:nvGrpSpPr>
          <p:cNvPr id="9" name="Group 8"/>
          <p:cNvGrpSpPr/>
          <p:nvPr/>
        </p:nvGrpSpPr>
        <p:grpSpPr>
          <a:xfrm>
            <a:off x="1451598" y="5970913"/>
            <a:ext cx="3191750" cy="638730"/>
            <a:chOff x="1" y="1647199"/>
            <a:chExt cx="3129451" cy="626263"/>
          </a:xfrm>
        </p:grpSpPr>
        <p:sp>
          <p:nvSpPr>
            <p:cNvPr id="10" name="Rounded Rectangle 9"/>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defRPr/>
              </a:pPr>
              <a:endParaRPr lang="en-US" sz="3264" dirty="0">
                <a:solidFill>
                  <a:srgbClr val="FFFFFF"/>
                </a:solidFill>
                <a:effectLst>
                  <a:outerShdw blurRad="50800" dist="38100" dir="2700000" algn="tl" rotWithShape="0">
                    <a:prstClr val="black">
                      <a:alpha val="40000"/>
                    </a:prstClr>
                  </a:outerShdw>
                </a:effectLst>
              </a:endParaRPr>
            </a:p>
          </p:txBody>
        </p:sp>
        <p:sp>
          <p:nvSpPr>
            <p:cNvPr id="11" name="TextBox 10"/>
            <p:cNvSpPr txBox="1"/>
            <p:nvPr/>
          </p:nvSpPr>
          <p:spPr>
            <a:xfrm>
              <a:off x="106664" y="1790428"/>
              <a:ext cx="2569863" cy="339805"/>
            </a:xfrm>
            <a:prstGeom prst="rect">
              <a:avLst/>
            </a:prstGeom>
            <a:noFill/>
          </p:spPr>
          <p:txBody>
            <a:bodyPr wrap="square" rtlCol="0" anchor="ctr" anchorCtr="0">
              <a:spAutoFit/>
            </a:bodyPr>
            <a:lstStyle/>
            <a:p>
              <a:pPr defTabSz="932581">
                <a:lnSpc>
                  <a:spcPct val="90000"/>
                </a:lnSpc>
              </a:pPr>
              <a:r>
                <a:rPr lang="en-US" sz="1836" dirty="0">
                  <a:gradFill>
                    <a:gsLst>
                      <a:gs pos="0">
                        <a:srgbClr val="FFFFFF"/>
                      </a:gs>
                      <a:gs pos="100000">
                        <a:srgbClr val="FFFFFF"/>
                      </a:gs>
                    </a:gsLst>
                    <a:lin ang="5400000" scaled="0"/>
                  </a:gradFill>
                  <a:cs typeface="Segoe UI" pitchFamily="34" charset="0"/>
                </a:rPr>
                <a:t>Application Settings</a:t>
              </a:r>
            </a:p>
          </p:txBody>
        </p:sp>
      </p:grpSp>
      <p:grpSp>
        <p:nvGrpSpPr>
          <p:cNvPr id="12" name="Group 11"/>
          <p:cNvGrpSpPr/>
          <p:nvPr/>
        </p:nvGrpSpPr>
        <p:grpSpPr>
          <a:xfrm>
            <a:off x="1451598" y="2373006"/>
            <a:ext cx="3191750" cy="638730"/>
            <a:chOff x="1" y="1647199"/>
            <a:chExt cx="3129451" cy="626263"/>
          </a:xfrm>
        </p:grpSpPr>
        <p:sp>
          <p:nvSpPr>
            <p:cNvPr id="13" name="Rounded Rectangle 12"/>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3260" tIns="46630" rIns="93260" bIns="46630" numCol="1" rtlCol="0" anchor="ctr" anchorCtr="0" compatLnSpc="1">
              <a:prstTxWarp prst="textNoShape">
                <a:avLst/>
              </a:prstTxWarp>
            </a:bodyPr>
            <a:lstStyle/>
            <a:p>
              <a:pPr algn="ctr" defTabSz="2448126" fontAlgn="base">
                <a:lnSpc>
                  <a:spcPct val="90000"/>
                </a:lnSpc>
                <a:spcBef>
                  <a:spcPct val="0"/>
                </a:spcBef>
                <a:spcAft>
                  <a:spcPct val="35000"/>
                </a:spcAft>
                <a:defRPr/>
              </a:pPr>
              <a:endParaRPr lang="en-US" sz="3264" dirty="0">
                <a:solidFill>
                  <a:srgbClr val="FFFFFF"/>
                </a:solidFill>
                <a:effectLst>
                  <a:outerShdw blurRad="50800" dist="38100" dir="2700000" algn="tl" rotWithShape="0">
                    <a:prstClr val="black">
                      <a:alpha val="40000"/>
                    </a:prstClr>
                  </a:outerShdw>
                </a:effectLst>
              </a:endParaRPr>
            </a:p>
          </p:txBody>
        </p:sp>
        <p:sp>
          <p:nvSpPr>
            <p:cNvPr id="14" name="TextBox 13"/>
            <p:cNvSpPr txBox="1"/>
            <p:nvPr/>
          </p:nvSpPr>
          <p:spPr>
            <a:xfrm>
              <a:off x="106664" y="1790428"/>
              <a:ext cx="2569863" cy="339806"/>
            </a:xfrm>
            <a:prstGeom prst="rect">
              <a:avLst/>
            </a:prstGeom>
            <a:noFill/>
          </p:spPr>
          <p:txBody>
            <a:bodyPr wrap="square" rtlCol="0" anchor="ctr" anchorCtr="0">
              <a:spAutoFit/>
            </a:bodyPr>
            <a:lstStyle/>
            <a:p>
              <a:pPr defTabSz="932581">
                <a:lnSpc>
                  <a:spcPct val="90000"/>
                </a:lnSpc>
              </a:pPr>
              <a:r>
                <a:rPr lang="en-US" sz="1836" dirty="0">
                  <a:gradFill>
                    <a:gsLst>
                      <a:gs pos="0">
                        <a:srgbClr val="FFFFFF"/>
                      </a:gs>
                      <a:gs pos="100000">
                        <a:srgbClr val="FFFFFF"/>
                      </a:gs>
                    </a:gsLst>
                    <a:lin ang="5400000" scaled="0"/>
                  </a:gradFill>
                  <a:cs typeface="Segoe UI" pitchFamily="34" charset="0"/>
                </a:rPr>
                <a:t>Service</a:t>
              </a:r>
            </a:p>
          </p:txBody>
        </p:sp>
      </p:grpSp>
      <p:grpSp>
        <p:nvGrpSpPr>
          <p:cNvPr id="33" name="Group 32"/>
          <p:cNvGrpSpPr>
            <a:grpSpLocks noChangeAspect="1"/>
          </p:cNvGrpSpPr>
          <p:nvPr/>
        </p:nvGrpSpPr>
        <p:grpSpPr>
          <a:xfrm>
            <a:off x="9119669" y="236311"/>
            <a:ext cx="3108678" cy="858217"/>
            <a:chOff x="5791200" y="209550"/>
            <a:chExt cx="3048000" cy="841466"/>
          </a:xfrm>
        </p:grpSpPr>
        <p:sp>
          <p:nvSpPr>
            <p:cNvPr id="34" name="Donut 33"/>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5" name="Rectangle 34"/>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6" name="Rounded Rectangle 35"/>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7" name="Rounded Rectangle 36"/>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8" name="Rounded Rectangle 37"/>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39" name="Rounded Rectangle 38"/>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0" name="Rounded Rectangle 39"/>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41" name="Rounded Rectangle 40"/>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grpSp>
    </p:spTree>
    <p:custDataLst>
      <p:tags r:id="rId1"/>
    </p:custDataLst>
    <p:extLst>
      <p:ext uri="{BB962C8B-B14F-4D97-AF65-F5344CB8AC3E}">
        <p14:creationId xmlns:p14="http://schemas.microsoft.com/office/powerpoint/2010/main" val="5760391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Deploy Service Template</a:t>
            </a:r>
            <a:br>
              <a:rPr lang="en-US" dirty="0"/>
            </a:br>
            <a:endParaRPr lang="en-US" dirty="0"/>
          </a:p>
        </p:txBody>
      </p:sp>
      <p:sp>
        <p:nvSpPr>
          <p:cNvPr id="6" name="Text Placeholder 5"/>
          <p:cNvSpPr>
            <a:spLocks noGrp="1"/>
          </p:cNvSpPr>
          <p:nvPr>
            <p:ph type="body" sz="quarter" idx="12"/>
          </p:nvPr>
        </p:nvSpPr>
        <p:spPr/>
        <p:txBody>
          <a:bodyPr/>
          <a:lstStyle/>
          <a:p>
            <a:endParaRPr lang="en-US" dirty="0">
              <a:solidFill>
                <a:schemeClr val="tx1"/>
              </a:solidFill>
            </a:endParaRPr>
          </a:p>
        </p:txBody>
      </p:sp>
      <p:grpSp>
        <p:nvGrpSpPr>
          <p:cNvPr id="4" name="Group 3"/>
          <p:cNvGrpSpPr>
            <a:grpSpLocks noChangeAspect="1"/>
          </p:cNvGrpSpPr>
          <p:nvPr/>
        </p:nvGrpSpPr>
        <p:grpSpPr>
          <a:xfrm>
            <a:off x="9119669" y="236311"/>
            <a:ext cx="3108678" cy="858217"/>
            <a:chOff x="5791200" y="209550"/>
            <a:chExt cx="3048000" cy="841466"/>
          </a:xfrm>
        </p:grpSpPr>
        <p:sp>
          <p:nvSpPr>
            <p:cNvPr id="5" name="Donut 4"/>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7" name="Rectangle 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8" name="Rounded Rectangle 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9" name="Rounded Rectangle 8"/>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0" name="Rounded Rectangle 9"/>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1" name="Rounded Rectangle 1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2" name="Rounded Rectangle 1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sp>
          <p:nvSpPr>
            <p:cNvPr id="13" name="Rounded Rectangle 12"/>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bg1"/>
                </a:solidFill>
              </a:endParaRPr>
            </a:p>
          </p:txBody>
        </p:sp>
      </p:grpSp>
    </p:spTree>
    <p:extLst>
      <p:ext uri="{BB962C8B-B14F-4D97-AF65-F5344CB8AC3E}">
        <p14:creationId xmlns:p14="http://schemas.microsoft.com/office/powerpoint/2010/main" val="12286415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In-Guest Agent SP1 Changes</a:t>
            </a:r>
            <a:endParaRPr lang="en-US" dirty="0">
              <a:solidFill>
                <a:schemeClr val="tx1"/>
              </a:solidFill>
            </a:endParaRPr>
          </a:p>
        </p:txBody>
      </p:sp>
      <p:sp>
        <p:nvSpPr>
          <p:cNvPr id="3" name="Text Placeholder 2"/>
          <p:cNvSpPr>
            <a:spLocks noGrp="1"/>
          </p:cNvSpPr>
          <p:nvPr>
            <p:ph type="body" sz="quarter" idx="10"/>
          </p:nvPr>
        </p:nvSpPr>
        <p:spPr>
          <a:xfrm>
            <a:off x="531947" y="1476620"/>
            <a:ext cx="11370961" cy="4575676"/>
          </a:xfrm>
        </p:spPr>
        <p:txBody>
          <a:bodyPr/>
          <a:lstStyle/>
          <a:p>
            <a:pPr marL="409641" indent="-409641"/>
            <a:r>
              <a:rPr lang="en-US" sz="2856" dirty="0">
                <a:solidFill>
                  <a:schemeClr val="tx1"/>
                </a:solidFill>
                <a:latin typeface="+mn-lt"/>
              </a:rPr>
              <a:t>Requires .NET 4.0</a:t>
            </a:r>
          </a:p>
          <a:p>
            <a:pPr marL="812805" lvl="1" indent="-409641"/>
            <a:r>
              <a:rPr lang="en-US" dirty="0">
                <a:solidFill>
                  <a:schemeClr val="tx1"/>
                </a:solidFill>
              </a:rPr>
              <a:t>Agent installation will take care of this (can sysprep as well)</a:t>
            </a:r>
          </a:p>
          <a:p>
            <a:pPr marL="812805" lvl="1" indent="-409641"/>
            <a:r>
              <a:rPr lang="en-US" dirty="0">
                <a:solidFill>
                  <a:schemeClr val="tx1"/>
                </a:solidFill>
              </a:rPr>
              <a:t>For Server Core guests, requires Windows Server 2008 R2 SP1 or above</a:t>
            </a:r>
            <a:br>
              <a:rPr lang="en-US" dirty="0">
                <a:solidFill>
                  <a:schemeClr val="tx1"/>
                </a:solidFill>
              </a:rPr>
            </a:br>
            <a:endParaRPr lang="en-US" dirty="0">
              <a:solidFill>
                <a:schemeClr val="tx1"/>
              </a:solidFill>
            </a:endParaRPr>
          </a:p>
          <a:p>
            <a:pPr marL="409641" indent="-409641"/>
            <a:r>
              <a:rPr lang="en-US" sz="2856" dirty="0">
                <a:solidFill>
                  <a:schemeClr val="tx1"/>
                </a:solidFill>
                <a:latin typeface="+mn-lt"/>
              </a:rPr>
              <a:t>Deployed via ISO</a:t>
            </a:r>
          </a:p>
          <a:p>
            <a:pPr marL="812805" lvl="1" indent="-409641"/>
            <a:r>
              <a:rPr lang="en-US" dirty="0" smtClean="0">
                <a:solidFill>
                  <a:schemeClr val="tx1"/>
                </a:solidFill>
              </a:rPr>
              <a:t>All service instance VMs have a guest agent installed</a:t>
            </a:r>
            <a:r>
              <a:rPr lang="en-US" dirty="0">
                <a:solidFill>
                  <a:schemeClr val="tx1"/>
                </a:solidFill>
              </a:rPr>
              <a:t/>
            </a:r>
            <a:br>
              <a:rPr lang="en-US" dirty="0">
                <a:solidFill>
                  <a:schemeClr val="tx1"/>
                </a:solidFill>
              </a:rPr>
            </a:br>
            <a:endParaRPr lang="en-US" dirty="0" smtClean="0">
              <a:solidFill>
                <a:schemeClr val="tx1"/>
              </a:solidFill>
            </a:endParaRPr>
          </a:p>
          <a:p>
            <a:pPr marL="409641" indent="-409641"/>
            <a:r>
              <a:rPr lang="en-US" sz="2856" dirty="0">
                <a:solidFill>
                  <a:schemeClr val="tx1"/>
                </a:solidFill>
                <a:latin typeface="+mn-lt"/>
              </a:rPr>
              <a:t>Decoupled from VMM server</a:t>
            </a:r>
          </a:p>
          <a:p>
            <a:pPr marL="812805" lvl="1" indent="-409641"/>
            <a:r>
              <a:rPr lang="en-US" dirty="0">
                <a:solidFill>
                  <a:schemeClr val="tx1"/>
                </a:solidFill>
              </a:rPr>
              <a:t>Supports Service deployment to untrusted domains and workgroups</a:t>
            </a:r>
          </a:p>
          <a:p>
            <a:pPr marL="812805" lvl="1" indent="-409641"/>
            <a:r>
              <a:rPr lang="en-US" dirty="0">
                <a:solidFill>
                  <a:schemeClr val="tx1"/>
                </a:solidFill>
              </a:rPr>
              <a:t>Supports Service deployment to disconnected VMs</a:t>
            </a:r>
            <a:br>
              <a:rPr lang="en-US" dirty="0">
                <a:solidFill>
                  <a:schemeClr val="tx1"/>
                </a:solidFill>
              </a:rPr>
            </a:br>
            <a:endParaRPr lang="en-US" dirty="0" smtClean="0">
              <a:solidFill>
                <a:schemeClr val="tx1"/>
              </a:solidFill>
            </a:endParaRPr>
          </a:p>
        </p:txBody>
      </p:sp>
      <p:grpSp>
        <p:nvGrpSpPr>
          <p:cNvPr id="4" name="Group 3"/>
          <p:cNvGrpSpPr>
            <a:grpSpLocks noChangeAspect="1"/>
          </p:cNvGrpSpPr>
          <p:nvPr/>
        </p:nvGrpSpPr>
        <p:grpSpPr>
          <a:xfrm>
            <a:off x="9119669" y="236311"/>
            <a:ext cx="3108678" cy="858217"/>
            <a:chOff x="5791200" y="209550"/>
            <a:chExt cx="3048000" cy="841466"/>
          </a:xfrm>
        </p:grpSpPr>
        <p:sp>
          <p:nvSpPr>
            <p:cNvPr id="5" name="Donut 4"/>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6" name="Rectangle 5"/>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7" name="Rounded Rectangle 6"/>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8" name="Rounded Rectangle 7"/>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9" name="Rounded Rectangle 8"/>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0" name="Rounded Rectangle 9"/>
            <p:cNvSpPr/>
            <p:nvPr/>
          </p:nvSpPr>
          <p:spPr bwMode="auto">
            <a:xfrm>
              <a:off x="8382000" y="670016"/>
              <a:ext cx="457200" cy="381000"/>
            </a:xfrm>
            <a:prstGeom prst="round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1" name="Rounded Rectangle 10"/>
            <p:cNvSpPr/>
            <p:nvPr/>
          </p:nvSpPr>
          <p:spPr bwMode="auto">
            <a:xfrm>
              <a:off x="7620000" y="670016"/>
              <a:ext cx="457200" cy="381000"/>
            </a:xfrm>
            <a:prstGeom prst="round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2" name="Rounded Rectangle 11"/>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275361034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Payload Transfer: SP1 Changes</a:t>
            </a:r>
            <a:endParaRPr lang="en-US" dirty="0">
              <a:solidFill>
                <a:schemeClr val="tx1"/>
              </a:solidFill>
            </a:endParaRPr>
          </a:p>
        </p:txBody>
      </p:sp>
      <p:sp>
        <p:nvSpPr>
          <p:cNvPr id="3" name="Text Placeholder 2"/>
          <p:cNvSpPr>
            <a:spLocks noGrp="1"/>
          </p:cNvSpPr>
          <p:nvPr>
            <p:ph type="body" sz="quarter" idx="10"/>
          </p:nvPr>
        </p:nvSpPr>
        <p:spPr>
          <a:xfrm>
            <a:off x="531948" y="1476621"/>
            <a:ext cx="6692118" cy="4585551"/>
          </a:xfrm>
        </p:spPr>
        <p:txBody>
          <a:bodyPr/>
          <a:lstStyle/>
          <a:p>
            <a:pPr marL="409641" indent="-409641"/>
            <a:r>
              <a:rPr lang="en-US" sz="2856" dirty="0">
                <a:solidFill>
                  <a:schemeClr val="tx1"/>
                </a:solidFill>
                <a:latin typeface="+mn-lt"/>
              </a:rPr>
              <a:t>Payload Transfer</a:t>
            </a:r>
          </a:p>
          <a:p>
            <a:pPr marL="812805" lvl="1" indent="-409641"/>
            <a:r>
              <a:rPr lang="en-US" dirty="0">
                <a:solidFill>
                  <a:schemeClr val="tx1"/>
                </a:solidFill>
              </a:rPr>
              <a:t>Network (BITS)</a:t>
            </a:r>
          </a:p>
          <a:p>
            <a:pPr marL="812805" lvl="1" indent="-409641"/>
            <a:r>
              <a:rPr lang="en-US" dirty="0">
                <a:solidFill>
                  <a:schemeClr val="tx1"/>
                </a:solidFill>
              </a:rPr>
              <a:t>ISO (for VMs without network connectivity)</a:t>
            </a:r>
          </a:p>
          <a:p>
            <a:pPr marL="1224064" lvl="2" indent="-409641"/>
            <a:r>
              <a:rPr lang="en-US" sz="2040" dirty="0">
                <a:solidFill>
                  <a:schemeClr val="tx1"/>
                </a:solidFill>
              </a:rPr>
              <a:t>Supported for Hyper-V hosts (excluding Server Core)</a:t>
            </a:r>
            <a:br>
              <a:rPr lang="en-US" sz="2040" dirty="0">
                <a:solidFill>
                  <a:schemeClr val="tx1"/>
                </a:solidFill>
              </a:rPr>
            </a:br>
            <a:endParaRPr lang="en-US" sz="2040" dirty="0">
              <a:solidFill>
                <a:schemeClr val="tx1"/>
              </a:solidFill>
            </a:endParaRPr>
          </a:p>
          <a:p>
            <a:pPr marL="409641" indent="-409641"/>
            <a:r>
              <a:rPr lang="en-US" sz="2856" dirty="0">
                <a:solidFill>
                  <a:schemeClr val="tx1"/>
                </a:solidFill>
                <a:latin typeface="+mn-lt"/>
              </a:rPr>
              <a:t>Associate VM Networks with VMM Libraries to enable network transfer</a:t>
            </a:r>
          </a:p>
          <a:p>
            <a:pPr marL="812805" lvl="1" indent="-409641"/>
            <a:r>
              <a:rPr lang="en-US" dirty="0">
                <a:solidFill>
                  <a:schemeClr val="tx1"/>
                </a:solidFill>
              </a:rPr>
              <a:t>Upgrade will do this for existing networks</a:t>
            </a:r>
            <a:r>
              <a:rPr lang="en-US" dirty="0" smtClean="0">
                <a:solidFill>
                  <a:schemeClr val="tx1"/>
                </a:solidFill>
              </a:rPr>
              <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endParaRPr lang="en-US" dirty="0" smtClean="0">
              <a:solidFill>
                <a:schemeClr val="tx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8010" y="3419546"/>
            <a:ext cx="3560440" cy="3401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a:grpSpLocks noChangeAspect="1"/>
          </p:cNvGrpSpPr>
          <p:nvPr/>
        </p:nvGrpSpPr>
        <p:grpSpPr>
          <a:xfrm>
            <a:off x="9119669" y="236311"/>
            <a:ext cx="3108678" cy="858217"/>
            <a:chOff x="5791200" y="209550"/>
            <a:chExt cx="3048000" cy="841466"/>
          </a:xfrm>
        </p:grpSpPr>
        <p:sp>
          <p:nvSpPr>
            <p:cNvPr id="6" name="Donut 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7" name="Rectangle 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8" name="Rounded Rectangle 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9" name="Rounded Rectangle 8"/>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0" name="Rounded Rectangle 9"/>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1" name="Rounded Rectangle 10"/>
            <p:cNvSpPr/>
            <p:nvPr/>
          </p:nvSpPr>
          <p:spPr bwMode="auto">
            <a:xfrm>
              <a:off x="8382000" y="670016"/>
              <a:ext cx="457200" cy="381000"/>
            </a:xfrm>
            <a:prstGeom prst="round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2" name="Rounded Rectangle 11"/>
            <p:cNvSpPr/>
            <p:nvPr/>
          </p:nvSpPr>
          <p:spPr bwMode="auto">
            <a:xfrm>
              <a:off x="7620000" y="670016"/>
              <a:ext cx="457200" cy="381000"/>
            </a:xfrm>
            <a:prstGeom prst="round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3" name="Rounded Rectangle 12"/>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383544499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lowchart: Process 98"/>
          <p:cNvSpPr/>
          <p:nvPr/>
        </p:nvSpPr>
        <p:spPr bwMode="auto">
          <a:xfrm>
            <a:off x="4709858" y="994932"/>
            <a:ext cx="1820102" cy="3515199"/>
          </a:xfrm>
          <a:prstGeom prst="flowChartProcess">
            <a:avLst/>
          </a:prstGeom>
          <a:solidFill>
            <a:srgbClr val="F47836"/>
          </a:solidFill>
          <a:ln>
            <a:noFill/>
            <a:headEnd type="none" w="med" len="med"/>
            <a:tailEnd type="none" w="med" len="med"/>
          </a:ln>
          <a:effectLst/>
        </p:spPr>
        <p:style>
          <a:lnRef idx="0">
            <a:schemeClr val="accent5"/>
          </a:lnRef>
          <a:fillRef idx="3">
            <a:schemeClr val="accent5"/>
          </a:fillRef>
          <a:effectRef idx="3">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73" name="Flowchart: Process 72"/>
          <p:cNvSpPr/>
          <p:nvPr/>
        </p:nvSpPr>
        <p:spPr bwMode="auto">
          <a:xfrm>
            <a:off x="1149158" y="1010220"/>
            <a:ext cx="1893435" cy="3392904"/>
          </a:xfrm>
          <a:prstGeom prst="flowChartProcess">
            <a:avLst/>
          </a:prstGeom>
          <a:solidFill>
            <a:srgbClr val="F47836"/>
          </a:solidFill>
          <a:ln>
            <a:noFill/>
            <a:headEnd type="none" w="med" len="med"/>
            <a:tailEnd type="none" w="med" len="med"/>
          </a:ln>
          <a:effectLst/>
        </p:spPr>
        <p:style>
          <a:lnRef idx="0">
            <a:schemeClr val="accent5"/>
          </a:lnRef>
          <a:fillRef idx="3">
            <a:schemeClr val="accent5"/>
          </a:fillRef>
          <a:effectRef idx="3">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 name="Title 1"/>
          <p:cNvSpPr txBox="1">
            <a:spLocks/>
          </p:cNvSpPr>
          <p:nvPr/>
        </p:nvSpPr>
        <p:spPr>
          <a:xfrm>
            <a:off x="531948" y="233152"/>
            <a:ext cx="11555539" cy="679653"/>
          </a:xfrm>
          <a:prstGeom prst="rect">
            <a:avLst/>
          </a:prstGeom>
        </p:spPr>
        <p:txBody>
          <a:bodyPr/>
          <a:lstStyle/>
          <a:p>
            <a:pPr defTabSz="932581">
              <a:lnSpc>
                <a:spcPct val="90000"/>
              </a:lnSpc>
              <a:spcBef>
                <a:spcPct val="0"/>
              </a:spcBef>
              <a:defRPr/>
            </a:pPr>
            <a:r>
              <a:rPr lang="en-US" sz="4896" spc="-154" dirty="0">
                <a:ln w="3175">
                  <a:noFill/>
                </a:ln>
                <a:latin typeface="Segoe UI Light"/>
                <a:cs typeface="Arial" charset="0"/>
              </a:rPr>
              <a:t>Update Service</a:t>
            </a:r>
          </a:p>
        </p:txBody>
      </p:sp>
      <p:grpSp>
        <p:nvGrpSpPr>
          <p:cNvPr id="37" name="Group 36"/>
          <p:cNvGrpSpPr/>
          <p:nvPr/>
        </p:nvGrpSpPr>
        <p:grpSpPr>
          <a:xfrm>
            <a:off x="1575051" y="5229775"/>
            <a:ext cx="1092473" cy="922467"/>
            <a:chOff x="519112" y="5208103"/>
            <a:chExt cx="1071149" cy="904461"/>
          </a:xfrm>
        </p:grpSpPr>
        <p:sp>
          <p:nvSpPr>
            <p:cNvPr id="16" name="Flowchart: Extract 15"/>
            <p:cNvSpPr/>
            <p:nvPr/>
          </p:nvSpPr>
          <p:spPr bwMode="auto">
            <a:xfrm>
              <a:off x="519112" y="5208103"/>
              <a:ext cx="1071149" cy="904461"/>
            </a:xfrm>
            <a:prstGeom prst="flowChartExtra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17" name="Flowchart: Connector 16"/>
            <p:cNvSpPr/>
            <p:nvPr/>
          </p:nvSpPr>
          <p:spPr bwMode="auto">
            <a:xfrm>
              <a:off x="983975" y="5436703"/>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19" name="Flowchart: Connector 18"/>
            <p:cNvSpPr/>
            <p:nvPr/>
          </p:nvSpPr>
          <p:spPr bwMode="auto">
            <a:xfrm>
              <a:off x="758688" y="593697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20" name="Flowchart: Connector 19"/>
            <p:cNvSpPr/>
            <p:nvPr/>
          </p:nvSpPr>
          <p:spPr bwMode="auto">
            <a:xfrm>
              <a:off x="998387" y="593200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21" name="Flowchart: Connector 20"/>
            <p:cNvSpPr/>
            <p:nvPr/>
          </p:nvSpPr>
          <p:spPr bwMode="auto">
            <a:xfrm>
              <a:off x="1220360" y="5935317"/>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cxnSp>
          <p:nvCxnSpPr>
            <p:cNvPr id="23" name="Straight Connector 22"/>
            <p:cNvCxnSpPr>
              <a:stCxn id="17" idx="4"/>
              <a:endCxn id="19" idx="0"/>
            </p:cNvCxnSpPr>
            <p:nvPr/>
          </p:nvCxnSpPr>
          <p:spPr>
            <a:xfrm flipH="1">
              <a:off x="818820" y="5516216"/>
              <a:ext cx="225287" cy="4207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7" idx="4"/>
            </p:cNvCxnSpPr>
            <p:nvPr/>
          </p:nvCxnSpPr>
          <p:spPr>
            <a:xfrm>
              <a:off x="1044107" y="5516216"/>
              <a:ext cx="14412" cy="415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7" idx="4"/>
              <a:endCxn id="21" idx="7"/>
            </p:cNvCxnSpPr>
            <p:nvPr/>
          </p:nvCxnSpPr>
          <p:spPr>
            <a:xfrm>
              <a:off x="1044107" y="5516216"/>
              <a:ext cx="278904" cy="430745"/>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1575051" y="6263749"/>
            <a:ext cx="1092473" cy="376770"/>
          </a:xfrm>
          <a:prstGeom prst="rect">
            <a:avLst/>
          </a:prstGeom>
          <a:noFill/>
        </p:spPr>
        <p:txBody>
          <a:bodyPr wrap="square" lIns="0" tIns="0" rIns="0" bIns="0" rtlCol="0">
            <a:spAutoFit/>
          </a:bodyPr>
          <a:lstStyle/>
          <a:p>
            <a:pPr algn="ctr" defTabSz="932581"/>
            <a:r>
              <a:rPr lang="en-US" sz="1224" dirty="0"/>
              <a:t>Original Service Instance</a:t>
            </a:r>
          </a:p>
        </p:txBody>
      </p:sp>
      <p:pic>
        <p:nvPicPr>
          <p:cNvPr id="35" name="Pictur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5218" y="3209114"/>
            <a:ext cx="739954" cy="739954"/>
          </a:xfrm>
          <a:prstGeom prst="rect">
            <a:avLst/>
          </a:prstGeom>
        </p:spPr>
      </p:pic>
      <p:sp>
        <p:nvSpPr>
          <p:cNvPr id="36" name="TextBox 35"/>
          <p:cNvSpPr txBox="1"/>
          <p:nvPr/>
        </p:nvSpPr>
        <p:spPr>
          <a:xfrm>
            <a:off x="1544708" y="3949068"/>
            <a:ext cx="1212480" cy="376770"/>
          </a:xfrm>
          <a:prstGeom prst="rect">
            <a:avLst/>
          </a:prstGeom>
          <a:noFill/>
        </p:spPr>
        <p:txBody>
          <a:bodyPr wrap="square" lIns="0" tIns="0" rIns="0" bIns="0" rtlCol="0">
            <a:spAutoFit/>
          </a:bodyPr>
          <a:lstStyle/>
          <a:p>
            <a:pPr algn="ctr" defTabSz="932581"/>
            <a:r>
              <a:rPr lang="en-US" sz="1224" dirty="0">
                <a:solidFill>
                  <a:srgbClr val="000000"/>
                </a:solidFill>
              </a:rPr>
              <a:t>Original Service Template</a:t>
            </a:r>
          </a:p>
        </p:txBody>
      </p:sp>
      <p:pic>
        <p:nvPicPr>
          <p:cNvPr id="1027" name="Picture 3" descr="C:\Users\alakss\AppData\Local\Microsoft\Windows\Temporary Internet Files\Content.IE5\76VPGHGI\MC90039116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635862">
            <a:off x="1875717" y="4619830"/>
            <a:ext cx="507672" cy="512932"/>
          </a:xfrm>
          <a:prstGeom prst="rect">
            <a:avLst/>
          </a:prstGeom>
          <a:noFill/>
          <a:extLst>
            <a:ext uri="{909E8E84-426E-40DD-AFC4-6F175D3DCCD1}">
              <a14:hiddenFill xmlns:a14="http://schemas.microsoft.com/office/drawing/2010/main">
                <a:solidFill>
                  <a:srgbClr val="FFFFFF"/>
                </a:solidFill>
              </a14:hiddenFill>
            </a:ext>
          </a:extLst>
        </p:spPr>
      </p:pic>
      <p:sp>
        <p:nvSpPr>
          <p:cNvPr id="49" name="Freeform 48"/>
          <p:cNvSpPr>
            <a:spLocks/>
          </p:cNvSpPr>
          <p:nvPr/>
        </p:nvSpPr>
        <p:spPr bwMode="auto">
          <a:xfrm>
            <a:off x="1389996" y="1603480"/>
            <a:ext cx="1441001" cy="817646"/>
          </a:xfrm>
          <a:custGeom>
            <a:avLst/>
            <a:gdLst>
              <a:gd name="T0" fmla="*/ 0 w 890"/>
              <a:gd name="T1" fmla="*/ 76 h 505"/>
              <a:gd name="T2" fmla="*/ 95 w 890"/>
              <a:gd name="T3" fmla="*/ 76 h 505"/>
              <a:gd name="T4" fmla="*/ 159 w 890"/>
              <a:gd name="T5" fmla="*/ 0 h 505"/>
              <a:gd name="T6" fmla="*/ 381 w 890"/>
              <a:gd name="T7" fmla="*/ 0 h 505"/>
              <a:gd name="T8" fmla="*/ 477 w 890"/>
              <a:gd name="T9" fmla="*/ 76 h 505"/>
              <a:gd name="T10" fmla="*/ 890 w 890"/>
              <a:gd name="T11" fmla="*/ 76 h 505"/>
              <a:gd name="T12" fmla="*/ 890 w 890"/>
              <a:gd name="T13" fmla="*/ 505 h 505"/>
              <a:gd name="T14" fmla="*/ 0 w 890"/>
              <a:gd name="T15" fmla="*/ 505 h 505"/>
              <a:gd name="T16" fmla="*/ 0 w 890"/>
              <a:gd name="T17" fmla="*/ 7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0" h="505">
                <a:moveTo>
                  <a:pt x="0" y="76"/>
                </a:moveTo>
                <a:lnTo>
                  <a:pt x="95" y="76"/>
                </a:lnTo>
                <a:lnTo>
                  <a:pt x="159" y="0"/>
                </a:lnTo>
                <a:lnTo>
                  <a:pt x="381" y="0"/>
                </a:lnTo>
                <a:lnTo>
                  <a:pt x="477" y="76"/>
                </a:lnTo>
                <a:lnTo>
                  <a:pt x="890" y="76"/>
                </a:lnTo>
                <a:lnTo>
                  <a:pt x="890" y="505"/>
                </a:lnTo>
                <a:lnTo>
                  <a:pt x="0" y="505"/>
                </a:lnTo>
                <a:lnTo>
                  <a:pt x="0" y="76"/>
                </a:lnTo>
                <a:close/>
              </a:path>
            </a:pathLst>
          </a:custGeom>
          <a:solidFill>
            <a:srgbClr val="FFCC66"/>
          </a:solidFill>
          <a:ln w="32" cap="flat">
            <a:solidFill>
              <a:srgbClr val="CC6633"/>
            </a:solidFill>
            <a:prstDash val="solid"/>
            <a:miter lim="800000"/>
            <a:headEnd/>
            <a:tailEnd/>
          </a:ln>
        </p:spPr>
        <p:txBody>
          <a:bodyPr vert="horz" wrap="square" lIns="93260" tIns="46630" rIns="93260" bIns="46630" numCol="1" anchor="t" anchorCtr="0" compatLnSpc="1">
            <a:prstTxWarp prst="textNoShape">
              <a:avLst/>
            </a:prstTxWarp>
          </a:bodyPr>
          <a:lstStyle/>
          <a:p>
            <a:pPr defTabSz="932581"/>
            <a:endParaRPr lang="en-US" sz="1836">
              <a:solidFill>
                <a:srgbClr val="FFFFFF"/>
              </a:solidFill>
            </a:endParaRPr>
          </a:p>
        </p:txBody>
      </p:sp>
      <p:sp>
        <p:nvSpPr>
          <p:cNvPr id="50" name="TextBox 49"/>
          <p:cNvSpPr txBox="1"/>
          <p:nvPr/>
        </p:nvSpPr>
        <p:spPr>
          <a:xfrm>
            <a:off x="1389996" y="1043130"/>
            <a:ext cx="1441001" cy="376770"/>
          </a:xfrm>
          <a:prstGeom prst="rect">
            <a:avLst/>
          </a:prstGeom>
          <a:noFill/>
        </p:spPr>
        <p:txBody>
          <a:bodyPr wrap="square" lIns="0" tIns="0" rIns="0" bIns="0" rtlCol="0">
            <a:spAutoFit/>
          </a:bodyPr>
          <a:lstStyle/>
          <a:p>
            <a:pPr algn="ctr" defTabSz="932581"/>
            <a:r>
              <a:rPr lang="en-US" sz="1224" dirty="0">
                <a:solidFill>
                  <a:srgbClr val="000000"/>
                </a:solidFill>
              </a:rPr>
              <a:t>Associated machine templates</a:t>
            </a:r>
          </a:p>
        </p:txBody>
      </p:sp>
      <p:cxnSp>
        <p:nvCxnSpPr>
          <p:cNvPr id="39" name="Straight Arrow Connector 38"/>
          <p:cNvCxnSpPr>
            <a:stCxn id="35" idx="0"/>
          </p:cNvCxnSpPr>
          <p:nvPr/>
        </p:nvCxnSpPr>
        <p:spPr>
          <a:xfrm flipV="1">
            <a:off x="2125196" y="2421126"/>
            <a:ext cx="1" cy="787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30" name="Picture 6" descr="C:\Users\alakss\AppData\Local\Microsoft\Windows\Temporary Internet Files\Content.IE5\IVEOPIBC\MC90043259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84520" y="1807097"/>
            <a:ext cx="511091" cy="511091"/>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C:\Users\alakss\AppData\Local\Microsoft\Windows\Temporary Internet Files\Content.IE5\IVEOPIBC\MC90043259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78759" y="1807097"/>
            <a:ext cx="511091" cy="511091"/>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6" descr="C:\Users\alakss\AppData\Local\Microsoft\Windows\Temporary Internet Files\Content.IE5\IVEOPIBC\MC90043259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72998" y="1807097"/>
            <a:ext cx="511091" cy="511091"/>
          </a:xfrm>
          <a:prstGeom prst="rect">
            <a:avLst/>
          </a:prstGeom>
          <a:noFill/>
          <a:extLst>
            <a:ext uri="{909E8E84-426E-40DD-AFC4-6F175D3DCCD1}">
              <a14:hiddenFill xmlns:a14="http://schemas.microsoft.com/office/drawing/2010/main">
                <a:solidFill>
                  <a:srgbClr val="FFFFFF"/>
                </a:solidFill>
              </a14:hiddenFill>
            </a:ext>
          </a:extLst>
        </p:spPr>
      </p:pic>
      <p:sp>
        <p:nvSpPr>
          <p:cNvPr id="52" name="Right Arrow 51"/>
          <p:cNvSpPr/>
          <p:nvPr/>
        </p:nvSpPr>
        <p:spPr bwMode="auto">
          <a:xfrm>
            <a:off x="3154017" y="1743201"/>
            <a:ext cx="1469865" cy="961721"/>
          </a:xfrm>
          <a:prstGeom prst="rightArrow">
            <a:avLst>
              <a:gd name="adj1" fmla="val 50000"/>
              <a:gd name="adj2" fmla="val 46997"/>
            </a:avLst>
          </a:prstGeom>
          <a:solidFill>
            <a:schemeClr val="accent2"/>
          </a:solidFill>
          <a:ln>
            <a:solidFill>
              <a:schemeClr val="accent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122" dirty="0">
                <a:solidFill>
                  <a:schemeClr val="tx1"/>
                </a:solidFill>
              </a:rPr>
              <a:t>Apps or OS updated outside of VMM</a:t>
            </a:r>
          </a:p>
        </p:txBody>
      </p:sp>
      <p:sp>
        <p:nvSpPr>
          <p:cNvPr id="58" name="Freeform 57"/>
          <p:cNvSpPr>
            <a:spLocks/>
          </p:cNvSpPr>
          <p:nvPr/>
        </p:nvSpPr>
        <p:spPr bwMode="auto">
          <a:xfrm>
            <a:off x="4901104" y="1642708"/>
            <a:ext cx="1510945" cy="817646"/>
          </a:xfrm>
          <a:custGeom>
            <a:avLst/>
            <a:gdLst>
              <a:gd name="T0" fmla="*/ 0 w 890"/>
              <a:gd name="T1" fmla="*/ 76 h 505"/>
              <a:gd name="T2" fmla="*/ 95 w 890"/>
              <a:gd name="T3" fmla="*/ 76 h 505"/>
              <a:gd name="T4" fmla="*/ 159 w 890"/>
              <a:gd name="T5" fmla="*/ 0 h 505"/>
              <a:gd name="T6" fmla="*/ 381 w 890"/>
              <a:gd name="T7" fmla="*/ 0 h 505"/>
              <a:gd name="T8" fmla="*/ 477 w 890"/>
              <a:gd name="T9" fmla="*/ 76 h 505"/>
              <a:gd name="T10" fmla="*/ 890 w 890"/>
              <a:gd name="T11" fmla="*/ 76 h 505"/>
              <a:gd name="T12" fmla="*/ 890 w 890"/>
              <a:gd name="T13" fmla="*/ 505 h 505"/>
              <a:gd name="T14" fmla="*/ 0 w 890"/>
              <a:gd name="T15" fmla="*/ 505 h 505"/>
              <a:gd name="T16" fmla="*/ 0 w 890"/>
              <a:gd name="T17" fmla="*/ 7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0" h="505">
                <a:moveTo>
                  <a:pt x="0" y="76"/>
                </a:moveTo>
                <a:lnTo>
                  <a:pt x="95" y="76"/>
                </a:lnTo>
                <a:lnTo>
                  <a:pt x="159" y="0"/>
                </a:lnTo>
                <a:lnTo>
                  <a:pt x="381" y="0"/>
                </a:lnTo>
                <a:lnTo>
                  <a:pt x="477" y="76"/>
                </a:lnTo>
                <a:lnTo>
                  <a:pt x="890" y="76"/>
                </a:lnTo>
                <a:lnTo>
                  <a:pt x="890" y="505"/>
                </a:lnTo>
                <a:lnTo>
                  <a:pt x="0" y="505"/>
                </a:lnTo>
                <a:lnTo>
                  <a:pt x="0" y="76"/>
                </a:lnTo>
                <a:close/>
              </a:path>
            </a:pathLst>
          </a:custGeom>
          <a:solidFill>
            <a:srgbClr val="FFCC66"/>
          </a:solidFill>
          <a:ln>
            <a:headEnd/>
            <a:tailEnd/>
          </a:ln>
        </p:spPr>
        <p:style>
          <a:lnRef idx="3">
            <a:schemeClr val="lt1"/>
          </a:lnRef>
          <a:fillRef idx="1">
            <a:schemeClr val="accent1"/>
          </a:fillRef>
          <a:effectRef idx="1">
            <a:schemeClr val="accent1"/>
          </a:effectRef>
          <a:fontRef idx="minor">
            <a:schemeClr val="lt1"/>
          </a:fontRef>
        </p:style>
        <p:txBody>
          <a:bodyPr vert="horz" wrap="square" lIns="93260" tIns="46630" rIns="93260" bIns="46630" numCol="1" anchor="t" anchorCtr="0" compatLnSpc="1">
            <a:prstTxWarp prst="textNoShape">
              <a:avLst/>
            </a:prstTxWarp>
          </a:bodyPr>
          <a:lstStyle/>
          <a:p>
            <a:pPr defTabSz="932581"/>
            <a:endParaRPr lang="en-US" sz="1836">
              <a:solidFill>
                <a:srgbClr val="FFFFFF"/>
              </a:solidFill>
            </a:endParaRPr>
          </a:p>
        </p:txBody>
      </p:sp>
      <p:pic>
        <p:nvPicPr>
          <p:cNvPr id="59" name="Picture 6" descr="C:\Users\alakss\AppData\Local\Microsoft\Windows\Temporary Internet Files\Content.IE5\IVEOPIBC\MC90043259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95630" y="1846327"/>
            <a:ext cx="511091" cy="511091"/>
          </a:xfrm>
          <a:prstGeom prst="rect">
            <a:avLst/>
          </a:prstGeom>
        </p:spPr>
        <p:style>
          <a:lnRef idx="0">
            <a:schemeClr val="accent1"/>
          </a:lnRef>
          <a:fillRef idx="3">
            <a:schemeClr val="accent1"/>
          </a:fillRef>
          <a:effectRef idx="3">
            <a:schemeClr val="accent1"/>
          </a:effectRef>
          <a:fontRef idx="minor">
            <a:schemeClr val="lt1"/>
          </a:fontRef>
        </p:style>
      </p:pic>
      <p:pic>
        <p:nvPicPr>
          <p:cNvPr id="60" name="Picture 6" descr="C:\Users\alakss\AppData\Local\Microsoft\Windows\Temporary Internet Files\Content.IE5\IVEOPIBC\MC90043259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06719" y="1846327"/>
            <a:ext cx="511091" cy="511091"/>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C:\Users\alakss\AppData\Local\Microsoft\Windows\Temporary Internet Files\Content.IE5\IVEOPIBC\MC90043259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00959" y="1846327"/>
            <a:ext cx="511091" cy="511091"/>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p:cNvSpPr txBox="1"/>
          <p:nvPr/>
        </p:nvSpPr>
        <p:spPr>
          <a:xfrm>
            <a:off x="4854198" y="1010221"/>
            <a:ext cx="1441001" cy="376770"/>
          </a:xfrm>
          <a:prstGeom prst="rect">
            <a:avLst/>
          </a:prstGeom>
          <a:noFill/>
        </p:spPr>
        <p:txBody>
          <a:bodyPr wrap="square" lIns="0" tIns="0" rIns="0" bIns="0" rtlCol="0">
            <a:spAutoFit/>
          </a:bodyPr>
          <a:lstStyle/>
          <a:p>
            <a:pPr algn="ctr" defTabSz="932581"/>
            <a:r>
              <a:rPr lang="en-US" sz="1224" dirty="0">
                <a:solidFill>
                  <a:srgbClr val="000000"/>
                </a:solidFill>
              </a:rPr>
              <a:t>Update the machine templates</a:t>
            </a:r>
          </a:p>
        </p:txBody>
      </p:sp>
      <p:pic>
        <p:nvPicPr>
          <p:cNvPr id="63" name="Picture 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4858" y="3180346"/>
            <a:ext cx="739954" cy="739954"/>
          </a:xfrm>
          <a:prstGeom prst="rect">
            <a:avLst/>
          </a:prstGeom>
        </p:spPr>
        <p:style>
          <a:lnRef idx="1">
            <a:schemeClr val="accent1"/>
          </a:lnRef>
          <a:fillRef idx="3">
            <a:schemeClr val="accent1"/>
          </a:fillRef>
          <a:effectRef idx="2">
            <a:schemeClr val="accent1"/>
          </a:effectRef>
          <a:fontRef idx="minor">
            <a:schemeClr val="lt1"/>
          </a:fontRef>
        </p:style>
      </p:pic>
      <p:sp>
        <p:nvSpPr>
          <p:cNvPr id="64" name="TextBox 63"/>
          <p:cNvSpPr txBox="1"/>
          <p:nvPr/>
        </p:nvSpPr>
        <p:spPr>
          <a:xfrm>
            <a:off x="4619434" y="4026441"/>
            <a:ext cx="1910527" cy="376770"/>
          </a:xfrm>
          <a:prstGeom prst="rect">
            <a:avLst/>
          </a:prstGeom>
          <a:noFill/>
        </p:spPr>
        <p:txBody>
          <a:bodyPr wrap="square" lIns="0" tIns="0" rIns="0" bIns="0" rtlCol="0">
            <a:spAutoFit/>
          </a:bodyPr>
          <a:lstStyle/>
          <a:p>
            <a:pPr algn="ctr" defTabSz="932581"/>
            <a:r>
              <a:rPr lang="en-US" sz="1224" dirty="0" smtClean="0">
                <a:solidFill>
                  <a:srgbClr val="000000"/>
                </a:solidFill>
              </a:rPr>
              <a:t>Updated (New Version)</a:t>
            </a:r>
          </a:p>
          <a:p>
            <a:pPr algn="ctr" defTabSz="932581"/>
            <a:r>
              <a:rPr lang="en-US" sz="1224" dirty="0" smtClean="0">
                <a:solidFill>
                  <a:srgbClr val="000000"/>
                </a:solidFill>
              </a:rPr>
              <a:t>Service Template</a:t>
            </a:r>
            <a:endParaRPr lang="en-US" sz="1224" dirty="0">
              <a:solidFill>
                <a:srgbClr val="000000"/>
              </a:solidFill>
            </a:endParaRPr>
          </a:p>
        </p:txBody>
      </p:sp>
      <p:cxnSp>
        <p:nvCxnSpPr>
          <p:cNvPr id="65" name="Straight Arrow Connector 64"/>
          <p:cNvCxnSpPr>
            <a:stCxn id="63" idx="0"/>
          </p:cNvCxnSpPr>
          <p:nvPr/>
        </p:nvCxnSpPr>
        <p:spPr>
          <a:xfrm flipH="1" flipV="1">
            <a:off x="5574697" y="2523822"/>
            <a:ext cx="10137" cy="656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Oval 53"/>
          <p:cNvSpPr/>
          <p:nvPr/>
        </p:nvSpPr>
        <p:spPr bwMode="auto">
          <a:xfrm>
            <a:off x="3635524" y="1642707"/>
            <a:ext cx="253425" cy="203621"/>
          </a:xfrm>
          <a:prstGeom prst="ellipse">
            <a:avLst/>
          </a:prstGeom>
          <a:solidFill>
            <a:schemeClr val="accent2"/>
          </a:solid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122" dirty="0">
                <a:solidFill>
                  <a:schemeClr val="tx1"/>
                </a:solidFill>
              </a:rPr>
              <a:t>1</a:t>
            </a:r>
          </a:p>
        </p:txBody>
      </p:sp>
      <p:sp>
        <p:nvSpPr>
          <p:cNvPr id="69" name="Oval 68"/>
          <p:cNvSpPr/>
          <p:nvPr/>
        </p:nvSpPr>
        <p:spPr bwMode="auto">
          <a:xfrm>
            <a:off x="6017811" y="3785361"/>
            <a:ext cx="253425" cy="203621"/>
          </a:xfrm>
          <a:prstGeom prst="ellipse">
            <a:avLst/>
          </a:prstGeom>
          <a:solidFill>
            <a:schemeClr val="accent2"/>
          </a:solid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122" dirty="0">
                <a:solidFill>
                  <a:schemeClr val="tx1"/>
                </a:solidFill>
              </a:rPr>
              <a:t>2</a:t>
            </a:r>
          </a:p>
        </p:txBody>
      </p:sp>
      <p:sp>
        <p:nvSpPr>
          <p:cNvPr id="71" name="Oval 70"/>
          <p:cNvSpPr/>
          <p:nvPr/>
        </p:nvSpPr>
        <p:spPr bwMode="auto">
          <a:xfrm>
            <a:off x="5380338" y="6150319"/>
            <a:ext cx="253425" cy="203621"/>
          </a:xfrm>
          <a:prstGeom prst="ellipse">
            <a:avLst/>
          </a:prstGeom>
          <a:solidFill>
            <a:schemeClr val="accent2"/>
          </a:solid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122" dirty="0">
                <a:solidFill>
                  <a:schemeClr val="tx1"/>
                </a:solidFill>
              </a:rPr>
              <a:t>3</a:t>
            </a:r>
          </a:p>
        </p:txBody>
      </p:sp>
      <p:grpSp>
        <p:nvGrpSpPr>
          <p:cNvPr id="95" name="Group 94"/>
          <p:cNvGrpSpPr/>
          <p:nvPr/>
        </p:nvGrpSpPr>
        <p:grpSpPr>
          <a:xfrm>
            <a:off x="10693721" y="2471774"/>
            <a:ext cx="1188150" cy="1409051"/>
            <a:chOff x="10590228" y="3747358"/>
            <a:chExt cx="1164958" cy="1381548"/>
          </a:xfrm>
        </p:grpSpPr>
        <p:grpSp>
          <p:nvGrpSpPr>
            <p:cNvPr id="84" name="Group 83"/>
            <p:cNvGrpSpPr/>
            <p:nvPr/>
          </p:nvGrpSpPr>
          <p:grpSpPr>
            <a:xfrm>
              <a:off x="10610688" y="3747358"/>
              <a:ext cx="1071149" cy="904461"/>
              <a:chOff x="519112" y="5208103"/>
              <a:chExt cx="1071149" cy="904461"/>
            </a:xfrm>
          </p:grpSpPr>
          <p:sp>
            <p:nvSpPr>
              <p:cNvPr id="85" name="Flowchart: Extract 84"/>
              <p:cNvSpPr/>
              <p:nvPr/>
            </p:nvSpPr>
            <p:spPr bwMode="auto">
              <a:xfrm>
                <a:off x="519112" y="5208103"/>
                <a:ext cx="1071149" cy="904461"/>
              </a:xfrm>
              <a:prstGeom prst="flowChartExtra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sp>
            <p:nvSpPr>
              <p:cNvPr id="86" name="Flowchart: Connector 85"/>
              <p:cNvSpPr/>
              <p:nvPr/>
            </p:nvSpPr>
            <p:spPr bwMode="auto">
              <a:xfrm>
                <a:off x="983975" y="5436703"/>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sp>
            <p:nvSpPr>
              <p:cNvPr id="87" name="Flowchart: Connector 86"/>
              <p:cNvSpPr/>
              <p:nvPr/>
            </p:nvSpPr>
            <p:spPr bwMode="auto">
              <a:xfrm>
                <a:off x="758688" y="5936972"/>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sp>
            <p:nvSpPr>
              <p:cNvPr id="88" name="Flowchart: Connector 87"/>
              <p:cNvSpPr/>
              <p:nvPr/>
            </p:nvSpPr>
            <p:spPr bwMode="auto">
              <a:xfrm>
                <a:off x="998387" y="5932002"/>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sp>
            <p:nvSpPr>
              <p:cNvPr id="89" name="Flowchart: Connector 88"/>
              <p:cNvSpPr/>
              <p:nvPr/>
            </p:nvSpPr>
            <p:spPr bwMode="auto">
              <a:xfrm>
                <a:off x="1220360" y="5935317"/>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cxnSp>
            <p:nvCxnSpPr>
              <p:cNvPr id="90" name="Straight Connector 89"/>
              <p:cNvCxnSpPr>
                <a:stCxn id="86" idx="4"/>
                <a:endCxn id="87" idx="0"/>
              </p:cNvCxnSpPr>
              <p:nvPr/>
            </p:nvCxnSpPr>
            <p:spPr>
              <a:xfrm flipH="1">
                <a:off x="818820" y="5516216"/>
                <a:ext cx="225287" cy="420756"/>
              </a:xfrm>
              <a:prstGeom prst="line">
                <a:avLst/>
              </a:prstGeom>
            </p:spPr>
            <p:style>
              <a:lnRef idx="1">
                <a:schemeClr val="accent1"/>
              </a:lnRef>
              <a:fillRef idx="2">
                <a:schemeClr val="accent1"/>
              </a:fillRef>
              <a:effectRef idx="1">
                <a:schemeClr val="accent1"/>
              </a:effectRef>
              <a:fontRef idx="minor">
                <a:schemeClr val="dk1"/>
              </a:fontRef>
            </p:style>
          </p:cxnSp>
          <p:cxnSp>
            <p:nvCxnSpPr>
              <p:cNvPr id="91" name="Straight Connector 90"/>
              <p:cNvCxnSpPr>
                <a:stCxn id="86" idx="4"/>
              </p:cNvCxnSpPr>
              <p:nvPr/>
            </p:nvCxnSpPr>
            <p:spPr>
              <a:xfrm>
                <a:off x="1044107" y="5516216"/>
                <a:ext cx="14412" cy="415786"/>
              </a:xfrm>
              <a:prstGeom prst="line">
                <a:avLst/>
              </a:prstGeom>
            </p:spPr>
            <p:style>
              <a:lnRef idx="1">
                <a:schemeClr val="accent1"/>
              </a:lnRef>
              <a:fillRef idx="2">
                <a:schemeClr val="accent1"/>
              </a:fillRef>
              <a:effectRef idx="1">
                <a:schemeClr val="accent1"/>
              </a:effectRef>
              <a:fontRef idx="minor">
                <a:schemeClr val="dk1"/>
              </a:fontRef>
            </p:style>
          </p:cxnSp>
          <p:cxnSp>
            <p:nvCxnSpPr>
              <p:cNvPr id="92" name="Straight Connector 91"/>
              <p:cNvCxnSpPr>
                <a:stCxn id="86" idx="4"/>
                <a:endCxn id="89" idx="7"/>
              </p:cNvCxnSpPr>
              <p:nvPr/>
            </p:nvCxnSpPr>
            <p:spPr>
              <a:xfrm>
                <a:off x="1044107" y="5516216"/>
                <a:ext cx="278904" cy="430745"/>
              </a:xfrm>
              <a:prstGeom prst="line">
                <a:avLst/>
              </a:prstGeom>
            </p:spPr>
            <p:style>
              <a:lnRef idx="1">
                <a:schemeClr val="accent1"/>
              </a:lnRef>
              <a:fillRef idx="2">
                <a:schemeClr val="accent1"/>
              </a:fillRef>
              <a:effectRef idx="1">
                <a:schemeClr val="accent1"/>
              </a:effectRef>
              <a:fontRef idx="minor">
                <a:schemeClr val="dk1"/>
              </a:fontRef>
            </p:style>
          </p:cxnSp>
        </p:grpSp>
        <p:sp>
          <p:nvSpPr>
            <p:cNvPr id="93" name="TextBox 92"/>
            <p:cNvSpPr txBox="1"/>
            <p:nvPr/>
          </p:nvSpPr>
          <p:spPr>
            <a:xfrm>
              <a:off x="10590228" y="4759490"/>
              <a:ext cx="1164958" cy="369416"/>
            </a:xfrm>
            <a:prstGeom prst="rect">
              <a:avLst/>
            </a:prstGeom>
            <a:noFill/>
          </p:spPr>
          <p:txBody>
            <a:bodyPr wrap="square" lIns="0" tIns="0" rIns="0" bIns="0" rtlCol="0">
              <a:spAutoFit/>
            </a:bodyPr>
            <a:lstStyle/>
            <a:p>
              <a:pPr algn="ctr" defTabSz="932581"/>
              <a:r>
                <a:rPr lang="en-US" sz="1224" dirty="0"/>
                <a:t>Updated Service Instance</a:t>
              </a:r>
            </a:p>
          </p:txBody>
        </p:sp>
      </p:grpSp>
      <p:sp>
        <p:nvSpPr>
          <p:cNvPr id="68" name="Bent-Up Arrow 67"/>
          <p:cNvSpPr/>
          <p:nvPr/>
        </p:nvSpPr>
        <p:spPr bwMode="auto">
          <a:xfrm rot="5400000">
            <a:off x="5799845" y="4565384"/>
            <a:ext cx="1202947" cy="1632970"/>
          </a:xfrm>
          <a:prstGeom prst="bentUpArrow">
            <a:avLst/>
          </a:prstGeom>
          <a:solidFill>
            <a:schemeClr val="accent2"/>
          </a:solidFill>
          <a:ln>
            <a:solidFill>
              <a:schemeClr val="accent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122" dirty="0">
              <a:solidFill>
                <a:schemeClr val="bg1"/>
              </a:solidFill>
            </a:endParaRPr>
          </a:p>
        </p:txBody>
      </p:sp>
      <p:grpSp>
        <p:nvGrpSpPr>
          <p:cNvPr id="94" name="Group 93"/>
          <p:cNvGrpSpPr/>
          <p:nvPr/>
        </p:nvGrpSpPr>
        <p:grpSpPr>
          <a:xfrm>
            <a:off x="7624662" y="2137229"/>
            <a:ext cx="1427985" cy="2240274"/>
            <a:chOff x="9540713" y="355504"/>
            <a:chExt cx="1400112" cy="2196547"/>
          </a:xfrm>
          <a:solidFill>
            <a:srgbClr val="F37836"/>
          </a:solidFill>
        </p:grpSpPr>
        <p:sp>
          <p:nvSpPr>
            <p:cNvPr id="57" name="Left Arrow Callout 56"/>
            <p:cNvSpPr/>
            <p:nvPr/>
          </p:nvSpPr>
          <p:spPr bwMode="auto">
            <a:xfrm rot="16200000">
              <a:off x="9142495" y="753722"/>
              <a:ext cx="2196547" cy="1400112"/>
            </a:xfrm>
            <a:prstGeom prst="leftArrowCallout">
              <a:avLst/>
            </a:prstGeom>
            <a:grp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grpSp>
          <p:nvGrpSpPr>
            <p:cNvPr id="74" name="Group 73"/>
            <p:cNvGrpSpPr/>
            <p:nvPr/>
          </p:nvGrpSpPr>
          <p:grpSpPr>
            <a:xfrm>
              <a:off x="9975766" y="621752"/>
              <a:ext cx="539407" cy="331843"/>
              <a:chOff x="519112" y="5208103"/>
              <a:chExt cx="1071149" cy="904461"/>
            </a:xfrm>
            <a:grpFill/>
          </p:grpSpPr>
          <p:sp>
            <p:nvSpPr>
              <p:cNvPr id="75" name="Flowchart: Extract 74"/>
              <p:cNvSpPr/>
              <p:nvPr/>
            </p:nvSpPr>
            <p:spPr bwMode="auto">
              <a:xfrm>
                <a:off x="519112" y="5208103"/>
                <a:ext cx="1071149" cy="904461"/>
              </a:xfrm>
              <a:prstGeom prst="flowChartExtract">
                <a:avLst/>
              </a:prstGeom>
              <a:grp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76" name="Flowchart: Connector 75"/>
              <p:cNvSpPr/>
              <p:nvPr/>
            </p:nvSpPr>
            <p:spPr bwMode="auto">
              <a:xfrm>
                <a:off x="983975" y="5436703"/>
                <a:ext cx="120263" cy="79513"/>
              </a:xfrm>
              <a:prstGeom prst="flowChartConnector">
                <a:avLst/>
              </a:prstGeom>
              <a:grp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77" name="Flowchart: Connector 76"/>
              <p:cNvSpPr/>
              <p:nvPr/>
            </p:nvSpPr>
            <p:spPr bwMode="auto">
              <a:xfrm>
                <a:off x="758688" y="5936972"/>
                <a:ext cx="120263" cy="79513"/>
              </a:xfrm>
              <a:prstGeom prst="flowChartConnector">
                <a:avLst/>
              </a:prstGeom>
              <a:grp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78" name="Flowchart: Connector 77"/>
              <p:cNvSpPr/>
              <p:nvPr/>
            </p:nvSpPr>
            <p:spPr bwMode="auto">
              <a:xfrm>
                <a:off x="998387" y="5932002"/>
                <a:ext cx="120263" cy="79513"/>
              </a:xfrm>
              <a:prstGeom prst="flowChartConnector">
                <a:avLst/>
              </a:prstGeom>
              <a:grp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79" name="Flowchart: Connector 78"/>
              <p:cNvSpPr/>
              <p:nvPr/>
            </p:nvSpPr>
            <p:spPr bwMode="auto">
              <a:xfrm>
                <a:off x="1220360" y="5935317"/>
                <a:ext cx="120263" cy="79513"/>
              </a:xfrm>
              <a:prstGeom prst="flowChartConnector">
                <a:avLst/>
              </a:prstGeom>
              <a:grp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cxnSp>
            <p:nvCxnSpPr>
              <p:cNvPr id="80" name="Straight Connector 79"/>
              <p:cNvCxnSpPr>
                <a:stCxn id="76" idx="4"/>
                <a:endCxn id="77" idx="0"/>
              </p:cNvCxnSpPr>
              <p:nvPr/>
            </p:nvCxnSpPr>
            <p:spPr>
              <a:xfrm flipH="1">
                <a:off x="818820" y="5516216"/>
                <a:ext cx="225287" cy="420756"/>
              </a:xfrm>
              <a:prstGeom prst="line">
                <a:avLst/>
              </a:prstGeom>
              <a:grpFill/>
            </p:spPr>
            <p:style>
              <a:lnRef idx="1">
                <a:schemeClr val="accent1"/>
              </a:lnRef>
              <a:fillRef idx="2">
                <a:schemeClr val="accent1"/>
              </a:fillRef>
              <a:effectRef idx="1">
                <a:schemeClr val="accent1"/>
              </a:effectRef>
              <a:fontRef idx="minor">
                <a:schemeClr val="dk1"/>
              </a:fontRef>
            </p:style>
          </p:cxnSp>
          <p:cxnSp>
            <p:nvCxnSpPr>
              <p:cNvPr id="81" name="Straight Connector 80"/>
              <p:cNvCxnSpPr>
                <a:stCxn id="76" idx="4"/>
              </p:cNvCxnSpPr>
              <p:nvPr/>
            </p:nvCxnSpPr>
            <p:spPr>
              <a:xfrm>
                <a:off x="1044107" y="5516216"/>
                <a:ext cx="14412" cy="415786"/>
              </a:xfrm>
              <a:prstGeom prst="line">
                <a:avLst/>
              </a:prstGeom>
              <a:grpFill/>
            </p:spPr>
            <p:style>
              <a:lnRef idx="1">
                <a:schemeClr val="accent1"/>
              </a:lnRef>
              <a:fillRef idx="2">
                <a:schemeClr val="accent1"/>
              </a:fillRef>
              <a:effectRef idx="1">
                <a:schemeClr val="accent1"/>
              </a:effectRef>
              <a:fontRef idx="minor">
                <a:schemeClr val="dk1"/>
              </a:fontRef>
            </p:style>
          </p:cxnSp>
          <p:cxnSp>
            <p:nvCxnSpPr>
              <p:cNvPr id="82" name="Straight Connector 81"/>
              <p:cNvCxnSpPr>
                <a:stCxn id="76" idx="4"/>
                <a:endCxn id="79" idx="7"/>
              </p:cNvCxnSpPr>
              <p:nvPr/>
            </p:nvCxnSpPr>
            <p:spPr>
              <a:xfrm>
                <a:off x="1044107" y="5516216"/>
                <a:ext cx="278904" cy="430745"/>
              </a:xfrm>
              <a:prstGeom prst="line">
                <a:avLst/>
              </a:prstGeom>
              <a:grpFill/>
            </p:spPr>
            <p:style>
              <a:lnRef idx="1">
                <a:schemeClr val="accent1"/>
              </a:lnRef>
              <a:fillRef idx="2">
                <a:schemeClr val="accent1"/>
              </a:fillRef>
              <a:effectRef idx="1">
                <a:schemeClr val="accent1"/>
              </a:effectRef>
              <a:fontRef idx="minor">
                <a:schemeClr val="dk1"/>
              </a:fontRef>
            </p:style>
          </p:cxnSp>
        </p:grpSp>
        <p:sp>
          <p:nvSpPr>
            <p:cNvPr id="83" name="TextBox 82"/>
            <p:cNvSpPr txBox="1"/>
            <p:nvPr/>
          </p:nvSpPr>
          <p:spPr>
            <a:xfrm>
              <a:off x="9647093" y="1078211"/>
              <a:ext cx="1243844" cy="369416"/>
            </a:xfrm>
            <a:prstGeom prst="rect">
              <a:avLst/>
            </a:prstGeom>
            <a:grpFill/>
          </p:spPr>
          <p:txBody>
            <a:bodyPr wrap="square" lIns="0" tIns="0" rIns="0" bIns="0" rtlCol="0">
              <a:spAutoFit/>
            </a:bodyPr>
            <a:lstStyle/>
            <a:p>
              <a:pPr algn="ctr" defTabSz="932581"/>
              <a:r>
                <a:rPr lang="en-US" sz="1224" dirty="0">
                  <a:solidFill>
                    <a:srgbClr val="000000"/>
                  </a:solidFill>
                </a:rPr>
                <a:t>Instance ready for update</a:t>
              </a:r>
            </a:p>
          </p:txBody>
        </p:sp>
        <p:sp>
          <p:nvSpPr>
            <p:cNvPr id="96" name="Oval 95"/>
            <p:cNvSpPr/>
            <p:nvPr/>
          </p:nvSpPr>
          <p:spPr bwMode="auto">
            <a:xfrm>
              <a:off x="10120390" y="2129250"/>
              <a:ext cx="248478" cy="199646"/>
            </a:xfrm>
            <a:prstGeom prst="ellipse">
              <a:avLst/>
            </a:prstGeom>
            <a:solidFill>
              <a:schemeClr val="accent2"/>
            </a:solid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122" dirty="0">
                  <a:solidFill>
                    <a:schemeClr val="tx1"/>
                  </a:solidFill>
                </a:rPr>
                <a:t>4</a:t>
              </a:r>
            </a:p>
          </p:txBody>
        </p:sp>
      </p:grpSp>
      <p:grpSp>
        <p:nvGrpSpPr>
          <p:cNvPr id="100" name="Group 99"/>
          <p:cNvGrpSpPr/>
          <p:nvPr/>
        </p:nvGrpSpPr>
        <p:grpSpPr>
          <a:xfrm>
            <a:off x="7800871" y="5106460"/>
            <a:ext cx="1092473" cy="922467"/>
            <a:chOff x="519112" y="5208103"/>
            <a:chExt cx="1071149" cy="904461"/>
          </a:xfrm>
        </p:grpSpPr>
        <p:sp>
          <p:nvSpPr>
            <p:cNvPr id="101" name="Flowchart: Extract 100"/>
            <p:cNvSpPr/>
            <p:nvPr/>
          </p:nvSpPr>
          <p:spPr bwMode="auto">
            <a:xfrm>
              <a:off x="519112" y="5208103"/>
              <a:ext cx="1071149" cy="904461"/>
            </a:xfrm>
            <a:prstGeom prst="flowChartExtra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102" name="Flowchart: Connector 101"/>
            <p:cNvSpPr/>
            <p:nvPr/>
          </p:nvSpPr>
          <p:spPr bwMode="auto">
            <a:xfrm>
              <a:off x="983975" y="5436703"/>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103" name="Flowchart: Connector 102"/>
            <p:cNvSpPr/>
            <p:nvPr/>
          </p:nvSpPr>
          <p:spPr bwMode="auto">
            <a:xfrm>
              <a:off x="758688" y="593697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104" name="Flowchart: Connector 103"/>
            <p:cNvSpPr/>
            <p:nvPr/>
          </p:nvSpPr>
          <p:spPr bwMode="auto">
            <a:xfrm>
              <a:off x="998387" y="593200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sp>
          <p:nvSpPr>
            <p:cNvPr id="105" name="Flowchart: Connector 104"/>
            <p:cNvSpPr/>
            <p:nvPr/>
          </p:nvSpPr>
          <p:spPr bwMode="auto">
            <a:xfrm>
              <a:off x="1220360" y="5935317"/>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bg1"/>
                </a:solidFill>
              </a:endParaRPr>
            </a:p>
          </p:txBody>
        </p:sp>
        <p:cxnSp>
          <p:nvCxnSpPr>
            <p:cNvPr id="106" name="Straight Connector 105"/>
            <p:cNvCxnSpPr>
              <a:stCxn id="102" idx="4"/>
              <a:endCxn id="103" idx="0"/>
            </p:cNvCxnSpPr>
            <p:nvPr/>
          </p:nvCxnSpPr>
          <p:spPr>
            <a:xfrm flipH="1">
              <a:off x="818820" y="5516216"/>
              <a:ext cx="225287" cy="4207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102" idx="4"/>
            </p:cNvCxnSpPr>
            <p:nvPr/>
          </p:nvCxnSpPr>
          <p:spPr>
            <a:xfrm>
              <a:off x="1044107" y="5516216"/>
              <a:ext cx="14412" cy="415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102" idx="4"/>
              <a:endCxn id="105" idx="7"/>
            </p:cNvCxnSpPr>
            <p:nvPr/>
          </p:nvCxnSpPr>
          <p:spPr>
            <a:xfrm>
              <a:off x="1044107" y="5516216"/>
              <a:ext cx="278904" cy="430745"/>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7800871" y="6107920"/>
            <a:ext cx="1092473" cy="376770"/>
          </a:xfrm>
          <a:prstGeom prst="rect">
            <a:avLst/>
          </a:prstGeom>
          <a:noFill/>
        </p:spPr>
        <p:txBody>
          <a:bodyPr wrap="square" lIns="0" tIns="0" rIns="0" bIns="0" rtlCol="0">
            <a:spAutoFit/>
          </a:bodyPr>
          <a:lstStyle/>
          <a:p>
            <a:pPr algn="ctr" defTabSz="932581"/>
            <a:r>
              <a:rPr lang="en-US" sz="1224" dirty="0"/>
              <a:t>Original Service Instance</a:t>
            </a:r>
          </a:p>
        </p:txBody>
      </p:sp>
      <p:sp>
        <p:nvSpPr>
          <p:cNvPr id="110" name="TextBox 109"/>
          <p:cNvSpPr txBox="1"/>
          <p:nvPr/>
        </p:nvSpPr>
        <p:spPr>
          <a:xfrm>
            <a:off x="5536037" y="6107919"/>
            <a:ext cx="1518325" cy="376770"/>
          </a:xfrm>
          <a:prstGeom prst="rect">
            <a:avLst/>
          </a:prstGeom>
          <a:noFill/>
        </p:spPr>
        <p:txBody>
          <a:bodyPr wrap="square" lIns="0" tIns="0" rIns="0" bIns="0" rtlCol="0">
            <a:spAutoFit/>
          </a:bodyPr>
          <a:lstStyle/>
          <a:p>
            <a:pPr algn="ctr" defTabSz="932581"/>
            <a:r>
              <a:rPr lang="en-US" sz="1224" dirty="0"/>
              <a:t>Set the updated template</a:t>
            </a:r>
          </a:p>
        </p:txBody>
      </p:sp>
      <p:sp>
        <p:nvSpPr>
          <p:cNvPr id="112" name="Bent-Up Arrow 111"/>
          <p:cNvSpPr/>
          <p:nvPr/>
        </p:nvSpPr>
        <p:spPr bwMode="auto">
          <a:xfrm>
            <a:off x="9445129" y="4510131"/>
            <a:ext cx="2222558" cy="1313943"/>
          </a:xfrm>
          <a:prstGeom prst="bentUpArrow">
            <a:avLst/>
          </a:prstGeom>
          <a:solidFill>
            <a:schemeClr val="accent2"/>
          </a:solidFill>
          <a:ln>
            <a:solidFill>
              <a:schemeClr val="accent2"/>
            </a:solid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122" dirty="0">
              <a:solidFill>
                <a:schemeClr val="bg1"/>
              </a:solidFill>
            </a:endParaRPr>
          </a:p>
        </p:txBody>
      </p:sp>
      <p:sp>
        <p:nvSpPr>
          <p:cNvPr id="114" name="Oval 113"/>
          <p:cNvSpPr/>
          <p:nvPr/>
        </p:nvSpPr>
        <p:spPr bwMode="auto">
          <a:xfrm>
            <a:off x="9768737" y="6123615"/>
            <a:ext cx="253425" cy="203621"/>
          </a:xfrm>
          <a:prstGeom prst="ellipse">
            <a:avLst/>
          </a:prstGeom>
          <a:solidFill>
            <a:schemeClr val="accent2"/>
          </a:solid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122" dirty="0">
                <a:solidFill>
                  <a:schemeClr val="tx1"/>
                </a:solidFill>
              </a:rPr>
              <a:t>5</a:t>
            </a:r>
          </a:p>
        </p:txBody>
      </p:sp>
      <p:sp>
        <p:nvSpPr>
          <p:cNvPr id="115" name="TextBox 114"/>
          <p:cNvSpPr txBox="1"/>
          <p:nvPr/>
        </p:nvSpPr>
        <p:spPr>
          <a:xfrm>
            <a:off x="10016166" y="6125145"/>
            <a:ext cx="1518325" cy="376770"/>
          </a:xfrm>
          <a:prstGeom prst="rect">
            <a:avLst/>
          </a:prstGeom>
          <a:noFill/>
        </p:spPr>
        <p:txBody>
          <a:bodyPr wrap="square" lIns="0" tIns="0" rIns="0" bIns="0" rtlCol="0">
            <a:spAutoFit/>
          </a:bodyPr>
          <a:lstStyle/>
          <a:p>
            <a:pPr algn="ctr" defTabSz="932581"/>
            <a:r>
              <a:rPr lang="en-US" sz="1224" dirty="0"/>
              <a:t>Deploy update in</a:t>
            </a:r>
          </a:p>
          <a:p>
            <a:pPr algn="ctr" defTabSz="932581"/>
            <a:r>
              <a:rPr lang="en-US" sz="1224" dirty="0"/>
              <a:t>Maintenance Window</a:t>
            </a:r>
          </a:p>
        </p:txBody>
      </p:sp>
      <p:pic>
        <p:nvPicPr>
          <p:cNvPr id="97" name="Picture 9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4580" y="5023728"/>
            <a:ext cx="739954" cy="739954"/>
          </a:xfrm>
          <a:prstGeom prst="rect">
            <a:avLst/>
          </a:prstGeom>
        </p:spPr>
      </p:pic>
      <p:sp>
        <p:nvSpPr>
          <p:cNvPr id="98" name="TextBox 97"/>
          <p:cNvSpPr txBox="1"/>
          <p:nvPr/>
        </p:nvSpPr>
        <p:spPr>
          <a:xfrm>
            <a:off x="7100197" y="4658693"/>
            <a:ext cx="1518325" cy="376770"/>
          </a:xfrm>
          <a:prstGeom prst="rect">
            <a:avLst/>
          </a:prstGeom>
          <a:noFill/>
        </p:spPr>
        <p:txBody>
          <a:bodyPr wrap="square" lIns="0" tIns="0" rIns="0" bIns="0" rtlCol="0">
            <a:spAutoFit/>
          </a:bodyPr>
          <a:lstStyle/>
          <a:p>
            <a:pPr algn="ctr" defTabSz="932581"/>
            <a:r>
              <a:rPr lang="en-US" sz="1224" dirty="0"/>
              <a:t>Pending Service Template</a:t>
            </a:r>
          </a:p>
        </p:txBody>
      </p:sp>
      <p:grpSp>
        <p:nvGrpSpPr>
          <p:cNvPr id="111" name="Group 110"/>
          <p:cNvGrpSpPr>
            <a:grpSpLocks noChangeAspect="1"/>
          </p:cNvGrpSpPr>
          <p:nvPr/>
        </p:nvGrpSpPr>
        <p:grpSpPr>
          <a:xfrm>
            <a:off x="9119669" y="236311"/>
            <a:ext cx="3108678" cy="858217"/>
            <a:chOff x="5791200" y="209550"/>
            <a:chExt cx="3048000" cy="841466"/>
          </a:xfrm>
        </p:grpSpPr>
        <p:sp>
          <p:nvSpPr>
            <p:cNvPr id="113" name="Donut 112"/>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116" name="Rectangle 115"/>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117" name="Rounded Rectangle 116"/>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118" name="Rounded Rectangle 117"/>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119" name="Rounded Rectangle 118"/>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120" name="Rounded Rectangle 119"/>
            <p:cNvSpPr/>
            <p:nvPr/>
          </p:nvSpPr>
          <p:spPr bwMode="auto">
            <a:xfrm>
              <a:off x="8382000" y="670016"/>
              <a:ext cx="457200" cy="381000"/>
            </a:xfrm>
            <a:prstGeom prst="round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121" name="Rounded Rectangle 120"/>
            <p:cNvSpPr/>
            <p:nvPr/>
          </p:nvSpPr>
          <p:spPr bwMode="auto">
            <a:xfrm>
              <a:off x="7620000" y="670016"/>
              <a:ext cx="457200" cy="381000"/>
            </a:xfrm>
            <a:prstGeom prst="round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sp>
          <p:nvSpPr>
            <p:cNvPr id="122" name="Rounded Rectangle 121"/>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gradFill>
                  <a:gsLst>
                    <a:gs pos="0">
                      <a:srgbClr val="FFFFFF"/>
                    </a:gs>
                    <a:gs pos="100000">
                      <a:srgbClr val="FFFFFF"/>
                    </a:gs>
                  </a:gsLst>
                  <a:lin ang="5400000" scaled="0"/>
                </a:gradFill>
              </a:endParaRPr>
            </a:p>
          </p:txBody>
        </p:sp>
      </p:grpSp>
    </p:spTree>
    <p:custDataLst>
      <p:tags r:id="rId1"/>
    </p:custDataLst>
    <p:extLst>
      <p:ext uri="{BB962C8B-B14F-4D97-AF65-F5344CB8AC3E}">
        <p14:creationId xmlns:p14="http://schemas.microsoft.com/office/powerpoint/2010/main" val="3988150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0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9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9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1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1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73" grpId="0" animBg="1"/>
      <p:bldP spid="33" grpId="0"/>
      <p:bldP spid="36" grpId="0"/>
      <p:bldP spid="49" grpId="0" animBg="1"/>
      <p:bldP spid="50" grpId="0"/>
      <p:bldP spid="52" grpId="0" animBg="1"/>
      <p:bldP spid="58" grpId="0" animBg="1"/>
      <p:bldP spid="62" grpId="0"/>
      <p:bldP spid="64" grpId="0"/>
      <p:bldP spid="54" grpId="0" animBg="1"/>
      <p:bldP spid="69" grpId="0" animBg="1"/>
      <p:bldP spid="71" grpId="0" animBg="1"/>
      <p:bldP spid="68" grpId="0" animBg="1"/>
      <p:bldP spid="109" grpId="0"/>
      <p:bldP spid="110" grpId="0"/>
      <p:bldP spid="112" grpId="0" animBg="1"/>
      <p:bldP spid="114" grpId="0" animBg="1"/>
      <p:bldP spid="115" grpId="0"/>
      <p:bldP spid="9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Update Types</a:t>
            </a:r>
            <a:endParaRPr lang="en-US" dirty="0">
              <a:solidFill>
                <a:schemeClr val="tx1"/>
              </a:solidFill>
            </a:endParaRPr>
          </a:p>
        </p:txBody>
      </p:sp>
      <p:sp>
        <p:nvSpPr>
          <p:cNvPr id="3" name="Text Placeholder 2"/>
          <p:cNvSpPr>
            <a:spLocks noGrp="1"/>
          </p:cNvSpPr>
          <p:nvPr>
            <p:ph type="body" sz="quarter" idx="10"/>
          </p:nvPr>
        </p:nvSpPr>
        <p:spPr>
          <a:xfrm>
            <a:off x="498037" y="1564182"/>
            <a:ext cx="10519003" cy="4982454"/>
          </a:xfrm>
        </p:spPr>
        <p:txBody>
          <a:bodyPr/>
          <a:lstStyle/>
          <a:p>
            <a:r>
              <a:rPr lang="en-US" dirty="0">
                <a:solidFill>
                  <a:schemeClr val="tx1"/>
                </a:solidFill>
                <a:latin typeface="+mn-lt"/>
              </a:rPr>
              <a:t>In-Place updates</a:t>
            </a:r>
          </a:p>
          <a:p>
            <a:pPr lvl="1"/>
            <a:r>
              <a:rPr lang="en-US" sz="3264" dirty="0">
                <a:solidFill>
                  <a:schemeClr val="tx1"/>
                </a:solidFill>
              </a:rPr>
              <a:t>Changes in template settings are applied without replacing OS image</a:t>
            </a:r>
          </a:p>
          <a:p>
            <a:pPr lvl="1"/>
            <a:r>
              <a:rPr lang="en-US" sz="3264" dirty="0">
                <a:solidFill>
                  <a:schemeClr val="tx1"/>
                </a:solidFill>
              </a:rPr>
              <a:t>(e.g.) Change memory, update applications</a:t>
            </a:r>
            <a:br>
              <a:rPr lang="en-US" sz="3264" dirty="0">
                <a:solidFill>
                  <a:schemeClr val="tx1"/>
                </a:solidFill>
              </a:rPr>
            </a:br>
            <a:endParaRPr lang="en-US" sz="3264" dirty="0">
              <a:solidFill>
                <a:schemeClr val="tx1"/>
              </a:solidFill>
            </a:endParaRPr>
          </a:p>
          <a:p>
            <a:r>
              <a:rPr lang="en-US" dirty="0">
                <a:solidFill>
                  <a:schemeClr val="tx1"/>
                </a:solidFill>
                <a:latin typeface="+mn-lt"/>
              </a:rPr>
              <a:t>Image based updates</a:t>
            </a:r>
          </a:p>
          <a:p>
            <a:pPr lvl="1"/>
            <a:r>
              <a:rPr lang="en-US" sz="3264" dirty="0">
                <a:solidFill>
                  <a:schemeClr val="tx1"/>
                </a:solidFill>
              </a:rPr>
              <a:t>Replaces old OS image with new OS image</a:t>
            </a:r>
          </a:p>
          <a:p>
            <a:pPr lvl="1"/>
            <a:r>
              <a:rPr lang="en-US" sz="3264" dirty="0">
                <a:solidFill>
                  <a:schemeClr val="tx1"/>
                </a:solidFill>
              </a:rPr>
              <a:t>Reinstalls the applications and restores state. e.g. moving from WS08 to WS08 R2</a:t>
            </a:r>
          </a:p>
        </p:txBody>
      </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62439843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403734" y="1725526"/>
            <a:ext cx="1761126" cy="610605"/>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Pre-Service GCE</a:t>
            </a:r>
          </a:p>
        </p:txBody>
      </p:sp>
      <p:sp>
        <p:nvSpPr>
          <p:cNvPr id="9" name="Rectangle 8"/>
          <p:cNvSpPr/>
          <p:nvPr/>
        </p:nvSpPr>
        <p:spPr>
          <a:xfrm>
            <a:off x="6403734" y="3970020"/>
            <a:ext cx="1761126" cy="620648"/>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Post-Service GCE</a:t>
            </a:r>
          </a:p>
        </p:txBody>
      </p:sp>
      <p:sp>
        <p:nvSpPr>
          <p:cNvPr id="10" name="Rectangle 9"/>
          <p:cNvSpPr/>
          <p:nvPr/>
        </p:nvSpPr>
        <p:spPr>
          <a:xfrm>
            <a:off x="8393746" y="3970020"/>
            <a:ext cx="1761126" cy="620648"/>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Post-Uninstall GCE</a:t>
            </a:r>
          </a:p>
        </p:txBody>
      </p:sp>
      <p:sp>
        <p:nvSpPr>
          <p:cNvPr id="11" name="Rectangle 10"/>
          <p:cNvSpPr/>
          <p:nvPr/>
        </p:nvSpPr>
        <p:spPr>
          <a:xfrm>
            <a:off x="126715" y="814090"/>
            <a:ext cx="1761126" cy="512932"/>
          </a:xfrm>
          <a:prstGeom prst="rect">
            <a:avLst/>
          </a:prstGeom>
          <a:solidFill>
            <a:srgbClr val="FFC000"/>
          </a:solidFill>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Select Tier Based on Servicing Order</a:t>
            </a:r>
          </a:p>
        </p:txBody>
      </p:sp>
      <p:sp>
        <p:nvSpPr>
          <p:cNvPr id="12" name="Rectangle 11"/>
          <p:cNvSpPr/>
          <p:nvPr/>
        </p:nvSpPr>
        <p:spPr>
          <a:xfrm>
            <a:off x="126715" y="1714035"/>
            <a:ext cx="1761126" cy="661500"/>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Select Machine Based on Upgrade Domain</a:t>
            </a:r>
          </a:p>
        </p:txBody>
      </p:sp>
      <p:sp>
        <p:nvSpPr>
          <p:cNvPr id="13" name="Rectangle 12"/>
          <p:cNvSpPr/>
          <p:nvPr/>
        </p:nvSpPr>
        <p:spPr>
          <a:xfrm>
            <a:off x="2194533" y="1787491"/>
            <a:ext cx="1761126" cy="48667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Remove from Load Balancer</a:t>
            </a:r>
          </a:p>
        </p:txBody>
      </p:sp>
      <p:sp>
        <p:nvSpPr>
          <p:cNvPr id="14" name="Rectangle 13"/>
          <p:cNvSpPr/>
          <p:nvPr/>
        </p:nvSpPr>
        <p:spPr>
          <a:xfrm>
            <a:off x="2194533" y="4054843"/>
            <a:ext cx="1761126" cy="465486"/>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Add to Load Balancer</a:t>
            </a:r>
          </a:p>
        </p:txBody>
      </p:sp>
      <p:sp>
        <p:nvSpPr>
          <p:cNvPr id="16" name="Rectangle 15"/>
          <p:cNvSpPr/>
          <p:nvPr/>
        </p:nvSpPr>
        <p:spPr>
          <a:xfrm>
            <a:off x="6403734" y="2825770"/>
            <a:ext cx="1761126" cy="620648"/>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Apply Application Level Changes</a:t>
            </a:r>
          </a:p>
        </p:txBody>
      </p:sp>
      <p:sp>
        <p:nvSpPr>
          <p:cNvPr id="17" name="Rectangle 16"/>
          <p:cNvSpPr/>
          <p:nvPr/>
        </p:nvSpPr>
        <p:spPr>
          <a:xfrm>
            <a:off x="8393746" y="2825770"/>
            <a:ext cx="1761126" cy="620648"/>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Uninstall Application</a:t>
            </a:r>
          </a:p>
        </p:txBody>
      </p:sp>
      <p:cxnSp>
        <p:nvCxnSpPr>
          <p:cNvPr id="19" name="Straight Connector 18"/>
          <p:cNvCxnSpPr/>
          <p:nvPr/>
        </p:nvCxnSpPr>
        <p:spPr>
          <a:xfrm>
            <a:off x="2050274" y="52817"/>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078939" y="68662"/>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218238" y="77716"/>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04673" y="242959"/>
            <a:ext cx="1464760" cy="374846"/>
          </a:xfrm>
          <a:prstGeom prst="rect">
            <a:avLst/>
          </a:prstGeom>
          <a:noFill/>
        </p:spPr>
        <p:txBody>
          <a:bodyPr wrap="none" rtlCol="0">
            <a:spAutoFit/>
          </a:bodyPr>
          <a:lstStyle/>
          <a:p>
            <a:pPr defTabSz="932581"/>
            <a:r>
              <a:rPr lang="en-US" sz="1836" dirty="0"/>
              <a:t>Per Machine</a:t>
            </a:r>
          </a:p>
        </p:txBody>
      </p:sp>
      <p:sp>
        <p:nvSpPr>
          <p:cNvPr id="24" name="TextBox 23"/>
          <p:cNvSpPr txBox="1"/>
          <p:nvPr/>
        </p:nvSpPr>
        <p:spPr>
          <a:xfrm>
            <a:off x="4264377" y="245051"/>
            <a:ext cx="1541704" cy="374846"/>
          </a:xfrm>
          <a:prstGeom prst="rect">
            <a:avLst/>
          </a:prstGeom>
          <a:noFill/>
        </p:spPr>
        <p:txBody>
          <a:bodyPr wrap="none" rtlCol="0">
            <a:spAutoFit/>
          </a:bodyPr>
          <a:lstStyle/>
          <a:p>
            <a:pPr defTabSz="932581"/>
            <a:r>
              <a:rPr lang="en-US" sz="1836" dirty="0"/>
              <a:t>Per Guest OS</a:t>
            </a:r>
          </a:p>
        </p:txBody>
      </p:sp>
      <p:sp>
        <p:nvSpPr>
          <p:cNvPr id="25" name="TextBox 24"/>
          <p:cNvSpPr txBox="1"/>
          <p:nvPr/>
        </p:nvSpPr>
        <p:spPr>
          <a:xfrm>
            <a:off x="6403733" y="233905"/>
            <a:ext cx="1758110" cy="374846"/>
          </a:xfrm>
          <a:prstGeom prst="rect">
            <a:avLst/>
          </a:prstGeom>
          <a:noFill/>
        </p:spPr>
        <p:txBody>
          <a:bodyPr wrap="none" rtlCol="0">
            <a:spAutoFit/>
          </a:bodyPr>
          <a:lstStyle/>
          <a:p>
            <a:pPr defTabSz="932581"/>
            <a:r>
              <a:rPr lang="en-US" sz="1836" dirty="0"/>
              <a:t>Per Application</a:t>
            </a:r>
          </a:p>
        </p:txBody>
      </p:sp>
      <p:cxnSp>
        <p:nvCxnSpPr>
          <p:cNvPr id="33" name="Straight Arrow Connector 32"/>
          <p:cNvCxnSpPr>
            <a:stCxn id="11" idx="2"/>
            <a:endCxn id="12" idx="0"/>
          </p:cNvCxnSpPr>
          <p:nvPr/>
        </p:nvCxnSpPr>
        <p:spPr>
          <a:xfrm>
            <a:off x="1007278" y="1327021"/>
            <a:ext cx="0" cy="3870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2" idx="3"/>
          </p:cNvCxnSpPr>
          <p:nvPr/>
        </p:nvCxnSpPr>
        <p:spPr>
          <a:xfrm>
            <a:off x="1887841" y="2044784"/>
            <a:ext cx="306693"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3" idx="3"/>
            <a:endCxn id="8" idx="1"/>
          </p:cNvCxnSpPr>
          <p:nvPr/>
        </p:nvCxnSpPr>
        <p:spPr>
          <a:xfrm>
            <a:off x="3955659" y="2030828"/>
            <a:ext cx="24480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8" idx="2"/>
            <a:endCxn id="16" idx="0"/>
          </p:cNvCxnSpPr>
          <p:nvPr/>
        </p:nvCxnSpPr>
        <p:spPr>
          <a:xfrm>
            <a:off x="7284296" y="2336130"/>
            <a:ext cx="0" cy="4896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8" idx="3"/>
            <a:endCxn id="41" idx="1"/>
          </p:cNvCxnSpPr>
          <p:nvPr/>
        </p:nvCxnSpPr>
        <p:spPr>
          <a:xfrm flipV="1">
            <a:off x="8164860" y="2027167"/>
            <a:ext cx="228886" cy="366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2"/>
            <a:endCxn id="9" idx="0"/>
          </p:cNvCxnSpPr>
          <p:nvPr/>
        </p:nvCxnSpPr>
        <p:spPr>
          <a:xfrm>
            <a:off x="7284296" y="3446418"/>
            <a:ext cx="0" cy="5236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17" idx="2"/>
            <a:endCxn id="10" idx="0"/>
          </p:cNvCxnSpPr>
          <p:nvPr/>
        </p:nvCxnSpPr>
        <p:spPr>
          <a:xfrm>
            <a:off x="9274308" y="3446418"/>
            <a:ext cx="0" cy="5236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9" idx="1"/>
            <a:endCxn id="14" idx="3"/>
          </p:cNvCxnSpPr>
          <p:nvPr/>
        </p:nvCxnSpPr>
        <p:spPr>
          <a:xfrm flipH="1">
            <a:off x="3955659" y="4280345"/>
            <a:ext cx="2448076" cy="72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0" idx="1"/>
            <a:endCxn id="9" idx="3"/>
          </p:cNvCxnSpPr>
          <p:nvPr/>
        </p:nvCxnSpPr>
        <p:spPr>
          <a:xfrm flipH="1">
            <a:off x="8164860" y="4280344"/>
            <a:ext cx="22888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19942" y="242959"/>
            <a:ext cx="1318694" cy="374846"/>
          </a:xfrm>
          <a:prstGeom prst="rect">
            <a:avLst/>
          </a:prstGeom>
          <a:noFill/>
        </p:spPr>
        <p:txBody>
          <a:bodyPr wrap="none" rtlCol="0">
            <a:spAutoFit/>
          </a:bodyPr>
          <a:lstStyle/>
          <a:p>
            <a:pPr defTabSz="932581"/>
            <a:r>
              <a:rPr lang="en-US" sz="1836" dirty="0"/>
              <a:t>Per Service</a:t>
            </a:r>
          </a:p>
        </p:txBody>
      </p:sp>
      <p:sp>
        <p:nvSpPr>
          <p:cNvPr id="18" name="TextBox 17"/>
          <p:cNvSpPr txBox="1"/>
          <p:nvPr/>
        </p:nvSpPr>
        <p:spPr>
          <a:xfrm>
            <a:off x="10124074" y="26609"/>
            <a:ext cx="2309901" cy="374846"/>
          </a:xfrm>
          <a:prstGeom prst="rect">
            <a:avLst/>
          </a:prstGeom>
          <a:solidFill>
            <a:schemeClr val="tx2"/>
          </a:solidFill>
          <a:ln>
            <a:noFill/>
          </a:ln>
        </p:spPr>
        <p:txBody>
          <a:bodyPr wrap="square" rtlCol="0">
            <a:spAutoFit/>
          </a:bodyPr>
          <a:lstStyle/>
          <a:p>
            <a:pPr defTabSz="932581"/>
            <a:r>
              <a:rPr lang="en-US" sz="1836" dirty="0">
                <a:solidFill>
                  <a:srgbClr val="000000"/>
                </a:solidFill>
              </a:rPr>
              <a:t>In-Place Updating</a:t>
            </a:r>
          </a:p>
        </p:txBody>
      </p:sp>
      <p:sp>
        <p:nvSpPr>
          <p:cNvPr id="49" name="Rectangle 48"/>
          <p:cNvSpPr/>
          <p:nvPr/>
        </p:nvSpPr>
        <p:spPr>
          <a:xfrm>
            <a:off x="126715" y="4054579"/>
            <a:ext cx="1761126" cy="465486"/>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Done</a:t>
            </a:r>
          </a:p>
        </p:txBody>
      </p:sp>
      <p:cxnSp>
        <p:nvCxnSpPr>
          <p:cNvPr id="51" name="Straight Arrow Connector 50"/>
          <p:cNvCxnSpPr>
            <a:stCxn id="14" idx="1"/>
            <a:endCxn id="49" idx="3"/>
          </p:cNvCxnSpPr>
          <p:nvPr/>
        </p:nvCxnSpPr>
        <p:spPr>
          <a:xfrm flipH="1" flipV="1">
            <a:off x="1887841" y="4287322"/>
            <a:ext cx="306693" cy="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8393746" y="1716843"/>
            <a:ext cx="1761126" cy="620648"/>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Pre-Uninstall GCE</a:t>
            </a:r>
          </a:p>
        </p:txBody>
      </p:sp>
      <p:cxnSp>
        <p:nvCxnSpPr>
          <p:cNvPr id="45" name="Straight Arrow Connector 44"/>
          <p:cNvCxnSpPr>
            <a:stCxn id="41" idx="2"/>
            <a:endCxn id="17" idx="0"/>
          </p:cNvCxnSpPr>
          <p:nvPr/>
        </p:nvCxnSpPr>
        <p:spPr>
          <a:xfrm>
            <a:off x="9274308" y="2337492"/>
            <a:ext cx="0" cy="4882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10398460" y="3973681"/>
            <a:ext cx="1761126" cy="620648"/>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Post-install GCE</a:t>
            </a:r>
          </a:p>
        </p:txBody>
      </p:sp>
      <p:sp>
        <p:nvSpPr>
          <p:cNvPr id="57" name="Rectangle 56"/>
          <p:cNvSpPr/>
          <p:nvPr/>
        </p:nvSpPr>
        <p:spPr>
          <a:xfrm>
            <a:off x="10398460" y="2829431"/>
            <a:ext cx="1761126" cy="620648"/>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Install Application</a:t>
            </a:r>
          </a:p>
        </p:txBody>
      </p:sp>
      <p:cxnSp>
        <p:nvCxnSpPr>
          <p:cNvPr id="59" name="Elbow Connector 58"/>
          <p:cNvCxnSpPr>
            <a:endCxn id="63" idx="1"/>
          </p:cNvCxnSpPr>
          <p:nvPr/>
        </p:nvCxnSpPr>
        <p:spPr>
          <a:xfrm flipV="1">
            <a:off x="10169575" y="2030829"/>
            <a:ext cx="228886" cy="366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7" idx="2"/>
            <a:endCxn id="56" idx="0"/>
          </p:cNvCxnSpPr>
          <p:nvPr/>
        </p:nvCxnSpPr>
        <p:spPr>
          <a:xfrm>
            <a:off x="11279023" y="3450079"/>
            <a:ext cx="0" cy="5236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6" idx="1"/>
          </p:cNvCxnSpPr>
          <p:nvPr/>
        </p:nvCxnSpPr>
        <p:spPr>
          <a:xfrm flipH="1" flipV="1">
            <a:off x="10169575" y="4284004"/>
            <a:ext cx="228886"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10398460" y="1720504"/>
            <a:ext cx="1761126" cy="620648"/>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Pre-install GCE</a:t>
            </a:r>
          </a:p>
        </p:txBody>
      </p:sp>
      <p:cxnSp>
        <p:nvCxnSpPr>
          <p:cNvPr id="64" name="Straight Arrow Connector 63"/>
          <p:cNvCxnSpPr>
            <a:stCxn id="63" idx="2"/>
            <a:endCxn id="57" idx="0"/>
          </p:cNvCxnSpPr>
          <p:nvPr/>
        </p:nvCxnSpPr>
        <p:spPr>
          <a:xfrm>
            <a:off x="11279023" y="2341151"/>
            <a:ext cx="0" cy="4882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bwMode="auto">
          <a:xfrm>
            <a:off x="10076492" y="5984204"/>
            <a:ext cx="2113901" cy="828981"/>
          </a:xfrm>
          <a:prstGeom prst="rect">
            <a:avLst/>
          </a:prstGeom>
          <a:noFill/>
          <a:ln>
            <a:solidFill>
              <a:schemeClr val="tx1">
                <a:lumMod val="75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solidFill>
                <a:schemeClr val="tx1"/>
              </a:solidFill>
            </a:endParaRPr>
          </a:p>
        </p:txBody>
      </p:sp>
      <p:sp>
        <p:nvSpPr>
          <p:cNvPr id="60" name="Rounded Rectangle 59"/>
          <p:cNvSpPr/>
          <p:nvPr/>
        </p:nvSpPr>
        <p:spPr bwMode="auto">
          <a:xfrm>
            <a:off x="10243258" y="6468205"/>
            <a:ext cx="238604" cy="203862"/>
          </a:xfrm>
          <a:prstGeom prst="roundRect">
            <a:avLst>
              <a:gd name="adj" fmla="val 0"/>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224" dirty="0">
              <a:gradFill>
                <a:gsLst>
                  <a:gs pos="0">
                    <a:srgbClr val="FFFFFF"/>
                  </a:gs>
                  <a:gs pos="100000">
                    <a:srgbClr val="FFFFFF"/>
                  </a:gs>
                </a:gsLst>
                <a:lin ang="5400000" scaled="0"/>
              </a:gradFill>
            </a:endParaRPr>
          </a:p>
        </p:txBody>
      </p:sp>
      <p:sp>
        <p:nvSpPr>
          <p:cNvPr id="65" name="Rounded Rectangle 64"/>
          <p:cNvSpPr/>
          <p:nvPr/>
        </p:nvSpPr>
        <p:spPr bwMode="auto">
          <a:xfrm>
            <a:off x="10237363" y="6170572"/>
            <a:ext cx="238604" cy="203862"/>
          </a:xfrm>
          <a:prstGeom prst="roundRect">
            <a:avLst>
              <a:gd name="adj" fmla="val 0"/>
            </a:avLst>
          </a:prstGeom>
          <a:solidFill>
            <a:srgbClr val="FFC000"/>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224" dirty="0">
              <a:gradFill>
                <a:gsLst>
                  <a:gs pos="0">
                    <a:srgbClr val="FFFFFF"/>
                  </a:gs>
                  <a:gs pos="100000">
                    <a:srgbClr val="FFFFFF"/>
                  </a:gs>
                </a:gsLst>
                <a:lin ang="5400000" scaled="0"/>
              </a:gradFill>
            </a:endParaRPr>
          </a:p>
        </p:txBody>
      </p:sp>
      <p:sp>
        <p:nvSpPr>
          <p:cNvPr id="66" name="TextBox 65"/>
          <p:cNvSpPr txBox="1"/>
          <p:nvPr/>
        </p:nvSpPr>
        <p:spPr>
          <a:xfrm>
            <a:off x="10633463" y="6160430"/>
            <a:ext cx="1696820" cy="188385"/>
          </a:xfrm>
          <a:prstGeom prst="rect">
            <a:avLst/>
          </a:prstGeom>
          <a:noFill/>
        </p:spPr>
        <p:txBody>
          <a:bodyPr wrap="square" lIns="0" tIns="0" rIns="0" bIns="0" rtlCol="0">
            <a:spAutoFit/>
          </a:bodyPr>
          <a:lstStyle/>
          <a:p>
            <a:pPr defTabSz="932581"/>
            <a:r>
              <a:rPr lang="en-US" sz="1224" dirty="0"/>
              <a:t>Built-in step</a:t>
            </a:r>
          </a:p>
        </p:txBody>
      </p:sp>
      <p:sp>
        <p:nvSpPr>
          <p:cNvPr id="67" name="TextBox 66"/>
          <p:cNvSpPr txBox="1"/>
          <p:nvPr/>
        </p:nvSpPr>
        <p:spPr>
          <a:xfrm>
            <a:off x="10635151" y="6477918"/>
            <a:ext cx="1696820" cy="188385"/>
          </a:xfrm>
          <a:prstGeom prst="rect">
            <a:avLst/>
          </a:prstGeom>
          <a:noFill/>
        </p:spPr>
        <p:txBody>
          <a:bodyPr wrap="square" lIns="0" tIns="0" rIns="0" bIns="0" rtlCol="0">
            <a:spAutoFit/>
          </a:bodyPr>
          <a:lstStyle/>
          <a:p>
            <a:pPr defTabSz="932581"/>
            <a:r>
              <a:rPr lang="en-US" sz="1224" dirty="0"/>
              <a:t>Extensible command</a:t>
            </a:r>
          </a:p>
        </p:txBody>
      </p:sp>
    </p:spTree>
    <p:custDataLst>
      <p:tags r:id="rId1"/>
    </p:custDataLst>
    <p:extLst>
      <p:ext uri="{BB962C8B-B14F-4D97-AF65-F5344CB8AC3E}">
        <p14:creationId xmlns:p14="http://schemas.microsoft.com/office/powerpoint/2010/main" val="10426763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par>
                                <p:cTn id="56" presetID="10" presetClass="entr" presetSubtype="0"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par>
                                <p:cTn id="62" presetID="10" presetClass="entr" presetSubtype="0" fill="hold"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500"/>
                                        <p:tgtEl>
                                          <p:spTgt spid="5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10" presetClass="entr" presetSubtype="0"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500"/>
                                        <p:tgtEl>
                                          <p:spTgt spid="54"/>
                                        </p:tgtEl>
                                      </p:cBhvr>
                                    </p:animEffect>
                                  </p:childTnLst>
                                </p:cTn>
                              </p:par>
                              <p:par>
                                <p:cTn id="71" presetID="10" presetClass="entr" presetSubtype="0"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500"/>
                                        <p:tgtEl>
                                          <p:spTgt spid="5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par>
                                <p:cTn id="80" presetID="10" presetClass="entr" presetSubtype="0" fill="hold"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fade">
                                      <p:cBhvr>
                                        <p:cTn id="82" dur="500"/>
                                        <p:tgtEl>
                                          <p:spTgt spid="6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par>
                                <p:cTn id="86" presetID="10" presetClass="entr" presetSubtype="0" fill="hold"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par>
                                <p:cTn id="89" presetID="10" presetClass="entr" presetSubtype="0" fill="hold" nodeType="with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500"/>
                                        <p:tgtEl>
                                          <p:spTgt spid="62"/>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fade">
                                      <p:cBhvr>
                                        <p:cTn id="96" dur="500"/>
                                        <p:tgtEl>
                                          <p:spTgt spid="5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fade">
                                      <p:cBhvr>
                                        <p:cTn id="104" dur="500"/>
                                        <p:tgtEl>
                                          <p:spTgt spid="49"/>
                                        </p:tgtEl>
                                      </p:cBhvr>
                                    </p:animEffect>
                                  </p:childTnLst>
                                </p:cTn>
                              </p:par>
                              <p:par>
                                <p:cTn id="105" presetID="10" presetClass="entr" presetSubtype="0" fill="hold" nodeType="with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fade">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6" grpId="0" animBg="1"/>
      <p:bldP spid="17" grpId="0" animBg="1"/>
      <p:bldP spid="49" grpId="0" animBg="1"/>
      <p:bldP spid="41" grpId="0" animBg="1"/>
      <p:bldP spid="56" grpId="0" animBg="1"/>
      <p:bldP spid="57" grpId="0" animBg="1"/>
      <p:bldP spid="6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Session Objectives And Takeaways</a:t>
            </a:r>
            <a:endParaRPr lang="en-US" dirty="0"/>
          </a:p>
        </p:txBody>
      </p:sp>
      <p:sp>
        <p:nvSpPr>
          <p:cNvPr id="5" name="Text Placeholder 4"/>
          <p:cNvSpPr>
            <a:spLocks noGrp="1"/>
          </p:cNvSpPr>
          <p:nvPr>
            <p:ph type="body" sz="quarter" idx="10"/>
          </p:nvPr>
        </p:nvSpPr>
        <p:spPr>
          <a:xfrm>
            <a:off x="274638" y="1395736"/>
            <a:ext cx="9235403" cy="1914370"/>
          </a:xfrm>
        </p:spPr>
        <p:txBody>
          <a:bodyPr/>
          <a:lstStyle/>
          <a:p>
            <a:r>
              <a:rPr lang="en-US" smtClean="0"/>
              <a:t>Session Objective(s): </a:t>
            </a:r>
          </a:p>
          <a:p>
            <a:pPr lvl="1"/>
            <a:r>
              <a:rPr lang="en-US" smtClean="0"/>
              <a:t>Understand the SCVMM Service Templates and Lifecycle</a:t>
            </a:r>
          </a:p>
          <a:p>
            <a:pPr lvl="1"/>
            <a:endParaRPr lang="en-US" smtClean="0"/>
          </a:p>
          <a:p>
            <a:r>
              <a:rPr lang="en-US" smtClean="0"/>
              <a:t>Manage multi-tier applications across multiple servers as a single unit</a:t>
            </a:r>
          </a:p>
          <a:p>
            <a:r>
              <a:rPr lang="en-US" smtClean="0"/>
              <a:t>Manage fewer images – Applications and OS are composed during deployment</a:t>
            </a:r>
          </a:p>
          <a:p>
            <a:r>
              <a:rPr lang="en-US" smtClean="0"/>
              <a:t>Scale out based on demand</a:t>
            </a:r>
          </a:p>
          <a:p>
            <a:r>
              <a:rPr lang="en-US" smtClean="0"/>
              <a:t>Template driven updates</a:t>
            </a:r>
            <a:endParaRPr lang="en-US" dirty="0"/>
          </a:p>
        </p:txBody>
      </p:sp>
    </p:spTree>
    <p:extLst>
      <p:ext uri="{BB962C8B-B14F-4D97-AF65-F5344CB8AC3E}">
        <p14:creationId xmlns:p14="http://schemas.microsoft.com/office/powerpoint/2010/main" val="322515394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272228" y="3397289"/>
            <a:ext cx="1761126" cy="647764"/>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Profile Level  Pre-Install GCE</a:t>
            </a:r>
          </a:p>
        </p:txBody>
      </p:sp>
      <p:sp>
        <p:nvSpPr>
          <p:cNvPr id="7" name="Rectangle 6"/>
          <p:cNvSpPr/>
          <p:nvPr/>
        </p:nvSpPr>
        <p:spPr>
          <a:xfrm>
            <a:off x="4261075" y="5977112"/>
            <a:ext cx="1761126" cy="603482"/>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Profile Level Post-Install GCE</a:t>
            </a:r>
          </a:p>
        </p:txBody>
      </p:sp>
      <p:sp>
        <p:nvSpPr>
          <p:cNvPr id="8" name="Rectangle 7"/>
          <p:cNvSpPr/>
          <p:nvPr/>
        </p:nvSpPr>
        <p:spPr>
          <a:xfrm>
            <a:off x="6401289" y="3498207"/>
            <a:ext cx="1761126" cy="458757"/>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Level Pre-Install GCE</a:t>
            </a:r>
          </a:p>
        </p:txBody>
      </p:sp>
      <p:sp>
        <p:nvSpPr>
          <p:cNvPr id="9" name="Rectangle 8"/>
          <p:cNvSpPr/>
          <p:nvPr/>
        </p:nvSpPr>
        <p:spPr>
          <a:xfrm>
            <a:off x="6401289" y="4741677"/>
            <a:ext cx="1761126" cy="466302"/>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Level Post-Install GCE</a:t>
            </a:r>
          </a:p>
        </p:txBody>
      </p:sp>
      <p:sp>
        <p:nvSpPr>
          <p:cNvPr id="11" name="Rectangle 10"/>
          <p:cNvSpPr/>
          <p:nvPr/>
        </p:nvSpPr>
        <p:spPr>
          <a:xfrm>
            <a:off x="126715" y="854886"/>
            <a:ext cx="1761126" cy="466302"/>
          </a:xfrm>
          <a:prstGeom prst="rect">
            <a:avLst/>
          </a:prstGeom>
          <a:solidFill>
            <a:srgbClr val="FFC000"/>
          </a:solidFill>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Select Tier Based on Servicing Order</a:t>
            </a:r>
          </a:p>
        </p:txBody>
      </p:sp>
      <p:sp>
        <p:nvSpPr>
          <p:cNvPr id="12" name="Rectangle 11"/>
          <p:cNvSpPr/>
          <p:nvPr/>
        </p:nvSpPr>
        <p:spPr>
          <a:xfrm>
            <a:off x="126715" y="1476622"/>
            <a:ext cx="1761126" cy="601363"/>
          </a:xfrm>
          <a:prstGeom prst="rect">
            <a:avLst/>
          </a:prstGeom>
          <a:solidFill>
            <a:srgbClr val="FFC000"/>
          </a:solidFill>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Select Machine Based on Upgrade Domain</a:t>
            </a:r>
          </a:p>
        </p:txBody>
      </p:sp>
      <p:sp>
        <p:nvSpPr>
          <p:cNvPr id="13" name="Rectangle 12"/>
          <p:cNvSpPr/>
          <p:nvPr/>
        </p:nvSpPr>
        <p:spPr>
          <a:xfrm>
            <a:off x="2194533" y="1534911"/>
            <a:ext cx="1761126" cy="48667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Remove from Load Balancer</a:t>
            </a:r>
          </a:p>
        </p:txBody>
      </p:sp>
      <p:sp>
        <p:nvSpPr>
          <p:cNvPr id="14" name="Rectangle 13"/>
          <p:cNvSpPr/>
          <p:nvPr/>
        </p:nvSpPr>
        <p:spPr>
          <a:xfrm>
            <a:off x="2194533" y="6028535"/>
            <a:ext cx="1761126" cy="466302"/>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Add to Load Balancer</a:t>
            </a:r>
          </a:p>
        </p:txBody>
      </p:sp>
      <p:sp>
        <p:nvSpPr>
          <p:cNvPr id="16" name="Rectangle 15"/>
          <p:cNvSpPr/>
          <p:nvPr/>
        </p:nvSpPr>
        <p:spPr>
          <a:xfrm>
            <a:off x="6401289" y="4119941"/>
            <a:ext cx="1761126" cy="466302"/>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Install Application</a:t>
            </a:r>
          </a:p>
        </p:txBody>
      </p:sp>
      <p:cxnSp>
        <p:nvCxnSpPr>
          <p:cNvPr id="19" name="Straight Connector 18"/>
          <p:cNvCxnSpPr/>
          <p:nvPr/>
        </p:nvCxnSpPr>
        <p:spPr>
          <a:xfrm>
            <a:off x="2050274" y="52817"/>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078939" y="68662"/>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218238" y="77716"/>
            <a:ext cx="0" cy="688662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04673" y="233150"/>
            <a:ext cx="1464760" cy="374846"/>
          </a:xfrm>
          <a:prstGeom prst="rect">
            <a:avLst/>
          </a:prstGeom>
          <a:noFill/>
        </p:spPr>
        <p:txBody>
          <a:bodyPr wrap="none" rtlCol="0">
            <a:spAutoFit/>
          </a:bodyPr>
          <a:lstStyle/>
          <a:p>
            <a:pPr defTabSz="932581"/>
            <a:r>
              <a:rPr lang="en-US" sz="1836" dirty="0"/>
              <a:t>Per Machine</a:t>
            </a:r>
          </a:p>
        </p:txBody>
      </p:sp>
      <p:sp>
        <p:nvSpPr>
          <p:cNvPr id="24" name="TextBox 23"/>
          <p:cNvSpPr txBox="1"/>
          <p:nvPr/>
        </p:nvSpPr>
        <p:spPr>
          <a:xfrm>
            <a:off x="4264377" y="233150"/>
            <a:ext cx="1541704" cy="374846"/>
          </a:xfrm>
          <a:prstGeom prst="rect">
            <a:avLst/>
          </a:prstGeom>
          <a:noFill/>
        </p:spPr>
        <p:txBody>
          <a:bodyPr wrap="none" rtlCol="0">
            <a:spAutoFit/>
          </a:bodyPr>
          <a:lstStyle/>
          <a:p>
            <a:pPr defTabSz="932581"/>
            <a:r>
              <a:rPr lang="en-US" sz="1836" dirty="0"/>
              <a:t>Per Guest OS</a:t>
            </a:r>
          </a:p>
        </p:txBody>
      </p:sp>
      <p:sp>
        <p:nvSpPr>
          <p:cNvPr id="25" name="TextBox 24"/>
          <p:cNvSpPr txBox="1"/>
          <p:nvPr/>
        </p:nvSpPr>
        <p:spPr>
          <a:xfrm>
            <a:off x="6425429" y="233150"/>
            <a:ext cx="1758110" cy="374846"/>
          </a:xfrm>
          <a:prstGeom prst="rect">
            <a:avLst/>
          </a:prstGeom>
          <a:noFill/>
        </p:spPr>
        <p:txBody>
          <a:bodyPr wrap="none" rtlCol="0">
            <a:spAutoFit/>
          </a:bodyPr>
          <a:lstStyle/>
          <a:p>
            <a:pPr defTabSz="932581"/>
            <a:r>
              <a:rPr lang="en-US" sz="1836" dirty="0"/>
              <a:t>Per Application</a:t>
            </a:r>
          </a:p>
        </p:txBody>
      </p:sp>
      <p:cxnSp>
        <p:nvCxnSpPr>
          <p:cNvPr id="33" name="Straight Arrow Connector 32"/>
          <p:cNvCxnSpPr>
            <a:endCxn id="12" idx="0"/>
          </p:cNvCxnSpPr>
          <p:nvPr/>
        </p:nvCxnSpPr>
        <p:spPr>
          <a:xfrm>
            <a:off x="990935" y="1321188"/>
            <a:ext cx="16344" cy="1554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2" idx="3"/>
          </p:cNvCxnSpPr>
          <p:nvPr/>
        </p:nvCxnSpPr>
        <p:spPr>
          <a:xfrm>
            <a:off x="1887841" y="1777304"/>
            <a:ext cx="30669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47" idx="3"/>
            <a:endCxn id="6" idx="1"/>
          </p:cNvCxnSpPr>
          <p:nvPr/>
        </p:nvCxnSpPr>
        <p:spPr>
          <a:xfrm flipV="1">
            <a:off x="3953646" y="3721172"/>
            <a:ext cx="31858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3"/>
            <a:endCxn id="8" idx="1"/>
          </p:cNvCxnSpPr>
          <p:nvPr/>
        </p:nvCxnSpPr>
        <p:spPr>
          <a:xfrm>
            <a:off x="6033354" y="3721170"/>
            <a:ext cx="367936" cy="6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8" idx="2"/>
            <a:endCxn id="16" idx="0"/>
          </p:cNvCxnSpPr>
          <p:nvPr/>
        </p:nvCxnSpPr>
        <p:spPr>
          <a:xfrm>
            <a:off x="7281852" y="3956964"/>
            <a:ext cx="0" cy="1629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2"/>
            <a:endCxn id="9" idx="0"/>
          </p:cNvCxnSpPr>
          <p:nvPr/>
        </p:nvCxnSpPr>
        <p:spPr>
          <a:xfrm>
            <a:off x="7281852" y="4586243"/>
            <a:ext cx="0" cy="1554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7" idx="1"/>
            <a:endCxn id="14" idx="3"/>
          </p:cNvCxnSpPr>
          <p:nvPr/>
        </p:nvCxnSpPr>
        <p:spPr>
          <a:xfrm flipH="1" flipV="1">
            <a:off x="3955660" y="6261686"/>
            <a:ext cx="305416" cy="17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flipV="1">
            <a:off x="1880714" y="6261687"/>
            <a:ext cx="306693"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37889" y="245051"/>
            <a:ext cx="1318694" cy="374846"/>
          </a:xfrm>
          <a:prstGeom prst="rect">
            <a:avLst/>
          </a:prstGeom>
          <a:noFill/>
        </p:spPr>
        <p:txBody>
          <a:bodyPr wrap="none" rtlCol="0">
            <a:spAutoFit/>
          </a:bodyPr>
          <a:lstStyle/>
          <a:p>
            <a:pPr defTabSz="932581"/>
            <a:r>
              <a:rPr lang="en-US" sz="1836" dirty="0"/>
              <a:t>Per Service</a:t>
            </a:r>
          </a:p>
        </p:txBody>
      </p:sp>
      <p:sp>
        <p:nvSpPr>
          <p:cNvPr id="47" name="Rectangle 46"/>
          <p:cNvSpPr/>
          <p:nvPr/>
        </p:nvSpPr>
        <p:spPr>
          <a:xfrm>
            <a:off x="2192522" y="3477835"/>
            <a:ext cx="1761126" cy="48667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Customize New OS</a:t>
            </a:r>
          </a:p>
        </p:txBody>
      </p:sp>
      <p:sp>
        <p:nvSpPr>
          <p:cNvPr id="55" name="Rectangle 54"/>
          <p:cNvSpPr/>
          <p:nvPr/>
        </p:nvSpPr>
        <p:spPr>
          <a:xfrm>
            <a:off x="6401289" y="2177020"/>
            <a:ext cx="1761126" cy="486674"/>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Level  Store State GCE</a:t>
            </a:r>
          </a:p>
        </p:txBody>
      </p:sp>
      <p:sp>
        <p:nvSpPr>
          <p:cNvPr id="56" name="Rectangle 55"/>
          <p:cNvSpPr/>
          <p:nvPr/>
        </p:nvSpPr>
        <p:spPr>
          <a:xfrm>
            <a:off x="2194533" y="2177020"/>
            <a:ext cx="1761126" cy="48667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Add Data Disk to Machine</a:t>
            </a:r>
          </a:p>
        </p:txBody>
      </p:sp>
      <p:sp>
        <p:nvSpPr>
          <p:cNvPr id="57" name="Rectangle 56"/>
          <p:cNvSpPr/>
          <p:nvPr/>
        </p:nvSpPr>
        <p:spPr>
          <a:xfrm>
            <a:off x="6401289" y="2798755"/>
            <a:ext cx="1761126" cy="48667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Server App-V Backup State</a:t>
            </a:r>
          </a:p>
        </p:txBody>
      </p:sp>
      <p:sp>
        <p:nvSpPr>
          <p:cNvPr id="59" name="Rectangle 58"/>
          <p:cNvSpPr/>
          <p:nvPr/>
        </p:nvSpPr>
        <p:spPr>
          <a:xfrm>
            <a:off x="2194533" y="2798755"/>
            <a:ext cx="1761126" cy="486674"/>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Swap OS Disk</a:t>
            </a:r>
          </a:p>
        </p:txBody>
      </p:sp>
      <p:sp>
        <p:nvSpPr>
          <p:cNvPr id="61" name="Rectangle 60"/>
          <p:cNvSpPr/>
          <p:nvPr/>
        </p:nvSpPr>
        <p:spPr>
          <a:xfrm>
            <a:off x="6401289" y="6029481"/>
            <a:ext cx="1761126" cy="486674"/>
          </a:xfrm>
          <a:prstGeom prst="rect">
            <a:avLst/>
          </a:prstGeom>
          <a:solidFill>
            <a:srgbClr val="92D050"/>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gradFill>
                  <a:gsLst>
                    <a:gs pos="0">
                      <a:srgbClr val="000000"/>
                    </a:gs>
                    <a:gs pos="100000">
                      <a:srgbClr val="000000"/>
                    </a:gs>
                  </a:gsLst>
                  <a:lin ang="5400000" scaled="0"/>
                </a:gradFill>
              </a:rPr>
              <a:t>Application Level  Apply State GCE</a:t>
            </a:r>
          </a:p>
        </p:txBody>
      </p:sp>
      <p:cxnSp>
        <p:nvCxnSpPr>
          <p:cNvPr id="37" name="Straight Arrow Connector 36"/>
          <p:cNvCxnSpPr>
            <a:stCxn id="13" idx="2"/>
            <a:endCxn id="56" idx="0"/>
          </p:cNvCxnSpPr>
          <p:nvPr/>
        </p:nvCxnSpPr>
        <p:spPr>
          <a:xfrm>
            <a:off x="3075096" y="2021584"/>
            <a:ext cx="0" cy="1554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56" idx="3"/>
            <a:endCxn id="55" idx="1"/>
          </p:cNvCxnSpPr>
          <p:nvPr/>
        </p:nvCxnSpPr>
        <p:spPr>
          <a:xfrm>
            <a:off x="3955660" y="2420355"/>
            <a:ext cx="244563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55" idx="3"/>
            <a:endCxn id="57" idx="3"/>
          </p:cNvCxnSpPr>
          <p:nvPr/>
        </p:nvCxnSpPr>
        <p:spPr>
          <a:xfrm>
            <a:off x="8162415" y="2420357"/>
            <a:ext cx="12953" cy="621736"/>
          </a:xfrm>
          <a:prstGeom prst="bentConnector3">
            <a:avLst>
              <a:gd name="adj1" fmla="val 18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57" idx="1"/>
            <a:endCxn id="59" idx="3"/>
          </p:cNvCxnSpPr>
          <p:nvPr/>
        </p:nvCxnSpPr>
        <p:spPr>
          <a:xfrm flipH="1">
            <a:off x="3955660" y="3042091"/>
            <a:ext cx="244563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59" idx="2"/>
            <a:endCxn id="47" idx="0"/>
          </p:cNvCxnSpPr>
          <p:nvPr/>
        </p:nvCxnSpPr>
        <p:spPr>
          <a:xfrm flipH="1">
            <a:off x="3073083" y="3285427"/>
            <a:ext cx="2013" cy="1924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9" idx="2"/>
            <a:endCxn id="46" idx="0"/>
          </p:cNvCxnSpPr>
          <p:nvPr/>
        </p:nvCxnSpPr>
        <p:spPr>
          <a:xfrm>
            <a:off x="7281852" y="5207980"/>
            <a:ext cx="0" cy="1544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1" idx="1"/>
            <a:endCxn id="7" idx="3"/>
          </p:cNvCxnSpPr>
          <p:nvPr/>
        </p:nvCxnSpPr>
        <p:spPr>
          <a:xfrm flipH="1">
            <a:off x="6022200" y="6272818"/>
            <a:ext cx="379090" cy="60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610259" y="40214"/>
            <a:ext cx="2720120" cy="374846"/>
          </a:xfrm>
          <a:prstGeom prst="rect">
            <a:avLst/>
          </a:prstGeom>
          <a:solidFill>
            <a:schemeClr val="tx2"/>
          </a:solidFill>
          <a:ln>
            <a:noFill/>
          </a:ln>
        </p:spPr>
        <p:txBody>
          <a:bodyPr wrap="square" rtlCol="0">
            <a:spAutoFit/>
          </a:bodyPr>
          <a:lstStyle/>
          <a:p>
            <a:pPr defTabSz="932581"/>
            <a:r>
              <a:rPr lang="en-US" sz="1836" dirty="0">
                <a:solidFill>
                  <a:srgbClr val="000000"/>
                </a:solidFill>
              </a:rPr>
              <a:t>Image Based Updating</a:t>
            </a:r>
          </a:p>
        </p:txBody>
      </p:sp>
      <p:sp>
        <p:nvSpPr>
          <p:cNvPr id="52" name="Rectangle 51"/>
          <p:cNvSpPr/>
          <p:nvPr/>
        </p:nvSpPr>
        <p:spPr>
          <a:xfrm>
            <a:off x="126715" y="6086823"/>
            <a:ext cx="1761126" cy="349726"/>
          </a:xfrm>
          <a:prstGeom prst="rect">
            <a:avLst/>
          </a:prstGeom>
          <a:solidFill>
            <a:srgbClr val="FFC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Done</a:t>
            </a:r>
          </a:p>
        </p:txBody>
      </p:sp>
      <p:sp>
        <p:nvSpPr>
          <p:cNvPr id="46" name="Rectangle 45"/>
          <p:cNvSpPr/>
          <p:nvPr/>
        </p:nvSpPr>
        <p:spPr>
          <a:xfrm>
            <a:off x="6401289" y="5362469"/>
            <a:ext cx="1761126" cy="466302"/>
          </a:xfrm>
          <a:prstGeom prst="rect">
            <a:avLst/>
          </a:prstGeom>
          <a:solidFill>
            <a:srgbClr val="92D05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defTabSz="932581"/>
            <a:r>
              <a:rPr lang="en-US" sz="1428" dirty="0">
                <a:solidFill>
                  <a:srgbClr val="000000"/>
                </a:solidFill>
              </a:rPr>
              <a:t>Server App-V Restore State</a:t>
            </a:r>
          </a:p>
        </p:txBody>
      </p:sp>
      <p:cxnSp>
        <p:nvCxnSpPr>
          <p:cNvPr id="49" name="Straight Arrow Connector 48"/>
          <p:cNvCxnSpPr>
            <a:stCxn id="46" idx="2"/>
            <a:endCxn id="61" idx="0"/>
          </p:cNvCxnSpPr>
          <p:nvPr/>
        </p:nvCxnSpPr>
        <p:spPr>
          <a:xfrm>
            <a:off x="7281852" y="5828771"/>
            <a:ext cx="0" cy="2007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bwMode="auto">
          <a:xfrm>
            <a:off x="10076492" y="5984204"/>
            <a:ext cx="2113901" cy="828981"/>
          </a:xfrm>
          <a:prstGeom prst="rect">
            <a:avLst/>
          </a:prstGeom>
          <a:noFill/>
          <a:ln>
            <a:solidFill>
              <a:schemeClr val="tx1">
                <a:lumMod val="75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73" name="Rounded Rectangle 72"/>
          <p:cNvSpPr/>
          <p:nvPr/>
        </p:nvSpPr>
        <p:spPr bwMode="auto">
          <a:xfrm>
            <a:off x="10243258" y="6468205"/>
            <a:ext cx="238604" cy="203862"/>
          </a:xfrm>
          <a:prstGeom prst="roundRect">
            <a:avLst>
              <a:gd name="adj" fmla="val 0"/>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224" dirty="0">
              <a:gradFill>
                <a:gsLst>
                  <a:gs pos="0">
                    <a:srgbClr val="FFFFFF"/>
                  </a:gs>
                  <a:gs pos="100000">
                    <a:srgbClr val="FFFFFF"/>
                  </a:gs>
                </a:gsLst>
                <a:lin ang="5400000" scaled="0"/>
              </a:gradFill>
            </a:endParaRPr>
          </a:p>
        </p:txBody>
      </p:sp>
      <p:sp>
        <p:nvSpPr>
          <p:cNvPr id="74" name="Rounded Rectangle 73"/>
          <p:cNvSpPr/>
          <p:nvPr/>
        </p:nvSpPr>
        <p:spPr bwMode="auto">
          <a:xfrm>
            <a:off x="10237363" y="6170572"/>
            <a:ext cx="238604" cy="203862"/>
          </a:xfrm>
          <a:prstGeom prst="roundRect">
            <a:avLst>
              <a:gd name="adj" fmla="val 0"/>
            </a:avLst>
          </a:prstGeom>
          <a:solidFill>
            <a:srgbClr val="FFC000"/>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endParaRPr lang="en-US" sz="1224" dirty="0">
              <a:gradFill>
                <a:gsLst>
                  <a:gs pos="0">
                    <a:srgbClr val="FFFFFF"/>
                  </a:gs>
                  <a:gs pos="100000">
                    <a:srgbClr val="FFFFFF"/>
                  </a:gs>
                </a:gsLst>
                <a:lin ang="5400000" scaled="0"/>
              </a:gradFill>
            </a:endParaRPr>
          </a:p>
        </p:txBody>
      </p:sp>
      <p:sp>
        <p:nvSpPr>
          <p:cNvPr id="75" name="TextBox 74"/>
          <p:cNvSpPr txBox="1"/>
          <p:nvPr/>
        </p:nvSpPr>
        <p:spPr>
          <a:xfrm>
            <a:off x="10633463" y="6160430"/>
            <a:ext cx="1696820" cy="188385"/>
          </a:xfrm>
          <a:prstGeom prst="rect">
            <a:avLst/>
          </a:prstGeom>
          <a:noFill/>
        </p:spPr>
        <p:txBody>
          <a:bodyPr wrap="square" lIns="0" tIns="0" rIns="0" bIns="0" rtlCol="0">
            <a:spAutoFit/>
          </a:bodyPr>
          <a:lstStyle/>
          <a:p>
            <a:pPr defTabSz="932581"/>
            <a:r>
              <a:rPr lang="en-US" sz="1224" dirty="0"/>
              <a:t>Built-in step</a:t>
            </a:r>
          </a:p>
        </p:txBody>
      </p:sp>
      <p:sp>
        <p:nvSpPr>
          <p:cNvPr id="77" name="TextBox 76"/>
          <p:cNvSpPr txBox="1"/>
          <p:nvPr/>
        </p:nvSpPr>
        <p:spPr>
          <a:xfrm>
            <a:off x="10635151" y="6477918"/>
            <a:ext cx="1696820" cy="188385"/>
          </a:xfrm>
          <a:prstGeom prst="rect">
            <a:avLst/>
          </a:prstGeom>
          <a:noFill/>
        </p:spPr>
        <p:txBody>
          <a:bodyPr wrap="square" lIns="0" tIns="0" rIns="0" bIns="0" rtlCol="0">
            <a:spAutoFit/>
          </a:bodyPr>
          <a:lstStyle/>
          <a:p>
            <a:pPr defTabSz="932581"/>
            <a:r>
              <a:rPr lang="en-US" sz="1224" dirty="0"/>
              <a:t>Extensible command</a:t>
            </a:r>
          </a:p>
        </p:txBody>
      </p:sp>
    </p:spTree>
    <p:custDataLst>
      <p:tags r:id="rId1"/>
    </p:custDataLst>
    <p:extLst>
      <p:ext uri="{BB962C8B-B14F-4D97-AF65-F5344CB8AC3E}">
        <p14:creationId xmlns:p14="http://schemas.microsoft.com/office/powerpoint/2010/main" val="35045495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p:cTn id="39" dur="500" fill="hold"/>
                                        <p:tgtEl>
                                          <p:spTgt spid="56"/>
                                        </p:tgtEl>
                                        <p:attrNameLst>
                                          <p:attrName>ppt_w</p:attrName>
                                        </p:attrNameLst>
                                      </p:cBhvr>
                                      <p:tavLst>
                                        <p:tav tm="0">
                                          <p:val>
                                            <p:fltVal val="0"/>
                                          </p:val>
                                        </p:tav>
                                        <p:tav tm="100000">
                                          <p:val>
                                            <p:strVal val="#ppt_w"/>
                                          </p:val>
                                        </p:tav>
                                      </p:tavLst>
                                    </p:anim>
                                    <p:anim calcmode="lin" valueType="num">
                                      <p:cBhvr>
                                        <p:cTn id="40" dur="500" fill="hold"/>
                                        <p:tgtEl>
                                          <p:spTgt spid="56"/>
                                        </p:tgtEl>
                                        <p:attrNameLst>
                                          <p:attrName>ppt_h</p:attrName>
                                        </p:attrNameLst>
                                      </p:cBhvr>
                                      <p:tavLst>
                                        <p:tav tm="0">
                                          <p:val>
                                            <p:fltVal val="0"/>
                                          </p:val>
                                        </p:tav>
                                        <p:tav tm="100000">
                                          <p:val>
                                            <p:strVal val="#ppt_h"/>
                                          </p:val>
                                        </p:tav>
                                      </p:tavLst>
                                    </p:anim>
                                    <p:animEffect transition="in" filter="fade">
                                      <p:cBhvr>
                                        <p:cTn id="41" dur="500"/>
                                        <p:tgtEl>
                                          <p:spTgt spid="5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Effect transition="in" filter="fade">
                                      <p:cBhvr>
                                        <p:cTn id="48" dur="500"/>
                                        <p:tgtEl>
                                          <p:spTgt spid="4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animEffect transition="in" filter="fade">
                                      <p:cBhvr>
                                        <p:cTn id="53" dur="500"/>
                                        <p:tgtEl>
                                          <p:spTgt spid="55"/>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Effect transition="in" filter="fade">
                                      <p:cBhvr>
                                        <p:cTn id="60" dur="500"/>
                                        <p:tgtEl>
                                          <p:spTgt spid="5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p:cTn id="63" dur="500" fill="hold"/>
                                        <p:tgtEl>
                                          <p:spTgt spid="57"/>
                                        </p:tgtEl>
                                        <p:attrNameLst>
                                          <p:attrName>ppt_w</p:attrName>
                                        </p:attrNameLst>
                                      </p:cBhvr>
                                      <p:tavLst>
                                        <p:tav tm="0">
                                          <p:val>
                                            <p:fltVal val="0"/>
                                          </p:val>
                                        </p:tav>
                                        <p:tav tm="100000">
                                          <p:val>
                                            <p:strVal val="#ppt_w"/>
                                          </p:val>
                                        </p:tav>
                                      </p:tavLst>
                                    </p:anim>
                                    <p:anim calcmode="lin" valueType="num">
                                      <p:cBhvr>
                                        <p:cTn id="64" dur="500" fill="hold"/>
                                        <p:tgtEl>
                                          <p:spTgt spid="57"/>
                                        </p:tgtEl>
                                        <p:attrNameLst>
                                          <p:attrName>ppt_h</p:attrName>
                                        </p:attrNameLst>
                                      </p:cBhvr>
                                      <p:tavLst>
                                        <p:tav tm="0">
                                          <p:val>
                                            <p:fltVal val="0"/>
                                          </p:val>
                                        </p:tav>
                                        <p:tav tm="100000">
                                          <p:val>
                                            <p:strVal val="#ppt_h"/>
                                          </p:val>
                                        </p:tav>
                                      </p:tavLst>
                                    </p:anim>
                                    <p:animEffect transition="in" filter="fade">
                                      <p:cBhvr>
                                        <p:cTn id="65" dur="500"/>
                                        <p:tgtEl>
                                          <p:spTgt spid="57"/>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66"/>
                                        </p:tgtEl>
                                        <p:attrNameLst>
                                          <p:attrName>style.visibility</p:attrName>
                                        </p:attrNameLst>
                                      </p:cBhvr>
                                      <p:to>
                                        <p:strVal val="visible"/>
                                      </p:to>
                                    </p:set>
                                    <p:anim calcmode="lin" valueType="num">
                                      <p:cBhvr>
                                        <p:cTn id="70" dur="500" fill="hold"/>
                                        <p:tgtEl>
                                          <p:spTgt spid="66"/>
                                        </p:tgtEl>
                                        <p:attrNameLst>
                                          <p:attrName>ppt_w</p:attrName>
                                        </p:attrNameLst>
                                      </p:cBhvr>
                                      <p:tavLst>
                                        <p:tav tm="0">
                                          <p:val>
                                            <p:fltVal val="0"/>
                                          </p:val>
                                        </p:tav>
                                        <p:tav tm="100000">
                                          <p:val>
                                            <p:strVal val="#ppt_w"/>
                                          </p:val>
                                        </p:tav>
                                      </p:tavLst>
                                    </p:anim>
                                    <p:anim calcmode="lin" valueType="num">
                                      <p:cBhvr>
                                        <p:cTn id="71" dur="500" fill="hold"/>
                                        <p:tgtEl>
                                          <p:spTgt spid="66"/>
                                        </p:tgtEl>
                                        <p:attrNameLst>
                                          <p:attrName>ppt_h</p:attrName>
                                        </p:attrNameLst>
                                      </p:cBhvr>
                                      <p:tavLst>
                                        <p:tav tm="0">
                                          <p:val>
                                            <p:fltVal val="0"/>
                                          </p:val>
                                        </p:tav>
                                        <p:tav tm="100000">
                                          <p:val>
                                            <p:strVal val="#ppt_h"/>
                                          </p:val>
                                        </p:tav>
                                      </p:tavLst>
                                    </p:anim>
                                    <p:animEffect transition="in" filter="fade">
                                      <p:cBhvr>
                                        <p:cTn id="72" dur="500"/>
                                        <p:tgtEl>
                                          <p:spTgt spid="6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68"/>
                                        </p:tgtEl>
                                        <p:attrNameLst>
                                          <p:attrName>style.visibility</p:attrName>
                                        </p:attrNameLst>
                                      </p:cBhvr>
                                      <p:to>
                                        <p:strVal val="visible"/>
                                      </p:to>
                                    </p:set>
                                    <p:anim calcmode="lin" valueType="num">
                                      <p:cBhvr>
                                        <p:cTn id="82" dur="500" fill="hold"/>
                                        <p:tgtEl>
                                          <p:spTgt spid="68"/>
                                        </p:tgtEl>
                                        <p:attrNameLst>
                                          <p:attrName>ppt_w</p:attrName>
                                        </p:attrNameLst>
                                      </p:cBhvr>
                                      <p:tavLst>
                                        <p:tav tm="0">
                                          <p:val>
                                            <p:fltVal val="0"/>
                                          </p:val>
                                        </p:tav>
                                        <p:tav tm="100000">
                                          <p:val>
                                            <p:strVal val="#ppt_w"/>
                                          </p:val>
                                        </p:tav>
                                      </p:tavLst>
                                    </p:anim>
                                    <p:anim calcmode="lin" valueType="num">
                                      <p:cBhvr>
                                        <p:cTn id="83" dur="500" fill="hold"/>
                                        <p:tgtEl>
                                          <p:spTgt spid="68"/>
                                        </p:tgtEl>
                                        <p:attrNameLst>
                                          <p:attrName>ppt_h</p:attrName>
                                        </p:attrNameLst>
                                      </p:cBhvr>
                                      <p:tavLst>
                                        <p:tav tm="0">
                                          <p:val>
                                            <p:fltVal val="0"/>
                                          </p:val>
                                        </p:tav>
                                        <p:tav tm="100000">
                                          <p:val>
                                            <p:strVal val="#ppt_h"/>
                                          </p:val>
                                        </p:tav>
                                      </p:tavLst>
                                    </p:anim>
                                    <p:animEffect transition="in" filter="fade">
                                      <p:cBhvr>
                                        <p:cTn id="84" dur="500"/>
                                        <p:tgtEl>
                                          <p:spTgt spid="6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p:cTn id="87" dur="500" fill="hold"/>
                                        <p:tgtEl>
                                          <p:spTgt spid="47"/>
                                        </p:tgtEl>
                                        <p:attrNameLst>
                                          <p:attrName>ppt_w</p:attrName>
                                        </p:attrNameLst>
                                      </p:cBhvr>
                                      <p:tavLst>
                                        <p:tav tm="0">
                                          <p:val>
                                            <p:fltVal val="0"/>
                                          </p:val>
                                        </p:tav>
                                        <p:tav tm="100000">
                                          <p:val>
                                            <p:strVal val="#ppt_w"/>
                                          </p:val>
                                        </p:tav>
                                      </p:tavLst>
                                    </p:anim>
                                    <p:anim calcmode="lin" valueType="num">
                                      <p:cBhvr>
                                        <p:cTn id="88" dur="500" fill="hold"/>
                                        <p:tgtEl>
                                          <p:spTgt spid="47"/>
                                        </p:tgtEl>
                                        <p:attrNameLst>
                                          <p:attrName>ppt_h</p:attrName>
                                        </p:attrNameLst>
                                      </p:cBhvr>
                                      <p:tavLst>
                                        <p:tav tm="0">
                                          <p:val>
                                            <p:fltVal val="0"/>
                                          </p:val>
                                        </p:tav>
                                        <p:tav tm="100000">
                                          <p:val>
                                            <p:strVal val="#ppt_h"/>
                                          </p:val>
                                        </p:tav>
                                      </p:tavLst>
                                    </p:anim>
                                    <p:animEffect transition="in" filter="fade">
                                      <p:cBhvr>
                                        <p:cTn id="89" dur="500"/>
                                        <p:tgtEl>
                                          <p:spTgt spid="47"/>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nodeType="click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p:cTn id="94" dur="500" fill="hold"/>
                                        <p:tgtEl>
                                          <p:spTgt spid="40"/>
                                        </p:tgtEl>
                                        <p:attrNameLst>
                                          <p:attrName>ppt_w</p:attrName>
                                        </p:attrNameLst>
                                      </p:cBhvr>
                                      <p:tavLst>
                                        <p:tav tm="0">
                                          <p:val>
                                            <p:fltVal val="0"/>
                                          </p:val>
                                        </p:tav>
                                        <p:tav tm="100000">
                                          <p:val>
                                            <p:strVal val="#ppt_w"/>
                                          </p:val>
                                        </p:tav>
                                      </p:tavLst>
                                    </p:anim>
                                    <p:anim calcmode="lin" valueType="num">
                                      <p:cBhvr>
                                        <p:cTn id="95" dur="500" fill="hold"/>
                                        <p:tgtEl>
                                          <p:spTgt spid="40"/>
                                        </p:tgtEl>
                                        <p:attrNameLst>
                                          <p:attrName>ppt_h</p:attrName>
                                        </p:attrNameLst>
                                      </p:cBhvr>
                                      <p:tavLst>
                                        <p:tav tm="0">
                                          <p:val>
                                            <p:fltVal val="0"/>
                                          </p:val>
                                        </p:tav>
                                        <p:tav tm="100000">
                                          <p:val>
                                            <p:strVal val="#ppt_h"/>
                                          </p:val>
                                        </p:tav>
                                      </p:tavLst>
                                    </p:anim>
                                    <p:animEffect transition="in" filter="fade">
                                      <p:cBhvr>
                                        <p:cTn id="96" dur="500"/>
                                        <p:tgtEl>
                                          <p:spTgt spid="40"/>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6"/>
                                        </p:tgtEl>
                                        <p:attrNameLst>
                                          <p:attrName>style.visibility</p:attrName>
                                        </p:attrNameLst>
                                      </p:cBhvr>
                                      <p:to>
                                        <p:strVal val="visible"/>
                                      </p:to>
                                    </p:set>
                                    <p:anim calcmode="lin" valueType="num">
                                      <p:cBhvr>
                                        <p:cTn id="99" dur="500" fill="hold"/>
                                        <p:tgtEl>
                                          <p:spTgt spid="6"/>
                                        </p:tgtEl>
                                        <p:attrNameLst>
                                          <p:attrName>ppt_w</p:attrName>
                                        </p:attrNameLst>
                                      </p:cBhvr>
                                      <p:tavLst>
                                        <p:tav tm="0">
                                          <p:val>
                                            <p:fltVal val="0"/>
                                          </p:val>
                                        </p:tav>
                                        <p:tav tm="100000">
                                          <p:val>
                                            <p:strVal val="#ppt_w"/>
                                          </p:val>
                                        </p:tav>
                                      </p:tavLst>
                                    </p:anim>
                                    <p:anim calcmode="lin" valueType="num">
                                      <p:cBhvr>
                                        <p:cTn id="100" dur="500" fill="hold"/>
                                        <p:tgtEl>
                                          <p:spTgt spid="6"/>
                                        </p:tgtEl>
                                        <p:attrNameLst>
                                          <p:attrName>ppt_h</p:attrName>
                                        </p:attrNameLst>
                                      </p:cBhvr>
                                      <p:tavLst>
                                        <p:tav tm="0">
                                          <p:val>
                                            <p:fltVal val="0"/>
                                          </p:val>
                                        </p:tav>
                                        <p:tav tm="100000">
                                          <p:val>
                                            <p:strVal val="#ppt_h"/>
                                          </p:val>
                                        </p:tav>
                                      </p:tavLst>
                                    </p:anim>
                                    <p:animEffect transition="in" filter="fade">
                                      <p:cBhvr>
                                        <p:cTn id="101" dur="500"/>
                                        <p:tgtEl>
                                          <p:spTgt spid="6"/>
                                        </p:tgtEl>
                                      </p:cBhvr>
                                    </p:animEffect>
                                  </p:childTnLst>
                                </p:cTn>
                              </p:par>
                              <p:par>
                                <p:cTn id="102" presetID="53" presetClass="entr" presetSubtype="16" fill="hold" nodeType="withEffect">
                                  <p:stCondLst>
                                    <p:cond delay="0"/>
                                  </p:stCondLst>
                                  <p:childTnLst>
                                    <p:set>
                                      <p:cBhvr>
                                        <p:cTn id="103" dur="1" fill="hold">
                                          <p:stCondLst>
                                            <p:cond delay="0"/>
                                          </p:stCondLst>
                                        </p:cTn>
                                        <p:tgtEl>
                                          <p:spTgt spid="42"/>
                                        </p:tgtEl>
                                        <p:attrNameLst>
                                          <p:attrName>style.visibility</p:attrName>
                                        </p:attrNameLst>
                                      </p:cBhvr>
                                      <p:to>
                                        <p:strVal val="visible"/>
                                      </p:to>
                                    </p:set>
                                    <p:anim calcmode="lin" valueType="num">
                                      <p:cBhvr>
                                        <p:cTn id="104" dur="500" fill="hold"/>
                                        <p:tgtEl>
                                          <p:spTgt spid="42"/>
                                        </p:tgtEl>
                                        <p:attrNameLst>
                                          <p:attrName>ppt_w</p:attrName>
                                        </p:attrNameLst>
                                      </p:cBhvr>
                                      <p:tavLst>
                                        <p:tav tm="0">
                                          <p:val>
                                            <p:fltVal val="0"/>
                                          </p:val>
                                        </p:tav>
                                        <p:tav tm="100000">
                                          <p:val>
                                            <p:strVal val="#ppt_w"/>
                                          </p:val>
                                        </p:tav>
                                      </p:tavLst>
                                    </p:anim>
                                    <p:anim calcmode="lin" valueType="num">
                                      <p:cBhvr>
                                        <p:cTn id="105" dur="500" fill="hold"/>
                                        <p:tgtEl>
                                          <p:spTgt spid="42"/>
                                        </p:tgtEl>
                                        <p:attrNameLst>
                                          <p:attrName>ppt_h</p:attrName>
                                        </p:attrNameLst>
                                      </p:cBhvr>
                                      <p:tavLst>
                                        <p:tav tm="0">
                                          <p:val>
                                            <p:fltVal val="0"/>
                                          </p:val>
                                        </p:tav>
                                        <p:tav tm="100000">
                                          <p:val>
                                            <p:strVal val="#ppt_h"/>
                                          </p:val>
                                        </p:tav>
                                      </p:tavLst>
                                    </p:anim>
                                    <p:animEffect transition="in" filter="fade">
                                      <p:cBhvr>
                                        <p:cTn id="106" dur="500"/>
                                        <p:tgtEl>
                                          <p:spTgt spid="42"/>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8"/>
                                        </p:tgtEl>
                                        <p:attrNameLst>
                                          <p:attrName>style.visibility</p:attrName>
                                        </p:attrNameLst>
                                      </p:cBhvr>
                                      <p:to>
                                        <p:strVal val="visible"/>
                                      </p:to>
                                    </p:set>
                                    <p:anim calcmode="lin" valueType="num">
                                      <p:cBhvr>
                                        <p:cTn id="109" dur="500" fill="hold"/>
                                        <p:tgtEl>
                                          <p:spTgt spid="8"/>
                                        </p:tgtEl>
                                        <p:attrNameLst>
                                          <p:attrName>ppt_w</p:attrName>
                                        </p:attrNameLst>
                                      </p:cBhvr>
                                      <p:tavLst>
                                        <p:tav tm="0">
                                          <p:val>
                                            <p:fltVal val="0"/>
                                          </p:val>
                                        </p:tav>
                                        <p:tav tm="100000">
                                          <p:val>
                                            <p:strVal val="#ppt_w"/>
                                          </p:val>
                                        </p:tav>
                                      </p:tavLst>
                                    </p:anim>
                                    <p:anim calcmode="lin" valueType="num">
                                      <p:cBhvr>
                                        <p:cTn id="110" dur="500" fill="hold"/>
                                        <p:tgtEl>
                                          <p:spTgt spid="8"/>
                                        </p:tgtEl>
                                        <p:attrNameLst>
                                          <p:attrName>ppt_h</p:attrName>
                                        </p:attrNameLst>
                                      </p:cBhvr>
                                      <p:tavLst>
                                        <p:tav tm="0">
                                          <p:val>
                                            <p:fltVal val="0"/>
                                          </p:val>
                                        </p:tav>
                                        <p:tav tm="100000">
                                          <p:val>
                                            <p:strVal val="#ppt_h"/>
                                          </p:val>
                                        </p:tav>
                                      </p:tavLst>
                                    </p:anim>
                                    <p:animEffect transition="in" filter="fade">
                                      <p:cBhvr>
                                        <p:cTn id="111" dur="500"/>
                                        <p:tgtEl>
                                          <p:spTgt spid="8"/>
                                        </p:tgtEl>
                                      </p:cBhvr>
                                    </p:animEffect>
                                  </p:childTnLst>
                                </p:cTn>
                              </p:par>
                              <p:par>
                                <p:cTn id="112" presetID="53" presetClass="entr" presetSubtype="16" fill="hold" nodeType="withEffect">
                                  <p:stCondLst>
                                    <p:cond delay="0"/>
                                  </p:stCondLst>
                                  <p:childTnLst>
                                    <p:set>
                                      <p:cBhvr>
                                        <p:cTn id="113" dur="1" fill="hold">
                                          <p:stCondLst>
                                            <p:cond delay="0"/>
                                          </p:stCondLst>
                                        </p:cTn>
                                        <p:tgtEl>
                                          <p:spTgt spid="44"/>
                                        </p:tgtEl>
                                        <p:attrNameLst>
                                          <p:attrName>style.visibility</p:attrName>
                                        </p:attrNameLst>
                                      </p:cBhvr>
                                      <p:to>
                                        <p:strVal val="visible"/>
                                      </p:to>
                                    </p:set>
                                    <p:anim calcmode="lin" valueType="num">
                                      <p:cBhvr>
                                        <p:cTn id="114" dur="500" fill="hold"/>
                                        <p:tgtEl>
                                          <p:spTgt spid="44"/>
                                        </p:tgtEl>
                                        <p:attrNameLst>
                                          <p:attrName>ppt_w</p:attrName>
                                        </p:attrNameLst>
                                      </p:cBhvr>
                                      <p:tavLst>
                                        <p:tav tm="0">
                                          <p:val>
                                            <p:fltVal val="0"/>
                                          </p:val>
                                        </p:tav>
                                        <p:tav tm="100000">
                                          <p:val>
                                            <p:strVal val="#ppt_w"/>
                                          </p:val>
                                        </p:tav>
                                      </p:tavLst>
                                    </p:anim>
                                    <p:anim calcmode="lin" valueType="num">
                                      <p:cBhvr>
                                        <p:cTn id="115" dur="500" fill="hold"/>
                                        <p:tgtEl>
                                          <p:spTgt spid="44"/>
                                        </p:tgtEl>
                                        <p:attrNameLst>
                                          <p:attrName>ppt_h</p:attrName>
                                        </p:attrNameLst>
                                      </p:cBhvr>
                                      <p:tavLst>
                                        <p:tav tm="0">
                                          <p:val>
                                            <p:fltVal val="0"/>
                                          </p:val>
                                        </p:tav>
                                        <p:tav tm="100000">
                                          <p:val>
                                            <p:strVal val="#ppt_h"/>
                                          </p:val>
                                        </p:tav>
                                      </p:tavLst>
                                    </p:anim>
                                    <p:animEffect transition="in" filter="fade">
                                      <p:cBhvr>
                                        <p:cTn id="116" dur="500"/>
                                        <p:tgtEl>
                                          <p:spTgt spid="44"/>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16"/>
                                        </p:tgtEl>
                                        <p:attrNameLst>
                                          <p:attrName>style.visibility</p:attrName>
                                        </p:attrNameLst>
                                      </p:cBhvr>
                                      <p:to>
                                        <p:strVal val="visible"/>
                                      </p:to>
                                    </p:set>
                                    <p:anim calcmode="lin" valueType="num">
                                      <p:cBhvr>
                                        <p:cTn id="119" dur="500" fill="hold"/>
                                        <p:tgtEl>
                                          <p:spTgt spid="16"/>
                                        </p:tgtEl>
                                        <p:attrNameLst>
                                          <p:attrName>ppt_w</p:attrName>
                                        </p:attrNameLst>
                                      </p:cBhvr>
                                      <p:tavLst>
                                        <p:tav tm="0">
                                          <p:val>
                                            <p:fltVal val="0"/>
                                          </p:val>
                                        </p:tav>
                                        <p:tav tm="100000">
                                          <p:val>
                                            <p:strVal val="#ppt_w"/>
                                          </p:val>
                                        </p:tav>
                                      </p:tavLst>
                                    </p:anim>
                                    <p:anim calcmode="lin" valueType="num">
                                      <p:cBhvr>
                                        <p:cTn id="120" dur="500" fill="hold"/>
                                        <p:tgtEl>
                                          <p:spTgt spid="16"/>
                                        </p:tgtEl>
                                        <p:attrNameLst>
                                          <p:attrName>ppt_h</p:attrName>
                                        </p:attrNameLst>
                                      </p:cBhvr>
                                      <p:tavLst>
                                        <p:tav tm="0">
                                          <p:val>
                                            <p:fltVal val="0"/>
                                          </p:val>
                                        </p:tav>
                                        <p:tav tm="100000">
                                          <p:val>
                                            <p:strVal val="#ppt_h"/>
                                          </p:val>
                                        </p:tav>
                                      </p:tavLst>
                                    </p:anim>
                                    <p:animEffect transition="in" filter="fade">
                                      <p:cBhvr>
                                        <p:cTn id="121" dur="500"/>
                                        <p:tgtEl>
                                          <p:spTgt spid="16"/>
                                        </p:tgtEl>
                                      </p:cBhvr>
                                    </p:animEffect>
                                  </p:childTnLst>
                                </p:cTn>
                              </p:par>
                              <p:par>
                                <p:cTn id="122" presetID="53" presetClass="entr" presetSubtype="16" fill="hold" nodeType="withEffect">
                                  <p:stCondLst>
                                    <p:cond delay="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500" fill="hold"/>
                                        <p:tgtEl>
                                          <p:spTgt spid="48"/>
                                        </p:tgtEl>
                                        <p:attrNameLst>
                                          <p:attrName>ppt_w</p:attrName>
                                        </p:attrNameLst>
                                      </p:cBhvr>
                                      <p:tavLst>
                                        <p:tav tm="0">
                                          <p:val>
                                            <p:fltVal val="0"/>
                                          </p:val>
                                        </p:tav>
                                        <p:tav tm="100000">
                                          <p:val>
                                            <p:strVal val="#ppt_w"/>
                                          </p:val>
                                        </p:tav>
                                      </p:tavLst>
                                    </p:anim>
                                    <p:anim calcmode="lin" valueType="num">
                                      <p:cBhvr>
                                        <p:cTn id="125" dur="500" fill="hold"/>
                                        <p:tgtEl>
                                          <p:spTgt spid="48"/>
                                        </p:tgtEl>
                                        <p:attrNameLst>
                                          <p:attrName>ppt_h</p:attrName>
                                        </p:attrNameLst>
                                      </p:cBhvr>
                                      <p:tavLst>
                                        <p:tav tm="0">
                                          <p:val>
                                            <p:fltVal val="0"/>
                                          </p:val>
                                        </p:tav>
                                        <p:tav tm="100000">
                                          <p:val>
                                            <p:strVal val="#ppt_h"/>
                                          </p:val>
                                        </p:tav>
                                      </p:tavLst>
                                    </p:anim>
                                    <p:animEffect transition="in" filter="fade">
                                      <p:cBhvr>
                                        <p:cTn id="126" dur="500"/>
                                        <p:tgtEl>
                                          <p:spTgt spid="48"/>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9"/>
                                        </p:tgtEl>
                                        <p:attrNameLst>
                                          <p:attrName>style.visibility</p:attrName>
                                        </p:attrNameLst>
                                      </p:cBhvr>
                                      <p:to>
                                        <p:strVal val="visible"/>
                                      </p:to>
                                    </p:set>
                                    <p:anim calcmode="lin" valueType="num">
                                      <p:cBhvr>
                                        <p:cTn id="129" dur="500" fill="hold"/>
                                        <p:tgtEl>
                                          <p:spTgt spid="9"/>
                                        </p:tgtEl>
                                        <p:attrNameLst>
                                          <p:attrName>ppt_w</p:attrName>
                                        </p:attrNameLst>
                                      </p:cBhvr>
                                      <p:tavLst>
                                        <p:tav tm="0">
                                          <p:val>
                                            <p:fltVal val="0"/>
                                          </p:val>
                                        </p:tav>
                                        <p:tav tm="100000">
                                          <p:val>
                                            <p:strVal val="#ppt_w"/>
                                          </p:val>
                                        </p:tav>
                                      </p:tavLst>
                                    </p:anim>
                                    <p:anim calcmode="lin" valueType="num">
                                      <p:cBhvr>
                                        <p:cTn id="130" dur="500" fill="hold"/>
                                        <p:tgtEl>
                                          <p:spTgt spid="9"/>
                                        </p:tgtEl>
                                        <p:attrNameLst>
                                          <p:attrName>ppt_h</p:attrName>
                                        </p:attrNameLst>
                                      </p:cBhvr>
                                      <p:tavLst>
                                        <p:tav tm="0">
                                          <p:val>
                                            <p:fltVal val="0"/>
                                          </p:val>
                                        </p:tav>
                                        <p:tav tm="100000">
                                          <p:val>
                                            <p:strVal val="#ppt_h"/>
                                          </p:val>
                                        </p:tav>
                                      </p:tavLst>
                                    </p:anim>
                                    <p:animEffect transition="in" filter="fade">
                                      <p:cBhvr>
                                        <p:cTn id="131" dur="500"/>
                                        <p:tgtEl>
                                          <p:spTgt spid="9"/>
                                        </p:tgtEl>
                                      </p:cBhvr>
                                    </p:animEffect>
                                  </p:childTnLst>
                                </p:cTn>
                              </p:par>
                            </p:childTnLst>
                          </p:cTn>
                        </p:par>
                      </p:childTnLst>
                    </p:cTn>
                  </p:par>
                  <p:par>
                    <p:cTn id="132" fill="hold">
                      <p:stCondLst>
                        <p:cond delay="indefinite"/>
                      </p:stCondLst>
                      <p:childTnLst>
                        <p:par>
                          <p:cTn id="133" fill="hold">
                            <p:stCondLst>
                              <p:cond delay="0"/>
                            </p:stCondLst>
                            <p:childTnLst>
                              <p:par>
                                <p:cTn id="134" presetID="53" presetClass="entr" presetSubtype="16" fill="hold" nodeType="clickEffect">
                                  <p:stCondLst>
                                    <p:cond delay="0"/>
                                  </p:stCondLst>
                                  <p:childTnLst>
                                    <p:set>
                                      <p:cBhvr>
                                        <p:cTn id="135" dur="1" fill="hold">
                                          <p:stCondLst>
                                            <p:cond delay="0"/>
                                          </p:stCondLst>
                                        </p:cTn>
                                        <p:tgtEl>
                                          <p:spTgt spid="70"/>
                                        </p:tgtEl>
                                        <p:attrNameLst>
                                          <p:attrName>style.visibility</p:attrName>
                                        </p:attrNameLst>
                                      </p:cBhvr>
                                      <p:to>
                                        <p:strVal val="visible"/>
                                      </p:to>
                                    </p:set>
                                    <p:anim calcmode="lin" valueType="num">
                                      <p:cBhvr>
                                        <p:cTn id="136" dur="500" fill="hold"/>
                                        <p:tgtEl>
                                          <p:spTgt spid="70"/>
                                        </p:tgtEl>
                                        <p:attrNameLst>
                                          <p:attrName>ppt_w</p:attrName>
                                        </p:attrNameLst>
                                      </p:cBhvr>
                                      <p:tavLst>
                                        <p:tav tm="0">
                                          <p:val>
                                            <p:fltVal val="0"/>
                                          </p:val>
                                        </p:tav>
                                        <p:tav tm="100000">
                                          <p:val>
                                            <p:strVal val="#ppt_w"/>
                                          </p:val>
                                        </p:tav>
                                      </p:tavLst>
                                    </p:anim>
                                    <p:anim calcmode="lin" valueType="num">
                                      <p:cBhvr>
                                        <p:cTn id="137" dur="500" fill="hold"/>
                                        <p:tgtEl>
                                          <p:spTgt spid="70"/>
                                        </p:tgtEl>
                                        <p:attrNameLst>
                                          <p:attrName>ppt_h</p:attrName>
                                        </p:attrNameLst>
                                      </p:cBhvr>
                                      <p:tavLst>
                                        <p:tav tm="0">
                                          <p:val>
                                            <p:fltVal val="0"/>
                                          </p:val>
                                        </p:tav>
                                        <p:tav tm="100000">
                                          <p:val>
                                            <p:strVal val="#ppt_h"/>
                                          </p:val>
                                        </p:tav>
                                      </p:tavLst>
                                    </p:anim>
                                    <p:animEffect transition="in" filter="fade">
                                      <p:cBhvr>
                                        <p:cTn id="138" dur="500"/>
                                        <p:tgtEl>
                                          <p:spTgt spid="70"/>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 calcmode="lin" valueType="num">
                                      <p:cBhvr>
                                        <p:cTn id="141" dur="500" fill="hold"/>
                                        <p:tgtEl>
                                          <p:spTgt spid="46"/>
                                        </p:tgtEl>
                                        <p:attrNameLst>
                                          <p:attrName>ppt_w</p:attrName>
                                        </p:attrNameLst>
                                      </p:cBhvr>
                                      <p:tavLst>
                                        <p:tav tm="0">
                                          <p:val>
                                            <p:fltVal val="0"/>
                                          </p:val>
                                        </p:tav>
                                        <p:tav tm="100000">
                                          <p:val>
                                            <p:strVal val="#ppt_w"/>
                                          </p:val>
                                        </p:tav>
                                      </p:tavLst>
                                    </p:anim>
                                    <p:anim calcmode="lin" valueType="num">
                                      <p:cBhvr>
                                        <p:cTn id="142" dur="500" fill="hold"/>
                                        <p:tgtEl>
                                          <p:spTgt spid="46"/>
                                        </p:tgtEl>
                                        <p:attrNameLst>
                                          <p:attrName>ppt_h</p:attrName>
                                        </p:attrNameLst>
                                      </p:cBhvr>
                                      <p:tavLst>
                                        <p:tav tm="0">
                                          <p:val>
                                            <p:fltVal val="0"/>
                                          </p:val>
                                        </p:tav>
                                        <p:tav tm="100000">
                                          <p:val>
                                            <p:strVal val="#ppt_h"/>
                                          </p:val>
                                        </p:tav>
                                      </p:tavLst>
                                    </p:anim>
                                    <p:animEffect transition="in" filter="fade">
                                      <p:cBhvr>
                                        <p:cTn id="143" dur="500"/>
                                        <p:tgtEl>
                                          <p:spTgt spid="46"/>
                                        </p:tgtEl>
                                      </p:cBhvr>
                                    </p:animEffect>
                                  </p:childTnLst>
                                </p:cTn>
                              </p:par>
                            </p:childTnLst>
                          </p:cTn>
                        </p:par>
                      </p:childTnLst>
                    </p:cTn>
                  </p:par>
                  <p:par>
                    <p:cTn id="144" fill="hold">
                      <p:stCondLst>
                        <p:cond delay="indefinite"/>
                      </p:stCondLst>
                      <p:childTnLst>
                        <p:par>
                          <p:cTn id="145" fill="hold">
                            <p:stCondLst>
                              <p:cond delay="0"/>
                            </p:stCondLst>
                            <p:childTnLst>
                              <p:par>
                                <p:cTn id="146" presetID="53" presetClass="entr" presetSubtype="16" fill="hold" nodeType="clickEffect">
                                  <p:stCondLst>
                                    <p:cond delay="0"/>
                                  </p:stCondLst>
                                  <p:childTnLst>
                                    <p:set>
                                      <p:cBhvr>
                                        <p:cTn id="147" dur="1" fill="hold">
                                          <p:stCondLst>
                                            <p:cond delay="0"/>
                                          </p:stCondLst>
                                        </p:cTn>
                                        <p:tgtEl>
                                          <p:spTgt spid="49"/>
                                        </p:tgtEl>
                                        <p:attrNameLst>
                                          <p:attrName>style.visibility</p:attrName>
                                        </p:attrNameLst>
                                      </p:cBhvr>
                                      <p:to>
                                        <p:strVal val="visible"/>
                                      </p:to>
                                    </p:set>
                                    <p:anim calcmode="lin" valueType="num">
                                      <p:cBhvr>
                                        <p:cTn id="148" dur="500" fill="hold"/>
                                        <p:tgtEl>
                                          <p:spTgt spid="49"/>
                                        </p:tgtEl>
                                        <p:attrNameLst>
                                          <p:attrName>ppt_w</p:attrName>
                                        </p:attrNameLst>
                                      </p:cBhvr>
                                      <p:tavLst>
                                        <p:tav tm="0">
                                          <p:val>
                                            <p:fltVal val="0"/>
                                          </p:val>
                                        </p:tav>
                                        <p:tav tm="100000">
                                          <p:val>
                                            <p:strVal val="#ppt_w"/>
                                          </p:val>
                                        </p:tav>
                                      </p:tavLst>
                                    </p:anim>
                                    <p:anim calcmode="lin" valueType="num">
                                      <p:cBhvr>
                                        <p:cTn id="149" dur="500" fill="hold"/>
                                        <p:tgtEl>
                                          <p:spTgt spid="49"/>
                                        </p:tgtEl>
                                        <p:attrNameLst>
                                          <p:attrName>ppt_h</p:attrName>
                                        </p:attrNameLst>
                                      </p:cBhvr>
                                      <p:tavLst>
                                        <p:tav tm="0">
                                          <p:val>
                                            <p:fltVal val="0"/>
                                          </p:val>
                                        </p:tav>
                                        <p:tav tm="100000">
                                          <p:val>
                                            <p:strVal val="#ppt_h"/>
                                          </p:val>
                                        </p:tav>
                                      </p:tavLst>
                                    </p:anim>
                                    <p:animEffect transition="in" filter="fade">
                                      <p:cBhvr>
                                        <p:cTn id="150" dur="500"/>
                                        <p:tgtEl>
                                          <p:spTgt spid="49"/>
                                        </p:tgtEl>
                                      </p:cBhvr>
                                    </p:animEffect>
                                  </p:childTnLst>
                                </p:cTn>
                              </p:par>
                              <p:par>
                                <p:cTn id="151" presetID="53" presetClass="entr" presetSubtype="16" fill="hold" grpId="0" nodeType="withEffect">
                                  <p:stCondLst>
                                    <p:cond delay="0"/>
                                  </p:stCondLst>
                                  <p:childTnLst>
                                    <p:set>
                                      <p:cBhvr>
                                        <p:cTn id="152" dur="1" fill="hold">
                                          <p:stCondLst>
                                            <p:cond delay="0"/>
                                          </p:stCondLst>
                                        </p:cTn>
                                        <p:tgtEl>
                                          <p:spTgt spid="61"/>
                                        </p:tgtEl>
                                        <p:attrNameLst>
                                          <p:attrName>style.visibility</p:attrName>
                                        </p:attrNameLst>
                                      </p:cBhvr>
                                      <p:to>
                                        <p:strVal val="visible"/>
                                      </p:to>
                                    </p:set>
                                    <p:anim calcmode="lin" valueType="num">
                                      <p:cBhvr>
                                        <p:cTn id="153" dur="500" fill="hold"/>
                                        <p:tgtEl>
                                          <p:spTgt spid="61"/>
                                        </p:tgtEl>
                                        <p:attrNameLst>
                                          <p:attrName>ppt_w</p:attrName>
                                        </p:attrNameLst>
                                      </p:cBhvr>
                                      <p:tavLst>
                                        <p:tav tm="0">
                                          <p:val>
                                            <p:fltVal val="0"/>
                                          </p:val>
                                        </p:tav>
                                        <p:tav tm="100000">
                                          <p:val>
                                            <p:strVal val="#ppt_w"/>
                                          </p:val>
                                        </p:tav>
                                      </p:tavLst>
                                    </p:anim>
                                    <p:anim calcmode="lin" valueType="num">
                                      <p:cBhvr>
                                        <p:cTn id="154" dur="500" fill="hold"/>
                                        <p:tgtEl>
                                          <p:spTgt spid="61"/>
                                        </p:tgtEl>
                                        <p:attrNameLst>
                                          <p:attrName>ppt_h</p:attrName>
                                        </p:attrNameLst>
                                      </p:cBhvr>
                                      <p:tavLst>
                                        <p:tav tm="0">
                                          <p:val>
                                            <p:fltVal val="0"/>
                                          </p:val>
                                        </p:tav>
                                        <p:tav tm="100000">
                                          <p:val>
                                            <p:strVal val="#ppt_h"/>
                                          </p:val>
                                        </p:tav>
                                      </p:tavLst>
                                    </p:anim>
                                    <p:animEffect transition="in" filter="fade">
                                      <p:cBhvr>
                                        <p:cTn id="155" dur="500"/>
                                        <p:tgtEl>
                                          <p:spTgt spid="61"/>
                                        </p:tgtEl>
                                      </p:cBhvr>
                                    </p:animEffect>
                                  </p:childTnLst>
                                </p:cTn>
                              </p:par>
                              <p:par>
                                <p:cTn id="156" presetID="53" presetClass="entr" presetSubtype="16" fill="hold" nodeType="withEffect">
                                  <p:stCondLst>
                                    <p:cond delay="0"/>
                                  </p:stCondLst>
                                  <p:childTnLst>
                                    <p:set>
                                      <p:cBhvr>
                                        <p:cTn id="157" dur="1" fill="hold">
                                          <p:stCondLst>
                                            <p:cond delay="0"/>
                                          </p:stCondLst>
                                        </p:cTn>
                                        <p:tgtEl>
                                          <p:spTgt spid="72"/>
                                        </p:tgtEl>
                                        <p:attrNameLst>
                                          <p:attrName>style.visibility</p:attrName>
                                        </p:attrNameLst>
                                      </p:cBhvr>
                                      <p:to>
                                        <p:strVal val="visible"/>
                                      </p:to>
                                    </p:set>
                                    <p:anim calcmode="lin" valueType="num">
                                      <p:cBhvr>
                                        <p:cTn id="158" dur="500" fill="hold"/>
                                        <p:tgtEl>
                                          <p:spTgt spid="72"/>
                                        </p:tgtEl>
                                        <p:attrNameLst>
                                          <p:attrName>ppt_w</p:attrName>
                                        </p:attrNameLst>
                                      </p:cBhvr>
                                      <p:tavLst>
                                        <p:tav tm="0">
                                          <p:val>
                                            <p:fltVal val="0"/>
                                          </p:val>
                                        </p:tav>
                                        <p:tav tm="100000">
                                          <p:val>
                                            <p:strVal val="#ppt_w"/>
                                          </p:val>
                                        </p:tav>
                                      </p:tavLst>
                                    </p:anim>
                                    <p:anim calcmode="lin" valueType="num">
                                      <p:cBhvr>
                                        <p:cTn id="159" dur="500" fill="hold"/>
                                        <p:tgtEl>
                                          <p:spTgt spid="72"/>
                                        </p:tgtEl>
                                        <p:attrNameLst>
                                          <p:attrName>ppt_h</p:attrName>
                                        </p:attrNameLst>
                                      </p:cBhvr>
                                      <p:tavLst>
                                        <p:tav tm="0">
                                          <p:val>
                                            <p:fltVal val="0"/>
                                          </p:val>
                                        </p:tav>
                                        <p:tav tm="100000">
                                          <p:val>
                                            <p:strVal val="#ppt_h"/>
                                          </p:val>
                                        </p:tav>
                                      </p:tavLst>
                                    </p:anim>
                                    <p:animEffect transition="in" filter="fade">
                                      <p:cBhvr>
                                        <p:cTn id="160" dur="500"/>
                                        <p:tgtEl>
                                          <p:spTgt spid="72"/>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7"/>
                                        </p:tgtEl>
                                        <p:attrNameLst>
                                          <p:attrName>style.visibility</p:attrName>
                                        </p:attrNameLst>
                                      </p:cBhvr>
                                      <p:to>
                                        <p:strVal val="visible"/>
                                      </p:to>
                                    </p:set>
                                    <p:anim calcmode="lin" valueType="num">
                                      <p:cBhvr>
                                        <p:cTn id="163" dur="500" fill="hold"/>
                                        <p:tgtEl>
                                          <p:spTgt spid="7"/>
                                        </p:tgtEl>
                                        <p:attrNameLst>
                                          <p:attrName>ppt_w</p:attrName>
                                        </p:attrNameLst>
                                      </p:cBhvr>
                                      <p:tavLst>
                                        <p:tav tm="0">
                                          <p:val>
                                            <p:fltVal val="0"/>
                                          </p:val>
                                        </p:tav>
                                        <p:tav tm="100000">
                                          <p:val>
                                            <p:strVal val="#ppt_w"/>
                                          </p:val>
                                        </p:tav>
                                      </p:tavLst>
                                    </p:anim>
                                    <p:anim calcmode="lin" valueType="num">
                                      <p:cBhvr>
                                        <p:cTn id="164" dur="500" fill="hold"/>
                                        <p:tgtEl>
                                          <p:spTgt spid="7"/>
                                        </p:tgtEl>
                                        <p:attrNameLst>
                                          <p:attrName>ppt_h</p:attrName>
                                        </p:attrNameLst>
                                      </p:cBhvr>
                                      <p:tavLst>
                                        <p:tav tm="0">
                                          <p:val>
                                            <p:fltVal val="0"/>
                                          </p:val>
                                        </p:tav>
                                        <p:tav tm="100000">
                                          <p:val>
                                            <p:strVal val="#ppt_h"/>
                                          </p:val>
                                        </p:tav>
                                      </p:tavLst>
                                    </p:anim>
                                    <p:animEffect transition="in" filter="fade">
                                      <p:cBhvr>
                                        <p:cTn id="165" dur="500"/>
                                        <p:tgtEl>
                                          <p:spTgt spid="7"/>
                                        </p:tgtEl>
                                      </p:cBhvr>
                                    </p:animEffect>
                                  </p:childTnLst>
                                </p:cTn>
                              </p:par>
                            </p:childTnLst>
                          </p:cTn>
                        </p:par>
                      </p:childTnLst>
                    </p:cTn>
                  </p:par>
                  <p:par>
                    <p:cTn id="166" fill="hold">
                      <p:stCondLst>
                        <p:cond delay="indefinite"/>
                      </p:stCondLst>
                      <p:childTnLst>
                        <p:par>
                          <p:cTn id="167" fill="hold">
                            <p:stCondLst>
                              <p:cond delay="0"/>
                            </p:stCondLst>
                            <p:childTnLst>
                              <p:par>
                                <p:cTn id="168" presetID="53" presetClass="entr" presetSubtype="16" fill="hold" grpId="0" nodeType="clickEffect">
                                  <p:stCondLst>
                                    <p:cond delay="0"/>
                                  </p:stCondLst>
                                  <p:childTnLst>
                                    <p:set>
                                      <p:cBhvr>
                                        <p:cTn id="169" dur="1" fill="hold">
                                          <p:stCondLst>
                                            <p:cond delay="0"/>
                                          </p:stCondLst>
                                        </p:cTn>
                                        <p:tgtEl>
                                          <p:spTgt spid="14"/>
                                        </p:tgtEl>
                                        <p:attrNameLst>
                                          <p:attrName>style.visibility</p:attrName>
                                        </p:attrNameLst>
                                      </p:cBhvr>
                                      <p:to>
                                        <p:strVal val="visible"/>
                                      </p:to>
                                    </p:set>
                                    <p:anim calcmode="lin" valueType="num">
                                      <p:cBhvr>
                                        <p:cTn id="170" dur="500" fill="hold"/>
                                        <p:tgtEl>
                                          <p:spTgt spid="14"/>
                                        </p:tgtEl>
                                        <p:attrNameLst>
                                          <p:attrName>ppt_w</p:attrName>
                                        </p:attrNameLst>
                                      </p:cBhvr>
                                      <p:tavLst>
                                        <p:tav tm="0">
                                          <p:val>
                                            <p:fltVal val="0"/>
                                          </p:val>
                                        </p:tav>
                                        <p:tav tm="100000">
                                          <p:val>
                                            <p:strVal val="#ppt_w"/>
                                          </p:val>
                                        </p:tav>
                                      </p:tavLst>
                                    </p:anim>
                                    <p:anim calcmode="lin" valueType="num">
                                      <p:cBhvr>
                                        <p:cTn id="171" dur="500" fill="hold"/>
                                        <p:tgtEl>
                                          <p:spTgt spid="14"/>
                                        </p:tgtEl>
                                        <p:attrNameLst>
                                          <p:attrName>ppt_h</p:attrName>
                                        </p:attrNameLst>
                                      </p:cBhvr>
                                      <p:tavLst>
                                        <p:tav tm="0">
                                          <p:val>
                                            <p:fltVal val="0"/>
                                          </p:val>
                                        </p:tav>
                                        <p:tav tm="100000">
                                          <p:val>
                                            <p:strVal val="#ppt_h"/>
                                          </p:val>
                                        </p:tav>
                                      </p:tavLst>
                                    </p:anim>
                                    <p:animEffect transition="in" filter="fade">
                                      <p:cBhvr>
                                        <p:cTn id="172" dur="500"/>
                                        <p:tgtEl>
                                          <p:spTgt spid="14"/>
                                        </p:tgtEl>
                                      </p:cBhvr>
                                    </p:animEffect>
                                  </p:childTnLst>
                                </p:cTn>
                              </p:par>
                              <p:par>
                                <p:cTn id="173" presetID="53" presetClass="entr" presetSubtype="16" fill="hold" nodeType="withEffect">
                                  <p:stCondLst>
                                    <p:cond delay="0"/>
                                  </p:stCondLst>
                                  <p:childTnLst>
                                    <p:set>
                                      <p:cBhvr>
                                        <p:cTn id="174" dur="1" fill="hold">
                                          <p:stCondLst>
                                            <p:cond delay="0"/>
                                          </p:stCondLst>
                                        </p:cTn>
                                        <p:tgtEl>
                                          <p:spTgt spid="58"/>
                                        </p:tgtEl>
                                        <p:attrNameLst>
                                          <p:attrName>style.visibility</p:attrName>
                                        </p:attrNameLst>
                                      </p:cBhvr>
                                      <p:to>
                                        <p:strVal val="visible"/>
                                      </p:to>
                                    </p:set>
                                    <p:anim calcmode="lin" valueType="num">
                                      <p:cBhvr>
                                        <p:cTn id="175" dur="500" fill="hold"/>
                                        <p:tgtEl>
                                          <p:spTgt spid="58"/>
                                        </p:tgtEl>
                                        <p:attrNameLst>
                                          <p:attrName>ppt_w</p:attrName>
                                        </p:attrNameLst>
                                      </p:cBhvr>
                                      <p:tavLst>
                                        <p:tav tm="0">
                                          <p:val>
                                            <p:fltVal val="0"/>
                                          </p:val>
                                        </p:tav>
                                        <p:tav tm="100000">
                                          <p:val>
                                            <p:strVal val="#ppt_w"/>
                                          </p:val>
                                        </p:tav>
                                      </p:tavLst>
                                    </p:anim>
                                    <p:anim calcmode="lin" valueType="num">
                                      <p:cBhvr>
                                        <p:cTn id="176" dur="500" fill="hold"/>
                                        <p:tgtEl>
                                          <p:spTgt spid="58"/>
                                        </p:tgtEl>
                                        <p:attrNameLst>
                                          <p:attrName>ppt_h</p:attrName>
                                        </p:attrNameLst>
                                      </p:cBhvr>
                                      <p:tavLst>
                                        <p:tav tm="0">
                                          <p:val>
                                            <p:fltVal val="0"/>
                                          </p:val>
                                        </p:tav>
                                        <p:tav tm="100000">
                                          <p:val>
                                            <p:strVal val="#ppt_h"/>
                                          </p:val>
                                        </p:tav>
                                      </p:tavLst>
                                    </p:anim>
                                    <p:animEffect transition="in" filter="fade">
                                      <p:cBhvr>
                                        <p:cTn id="177" dur="500"/>
                                        <p:tgtEl>
                                          <p:spTgt spid="58"/>
                                        </p:tgtEl>
                                      </p:cBhvr>
                                    </p:animEffect>
                                  </p:childTnLst>
                                </p:cTn>
                              </p:par>
                            </p:childTnLst>
                          </p:cTn>
                        </p:par>
                      </p:childTnLst>
                    </p:cTn>
                  </p:par>
                  <p:par>
                    <p:cTn id="178" fill="hold">
                      <p:stCondLst>
                        <p:cond delay="indefinite"/>
                      </p:stCondLst>
                      <p:childTnLst>
                        <p:par>
                          <p:cTn id="179" fill="hold">
                            <p:stCondLst>
                              <p:cond delay="0"/>
                            </p:stCondLst>
                            <p:childTnLst>
                              <p:par>
                                <p:cTn id="180" presetID="53" presetClass="entr" presetSubtype="16" fill="hold" grpId="0" nodeType="clickEffect">
                                  <p:stCondLst>
                                    <p:cond delay="0"/>
                                  </p:stCondLst>
                                  <p:childTnLst>
                                    <p:set>
                                      <p:cBhvr>
                                        <p:cTn id="181" dur="1" fill="hold">
                                          <p:stCondLst>
                                            <p:cond delay="0"/>
                                          </p:stCondLst>
                                        </p:cTn>
                                        <p:tgtEl>
                                          <p:spTgt spid="52"/>
                                        </p:tgtEl>
                                        <p:attrNameLst>
                                          <p:attrName>style.visibility</p:attrName>
                                        </p:attrNameLst>
                                      </p:cBhvr>
                                      <p:to>
                                        <p:strVal val="visible"/>
                                      </p:to>
                                    </p:set>
                                    <p:anim calcmode="lin" valueType="num">
                                      <p:cBhvr>
                                        <p:cTn id="182" dur="500" fill="hold"/>
                                        <p:tgtEl>
                                          <p:spTgt spid="52"/>
                                        </p:tgtEl>
                                        <p:attrNameLst>
                                          <p:attrName>ppt_w</p:attrName>
                                        </p:attrNameLst>
                                      </p:cBhvr>
                                      <p:tavLst>
                                        <p:tav tm="0">
                                          <p:val>
                                            <p:fltVal val="0"/>
                                          </p:val>
                                        </p:tav>
                                        <p:tav tm="100000">
                                          <p:val>
                                            <p:strVal val="#ppt_w"/>
                                          </p:val>
                                        </p:tav>
                                      </p:tavLst>
                                    </p:anim>
                                    <p:anim calcmode="lin" valueType="num">
                                      <p:cBhvr>
                                        <p:cTn id="183" dur="500" fill="hold"/>
                                        <p:tgtEl>
                                          <p:spTgt spid="52"/>
                                        </p:tgtEl>
                                        <p:attrNameLst>
                                          <p:attrName>ppt_h</p:attrName>
                                        </p:attrNameLst>
                                      </p:cBhvr>
                                      <p:tavLst>
                                        <p:tav tm="0">
                                          <p:val>
                                            <p:fltVal val="0"/>
                                          </p:val>
                                        </p:tav>
                                        <p:tav tm="100000">
                                          <p:val>
                                            <p:strVal val="#ppt_h"/>
                                          </p:val>
                                        </p:tav>
                                      </p:tavLst>
                                    </p:anim>
                                    <p:animEffect transition="in" filter="fade">
                                      <p:cBhvr>
                                        <p:cTn id="184" dur="500"/>
                                        <p:tgtEl>
                                          <p:spTgt spid="52"/>
                                        </p:tgtEl>
                                      </p:cBhvr>
                                    </p:animEffect>
                                  </p:childTnLst>
                                </p:cTn>
                              </p:par>
                              <p:par>
                                <p:cTn id="185" presetID="53" presetClass="entr" presetSubtype="16" fill="hold" nodeType="withEffect">
                                  <p:stCondLst>
                                    <p:cond delay="0"/>
                                  </p:stCondLst>
                                  <p:childTnLst>
                                    <p:set>
                                      <p:cBhvr>
                                        <p:cTn id="186" dur="1" fill="hold">
                                          <p:stCondLst>
                                            <p:cond delay="0"/>
                                          </p:stCondLst>
                                        </p:cTn>
                                        <p:tgtEl>
                                          <p:spTgt spid="64"/>
                                        </p:tgtEl>
                                        <p:attrNameLst>
                                          <p:attrName>style.visibility</p:attrName>
                                        </p:attrNameLst>
                                      </p:cBhvr>
                                      <p:to>
                                        <p:strVal val="visible"/>
                                      </p:to>
                                    </p:set>
                                    <p:anim calcmode="lin" valueType="num">
                                      <p:cBhvr>
                                        <p:cTn id="187" dur="500" fill="hold"/>
                                        <p:tgtEl>
                                          <p:spTgt spid="64"/>
                                        </p:tgtEl>
                                        <p:attrNameLst>
                                          <p:attrName>ppt_w</p:attrName>
                                        </p:attrNameLst>
                                      </p:cBhvr>
                                      <p:tavLst>
                                        <p:tav tm="0">
                                          <p:val>
                                            <p:fltVal val="0"/>
                                          </p:val>
                                        </p:tav>
                                        <p:tav tm="100000">
                                          <p:val>
                                            <p:strVal val="#ppt_w"/>
                                          </p:val>
                                        </p:tav>
                                      </p:tavLst>
                                    </p:anim>
                                    <p:anim calcmode="lin" valueType="num">
                                      <p:cBhvr>
                                        <p:cTn id="188" dur="500" fill="hold"/>
                                        <p:tgtEl>
                                          <p:spTgt spid="64"/>
                                        </p:tgtEl>
                                        <p:attrNameLst>
                                          <p:attrName>ppt_h</p:attrName>
                                        </p:attrNameLst>
                                      </p:cBhvr>
                                      <p:tavLst>
                                        <p:tav tm="0">
                                          <p:val>
                                            <p:fltVal val="0"/>
                                          </p:val>
                                        </p:tav>
                                        <p:tav tm="100000">
                                          <p:val>
                                            <p:strVal val="#ppt_h"/>
                                          </p:val>
                                        </p:tav>
                                      </p:tavLst>
                                    </p:anim>
                                    <p:animEffect transition="in" filter="fade">
                                      <p:cBhvr>
                                        <p:cTn id="18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2" grpId="0" animBg="1"/>
      <p:bldP spid="13" grpId="0" animBg="1"/>
      <p:bldP spid="14" grpId="0" animBg="1"/>
      <p:bldP spid="16" grpId="0" animBg="1"/>
      <p:bldP spid="47" grpId="0" animBg="1"/>
      <p:bldP spid="55" grpId="0" animBg="1"/>
      <p:bldP spid="56" grpId="0" animBg="1"/>
      <p:bldP spid="57" grpId="0" animBg="1"/>
      <p:bldP spid="59" grpId="0" animBg="1"/>
      <p:bldP spid="61" grpId="0" animBg="1"/>
      <p:bldP spid="52" grpId="0" animBg="1"/>
      <p:bldP spid="4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Service Level Refresher</a:t>
            </a:r>
            <a:endParaRPr lang="en-US" dirty="0">
              <a:solidFill>
                <a:schemeClr val="tx1"/>
              </a:solidFill>
            </a:endParaRPr>
          </a:p>
        </p:txBody>
      </p:sp>
      <p:sp>
        <p:nvSpPr>
          <p:cNvPr id="3" name="Content Placeholder 2"/>
          <p:cNvSpPr>
            <a:spLocks noGrp="1"/>
          </p:cNvSpPr>
          <p:nvPr>
            <p:ph sz="quarter" idx="10"/>
          </p:nvPr>
        </p:nvSpPr>
        <p:spPr>
          <a:xfrm>
            <a:off x="531947" y="1476622"/>
            <a:ext cx="11370961" cy="2012850"/>
          </a:xfrm>
          <a:prstGeom prst="rect">
            <a:avLst/>
          </a:prstGeom>
        </p:spPr>
        <p:txBody>
          <a:bodyPr>
            <a:noAutofit/>
          </a:bodyPr>
          <a:lstStyle/>
          <a:p>
            <a:r>
              <a:rPr lang="en-US" sz="2856" dirty="0">
                <a:solidFill>
                  <a:schemeClr val="tx1"/>
                </a:solidFill>
                <a:latin typeface="+mn-lt"/>
              </a:rPr>
              <a:t>Service level refresher updates all of the service information</a:t>
            </a:r>
          </a:p>
          <a:p>
            <a:pPr lvl="1"/>
            <a:r>
              <a:rPr lang="en-US" dirty="0">
                <a:solidFill>
                  <a:schemeClr val="tx1"/>
                </a:solidFill>
              </a:rPr>
              <a:t>Identifies any virtual machines that have gone missing from the service</a:t>
            </a:r>
          </a:p>
          <a:p>
            <a:pPr marL="297920" lvl="1" indent="0">
              <a:buNone/>
            </a:pPr>
            <a:endParaRPr lang="en-US" sz="3060" dirty="0">
              <a:solidFill>
                <a:schemeClr val="tx1"/>
              </a:solidFill>
            </a:endParaRPr>
          </a:p>
          <a:p>
            <a:r>
              <a:rPr lang="en-US" sz="2856" dirty="0">
                <a:solidFill>
                  <a:schemeClr val="tx1"/>
                </a:solidFill>
                <a:latin typeface="+mn-lt"/>
              </a:rPr>
              <a:t>Service Refresher supports 2 states</a:t>
            </a:r>
          </a:p>
          <a:p>
            <a:pPr lvl="1"/>
            <a:r>
              <a:rPr lang="en-US" dirty="0">
                <a:solidFill>
                  <a:schemeClr val="tx1"/>
                </a:solidFill>
              </a:rPr>
              <a:t>OK - All the VMs are OK</a:t>
            </a:r>
          </a:p>
          <a:p>
            <a:pPr lvl="1"/>
            <a:r>
              <a:rPr lang="en-US" dirty="0">
                <a:solidFill>
                  <a:schemeClr val="tx1"/>
                </a:solidFill>
              </a:rPr>
              <a:t>Needs Attention </a:t>
            </a:r>
          </a:p>
          <a:p>
            <a:pPr lvl="2"/>
            <a:r>
              <a:rPr lang="en-US" sz="2040" dirty="0">
                <a:solidFill>
                  <a:schemeClr val="tx1"/>
                </a:solidFill>
              </a:rPr>
              <a:t>At least one VM has a problem of some type</a:t>
            </a:r>
          </a:p>
          <a:p>
            <a:pPr lvl="2"/>
            <a:r>
              <a:rPr lang="en-US" sz="2040" dirty="0">
                <a:solidFill>
                  <a:schemeClr val="tx1"/>
                </a:solidFill>
              </a:rPr>
              <a:t>VM refresher state indicates the actual problem</a:t>
            </a:r>
          </a:p>
        </p:txBody>
      </p:sp>
    </p:spTree>
    <p:extLst>
      <p:ext uri="{BB962C8B-B14F-4D97-AF65-F5344CB8AC3E}">
        <p14:creationId xmlns:p14="http://schemas.microsoft.com/office/powerpoint/2010/main" val="321875660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Service / Tier / Instance Actions</a:t>
            </a:r>
            <a:endParaRPr lang="en-US" dirty="0">
              <a:solidFill>
                <a:schemeClr val="tx1"/>
              </a:solidFill>
            </a:endParaRPr>
          </a:p>
        </p:txBody>
      </p:sp>
      <p:sp>
        <p:nvSpPr>
          <p:cNvPr id="3" name="Content Placeholder 2"/>
          <p:cNvSpPr>
            <a:spLocks noGrp="1"/>
          </p:cNvSpPr>
          <p:nvPr>
            <p:ph sz="quarter" idx="10"/>
          </p:nvPr>
        </p:nvSpPr>
        <p:spPr>
          <a:xfrm>
            <a:off x="531947" y="1271947"/>
            <a:ext cx="11370961" cy="5636246"/>
          </a:xfrm>
          <a:prstGeom prst="rect">
            <a:avLst/>
          </a:prstGeom>
        </p:spPr>
        <p:txBody>
          <a:bodyPr>
            <a:normAutofit/>
          </a:bodyPr>
          <a:lstStyle/>
          <a:p>
            <a:pPr marL="409641" indent="-409641">
              <a:lnSpc>
                <a:spcPct val="85000"/>
              </a:lnSpc>
              <a:spcBef>
                <a:spcPts val="400"/>
              </a:spcBef>
            </a:pPr>
            <a:r>
              <a:rPr lang="en-US" sz="2856" dirty="0">
                <a:solidFill>
                  <a:schemeClr val="tx1"/>
                </a:solidFill>
                <a:latin typeface="+mn-lt"/>
              </a:rPr>
              <a:t>Service Level Actions</a:t>
            </a:r>
          </a:p>
          <a:p>
            <a:pPr marL="817662" lvl="1" indent="-351352">
              <a:lnSpc>
                <a:spcPct val="85000"/>
              </a:lnSpc>
              <a:spcBef>
                <a:spcPts val="400"/>
              </a:spcBef>
            </a:pPr>
            <a:r>
              <a:rPr lang="en-US" dirty="0">
                <a:solidFill>
                  <a:schemeClr val="tx1"/>
                </a:solidFill>
              </a:rPr>
              <a:t>Simple actions at the Service level cascade to the Virtual Machines</a:t>
            </a:r>
          </a:p>
          <a:p>
            <a:pPr marL="817662" lvl="2" indent="-351352">
              <a:lnSpc>
                <a:spcPct val="85000"/>
              </a:lnSpc>
              <a:spcBef>
                <a:spcPts val="400"/>
              </a:spcBef>
            </a:pPr>
            <a:r>
              <a:rPr lang="en-US" dirty="0">
                <a:solidFill>
                  <a:schemeClr val="tx1"/>
                </a:solidFill>
              </a:rPr>
              <a:t>Start, Pause, Resume, Stop, Shutdown, </a:t>
            </a:r>
            <a:r>
              <a:rPr lang="en-US" dirty="0" smtClean="0">
                <a:solidFill>
                  <a:schemeClr val="tx1"/>
                </a:solidFill>
              </a:rPr>
              <a:t>Delete</a:t>
            </a:r>
          </a:p>
          <a:p>
            <a:pPr marL="411260" lvl="2" indent="0">
              <a:lnSpc>
                <a:spcPct val="85000"/>
              </a:lnSpc>
              <a:spcBef>
                <a:spcPts val="400"/>
              </a:spcBef>
              <a:buNone/>
            </a:pPr>
            <a:endParaRPr lang="en-US" dirty="0">
              <a:solidFill>
                <a:schemeClr val="tx1"/>
              </a:solidFill>
            </a:endParaRPr>
          </a:p>
          <a:p>
            <a:pPr marL="409641" indent="-409641">
              <a:lnSpc>
                <a:spcPct val="85000"/>
              </a:lnSpc>
              <a:spcBef>
                <a:spcPts val="400"/>
              </a:spcBef>
            </a:pPr>
            <a:r>
              <a:rPr lang="en-US" sz="2856" dirty="0">
                <a:solidFill>
                  <a:schemeClr val="tx1"/>
                </a:solidFill>
                <a:latin typeface="+mn-lt"/>
              </a:rPr>
              <a:t>Tier Level Actions</a:t>
            </a:r>
          </a:p>
          <a:p>
            <a:pPr marL="817662" lvl="2" indent="-351352">
              <a:lnSpc>
                <a:spcPct val="85000"/>
              </a:lnSpc>
              <a:spcBef>
                <a:spcPts val="400"/>
              </a:spcBef>
            </a:pPr>
            <a:r>
              <a:rPr lang="en-US" dirty="0" smtClean="0">
                <a:solidFill>
                  <a:schemeClr val="tx1"/>
                </a:solidFill>
              </a:rPr>
              <a:t>Scale out</a:t>
            </a:r>
            <a:endParaRPr lang="en-US" dirty="0">
              <a:solidFill>
                <a:schemeClr val="tx1"/>
              </a:solidFill>
            </a:endParaRPr>
          </a:p>
          <a:p>
            <a:pPr marL="817662" lvl="2" indent="-351352">
              <a:lnSpc>
                <a:spcPct val="85000"/>
              </a:lnSpc>
              <a:spcBef>
                <a:spcPts val="400"/>
              </a:spcBef>
            </a:pPr>
            <a:r>
              <a:rPr lang="en-US" dirty="0">
                <a:solidFill>
                  <a:schemeClr val="tx1"/>
                </a:solidFill>
              </a:rPr>
              <a:t>New Wizard enables this </a:t>
            </a:r>
            <a:r>
              <a:rPr lang="en-US" dirty="0" smtClean="0">
                <a:solidFill>
                  <a:schemeClr val="tx1"/>
                </a:solidFill>
              </a:rPr>
              <a:t>functionality</a:t>
            </a:r>
          </a:p>
          <a:p>
            <a:pPr marL="411260" lvl="2" indent="0">
              <a:lnSpc>
                <a:spcPct val="85000"/>
              </a:lnSpc>
              <a:spcBef>
                <a:spcPts val="400"/>
              </a:spcBef>
              <a:buNone/>
            </a:pPr>
            <a:endParaRPr lang="en-US" dirty="0">
              <a:solidFill>
                <a:schemeClr val="tx1"/>
              </a:solidFill>
            </a:endParaRPr>
          </a:p>
          <a:p>
            <a:pPr marL="409641" indent="-409641">
              <a:lnSpc>
                <a:spcPct val="85000"/>
              </a:lnSpc>
              <a:spcBef>
                <a:spcPts val="400"/>
              </a:spcBef>
            </a:pPr>
            <a:r>
              <a:rPr lang="en-US" sz="2856" dirty="0">
                <a:solidFill>
                  <a:schemeClr val="tx1"/>
                </a:solidFill>
                <a:latin typeface="+mn-lt"/>
              </a:rPr>
              <a:t>VM Level Actions</a:t>
            </a:r>
          </a:p>
          <a:p>
            <a:pPr marL="817662" lvl="2" indent="-351352">
              <a:lnSpc>
                <a:spcPct val="85000"/>
              </a:lnSpc>
              <a:spcBef>
                <a:spcPts val="400"/>
              </a:spcBef>
            </a:pPr>
            <a:r>
              <a:rPr lang="en-US" dirty="0">
                <a:solidFill>
                  <a:schemeClr val="tx1"/>
                </a:solidFill>
              </a:rPr>
              <a:t>Migrate </a:t>
            </a:r>
            <a:r>
              <a:rPr lang="en-US" dirty="0" smtClean="0">
                <a:solidFill>
                  <a:schemeClr val="tx1"/>
                </a:solidFill>
              </a:rPr>
              <a:t>VMs</a:t>
            </a:r>
            <a:endParaRPr lang="en-US" dirty="0">
              <a:solidFill>
                <a:schemeClr val="tx1"/>
              </a:solidFill>
            </a:endParaRPr>
          </a:p>
          <a:p>
            <a:pPr marL="817662" lvl="2" indent="-351352">
              <a:lnSpc>
                <a:spcPct val="85000"/>
              </a:lnSpc>
              <a:spcBef>
                <a:spcPts val="400"/>
              </a:spcBef>
            </a:pPr>
            <a:r>
              <a:rPr lang="en-US" dirty="0">
                <a:solidFill>
                  <a:schemeClr val="tx1"/>
                </a:solidFill>
              </a:rPr>
              <a:t>Store Virtual Machines </a:t>
            </a:r>
            <a:r>
              <a:rPr lang="en-US" dirty="0" smtClean="0">
                <a:solidFill>
                  <a:schemeClr val="tx1"/>
                </a:solidFill>
              </a:rPr>
              <a:t>to </a:t>
            </a:r>
            <a:r>
              <a:rPr lang="en-US" dirty="0">
                <a:solidFill>
                  <a:schemeClr val="tx1"/>
                </a:solidFill>
              </a:rPr>
              <a:t>Library</a:t>
            </a:r>
          </a:p>
          <a:p>
            <a:pPr marL="817662" lvl="2" indent="-351352">
              <a:lnSpc>
                <a:spcPct val="85000"/>
              </a:lnSpc>
              <a:spcBef>
                <a:spcPts val="400"/>
              </a:spcBef>
            </a:pPr>
            <a:r>
              <a:rPr lang="en-US" dirty="0">
                <a:solidFill>
                  <a:schemeClr val="tx1"/>
                </a:solidFill>
              </a:rPr>
              <a:t>Deploy Virtual Machines </a:t>
            </a:r>
            <a:r>
              <a:rPr lang="en-US" dirty="0" smtClean="0">
                <a:solidFill>
                  <a:schemeClr val="tx1"/>
                </a:solidFill>
              </a:rPr>
              <a:t>from </a:t>
            </a:r>
            <a:r>
              <a:rPr lang="en-US" dirty="0">
                <a:solidFill>
                  <a:schemeClr val="tx1"/>
                </a:solidFill>
              </a:rPr>
              <a:t>Library</a:t>
            </a:r>
          </a:p>
          <a:p>
            <a:pPr marL="817662" lvl="2" indent="-351352">
              <a:lnSpc>
                <a:spcPct val="85000"/>
              </a:lnSpc>
              <a:spcBef>
                <a:spcPts val="400"/>
              </a:spcBef>
            </a:pPr>
            <a:r>
              <a:rPr lang="en-US" dirty="0">
                <a:solidFill>
                  <a:schemeClr val="tx1"/>
                </a:solidFill>
              </a:rPr>
              <a:t>Clone Virtual </a:t>
            </a:r>
            <a:r>
              <a:rPr lang="en-US" dirty="0" smtClean="0">
                <a:solidFill>
                  <a:schemeClr val="tx1"/>
                </a:solidFill>
              </a:rPr>
              <a:t>Machines</a:t>
            </a:r>
            <a:endParaRPr lang="en-US" dirty="0">
              <a:solidFill>
                <a:schemeClr val="tx1"/>
              </a:solidFill>
            </a:endParaRPr>
          </a:p>
          <a:p>
            <a:pPr marL="817662" lvl="2" indent="-351352">
              <a:lnSpc>
                <a:spcPct val="85000"/>
              </a:lnSpc>
              <a:spcBef>
                <a:spcPts val="400"/>
              </a:spcBef>
            </a:pPr>
            <a:r>
              <a:rPr lang="en-US" dirty="0" smtClean="0">
                <a:solidFill>
                  <a:schemeClr val="tx1"/>
                </a:solidFill>
              </a:rPr>
              <a:t>Create Checkpoints</a:t>
            </a:r>
          </a:p>
          <a:p>
            <a:pPr marL="817662" lvl="2" indent="-351352">
              <a:lnSpc>
                <a:spcPct val="85000"/>
              </a:lnSpc>
              <a:spcBef>
                <a:spcPts val="400"/>
              </a:spcBef>
            </a:pPr>
            <a:r>
              <a:rPr lang="en-US" dirty="0" smtClean="0">
                <a:solidFill>
                  <a:schemeClr val="tx1"/>
                </a:solidFill>
              </a:rPr>
              <a:t>Scale in</a:t>
            </a:r>
            <a:endParaRPr lang="en-US" dirty="0">
              <a:solidFill>
                <a:schemeClr val="tx1"/>
              </a:solidFill>
            </a:endParaRPr>
          </a:p>
        </p:txBody>
      </p:sp>
    </p:spTree>
    <p:extLst>
      <p:ext uri="{BB962C8B-B14F-4D97-AF65-F5344CB8AC3E}">
        <p14:creationId xmlns:p14="http://schemas.microsoft.com/office/powerpoint/2010/main" val="118813061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Import and Export</a:t>
            </a:r>
            <a:endParaRPr lang="en-US" dirty="0"/>
          </a:p>
        </p:txBody>
      </p:sp>
      <p:sp>
        <p:nvSpPr>
          <p:cNvPr id="2" name="Text Placeholder 1"/>
          <p:cNvSpPr>
            <a:spLocks noGrp="1"/>
          </p:cNvSpPr>
          <p:nvPr>
            <p:ph sz="quarter" idx="10"/>
          </p:nvPr>
        </p:nvSpPr>
        <p:spPr>
          <a:xfrm>
            <a:off x="274638" y="1212850"/>
            <a:ext cx="11887200" cy="5478423"/>
          </a:xfrm>
        </p:spPr>
        <p:txBody>
          <a:bodyPr/>
          <a:lstStyle/>
          <a:p>
            <a:r>
              <a:rPr lang="en-US" dirty="0" smtClean="0"/>
              <a:t>Backup templates</a:t>
            </a:r>
          </a:p>
          <a:p>
            <a:r>
              <a:rPr lang="en-US" dirty="0" smtClean="0"/>
              <a:t>Re-use templates across VMM servers</a:t>
            </a:r>
          </a:p>
          <a:p>
            <a:r>
              <a:rPr lang="en-US" dirty="0" smtClean="0"/>
              <a:t>Share templates with colleagues</a:t>
            </a:r>
          </a:p>
          <a:p>
            <a:endParaRPr lang="en-US" sz="2400" dirty="0" smtClean="0"/>
          </a:p>
          <a:p>
            <a:r>
              <a:rPr lang="en-US" dirty="0" smtClean="0"/>
              <a:t>Export</a:t>
            </a:r>
          </a:p>
          <a:p>
            <a:pPr lvl="1"/>
            <a:r>
              <a:rPr lang="en-US" dirty="0" smtClean="0"/>
              <a:t>Choose which resources to export</a:t>
            </a:r>
          </a:p>
          <a:p>
            <a:pPr lvl="1"/>
            <a:r>
              <a:rPr lang="en-US" dirty="0" smtClean="0"/>
              <a:t>Choose whether to export secure settings</a:t>
            </a:r>
          </a:p>
          <a:p>
            <a:r>
              <a:rPr lang="en-US" dirty="0" smtClean="0"/>
              <a:t>Import</a:t>
            </a:r>
          </a:p>
          <a:p>
            <a:pPr lvl="1"/>
            <a:r>
              <a:rPr lang="en-US" dirty="0" smtClean="0"/>
              <a:t>Map resources (VHDs, run-as accounts, </a:t>
            </a:r>
            <a:r>
              <a:rPr lang="en-US" dirty="0" err="1" smtClean="0"/>
              <a:t>etc</a:t>
            </a:r>
            <a:r>
              <a:rPr lang="en-US" dirty="0" smtClean="0"/>
              <a:t>)  to current environment</a:t>
            </a:r>
          </a:p>
          <a:p>
            <a:pPr lvl="1"/>
            <a:r>
              <a:rPr lang="en-US" dirty="0" smtClean="0"/>
              <a:t>Ignore resources – fix up later</a:t>
            </a:r>
          </a:p>
        </p:txBody>
      </p:sp>
    </p:spTree>
    <p:extLst>
      <p:ext uri="{BB962C8B-B14F-4D97-AF65-F5344CB8AC3E}">
        <p14:creationId xmlns:p14="http://schemas.microsoft.com/office/powerpoint/2010/main" val="22501751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Linux</a:t>
            </a:r>
            <a:endParaRPr lang="en-US" dirty="0"/>
          </a:p>
        </p:txBody>
      </p:sp>
      <p:sp>
        <p:nvSpPr>
          <p:cNvPr id="2" name="Text Placeholder 1"/>
          <p:cNvSpPr>
            <a:spLocks noGrp="1"/>
          </p:cNvSpPr>
          <p:nvPr>
            <p:ph sz="quarter" idx="10"/>
          </p:nvPr>
        </p:nvSpPr>
        <p:spPr>
          <a:xfrm>
            <a:off x="274638" y="1504351"/>
            <a:ext cx="11887200" cy="3730252"/>
          </a:xfrm>
        </p:spPr>
        <p:txBody>
          <a:bodyPr/>
          <a:lstStyle/>
          <a:p>
            <a:r>
              <a:rPr lang="en-US" dirty="0" smtClean="0"/>
              <a:t>Linux OS Image must have Hyper-V additions and VMM agent pre-installed</a:t>
            </a:r>
          </a:p>
          <a:p>
            <a:r>
              <a:rPr lang="en-US" dirty="0"/>
              <a:t>OS Customization</a:t>
            </a:r>
          </a:p>
          <a:p>
            <a:r>
              <a:rPr lang="en-US" dirty="0" smtClean="0"/>
              <a:t>No Custom Resources (no payload moved to VHD)</a:t>
            </a:r>
          </a:p>
          <a:p>
            <a:r>
              <a:rPr lang="en-US" dirty="0" smtClean="0"/>
              <a:t>Run Once scripts to install apps after VM boots</a:t>
            </a:r>
            <a:endParaRPr lang="en-US" dirty="0"/>
          </a:p>
          <a:p>
            <a:pPr lvl="1"/>
            <a:r>
              <a:rPr lang="en-US" dirty="0" smtClean="0"/>
              <a:t>App payload must be in VHD or downloaded to VM by custom script</a:t>
            </a:r>
          </a:p>
        </p:txBody>
      </p:sp>
    </p:spTree>
    <p:extLst>
      <p:ext uri="{BB962C8B-B14F-4D97-AF65-F5344CB8AC3E}">
        <p14:creationId xmlns:p14="http://schemas.microsoft.com/office/powerpoint/2010/main" val="2159134750"/>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Application Hosts</a:t>
            </a:r>
            <a:endParaRPr lang="en-US" dirty="0">
              <a:solidFill>
                <a:schemeClr val="tx1"/>
              </a:solidFill>
            </a:endParaRPr>
          </a:p>
        </p:txBody>
      </p:sp>
      <p:sp>
        <p:nvSpPr>
          <p:cNvPr id="3" name="Text Placeholder 2"/>
          <p:cNvSpPr>
            <a:spLocks noGrp="1"/>
          </p:cNvSpPr>
          <p:nvPr>
            <p:ph type="body" sz="quarter" idx="10"/>
          </p:nvPr>
        </p:nvSpPr>
        <p:spPr>
          <a:xfrm>
            <a:off x="531947" y="1476620"/>
            <a:ext cx="11370961" cy="5774914"/>
          </a:xfrm>
        </p:spPr>
        <p:txBody>
          <a:bodyPr/>
          <a:lstStyle/>
          <a:p>
            <a:pPr marL="409641" indent="-409641"/>
            <a:r>
              <a:rPr lang="en-US" sz="2856" dirty="0">
                <a:solidFill>
                  <a:schemeClr val="tx1"/>
                </a:solidFill>
                <a:latin typeface="+mn-lt"/>
              </a:rPr>
              <a:t>Deploy applications to </a:t>
            </a:r>
            <a:r>
              <a:rPr lang="en-US" sz="2856" dirty="0" smtClean="0">
                <a:solidFill>
                  <a:schemeClr val="tx1"/>
                </a:solidFill>
                <a:latin typeface="+mn-lt"/>
              </a:rPr>
              <a:t>running platform</a:t>
            </a:r>
            <a:endParaRPr lang="en-US" sz="2856" dirty="0">
              <a:solidFill>
                <a:schemeClr val="tx1"/>
              </a:solidFill>
              <a:latin typeface="+mn-lt"/>
            </a:endParaRPr>
          </a:p>
          <a:p>
            <a:pPr marL="817662" lvl="1" indent="-348114"/>
            <a:r>
              <a:rPr lang="en-US" dirty="0">
                <a:solidFill>
                  <a:schemeClr val="tx1"/>
                </a:solidFill>
              </a:rPr>
              <a:t>Virtual machine</a:t>
            </a:r>
          </a:p>
          <a:p>
            <a:pPr marL="817662" lvl="1" indent="-348114"/>
            <a:r>
              <a:rPr lang="en-US" dirty="0">
                <a:solidFill>
                  <a:schemeClr val="tx1"/>
                </a:solidFill>
              </a:rPr>
              <a:t>Standalone physical server</a:t>
            </a:r>
          </a:p>
          <a:p>
            <a:pPr marL="817662" lvl="1" indent="-348114"/>
            <a:r>
              <a:rPr lang="en-US" dirty="0">
                <a:solidFill>
                  <a:schemeClr val="tx1"/>
                </a:solidFill>
              </a:rPr>
              <a:t>Physical cluster/farm </a:t>
            </a:r>
          </a:p>
          <a:p>
            <a:pPr lvl="1">
              <a:buNone/>
            </a:pPr>
            <a:endParaRPr lang="en-US" sz="1600" dirty="0">
              <a:solidFill>
                <a:schemeClr val="tx1"/>
              </a:solidFill>
            </a:endParaRPr>
          </a:p>
          <a:p>
            <a:pPr marL="409641" indent="-409641"/>
            <a:r>
              <a:rPr lang="en-US" sz="2856" dirty="0">
                <a:solidFill>
                  <a:schemeClr val="tx1"/>
                </a:solidFill>
                <a:latin typeface="+mn-lt"/>
              </a:rPr>
              <a:t>Application Host </a:t>
            </a:r>
            <a:r>
              <a:rPr lang="en-US" sz="2856" dirty="0" smtClean="0">
                <a:solidFill>
                  <a:schemeClr val="tx1"/>
                </a:solidFill>
                <a:latin typeface="+mn-lt"/>
              </a:rPr>
              <a:t>Types – Need profiles to use in Service Template</a:t>
            </a:r>
            <a:endParaRPr lang="en-US" sz="2856" dirty="0">
              <a:solidFill>
                <a:schemeClr val="tx1"/>
              </a:solidFill>
              <a:latin typeface="+mn-lt"/>
            </a:endParaRPr>
          </a:p>
          <a:p>
            <a:pPr marL="817662" lvl="1" indent="-348114"/>
            <a:r>
              <a:rPr lang="en-US" dirty="0">
                <a:solidFill>
                  <a:schemeClr val="tx1"/>
                </a:solidFill>
              </a:rPr>
              <a:t>SQL Server</a:t>
            </a:r>
          </a:p>
          <a:p>
            <a:pPr marL="1228921" lvl="2" indent="-348114"/>
            <a:r>
              <a:rPr lang="en-US" sz="2040" dirty="0">
                <a:solidFill>
                  <a:schemeClr val="tx1"/>
                </a:solidFill>
              </a:rPr>
              <a:t>SQL .dacpac objects and SQL scripts</a:t>
            </a:r>
          </a:p>
          <a:p>
            <a:pPr marL="817662" lvl="1" indent="-348114"/>
            <a:r>
              <a:rPr lang="en-US" dirty="0">
                <a:solidFill>
                  <a:schemeClr val="tx1"/>
                </a:solidFill>
              </a:rPr>
              <a:t>Web </a:t>
            </a:r>
            <a:r>
              <a:rPr lang="en-US" dirty="0" smtClean="0">
                <a:solidFill>
                  <a:schemeClr val="tx1"/>
                </a:solidFill>
              </a:rPr>
              <a:t>Server</a:t>
            </a:r>
            <a:endParaRPr lang="en-US" dirty="0">
              <a:solidFill>
                <a:schemeClr val="tx1"/>
              </a:solidFill>
            </a:endParaRPr>
          </a:p>
          <a:p>
            <a:pPr marL="1228921" lvl="2" indent="-348114"/>
            <a:r>
              <a:rPr lang="en-US" sz="2040" dirty="0">
                <a:solidFill>
                  <a:schemeClr val="tx1"/>
                </a:solidFill>
              </a:rPr>
              <a:t>Web Deploy </a:t>
            </a:r>
            <a:r>
              <a:rPr lang="en-US" sz="2040" dirty="0" smtClean="0">
                <a:solidFill>
                  <a:schemeClr val="tx1"/>
                </a:solidFill>
              </a:rPr>
              <a:t>objects</a:t>
            </a:r>
          </a:p>
          <a:p>
            <a:pPr marL="1228921" lvl="2" indent="-348114"/>
            <a:r>
              <a:rPr lang="en-US" sz="2040" dirty="0" smtClean="0">
                <a:solidFill>
                  <a:schemeClr val="tx1"/>
                </a:solidFill>
              </a:rPr>
              <a:t>Allow Untrusted,  Basic </a:t>
            </a:r>
            <a:r>
              <a:rPr lang="en-US" sz="2040" dirty="0" err="1" smtClean="0">
                <a:solidFill>
                  <a:schemeClr val="tx1"/>
                </a:solidFill>
              </a:rPr>
              <a:t>vs</a:t>
            </a:r>
            <a:r>
              <a:rPr lang="en-US" sz="2040" dirty="0" smtClean="0">
                <a:solidFill>
                  <a:schemeClr val="tx1"/>
                </a:solidFill>
              </a:rPr>
              <a:t> NTLM</a:t>
            </a:r>
          </a:p>
          <a:p>
            <a:pPr marL="1228921" lvl="2" indent="-348114"/>
            <a:endParaRPr lang="en-US" sz="1600" dirty="0">
              <a:solidFill>
                <a:schemeClr val="tx1"/>
              </a:solidFill>
            </a:endParaRPr>
          </a:p>
          <a:p>
            <a:pPr marL="409641" indent="-409641"/>
            <a:r>
              <a:rPr lang="en-US" sz="2856" dirty="0">
                <a:solidFill>
                  <a:schemeClr val="tx1"/>
                </a:solidFill>
                <a:latin typeface="+mn-lt"/>
              </a:rPr>
              <a:t>Target server name can be a configurable service setting</a:t>
            </a:r>
          </a:p>
          <a:p>
            <a:pPr marL="812805" lvl="1" indent="-409641"/>
            <a:r>
              <a:rPr lang="en-US" dirty="0">
                <a:solidFill>
                  <a:schemeClr val="tx1"/>
                </a:solidFill>
              </a:rPr>
              <a:t>Allows user to specify server at deployment time</a:t>
            </a:r>
            <a:endParaRPr lang="en-US" sz="2040" dirty="0">
              <a:solidFill>
                <a:schemeClr val="tx1"/>
              </a:solidFill>
            </a:endParaRPr>
          </a:p>
        </p:txBody>
      </p:sp>
      <p:grpSp>
        <p:nvGrpSpPr>
          <p:cNvPr id="15" name="Group 14"/>
          <p:cNvGrpSpPr>
            <a:grpSpLocks noChangeAspect="1"/>
          </p:cNvGrpSpPr>
          <p:nvPr/>
        </p:nvGrpSpPr>
        <p:grpSpPr>
          <a:xfrm>
            <a:off x="9119669" y="236311"/>
            <a:ext cx="3108678" cy="858217"/>
            <a:chOff x="5791200" y="209550"/>
            <a:chExt cx="3048000" cy="841466"/>
          </a:xfrm>
        </p:grpSpPr>
        <p:sp>
          <p:nvSpPr>
            <p:cNvPr id="16" name="Donut 15"/>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7" name="Rectangle 1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8" name="Rounded Rectangle 1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9" name="Rounded Rectangle 18"/>
            <p:cNvSpPr/>
            <p:nvPr/>
          </p:nvSpPr>
          <p:spPr bwMode="auto">
            <a:xfrm>
              <a:off x="6497664"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0" name="Rounded Rectangle 19"/>
            <p:cNvSpPr/>
            <p:nvPr/>
          </p:nvSpPr>
          <p:spPr bwMode="auto">
            <a:xfrm>
              <a:off x="7239000"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1" name="Rounded Rectangle 20"/>
            <p:cNvSpPr/>
            <p:nvPr/>
          </p:nvSpPr>
          <p:spPr bwMode="auto">
            <a:xfrm>
              <a:off x="8382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2" name="Rounded Rectangle 21"/>
            <p:cNvSpPr/>
            <p:nvPr/>
          </p:nvSpPr>
          <p:spPr bwMode="auto">
            <a:xfrm>
              <a:off x="7620000" y="670016"/>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23" name="Rounded Rectangle 22"/>
            <p:cNvSpPr/>
            <p:nvPr/>
          </p:nvSpPr>
          <p:spPr bwMode="auto">
            <a:xfrm>
              <a:off x="8020596" y="209550"/>
              <a:ext cx="457200" cy="381000"/>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75628873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Templates and Application Host</a:t>
            </a:r>
            <a:endParaRPr lang="en-US" dirty="0"/>
          </a:p>
        </p:txBody>
      </p:sp>
      <p:sp>
        <p:nvSpPr>
          <p:cNvPr id="6" name="Text Placeholder 5"/>
          <p:cNvSpPr>
            <a:spLocks noGrp="1"/>
          </p:cNvSpPr>
          <p:nvPr>
            <p:ph type="body" sz="quarter" idx="12"/>
          </p:nvPr>
        </p:nvSpPr>
        <p:spPr/>
        <p:txBody>
          <a:bodyPr/>
          <a:lstStyle/>
          <a:p>
            <a:endParaRPr lang="en-US" dirty="0">
              <a:solidFill>
                <a:schemeClr val="tx1"/>
              </a:solidFill>
            </a:endParaRPr>
          </a:p>
        </p:txBody>
      </p:sp>
      <p:grpSp>
        <p:nvGrpSpPr>
          <p:cNvPr id="4" name="Group 3"/>
          <p:cNvGrpSpPr>
            <a:grpSpLocks noChangeAspect="1"/>
          </p:cNvGrpSpPr>
          <p:nvPr/>
        </p:nvGrpSpPr>
        <p:grpSpPr>
          <a:xfrm>
            <a:off x="9119669" y="236311"/>
            <a:ext cx="3108678" cy="858217"/>
            <a:chOff x="5791200" y="209550"/>
            <a:chExt cx="3048000" cy="841466"/>
          </a:xfrm>
        </p:grpSpPr>
        <p:sp>
          <p:nvSpPr>
            <p:cNvPr id="5" name="Donut 4"/>
            <p:cNvSpPr/>
            <p:nvPr/>
          </p:nvSpPr>
          <p:spPr bwMode="auto">
            <a:xfrm>
              <a:off x="7848600" y="361950"/>
              <a:ext cx="762000" cy="582077"/>
            </a:xfrm>
            <a:prstGeom prst="donut">
              <a:avLst>
                <a:gd name="adj" fmla="val 16828"/>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7" name="Rectangle 6"/>
            <p:cNvSpPr/>
            <p:nvPr/>
          </p:nvSpPr>
          <p:spPr bwMode="auto">
            <a:xfrm>
              <a:off x="6172200" y="357475"/>
              <a:ext cx="1905000" cy="87959"/>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8" name="Rounded Rectangle 7"/>
            <p:cNvSpPr/>
            <p:nvPr/>
          </p:nvSpPr>
          <p:spPr bwMode="auto">
            <a:xfrm>
              <a:off x="5791200"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9" name="Rounded Rectangle 8"/>
            <p:cNvSpPr/>
            <p:nvPr/>
          </p:nvSpPr>
          <p:spPr bwMode="auto">
            <a:xfrm>
              <a:off x="6497664" y="209550"/>
              <a:ext cx="457200" cy="381000"/>
            </a:xfrm>
            <a:prstGeom prst="round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0" name="Rounded Rectangle 9"/>
            <p:cNvSpPr/>
            <p:nvPr/>
          </p:nvSpPr>
          <p:spPr bwMode="auto">
            <a:xfrm>
              <a:off x="7239000" y="209550"/>
              <a:ext cx="457200" cy="381000"/>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1" name="Rounded Rectangle 10"/>
            <p:cNvSpPr/>
            <p:nvPr/>
          </p:nvSpPr>
          <p:spPr bwMode="auto">
            <a:xfrm>
              <a:off x="8382000" y="670016"/>
              <a:ext cx="457200" cy="381000"/>
            </a:xfrm>
            <a:prstGeom prst="round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2" name="Rounded Rectangle 11"/>
            <p:cNvSpPr/>
            <p:nvPr/>
          </p:nvSpPr>
          <p:spPr bwMode="auto">
            <a:xfrm>
              <a:off x="7620000" y="670016"/>
              <a:ext cx="457200" cy="381000"/>
            </a:xfrm>
            <a:prstGeom prst="round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sp>
          <p:nvSpPr>
            <p:cNvPr id="13" name="Rounded Rectangle 12"/>
            <p:cNvSpPr/>
            <p:nvPr/>
          </p:nvSpPr>
          <p:spPr bwMode="auto">
            <a:xfrm>
              <a:off x="8020596" y="209550"/>
              <a:ext cx="457200" cy="38100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2720" dirty="0">
                <a:solidFill>
                  <a:schemeClr val="tx1"/>
                </a:solidFill>
              </a:endParaRPr>
            </a:p>
          </p:txBody>
        </p:sp>
      </p:grpSp>
    </p:spTree>
    <p:extLst>
      <p:ext uri="{BB962C8B-B14F-4D97-AF65-F5344CB8AC3E}">
        <p14:creationId xmlns:p14="http://schemas.microsoft.com/office/powerpoint/2010/main" val="40522949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Lessons Learned</a:t>
            </a:r>
            <a:endParaRPr lang="en-US" dirty="0"/>
          </a:p>
        </p:txBody>
      </p:sp>
      <p:sp>
        <p:nvSpPr>
          <p:cNvPr id="2" name="Text Placeholder 1"/>
          <p:cNvSpPr>
            <a:spLocks noGrp="1"/>
          </p:cNvSpPr>
          <p:nvPr>
            <p:ph sz="quarter" idx="10"/>
          </p:nvPr>
        </p:nvSpPr>
        <p:spPr>
          <a:xfrm>
            <a:off x="274638" y="1212850"/>
            <a:ext cx="11887200" cy="4813625"/>
          </a:xfrm>
        </p:spPr>
        <p:txBody>
          <a:bodyPr/>
          <a:lstStyle/>
          <a:p>
            <a:r>
              <a:rPr lang="en-US" sz="3600" dirty="0" smtClean="0"/>
              <a:t>Profiles &amp; Templates, VM &amp; Service</a:t>
            </a:r>
          </a:p>
          <a:p>
            <a:pPr lvl="1"/>
            <a:r>
              <a:rPr lang="en-US" sz="2000" dirty="0" smtClean="0"/>
              <a:t>Copy profile settings in VMTier – not a reference</a:t>
            </a:r>
          </a:p>
          <a:p>
            <a:pPr lvl="1"/>
            <a:r>
              <a:rPr lang="en-US" sz="2000" dirty="0" smtClean="0"/>
              <a:t>Application Host is in a drop down list.</a:t>
            </a:r>
          </a:p>
          <a:p>
            <a:r>
              <a:rPr lang="en-US" sz="3600" dirty="0" smtClean="0"/>
              <a:t>Deployment order matters, when it matters</a:t>
            </a:r>
          </a:p>
          <a:p>
            <a:r>
              <a:rPr lang="en-US" sz="3600" dirty="0" smtClean="0"/>
              <a:t>Answer file</a:t>
            </a:r>
          </a:p>
          <a:p>
            <a:pPr lvl="1"/>
            <a:r>
              <a:rPr lang="en-US" sz="2000" dirty="0" smtClean="0"/>
              <a:t>Cannot use Service Settings inside</a:t>
            </a:r>
          </a:p>
          <a:p>
            <a:pPr lvl="1"/>
            <a:r>
              <a:rPr lang="en-US" sz="2000" dirty="0" smtClean="0"/>
              <a:t>Enable RDP</a:t>
            </a:r>
          </a:p>
          <a:p>
            <a:pPr lvl="1"/>
            <a:r>
              <a:rPr lang="en-US" sz="2000" dirty="0" smtClean="0"/>
              <a:t>Add accounts as local administrators</a:t>
            </a:r>
            <a:endParaRPr lang="en-US" sz="2000" dirty="0"/>
          </a:p>
          <a:p>
            <a:r>
              <a:rPr lang="en-US" sz="3600" dirty="0" smtClean="0"/>
              <a:t>Run-As accounts – keep your </a:t>
            </a:r>
            <a:r>
              <a:rPr lang="en-US" sz="3600" dirty="0" err="1" smtClean="0"/>
              <a:t>creds</a:t>
            </a:r>
            <a:r>
              <a:rPr lang="en-US" sz="3600" dirty="0" smtClean="0"/>
              <a:t> organized</a:t>
            </a:r>
          </a:p>
          <a:p>
            <a:r>
              <a:rPr lang="en-US" sz="3600" dirty="0" smtClean="0"/>
              <a:t>Machine </a:t>
            </a:r>
            <a:r>
              <a:rPr lang="en-US" sz="3600" dirty="0"/>
              <a:t>name limit – 15 </a:t>
            </a:r>
            <a:r>
              <a:rPr lang="en-US" sz="3600" dirty="0" smtClean="0"/>
              <a:t>chars</a:t>
            </a:r>
            <a:endParaRPr lang="en-US" sz="3600" dirty="0"/>
          </a:p>
        </p:txBody>
      </p:sp>
    </p:spTree>
    <p:extLst>
      <p:ext uri="{BB962C8B-B14F-4D97-AF65-F5344CB8AC3E}">
        <p14:creationId xmlns:p14="http://schemas.microsoft.com/office/powerpoint/2010/main" val="391348748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138" y="4494631"/>
            <a:ext cx="10569504" cy="753369"/>
          </a:xfrm>
        </p:spPr>
        <p:txBody>
          <a:bodyPr/>
          <a:lstStyle/>
          <a:p>
            <a:r>
              <a:rPr lang="en-US" b="0" dirty="0" smtClean="0">
                <a:solidFill>
                  <a:schemeClr val="tx1"/>
                </a:solidFill>
              </a:rPr>
              <a:t>Q&amp;A DISCUSSION</a:t>
            </a:r>
            <a:endParaRPr lang="en-US" b="0" dirty="0">
              <a:solidFill>
                <a:schemeClr val="tx1"/>
              </a:solidFill>
            </a:endParaRPr>
          </a:p>
        </p:txBody>
      </p:sp>
      <p:sp>
        <p:nvSpPr>
          <p:cNvPr id="3" name="Text Placeholder 2"/>
          <p:cNvSpPr>
            <a:spLocks noGrp="1"/>
          </p:cNvSpPr>
          <p:nvPr>
            <p:ph type="body" idx="1"/>
          </p:nvPr>
        </p:nvSpPr>
        <p:spPr/>
        <p:txBody>
          <a:bodyPr/>
          <a:lstStyle/>
          <a:p>
            <a:r>
              <a:rPr lang="en-US" dirty="0" smtClean="0"/>
              <a:t>Thank you for your time and feedback!</a:t>
            </a:r>
            <a:endParaRPr lang="en-US" dirty="0"/>
          </a:p>
        </p:txBody>
      </p:sp>
    </p:spTree>
    <p:extLst>
      <p:ext uri="{BB962C8B-B14F-4D97-AF65-F5344CB8AC3E}">
        <p14:creationId xmlns:p14="http://schemas.microsoft.com/office/powerpoint/2010/main" val="12472644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In Review: Session Objectives And Takeaways</a:t>
            </a:r>
            <a:endParaRPr lang="en-US" dirty="0"/>
          </a:p>
        </p:txBody>
      </p:sp>
      <p:sp>
        <p:nvSpPr>
          <p:cNvPr id="6" name="Text Placeholder 5"/>
          <p:cNvSpPr>
            <a:spLocks noGrp="1"/>
          </p:cNvSpPr>
          <p:nvPr>
            <p:ph type="body" sz="quarter" idx="10"/>
          </p:nvPr>
        </p:nvSpPr>
        <p:spPr/>
        <p:txBody>
          <a:bodyPr/>
          <a:lstStyle/>
          <a:p>
            <a:r>
              <a:rPr lang="en-US" smtClean="0"/>
              <a:t>Session Objective(s): </a:t>
            </a:r>
          </a:p>
          <a:p>
            <a:pPr lvl="1"/>
            <a:r>
              <a:rPr lang="en-US" smtClean="0"/>
              <a:t>Understand the SCVMM Service Templates and Lifecycle</a:t>
            </a:r>
          </a:p>
          <a:p>
            <a:pPr lvl="1"/>
            <a:endParaRPr lang="en-US" smtClean="0"/>
          </a:p>
          <a:p>
            <a:r>
              <a:rPr lang="en-US" smtClean="0"/>
              <a:t>Simplicity</a:t>
            </a:r>
          </a:p>
          <a:p>
            <a:pPr lvl="3"/>
            <a:r>
              <a:rPr lang="en-US" smtClean="0"/>
              <a:t>Manage multi-tier applications across multiple servers as a single unit</a:t>
            </a:r>
          </a:p>
          <a:p>
            <a:r>
              <a:rPr lang="en-US" smtClean="0"/>
              <a:t>Composition</a:t>
            </a:r>
          </a:p>
          <a:p>
            <a:pPr lvl="3"/>
            <a:r>
              <a:rPr lang="en-US" smtClean="0"/>
              <a:t>Applications and OS are composed during deployment</a:t>
            </a:r>
          </a:p>
          <a:p>
            <a:r>
              <a:rPr lang="en-US" smtClean="0"/>
              <a:t>Scalability</a:t>
            </a:r>
          </a:p>
          <a:p>
            <a:pPr lvl="3"/>
            <a:r>
              <a:rPr lang="en-US" smtClean="0"/>
              <a:t>Scale out based on demand</a:t>
            </a:r>
          </a:p>
          <a:p>
            <a:r>
              <a:rPr lang="en-US" smtClean="0"/>
              <a:t>Servicing</a:t>
            </a:r>
          </a:p>
          <a:p>
            <a:pPr lvl="3"/>
            <a:r>
              <a:rPr lang="en-US" smtClean="0"/>
              <a:t>Template driven updates</a:t>
            </a:r>
            <a:endParaRPr lang="en-US" dirty="0"/>
          </a:p>
        </p:txBody>
      </p:sp>
    </p:spTree>
    <p:extLst>
      <p:ext uri="{BB962C8B-B14F-4D97-AF65-F5344CB8AC3E}">
        <p14:creationId xmlns:p14="http://schemas.microsoft.com/office/powerpoint/2010/main" val="287494909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Agenda</a:t>
            </a:r>
            <a:endParaRPr lang="en-US" b="0" dirty="0"/>
          </a:p>
        </p:txBody>
      </p:sp>
      <p:sp>
        <p:nvSpPr>
          <p:cNvPr id="14" name="Rectangle for Speaker Name"/>
          <p:cNvSpPr/>
          <p:nvPr/>
        </p:nvSpPr>
        <p:spPr bwMode="auto">
          <a:xfrm>
            <a:off x="6464076" y="4114921"/>
            <a:ext cx="2208589" cy="228377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t" anchorCtr="0" compatLnSpc="1">
            <a:prstTxWarp prst="textNoShape">
              <a:avLst/>
            </a:prstTxWarp>
          </a:bodyPr>
          <a:lstStyle/>
          <a:p>
            <a:pPr defTabSz="1243083" fontAlgn="base">
              <a:spcBef>
                <a:spcPct val="0"/>
              </a:spcBef>
              <a:spcAft>
                <a:spcPct val="0"/>
              </a:spcAft>
            </a:pPr>
            <a:r>
              <a:rPr lang="en-GB" sz="1904" dirty="0">
                <a:solidFill>
                  <a:srgbClr val="FFFFFF"/>
                </a:solidFill>
                <a:latin typeface="Segoe Condensed" pitchFamily="34" charset="0"/>
              </a:rPr>
              <a:t>Demos</a:t>
            </a:r>
          </a:p>
          <a:p>
            <a:pPr defTabSz="1243083" fontAlgn="base">
              <a:spcBef>
                <a:spcPct val="0"/>
              </a:spcBef>
              <a:spcAft>
                <a:spcPct val="0"/>
              </a:spcAft>
            </a:pPr>
            <a:r>
              <a:rPr lang="en-GB" sz="1904" dirty="0">
                <a:solidFill>
                  <a:srgbClr val="FFFFFF"/>
                </a:solidFill>
                <a:latin typeface="Segoe Condensed" pitchFamily="34" charset="0"/>
              </a:rPr>
              <a:t> </a:t>
            </a:r>
            <a:endParaRPr lang="en-US" sz="1904" dirty="0">
              <a:solidFill>
                <a:srgbClr val="FFFFFF"/>
              </a:solidFill>
              <a:latin typeface="Segoe Condensed" pitchFamily="34" charset="0"/>
            </a:endParaRPr>
          </a:p>
          <a:p>
            <a:pPr defTabSz="1243083" fontAlgn="base">
              <a:spcBef>
                <a:spcPct val="0"/>
              </a:spcBef>
              <a:spcAft>
                <a:spcPct val="0"/>
              </a:spcAft>
            </a:pPr>
            <a:endParaRPr lang="en-US" sz="1904" dirty="0">
              <a:solidFill>
                <a:srgbClr val="FFFFFF"/>
              </a:solidFill>
              <a:latin typeface="Segoe Condensed" pitchFamily="34" charset="0"/>
            </a:endParaRPr>
          </a:p>
          <a:p>
            <a:pPr algn="ctr" defTabSz="1243083" fontAlgn="base">
              <a:spcBef>
                <a:spcPct val="0"/>
              </a:spcBef>
              <a:spcAft>
                <a:spcPct val="0"/>
              </a:spcAft>
            </a:pPr>
            <a:endParaRPr lang="en-US" sz="1904" dirty="0">
              <a:solidFill>
                <a:srgbClr val="FFFFFF"/>
              </a:solidFill>
              <a:latin typeface="Segoe Condensed" pitchFamily="34" charset="0"/>
            </a:endParaRPr>
          </a:p>
          <a:p>
            <a:pPr defTabSz="1243083" fontAlgn="base">
              <a:spcBef>
                <a:spcPct val="0"/>
              </a:spcBef>
              <a:spcAft>
                <a:spcPct val="0"/>
              </a:spcAft>
            </a:pPr>
            <a:endParaRPr lang="en-US" sz="1904" dirty="0">
              <a:solidFill>
                <a:srgbClr val="FFFFFF"/>
              </a:solidFill>
              <a:latin typeface="Segoe Condensed" pitchFamily="34" charset="0"/>
            </a:endParaRPr>
          </a:p>
        </p:txBody>
      </p:sp>
      <p:sp>
        <p:nvSpPr>
          <p:cNvPr id="15" name="Rectangle for Speaker Name"/>
          <p:cNvSpPr/>
          <p:nvPr/>
        </p:nvSpPr>
        <p:spPr bwMode="auto">
          <a:xfrm>
            <a:off x="4080756" y="4114921"/>
            <a:ext cx="2208589" cy="228377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t" anchorCtr="0" compatLnSpc="1">
            <a:prstTxWarp prst="textNoShape">
              <a:avLst/>
            </a:prstTxWarp>
          </a:bodyPr>
          <a:lstStyle/>
          <a:p>
            <a:pPr defTabSz="1243083" fontAlgn="base">
              <a:spcBef>
                <a:spcPct val="0"/>
              </a:spcBef>
              <a:spcAft>
                <a:spcPct val="0"/>
              </a:spcAft>
            </a:pPr>
            <a:r>
              <a:rPr lang="en-GB" sz="1904" dirty="0">
                <a:solidFill>
                  <a:srgbClr val="FFFFFF"/>
                </a:solidFill>
                <a:latin typeface="Segoe Condensed" pitchFamily="34" charset="0"/>
              </a:rPr>
              <a:t>Components</a:t>
            </a:r>
          </a:p>
          <a:p>
            <a:pPr marL="233155" indent="-233155" defTabSz="1243083" fontAlgn="base">
              <a:spcBef>
                <a:spcPct val="0"/>
              </a:spcBef>
              <a:spcAft>
                <a:spcPct val="0"/>
              </a:spcAft>
              <a:buFont typeface="Arial" panose="020B0604020202020204" pitchFamily="34" charset="0"/>
              <a:buChar char="•"/>
            </a:pPr>
            <a:r>
              <a:rPr lang="en-GB" sz="1496" dirty="0">
                <a:solidFill>
                  <a:srgbClr val="FFFFFF"/>
                </a:solidFill>
                <a:latin typeface="Segoe Condensed" pitchFamily="34" charset="0"/>
              </a:rPr>
              <a:t>Resources</a:t>
            </a:r>
          </a:p>
          <a:p>
            <a:pPr marL="233155" indent="-233155" defTabSz="1243083" fontAlgn="base">
              <a:spcBef>
                <a:spcPct val="0"/>
              </a:spcBef>
              <a:spcAft>
                <a:spcPct val="0"/>
              </a:spcAft>
              <a:buFont typeface="Arial" panose="020B0604020202020204" pitchFamily="34" charset="0"/>
              <a:buChar char="•"/>
            </a:pPr>
            <a:r>
              <a:rPr lang="en-GB" sz="1496" dirty="0">
                <a:solidFill>
                  <a:srgbClr val="FFFFFF"/>
                </a:solidFill>
                <a:latin typeface="Segoe Condensed" pitchFamily="34" charset="0"/>
              </a:rPr>
              <a:t>Generic Command Execution</a:t>
            </a:r>
          </a:p>
          <a:p>
            <a:pPr marL="233155" indent="-233155" defTabSz="1243083" fontAlgn="base">
              <a:spcBef>
                <a:spcPct val="0"/>
              </a:spcBef>
              <a:spcAft>
                <a:spcPct val="0"/>
              </a:spcAft>
              <a:buFont typeface="Arial" panose="020B0604020202020204" pitchFamily="34" charset="0"/>
              <a:buChar char="•"/>
            </a:pPr>
            <a:r>
              <a:rPr lang="en-GB" sz="1496" dirty="0">
                <a:solidFill>
                  <a:srgbClr val="FFFFFF"/>
                </a:solidFill>
                <a:latin typeface="Segoe Condensed" pitchFamily="34" charset="0"/>
              </a:rPr>
              <a:t>SQL Profiles</a:t>
            </a:r>
          </a:p>
          <a:p>
            <a:pPr marL="233155" indent="-233155" defTabSz="1243083" fontAlgn="base">
              <a:spcBef>
                <a:spcPct val="0"/>
              </a:spcBef>
              <a:spcAft>
                <a:spcPct val="0"/>
              </a:spcAft>
              <a:buFont typeface="Arial" panose="020B0604020202020204" pitchFamily="34" charset="0"/>
              <a:buChar char="•"/>
            </a:pPr>
            <a:r>
              <a:rPr lang="en-GB" sz="1496" dirty="0">
                <a:solidFill>
                  <a:srgbClr val="FFFFFF"/>
                </a:solidFill>
                <a:latin typeface="Segoe Condensed" pitchFamily="34" charset="0"/>
              </a:rPr>
              <a:t>Application Hosts</a:t>
            </a:r>
          </a:p>
          <a:p>
            <a:pPr marL="233155" indent="-233155" defTabSz="1243083" fontAlgn="base">
              <a:spcBef>
                <a:spcPct val="0"/>
              </a:spcBef>
              <a:spcAft>
                <a:spcPct val="0"/>
              </a:spcAft>
              <a:buFont typeface="Arial" panose="020B0604020202020204" pitchFamily="34" charset="0"/>
              <a:buChar char="•"/>
            </a:pPr>
            <a:r>
              <a:rPr lang="en-GB" sz="1496" dirty="0">
                <a:solidFill>
                  <a:srgbClr val="FFFFFF"/>
                </a:solidFill>
                <a:latin typeface="Segoe Condensed" pitchFamily="34" charset="0"/>
              </a:rPr>
              <a:t>Service Settings</a:t>
            </a:r>
          </a:p>
          <a:p>
            <a:pPr marL="233155" indent="-233155" defTabSz="1243083" fontAlgn="base">
              <a:spcBef>
                <a:spcPct val="0"/>
              </a:spcBef>
              <a:spcAft>
                <a:spcPct val="0"/>
              </a:spcAft>
              <a:buFont typeface="Arial" panose="020B0604020202020204" pitchFamily="34" charset="0"/>
              <a:buChar char="•"/>
            </a:pPr>
            <a:endParaRPr lang="en-GB" sz="1496" dirty="0">
              <a:solidFill>
                <a:srgbClr val="FFFFFF"/>
              </a:solidFill>
              <a:latin typeface="Segoe Condensed" pitchFamily="34" charset="0"/>
            </a:endParaRPr>
          </a:p>
          <a:p>
            <a:pPr defTabSz="1243083" fontAlgn="base">
              <a:spcBef>
                <a:spcPct val="0"/>
              </a:spcBef>
              <a:spcAft>
                <a:spcPct val="0"/>
              </a:spcAft>
            </a:pPr>
            <a:r>
              <a:rPr lang="en-GB" sz="1496" dirty="0">
                <a:solidFill>
                  <a:srgbClr val="FFFFFF"/>
                </a:solidFill>
                <a:latin typeface="Segoe Condensed" pitchFamily="34" charset="0"/>
              </a:rPr>
              <a:t> </a:t>
            </a:r>
            <a:endParaRPr lang="en-US" sz="1496" dirty="0">
              <a:solidFill>
                <a:srgbClr val="FFFFFF"/>
              </a:solidFill>
              <a:latin typeface="Segoe Condensed" pitchFamily="34" charset="0"/>
            </a:endParaRPr>
          </a:p>
          <a:p>
            <a:pPr defTabSz="1243083" fontAlgn="base">
              <a:spcBef>
                <a:spcPct val="0"/>
              </a:spcBef>
              <a:spcAft>
                <a:spcPct val="0"/>
              </a:spcAft>
            </a:pPr>
            <a:endParaRPr lang="en-US" sz="1496" dirty="0">
              <a:solidFill>
                <a:srgbClr val="FFFFFF"/>
              </a:solidFill>
              <a:latin typeface="Segoe Condensed" pitchFamily="34" charset="0"/>
            </a:endParaRPr>
          </a:p>
          <a:p>
            <a:pPr defTabSz="1243083" fontAlgn="base">
              <a:spcBef>
                <a:spcPct val="0"/>
              </a:spcBef>
              <a:spcAft>
                <a:spcPct val="0"/>
              </a:spcAft>
            </a:pPr>
            <a:endParaRPr lang="en-US" sz="1496" dirty="0">
              <a:solidFill>
                <a:srgbClr val="FFFFFF"/>
              </a:solidFill>
              <a:latin typeface="Segoe Condensed" pitchFamily="34" charset="0"/>
            </a:endParaRPr>
          </a:p>
          <a:p>
            <a:pPr defTabSz="1243083" fontAlgn="base">
              <a:spcBef>
                <a:spcPct val="0"/>
              </a:spcBef>
              <a:spcAft>
                <a:spcPct val="0"/>
              </a:spcAft>
            </a:pPr>
            <a:endParaRPr lang="en-US" sz="1496" dirty="0">
              <a:solidFill>
                <a:srgbClr val="FFFFFF"/>
              </a:solidFill>
              <a:latin typeface="Segoe Condensed" pitchFamily="34" charset="0"/>
            </a:endParaRPr>
          </a:p>
        </p:txBody>
      </p:sp>
      <p:sp>
        <p:nvSpPr>
          <p:cNvPr id="16" name="Rectangle for Speaker Name"/>
          <p:cNvSpPr/>
          <p:nvPr/>
        </p:nvSpPr>
        <p:spPr bwMode="auto">
          <a:xfrm>
            <a:off x="1697436" y="4114921"/>
            <a:ext cx="2208589" cy="2283775"/>
          </a:xfrm>
          <a:prstGeom prst="rect">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8159" dirty="0">
              <a:solidFill>
                <a:srgbClr val="FFFFFF"/>
              </a:solidFill>
              <a:latin typeface="Segoe Condensed" pitchFamily="34" charset="0"/>
            </a:endParaRPr>
          </a:p>
        </p:txBody>
      </p:sp>
      <p:sp>
        <p:nvSpPr>
          <p:cNvPr id="17" name="Rectangle for Speaker Name"/>
          <p:cNvSpPr/>
          <p:nvPr/>
        </p:nvSpPr>
        <p:spPr bwMode="auto">
          <a:xfrm>
            <a:off x="8879910" y="1623900"/>
            <a:ext cx="2208589" cy="4774796"/>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Q&amp;A</a:t>
            </a: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9" name="Rectangle for Speaker Name"/>
          <p:cNvSpPr/>
          <p:nvPr/>
        </p:nvSpPr>
        <p:spPr bwMode="auto">
          <a:xfrm>
            <a:off x="4080756" y="1623901"/>
            <a:ext cx="2208589" cy="228377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t" anchorCtr="0" compatLnSpc="1">
            <a:prstTxWarp prst="textNoShape">
              <a:avLst/>
            </a:prstTxWarp>
          </a:bodyPr>
          <a:lstStyle/>
          <a:p>
            <a:pPr defTabSz="1243083" fontAlgn="base">
              <a:spcBef>
                <a:spcPct val="0"/>
              </a:spcBef>
              <a:spcAft>
                <a:spcPct val="0"/>
              </a:spcAft>
            </a:pPr>
            <a:r>
              <a:rPr lang="en-GB" sz="1904" dirty="0" smtClean="0">
                <a:solidFill>
                  <a:srgbClr val="FFFFFF"/>
                </a:solidFill>
                <a:latin typeface="Segoe Condensed" pitchFamily="34" charset="0"/>
              </a:rPr>
              <a:t>Lifecycle</a:t>
            </a:r>
          </a:p>
          <a:p>
            <a:pPr marL="342900" indent="-342900" defTabSz="1243083" fontAlgn="base">
              <a:spcBef>
                <a:spcPct val="0"/>
              </a:spcBef>
              <a:spcAft>
                <a:spcPct val="0"/>
              </a:spcAft>
              <a:buFont typeface="Arial" panose="020B0604020202020204" pitchFamily="34" charset="0"/>
              <a:buChar char="•"/>
            </a:pPr>
            <a:r>
              <a:rPr lang="en-GB" sz="1500" dirty="0" smtClean="0">
                <a:solidFill>
                  <a:srgbClr val="FFFFFF"/>
                </a:solidFill>
                <a:latin typeface="Segoe Condensed" pitchFamily="34" charset="0"/>
              </a:rPr>
              <a:t>Create Template</a:t>
            </a:r>
          </a:p>
          <a:p>
            <a:pPr marL="342900" indent="-342900" defTabSz="1243083" fontAlgn="base">
              <a:spcBef>
                <a:spcPct val="0"/>
              </a:spcBef>
              <a:spcAft>
                <a:spcPct val="0"/>
              </a:spcAft>
              <a:buFont typeface="Arial" panose="020B0604020202020204" pitchFamily="34" charset="0"/>
              <a:buChar char="•"/>
            </a:pPr>
            <a:r>
              <a:rPr lang="en-GB" sz="1500" dirty="0" smtClean="0">
                <a:solidFill>
                  <a:srgbClr val="FFFFFF"/>
                </a:solidFill>
                <a:latin typeface="Segoe Condensed" pitchFamily="34" charset="0"/>
              </a:rPr>
              <a:t>Customize</a:t>
            </a:r>
          </a:p>
          <a:p>
            <a:pPr marL="342900" indent="-342900" defTabSz="1243083" fontAlgn="base">
              <a:spcBef>
                <a:spcPct val="0"/>
              </a:spcBef>
              <a:spcAft>
                <a:spcPct val="0"/>
              </a:spcAft>
              <a:buFont typeface="Arial" panose="020B0604020202020204" pitchFamily="34" charset="0"/>
              <a:buChar char="•"/>
            </a:pPr>
            <a:r>
              <a:rPr lang="en-GB" sz="1500" dirty="0" smtClean="0">
                <a:solidFill>
                  <a:srgbClr val="FFFFFF"/>
                </a:solidFill>
                <a:latin typeface="Segoe Condensed" pitchFamily="34" charset="0"/>
              </a:rPr>
              <a:t>Deploy Service</a:t>
            </a:r>
          </a:p>
          <a:p>
            <a:pPr marL="342900" indent="-342900" defTabSz="1243083" fontAlgn="base">
              <a:spcBef>
                <a:spcPct val="0"/>
              </a:spcBef>
              <a:spcAft>
                <a:spcPct val="0"/>
              </a:spcAft>
              <a:buFont typeface="Arial" panose="020B0604020202020204" pitchFamily="34" charset="0"/>
              <a:buChar char="•"/>
            </a:pPr>
            <a:r>
              <a:rPr lang="en-GB" sz="1500" dirty="0" smtClean="0">
                <a:solidFill>
                  <a:srgbClr val="FFFFFF"/>
                </a:solidFill>
                <a:latin typeface="Segoe Condensed" pitchFamily="34" charset="0"/>
              </a:rPr>
              <a:t>Update Template</a:t>
            </a:r>
          </a:p>
          <a:p>
            <a:pPr marL="342900" indent="-342900" defTabSz="1243083" fontAlgn="base">
              <a:spcBef>
                <a:spcPct val="0"/>
              </a:spcBef>
              <a:spcAft>
                <a:spcPct val="0"/>
              </a:spcAft>
              <a:buFont typeface="Arial" panose="020B0604020202020204" pitchFamily="34" charset="0"/>
              <a:buChar char="•"/>
            </a:pPr>
            <a:r>
              <a:rPr lang="en-GB" sz="1500" dirty="0" smtClean="0">
                <a:solidFill>
                  <a:srgbClr val="FFFFFF"/>
                </a:solidFill>
                <a:latin typeface="Segoe Condensed" pitchFamily="34" charset="0"/>
              </a:rPr>
              <a:t>Update Service</a:t>
            </a:r>
            <a:endParaRPr lang="en-GB" sz="1500" dirty="0">
              <a:solidFill>
                <a:srgbClr val="FFFFFF"/>
              </a:solidFill>
              <a:latin typeface="Segoe Condensed" pitchFamily="34" charset="0"/>
            </a:endParaRPr>
          </a:p>
          <a:p>
            <a:pPr defTabSz="1243083" fontAlgn="base">
              <a:spcBef>
                <a:spcPct val="0"/>
              </a:spcBef>
              <a:spcAft>
                <a:spcPct val="0"/>
              </a:spcAft>
            </a:pPr>
            <a:r>
              <a:rPr lang="en-GB" sz="1904" dirty="0">
                <a:solidFill>
                  <a:srgbClr val="FFFFFF"/>
                </a:solidFill>
                <a:latin typeface="Segoe Condensed" pitchFamily="34" charset="0"/>
              </a:rPr>
              <a:t>  </a:t>
            </a:r>
          </a:p>
          <a:p>
            <a:pPr defTabSz="1243083" fontAlgn="base">
              <a:spcBef>
                <a:spcPct val="0"/>
              </a:spcBef>
              <a:spcAft>
                <a:spcPct val="0"/>
              </a:spcAft>
            </a:pPr>
            <a:endParaRPr lang="en-US" sz="1904" dirty="0">
              <a:solidFill>
                <a:srgbClr val="FFFFFF"/>
              </a:solidFill>
              <a:latin typeface="Segoe Condensed" pitchFamily="34" charset="0"/>
            </a:endParaRPr>
          </a:p>
          <a:p>
            <a:pPr defTabSz="1243083" fontAlgn="base">
              <a:spcBef>
                <a:spcPct val="0"/>
              </a:spcBef>
              <a:spcAft>
                <a:spcPct val="0"/>
              </a:spcAft>
            </a:pPr>
            <a:endParaRPr lang="en-US" sz="1904" dirty="0">
              <a:solidFill>
                <a:srgbClr val="FFFFFF"/>
              </a:solidFill>
              <a:latin typeface="Segoe Condensed" pitchFamily="34" charset="0"/>
            </a:endParaRPr>
          </a:p>
          <a:p>
            <a:pPr defTabSz="1243083" fontAlgn="base">
              <a:spcBef>
                <a:spcPct val="0"/>
              </a:spcBef>
              <a:spcAft>
                <a:spcPct val="0"/>
              </a:spcAft>
            </a:pPr>
            <a:endParaRPr lang="en-US" sz="1904" dirty="0">
              <a:solidFill>
                <a:srgbClr val="FFFFFF"/>
              </a:solidFill>
              <a:latin typeface="Segoe Condensed" pitchFamily="34" charset="0"/>
            </a:endParaRPr>
          </a:p>
          <a:p>
            <a:pPr defTabSz="1243083" fontAlgn="base">
              <a:spcBef>
                <a:spcPct val="0"/>
              </a:spcBef>
              <a:spcAft>
                <a:spcPct val="0"/>
              </a:spcAft>
            </a:pPr>
            <a:endParaRPr lang="en-US" sz="1904" dirty="0">
              <a:solidFill>
                <a:srgbClr val="FFFFFF"/>
              </a:solidFill>
              <a:latin typeface="Segoe Condensed" pitchFamily="34" charset="0"/>
            </a:endParaRPr>
          </a:p>
        </p:txBody>
      </p:sp>
      <p:sp>
        <p:nvSpPr>
          <p:cNvPr id="20" name="Rectangle for Speaker Name"/>
          <p:cNvSpPr/>
          <p:nvPr/>
        </p:nvSpPr>
        <p:spPr bwMode="auto">
          <a:xfrm>
            <a:off x="1697436" y="1623901"/>
            <a:ext cx="2208589" cy="228377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t" anchorCtr="0" compatLnSpc="1">
            <a:prstTxWarp prst="textNoShape">
              <a:avLst/>
            </a:prstTxWarp>
          </a:bodyPr>
          <a:lstStyle/>
          <a:p>
            <a:pPr algn="ctr" defTabSz="1243083" fontAlgn="base">
              <a:spcBef>
                <a:spcPct val="0"/>
              </a:spcBef>
              <a:spcAft>
                <a:spcPct val="0"/>
              </a:spcAft>
            </a:pPr>
            <a:r>
              <a:rPr lang="en-US" sz="1904" dirty="0">
                <a:solidFill>
                  <a:srgbClr val="FFFFFF"/>
                </a:solidFill>
                <a:latin typeface="Segoe Condensed" pitchFamily="34" charset="0"/>
              </a:rPr>
              <a:t>Services</a:t>
            </a:r>
          </a:p>
          <a:p>
            <a:pPr algn="ctr" defTabSz="1243083" fontAlgn="base">
              <a:spcBef>
                <a:spcPct val="0"/>
              </a:spcBef>
              <a:spcAft>
                <a:spcPct val="0"/>
              </a:spcAft>
            </a:pPr>
            <a:endParaRPr lang="en-US" sz="1904" dirty="0">
              <a:solidFill>
                <a:srgbClr val="FFFFFF"/>
              </a:solidFill>
              <a:latin typeface="Segoe Condensed" pitchFamily="34" charset="0"/>
            </a:endParaRPr>
          </a:p>
          <a:p>
            <a:pPr algn="ctr" defTabSz="1243083" fontAlgn="base">
              <a:spcBef>
                <a:spcPct val="0"/>
              </a:spcBef>
              <a:spcAft>
                <a:spcPct val="0"/>
              </a:spcAft>
            </a:pPr>
            <a:endParaRPr lang="en-US" sz="1904" dirty="0">
              <a:solidFill>
                <a:srgbClr val="FFFFFF"/>
              </a:solidFill>
              <a:latin typeface="Segoe Condensed" pitchFamily="34" charset="0"/>
            </a:endParaRPr>
          </a:p>
          <a:p>
            <a:pPr algn="ctr" defTabSz="1243083" fontAlgn="base">
              <a:spcBef>
                <a:spcPct val="0"/>
              </a:spcBef>
              <a:spcAft>
                <a:spcPct val="0"/>
              </a:spcAft>
            </a:pPr>
            <a:endParaRPr lang="en-US" sz="1904" dirty="0">
              <a:solidFill>
                <a:srgbClr val="FFFFFF"/>
              </a:solidFill>
              <a:latin typeface="Segoe Condensed" pitchFamily="34" charset="0"/>
            </a:endParaRPr>
          </a:p>
          <a:p>
            <a:pPr algn="ctr" defTabSz="1243083" fontAlgn="base">
              <a:spcBef>
                <a:spcPct val="0"/>
              </a:spcBef>
              <a:spcAft>
                <a:spcPct val="0"/>
              </a:spcAft>
            </a:pPr>
            <a:endParaRPr lang="en-US" sz="1904" dirty="0">
              <a:solidFill>
                <a:srgbClr val="FFFFFF"/>
              </a:solidFill>
              <a:latin typeface="Segoe Condensed" pitchFamily="34" charset="0"/>
            </a:endParaRPr>
          </a:p>
          <a:p>
            <a:pPr algn="ctr" defTabSz="1243083" fontAlgn="base">
              <a:spcBef>
                <a:spcPct val="0"/>
              </a:spcBef>
              <a:spcAft>
                <a:spcPct val="0"/>
              </a:spcAft>
            </a:pPr>
            <a:endParaRPr lang="en-US" sz="1904" dirty="0">
              <a:solidFill>
                <a:srgbClr val="FFFFFF"/>
              </a:solidFill>
              <a:latin typeface="Segoe Condensed" pitchFamily="34" charset="0"/>
            </a:endParaRPr>
          </a:p>
        </p:txBody>
      </p:sp>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l="12902" t="20584" r="35912"/>
          <a:stretch/>
        </p:blipFill>
        <p:spPr>
          <a:xfrm>
            <a:off x="1697438" y="4114921"/>
            <a:ext cx="2208590" cy="2283775"/>
          </a:xfrm>
          <a:prstGeom prst="rect">
            <a:avLst/>
          </a:prstGeom>
        </p:spPr>
      </p:pic>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553" t="4167" r="36679"/>
          <a:stretch/>
        </p:blipFill>
        <p:spPr>
          <a:xfrm>
            <a:off x="6464078" y="1617105"/>
            <a:ext cx="2147624" cy="2350495"/>
          </a:xfrm>
          <a:prstGeom prst="rect">
            <a:avLst/>
          </a:prstGeom>
        </p:spPr>
      </p:pic>
    </p:spTree>
    <p:extLst>
      <p:ext uri="{BB962C8B-B14F-4D97-AF65-F5344CB8AC3E}">
        <p14:creationId xmlns:p14="http://schemas.microsoft.com/office/powerpoint/2010/main" val="367304481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Related Content</a:t>
            </a:r>
          </a:p>
        </p:txBody>
      </p:sp>
      <p:sp>
        <p:nvSpPr>
          <p:cNvPr id="6" name="Text Placeholder 5"/>
          <p:cNvSpPr>
            <a:spLocks noGrp="1"/>
          </p:cNvSpPr>
          <p:nvPr>
            <p:ph type="body" sz="quarter" idx="10"/>
          </p:nvPr>
        </p:nvSpPr>
        <p:spPr>
          <a:xfrm>
            <a:off x="531948" y="1119848"/>
            <a:ext cx="11370961" cy="433965"/>
          </a:xfrm>
        </p:spPr>
        <p:txBody>
          <a:bodyPr/>
          <a:lstStyle/>
          <a:p>
            <a:pPr marL="586111" lvl="1" indent="-293056"/>
            <a:r>
              <a:rPr lang="en-US" sz="1800" dirty="0" smtClean="0"/>
              <a:t>TODO</a:t>
            </a:r>
          </a:p>
        </p:txBody>
      </p:sp>
    </p:spTree>
    <p:extLst>
      <p:ext uri="{BB962C8B-B14F-4D97-AF65-F5344CB8AC3E}">
        <p14:creationId xmlns:p14="http://schemas.microsoft.com/office/powerpoint/2010/main" val="171616606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Form</a:t>
            </a:r>
            <a:endParaRPr lang="en-US" dirty="0"/>
          </a:p>
        </p:txBody>
      </p:sp>
      <p:sp>
        <p:nvSpPr>
          <p:cNvPr id="3" name="Text Placeholder 2"/>
          <p:cNvSpPr>
            <a:spLocks noGrp="1"/>
          </p:cNvSpPr>
          <p:nvPr>
            <p:ph type="body" sz="quarter" idx="10"/>
          </p:nvPr>
        </p:nvSpPr>
        <p:spPr>
          <a:xfrm>
            <a:off x="274638" y="1212850"/>
            <a:ext cx="11887200" cy="738664"/>
          </a:xfrm>
        </p:spPr>
        <p:txBody>
          <a:bodyPr/>
          <a:lstStyle/>
          <a:p>
            <a:r>
              <a:rPr lang="en-US" dirty="0" smtClean="0"/>
              <a:t>TODO</a:t>
            </a:r>
            <a:endParaRPr lang="en-US" dirty="0"/>
          </a:p>
        </p:txBody>
      </p:sp>
    </p:spTree>
    <p:extLst>
      <p:ext uri="{BB962C8B-B14F-4D97-AF65-F5344CB8AC3E}">
        <p14:creationId xmlns:p14="http://schemas.microsoft.com/office/powerpoint/2010/main" val="3448821809"/>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4" name="Text Placeholder 4"/>
          <p:cNvSpPr txBox="1">
            <a:spLocks/>
          </p:cNvSpPr>
          <p:nvPr/>
        </p:nvSpPr>
        <p:spPr>
          <a:xfrm>
            <a:off x="464924" y="2888028"/>
            <a:ext cx="8748349" cy="3139321"/>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rgbClr val="7FBA00">
                    <a:alpha val="99000"/>
                  </a:srgbClr>
                </a:solidFill>
              </a:rPr>
              <a:t>Complete your session evaluations today and enter to win prizes daily. </a:t>
            </a:r>
          </a:p>
          <a:p>
            <a:pPr marL="0" indent="0">
              <a:buFont typeface="Arial" pitchFamily="34" charset="0"/>
              <a:buNone/>
            </a:pPr>
            <a:r>
              <a:rPr lang="en-US" sz="3200" dirty="0" smtClean="0">
                <a:solidFill>
                  <a:srgbClr val="7FBA00">
                    <a:alpha val="99000"/>
                  </a:srgbClr>
                </a:solidFill>
              </a:rPr>
              <a:t>Provide your feedback at a CommNet kiosk or log on at </a:t>
            </a:r>
            <a:r>
              <a:rPr lang="en-US" sz="3200" b="1" dirty="0" smtClean="0">
                <a:solidFill>
                  <a:srgbClr val="7FBA00">
                    <a:alpha val="99000"/>
                  </a:srgbClr>
                </a:solidFill>
                <a:latin typeface="Segoe UI"/>
              </a:rPr>
              <a:t>www.2013mms.com</a:t>
            </a:r>
            <a:r>
              <a:rPr lang="en-US" sz="3200" dirty="0" smtClean="0">
                <a:solidFill>
                  <a:srgbClr val="7FBA00">
                    <a:alpha val="99000"/>
                  </a:srgbClr>
                </a:solidFill>
              </a:rPr>
              <a:t>.</a:t>
            </a:r>
          </a:p>
          <a:p>
            <a:pPr marL="0" indent="0">
              <a:buFont typeface="Arial" pitchFamily="34" charset="0"/>
              <a:buNone/>
            </a:pPr>
            <a:endParaRPr lang="en-US" sz="1600" dirty="0" smtClean="0">
              <a:solidFill>
                <a:srgbClr val="7FBA00">
                  <a:alpha val="99000"/>
                </a:srgbClr>
              </a:solidFill>
            </a:endParaRPr>
          </a:p>
          <a:p>
            <a:pPr marL="0" indent="0">
              <a:buFont typeface="Arial" pitchFamily="34" charset="0"/>
              <a:buNone/>
            </a:pPr>
            <a:r>
              <a:rPr lang="en-US" sz="1600" dirty="0" smtClean="0">
                <a:solidFill>
                  <a:srgbClr val="7FBA00">
                    <a:alpha val="99000"/>
                  </a:srgbClr>
                </a:solidFill>
              </a:rPr>
              <a:t>Upon submission you will receive instant notification if you have won a prize. </a:t>
            </a:r>
          </a:p>
          <a:p>
            <a:pPr marL="0" indent="0">
              <a:buFont typeface="Arial" pitchFamily="34" charset="0"/>
              <a:buNone/>
            </a:pPr>
            <a:r>
              <a:rPr lang="en-US" sz="1600" dirty="0" smtClean="0">
                <a:solidFill>
                  <a:srgbClr val="7FBA00">
                    <a:alpha val="99000"/>
                  </a:srgbClr>
                </a:solidFill>
              </a:rPr>
              <a:t>Prize pickup is at the Information Desk located in Attendee Services in the Mandalay Bay Foyer. </a:t>
            </a:r>
          </a:p>
          <a:p>
            <a:pPr marL="0" indent="0">
              <a:buFont typeface="Arial" pitchFamily="34" charset="0"/>
              <a:buNone/>
            </a:pPr>
            <a:r>
              <a:rPr lang="en-US" sz="1600" dirty="0" smtClean="0">
                <a:solidFill>
                  <a:srgbClr val="7FBA00">
                    <a:alpha val="99000"/>
                  </a:srgbClr>
                </a:solidFill>
              </a:rPr>
              <a:t>Entry details can be found on the MMS website.</a:t>
            </a:r>
            <a:endParaRPr lang="en-US" sz="1600" dirty="0">
              <a:solidFill>
                <a:srgbClr val="7FBA00">
                  <a:alpha val="99000"/>
                </a:srgbClr>
              </a:solidFill>
            </a:endParaRPr>
          </a:p>
        </p:txBody>
      </p:sp>
      <p:sp>
        <p:nvSpPr>
          <p:cNvPr id="5" name="Text Placeholder 4"/>
          <p:cNvSpPr txBox="1">
            <a:spLocks/>
          </p:cNvSpPr>
          <p:nvPr/>
        </p:nvSpPr>
        <p:spPr>
          <a:xfrm>
            <a:off x="441551" y="1803090"/>
            <a:ext cx="10784967" cy="1015663"/>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600" kern="1200" spc="0" baseline="0">
                <a:gradFill>
                  <a:gsLst>
                    <a:gs pos="1250">
                      <a:schemeClr val="tx1"/>
                    </a:gs>
                    <a:gs pos="99000">
                      <a:schemeClr val="tx1"/>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18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6000" spc="-200" dirty="0" smtClean="0">
                <a:gradFill>
                  <a:gsLst>
                    <a:gs pos="1250">
                      <a:srgbClr val="FFFFFF"/>
                    </a:gs>
                    <a:gs pos="99000">
                      <a:srgbClr val="FFFFFF"/>
                    </a:gs>
                  </a:gsLst>
                  <a:lin ang="5400000" scaled="0"/>
                </a:gradFill>
              </a:rPr>
              <a:t>We want to hear from you!</a:t>
            </a:r>
            <a:endParaRPr lang="en-US" sz="6000" spc="-200" dirty="0">
              <a:gradFill>
                <a:gsLst>
                  <a:gs pos="1250">
                    <a:srgbClr val="FFFFFF"/>
                  </a:gs>
                  <a:gs pos="99000">
                    <a:srgbClr val="FFFFFF"/>
                  </a:gs>
                </a:gsLst>
                <a:lin ang="5400000" scaled="0"/>
              </a:gradFill>
            </a:endParaRPr>
          </a:p>
        </p:txBody>
      </p:sp>
    </p:spTree>
    <p:extLst>
      <p:ext uri="{BB962C8B-B14F-4D97-AF65-F5344CB8AC3E}">
        <p14:creationId xmlns:p14="http://schemas.microsoft.com/office/powerpoint/2010/main" val="3246503200"/>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xtBox 3"/>
          <p:cNvSpPr txBox="1"/>
          <p:nvPr/>
        </p:nvSpPr>
        <p:spPr>
          <a:xfrm>
            <a:off x="605053" y="5801556"/>
            <a:ext cx="9771797" cy="492443"/>
          </a:xfrm>
          <a:prstGeom prst="rect">
            <a:avLst/>
          </a:prstGeom>
          <a:noFill/>
        </p:spPr>
        <p:txBody>
          <a:bodyPr wrap="square" lIns="0" tIns="0" rIns="0" bIns="0" rtlCol="0">
            <a:spAutoFit/>
          </a:bodyPr>
          <a:lstStyle/>
          <a:p>
            <a:r>
              <a:rPr lang="en-US" sz="3200" b="1" dirty="0" smtClean="0">
                <a:gradFill>
                  <a:gsLst>
                    <a:gs pos="0">
                      <a:srgbClr val="FFFFFF"/>
                    </a:gs>
                    <a:gs pos="100000">
                      <a:srgbClr val="FFFFFF"/>
                    </a:gs>
                  </a:gsLst>
                  <a:path path="circle">
                    <a:fillToRect l="50000" t="50000" r="50000" b="50000"/>
                  </a:path>
                </a:gradFill>
                <a:ea typeface="Segoe UI" pitchFamily="34" charset="0"/>
                <a:cs typeface="Segoe UI" pitchFamily="34" charset="0"/>
              </a:rPr>
              <a:t>http://channel9.msdn.com/Events</a:t>
            </a:r>
          </a:p>
        </p:txBody>
      </p:sp>
      <p:sp>
        <p:nvSpPr>
          <p:cNvPr id="5" name="Text Placeholder 4"/>
          <p:cNvSpPr txBox="1">
            <a:spLocks/>
          </p:cNvSpPr>
          <p:nvPr/>
        </p:nvSpPr>
        <p:spPr>
          <a:xfrm>
            <a:off x="464923" y="1918492"/>
            <a:ext cx="5082049" cy="284385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dirty="0" smtClean="0">
                <a:gradFill>
                  <a:gsLst>
                    <a:gs pos="1250">
                      <a:srgbClr val="FFFFFF"/>
                    </a:gs>
                    <a:gs pos="100000">
                      <a:srgbClr val="FFFFFF"/>
                    </a:gs>
                  </a:gsLst>
                  <a:lin ang="5400000" scaled="0"/>
                </a:gradFill>
              </a:rPr>
              <a:t>Access MMS Online to view session recordings after the event.</a:t>
            </a:r>
            <a:endParaRPr lang="en-US" sz="4800" dirty="0">
              <a:gradFill>
                <a:gsLst>
                  <a:gs pos="1250">
                    <a:srgbClr val="FFFFFF"/>
                  </a:gs>
                  <a:gs pos="100000">
                    <a:srgbClr val="FFFFFF"/>
                  </a:gs>
                </a:gsLst>
                <a:lin ang="5400000" scaled="0"/>
              </a:gradFill>
            </a:endParaRPr>
          </a:p>
        </p:txBody>
      </p:sp>
      <p:grpSp>
        <p:nvGrpSpPr>
          <p:cNvPr id="12" name="Group 11"/>
          <p:cNvGrpSpPr/>
          <p:nvPr/>
        </p:nvGrpSpPr>
        <p:grpSpPr>
          <a:xfrm>
            <a:off x="6616829" y="1624828"/>
            <a:ext cx="4176738" cy="4176728"/>
            <a:chOff x="5074452" y="2723295"/>
            <a:chExt cx="905203" cy="905203"/>
          </a:xfrm>
        </p:grpSpPr>
        <p:pic>
          <p:nvPicPr>
            <p:cNvPr id="13" name="Picture 12"/>
            <p:cNvPicPr>
              <a:picLocks noChangeAspect="1"/>
            </p:cNvPicPr>
            <p:nvPr/>
          </p:nvPicPr>
          <p:blipFill>
            <a:blip r:embed="rId2"/>
            <a:stretch>
              <a:fillRect/>
            </a:stretch>
          </p:blipFill>
          <p:spPr>
            <a:xfrm>
              <a:off x="5273928" y="2973396"/>
              <a:ext cx="506250" cy="405000"/>
            </a:xfrm>
            <a:prstGeom prst="rect">
              <a:avLst/>
            </a:prstGeom>
          </p:spPr>
        </p:pic>
        <p:sp>
          <p:nvSpPr>
            <p:cNvPr id="14" name="Donut 13"/>
            <p:cNvSpPr/>
            <p:nvPr/>
          </p:nvSpPr>
          <p:spPr bwMode="auto">
            <a:xfrm>
              <a:off x="5074452" y="2723295"/>
              <a:ext cx="905203" cy="905203"/>
            </a:xfrm>
            <a:prstGeom prst="donut">
              <a:avLst>
                <a:gd name="adj" fmla="val 5228"/>
              </a:avLst>
            </a:prstGeom>
            <a:solidFill>
              <a:srgbClr val="FFFFF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200" kern="0" dirty="0" smtClean="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30637449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a:gradFill>
                  <a:gsLst>
                    <a:gs pos="0">
                      <a:srgbClr val="FFFFFF"/>
                    </a:gs>
                    <a:gs pos="100000">
                      <a:srgbClr val="FFFFFF"/>
                    </a:gs>
                  </a:gsLst>
                  <a:lin ang="5400000" scaled="0"/>
                </a:gradFill>
                <a:cs typeface="Segoe UI" pitchFamily="34" charset="0"/>
              </a:rPr>
              <a:t>MICROSOFT MAKES NO WARRANTIES, EXPRESS, IMPLIED OR STATUTORY, AS TO THE INFORMATION IN THIS PRESENTATION.</a:t>
            </a:r>
            <a:endParaRPr lang="en-US" sz="700" dirty="0">
              <a:gradFill>
                <a:gsLst>
                  <a:gs pos="0">
                    <a:srgbClr val="FFFFFF"/>
                  </a:gs>
                  <a:gs pos="100000">
                    <a:srgbClr val="FFFFFF"/>
                  </a:gs>
                </a:gsLst>
                <a:lin ang="5400000" scaled="0"/>
              </a:gradFill>
              <a:cs typeface="Segoe UI"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184691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6295954" y="3899977"/>
            <a:ext cx="3702435" cy="221959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b" anchorCtr="0" compatLnSpc="1">
            <a:prstTxWarp prst="textNoShape">
              <a:avLst/>
            </a:prstTxWarp>
          </a:bodyPr>
          <a:lstStyle/>
          <a:p>
            <a:pPr defTabSz="932312"/>
            <a:r>
              <a:rPr lang="en-US" sz="2856" dirty="0">
                <a:solidFill>
                  <a:srgbClr val="FFFFFF">
                    <a:alpha val="98824"/>
                  </a:srgbClr>
                </a:solidFill>
                <a:ea typeface="Segoe UI" pitchFamily="34" charset="0"/>
                <a:cs typeface="Segoe UI" pitchFamily="34" charset="0"/>
              </a:rPr>
              <a:t>Infrastructure</a:t>
            </a:r>
          </a:p>
        </p:txBody>
      </p:sp>
      <p:grpSp>
        <p:nvGrpSpPr>
          <p:cNvPr id="8" name="Group 7"/>
          <p:cNvGrpSpPr>
            <a:grpSpLocks noChangeAspect="1"/>
          </p:cNvGrpSpPr>
          <p:nvPr/>
        </p:nvGrpSpPr>
        <p:grpSpPr bwMode="black">
          <a:xfrm>
            <a:off x="7716505" y="4549547"/>
            <a:ext cx="723496" cy="559562"/>
            <a:chOff x="813584" y="4312262"/>
            <a:chExt cx="478309" cy="370027"/>
          </a:xfrm>
        </p:grpSpPr>
        <p:sp>
          <p:nvSpPr>
            <p:cNvPr id="9" name="Freeform 79"/>
            <p:cNvSpPr>
              <a:spLocks/>
            </p:cNvSpPr>
            <p:nvPr/>
          </p:nvSpPr>
          <p:spPr bwMode="black">
            <a:xfrm>
              <a:off x="813584" y="4503897"/>
              <a:ext cx="478309" cy="178392"/>
            </a:xfrm>
            <a:custGeom>
              <a:avLst/>
              <a:gdLst>
                <a:gd name="T0" fmla="*/ 159 w 260"/>
                <a:gd name="T1" fmla="*/ 7 h 97"/>
                <a:gd name="T2" fmla="*/ 143 w 260"/>
                <a:gd name="T3" fmla="*/ 23 h 97"/>
                <a:gd name="T4" fmla="*/ 121 w 260"/>
                <a:gd name="T5" fmla="*/ 23 h 97"/>
                <a:gd name="T6" fmla="*/ 105 w 260"/>
                <a:gd name="T7" fmla="*/ 7 h 97"/>
                <a:gd name="T8" fmla="*/ 105 w 260"/>
                <a:gd name="T9" fmla="*/ 0 h 97"/>
                <a:gd name="T10" fmla="*/ 0 w 260"/>
                <a:gd name="T11" fmla="*/ 0 h 97"/>
                <a:gd name="T12" fmla="*/ 0 w 260"/>
                <a:gd name="T13" fmla="*/ 81 h 97"/>
                <a:gd name="T14" fmla="*/ 16 w 260"/>
                <a:gd name="T15" fmla="*/ 97 h 97"/>
                <a:gd name="T16" fmla="*/ 244 w 260"/>
                <a:gd name="T17" fmla="*/ 97 h 97"/>
                <a:gd name="T18" fmla="*/ 260 w 260"/>
                <a:gd name="T19" fmla="*/ 81 h 97"/>
                <a:gd name="T20" fmla="*/ 260 w 260"/>
                <a:gd name="T21" fmla="*/ 0 h 97"/>
                <a:gd name="T22" fmla="*/ 159 w 260"/>
                <a:gd name="T23" fmla="*/ 0 h 97"/>
                <a:gd name="T24" fmla="*/ 159 w 260"/>
                <a:gd name="T25" fmla="*/ 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0" h="97">
                  <a:moveTo>
                    <a:pt x="159" y="7"/>
                  </a:moveTo>
                  <a:cubicBezTo>
                    <a:pt x="159" y="16"/>
                    <a:pt x="152" y="23"/>
                    <a:pt x="143" y="23"/>
                  </a:cubicBezTo>
                  <a:cubicBezTo>
                    <a:pt x="121" y="23"/>
                    <a:pt x="121" y="23"/>
                    <a:pt x="121" y="23"/>
                  </a:cubicBezTo>
                  <a:cubicBezTo>
                    <a:pt x="112" y="23"/>
                    <a:pt x="105" y="16"/>
                    <a:pt x="105" y="7"/>
                  </a:cubicBezTo>
                  <a:cubicBezTo>
                    <a:pt x="105" y="0"/>
                    <a:pt x="105" y="0"/>
                    <a:pt x="105" y="0"/>
                  </a:cubicBezTo>
                  <a:cubicBezTo>
                    <a:pt x="0" y="0"/>
                    <a:pt x="0" y="0"/>
                    <a:pt x="0" y="0"/>
                  </a:cubicBezTo>
                  <a:cubicBezTo>
                    <a:pt x="0" y="81"/>
                    <a:pt x="0" y="81"/>
                    <a:pt x="0" y="81"/>
                  </a:cubicBezTo>
                  <a:cubicBezTo>
                    <a:pt x="0" y="90"/>
                    <a:pt x="8" y="97"/>
                    <a:pt x="16" y="97"/>
                  </a:cubicBezTo>
                  <a:cubicBezTo>
                    <a:pt x="244" y="97"/>
                    <a:pt x="244" y="97"/>
                    <a:pt x="244" y="97"/>
                  </a:cubicBezTo>
                  <a:cubicBezTo>
                    <a:pt x="253" y="97"/>
                    <a:pt x="260" y="90"/>
                    <a:pt x="260" y="81"/>
                  </a:cubicBezTo>
                  <a:cubicBezTo>
                    <a:pt x="260" y="0"/>
                    <a:pt x="260" y="0"/>
                    <a:pt x="260" y="0"/>
                  </a:cubicBezTo>
                  <a:cubicBezTo>
                    <a:pt x="159" y="0"/>
                    <a:pt x="159" y="0"/>
                    <a:pt x="159" y="0"/>
                  </a:cubicBezTo>
                  <a:lnTo>
                    <a:pt x="159" y="7"/>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81"/>
              <a:endParaRPr lang="en-US" sz="2040">
                <a:solidFill>
                  <a:srgbClr val="FFFFFF"/>
                </a:solidFill>
              </a:endParaRPr>
            </a:p>
          </p:txBody>
        </p:sp>
        <p:sp>
          <p:nvSpPr>
            <p:cNvPr id="10" name="Freeform 80"/>
            <p:cNvSpPr>
              <a:spLocks noEditPoints="1"/>
            </p:cNvSpPr>
            <p:nvPr/>
          </p:nvSpPr>
          <p:spPr bwMode="black">
            <a:xfrm>
              <a:off x="813584" y="4312262"/>
              <a:ext cx="478309" cy="176834"/>
            </a:xfrm>
            <a:custGeom>
              <a:avLst/>
              <a:gdLst>
                <a:gd name="T0" fmla="*/ 244 w 260"/>
                <a:gd name="T1" fmla="*/ 39 h 96"/>
                <a:gd name="T2" fmla="*/ 212 w 260"/>
                <a:gd name="T3" fmla="*/ 39 h 96"/>
                <a:gd name="T4" fmla="*/ 212 w 260"/>
                <a:gd name="T5" fmla="*/ 19 h 96"/>
                <a:gd name="T6" fmla="*/ 189 w 260"/>
                <a:gd name="T7" fmla="*/ 0 h 96"/>
                <a:gd name="T8" fmla="*/ 70 w 260"/>
                <a:gd name="T9" fmla="*/ 0 h 96"/>
                <a:gd name="T10" fmla="*/ 47 w 260"/>
                <a:gd name="T11" fmla="*/ 19 h 96"/>
                <a:gd name="T12" fmla="*/ 47 w 260"/>
                <a:gd name="T13" fmla="*/ 39 h 96"/>
                <a:gd name="T14" fmla="*/ 16 w 260"/>
                <a:gd name="T15" fmla="*/ 39 h 96"/>
                <a:gd name="T16" fmla="*/ 0 w 260"/>
                <a:gd name="T17" fmla="*/ 54 h 96"/>
                <a:gd name="T18" fmla="*/ 0 w 260"/>
                <a:gd name="T19" fmla="*/ 96 h 96"/>
                <a:gd name="T20" fmla="*/ 105 w 260"/>
                <a:gd name="T21" fmla="*/ 96 h 96"/>
                <a:gd name="T22" fmla="*/ 105 w 260"/>
                <a:gd name="T23" fmla="*/ 89 h 96"/>
                <a:gd name="T24" fmla="*/ 121 w 260"/>
                <a:gd name="T25" fmla="*/ 74 h 96"/>
                <a:gd name="T26" fmla="*/ 143 w 260"/>
                <a:gd name="T27" fmla="*/ 74 h 96"/>
                <a:gd name="T28" fmla="*/ 159 w 260"/>
                <a:gd name="T29" fmla="*/ 89 h 96"/>
                <a:gd name="T30" fmla="*/ 159 w 260"/>
                <a:gd name="T31" fmla="*/ 96 h 96"/>
                <a:gd name="T32" fmla="*/ 260 w 260"/>
                <a:gd name="T33" fmla="*/ 96 h 96"/>
                <a:gd name="T34" fmla="*/ 260 w 260"/>
                <a:gd name="T35" fmla="*/ 54 h 96"/>
                <a:gd name="T36" fmla="*/ 244 w 260"/>
                <a:gd name="T37" fmla="*/ 39 h 96"/>
                <a:gd name="T38" fmla="*/ 197 w 260"/>
                <a:gd name="T39" fmla="*/ 39 h 96"/>
                <a:gd name="T40" fmla="*/ 61 w 260"/>
                <a:gd name="T41" fmla="*/ 39 h 96"/>
                <a:gd name="T42" fmla="*/ 61 w 260"/>
                <a:gd name="T43" fmla="*/ 19 h 96"/>
                <a:gd name="T44" fmla="*/ 70 w 260"/>
                <a:gd name="T45" fmla="*/ 14 h 96"/>
                <a:gd name="T46" fmla="*/ 189 w 260"/>
                <a:gd name="T47" fmla="*/ 14 h 96"/>
                <a:gd name="T48" fmla="*/ 197 w 260"/>
                <a:gd name="T49" fmla="*/ 19 h 96"/>
                <a:gd name="T50" fmla="*/ 197 w 260"/>
                <a:gd name="T51" fmla="*/ 3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0" h="96">
                  <a:moveTo>
                    <a:pt x="244" y="39"/>
                  </a:moveTo>
                  <a:cubicBezTo>
                    <a:pt x="212" y="39"/>
                    <a:pt x="212" y="39"/>
                    <a:pt x="212" y="39"/>
                  </a:cubicBezTo>
                  <a:cubicBezTo>
                    <a:pt x="212" y="19"/>
                    <a:pt x="212" y="19"/>
                    <a:pt x="212" y="19"/>
                  </a:cubicBezTo>
                  <a:cubicBezTo>
                    <a:pt x="212" y="8"/>
                    <a:pt x="202" y="0"/>
                    <a:pt x="189" y="0"/>
                  </a:cubicBezTo>
                  <a:cubicBezTo>
                    <a:pt x="70" y="0"/>
                    <a:pt x="70" y="0"/>
                    <a:pt x="70" y="0"/>
                  </a:cubicBezTo>
                  <a:cubicBezTo>
                    <a:pt x="57" y="0"/>
                    <a:pt x="47" y="8"/>
                    <a:pt x="47" y="19"/>
                  </a:cubicBezTo>
                  <a:cubicBezTo>
                    <a:pt x="47" y="39"/>
                    <a:pt x="47" y="39"/>
                    <a:pt x="47" y="39"/>
                  </a:cubicBezTo>
                  <a:cubicBezTo>
                    <a:pt x="16" y="39"/>
                    <a:pt x="16" y="39"/>
                    <a:pt x="16" y="39"/>
                  </a:cubicBezTo>
                  <a:cubicBezTo>
                    <a:pt x="8" y="39"/>
                    <a:pt x="0" y="46"/>
                    <a:pt x="0" y="54"/>
                  </a:cubicBezTo>
                  <a:cubicBezTo>
                    <a:pt x="0" y="96"/>
                    <a:pt x="0" y="96"/>
                    <a:pt x="0" y="96"/>
                  </a:cubicBezTo>
                  <a:cubicBezTo>
                    <a:pt x="105" y="96"/>
                    <a:pt x="105" y="96"/>
                    <a:pt x="105" y="96"/>
                  </a:cubicBezTo>
                  <a:cubicBezTo>
                    <a:pt x="105" y="89"/>
                    <a:pt x="105" y="89"/>
                    <a:pt x="105" y="89"/>
                  </a:cubicBezTo>
                  <a:cubicBezTo>
                    <a:pt x="105" y="81"/>
                    <a:pt x="112" y="74"/>
                    <a:pt x="121" y="74"/>
                  </a:cubicBezTo>
                  <a:cubicBezTo>
                    <a:pt x="143" y="74"/>
                    <a:pt x="143" y="74"/>
                    <a:pt x="143" y="74"/>
                  </a:cubicBezTo>
                  <a:cubicBezTo>
                    <a:pt x="152" y="74"/>
                    <a:pt x="159" y="81"/>
                    <a:pt x="159" y="89"/>
                  </a:cubicBezTo>
                  <a:cubicBezTo>
                    <a:pt x="159" y="96"/>
                    <a:pt x="159" y="96"/>
                    <a:pt x="159" y="96"/>
                  </a:cubicBezTo>
                  <a:cubicBezTo>
                    <a:pt x="260" y="96"/>
                    <a:pt x="260" y="96"/>
                    <a:pt x="260" y="96"/>
                  </a:cubicBezTo>
                  <a:cubicBezTo>
                    <a:pt x="260" y="54"/>
                    <a:pt x="260" y="54"/>
                    <a:pt x="260" y="54"/>
                  </a:cubicBezTo>
                  <a:cubicBezTo>
                    <a:pt x="260" y="46"/>
                    <a:pt x="253" y="39"/>
                    <a:pt x="244" y="39"/>
                  </a:cubicBezTo>
                  <a:close/>
                  <a:moveTo>
                    <a:pt x="197" y="39"/>
                  </a:moveTo>
                  <a:cubicBezTo>
                    <a:pt x="61" y="39"/>
                    <a:pt x="61" y="39"/>
                    <a:pt x="61" y="39"/>
                  </a:cubicBezTo>
                  <a:cubicBezTo>
                    <a:pt x="61" y="19"/>
                    <a:pt x="61" y="19"/>
                    <a:pt x="61" y="19"/>
                  </a:cubicBezTo>
                  <a:cubicBezTo>
                    <a:pt x="61" y="17"/>
                    <a:pt x="64" y="14"/>
                    <a:pt x="70" y="14"/>
                  </a:cubicBezTo>
                  <a:cubicBezTo>
                    <a:pt x="189" y="14"/>
                    <a:pt x="189" y="14"/>
                    <a:pt x="189" y="14"/>
                  </a:cubicBezTo>
                  <a:cubicBezTo>
                    <a:pt x="194" y="14"/>
                    <a:pt x="197" y="17"/>
                    <a:pt x="197" y="19"/>
                  </a:cubicBezTo>
                  <a:lnTo>
                    <a:pt x="197" y="39"/>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81"/>
              <a:endParaRPr lang="en-US" sz="2040">
                <a:solidFill>
                  <a:srgbClr val="FFFFFF"/>
                </a:solidFill>
              </a:endParaRPr>
            </a:p>
          </p:txBody>
        </p:sp>
      </p:grpSp>
      <p:sp>
        <p:nvSpPr>
          <p:cNvPr id="17" name="Rectangle 16"/>
          <p:cNvSpPr/>
          <p:nvPr/>
        </p:nvSpPr>
        <p:spPr bwMode="auto">
          <a:xfrm>
            <a:off x="6295954" y="3910327"/>
            <a:ext cx="3702435" cy="1709773"/>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HA VMM Server</a:t>
            </a:r>
          </a:p>
          <a:p>
            <a:pPr defTabSz="932312"/>
            <a:r>
              <a:rPr lang="en-US" sz="1836" dirty="0">
                <a:solidFill>
                  <a:srgbClr val="FFFFFF">
                    <a:alpha val="98824"/>
                  </a:srgbClr>
                </a:solidFill>
                <a:ea typeface="Segoe UI" pitchFamily="34" charset="0"/>
                <a:cs typeface="Segoe UI" pitchFamily="34" charset="0"/>
              </a:rPr>
              <a:t>PowerShell</a:t>
            </a:r>
          </a:p>
          <a:p>
            <a:pPr defTabSz="932312"/>
            <a:r>
              <a:rPr lang="en-US" sz="1836" dirty="0">
                <a:solidFill>
                  <a:srgbClr val="FFFFFF">
                    <a:alpha val="98824"/>
                  </a:srgbClr>
                </a:solidFill>
                <a:ea typeface="Segoe UI" pitchFamily="34" charset="0"/>
                <a:cs typeface="Segoe UI" pitchFamily="34" charset="0"/>
              </a:rPr>
              <a:t>Upgrade</a:t>
            </a:r>
          </a:p>
          <a:p>
            <a:pPr defTabSz="932312"/>
            <a:r>
              <a:rPr lang="en-US" sz="1836" dirty="0">
                <a:solidFill>
                  <a:srgbClr val="FFFFFF">
                    <a:alpha val="98824"/>
                  </a:srgbClr>
                </a:solidFill>
                <a:ea typeface="Segoe UI" pitchFamily="34" charset="0"/>
                <a:cs typeface="Segoe UI" pitchFamily="34" charset="0"/>
              </a:rPr>
              <a:t>Custom Properties</a:t>
            </a:r>
          </a:p>
          <a:p>
            <a:pPr algn="ctr" defTabSz="932312"/>
            <a:endParaRPr lang="en-US" sz="1836" dirty="0">
              <a:solidFill>
                <a:srgbClr val="FFFFFF">
                  <a:alpha val="98824"/>
                </a:srgbClr>
              </a:solidFill>
              <a:ea typeface="Segoe UI" pitchFamily="34" charset="0"/>
              <a:cs typeface="Segoe UI" pitchFamily="34" charset="0"/>
            </a:endParaRPr>
          </a:p>
        </p:txBody>
      </p:sp>
      <p:sp>
        <p:nvSpPr>
          <p:cNvPr id="13" name="Rectangle 12"/>
          <p:cNvSpPr/>
          <p:nvPr/>
        </p:nvSpPr>
        <p:spPr bwMode="auto">
          <a:xfrm>
            <a:off x="2204934" y="1321189"/>
            <a:ext cx="3702435" cy="2219596"/>
          </a:xfrm>
          <a:prstGeom prst="rect">
            <a:avLst/>
          </a:prstGeom>
          <a:solidFill>
            <a:schemeClr val="tx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b" anchorCtr="0" compatLnSpc="1">
            <a:prstTxWarp prst="textNoShape">
              <a:avLst/>
            </a:prstTxWarp>
          </a:bodyPr>
          <a:lstStyle/>
          <a:p>
            <a:pPr defTabSz="932312"/>
            <a:r>
              <a:rPr lang="en-US" sz="2856" dirty="0">
                <a:solidFill>
                  <a:srgbClr val="FFFFFF">
                    <a:alpha val="98824"/>
                  </a:srgbClr>
                </a:solidFill>
                <a:ea typeface="Segoe UI" pitchFamily="34" charset="0"/>
                <a:cs typeface="Segoe UI" pitchFamily="34" charset="0"/>
              </a:rPr>
              <a:t>Services</a:t>
            </a:r>
          </a:p>
        </p:txBody>
      </p:sp>
      <p:sp>
        <p:nvSpPr>
          <p:cNvPr id="14" name="Rectangle 13"/>
          <p:cNvSpPr/>
          <p:nvPr/>
        </p:nvSpPr>
        <p:spPr bwMode="auto">
          <a:xfrm>
            <a:off x="2204934" y="3920042"/>
            <a:ext cx="3702435" cy="221959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b" anchorCtr="0" compatLnSpc="1">
            <a:prstTxWarp prst="textNoShape">
              <a:avLst/>
            </a:prstTxWarp>
          </a:bodyPr>
          <a:lstStyle/>
          <a:p>
            <a:pPr defTabSz="932312"/>
            <a:r>
              <a:rPr lang="en-US" sz="2856" dirty="0">
                <a:solidFill>
                  <a:srgbClr val="FFFFFF">
                    <a:alpha val="98824"/>
                  </a:srgbClr>
                </a:solidFill>
                <a:ea typeface="Segoe UI" pitchFamily="34" charset="0"/>
                <a:cs typeface="Segoe UI" pitchFamily="34" charset="0"/>
              </a:rPr>
              <a:t>Fabric</a:t>
            </a:r>
          </a:p>
        </p:txBody>
      </p:sp>
      <p:sp>
        <p:nvSpPr>
          <p:cNvPr id="15" name="Rectangle 14"/>
          <p:cNvSpPr/>
          <p:nvPr/>
        </p:nvSpPr>
        <p:spPr bwMode="auto">
          <a:xfrm>
            <a:off x="6309802" y="1321188"/>
            <a:ext cx="3702435" cy="221959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b" anchorCtr="0" compatLnSpc="1">
            <a:prstTxWarp prst="textNoShape">
              <a:avLst/>
            </a:prstTxWarp>
          </a:bodyPr>
          <a:lstStyle/>
          <a:p>
            <a:pPr defTabSz="932312"/>
            <a:r>
              <a:rPr lang="en-US" sz="2856" dirty="0">
                <a:solidFill>
                  <a:srgbClr val="FFFFFF">
                    <a:alpha val="98824"/>
                  </a:srgbClr>
                </a:solidFill>
                <a:ea typeface="Segoe UI" pitchFamily="34" charset="0"/>
                <a:cs typeface="Segoe UI" pitchFamily="34" charset="0"/>
              </a:rPr>
              <a:t>Clouds</a:t>
            </a:r>
          </a:p>
        </p:txBody>
      </p:sp>
      <p:sp>
        <p:nvSpPr>
          <p:cNvPr id="3" name="Title 2"/>
          <p:cNvSpPr>
            <a:spLocks noGrp="1"/>
          </p:cNvSpPr>
          <p:nvPr>
            <p:ph type="title"/>
          </p:nvPr>
        </p:nvSpPr>
        <p:spPr/>
        <p:txBody>
          <a:bodyPr/>
          <a:lstStyle/>
          <a:p>
            <a:r>
              <a:rPr lang="en-US" dirty="0" smtClean="0">
                <a:solidFill>
                  <a:schemeClr val="tx1"/>
                </a:solidFill>
              </a:rPr>
              <a:t>Overview: System Center 2012 VMM</a:t>
            </a:r>
            <a:endParaRPr lang="en-US" dirty="0">
              <a:solidFill>
                <a:schemeClr val="tx1"/>
              </a:solidFill>
            </a:endParaRPr>
          </a:p>
        </p:txBody>
      </p:sp>
      <p:pic>
        <p:nvPicPr>
          <p:cNvPr id="7" name="Picture 2" descr="C:\Users\chrisw\Desktop\Cloud Services 3.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black">
          <a:xfrm>
            <a:off x="7617144" y="1864078"/>
            <a:ext cx="922219" cy="6358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Share 512x512.png"/>
          <p:cNvPicPr>
            <a:picLocks noChangeAspect="1"/>
          </p:cNvPicPr>
          <p:nvPr/>
        </p:nvPicPr>
        <p:blipFill>
          <a:blip r:embed="rId5" cstate="print">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3498144" y="1715719"/>
            <a:ext cx="932603" cy="9326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Freeform 84"/>
          <p:cNvSpPr>
            <a:spLocks noChangeAspect="1" noEditPoints="1"/>
          </p:cNvSpPr>
          <p:nvPr/>
        </p:nvSpPr>
        <p:spPr bwMode="black">
          <a:xfrm>
            <a:off x="3691394" y="4502917"/>
            <a:ext cx="546105" cy="652822"/>
          </a:xfrm>
          <a:custGeom>
            <a:avLst/>
            <a:gdLst>
              <a:gd name="T0" fmla="*/ 604 w 1838"/>
              <a:gd name="T1" fmla="*/ 253 h 2192"/>
              <a:gd name="T2" fmla="*/ 1159 w 1838"/>
              <a:gd name="T3" fmla="*/ 963 h 2192"/>
              <a:gd name="T4" fmla="*/ 1105 w 1838"/>
              <a:gd name="T5" fmla="*/ 573 h 2192"/>
              <a:gd name="T6" fmla="*/ 214 w 1838"/>
              <a:gd name="T7" fmla="*/ 0 h 2192"/>
              <a:gd name="T8" fmla="*/ 1159 w 1838"/>
              <a:gd name="T9" fmla="*/ 694 h 2192"/>
              <a:gd name="T10" fmla="*/ 1088 w 1838"/>
              <a:gd name="T11" fmla="*/ 764 h 2192"/>
              <a:gd name="T12" fmla="*/ 284 w 1838"/>
              <a:gd name="T13" fmla="*/ 198 h 2192"/>
              <a:gd name="T14" fmla="*/ 214 w 1838"/>
              <a:gd name="T15" fmla="*/ 128 h 2192"/>
              <a:gd name="T16" fmla="*/ 1443 w 1838"/>
              <a:gd name="T17" fmla="*/ 262 h 2192"/>
              <a:gd name="T18" fmla="*/ 1309 w 1838"/>
              <a:gd name="T19" fmla="*/ 1063 h 2192"/>
              <a:gd name="T20" fmla="*/ 903 w 1838"/>
              <a:gd name="T21" fmla="*/ 764 h 2192"/>
              <a:gd name="T22" fmla="*/ 639 w 1838"/>
              <a:gd name="T23" fmla="*/ 952 h 2192"/>
              <a:gd name="T24" fmla="*/ 704 w 1838"/>
              <a:gd name="T25" fmla="*/ 1683 h 2192"/>
              <a:gd name="T26" fmla="*/ 767 w 1838"/>
              <a:gd name="T27" fmla="*/ 1191 h 2192"/>
              <a:gd name="T28" fmla="*/ 1683 w 1838"/>
              <a:gd name="T29" fmla="*/ 390 h 2192"/>
              <a:gd name="T30" fmla="*/ 1443 w 1838"/>
              <a:gd name="T31" fmla="*/ 134 h 2192"/>
              <a:gd name="T32" fmla="*/ 960 w 1838"/>
              <a:gd name="T33" fmla="*/ 198 h 2192"/>
              <a:gd name="T34" fmla="*/ 704 w 1838"/>
              <a:gd name="T35" fmla="*/ 1555 h 2192"/>
              <a:gd name="T36" fmla="*/ 775 w 1838"/>
              <a:gd name="T37" fmla="*/ 1484 h 2192"/>
              <a:gd name="T38" fmla="*/ 704 w 1838"/>
              <a:gd name="T39" fmla="*/ 694 h 2192"/>
              <a:gd name="T40" fmla="*/ 1631 w 1838"/>
              <a:gd name="T41" fmla="*/ 128 h 2192"/>
              <a:gd name="T42" fmla="*/ 1560 w 1838"/>
              <a:gd name="T43" fmla="*/ 198 h 2192"/>
              <a:gd name="T44" fmla="*/ 1230 w 1838"/>
              <a:gd name="T45" fmla="*/ 198 h 2192"/>
              <a:gd name="T46" fmla="*/ 1159 w 1838"/>
              <a:gd name="T47" fmla="*/ 128 h 2192"/>
              <a:gd name="T48" fmla="*/ 1823 w 1838"/>
              <a:gd name="T49" fmla="*/ 1484 h 2192"/>
              <a:gd name="T50" fmla="*/ 1553 w 1838"/>
              <a:gd name="T51" fmla="*/ 1670 h 2192"/>
              <a:gd name="T52" fmla="*/ 1362 w 1838"/>
              <a:gd name="T53" fmla="*/ 1922 h 2192"/>
              <a:gd name="T54" fmla="*/ 1177 w 1838"/>
              <a:gd name="T55" fmla="*/ 2192 h 2192"/>
              <a:gd name="T56" fmla="*/ 1639 w 1838"/>
              <a:gd name="T57" fmla="*/ 2192 h 2192"/>
              <a:gd name="T58" fmla="*/ 1177 w 1838"/>
              <a:gd name="T59" fmla="*/ 2064 h 2192"/>
              <a:gd name="T60" fmla="*/ 1247 w 1838"/>
              <a:gd name="T61" fmla="*/ 1993 h 2192"/>
              <a:gd name="T62" fmla="*/ 1695 w 1838"/>
              <a:gd name="T63" fmla="*/ 1484 h 2192"/>
              <a:gd name="T64" fmla="*/ 1624 w 1838"/>
              <a:gd name="T65" fmla="*/ 1414 h 2192"/>
              <a:gd name="T66" fmla="*/ 1639 w 1838"/>
              <a:gd name="T67" fmla="*/ 1922 h 2192"/>
              <a:gd name="T68" fmla="*/ 1133 w 1838"/>
              <a:gd name="T69" fmla="*/ 1678 h 2192"/>
              <a:gd name="T70" fmla="*/ 1177 w 1838"/>
              <a:gd name="T71" fmla="*/ 1286 h 2192"/>
              <a:gd name="T72" fmla="*/ 807 w 1838"/>
              <a:gd name="T73" fmla="*/ 1823 h 2192"/>
              <a:gd name="T74" fmla="*/ 384 w 1838"/>
              <a:gd name="T75" fmla="*/ 1922 h 2192"/>
              <a:gd name="T76" fmla="*/ 412 w 1838"/>
              <a:gd name="T77" fmla="*/ 764 h 2192"/>
              <a:gd name="T78" fmla="*/ 157 w 1838"/>
              <a:gd name="T79" fmla="*/ 955 h 2192"/>
              <a:gd name="T80" fmla="*/ 199 w 1838"/>
              <a:gd name="T81" fmla="*/ 2192 h 2192"/>
              <a:gd name="T82" fmla="*/ 704 w 1838"/>
              <a:gd name="T83" fmla="*/ 2192 h 2192"/>
              <a:gd name="T84" fmla="*/ 1133 w 1838"/>
              <a:gd name="T85" fmla="*/ 1678 h 2192"/>
              <a:gd name="T86" fmla="*/ 1177 w 1838"/>
              <a:gd name="T87" fmla="*/ 1555 h 2192"/>
              <a:gd name="T88" fmla="*/ 199 w 1838"/>
              <a:gd name="T89" fmla="*/ 2064 h 2192"/>
              <a:gd name="T90" fmla="*/ 270 w 1838"/>
              <a:gd name="T91" fmla="*/ 1993 h 2192"/>
              <a:gd name="T92" fmla="*/ 143 w 1838"/>
              <a:gd name="T93" fmla="*/ 764 h 2192"/>
              <a:gd name="T94" fmla="*/ 214 w 1838"/>
              <a:gd name="T95" fmla="*/ 835 h 2192"/>
              <a:gd name="T96" fmla="*/ 704 w 1838"/>
              <a:gd name="T97" fmla="*/ 1922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8" h="2192">
                <a:moveTo>
                  <a:pt x="214" y="397"/>
                </a:moveTo>
                <a:cubicBezTo>
                  <a:pt x="304" y="397"/>
                  <a:pt x="381" y="336"/>
                  <a:pt x="405" y="253"/>
                </a:cubicBezTo>
                <a:cubicBezTo>
                  <a:pt x="604" y="253"/>
                  <a:pt x="604" y="253"/>
                  <a:pt x="604" y="253"/>
                </a:cubicBezTo>
                <a:cubicBezTo>
                  <a:pt x="998" y="647"/>
                  <a:pt x="998" y="647"/>
                  <a:pt x="998" y="647"/>
                </a:cubicBezTo>
                <a:cubicBezTo>
                  <a:pt x="974" y="680"/>
                  <a:pt x="960" y="720"/>
                  <a:pt x="960" y="764"/>
                </a:cubicBezTo>
                <a:cubicBezTo>
                  <a:pt x="960" y="874"/>
                  <a:pt x="1049" y="963"/>
                  <a:pt x="1159" y="963"/>
                </a:cubicBezTo>
                <a:cubicBezTo>
                  <a:pt x="1268" y="963"/>
                  <a:pt x="1358" y="874"/>
                  <a:pt x="1358" y="764"/>
                </a:cubicBezTo>
                <a:cubicBezTo>
                  <a:pt x="1358" y="655"/>
                  <a:pt x="1268" y="566"/>
                  <a:pt x="1159" y="566"/>
                </a:cubicBezTo>
                <a:cubicBezTo>
                  <a:pt x="1140" y="566"/>
                  <a:pt x="1122" y="568"/>
                  <a:pt x="1105" y="573"/>
                </a:cubicBezTo>
                <a:cubicBezTo>
                  <a:pt x="657" y="125"/>
                  <a:pt x="657" y="125"/>
                  <a:pt x="657" y="125"/>
                </a:cubicBezTo>
                <a:cubicBezTo>
                  <a:pt x="398" y="125"/>
                  <a:pt x="398" y="125"/>
                  <a:pt x="398" y="125"/>
                </a:cubicBezTo>
                <a:cubicBezTo>
                  <a:pt x="369" y="51"/>
                  <a:pt x="297" y="0"/>
                  <a:pt x="214" y="0"/>
                </a:cubicBezTo>
                <a:cubicBezTo>
                  <a:pt x="104" y="0"/>
                  <a:pt x="15" y="89"/>
                  <a:pt x="15" y="198"/>
                </a:cubicBezTo>
                <a:cubicBezTo>
                  <a:pt x="15" y="308"/>
                  <a:pt x="104" y="397"/>
                  <a:pt x="214" y="397"/>
                </a:cubicBezTo>
                <a:close/>
                <a:moveTo>
                  <a:pt x="1159" y="694"/>
                </a:moveTo>
                <a:cubicBezTo>
                  <a:pt x="1198" y="694"/>
                  <a:pt x="1230" y="725"/>
                  <a:pt x="1230" y="764"/>
                </a:cubicBezTo>
                <a:cubicBezTo>
                  <a:pt x="1230" y="803"/>
                  <a:pt x="1198" y="835"/>
                  <a:pt x="1159" y="835"/>
                </a:cubicBezTo>
                <a:cubicBezTo>
                  <a:pt x="1120" y="835"/>
                  <a:pt x="1088" y="803"/>
                  <a:pt x="1088" y="764"/>
                </a:cubicBezTo>
                <a:cubicBezTo>
                  <a:pt x="1088" y="725"/>
                  <a:pt x="1120" y="694"/>
                  <a:pt x="1159" y="694"/>
                </a:cubicBezTo>
                <a:close/>
                <a:moveTo>
                  <a:pt x="214" y="128"/>
                </a:moveTo>
                <a:cubicBezTo>
                  <a:pt x="253" y="128"/>
                  <a:pt x="284" y="159"/>
                  <a:pt x="284" y="198"/>
                </a:cubicBezTo>
                <a:cubicBezTo>
                  <a:pt x="284" y="237"/>
                  <a:pt x="253" y="269"/>
                  <a:pt x="214" y="269"/>
                </a:cubicBezTo>
                <a:cubicBezTo>
                  <a:pt x="175" y="269"/>
                  <a:pt x="143" y="237"/>
                  <a:pt x="143" y="198"/>
                </a:cubicBezTo>
                <a:cubicBezTo>
                  <a:pt x="143" y="159"/>
                  <a:pt x="175" y="128"/>
                  <a:pt x="214" y="128"/>
                </a:cubicBezTo>
                <a:close/>
                <a:moveTo>
                  <a:pt x="1159" y="397"/>
                </a:moveTo>
                <a:cubicBezTo>
                  <a:pt x="1246" y="397"/>
                  <a:pt x="1320" y="341"/>
                  <a:pt x="1347" y="262"/>
                </a:cubicBezTo>
                <a:cubicBezTo>
                  <a:pt x="1443" y="262"/>
                  <a:pt x="1443" y="262"/>
                  <a:pt x="1443" y="262"/>
                </a:cubicBezTo>
                <a:cubicBezTo>
                  <a:pt x="1461" y="317"/>
                  <a:pt x="1503" y="360"/>
                  <a:pt x="1555" y="382"/>
                </a:cubicBezTo>
                <a:cubicBezTo>
                  <a:pt x="1555" y="817"/>
                  <a:pt x="1555" y="817"/>
                  <a:pt x="1555" y="817"/>
                </a:cubicBezTo>
                <a:cubicBezTo>
                  <a:pt x="1309" y="1063"/>
                  <a:pt x="1309" y="1063"/>
                  <a:pt x="1309" y="1063"/>
                </a:cubicBezTo>
                <a:cubicBezTo>
                  <a:pt x="767" y="1063"/>
                  <a:pt x="767" y="1063"/>
                  <a:pt x="767" y="1063"/>
                </a:cubicBezTo>
                <a:cubicBezTo>
                  <a:pt x="767" y="953"/>
                  <a:pt x="767" y="953"/>
                  <a:pt x="767" y="953"/>
                </a:cubicBezTo>
                <a:cubicBezTo>
                  <a:pt x="846" y="927"/>
                  <a:pt x="903" y="852"/>
                  <a:pt x="903" y="764"/>
                </a:cubicBezTo>
                <a:cubicBezTo>
                  <a:pt x="903" y="655"/>
                  <a:pt x="814" y="566"/>
                  <a:pt x="704" y="566"/>
                </a:cubicBezTo>
                <a:cubicBezTo>
                  <a:pt x="595" y="566"/>
                  <a:pt x="506" y="655"/>
                  <a:pt x="506" y="764"/>
                </a:cubicBezTo>
                <a:cubicBezTo>
                  <a:pt x="506" y="851"/>
                  <a:pt x="561" y="925"/>
                  <a:pt x="639" y="952"/>
                </a:cubicBezTo>
                <a:cubicBezTo>
                  <a:pt x="639" y="1297"/>
                  <a:pt x="639" y="1297"/>
                  <a:pt x="639" y="1297"/>
                </a:cubicBezTo>
                <a:cubicBezTo>
                  <a:pt x="561" y="1324"/>
                  <a:pt x="506" y="1398"/>
                  <a:pt x="506" y="1484"/>
                </a:cubicBezTo>
                <a:cubicBezTo>
                  <a:pt x="506" y="1594"/>
                  <a:pt x="595" y="1683"/>
                  <a:pt x="704" y="1683"/>
                </a:cubicBezTo>
                <a:cubicBezTo>
                  <a:pt x="814" y="1683"/>
                  <a:pt x="903" y="1594"/>
                  <a:pt x="903" y="1484"/>
                </a:cubicBezTo>
                <a:cubicBezTo>
                  <a:pt x="903" y="1397"/>
                  <a:pt x="846" y="1322"/>
                  <a:pt x="767" y="1296"/>
                </a:cubicBezTo>
                <a:cubicBezTo>
                  <a:pt x="767" y="1191"/>
                  <a:pt x="767" y="1191"/>
                  <a:pt x="767" y="1191"/>
                </a:cubicBezTo>
                <a:cubicBezTo>
                  <a:pt x="1362" y="1191"/>
                  <a:pt x="1362" y="1191"/>
                  <a:pt x="1362" y="1191"/>
                </a:cubicBezTo>
                <a:cubicBezTo>
                  <a:pt x="1683" y="870"/>
                  <a:pt x="1683" y="870"/>
                  <a:pt x="1683" y="870"/>
                </a:cubicBezTo>
                <a:cubicBezTo>
                  <a:pt x="1683" y="390"/>
                  <a:pt x="1683" y="390"/>
                  <a:pt x="1683" y="390"/>
                </a:cubicBezTo>
                <a:cubicBezTo>
                  <a:pt x="1768" y="367"/>
                  <a:pt x="1830" y="290"/>
                  <a:pt x="1830" y="198"/>
                </a:cubicBezTo>
                <a:cubicBezTo>
                  <a:pt x="1830" y="89"/>
                  <a:pt x="1740" y="0"/>
                  <a:pt x="1631" y="0"/>
                </a:cubicBezTo>
                <a:cubicBezTo>
                  <a:pt x="1544" y="0"/>
                  <a:pt x="1469" y="56"/>
                  <a:pt x="1443" y="134"/>
                </a:cubicBezTo>
                <a:cubicBezTo>
                  <a:pt x="1347" y="134"/>
                  <a:pt x="1347" y="134"/>
                  <a:pt x="1347" y="134"/>
                </a:cubicBezTo>
                <a:cubicBezTo>
                  <a:pt x="1320" y="56"/>
                  <a:pt x="1246" y="0"/>
                  <a:pt x="1159" y="0"/>
                </a:cubicBezTo>
                <a:cubicBezTo>
                  <a:pt x="1049" y="0"/>
                  <a:pt x="960" y="89"/>
                  <a:pt x="960" y="198"/>
                </a:cubicBezTo>
                <a:cubicBezTo>
                  <a:pt x="960" y="308"/>
                  <a:pt x="1049" y="397"/>
                  <a:pt x="1159" y="397"/>
                </a:cubicBezTo>
                <a:close/>
                <a:moveTo>
                  <a:pt x="775" y="1484"/>
                </a:moveTo>
                <a:cubicBezTo>
                  <a:pt x="775" y="1523"/>
                  <a:pt x="743" y="1555"/>
                  <a:pt x="704" y="1555"/>
                </a:cubicBezTo>
                <a:cubicBezTo>
                  <a:pt x="665" y="1555"/>
                  <a:pt x="634" y="1523"/>
                  <a:pt x="634" y="1484"/>
                </a:cubicBezTo>
                <a:cubicBezTo>
                  <a:pt x="634" y="1445"/>
                  <a:pt x="665" y="1414"/>
                  <a:pt x="704" y="1414"/>
                </a:cubicBezTo>
                <a:cubicBezTo>
                  <a:pt x="743" y="1414"/>
                  <a:pt x="775" y="1445"/>
                  <a:pt x="775" y="1484"/>
                </a:cubicBezTo>
                <a:close/>
                <a:moveTo>
                  <a:pt x="704" y="835"/>
                </a:moveTo>
                <a:cubicBezTo>
                  <a:pt x="665" y="835"/>
                  <a:pt x="634" y="803"/>
                  <a:pt x="634" y="764"/>
                </a:cubicBezTo>
                <a:cubicBezTo>
                  <a:pt x="634" y="725"/>
                  <a:pt x="665" y="694"/>
                  <a:pt x="704" y="694"/>
                </a:cubicBezTo>
                <a:cubicBezTo>
                  <a:pt x="743" y="694"/>
                  <a:pt x="775" y="725"/>
                  <a:pt x="775" y="764"/>
                </a:cubicBezTo>
                <a:cubicBezTo>
                  <a:pt x="775" y="803"/>
                  <a:pt x="743" y="835"/>
                  <a:pt x="704" y="835"/>
                </a:cubicBezTo>
                <a:close/>
                <a:moveTo>
                  <a:pt x="1631" y="128"/>
                </a:moveTo>
                <a:cubicBezTo>
                  <a:pt x="1670" y="128"/>
                  <a:pt x="1702" y="159"/>
                  <a:pt x="1702" y="198"/>
                </a:cubicBezTo>
                <a:cubicBezTo>
                  <a:pt x="1702" y="237"/>
                  <a:pt x="1670" y="269"/>
                  <a:pt x="1631" y="269"/>
                </a:cubicBezTo>
                <a:cubicBezTo>
                  <a:pt x="1592" y="269"/>
                  <a:pt x="1560" y="237"/>
                  <a:pt x="1560" y="198"/>
                </a:cubicBezTo>
                <a:cubicBezTo>
                  <a:pt x="1560" y="159"/>
                  <a:pt x="1592" y="128"/>
                  <a:pt x="1631" y="128"/>
                </a:cubicBezTo>
                <a:close/>
                <a:moveTo>
                  <a:pt x="1159" y="128"/>
                </a:moveTo>
                <a:cubicBezTo>
                  <a:pt x="1198" y="128"/>
                  <a:pt x="1230" y="159"/>
                  <a:pt x="1230" y="198"/>
                </a:cubicBezTo>
                <a:cubicBezTo>
                  <a:pt x="1230" y="237"/>
                  <a:pt x="1198" y="269"/>
                  <a:pt x="1159" y="269"/>
                </a:cubicBezTo>
                <a:cubicBezTo>
                  <a:pt x="1120" y="269"/>
                  <a:pt x="1088" y="237"/>
                  <a:pt x="1088" y="198"/>
                </a:cubicBezTo>
                <a:cubicBezTo>
                  <a:pt x="1088" y="159"/>
                  <a:pt x="1120" y="128"/>
                  <a:pt x="1159" y="128"/>
                </a:cubicBezTo>
                <a:close/>
                <a:moveTo>
                  <a:pt x="1681" y="1799"/>
                </a:moveTo>
                <a:cubicBezTo>
                  <a:pt x="1681" y="1675"/>
                  <a:pt x="1681" y="1675"/>
                  <a:pt x="1681" y="1675"/>
                </a:cubicBezTo>
                <a:cubicBezTo>
                  <a:pt x="1763" y="1650"/>
                  <a:pt x="1823" y="1574"/>
                  <a:pt x="1823" y="1484"/>
                </a:cubicBezTo>
                <a:cubicBezTo>
                  <a:pt x="1823" y="1375"/>
                  <a:pt x="1734" y="1286"/>
                  <a:pt x="1624" y="1286"/>
                </a:cubicBezTo>
                <a:cubicBezTo>
                  <a:pt x="1514" y="1286"/>
                  <a:pt x="1425" y="1375"/>
                  <a:pt x="1425" y="1484"/>
                </a:cubicBezTo>
                <a:cubicBezTo>
                  <a:pt x="1425" y="1569"/>
                  <a:pt x="1478" y="1641"/>
                  <a:pt x="1553" y="1670"/>
                </a:cubicBezTo>
                <a:cubicBezTo>
                  <a:pt x="1553" y="1814"/>
                  <a:pt x="1553" y="1814"/>
                  <a:pt x="1553" y="1814"/>
                </a:cubicBezTo>
                <a:cubicBezTo>
                  <a:pt x="1507" y="1836"/>
                  <a:pt x="1472" y="1874"/>
                  <a:pt x="1453" y="1922"/>
                </a:cubicBezTo>
                <a:cubicBezTo>
                  <a:pt x="1362" y="1922"/>
                  <a:pt x="1362" y="1922"/>
                  <a:pt x="1362" y="1922"/>
                </a:cubicBezTo>
                <a:cubicBezTo>
                  <a:pt x="1333" y="1847"/>
                  <a:pt x="1261" y="1794"/>
                  <a:pt x="1177" y="1794"/>
                </a:cubicBezTo>
                <a:cubicBezTo>
                  <a:pt x="1067" y="1794"/>
                  <a:pt x="978" y="1883"/>
                  <a:pt x="978" y="1993"/>
                </a:cubicBezTo>
                <a:cubicBezTo>
                  <a:pt x="978" y="2103"/>
                  <a:pt x="1067" y="2192"/>
                  <a:pt x="1177" y="2192"/>
                </a:cubicBezTo>
                <a:cubicBezTo>
                  <a:pt x="1266" y="2192"/>
                  <a:pt x="1343" y="2132"/>
                  <a:pt x="1367" y="2050"/>
                </a:cubicBezTo>
                <a:cubicBezTo>
                  <a:pt x="1448" y="2050"/>
                  <a:pt x="1448" y="2050"/>
                  <a:pt x="1448" y="2050"/>
                </a:cubicBezTo>
                <a:cubicBezTo>
                  <a:pt x="1473" y="2132"/>
                  <a:pt x="1549" y="2192"/>
                  <a:pt x="1639" y="2192"/>
                </a:cubicBezTo>
                <a:cubicBezTo>
                  <a:pt x="1748" y="2192"/>
                  <a:pt x="1838" y="2103"/>
                  <a:pt x="1838" y="1993"/>
                </a:cubicBezTo>
                <a:cubicBezTo>
                  <a:pt x="1838" y="1898"/>
                  <a:pt x="1770" y="1818"/>
                  <a:pt x="1681" y="1799"/>
                </a:cubicBezTo>
                <a:close/>
                <a:moveTo>
                  <a:pt x="1177" y="2064"/>
                </a:moveTo>
                <a:cubicBezTo>
                  <a:pt x="1138" y="2064"/>
                  <a:pt x="1106" y="2032"/>
                  <a:pt x="1106" y="1993"/>
                </a:cubicBezTo>
                <a:cubicBezTo>
                  <a:pt x="1106" y="1954"/>
                  <a:pt x="1138" y="1922"/>
                  <a:pt x="1177" y="1922"/>
                </a:cubicBezTo>
                <a:cubicBezTo>
                  <a:pt x="1216" y="1922"/>
                  <a:pt x="1247" y="1954"/>
                  <a:pt x="1247" y="1993"/>
                </a:cubicBezTo>
                <a:cubicBezTo>
                  <a:pt x="1247" y="2032"/>
                  <a:pt x="1216" y="2064"/>
                  <a:pt x="1177" y="2064"/>
                </a:cubicBezTo>
                <a:close/>
                <a:moveTo>
                  <a:pt x="1624" y="1414"/>
                </a:moveTo>
                <a:cubicBezTo>
                  <a:pt x="1663" y="1414"/>
                  <a:pt x="1695" y="1445"/>
                  <a:pt x="1695" y="1484"/>
                </a:cubicBezTo>
                <a:cubicBezTo>
                  <a:pt x="1695" y="1523"/>
                  <a:pt x="1663" y="1555"/>
                  <a:pt x="1624" y="1555"/>
                </a:cubicBezTo>
                <a:cubicBezTo>
                  <a:pt x="1585" y="1555"/>
                  <a:pt x="1553" y="1523"/>
                  <a:pt x="1553" y="1484"/>
                </a:cubicBezTo>
                <a:cubicBezTo>
                  <a:pt x="1553" y="1445"/>
                  <a:pt x="1585" y="1414"/>
                  <a:pt x="1624" y="1414"/>
                </a:cubicBezTo>
                <a:close/>
                <a:moveTo>
                  <a:pt x="1639" y="2064"/>
                </a:moveTo>
                <a:cubicBezTo>
                  <a:pt x="1600" y="2064"/>
                  <a:pt x="1568" y="2032"/>
                  <a:pt x="1568" y="1993"/>
                </a:cubicBezTo>
                <a:cubicBezTo>
                  <a:pt x="1568" y="1954"/>
                  <a:pt x="1600" y="1922"/>
                  <a:pt x="1639" y="1922"/>
                </a:cubicBezTo>
                <a:cubicBezTo>
                  <a:pt x="1678" y="1922"/>
                  <a:pt x="1710" y="1954"/>
                  <a:pt x="1710" y="1993"/>
                </a:cubicBezTo>
                <a:cubicBezTo>
                  <a:pt x="1710" y="2032"/>
                  <a:pt x="1678" y="2064"/>
                  <a:pt x="1639" y="2064"/>
                </a:cubicBezTo>
                <a:close/>
                <a:moveTo>
                  <a:pt x="1133" y="1678"/>
                </a:moveTo>
                <a:cubicBezTo>
                  <a:pt x="1147" y="1681"/>
                  <a:pt x="1162" y="1683"/>
                  <a:pt x="1177" y="1683"/>
                </a:cubicBezTo>
                <a:cubicBezTo>
                  <a:pt x="1286" y="1683"/>
                  <a:pt x="1375" y="1594"/>
                  <a:pt x="1375" y="1484"/>
                </a:cubicBezTo>
                <a:cubicBezTo>
                  <a:pt x="1375" y="1375"/>
                  <a:pt x="1286" y="1286"/>
                  <a:pt x="1177" y="1286"/>
                </a:cubicBezTo>
                <a:cubicBezTo>
                  <a:pt x="1067" y="1286"/>
                  <a:pt x="978" y="1375"/>
                  <a:pt x="978" y="1484"/>
                </a:cubicBezTo>
                <a:cubicBezTo>
                  <a:pt x="978" y="1531"/>
                  <a:pt x="994" y="1575"/>
                  <a:pt x="1022" y="1609"/>
                </a:cubicBezTo>
                <a:cubicBezTo>
                  <a:pt x="807" y="1823"/>
                  <a:pt x="807" y="1823"/>
                  <a:pt x="807" y="1823"/>
                </a:cubicBezTo>
                <a:cubicBezTo>
                  <a:pt x="777" y="1805"/>
                  <a:pt x="742" y="1794"/>
                  <a:pt x="704" y="1794"/>
                </a:cubicBezTo>
                <a:cubicBezTo>
                  <a:pt x="620" y="1794"/>
                  <a:pt x="548" y="1847"/>
                  <a:pt x="519" y="1922"/>
                </a:cubicBezTo>
                <a:cubicBezTo>
                  <a:pt x="384" y="1922"/>
                  <a:pt x="384" y="1922"/>
                  <a:pt x="384" y="1922"/>
                </a:cubicBezTo>
                <a:cubicBezTo>
                  <a:pt x="366" y="1874"/>
                  <a:pt x="330" y="1836"/>
                  <a:pt x="285" y="1814"/>
                </a:cubicBezTo>
                <a:cubicBezTo>
                  <a:pt x="285" y="950"/>
                  <a:pt x="285" y="950"/>
                  <a:pt x="285" y="950"/>
                </a:cubicBezTo>
                <a:cubicBezTo>
                  <a:pt x="359" y="921"/>
                  <a:pt x="412" y="849"/>
                  <a:pt x="412" y="764"/>
                </a:cubicBezTo>
                <a:cubicBezTo>
                  <a:pt x="412" y="655"/>
                  <a:pt x="323" y="566"/>
                  <a:pt x="214" y="566"/>
                </a:cubicBezTo>
                <a:cubicBezTo>
                  <a:pt x="104" y="566"/>
                  <a:pt x="15" y="655"/>
                  <a:pt x="15" y="764"/>
                </a:cubicBezTo>
                <a:cubicBezTo>
                  <a:pt x="15" y="854"/>
                  <a:pt x="75" y="930"/>
                  <a:pt x="157" y="955"/>
                </a:cubicBezTo>
                <a:cubicBezTo>
                  <a:pt x="157" y="1799"/>
                  <a:pt x="157" y="1799"/>
                  <a:pt x="157" y="1799"/>
                </a:cubicBezTo>
                <a:cubicBezTo>
                  <a:pt x="67" y="1818"/>
                  <a:pt x="0" y="1898"/>
                  <a:pt x="0" y="1993"/>
                </a:cubicBezTo>
                <a:cubicBezTo>
                  <a:pt x="0" y="2103"/>
                  <a:pt x="89" y="2192"/>
                  <a:pt x="199" y="2192"/>
                </a:cubicBezTo>
                <a:cubicBezTo>
                  <a:pt x="289" y="2192"/>
                  <a:pt x="365" y="2132"/>
                  <a:pt x="389" y="2050"/>
                </a:cubicBezTo>
                <a:cubicBezTo>
                  <a:pt x="514" y="2050"/>
                  <a:pt x="514" y="2050"/>
                  <a:pt x="514" y="2050"/>
                </a:cubicBezTo>
                <a:cubicBezTo>
                  <a:pt x="538" y="2132"/>
                  <a:pt x="615" y="2192"/>
                  <a:pt x="704" y="2192"/>
                </a:cubicBezTo>
                <a:cubicBezTo>
                  <a:pt x="814" y="2192"/>
                  <a:pt x="903" y="2103"/>
                  <a:pt x="903" y="1993"/>
                </a:cubicBezTo>
                <a:cubicBezTo>
                  <a:pt x="903" y="1968"/>
                  <a:pt x="898" y="1944"/>
                  <a:pt x="890" y="1922"/>
                </a:cubicBezTo>
                <a:lnTo>
                  <a:pt x="1133" y="1678"/>
                </a:lnTo>
                <a:close/>
                <a:moveTo>
                  <a:pt x="1177" y="1414"/>
                </a:moveTo>
                <a:cubicBezTo>
                  <a:pt x="1216" y="1414"/>
                  <a:pt x="1247" y="1445"/>
                  <a:pt x="1247" y="1484"/>
                </a:cubicBezTo>
                <a:cubicBezTo>
                  <a:pt x="1247" y="1523"/>
                  <a:pt x="1216" y="1555"/>
                  <a:pt x="1177" y="1555"/>
                </a:cubicBezTo>
                <a:cubicBezTo>
                  <a:pt x="1138" y="1555"/>
                  <a:pt x="1106" y="1523"/>
                  <a:pt x="1106" y="1484"/>
                </a:cubicBezTo>
                <a:cubicBezTo>
                  <a:pt x="1106" y="1445"/>
                  <a:pt x="1138" y="1414"/>
                  <a:pt x="1177" y="1414"/>
                </a:cubicBezTo>
                <a:close/>
                <a:moveTo>
                  <a:pt x="199" y="2064"/>
                </a:moveTo>
                <a:cubicBezTo>
                  <a:pt x="160" y="2064"/>
                  <a:pt x="128" y="2032"/>
                  <a:pt x="128" y="1993"/>
                </a:cubicBezTo>
                <a:cubicBezTo>
                  <a:pt x="128" y="1954"/>
                  <a:pt x="160" y="1922"/>
                  <a:pt x="199" y="1922"/>
                </a:cubicBezTo>
                <a:cubicBezTo>
                  <a:pt x="238" y="1922"/>
                  <a:pt x="270" y="1954"/>
                  <a:pt x="270" y="1993"/>
                </a:cubicBezTo>
                <a:cubicBezTo>
                  <a:pt x="270" y="2032"/>
                  <a:pt x="238" y="2064"/>
                  <a:pt x="199" y="2064"/>
                </a:cubicBezTo>
                <a:close/>
                <a:moveTo>
                  <a:pt x="214" y="835"/>
                </a:moveTo>
                <a:cubicBezTo>
                  <a:pt x="175" y="835"/>
                  <a:pt x="143" y="803"/>
                  <a:pt x="143" y="764"/>
                </a:cubicBezTo>
                <a:cubicBezTo>
                  <a:pt x="143" y="725"/>
                  <a:pt x="175" y="694"/>
                  <a:pt x="214" y="694"/>
                </a:cubicBezTo>
                <a:cubicBezTo>
                  <a:pt x="253" y="694"/>
                  <a:pt x="284" y="725"/>
                  <a:pt x="284" y="764"/>
                </a:cubicBezTo>
                <a:cubicBezTo>
                  <a:pt x="284" y="803"/>
                  <a:pt x="253" y="835"/>
                  <a:pt x="214" y="835"/>
                </a:cubicBezTo>
                <a:close/>
                <a:moveTo>
                  <a:pt x="704" y="2064"/>
                </a:moveTo>
                <a:cubicBezTo>
                  <a:pt x="665" y="2064"/>
                  <a:pt x="634" y="2032"/>
                  <a:pt x="634" y="1993"/>
                </a:cubicBezTo>
                <a:cubicBezTo>
                  <a:pt x="634" y="1954"/>
                  <a:pt x="665" y="1922"/>
                  <a:pt x="704" y="1922"/>
                </a:cubicBezTo>
                <a:cubicBezTo>
                  <a:pt x="743" y="1922"/>
                  <a:pt x="775" y="1954"/>
                  <a:pt x="775" y="1993"/>
                </a:cubicBezTo>
                <a:cubicBezTo>
                  <a:pt x="775" y="2032"/>
                  <a:pt x="743" y="2064"/>
                  <a:pt x="704" y="2064"/>
                </a:cubicBezTo>
                <a:close/>
              </a:path>
            </a:pathLst>
          </a:custGeom>
          <a:solidFill>
            <a:srgbClr val="FFFFFF"/>
          </a:solidFill>
          <a:ln>
            <a:solidFill>
              <a:srgbClr val="FFFFFF"/>
            </a:solidFill>
          </a:ln>
        </p:spPr>
        <p:txBody>
          <a:bodyPr vert="horz" wrap="square" lIns="83944" tIns="41973" rIns="83944" bIns="41973" numCol="1" anchor="t" anchorCtr="0" compatLnSpc="1">
            <a:prstTxWarp prst="textNoShape">
              <a:avLst/>
            </a:prstTxWarp>
          </a:bodyPr>
          <a:lstStyle/>
          <a:p>
            <a:pPr defTabSz="932581"/>
            <a:endParaRPr lang="en-US" sz="2040">
              <a:solidFill>
                <a:srgbClr val="FFFFFF"/>
              </a:solidFill>
            </a:endParaRPr>
          </a:p>
        </p:txBody>
      </p:sp>
      <p:sp>
        <p:nvSpPr>
          <p:cNvPr id="18" name="Rectangle 17"/>
          <p:cNvSpPr/>
          <p:nvPr/>
        </p:nvSpPr>
        <p:spPr bwMode="auto">
          <a:xfrm>
            <a:off x="2282651" y="3910327"/>
            <a:ext cx="3702435" cy="1709773"/>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Server Lifecycle Management</a:t>
            </a:r>
          </a:p>
          <a:p>
            <a:pPr defTabSz="932312"/>
            <a:r>
              <a:rPr lang="en-US" sz="1836" dirty="0">
                <a:solidFill>
                  <a:srgbClr val="FFFFFF">
                    <a:alpha val="98824"/>
                  </a:srgbClr>
                </a:solidFill>
                <a:ea typeface="Segoe UI" pitchFamily="34" charset="0"/>
                <a:cs typeface="Segoe UI" pitchFamily="34" charset="0"/>
              </a:rPr>
              <a:t>Multiple Hypervisors</a:t>
            </a:r>
          </a:p>
          <a:p>
            <a:pPr defTabSz="932312"/>
            <a:r>
              <a:rPr lang="en-US" sz="1836" dirty="0">
                <a:solidFill>
                  <a:srgbClr val="FFFFFF">
                    <a:alpha val="98824"/>
                  </a:srgbClr>
                </a:solidFill>
                <a:ea typeface="Segoe UI" pitchFamily="34" charset="0"/>
                <a:cs typeface="Segoe UI" pitchFamily="34" charset="0"/>
              </a:rPr>
              <a:t>Network Management</a:t>
            </a:r>
          </a:p>
          <a:p>
            <a:pPr defTabSz="932312"/>
            <a:r>
              <a:rPr lang="en-US" sz="1836" dirty="0">
                <a:solidFill>
                  <a:srgbClr val="FFFFFF">
                    <a:alpha val="98824"/>
                  </a:srgbClr>
                </a:solidFill>
                <a:ea typeface="Segoe UI" pitchFamily="34" charset="0"/>
                <a:cs typeface="Segoe UI" pitchFamily="34" charset="0"/>
              </a:rPr>
              <a:t>Storage Management</a:t>
            </a:r>
          </a:p>
          <a:p>
            <a:pPr defTabSz="932312"/>
            <a:r>
              <a:rPr lang="en-US" sz="1836" dirty="0">
                <a:solidFill>
                  <a:srgbClr val="FFFFFF">
                    <a:alpha val="98824"/>
                  </a:srgbClr>
                </a:solidFill>
                <a:ea typeface="Segoe UI" pitchFamily="34" charset="0"/>
                <a:cs typeface="Segoe UI" pitchFamily="34" charset="0"/>
              </a:rPr>
              <a:t>Dynamic Optimization</a:t>
            </a:r>
          </a:p>
        </p:txBody>
      </p:sp>
      <p:sp>
        <p:nvSpPr>
          <p:cNvPr id="19" name="Rectangle 18"/>
          <p:cNvSpPr/>
          <p:nvPr/>
        </p:nvSpPr>
        <p:spPr bwMode="auto">
          <a:xfrm>
            <a:off x="2204934" y="1321187"/>
            <a:ext cx="3702435" cy="1709773"/>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Service Templates</a:t>
            </a:r>
          </a:p>
          <a:p>
            <a:pPr defTabSz="932312"/>
            <a:r>
              <a:rPr lang="en-US" sz="1836" dirty="0">
                <a:solidFill>
                  <a:srgbClr val="FFFFFF">
                    <a:alpha val="98824"/>
                  </a:srgbClr>
                </a:solidFill>
                <a:ea typeface="Segoe UI" pitchFamily="34" charset="0"/>
                <a:cs typeface="Segoe UI" pitchFamily="34" charset="0"/>
              </a:rPr>
              <a:t>Application Deployment</a:t>
            </a:r>
          </a:p>
          <a:p>
            <a:pPr defTabSz="932312"/>
            <a:r>
              <a:rPr lang="en-US" sz="1836" dirty="0">
                <a:solidFill>
                  <a:srgbClr val="FFFFFF">
                    <a:alpha val="98824"/>
                  </a:srgbClr>
                </a:solidFill>
                <a:ea typeface="Segoe UI" pitchFamily="34" charset="0"/>
                <a:cs typeface="Segoe UI" pitchFamily="34" charset="0"/>
              </a:rPr>
              <a:t>Custom Command Execution</a:t>
            </a:r>
          </a:p>
          <a:p>
            <a:pPr defTabSz="932312"/>
            <a:r>
              <a:rPr lang="en-US" sz="1836" dirty="0">
                <a:solidFill>
                  <a:srgbClr val="FFFFFF">
                    <a:alpha val="98824"/>
                  </a:srgbClr>
                </a:solidFill>
                <a:ea typeface="Segoe UI" pitchFamily="34" charset="0"/>
                <a:cs typeface="Segoe UI" pitchFamily="34" charset="0"/>
              </a:rPr>
              <a:t>Image-based Servicing</a:t>
            </a:r>
          </a:p>
          <a:p>
            <a:pPr defTabSz="932312"/>
            <a:endParaRPr lang="en-US" sz="1836" dirty="0">
              <a:solidFill>
                <a:srgbClr val="FFFFFF">
                  <a:alpha val="98824"/>
                </a:srgbClr>
              </a:solidFill>
              <a:ea typeface="Segoe UI" pitchFamily="34" charset="0"/>
              <a:cs typeface="Segoe UI" pitchFamily="34" charset="0"/>
            </a:endParaRPr>
          </a:p>
        </p:txBody>
      </p:sp>
      <p:sp>
        <p:nvSpPr>
          <p:cNvPr id="20" name="Rectangle 19"/>
          <p:cNvSpPr/>
          <p:nvPr/>
        </p:nvSpPr>
        <p:spPr bwMode="auto">
          <a:xfrm>
            <a:off x="6309802" y="1321187"/>
            <a:ext cx="3702435" cy="1709773"/>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Application Owner Usage</a:t>
            </a:r>
          </a:p>
          <a:p>
            <a:pPr defTabSz="932312"/>
            <a:r>
              <a:rPr lang="en-US" sz="1836" dirty="0">
                <a:solidFill>
                  <a:srgbClr val="FFFFFF">
                    <a:alpha val="98824"/>
                  </a:srgbClr>
                </a:solidFill>
                <a:ea typeface="Segoe UI" pitchFamily="34" charset="0"/>
                <a:cs typeface="Segoe UI" pitchFamily="34" charset="0"/>
              </a:rPr>
              <a:t>Capacity and Capability</a:t>
            </a:r>
          </a:p>
          <a:p>
            <a:pPr defTabSz="932312"/>
            <a:r>
              <a:rPr lang="en-US" sz="1836" dirty="0">
                <a:solidFill>
                  <a:srgbClr val="FFFFFF">
                    <a:alpha val="98824"/>
                  </a:srgbClr>
                </a:solidFill>
                <a:ea typeface="Segoe UI" pitchFamily="34" charset="0"/>
                <a:cs typeface="Segoe UI" pitchFamily="34" charset="0"/>
              </a:rPr>
              <a:t>Delegation and Quota</a:t>
            </a:r>
          </a:p>
        </p:txBody>
      </p:sp>
    </p:spTree>
    <p:extLst>
      <p:ext uri="{BB962C8B-B14F-4D97-AF65-F5344CB8AC3E}">
        <p14:creationId xmlns:p14="http://schemas.microsoft.com/office/powerpoint/2010/main" val="1925442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22" presetClass="exit" presetSubtype="1" fill="hold" nodeType="withEffect">
                                  <p:stCondLst>
                                    <p:cond delay="0"/>
                                  </p:stCondLst>
                                  <p:childTnLst>
                                    <p:animEffect transition="out" filter="wipe(up)">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par>
                                <p:cTn id="16" presetID="22" presetClass="exit" presetSubtype="1" fill="hold" grpId="0" nodeType="withEffect">
                                  <p:stCondLst>
                                    <p:cond delay="0"/>
                                  </p:stCondLst>
                                  <p:childTnLst>
                                    <p:animEffect transition="out" filter="wipe(up)">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par>
                                <p:cTn id="24" presetID="22" presetClass="exit" presetSubtype="1" fill="hold" nodeType="withEffect">
                                  <p:stCondLst>
                                    <p:cond delay="0"/>
                                  </p:stCondLst>
                                  <p:childTnLst>
                                    <p:animEffect transition="out" filter="wipe(up)">
                                      <p:cBhvr>
                                        <p:cTn id="25" dur="500"/>
                                        <p:tgtEl>
                                          <p:spTgt spid="7"/>
                                        </p:tgtEl>
                                      </p:cBhvr>
                                    </p:animEffect>
                                    <p:set>
                                      <p:cBhvr>
                                        <p:cTn id="26" dur="1" fill="hold">
                                          <p:stCondLst>
                                            <p:cond delay="499"/>
                                          </p:stCondLst>
                                        </p:cTn>
                                        <p:tgtEl>
                                          <p:spTgt spid="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par>
                                <p:cTn id="32" presetID="22" presetClass="exit" presetSubtype="1" fill="hold" nodeType="withEffect">
                                  <p:stCondLst>
                                    <p:cond delay="0"/>
                                  </p:stCondLst>
                                  <p:childTnLst>
                                    <p:animEffect transition="out" filter="wipe(up)">
                                      <p:cBhvr>
                                        <p:cTn id="33" dur="500"/>
                                        <p:tgtEl>
                                          <p:spTgt spid="11"/>
                                        </p:tgtEl>
                                      </p:cBhvr>
                                    </p:animEffect>
                                    <p:set>
                                      <p:cBhvr>
                                        <p:cTn id="34"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tx1"/>
                </a:solidFill>
              </a:rPr>
              <a:t>Themes: System Center 2012 SP1 VMM</a:t>
            </a:r>
            <a:endParaRPr lang="en-US" dirty="0">
              <a:solidFill>
                <a:schemeClr val="tx1"/>
              </a:solidFill>
            </a:endParaRPr>
          </a:p>
        </p:txBody>
      </p:sp>
      <p:graphicFrame>
        <p:nvGraphicFramePr>
          <p:cNvPr id="5" name="Content Placeholder 4"/>
          <p:cNvGraphicFramePr>
            <a:graphicFrameLocks noGrp="1"/>
          </p:cNvGraphicFramePr>
          <p:nvPr>
            <p:ph sz="quarter" idx="10"/>
            <p:extLst>
              <p:ext uri="{D42A27DB-BD31-4B8C-83A1-F6EECF244321}">
                <p14:modId xmlns:p14="http://schemas.microsoft.com/office/powerpoint/2010/main" val="1671285953"/>
              </p:ext>
            </p:extLst>
          </p:nvPr>
        </p:nvGraphicFramePr>
        <p:xfrm>
          <a:off x="1244353" y="1321187"/>
          <a:ext cx="9714618" cy="48184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16" descr="Users  alt 512x512.png"/>
          <p:cNvPicPr>
            <a:picLocks noChangeAspect="1"/>
          </p:cNvPicPr>
          <p:nvPr/>
        </p:nvPicPr>
        <p:blipFill>
          <a:blip r:embed="rId8" cstate="print">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3575861" y="1709772"/>
            <a:ext cx="1020035" cy="1020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7" name="Group 6"/>
          <p:cNvGrpSpPr>
            <a:grpSpLocks noChangeAspect="1"/>
          </p:cNvGrpSpPr>
          <p:nvPr/>
        </p:nvGrpSpPr>
        <p:grpSpPr bwMode="black">
          <a:xfrm>
            <a:off x="7617142" y="1940009"/>
            <a:ext cx="918879" cy="559562"/>
            <a:chOff x="10387012" y="4179358"/>
            <a:chExt cx="974726" cy="593725"/>
          </a:xfrm>
          <a:solidFill>
            <a:srgbClr val="FFFFFF"/>
          </a:solidFill>
        </p:grpSpPr>
        <p:sp>
          <p:nvSpPr>
            <p:cNvPr id="8"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3260" tIns="46630" rIns="93260" bIns="46630" numCol="1" anchor="t" anchorCtr="0" compatLnSpc="1">
              <a:prstTxWarp prst="textNoShape">
                <a:avLst/>
              </a:prstTxWarp>
            </a:bodyPr>
            <a:lstStyle/>
            <a:p>
              <a:pPr defTabSz="932581"/>
              <a:endParaRPr lang="en-US" sz="1632">
                <a:solidFill>
                  <a:srgbClr val="FFFFFF"/>
                </a:solidFill>
              </a:endParaRPr>
            </a:p>
          </p:txBody>
        </p:sp>
        <p:sp>
          <p:nvSpPr>
            <p:cNvPr id="9"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3260" tIns="46630" rIns="93260" bIns="46630" numCol="1" anchor="t" anchorCtr="0" compatLnSpc="1">
              <a:prstTxWarp prst="textNoShape">
                <a:avLst/>
              </a:prstTxWarp>
            </a:bodyPr>
            <a:lstStyle/>
            <a:p>
              <a:pPr defTabSz="932581"/>
              <a:endParaRPr lang="en-US" sz="1632">
                <a:solidFill>
                  <a:srgbClr val="FFFFFF"/>
                </a:solidFill>
              </a:endParaRPr>
            </a:p>
          </p:txBody>
        </p:sp>
        <p:sp>
          <p:nvSpPr>
            <p:cNvPr id="10"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3260" tIns="46630" rIns="93260" bIns="46630" numCol="1" anchor="t" anchorCtr="0" compatLnSpc="1">
              <a:prstTxWarp prst="textNoShape">
                <a:avLst/>
              </a:prstTxWarp>
            </a:bodyPr>
            <a:lstStyle/>
            <a:p>
              <a:pPr defTabSz="932581"/>
              <a:endParaRPr lang="en-US" sz="1632">
                <a:solidFill>
                  <a:srgbClr val="FFFFFF"/>
                </a:solidFill>
              </a:endParaRPr>
            </a:p>
          </p:txBody>
        </p:sp>
        <p:sp>
          <p:nvSpPr>
            <p:cNvPr id="11"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3260" tIns="46630" rIns="93260" bIns="46630" numCol="1" anchor="t" anchorCtr="0" compatLnSpc="1">
              <a:prstTxWarp prst="textNoShape">
                <a:avLst/>
              </a:prstTxWarp>
            </a:bodyPr>
            <a:lstStyle/>
            <a:p>
              <a:pPr defTabSz="932581"/>
              <a:endParaRPr lang="en-US" sz="1632">
                <a:solidFill>
                  <a:srgbClr val="FFFFFF"/>
                </a:solidFill>
              </a:endParaRPr>
            </a:p>
          </p:txBody>
        </p:sp>
        <p:sp>
          <p:nvSpPr>
            <p:cNvPr id="12"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3260" tIns="46630" rIns="93260" bIns="46630" numCol="1" anchor="t" anchorCtr="0" compatLnSpc="1">
              <a:prstTxWarp prst="textNoShape">
                <a:avLst/>
              </a:prstTxWarp>
            </a:bodyPr>
            <a:lstStyle/>
            <a:p>
              <a:pPr defTabSz="932581"/>
              <a:endParaRPr lang="en-US" sz="1632">
                <a:solidFill>
                  <a:srgbClr val="FFFFFF"/>
                </a:solidFill>
              </a:endParaRPr>
            </a:p>
          </p:txBody>
        </p:sp>
      </p:grpSp>
      <p:pic>
        <p:nvPicPr>
          <p:cNvPr id="13" name="Picture 24" descr="Windows 512x512.png"/>
          <p:cNvPicPr>
            <a:picLocks noChangeAspect="1"/>
          </p:cNvPicPr>
          <p:nvPr/>
        </p:nvPicPr>
        <p:blipFill>
          <a:blip r:embed="rId9" cstate="print">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3575861" y="4187001"/>
            <a:ext cx="1020035" cy="1020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22"/>
          <p:cNvPicPr>
            <a:picLocks noChangeAspect="1" noChangeArrowheads="1"/>
          </p:cNvPicPr>
          <p:nvPr/>
        </p:nvPicPr>
        <p:blipFill>
          <a:blip r:embed="rId10">
            <a:lum bright="70000" contrast="-70000"/>
            <a:extLst>
              <a:ext uri="{BEBA8EAE-BF5A-486C-A8C5-ECC9F3942E4B}">
                <a14:imgProps xmlns:a14="http://schemas.microsoft.com/office/drawing/2010/main">
                  <a14:imgLayer r:embed="rId11">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a:off x="7694858" y="4370606"/>
            <a:ext cx="878132" cy="652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bwMode="auto">
          <a:xfrm>
            <a:off x="6295954" y="3910327"/>
            <a:ext cx="3702435" cy="1709773"/>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Increase Scale</a:t>
            </a:r>
          </a:p>
          <a:p>
            <a:pPr defTabSz="932312"/>
            <a:r>
              <a:rPr lang="en-US" sz="1836" dirty="0">
                <a:solidFill>
                  <a:srgbClr val="FFFFFF">
                    <a:alpha val="98824"/>
                  </a:srgbClr>
                </a:solidFill>
                <a:ea typeface="Segoe UI" pitchFamily="34" charset="0"/>
                <a:cs typeface="Segoe UI" pitchFamily="34" charset="0"/>
              </a:rPr>
              <a:t>Increase Performance</a:t>
            </a:r>
          </a:p>
          <a:p>
            <a:pPr defTabSz="932312"/>
            <a:r>
              <a:rPr lang="en-US" sz="1836" dirty="0">
                <a:solidFill>
                  <a:srgbClr val="FFFFFF">
                    <a:alpha val="98824"/>
                  </a:srgbClr>
                </a:solidFill>
                <a:ea typeface="Segoe UI" pitchFamily="34" charset="0"/>
                <a:cs typeface="Segoe UI" pitchFamily="34" charset="0"/>
              </a:rPr>
              <a:t>Decrease Latency</a:t>
            </a:r>
          </a:p>
          <a:p>
            <a:pPr algn="ctr" defTabSz="932312"/>
            <a:endParaRPr lang="en-US" sz="1836" dirty="0">
              <a:solidFill>
                <a:srgbClr val="FFFFFF">
                  <a:alpha val="98824"/>
                </a:srgbClr>
              </a:solidFill>
              <a:ea typeface="Segoe UI" pitchFamily="34" charset="0"/>
              <a:cs typeface="Segoe UI" pitchFamily="34" charset="0"/>
            </a:endParaRPr>
          </a:p>
        </p:txBody>
      </p:sp>
      <p:sp>
        <p:nvSpPr>
          <p:cNvPr id="17" name="Rectangle 16"/>
          <p:cNvSpPr/>
          <p:nvPr/>
        </p:nvSpPr>
        <p:spPr bwMode="auto">
          <a:xfrm>
            <a:off x="2282651" y="3910327"/>
            <a:ext cx="3702435" cy="1709773"/>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Large VMs</a:t>
            </a:r>
          </a:p>
          <a:p>
            <a:pPr defTabSz="932312"/>
            <a:r>
              <a:rPr lang="en-US" sz="1836" dirty="0">
                <a:solidFill>
                  <a:srgbClr val="FFFFFF">
                    <a:alpha val="98824"/>
                  </a:srgbClr>
                </a:solidFill>
                <a:ea typeface="Segoe UI" pitchFamily="34" charset="0"/>
                <a:cs typeface="Segoe UI" pitchFamily="34" charset="0"/>
              </a:rPr>
              <a:t>Live Migration Enhancements</a:t>
            </a:r>
          </a:p>
          <a:p>
            <a:pPr defTabSz="932312"/>
            <a:r>
              <a:rPr lang="en-US" sz="1836" dirty="0">
                <a:solidFill>
                  <a:srgbClr val="FFFFFF">
                    <a:alpha val="98824"/>
                  </a:srgbClr>
                </a:solidFill>
                <a:ea typeface="Segoe UI" pitchFamily="34" charset="0"/>
                <a:cs typeface="Segoe UI" pitchFamily="34" charset="0"/>
              </a:rPr>
              <a:t>Network Virtualization</a:t>
            </a:r>
          </a:p>
          <a:p>
            <a:pPr defTabSz="932312"/>
            <a:r>
              <a:rPr lang="en-US" sz="1836" dirty="0">
                <a:solidFill>
                  <a:srgbClr val="FFFFFF">
                    <a:alpha val="98824"/>
                  </a:srgbClr>
                </a:solidFill>
                <a:ea typeface="Segoe UI" pitchFamily="34" charset="0"/>
                <a:cs typeface="Segoe UI" pitchFamily="34" charset="0"/>
              </a:rPr>
              <a:t>Storage Management</a:t>
            </a:r>
          </a:p>
        </p:txBody>
      </p:sp>
      <p:sp>
        <p:nvSpPr>
          <p:cNvPr id="18" name="Rectangle 17"/>
          <p:cNvSpPr/>
          <p:nvPr/>
        </p:nvSpPr>
        <p:spPr bwMode="auto">
          <a:xfrm>
            <a:off x="2204934" y="1321187"/>
            <a:ext cx="3702435" cy="1709773"/>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Tenant Administrator</a:t>
            </a:r>
          </a:p>
          <a:p>
            <a:pPr defTabSz="932312"/>
            <a:r>
              <a:rPr lang="en-US" sz="1836" dirty="0">
                <a:solidFill>
                  <a:srgbClr val="FFFFFF">
                    <a:alpha val="98824"/>
                  </a:srgbClr>
                </a:solidFill>
                <a:ea typeface="Segoe UI" pitchFamily="34" charset="0"/>
                <a:cs typeface="Segoe UI" pitchFamily="34" charset="0"/>
              </a:rPr>
              <a:t>VM Network Isolation</a:t>
            </a:r>
          </a:p>
          <a:p>
            <a:pPr defTabSz="932312"/>
            <a:r>
              <a:rPr lang="en-US" sz="1836" dirty="0" smtClean="0">
                <a:solidFill>
                  <a:schemeClr val="tx2">
                    <a:alpha val="98824"/>
                  </a:schemeClr>
                </a:solidFill>
                <a:ea typeface="Segoe UI" pitchFamily="34" charset="0"/>
                <a:cs typeface="Segoe UI" pitchFamily="34" charset="0"/>
              </a:rPr>
              <a:t>Service Deployment </a:t>
            </a:r>
          </a:p>
          <a:p>
            <a:pPr defTabSz="932312"/>
            <a:endParaRPr lang="en-US" sz="1836" dirty="0">
              <a:solidFill>
                <a:srgbClr val="FFFFFF">
                  <a:alpha val="98824"/>
                </a:srgbClr>
              </a:solidFill>
              <a:ea typeface="Segoe UI" pitchFamily="34" charset="0"/>
              <a:cs typeface="Segoe UI" pitchFamily="34" charset="0"/>
            </a:endParaRPr>
          </a:p>
          <a:p>
            <a:pPr defTabSz="932312"/>
            <a:endParaRPr lang="en-US" sz="1836" dirty="0">
              <a:solidFill>
                <a:srgbClr val="FFFFFF">
                  <a:alpha val="98824"/>
                </a:srgbClr>
              </a:solidFill>
              <a:ea typeface="Segoe UI" pitchFamily="34" charset="0"/>
              <a:cs typeface="Segoe UI" pitchFamily="34" charset="0"/>
            </a:endParaRPr>
          </a:p>
        </p:txBody>
      </p:sp>
      <p:sp>
        <p:nvSpPr>
          <p:cNvPr id="19" name="Rectangle 18"/>
          <p:cNvSpPr/>
          <p:nvPr/>
        </p:nvSpPr>
        <p:spPr bwMode="auto">
          <a:xfrm>
            <a:off x="6309802" y="1321187"/>
            <a:ext cx="3702435" cy="1709773"/>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9" rIns="93256" bIns="46629" numCol="1" rtlCol="0" anchor="t" anchorCtr="0" compatLnSpc="1">
            <a:prstTxWarp prst="textNoShape">
              <a:avLst/>
            </a:prstTxWarp>
          </a:bodyPr>
          <a:lstStyle/>
          <a:p>
            <a:pPr defTabSz="932312"/>
            <a:r>
              <a:rPr lang="en-US" sz="1836" dirty="0">
                <a:solidFill>
                  <a:srgbClr val="FFFFFF">
                    <a:alpha val="98824"/>
                  </a:srgbClr>
                </a:solidFill>
                <a:ea typeface="Segoe UI" pitchFamily="34" charset="0"/>
                <a:cs typeface="Segoe UI" pitchFamily="34" charset="0"/>
              </a:rPr>
              <a:t>UI Add-ins</a:t>
            </a:r>
          </a:p>
          <a:p>
            <a:pPr defTabSz="932312"/>
            <a:r>
              <a:rPr lang="en-US" sz="1836" dirty="0">
                <a:solidFill>
                  <a:srgbClr val="FFFFFF">
                    <a:alpha val="98824"/>
                  </a:srgbClr>
                </a:solidFill>
                <a:ea typeface="Segoe UI" pitchFamily="34" charset="0"/>
                <a:cs typeface="Segoe UI" pitchFamily="34" charset="0"/>
              </a:rPr>
              <a:t>Service Templates</a:t>
            </a:r>
          </a:p>
          <a:p>
            <a:pPr defTabSz="932312"/>
            <a:r>
              <a:rPr lang="en-US" sz="1836" dirty="0">
                <a:solidFill>
                  <a:srgbClr val="FFFFFF">
                    <a:alpha val="98824"/>
                  </a:srgbClr>
                </a:solidFill>
                <a:ea typeface="Segoe UI" pitchFamily="34" charset="0"/>
                <a:cs typeface="Segoe UI" pitchFamily="34" charset="0"/>
              </a:rPr>
              <a:t>Server Hardware Providers</a:t>
            </a:r>
          </a:p>
          <a:p>
            <a:pPr defTabSz="932312"/>
            <a:r>
              <a:rPr lang="en-US" sz="1836" dirty="0">
                <a:solidFill>
                  <a:srgbClr val="FFFFFF">
                    <a:alpha val="98824"/>
                  </a:srgbClr>
                </a:solidFill>
                <a:ea typeface="Segoe UI" pitchFamily="34" charset="0"/>
                <a:cs typeface="Segoe UI" pitchFamily="34" charset="0"/>
              </a:rPr>
              <a:t>Load Balancer Providers</a:t>
            </a:r>
          </a:p>
          <a:p>
            <a:pPr defTabSz="932312"/>
            <a:r>
              <a:rPr lang="en-US" sz="1836" dirty="0">
                <a:solidFill>
                  <a:srgbClr val="FFFFFF">
                    <a:alpha val="98824"/>
                  </a:srgbClr>
                </a:solidFill>
                <a:ea typeface="Segoe UI" pitchFamily="34" charset="0"/>
                <a:cs typeface="Segoe UI" pitchFamily="34" charset="0"/>
              </a:rPr>
              <a:t>Storage automation</a:t>
            </a:r>
          </a:p>
          <a:p>
            <a:pPr defTabSz="932312"/>
            <a:endParaRPr lang="en-US" sz="1836" dirty="0">
              <a:solidFill>
                <a:srgbClr val="FFFFFF">
                  <a:alpha val="98824"/>
                </a:srgbClr>
              </a:solidFill>
              <a:ea typeface="Segoe UI" pitchFamily="34" charset="0"/>
              <a:cs typeface="Segoe UI" pitchFamily="34" charset="0"/>
            </a:endParaRPr>
          </a:p>
        </p:txBody>
      </p:sp>
    </p:spTree>
    <p:extLst>
      <p:ext uri="{BB962C8B-B14F-4D97-AF65-F5344CB8AC3E}">
        <p14:creationId xmlns:p14="http://schemas.microsoft.com/office/powerpoint/2010/main" val="21643137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nodeType="clickEffect">
                                  <p:stCondLst>
                                    <p:cond delay="0"/>
                                  </p:stCondLst>
                                  <p:childTnLst>
                                    <p:animEffect transition="out" filter="wipe(up)">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par>
                                <p:cTn id="8" presetID="22" presetClass="entr" presetSubtype="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up)">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xit" presetSubtype="1" fill="hold" nodeType="clickEffect">
                                  <p:stCondLst>
                                    <p:cond delay="0"/>
                                  </p:stCondLst>
                                  <p:childTnLst>
                                    <p:animEffect transition="out" filter="wipe(up)">
                                      <p:cBhvr>
                                        <p:cTn id="14" dur="500"/>
                                        <p:tgtEl>
                                          <p:spTgt spid="13"/>
                                        </p:tgtEl>
                                      </p:cBhvr>
                                    </p:animEffect>
                                    <p:set>
                                      <p:cBhvr>
                                        <p:cTn id="15" dur="1" fill="hold">
                                          <p:stCondLst>
                                            <p:cond delay="499"/>
                                          </p:stCondLst>
                                        </p:cTn>
                                        <p:tgtEl>
                                          <p:spTgt spid="13"/>
                                        </p:tgtEl>
                                        <p:attrNameLst>
                                          <p:attrName>style.visibility</p:attrName>
                                        </p:attrNameLst>
                                      </p:cBhvr>
                                      <p:to>
                                        <p:strVal val="hidden"/>
                                      </p:to>
                                    </p:set>
                                  </p:childTnLst>
                                </p:cTn>
                              </p:par>
                              <p:par>
                                <p:cTn id="16" presetID="22" presetClass="entr" presetSubtype="1"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xit" presetSubtype="1" fill="hold" nodeType="clickEffect">
                                  <p:stCondLst>
                                    <p:cond delay="0"/>
                                  </p:stCondLst>
                                  <p:childTnLst>
                                    <p:animEffect transition="out" filter="wipe(up)">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par>
                                <p:cTn id="24" presetID="22" presetClass="entr" presetSubtype="1"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up)">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xit" presetSubtype="1" fill="hold" nodeType="clickEffect">
                                  <p:stCondLst>
                                    <p:cond delay="0"/>
                                  </p:stCondLst>
                                  <p:childTnLst>
                                    <p:animEffect transition="out" filter="wipe(up)">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22" presetClass="entr" presetSubtype="1"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smtClean="0">
                <a:solidFill>
                  <a:schemeClr val="tx1"/>
                </a:solidFill>
              </a:rPr>
              <a:t>Services in SC 2012 SP1 VMM</a:t>
            </a:r>
            <a:endParaRPr lang="en-US" dirty="0">
              <a:solidFill>
                <a:schemeClr val="tx1"/>
              </a:solidFill>
            </a:endParaRPr>
          </a:p>
        </p:txBody>
      </p:sp>
      <p:sp>
        <p:nvSpPr>
          <p:cNvPr id="10" name="Freeform 9"/>
          <p:cNvSpPr/>
          <p:nvPr/>
        </p:nvSpPr>
        <p:spPr>
          <a:xfrm>
            <a:off x="4494223" y="1620977"/>
            <a:ext cx="7408684" cy="2009219"/>
          </a:xfrm>
          <a:custGeom>
            <a:avLst/>
            <a:gdLst>
              <a:gd name="connsiteX0" fmla="*/ 328340 w 1970000"/>
              <a:gd name="connsiteY0" fmla="*/ 0 h 7135367"/>
              <a:gd name="connsiteX1" fmla="*/ 1641660 w 1970000"/>
              <a:gd name="connsiteY1" fmla="*/ 0 h 7135367"/>
              <a:gd name="connsiteX2" fmla="*/ 1970000 w 1970000"/>
              <a:gd name="connsiteY2" fmla="*/ 328340 h 7135367"/>
              <a:gd name="connsiteX3" fmla="*/ 1970000 w 1970000"/>
              <a:gd name="connsiteY3" fmla="*/ 7135367 h 7135367"/>
              <a:gd name="connsiteX4" fmla="*/ 1970000 w 1970000"/>
              <a:gd name="connsiteY4" fmla="*/ 7135367 h 7135367"/>
              <a:gd name="connsiteX5" fmla="*/ 0 w 1970000"/>
              <a:gd name="connsiteY5" fmla="*/ 7135367 h 7135367"/>
              <a:gd name="connsiteX6" fmla="*/ 0 w 1970000"/>
              <a:gd name="connsiteY6" fmla="*/ 7135367 h 7135367"/>
              <a:gd name="connsiteX7" fmla="*/ 0 w 1970000"/>
              <a:gd name="connsiteY7" fmla="*/ 328340 h 7135367"/>
              <a:gd name="connsiteX8" fmla="*/ 328340 w 1970000"/>
              <a:gd name="connsiteY8" fmla="*/ 0 h 7135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0000" h="7135367">
                <a:moveTo>
                  <a:pt x="1970000" y="1189253"/>
                </a:moveTo>
                <a:lnTo>
                  <a:pt x="1970000" y="5946114"/>
                </a:lnTo>
                <a:cubicBezTo>
                  <a:pt x="1970000" y="6602919"/>
                  <a:pt x="1929414" y="7135365"/>
                  <a:pt x="1879349" y="7135365"/>
                </a:cubicBezTo>
                <a:lnTo>
                  <a:pt x="0" y="7135365"/>
                </a:lnTo>
                <a:lnTo>
                  <a:pt x="0" y="7135365"/>
                </a:lnTo>
                <a:lnTo>
                  <a:pt x="0" y="2"/>
                </a:lnTo>
                <a:lnTo>
                  <a:pt x="0" y="2"/>
                </a:lnTo>
                <a:lnTo>
                  <a:pt x="1879349" y="2"/>
                </a:lnTo>
                <a:cubicBezTo>
                  <a:pt x="1929414" y="2"/>
                  <a:pt x="1970000" y="532448"/>
                  <a:pt x="1970000" y="1189253"/>
                </a:cubicBezTo>
                <a:close/>
              </a:path>
            </a:pathLst>
          </a:custGeom>
          <a:solidFill>
            <a:schemeClr val="accent2"/>
          </a:solidFill>
          <a:ln>
            <a:noFill/>
          </a:ln>
        </p:spPr>
        <p:style>
          <a:lnRef idx="2">
            <a:scrgbClr r="0" g="0" b="0"/>
          </a:lnRef>
          <a:fillRef idx="1">
            <a:scrgbClr r="0" g="0" b="0"/>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69947" tIns="133054" rIns="168026" bIns="133056" numCol="1" spcCol="1270" anchor="ctr" anchorCtr="0">
            <a:noAutofit/>
          </a:bodyPr>
          <a:lstStyle/>
          <a:p>
            <a:pPr marL="762612" lvl="3" indent="-297920" defTabSz="932581">
              <a:lnSpc>
                <a:spcPct val="90000"/>
              </a:lnSpc>
              <a:spcAft>
                <a:spcPts val="408"/>
              </a:spcAft>
              <a:buSzPct val="90000"/>
              <a:buFont typeface="Wingdings" panose="05000000000000000000" pitchFamily="2" charset="2"/>
              <a:buChar char="§"/>
            </a:pPr>
            <a:r>
              <a:rPr lang="en-US" sz="1836" dirty="0">
                <a:solidFill>
                  <a:srgbClr val="FFFFFF"/>
                </a:solidFill>
              </a:rPr>
              <a:t>Starting point for services and source of truth</a:t>
            </a:r>
          </a:p>
          <a:p>
            <a:pPr marL="762612" lvl="3" indent="-297920" defTabSz="932581">
              <a:lnSpc>
                <a:spcPct val="90000"/>
              </a:lnSpc>
              <a:spcAft>
                <a:spcPts val="408"/>
              </a:spcAft>
              <a:buSzPct val="90000"/>
              <a:buFont typeface="Wingdings" panose="05000000000000000000" pitchFamily="2" charset="2"/>
              <a:buChar char="§"/>
            </a:pPr>
            <a:r>
              <a:rPr lang="en-US" sz="1836" dirty="0">
                <a:solidFill>
                  <a:srgbClr val="FFFFFF"/>
                </a:solidFill>
              </a:rPr>
              <a:t>Specifies machine and connectivity requirements</a:t>
            </a:r>
          </a:p>
          <a:p>
            <a:pPr marL="762612" lvl="3" indent="-297920" defTabSz="932581">
              <a:lnSpc>
                <a:spcPct val="90000"/>
              </a:lnSpc>
              <a:spcAft>
                <a:spcPts val="408"/>
              </a:spcAft>
              <a:buSzPct val="90000"/>
              <a:buFont typeface="Wingdings" panose="05000000000000000000" pitchFamily="2" charset="2"/>
              <a:buChar char="§"/>
            </a:pPr>
            <a:r>
              <a:rPr lang="en-US" sz="1836" dirty="0">
                <a:solidFill>
                  <a:srgbClr val="FFFFFF"/>
                </a:solidFill>
              </a:rPr>
              <a:t>Deployed services are always linked to their templates</a:t>
            </a:r>
          </a:p>
          <a:p>
            <a:pPr marL="762612" lvl="3" indent="-297920" defTabSz="932581">
              <a:lnSpc>
                <a:spcPct val="90000"/>
              </a:lnSpc>
              <a:spcAft>
                <a:spcPts val="408"/>
              </a:spcAft>
              <a:buSzPct val="90000"/>
              <a:buFont typeface="Wingdings" panose="05000000000000000000" pitchFamily="2" charset="2"/>
              <a:buChar char="§"/>
            </a:pPr>
            <a:r>
              <a:rPr lang="en-US" sz="1836" dirty="0">
                <a:solidFill>
                  <a:srgbClr val="FFFFFF"/>
                </a:solidFill>
              </a:rPr>
              <a:t>Enables servicing of the instances</a:t>
            </a:r>
          </a:p>
        </p:txBody>
      </p:sp>
      <p:sp>
        <p:nvSpPr>
          <p:cNvPr id="11" name="Rectangle 10"/>
          <p:cNvSpPr/>
          <p:nvPr/>
        </p:nvSpPr>
        <p:spPr>
          <a:xfrm>
            <a:off x="531949" y="1369824"/>
            <a:ext cx="4093545" cy="2511522"/>
          </a:xfrm>
          <a:prstGeom prst="rect">
            <a:avLst/>
          </a:prstGeom>
          <a:solidFill>
            <a:schemeClr val="accent2"/>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spcFirstLastPara="0" vert="horz" wrap="square" lIns="359638" tIns="241121" rIns="359638" bIns="241121" numCol="1" spcCol="1270" anchor="ctr" anchorCtr="0">
            <a:noAutofit/>
          </a:bodyPr>
          <a:lstStyle/>
          <a:p>
            <a:pPr algn="ctr" defTabSz="2765476">
              <a:lnSpc>
                <a:spcPct val="90000"/>
              </a:lnSpc>
              <a:spcBef>
                <a:spcPct val="0"/>
              </a:spcBef>
              <a:spcAft>
                <a:spcPct val="35000"/>
              </a:spcAft>
            </a:pPr>
            <a:r>
              <a:rPr lang="en-US" sz="6222" dirty="0">
                <a:solidFill>
                  <a:srgbClr val="FFFFFF"/>
                </a:solidFill>
              </a:rPr>
              <a:t>Template</a:t>
            </a:r>
          </a:p>
        </p:txBody>
      </p:sp>
      <p:sp>
        <p:nvSpPr>
          <p:cNvPr id="12" name="Freeform 11"/>
          <p:cNvSpPr/>
          <p:nvPr/>
        </p:nvSpPr>
        <p:spPr>
          <a:xfrm>
            <a:off x="4494223" y="4258076"/>
            <a:ext cx="7408684" cy="2009219"/>
          </a:xfrm>
          <a:custGeom>
            <a:avLst/>
            <a:gdLst>
              <a:gd name="connsiteX0" fmla="*/ 328340 w 1970000"/>
              <a:gd name="connsiteY0" fmla="*/ 0 h 7135367"/>
              <a:gd name="connsiteX1" fmla="*/ 1641660 w 1970000"/>
              <a:gd name="connsiteY1" fmla="*/ 0 h 7135367"/>
              <a:gd name="connsiteX2" fmla="*/ 1970000 w 1970000"/>
              <a:gd name="connsiteY2" fmla="*/ 328340 h 7135367"/>
              <a:gd name="connsiteX3" fmla="*/ 1970000 w 1970000"/>
              <a:gd name="connsiteY3" fmla="*/ 7135367 h 7135367"/>
              <a:gd name="connsiteX4" fmla="*/ 1970000 w 1970000"/>
              <a:gd name="connsiteY4" fmla="*/ 7135367 h 7135367"/>
              <a:gd name="connsiteX5" fmla="*/ 0 w 1970000"/>
              <a:gd name="connsiteY5" fmla="*/ 7135367 h 7135367"/>
              <a:gd name="connsiteX6" fmla="*/ 0 w 1970000"/>
              <a:gd name="connsiteY6" fmla="*/ 7135367 h 7135367"/>
              <a:gd name="connsiteX7" fmla="*/ 0 w 1970000"/>
              <a:gd name="connsiteY7" fmla="*/ 328340 h 7135367"/>
              <a:gd name="connsiteX8" fmla="*/ 328340 w 1970000"/>
              <a:gd name="connsiteY8" fmla="*/ 0 h 7135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0000" h="7135367">
                <a:moveTo>
                  <a:pt x="1970000" y="1189253"/>
                </a:moveTo>
                <a:lnTo>
                  <a:pt x="1970000" y="5946114"/>
                </a:lnTo>
                <a:cubicBezTo>
                  <a:pt x="1970000" y="6602919"/>
                  <a:pt x="1929414" y="7135365"/>
                  <a:pt x="1879349" y="7135365"/>
                </a:cubicBezTo>
                <a:lnTo>
                  <a:pt x="0" y="7135365"/>
                </a:lnTo>
                <a:lnTo>
                  <a:pt x="0" y="7135365"/>
                </a:lnTo>
                <a:lnTo>
                  <a:pt x="0" y="2"/>
                </a:lnTo>
                <a:lnTo>
                  <a:pt x="0" y="2"/>
                </a:lnTo>
                <a:lnTo>
                  <a:pt x="1879349" y="2"/>
                </a:lnTo>
                <a:cubicBezTo>
                  <a:pt x="1929414" y="2"/>
                  <a:pt x="1970000" y="532448"/>
                  <a:pt x="1970000" y="1189253"/>
                </a:cubicBezTo>
                <a:close/>
              </a:path>
            </a:pathLst>
          </a:custGeom>
          <a:solidFill>
            <a:schemeClr val="accent2"/>
          </a:solidFill>
          <a:ln>
            <a:noFill/>
          </a:ln>
        </p:spPr>
        <p:style>
          <a:lnRef idx="2">
            <a:scrgbClr r="0" g="0" b="0"/>
          </a:lnRef>
          <a:fillRef idx="1">
            <a:scrgbClr r="0" g="0" b="0"/>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69947" tIns="133056" rIns="168026" bIns="133054" numCol="1" spcCol="1270" anchor="ctr" anchorCtr="0">
            <a:noAutofit/>
          </a:bodyPr>
          <a:lstStyle/>
          <a:p>
            <a:pPr marL="762612" lvl="3" indent="-297920" defTabSz="932581">
              <a:lnSpc>
                <a:spcPct val="90000"/>
              </a:lnSpc>
              <a:spcAft>
                <a:spcPts val="408"/>
              </a:spcAft>
              <a:buSzPct val="90000"/>
              <a:buFont typeface="Wingdings" panose="05000000000000000000" pitchFamily="2" charset="2"/>
              <a:buChar char="§"/>
            </a:pPr>
            <a:r>
              <a:rPr lang="en-US" sz="1836" dirty="0">
                <a:solidFill>
                  <a:srgbClr val="FFFFFF"/>
                </a:solidFill>
              </a:rPr>
              <a:t>Groups of machines that work together</a:t>
            </a:r>
          </a:p>
          <a:p>
            <a:pPr marL="762612" lvl="3" indent="-297920" defTabSz="932581">
              <a:lnSpc>
                <a:spcPct val="90000"/>
              </a:lnSpc>
              <a:spcAft>
                <a:spcPts val="408"/>
              </a:spcAft>
              <a:buSzPct val="90000"/>
              <a:buFont typeface="Wingdings" panose="05000000000000000000" pitchFamily="2" charset="2"/>
              <a:buChar char="§"/>
            </a:pPr>
            <a:r>
              <a:rPr lang="en-US" sz="1836" dirty="0">
                <a:solidFill>
                  <a:srgbClr val="FFFFFF"/>
                </a:solidFill>
              </a:rPr>
              <a:t>Includes machine definitions as well as applications</a:t>
            </a:r>
          </a:p>
          <a:p>
            <a:pPr marL="762612" lvl="3" indent="-297920" defTabSz="932581">
              <a:lnSpc>
                <a:spcPct val="90000"/>
              </a:lnSpc>
              <a:spcAft>
                <a:spcPts val="408"/>
              </a:spcAft>
              <a:buSzPct val="90000"/>
              <a:buFont typeface="Wingdings" panose="05000000000000000000" pitchFamily="2" charset="2"/>
              <a:buChar char="§"/>
            </a:pPr>
            <a:r>
              <a:rPr lang="en-US" sz="1836" dirty="0">
                <a:solidFill>
                  <a:srgbClr val="FFFFFF"/>
                </a:solidFill>
              </a:rPr>
              <a:t>Native application types:</a:t>
            </a:r>
          </a:p>
          <a:p>
            <a:pPr marL="1228921" lvl="4" indent="-299540" defTabSz="932581">
              <a:lnSpc>
                <a:spcPct val="90000"/>
              </a:lnSpc>
              <a:spcAft>
                <a:spcPts val="408"/>
              </a:spcAft>
              <a:buSzPct val="90000"/>
              <a:buFont typeface="Wingdings" panose="05000000000000000000" pitchFamily="2" charset="2"/>
              <a:buChar char="§"/>
            </a:pPr>
            <a:r>
              <a:rPr lang="en-US" sz="1836" dirty="0">
                <a:solidFill>
                  <a:srgbClr val="FFFFFF"/>
                </a:solidFill>
              </a:rPr>
              <a:t>Web Applications (WebDeploy) (2.0 and 3.0)</a:t>
            </a:r>
          </a:p>
          <a:p>
            <a:pPr marL="1228921" lvl="4" indent="-299540" defTabSz="932581">
              <a:lnSpc>
                <a:spcPct val="90000"/>
              </a:lnSpc>
              <a:spcAft>
                <a:spcPts val="408"/>
              </a:spcAft>
              <a:buSzPct val="90000"/>
              <a:buFont typeface="Wingdings" panose="05000000000000000000" pitchFamily="2" charset="2"/>
              <a:buChar char="§"/>
            </a:pPr>
            <a:r>
              <a:rPr lang="en-US" sz="1836" dirty="0">
                <a:solidFill>
                  <a:srgbClr val="FFFFFF"/>
                </a:solidFill>
              </a:rPr>
              <a:t>Virtual Applications (Server App-V) (RTM and SP1)</a:t>
            </a:r>
          </a:p>
          <a:p>
            <a:pPr marL="1228921" lvl="4" indent="-299540" defTabSz="932581">
              <a:lnSpc>
                <a:spcPct val="90000"/>
              </a:lnSpc>
              <a:spcAft>
                <a:spcPts val="408"/>
              </a:spcAft>
              <a:buSzPct val="90000"/>
              <a:buFont typeface="Wingdings" panose="05000000000000000000" pitchFamily="2" charset="2"/>
              <a:buChar char="§"/>
            </a:pPr>
            <a:r>
              <a:rPr lang="en-US" sz="1836" dirty="0">
                <a:solidFill>
                  <a:srgbClr val="FFFFFF"/>
                </a:solidFill>
              </a:rPr>
              <a:t>Database Applications (SQL DAC) (v1.1 and v3)</a:t>
            </a:r>
          </a:p>
        </p:txBody>
      </p:sp>
      <p:sp>
        <p:nvSpPr>
          <p:cNvPr id="13" name="Rectangle 12"/>
          <p:cNvSpPr/>
          <p:nvPr/>
        </p:nvSpPr>
        <p:spPr>
          <a:xfrm>
            <a:off x="531949" y="4006923"/>
            <a:ext cx="4093545" cy="2511522"/>
          </a:xfrm>
          <a:prstGeom prst="rect">
            <a:avLst/>
          </a:prstGeom>
          <a:solidFill>
            <a:schemeClr val="accent2"/>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spcFirstLastPara="0" vert="horz" wrap="square" lIns="359638" tIns="241121" rIns="359638" bIns="241121" numCol="1" spcCol="1270" anchor="ctr" anchorCtr="0">
            <a:noAutofit/>
          </a:bodyPr>
          <a:lstStyle/>
          <a:p>
            <a:pPr algn="ctr" defTabSz="2765476">
              <a:lnSpc>
                <a:spcPct val="90000"/>
              </a:lnSpc>
              <a:spcBef>
                <a:spcPct val="0"/>
              </a:spcBef>
              <a:spcAft>
                <a:spcPct val="35000"/>
              </a:spcAft>
            </a:pPr>
            <a:r>
              <a:rPr lang="en-US" sz="6222" dirty="0">
                <a:solidFill>
                  <a:srgbClr val="FFFFFF"/>
                </a:solidFill>
              </a:rPr>
              <a:t>Instance</a:t>
            </a:r>
          </a:p>
        </p:txBody>
      </p:sp>
    </p:spTree>
    <p:custDataLst>
      <p:tags r:id="rId1"/>
    </p:custDataLst>
    <p:extLst>
      <p:ext uri="{BB962C8B-B14F-4D97-AF65-F5344CB8AC3E}">
        <p14:creationId xmlns:p14="http://schemas.microsoft.com/office/powerpoint/2010/main" val="5551547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Why Use Services?</a:t>
            </a:r>
            <a:endParaRPr lang="en-US" dirty="0"/>
          </a:p>
        </p:txBody>
      </p:sp>
      <p:sp>
        <p:nvSpPr>
          <p:cNvPr id="6" name="Text Placeholder 5"/>
          <p:cNvSpPr>
            <a:spLocks noGrp="1"/>
          </p:cNvSpPr>
          <p:nvPr>
            <p:ph sz="quarter" idx="10"/>
          </p:nvPr>
        </p:nvSpPr>
        <p:spPr>
          <a:xfrm>
            <a:off x="274639" y="1397325"/>
            <a:ext cx="9509720" cy="5121810"/>
          </a:xfrm>
        </p:spPr>
        <p:txBody>
          <a:bodyPr/>
          <a:lstStyle/>
          <a:p>
            <a:r>
              <a:rPr lang="en-US" smtClean="0"/>
              <a:t>Manage multi-tier applications across multiple servers as a single unit</a:t>
            </a:r>
            <a:br>
              <a:rPr lang="en-US" smtClean="0"/>
            </a:br>
            <a:endParaRPr lang="en-US" smtClean="0"/>
          </a:p>
          <a:p>
            <a:r>
              <a:rPr lang="en-US" smtClean="0"/>
              <a:t>Manage fewer images – Applications and OS are composed during deployment</a:t>
            </a:r>
          </a:p>
          <a:p>
            <a:endParaRPr lang="en-US" smtClean="0"/>
          </a:p>
          <a:p>
            <a:r>
              <a:rPr lang="en-US" smtClean="0"/>
              <a:t>Scale out based on demand</a:t>
            </a:r>
            <a:br>
              <a:rPr lang="en-US" smtClean="0"/>
            </a:br>
            <a:endParaRPr lang="en-US" dirty="0"/>
          </a:p>
        </p:txBody>
      </p:sp>
    </p:spTree>
    <p:extLst>
      <p:ext uri="{BB962C8B-B14F-4D97-AF65-F5344CB8AC3E}">
        <p14:creationId xmlns:p14="http://schemas.microsoft.com/office/powerpoint/2010/main" val="395101728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Service Lifecycle Management</a:t>
            </a:r>
            <a:endParaRPr lang="en-US" dirty="0">
              <a:solidFill>
                <a:schemeClr val="tx1"/>
              </a:solidFill>
            </a:endParaRPr>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809221477"/>
              </p:ext>
            </p:extLst>
          </p:nvPr>
        </p:nvGraphicFramePr>
        <p:xfrm>
          <a:off x="530466" y="1839301"/>
          <a:ext cx="7242110" cy="30050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Diagram 2"/>
          <p:cNvGraphicFramePr/>
          <p:nvPr>
            <p:extLst>
              <p:ext uri="{D42A27DB-BD31-4B8C-83A1-F6EECF244321}">
                <p14:modId xmlns:p14="http://schemas.microsoft.com/office/powerpoint/2010/main" val="3325350943"/>
              </p:ext>
            </p:extLst>
          </p:nvPr>
        </p:nvGraphicFramePr>
        <p:xfrm>
          <a:off x="7047218" y="2838862"/>
          <a:ext cx="5284752" cy="300505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5" name="Group 4"/>
          <p:cNvGrpSpPr/>
          <p:nvPr/>
        </p:nvGrpSpPr>
        <p:grpSpPr>
          <a:xfrm>
            <a:off x="7979821" y="3082772"/>
            <a:ext cx="403323" cy="471812"/>
            <a:chOff x="1543581" y="931423"/>
            <a:chExt cx="296588" cy="346952"/>
          </a:xfrm>
          <a:solidFill>
            <a:schemeClr val="tx1"/>
          </a:solidFill>
        </p:grpSpPr>
        <p:sp>
          <p:nvSpPr>
            <p:cNvPr id="6" name="Right Arrow 5"/>
            <p:cNvSpPr/>
            <p:nvPr/>
          </p:nvSpPr>
          <p:spPr>
            <a:xfrm>
              <a:off x="1543581" y="931423"/>
              <a:ext cx="296588" cy="346952"/>
            </a:xfrm>
            <a:prstGeom prst="rightArrow">
              <a:avLst>
                <a:gd name="adj1" fmla="val 60000"/>
                <a:gd name="adj2" fmla="val 50000"/>
              </a:avLst>
            </a:prstGeom>
            <a:grp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7" name="Right Arrow 4"/>
            <p:cNvSpPr/>
            <p:nvPr/>
          </p:nvSpPr>
          <p:spPr>
            <a:xfrm>
              <a:off x="1543581" y="1000813"/>
              <a:ext cx="207612" cy="20817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785818">
                <a:lnSpc>
                  <a:spcPct val="90000"/>
                </a:lnSpc>
                <a:spcBef>
                  <a:spcPct val="0"/>
                </a:spcBef>
                <a:spcAft>
                  <a:spcPct val="35000"/>
                </a:spcAft>
              </a:pPr>
              <a:endParaRPr lang="en-US" sz="1768"/>
            </a:p>
          </p:txBody>
        </p:sp>
      </p:grpSp>
    </p:spTree>
    <p:custDataLst>
      <p:tags r:id="rId1"/>
    </p:custDataLst>
    <p:extLst>
      <p:ext uri="{BB962C8B-B14F-4D97-AF65-F5344CB8AC3E}">
        <p14:creationId xmlns:p14="http://schemas.microsoft.com/office/powerpoint/2010/main" val="2630482314"/>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4|2.8|154.9|6.9"/>
</p:tagLst>
</file>

<file path=ppt/tags/tag10.xml><?xml version="1.0" encoding="utf-8"?>
<p:tagLst xmlns:a="http://schemas.openxmlformats.org/drawingml/2006/main" xmlns:r="http://schemas.openxmlformats.org/officeDocument/2006/relationships" xmlns:p="http://schemas.openxmlformats.org/presentationml/2006/main">
  <p:tag name="TIMING" val="|10.4|9.6|11.9|5.2|1.9|1.2|2.3|4.9|12.3"/>
</p:tagLst>
</file>

<file path=ppt/tags/tag11.xml><?xml version="1.0" encoding="utf-8"?>
<p:tagLst xmlns:a="http://schemas.openxmlformats.org/drawingml/2006/main" xmlns:r="http://schemas.openxmlformats.org/officeDocument/2006/relationships" xmlns:p="http://schemas.openxmlformats.org/presentationml/2006/main">
  <p:tag name="TIMING" val="|17|4.9|8|5.6|7.4|3.6|3.5|3.1|4.6|2.7"/>
</p:tagLst>
</file>

<file path=ppt/tags/tag2.xml><?xml version="1.0" encoding="utf-8"?>
<p:tagLst xmlns:a="http://schemas.openxmlformats.org/drawingml/2006/main" xmlns:r="http://schemas.openxmlformats.org/officeDocument/2006/relationships" xmlns:p="http://schemas.openxmlformats.org/presentationml/2006/main">
  <p:tag name="TIMING" val="|23.5|5.3|31|16"/>
</p:tagLst>
</file>

<file path=ppt/tags/tag3.xml><?xml version="1.0" encoding="utf-8"?>
<p:tagLst xmlns:a="http://schemas.openxmlformats.org/drawingml/2006/main" xmlns:r="http://schemas.openxmlformats.org/officeDocument/2006/relationships" xmlns:p="http://schemas.openxmlformats.org/presentationml/2006/main">
  <p:tag name="TIMING" val="|62.3|7.4|0.8"/>
</p:tagLst>
</file>

<file path=ppt/tags/tag4.xml><?xml version="1.0" encoding="utf-8"?>
<p:tagLst xmlns:a="http://schemas.openxmlformats.org/drawingml/2006/main" xmlns:r="http://schemas.openxmlformats.org/officeDocument/2006/relationships" xmlns:p="http://schemas.openxmlformats.org/presentationml/2006/main">
  <p:tag name="TIMING" val="|9.6|13.4|8.5|11.4|23.3|15.8"/>
</p:tagLst>
</file>

<file path=ppt/tags/tag5.xml><?xml version="1.0" encoding="utf-8"?>
<p:tagLst xmlns:a="http://schemas.openxmlformats.org/drawingml/2006/main" xmlns:r="http://schemas.openxmlformats.org/officeDocument/2006/relationships" xmlns:p="http://schemas.openxmlformats.org/presentationml/2006/main">
  <p:tag name="TIMING" val="|30|0.5|9.1|11.7|7|12.5|13.2|30.5|29.6|15.1|14.9|32.4|40|2.2|1|0.9|27.5"/>
</p:tagLst>
</file>

<file path=ppt/tags/tag6.xml><?xml version="1.0" encoding="utf-8"?>
<p:tagLst xmlns:a="http://schemas.openxmlformats.org/drawingml/2006/main" xmlns:r="http://schemas.openxmlformats.org/officeDocument/2006/relationships" xmlns:p="http://schemas.openxmlformats.org/presentationml/2006/main">
  <p:tag name="TIMING" val="|45.5|45"/>
</p:tagLst>
</file>

<file path=ppt/tags/tag7.xml><?xml version="1.0" encoding="utf-8"?>
<p:tagLst xmlns:a="http://schemas.openxmlformats.org/drawingml/2006/main" xmlns:r="http://schemas.openxmlformats.org/officeDocument/2006/relationships" xmlns:p="http://schemas.openxmlformats.org/presentationml/2006/main">
  <p:tag name="TIMING" val="|20.9|55.7|35.1|35.1|18.8|9.7"/>
</p:tagLst>
</file>

<file path=ppt/tags/tag8.xml><?xml version="1.0" encoding="utf-8"?>
<p:tagLst xmlns:a="http://schemas.openxmlformats.org/drawingml/2006/main" xmlns:r="http://schemas.openxmlformats.org/officeDocument/2006/relationships" xmlns:p="http://schemas.openxmlformats.org/presentationml/2006/main">
  <p:tag name="TIMING" val="|62.3|7.4|0.8"/>
</p:tagLst>
</file>

<file path=ppt/tags/tag9.xml><?xml version="1.0" encoding="utf-8"?>
<p:tagLst xmlns:a="http://schemas.openxmlformats.org/drawingml/2006/main" xmlns:r="http://schemas.openxmlformats.org/officeDocument/2006/relationships" xmlns:p="http://schemas.openxmlformats.org/presentationml/2006/main">
  <p:tag name="TIMING" val="|15.3|5.9|4.3|10|15.5|11|13.5|20.8"/>
</p:tagLst>
</file>

<file path=ppt/theme/theme1.xml><?xml version="1.0" encoding="utf-8"?>
<a:theme xmlns:a="http://schemas.openxmlformats.org/drawingml/2006/main" name="5-30404_TR16_BO_CT_Template_16x9">
  <a:themeElements>
    <a:clrScheme name="TR16 - Blue">
      <a:dk1>
        <a:srgbClr val="505050"/>
      </a:dk1>
      <a:lt1>
        <a:srgbClr val="FFFFFF"/>
      </a:lt1>
      <a:dk2>
        <a:srgbClr val="00518E"/>
      </a:dk2>
      <a:lt2>
        <a:srgbClr val="9DD7FC"/>
      </a:lt2>
      <a:accent1>
        <a:srgbClr val="0072C6"/>
      </a:accent1>
      <a:accent2>
        <a:srgbClr val="258244"/>
      </a:accent2>
      <a:accent3>
        <a:srgbClr val="F15628"/>
      </a:accent3>
      <a:accent4>
        <a:srgbClr val="442359"/>
      </a:accent4>
      <a:accent5>
        <a:srgbClr val="B4009E"/>
      </a:accent5>
      <a:accent6>
        <a:srgbClr val="F47836"/>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R16_BO_CT_Template_16x9.potx" id="{05790B7F-9C8A-4494-AA7C-1F0E14ABDB8A}" vid="{5189F93C-271B-4C72-BA44-3870AC796CE0}"/>
    </a:ext>
  </a:extLst>
</a:theme>
</file>

<file path=ppt/theme/theme2.xml><?xml version="1.0" encoding="utf-8"?>
<a:theme xmlns:a="http://schemas.openxmlformats.org/drawingml/2006/main" name="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3F9EC4A2-6801-4012-8E45-5684DDF50FD7}" vid="{ACE32DA2-549A-4582-AB7C-5A9E85BFF950}"/>
    </a:ext>
  </a:extLst>
</a:theme>
</file>

<file path=ppt/theme/theme3.xml><?xml version="1.0" encoding="utf-8"?>
<a:theme xmlns:a="http://schemas.openxmlformats.org/drawingml/2006/main" name="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3F9EC4A2-6801-4012-8E45-5684DDF50FD7}" vid="{263DE432-2E49-4CA5-93DD-249057C6CDCF}"/>
    </a:ext>
  </a:extLst>
</a:theme>
</file>

<file path=ppt/theme/theme4.xml><?xml version="1.0" encoding="utf-8"?>
<a:theme xmlns:a="http://schemas.openxmlformats.org/drawingml/2006/main" name="1_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3F9EC4A2-6801-4012-8E45-5684DDF50FD7}" vid="{ACE32DA2-549A-4582-AB7C-5A9E85BFF950}"/>
    </a:ext>
  </a:extLst>
</a:theme>
</file>

<file path=ppt/theme/theme5.xml><?xml version="1.0" encoding="utf-8"?>
<a:theme xmlns:a="http://schemas.openxmlformats.org/drawingml/2006/main" name="2_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E2B64081-4A3A-4C28-85C9-58D5E680279B}" vid="{CCFFE957-254C-4ED7-ACCC-8CA9228EA65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5BD00A9546E94479B8DE62A1A384A57" ma:contentTypeVersion="0" ma:contentTypeDescription="Create a new document." ma:contentTypeScope="" ma:versionID="83b63ea107774f2de6f82f1483acfd6a">
  <xsd:schema xmlns:xsd="http://www.w3.org/2001/XMLSchema" xmlns:xs="http://www.w3.org/2001/XMLSchema" xmlns:p="http://schemas.microsoft.com/office/2006/metadata/properties" targetNamespace="http://schemas.microsoft.com/office/2006/metadata/properties" ma:root="true" ma:fieldsID="ec1ae1caf83567ed913dde4d13a4969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C5C4BD2D-36BC-46B7-902D-91F63D50BA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17974</TotalTime>
  <Words>3412</Words>
  <Application>Microsoft Office PowerPoint</Application>
  <PresentationFormat>Custom</PresentationFormat>
  <Paragraphs>569</Paragraphs>
  <Slides>44</Slides>
  <Notes>36</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44</vt:i4>
      </vt:variant>
    </vt:vector>
  </HeadingPairs>
  <TitlesOfParts>
    <vt:vector size="57" baseType="lpstr">
      <vt:lpstr>Arial</vt:lpstr>
      <vt:lpstr>Consolas</vt:lpstr>
      <vt:lpstr>Segoe Condensed</vt:lpstr>
      <vt:lpstr>Segoe Light</vt:lpstr>
      <vt:lpstr>Segoe Semibold</vt:lpstr>
      <vt:lpstr>Segoe UI</vt:lpstr>
      <vt:lpstr>Segoe UI Light</vt:lpstr>
      <vt:lpstr>Wingdings</vt:lpstr>
      <vt:lpstr>5-30404_TR16_BO_CT_Template_16x9</vt:lpstr>
      <vt:lpstr>MMS_2013_Template_Dark_Gray_16x9</vt:lpstr>
      <vt:lpstr>MMS13 Speaker PPT Template</vt:lpstr>
      <vt:lpstr>1_MMS_2013_Template_Dark_Gray_16x9</vt:lpstr>
      <vt:lpstr>2_MMS_2013_Template_Dark_Gray_16x9</vt:lpstr>
      <vt:lpstr>PowerPoint Presentation</vt:lpstr>
      <vt:lpstr>Implementing Common Scenarios in VMM: Services and Service Templates</vt:lpstr>
      <vt:lpstr>Session Objectives And Takeaways</vt:lpstr>
      <vt:lpstr>Agenda</vt:lpstr>
      <vt:lpstr>Overview: System Center 2012 VMM</vt:lpstr>
      <vt:lpstr>Themes: System Center 2012 SP1 VMM</vt:lpstr>
      <vt:lpstr>Services in SC 2012 SP1 VMM</vt:lpstr>
      <vt:lpstr>Why Use Services?</vt:lpstr>
      <vt:lpstr>Service Lifecycle Management</vt:lpstr>
      <vt:lpstr>Create Service Template</vt:lpstr>
      <vt:lpstr>VMM Library</vt:lpstr>
      <vt:lpstr>Custom Resources</vt:lpstr>
      <vt:lpstr>Running Commands</vt:lpstr>
      <vt:lpstr>SQL Profiles</vt:lpstr>
      <vt:lpstr>Service Settings</vt:lpstr>
      <vt:lpstr>Service Designer</vt:lpstr>
      <vt:lpstr>Template and Instances Single tier service</vt:lpstr>
      <vt:lpstr>Service Template Components</vt:lpstr>
      <vt:lpstr>Service Template Authoring </vt:lpstr>
      <vt:lpstr>Customize Deployment</vt:lpstr>
      <vt:lpstr>Deployment Preview</vt:lpstr>
      <vt:lpstr>PowerPoint Presentation</vt:lpstr>
      <vt:lpstr>Instance Application View</vt:lpstr>
      <vt:lpstr>Deploy Service Template </vt:lpstr>
      <vt:lpstr>In-Guest Agent SP1 Changes</vt:lpstr>
      <vt:lpstr>Payload Transfer: SP1 Changes</vt:lpstr>
      <vt:lpstr>PowerPoint Presentation</vt:lpstr>
      <vt:lpstr>Update Types</vt:lpstr>
      <vt:lpstr>PowerPoint Presentation</vt:lpstr>
      <vt:lpstr>PowerPoint Presentation</vt:lpstr>
      <vt:lpstr>Service Level Refresher</vt:lpstr>
      <vt:lpstr>Service / Tier / Instance Actions</vt:lpstr>
      <vt:lpstr>Import and Export</vt:lpstr>
      <vt:lpstr>Linux</vt:lpstr>
      <vt:lpstr>Application Hosts</vt:lpstr>
      <vt:lpstr>Service Templates and Application Host</vt:lpstr>
      <vt:lpstr>Lessons Learned</vt:lpstr>
      <vt:lpstr>Q&amp;A DISCUSSION</vt:lpstr>
      <vt:lpstr>In Review: Session Objectives And Takeaways</vt:lpstr>
      <vt:lpstr>Related Content</vt:lpstr>
      <vt:lpstr>Feedback Form</vt:lpstr>
      <vt:lpstr>Evaluation</vt:lpstr>
      <vt:lpstr>Resources</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SD-B201: Implementing Common Scenarios in VMM: Services and Service Templates</dc:title>
  <dc:subject>TechReady 16</dc:subject>
  <dc:creator> Kurt Scherer</dc:creator>
  <cp:keywords>TechReady 16</cp:keywords>
  <dc:description>Template: Mitchell Derrey, Silver Fox Productions
Formatting: Dan Tyler, Silver Fox Productions
Event Dates: February 4th - 8th, 2013
Event Location: WSCTC, Seattle, WA
Audience Type: Internal</dc:description>
  <cp:lastModifiedBy>Shows</cp:lastModifiedBy>
  <cp:revision>966</cp:revision>
  <dcterms:created xsi:type="dcterms:W3CDTF">2012-05-22T07:38:31Z</dcterms:created>
  <dcterms:modified xsi:type="dcterms:W3CDTF">2013-04-10T21:17:14Z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0x01010045BD00A9546E94479B8DE62A1A384A57</vt:lpwstr>
  </property>
  <property fmtid="{D5CDD505-2E9C-101B-9397-08002B2CF9AE}" pid="3" name="Product">
    <vt:lpwstr/>
  </property>
  <property fmtid="{D5CDD505-2E9C-101B-9397-08002B2CF9AE}" pid="4" name="Event1">
    <vt:lpwstr>346;#TechReady|ebdf1b7d-d34f-4ccf-ac45-ca5a756d5c65</vt:lpwstr>
  </property>
  <property fmtid="{D5CDD505-2E9C-101B-9397-08002B2CF9AE}" pid="5" name="Audience">
    <vt:lpwstr/>
  </property>
  <property fmtid="{D5CDD505-2E9C-101B-9397-08002B2CF9AE}" pid="6" name="Event Location">
    <vt:lpwstr>311;#Seattle|54f46ed2-c77e-4a59-b182-a4171fdb0d11</vt:lpwstr>
  </property>
  <property fmtid="{D5CDD505-2E9C-101B-9397-08002B2CF9AE}" pid="7" name="Campaign">
    <vt:lpwstr/>
  </property>
  <property fmtid="{D5CDD505-2E9C-101B-9397-08002B2CF9AE}" pid="8" name="Event Venue">
    <vt:lpwstr>347;#Washington State Convention and Trade Center|2ebf141d-f871-4cc9-bf08-f87f112ab464</vt:lpwstr>
  </property>
  <property fmtid="{D5CDD505-2E9C-101B-9397-08002B2CF9AE}" pid="9" name="Track">
    <vt:lpwstr/>
  </property>
</Properties>
</file>