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tags/tag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8.xml" ContentType="application/vnd.openxmlformats-officedocument.presentationml.tags+xml"/>
  <Override PartName="/ppt/notesSlides/notesSlide26.xml" ContentType="application/vnd.openxmlformats-officedocument.presentationml.notesSlide+xml"/>
  <Override PartName="/ppt/tags/tag9.xml" ContentType="application/vnd.openxmlformats-officedocument.presentationml.tags+xml"/>
  <Override PartName="/ppt/notesSlides/notesSlide27.xml" ContentType="application/vnd.openxmlformats-officedocument.presentationml.notesSlide+xml"/>
  <Override PartName="/ppt/tags/tag10.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8" r:id="rId4"/>
    <p:sldMasterId id="2147484221" r:id="rId5"/>
  </p:sldMasterIdLst>
  <p:notesMasterIdLst>
    <p:notesMasterId r:id="rId61"/>
  </p:notesMasterIdLst>
  <p:handoutMasterIdLst>
    <p:handoutMasterId r:id="rId62"/>
  </p:handoutMasterIdLst>
  <p:sldIdLst>
    <p:sldId id="1105" r:id="rId6"/>
    <p:sldId id="1053" r:id="rId7"/>
    <p:sldId id="1129" r:id="rId8"/>
    <p:sldId id="1202" r:id="rId9"/>
    <p:sldId id="1188" r:id="rId10"/>
    <p:sldId id="1189" r:id="rId11"/>
    <p:sldId id="1190" r:id="rId12"/>
    <p:sldId id="1131" r:id="rId13"/>
    <p:sldId id="1134" r:id="rId14"/>
    <p:sldId id="1135" r:id="rId15"/>
    <p:sldId id="1136" r:id="rId16"/>
    <p:sldId id="1137" r:id="rId17"/>
    <p:sldId id="1138" r:id="rId18"/>
    <p:sldId id="1140" r:id="rId19"/>
    <p:sldId id="1141" r:id="rId20"/>
    <p:sldId id="1169" r:id="rId21"/>
    <p:sldId id="1142" r:id="rId22"/>
    <p:sldId id="1198" r:id="rId23"/>
    <p:sldId id="1143" r:id="rId24"/>
    <p:sldId id="1177" r:id="rId25"/>
    <p:sldId id="1146" r:id="rId26"/>
    <p:sldId id="1165" r:id="rId27"/>
    <p:sldId id="1166" r:id="rId28"/>
    <p:sldId id="1147" r:id="rId29"/>
    <p:sldId id="1148" r:id="rId30"/>
    <p:sldId id="1150" r:id="rId31"/>
    <p:sldId id="1151" r:id="rId32"/>
    <p:sldId id="1176" r:id="rId33"/>
    <p:sldId id="1197" r:id="rId34"/>
    <p:sldId id="1195" r:id="rId35"/>
    <p:sldId id="1194" r:id="rId36"/>
    <p:sldId id="1155" r:id="rId37"/>
    <p:sldId id="1156" r:id="rId38"/>
    <p:sldId id="1199" r:id="rId39"/>
    <p:sldId id="1158" r:id="rId40"/>
    <p:sldId id="1159" r:id="rId41"/>
    <p:sldId id="1183" r:id="rId42"/>
    <p:sldId id="1196" r:id="rId43"/>
    <p:sldId id="1187" r:id="rId44"/>
    <p:sldId id="1160" r:id="rId45"/>
    <p:sldId id="1161" r:id="rId46"/>
    <p:sldId id="1175" r:id="rId47"/>
    <p:sldId id="1163" r:id="rId48"/>
    <p:sldId id="1164" r:id="rId49"/>
    <p:sldId id="1167" r:id="rId50"/>
    <p:sldId id="1168" r:id="rId51"/>
    <p:sldId id="1171" r:id="rId52"/>
    <p:sldId id="1172" r:id="rId53"/>
    <p:sldId id="1200" r:id="rId54"/>
    <p:sldId id="1201" r:id="rId55"/>
    <p:sldId id="1191" r:id="rId56"/>
    <p:sldId id="1192" r:id="rId57"/>
    <p:sldId id="1203" r:id="rId58"/>
    <p:sldId id="1204" r:id="rId59"/>
    <p:sldId id="1205" r:id="rId6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guide id="23" pos="288">
          <p15:clr>
            <a:srgbClr val="A4A3A4"/>
          </p15:clr>
        </p15:guide>
        <p15:guide id="24" pos="754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42359"/>
    <a:srgbClr val="333333"/>
    <a:srgbClr val="FFFFFF"/>
    <a:srgbClr val="505050"/>
    <a:srgbClr val="00FFFF"/>
    <a:srgbClr val="CC00CC"/>
    <a:srgbClr val="5F5F5F"/>
    <a:srgbClr val="FF99FF"/>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17" autoAdjust="0"/>
    <p:restoredTop sz="92639" autoAdjust="0"/>
  </p:normalViewPr>
  <p:slideViewPr>
    <p:cSldViewPr>
      <p:cViewPr varScale="1">
        <p:scale>
          <a:sx n="96" d="100"/>
          <a:sy n="96" d="100"/>
        </p:scale>
        <p:origin x="918" y="9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 pos="288"/>
        <p:guide pos="754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0"/>
    </p:cViewPr>
  </p:sorterViewPr>
  <p:notesViewPr>
    <p:cSldViewPr showGuides="1">
      <p:cViewPr varScale="1">
        <p:scale>
          <a:sx n="95" d="100"/>
          <a:sy n="95" d="100"/>
        </p:scale>
        <p:origin x="2724" y="96"/>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commentAuthors" Target="commen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TechReady 16</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4/8/2013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TechReady 16</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4/8/2013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6D6D4ED-1E6D-49D8-B098-A09B7ED63C81}"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557209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3051426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Tech Ready 15</a:t>
            </a:r>
          </a:p>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1505BD5-07C7-4FB6-AFBC-1B7B235D23A5}" type="datetime1">
              <a:rPr lang="en-US" smtClean="0"/>
              <a:t>4/8/2013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12</a:t>
            </a:fld>
            <a:endParaRPr lang="en-US" dirty="0"/>
          </a:p>
        </p:txBody>
      </p:sp>
    </p:spTree>
    <p:extLst>
      <p:ext uri="{BB962C8B-B14F-4D97-AF65-F5344CB8AC3E}">
        <p14:creationId xmlns:p14="http://schemas.microsoft.com/office/powerpoint/2010/main" val="130220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614B3D2-7C22-4D84-8BB7-18E2DD0BF2DB}"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3912941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B76746E-9984-41BE-A193-47DCB0E08E42}"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1152033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Tech Ready 15</a:t>
            </a:r>
          </a:p>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ECC1B2C-80A6-4828-8D88-E9CCE5522C1B}" type="datetime1">
              <a:rPr lang="en-US" smtClean="0"/>
              <a:t>4/8/2013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15</a:t>
            </a:fld>
            <a:endParaRPr lang="en-US" dirty="0"/>
          </a:p>
        </p:txBody>
      </p:sp>
    </p:spTree>
    <p:extLst>
      <p:ext uri="{BB962C8B-B14F-4D97-AF65-F5344CB8AC3E}">
        <p14:creationId xmlns:p14="http://schemas.microsoft.com/office/powerpoint/2010/main" val="2873570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Tech Ready 15</a:t>
            </a:r>
          </a:p>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1505BD5-07C7-4FB6-AFBC-1B7B235D23A5}" type="datetime1">
              <a:rPr lang="en-US" smtClean="0"/>
              <a:t>4/8/2013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17</a:t>
            </a:fld>
            <a:endParaRPr lang="en-US" dirty="0"/>
          </a:p>
        </p:txBody>
      </p:sp>
    </p:spTree>
    <p:extLst>
      <p:ext uri="{BB962C8B-B14F-4D97-AF65-F5344CB8AC3E}">
        <p14:creationId xmlns:p14="http://schemas.microsoft.com/office/powerpoint/2010/main" val="26254254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2944576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CBFA83C-D345-4CDD-9ADE-B2D112BD7C0D}"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25997583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FD09F43-2A8E-4E92-B8C4-26A5EB2DADB9}"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33174460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08EB3D1-1105-44F2-B020-3CE9A6BA7270}"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86880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26A3EA0-FC91-4CBD-BD70-BDFE1481EF7B}"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23908084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BE3931F-8B7A-41B5-8301-B184A32F4522}"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20781073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EFB6A16-2954-4147-AE98-983FF04EC47E}"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4292299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EBA1245-0741-4907-92D4-DA6B40DB357E}"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1731910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BA3F776-12C5-4C1A-8CB3-6E8D9C8BDCBC}"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37545364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93D7ABD-C520-402B-AB12-D9EBD2C3B73B}"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29</a:t>
            </a:fld>
            <a:endParaRPr lang="en-US" dirty="0"/>
          </a:p>
        </p:txBody>
      </p:sp>
    </p:spTree>
    <p:extLst>
      <p:ext uri="{BB962C8B-B14F-4D97-AF65-F5344CB8AC3E}">
        <p14:creationId xmlns:p14="http://schemas.microsoft.com/office/powerpoint/2010/main" val="18937672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B3F5B00-9834-4CCD-9B05-482D8DDC2C3A}"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23917844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1"/>
            <a:ext cx="5486400" cy="4114800"/>
          </a:xfrm>
          <a:prstGeom prst="rect">
            <a:avLst/>
          </a:prstGeom>
        </p:spPr>
        <p:txBody>
          <a:bodyPr lIns="90564" tIns="45283" rIns="90564" bIns="45283">
            <a:normAutofit/>
          </a:bodyPr>
          <a:lstStyle/>
          <a:p>
            <a:pPr lvl="0"/>
            <a:endParaRPr lang="en-US" sz="800"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Tree>
    <p:extLst>
      <p:ext uri="{BB962C8B-B14F-4D97-AF65-F5344CB8AC3E}">
        <p14:creationId xmlns:p14="http://schemas.microsoft.com/office/powerpoint/2010/main" val="11157512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33</a:t>
            </a:fld>
            <a:endParaRPr lang="en-US" dirty="0"/>
          </a:p>
        </p:txBody>
      </p:sp>
    </p:spTree>
    <p:extLst>
      <p:ext uri="{BB962C8B-B14F-4D97-AF65-F5344CB8AC3E}">
        <p14:creationId xmlns:p14="http://schemas.microsoft.com/office/powerpoint/2010/main" val="28696913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AB0DEB3-DAD1-4DFA-90A2-677F150306A5}"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34</a:t>
            </a:fld>
            <a:endParaRPr lang="en-US" dirty="0"/>
          </a:p>
        </p:txBody>
      </p:sp>
    </p:spTree>
    <p:extLst>
      <p:ext uri="{BB962C8B-B14F-4D97-AF65-F5344CB8AC3E}">
        <p14:creationId xmlns:p14="http://schemas.microsoft.com/office/powerpoint/2010/main" val="41847560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E6EC62A-8F3A-477D-91CF-193226E77481}"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35</a:t>
            </a:fld>
            <a:endParaRPr lang="en-US" dirty="0"/>
          </a:p>
        </p:txBody>
      </p:sp>
    </p:spTree>
    <p:extLst>
      <p:ext uri="{BB962C8B-B14F-4D97-AF65-F5344CB8AC3E}">
        <p14:creationId xmlns:p14="http://schemas.microsoft.com/office/powerpoint/2010/main" val="487559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5" name="Date Placeholder 4"/>
          <p:cNvSpPr>
            <a:spLocks noGrp="1"/>
          </p:cNvSpPr>
          <p:nvPr>
            <p:ph type="dt" idx="10"/>
          </p:nvPr>
        </p:nvSpPr>
        <p:spPr/>
        <p:txBody>
          <a:bodyPr/>
          <a:lstStyle/>
          <a:p>
            <a:fld id="{F22B3E36-5CE0-4CB7-82DE-38A88C71BFA8}" type="datetime1">
              <a:rPr lang="en-US" smtClean="0"/>
              <a:pPr/>
              <a:t>4/8/2013</a:t>
            </a:fld>
            <a:endParaRPr lang="en-US" dirty="0"/>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3</a:t>
            </a:fld>
            <a:endParaRPr lang="en-US" dirty="0"/>
          </a:p>
        </p:txBody>
      </p:sp>
      <p:sp>
        <p:nvSpPr>
          <p:cNvPr id="8" name="Header Placeholder 7"/>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39731506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Tech Ready 15</a:t>
            </a:r>
          </a:p>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8FDFDAD-75F6-44B1-9F84-2EFCDC4E248C}" type="datetime1">
              <a:rPr lang="en-US" smtClean="0"/>
              <a:t>4/8/2013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36</a:t>
            </a:fld>
            <a:endParaRPr lang="en-US" dirty="0"/>
          </a:p>
        </p:txBody>
      </p:sp>
    </p:spTree>
    <p:extLst>
      <p:ext uri="{BB962C8B-B14F-4D97-AF65-F5344CB8AC3E}">
        <p14:creationId xmlns:p14="http://schemas.microsoft.com/office/powerpoint/2010/main" val="33919184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B8FBA17-6A79-4436-A3D9-76A70EC1778E}"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8799587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5FCBD04-62FF-46FE-B096-45F4A08C46D7}"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dirty="0"/>
          </a:p>
        </p:txBody>
      </p:sp>
    </p:spTree>
    <p:extLst>
      <p:ext uri="{BB962C8B-B14F-4D97-AF65-F5344CB8AC3E}">
        <p14:creationId xmlns:p14="http://schemas.microsoft.com/office/powerpoint/2010/main" val="25550719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a:xfrm>
            <a:off x="685800" y="4343401"/>
            <a:ext cx="5486400" cy="4114800"/>
          </a:xfrm>
          <a:prstGeom prst="rect">
            <a:avLst/>
          </a:prstGeom>
        </p:spPr>
        <p:txBody>
          <a:bodyPr lIns="90564" tIns="45283" rIns="90564" bIns="45283"/>
          <a:lstStyle/>
          <a:p>
            <a:endParaRPr lang="en-US" dirty="0"/>
          </a:p>
        </p:txBody>
      </p:sp>
      <p:sp>
        <p:nvSpPr>
          <p:cNvPr id="8" name="Date Placeholder 7"/>
          <p:cNvSpPr>
            <a:spLocks noGrp="1"/>
          </p:cNvSpPr>
          <p:nvPr>
            <p:ph type="dt" idx="10"/>
          </p:nvPr>
        </p:nvSpPr>
        <p:spPr/>
        <p:txBody>
          <a:bodyPr/>
          <a:lstStyle/>
          <a:p>
            <a:fld id="{1B441FE9-052C-4110-8D61-5FDC89C7F62A}" type="datetime1">
              <a:rPr lang="en-US" smtClean="0"/>
              <a:pPr/>
              <a:t>4/8/2013</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25889DFC-3D99-4347-8739-D76B8B41D991}" type="slidenum">
              <a:rPr lang="en-US" smtClean="0"/>
              <a:pPr/>
              <a:t>40</a:t>
            </a:fld>
            <a:endParaRPr lang="en-US" dirty="0"/>
          </a:p>
        </p:txBody>
      </p:sp>
      <p:sp>
        <p:nvSpPr>
          <p:cNvPr id="11" name="Header Placeholder 10"/>
          <p:cNvSpPr>
            <a:spLocks noGrp="1"/>
          </p:cNvSpPr>
          <p:nvPr>
            <p:ph type="hdr" sz="quarter" idx="13"/>
          </p:nvPr>
        </p:nvSpPr>
        <p:spPr/>
        <p:txBody>
          <a:bodyPr/>
          <a:lstStyle/>
          <a:p>
            <a:r>
              <a:rPr lang="en-US" dirty="0" smtClean="0"/>
              <a:t>TechEd Europe 2010</a:t>
            </a:r>
            <a:endParaRPr lang="en-US" dirty="0"/>
          </a:p>
        </p:txBody>
      </p:sp>
    </p:spTree>
    <p:extLst>
      <p:ext uri="{BB962C8B-B14F-4D97-AF65-F5344CB8AC3E}">
        <p14:creationId xmlns:p14="http://schemas.microsoft.com/office/powerpoint/2010/main" val="28764291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1"/>
            <a:ext cx="5486400" cy="4114800"/>
          </a:xfrm>
          <a:prstGeom prst="rect">
            <a:avLst/>
          </a:prstGeom>
        </p:spPr>
        <p:txBody>
          <a:bodyPr lIns="90564" tIns="45283" rIns="90564" bIns="45283">
            <a:normAutofit/>
          </a:bodyPr>
          <a:lstStyle/>
          <a:p>
            <a:pPr lvl="0"/>
            <a:endParaRPr lang="en-US" sz="800"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43</a:t>
            </a:fld>
            <a:endParaRPr lang="en-US" dirty="0"/>
          </a:p>
        </p:txBody>
      </p:sp>
    </p:spTree>
    <p:extLst>
      <p:ext uri="{BB962C8B-B14F-4D97-AF65-F5344CB8AC3E}">
        <p14:creationId xmlns:p14="http://schemas.microsoft.com/office/powerpoint/2010/main" val="25328792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7664B94-0871-439A-B78E-884FCD81DC30}"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44</a:t>
            </a:fld>
            <a:endParaRPr lang="en-US" dirty="0"/>
          </a:p>
        </p:txBody>
      </p:sp>
    </p:spTree>
    <p:extLst>
      <p:ext uri="{BB962C8B-B14F-4D97-AF65-F5344CB8AC3E}">
        <p14:creationId xmlns:p14="http://schemas.microsoft.com/office/powerpoint/2010/main" val="34642159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53542B4-72D3-4679-BF1F-7C7D7527E787}"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45</a:t>
            </a:fld>
            <a:endParaRPr lang="en-US" dirty="0"/>
          </a:p>
        </p:txBody>
      </p:sp>
    </p:spTree>
    <p:extLst>
      <p:ext uri="{BB962C8B-B14F-4D97-AF65-F5344CB8AC3E}">
        <p14:creationId xmlns:p14="http://schemas.microsoft.com/office/powerpoint/2010/main" val="10430414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2B07A0F-45E9-480F-8D50-ED7E3EDDB5E6}"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46</a:t>
            </a:fld>
            <a:endParaRPr lang="en-US" dirty="0"/>
          </a:p>
        </p:txBody>
      </p:sp>
    </p:spTree>
    <p:extLst>
      <p:ext uri="{BB962C8B-B14F-4D97-AF65-F5344CB8AC3E}">
        <p14:creationId xmlns:p14="http://schemas.microsoft.com/office/powerpoint/2010/main" val="38600278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17733228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2EC64DE5-4A80-4049-BDC7-E36CCA811281}" type="datetime1">
              <a:rPr lang="en-US" smtClean="0"/>
              <a:pPr/>
              <a:t>4/8/2013</a:t>
            </a:fld>
            <a:endParaRPr lang="en-US" dirty="0"/>
          </a:p>
        </p:txBody>
      </p:sp>
      <p:sp>
        <p:nvSpPr>
          <p:cNvPr id="9" name="Footer Placeholder 8"/>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48</a:t>
            </a:fld>
            <a:endParaRPr lang="en-US" dirty="0"/>
          </a:p>
        </p:txBody>
      </p:sp>
      <p:sp>
        <p:nvSpPr>
          <p:cNvPr id="11" name="Header Placeholder 10"/>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25124663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
        <p:nvSpPr>
          <p:cNvPr id="7" name="Slide Image Placeholder 6"/>
          <p:cNvSpPr>
            <a:spLocks noGrp="1" noRot="1" noChangeAspect="1"/>
          </p:cNvSpPr>
          <p:nvPr>
            <p:ph type="sldImg"/>
          </p:nvPr>
        </p:nvSpPr>
        <p:spPr>
          <a:xfrm>
            <a:off x="3521075" y="228600"/>
            <a:ext cx="3187700" cy="1793875"/>
          </a:xfrm>
        </p:spPr>
      </p:sp>
    </p:spTree>
    <p:extLst>
      <p:ext uri="{BB962C8B-B14F-4D97-AF65-F5344CB8AC3E}">
        <p14:creationId xmlns:p14="http://schemas.microsoft.com/office/powerpoint/2010/main" val="28912740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1A6CC7D-A4F9-4A46-824E-0A29A69506D7}"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50</a:t>
            </a:fld>
            <a:endParaRPr lang="en-US" dirty="0"/>
          </a:p>
        </p:txBody>
      </p:sp>
    </p:spTree>
    <p:extLst>
      <p:ext uri="{BB962C8B-B14F-4D97-AF65-F5344CB8AC3E}">
        <p14:creationId xmlns:p14="http://schemas.microsoft.com/office/powerpoint/2010/main" val="14036676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15547" indent="-115547">
              <a:spcBef>
                <a:spcPct val="0"/>
              </a:spcBef>
            </a:pPr>
            <a:endParaRPr lang="en-US" dirty="0"/>
          </a:p>
        </p:txBody>
      </p:sp>
      <p:sp>
        <p:nvSpPr>
          <p:cNvPr id="8" name="Date Placeholder 7"/>
          <p:cNvSpPr>
            <a:spLocks noGrp="1"/>
          </p:cNvSpPr>
          <p:nvPr>
            <p:ph type="dt" idx="10"/>
          </p:nvPr>
        </p:nvSpPr>
        <p:spPr/>
        <p:txBody>
          <a:bodyPr/>
          <a:lstStyle/>
          <a:p>
            <a:fld id="{4E52F265-F367-4F41-8133-621F21EFA5ED}" type="datetime1">
              <a:rPr lang="en-US" smtClean="0"/>
              <a:pPr/>
              <a:t>4/8/2013</a:t>
            </a:fld>
            <a:endParaRPr lang="en-US" dirty="0"/>
          </a:p>
        </p:txBody>
      </p:sp>
      <p:sp>
        <p:nvSpPr>
          <p:cNvPr id="9" name="Footer Placeholder 8"/>
          <p:cNvSpPr>
            <a:spLocks noGrp="1"/>
          </p:cNvSpPr>
          <p:nvPr>
            <p:ph type="ftr" sz="quarter" idx="11"/>
          </p:nvPr>
        </p:nvSpPr>
        <p:spPr/>
        <p:txBody>
          <a:bodyPr/>
          <a:lstStyle/>
          <a:p>
            <a:pPr defTabSz="92406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24066"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51</a:t>
            </a:fld>
            <a:endParaRPr lang="en-US" dirty="0"/>
          </a:p>
        </p:txBody>
      </p:sp>
      <p:sp>
        <p:nvSpPr>
          <p:cNvPr id="11" name="Header Placeholder 10"/>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304482816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55</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solidFill>
                  <a:prstClr val="black"/>
                </a:solidFill>
              </a:rPr>
              <a:pPr/>
              <a:t>4/8/2013 5:56 PM</a:t>
            </a:fld>
            <a:endParaRPr lang="en-US" dirty="0">
              <a:solidFill>
                <a:prstClr val="black"/>
              </a:solidFill>
            </a:endParaRPr>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solidFill>
                <a:prstClr val="black"/>
              </a:solidFill>
            </a:endParaRPr>
          </a:p>
        </p:txBody>
      </p:sp>
    </p:spTree>
    <p:extLst>
      <p:ext uri="{BB962C8B-B14F-4D97-AF65-F5344CB8AC3E}">
        <p14:creationId xmlns:p14="http://schemas.microsoft.com/office/powerpoint/2010/main" val="357942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B2F3951-6FB8-4906-A4CE-8E1F2532B991}"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3866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AB991AD-CF3C-4678-BFC2-ABF1562C67D7}" type="datetime1">
              <a:rPr lang="en-US" smtClean="0"/>
              <a:t>4/8/2013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681244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Tech Ready 15</a:t>
            </a:r>
          </a:p>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1505BD5-07C7-4FB6-AFBC-1B7B235D23A5}" type="datetime1">
              <a:rPr lang="en-US" smtClean="0"/>
              <a:t>4/8/2013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8</a:t>
            </a:fld>
            <a:endParaRPr lang="en-US" dirty="0"/>
          </a:p>
        </p:txBody>
      </p:sp>
    </p:spTree>
    <p:extLst>
      <p:ext uri="{BB962C8B-B14F-4D97-AF65-F5344CB8AC3E}">
        <p14:creationId xmlns:p14="http://schemas.microsoft.com/office/powerpoint/2010/main" val="14991014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1"/>
            <a:ext cx="5486400" cy="4114800"/>
          </a:xfrm>
          <a:prstGeom prst="rect">
            <a:avLst/>
          </a:prstGeom>
        </p:spPr>
        <p:txBody>
          <a:bodyPr lIns="90564" tIns="45283" rIns="90564" bIns="45283">
            <a:normAutofit/>
          </a:bodyPr>
          <a:lstStyle/>
          <a:p>
            <a:pPr lvl="0"/>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703712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1"/>
            <a:ext cx="5486400" cy="4114800"/>
          </a:xfrm>
          <a:prstGeom prst="rect">
            <a:avLst/>
          </a:prstGeom>
        </p:spPr>
        <p:txBody>
          <a:bodyPr lIns="90564" tIns="45283" rIns="90564" bIns="45283">
            <a:normAutofit/>
          </a:bodyPr>
          <a:lstStyle/>
          <a:p>
            <a:pPr lvl="0"/>
            <a:endParaRPr lang="en-US" sz="800"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19483658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Walkin">
    <p:bg bwMode="ltGray">
      <p:bgPr>
        <a:solidFill>
          <a:schemeClr val="bg2"/>
        </a:solidFill>
        <a:effectLst/>
      </p:bgPr>
    </p:bg>
    <p:spTree>
      <p:nvGrpSpPr>
        <p:cNvPr id="1" name=""/>
        <p:cNvGrpSpPr/>
        <p:nvPr/>
      </p:nvGrpSpPr>
      <p:grpSpPr>
        <a:xfrm>
          <a:off x="0" y="0"/>
          <a:ext cx="0" cy="0"/>
          <a:chOff x="0" y="0"/>
          <a:chExt cx="0" cy="0"/>
        </a:xfrm>
      </p:grpSpPr>
      <p:grpSp>
        <p:nvGrpSpPr>
          <p:cNvPr id="23" name="Group 22"/>
          <p:cNvGrpSpPr/>
          <p:nvPr/>
        </p:nvGrpSpPr>
        <p:grpSpPr>
          <a:xfrm>
            <a:off x="0" y="0"/>
            <a:ext cx="12436475" cy="6994525"/>
            <a:chOff x="0" y="0"/>
            <a:chExt cx="12436475" cy="6994525"/>
          </a:xfrm>
        </p:grpSpPr>
        <p:grpSp>
          <p:nvGrpSpPr>
            <p:cNvPr id="19" name="Group 18"/>
            <p:cNvGrpSpPr/>
            <p:nvPr userDrawn="1"/>
          </p:nvGrpSpPr>
          <p:grpSpPr>
            <a:xfrm>
              <a:off x="0" y="0"/>
              <a:ext cx="12436475" cy="6994525"/>
              <a:chOff x="0" y="0"/>
              <a:chExt cx="12436475" cy="6994525"/>
            </a:xfrm>
          </p:grpSpPr>
          <p:sp>
            <p:nvSpPr>
              <p:cNvPr id="3" name="Frame 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 name="Group 17"/>
              <p:cNvGrpSpPr/>
              <p:nvPr userDrawn="1"/>
            </p:nvGrpSpPr>
            <p:grpSpPr>
              <a:xfrm>
                <a:off x="182886" y="190969"/>
                <a:ext cx="12118113" cy="6607864"/>
                <a:chOff x="182886" y="190969"/>
                <a:chExt cx="12118113" cy="6607864"/>
              </a:xfrm>
            </p:grpSpPr>
            <p:sp>
              <p:nvSpPr>
                <p:cNvPr id="2" name="Rectangle 1"/>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2" name="Rectangle 2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9" name="Right Triangle 8"/>
          <p:cNvSpPr/>
          <p:nvPr/>
        </p:nvSpPr>
        <p:spPr bwMode="auto">
          <a:xfrm rot="10800000" flipH="1">
            <a:off x="12154021" y="5783259"/>
            <a:ext cx="286141" cy="237147"/>
          </a:xfrm>
          <a:prstGeom prst="r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black">
          <a:xfrm>
            <a:off x="4845269" y="3039991"/>
            <a:ext cx="7591206" cy="2743200"/>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4566" y="3565164"/>
            <a:ext cx="5717941" cy="17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bwMode="auto">
          <a:xfrm>
            <a:off x="11785600" y="5128701"/>
            <a:ext cx="654562" cy="6545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p:nvSpPr>
        <p:spPr bwMode="black">
          <a:xfrm>
            <a:off x="11932866"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25966398"/>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71141232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4" name="Rectangle 3"/>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09316" cy="748169"/>
          </a:xfrm>
        </p:spPr>
        <p:txBody>
          <a:bodyPr anchor="t" anchorCtr="0"/>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39573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6" name="Right Triangle 25"/>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095796285"/>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Line Title &amp; 2-color Non-bulleted text">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09316" cy="748169"/>
          </a:xfrm>
        </p:spPr>
        <p:txBody>
          <a:bodyPr anchor="t" anchorCtr="0"/>
          <a:lstStyle>
            <a:lvl1pPr>
              <a:defRPr>
                <a:solidFill>
                  <a:srgbClr val="00BCF2">
                    <a:alpha val="99000"/>
                  </a:srgb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204889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26855132"/>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grpSp>
        <p:nvGrpSpPr>
          <p:cNvPr id="15" name="Group 14"/>
          <p:cNvGrpSpPr/>
          <p:nvPr/>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2" name="Rectangle 21"/>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Triangle 22"/>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73784" cy="748169"/>
          </a:xfrm>
        </p:spPr>
        <p:txBody>
          <a:bodyPr anchor="t" anchorCtr="0"/>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395736"/>
            <a:ext cx="1162332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524449828"/>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46304" rIns="146304"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784541" cy="748169"/>
          </a:xfrm>
        </p:spPr>
        <p:txBody>
          <a:bodyPr anchor="t" anchorCtr="0"/>
          <a:lstStyle/>
          <a:p>
            <a:r>
              <a:rPr lang="en-US" smtClean="0"/>
              <a:t>Click to edit Master title style</a:t>
            </a:r>
            <a:endParaRPr lang="en-US" dirty="0"/>
          </a:p>
        </p:txBody>
      </p:sp>
      <p:sp>
        <p:nvSpPr>
          <p:cNvPr id="7" name="Content Placeholder 6"/>
          <p:cNvSpPr>
            <a:spLocks noGrp="1"/>
          </p:cNvSpPr>
          <p:nvPr>
            <p:ph sz="quarter" idx="10"/>
          </p:nvPr>
        </p:nvSpPr>
        <p:spPr>
          <a:xfrm>
            <a:off x="274638" y="1397325"/>
            <a:ext cx="11709381" cy="51218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263619587"/>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with 2 lines of tex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7" y="1406494"/>
            <a:ext cx="11644835" cy="1778949"/>
          </a:xfrm>
        </p:spPr>
        <p:txBody>
          <a:bodyPr wrap="square">
            <a:spAutoFit/>
          </a:bodyPr>
          <a:lstStyle>
            <a:lvl1pPr>
              <a:buClr>
                <a:schemeClr val="accent3"/>
              </a:buClr>
              <a:defRPr>
                <a:gradFill>
                  <a:gsLst>
                    <a:gs pos="1250">
                      <a:schemeClr val="accent3"/>
                    </a:gs>
                    <a:gs pos="99000">
                      <a:schemeClr val="accent3"/>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816814" cy="748169"/>
          </a:xfrm>
        </p:spPr>
        <p:txBody>
          <a:bodyPr anchor="t" anchorCtr="0"/>
          <a:lstStyle/>
          <a:p>
            <a:r>
              <a:rPr lang="en-US" smtClean="0"/>
              <a:t>Click to edit Master title style</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18560836"/>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lumn 2-color Non-bulleted">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70602"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255877" y="1395735"/>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93669454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252160" y="1395735"/>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979992052"/>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38329"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60279" y="1395735"/>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09559919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Column Bullet text 1st level color">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95299"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287338" indent="-287338">
              <a:spcBef>
                <a:spcPts val="1224"/>
              </a:spcBef>
              <a:buClr>
                <a:schemeClr val="accent3"/>
              </a:buClr>
              <a:buFont typeface="Arial" pitchFamily="34" charset="0"/>
              <a:buChar char="•"/>
              <a:defRPr sz="3600">
                <a:gradFill>
                  <a:gsLst>
                    <a:gs pos="1250">
                      <a:schemeClr val="accent3"/>
                    </a:gs>
                    <a:gs pos="99000">
                      <a:schemeClr val="accent3"/>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363457" y="1395735"/>
            <a:ext cx="5486399" cy="2536079"/>
          </a:xfrm>
        </p:spPr>
        <p:txBody>
          <a:bodyPr wrap="square">
            <a:spAutoFit/>
          </a:bodyPr>
          <a:lstStyle>
            <a:lvl1pPr marL="287338" indent="-287338">
              <a:spcBef>
                <a:spcPts val="1224"/>
              </a:spcBef>
              <a:buClr>
                <a:schemeClr val="accent3"/>
              </a:buClr>
              <a:buFont typeface="Arial" pitchFamily="34" charset="0"/>
              <a:buChar char="•"/>
              <a:defRPr sz="3600">
                <a:gradFill>
                  <a:gsLst>
                    <a:gs pos="1250">
                      <a:schemeClr val="accent3"/>
                    </a:gs>
                    <a:gs pos="99000">
                      <a:schemeClr val="accent3"/>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89355785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grpSp>
        <p:nvGrpSpPr>
          <p:cNvPr id="29" name="Group 28"/>
          <p:cNvGrpSpPr/>
          <p:nvPr/>
        </p:nvGrpSpPr>
        <p:grpSpPr>
          <a:xfrm>
            <a:off x="0" y="0"/>
            <a:ext cx="12436475" cy="6994525"/>
            <a:chOff x="0" y="0"/>
            <a:chExt cx="12436475" cy="6994525"/>
          </a:xfrm>
        </p:grpSpPr>
        <p:grpSp>
          <p:nvGrpSpPr>
            <p:cNvPr id="30" name="Group 29"/>
            <p:cNvGrpSpPr/>
            <p:nvPr userDrawn="1"/>
          </p:nvGrpSpPr>
          <p:grpSpPr>
            <a:xfrm>
              <a:off x="0" y="0"/>
              <a:ext cx="12436475" cy="6994525"/>
              <a:chOff x="0" y="0"/>
              <a:chExt cx="12436475" cy="6994525"/>
            </a:xfrm>
          </p:grpSpPr>
          <p:sp>
            <p:nvSpPr>
              <p:cNvPr id="32" name="Frame 3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33" name="Group 32"/>
              <p:cNvGrpSpPr/>
              <p:nvPr userDrawn="1"/>
            </p:nvGrpSpPr>
            <p:grpSpPr>
              <a:xfrm>
                <a:off x="182886" y="190969"/>
                <a:ext cx="12118113" cy="6607864"/>
                <a:chOff x="182886" y="190969"/>
                <a:chExt cx="12118113" cy="6607864"/>
              </a:xfrm>
            </p:grpSpPr>
            <p:sp>
              <p:nvSpPr>
                <p:cNvPr id="34" name="Rectangle 3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1" name="Rectangle 3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11" name="Rectangle 10"/>
          <p:cNvSpPr/>
          <p:nvPr/>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9" name="Title 1"/>
          <p:cNvSpPr>
            <a:spLocks noGrp="1"/>
          </p:cNvSpPr>
          <p:nvPr>
            <p:ph type="title" hasCustomPrompt="1"/>
          </p:nvPr>
        </p:nvSpPr>
        <p:spPr>
          <a:xfrm>
            <a:off x="274703" y="2125677"/>
            <a:ext cx="905256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6540" y="3954457"/>
            <a:ext cx="8424115" cy="1830388"/>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2" name="Right Triangle 11"/>
          <p:cNvSpPr/>
          <p:nvPr/>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10411875" y="479775"/>
            <a:ext cx="1552931" cy="332660"/>
          </a:xfrm>
          <a:prstGeom prst="rect">
            <a:avLst/>
          </a:prstGeom>
        </p:spPr>
      </p:pic>
      <p:sp>
        <p:nvSpPr>
          <p:cNvPr id="1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9645190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6" name="Rectangle 25"/>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7"/>
          </a:xfrm>
        </p:spPr>
        <p:txBody>
          <a:bodyPr anchor="t" anchorCtr="0"/>
          <a:lstStyle/>
          <a:p>
            <a:r>
              <a:rPr lang="en-US" smtClean="0"/>
              <a:t>Click to edit Master title style</a:t>
            </a:r>
            <a:endParaRPr lang="en-US" dirty="0"/>
          </a:p>
        </p:txBody>
      </p:sp>
      <p:sp>
        <p:nvSpPr>
          <p:cNvPr id="28" name="Right Triangle 27"/>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65295679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Line Title Only">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849087" cy="748167"/>
          </a:xfrm>
        </p:spPr>
        <p:txBody>
          <a:bodyPr anchor="t" anchorCtr="0"/>
          <a:lstStyle>
            <a:lvl1pPr>
              <a:defRPr>
                <a:solidFill>
                  <a:srgbClr val="00BCF2">
                    <a:alpha val="99000"/>
                  </a:srgbClr>
                </a:solidFill>
              </a:defRPr>
            </a:lvl1pPr>
          </a:lstStyle>
          <a:p>
            <a:r>
              <a:rPr lang="en-US" smtClean="0"/>
              <a:t>Click to edit Master title style</a:t>
            </a:r>
            <a:endParaRPr lang="en-US" dirty="0"/>
          </a:p>
        </p:txBody>
      </p:sp>
      <p:sp>
        <p:nvSpPr>
          <p:cNvPr id="29"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22434297"/>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2439425"/>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686069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283470929"/>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4224141192"/>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Rectangle 5"/>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279832373"/>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85880613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0354184"/>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830487"/>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grpSp>
        <p:nvGrpSpPr>
          <p:cNvPr id="6" name="Group 5"/>
          <p:cNvGrpSpPr/>
          <p:nvPr/>
        </p:nvGrpSpPr>
        <p:grpSpPr>
          <a:xfrm>
            <a:off x="0" y="0"/>
            <a:ext cx="12436475" cy="6994525"/>
            <a:chOff x="0" y="0"/>
            <a:chExt cx="12436475" cy="6994525"/>
          </a:xfrm>
          <a:solidFill>
            <a:schemeClr val="tx1"/>
          </a:solidFill>
        </p:grpSpPr>
        <p:grpSp>
          <p:nvGrpSpPr>
            <p:cNvPr id="7" name="Group 6"/>
            <p:cNvGrpSpPr/>
            <p:nvPr userDrawn="1"/>
          </p:nvGrpSpPr>
          <p:grpSpPr>
            <a:xfrm>
              <a:off x="0" y="0"/>
              <a:ext cx="12436475" cy="6994525"/>
              <a:chOff x="0" y="0"/>
              <a:chExt cx="12436475" cy="6994525"/>
            </a:xfrm>
            <a:grpFill/>
          </p:grpSpPr>
          <p:sp>
            <p:nvSpPr>
              <p:cNvPr id="9" name="Frame 8"/>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a:grpFill/>
            </p:grpSpPr>
            <p:sp>
              <p:nvSpPr>
                <p:cNvPr id="11" name="Rectangle 10"/>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ight Triangle 12"/>
          <p:cNvSpPr/>
          <p:nvPr/>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Freeform 9"/>
          <p:cNvSpPr>
            <a:spLocks noEditPoints="1"/>
          </p:cNvSpPr>
          <p:nvPr/>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12409"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12345" y="5783263"/>
            <a:ext cx="10058401" cy="786870"/>
          </a:xfrm>
          <a:noFill/>
        </p:spPr>
        <p:txBody>
          <a:bodyPr lIns="182880" tIns="146304" rIns="182880" bIns="146304" anchor="t" anchorCtr="0">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6" name="Rectangle 15"/>
          <p:cNvSpPr/>
          <p:nvPr userDrawn="1"/>
        </p:nvSpPr>
        <p:spPr bwMode="auto">
          <a:xfrm>
            <a:off x="274702" y="1211286"/>
            <a:ext cx="10058336" cy="274317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7617415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2870497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10" name="Group 9"/>
          <p:cNvGrpSpPr/>
          <p:nvPr userDrawn="1"/>
        </p:nvGrpSpPr>
        <p:grpSpPr>
          <a:xfrm>
            <a:off x="0" y="0"/>
            <a:ext cx="12436475" cy="6994525"/>
            <a:chOff x="0" y="0"/>
            <a:chExt cx="12436475" cy="6994525"/>
          </a:xfrm>
        </p:grpSpPr>
        <p:grpSp>
          <p:nvGrpSpPr>
            <p:cNvPr id="11" name="Group 10"/>
            <p:cNvGrpSpPr/>
            <p:nvPr userDrawn="1"/>
          </p:nvGrpSpPr>
          <p:grpSpPr>
            <a:xfrm>
              <a:off x="0" y="0"/>
              <a:ext cx="12436475" cy="6994525"/>
              <a:chOff x="0" y="0"/>
              <a:chExt cx="12436475" cy="6994525"/>
            </a:xfrm>
          </p:grpSpPr>
          <p:sp>
            <p:nvSpPr>
              <p:cNvPr id="13" name="Frame 1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p:cNvGrpSpPr/>
              <p:nvPr userDrawn="1"/>
            </p:nvGrpSpPr>
            <p:grpSpPr>
              <a:xfrm>
                <a:off x="182886" y="190969"/>
                <a:ext cx="12118113" cy="6607864"/>
                <a:chOff x="182886" y="190969"/>
                <a:chExt cx="12118113" cy="6607864"/>
              </a:xfrm>
            </p:grpSpPr>
            <p:sp>
              <p:nvSpPr>
                <p:cNvPr id="15" name="Rectangle 14"/>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2" name="Rectangle 1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7" name="Right Triangle 6"/>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283"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05283" y="5783263"/>
            <a:ext cx="10058401" cy="811501"/>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0010560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199"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5726043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9" name="Group 8"/>
          <p:cNvGrpSpPr/>
          <p:nvPr userDrawn="1"/>
        </p:nvGrpSpPr>
        <p:grpSpPr>
          <a:xfrm>
            <a:off x="0" y="0"/>
            <a:ext cx="12436475" cy="6994525"/>
            <a:chOff x="0" y="0"/>
            <a:chExt cx="12436475" cy="6994525"/>
          </a:xfrm>
        </p:grpSpPr>
        <p:grpSp>
          <p:nvGrpSpPr>
            <p:cNvPr id="10" name="Group 9"/>
            <p:cNvGrpSpPr/>
            <p:nvPr userDrawn="1"/>
          </p:nvGrpSpPr>
          <p:grpSpPr>
            <a:xfrm>
              <a:off x="0" y="0"/>
              <a:ext cx="12436475" cy="6994525"/>
              <a:chOff x="0" y="0"/>
              <a:chExt cx="12436475" cy="6994525"/>
            </a:xfrm>
          </p:grpSpPr>
          <p:sp>
            <p:nvSpPr>
              <p:cNvPr id="12" name="Frame 1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userDrawn="1"/>
            </p:nvGrpSpPr>
            <p:grpSpPr>
              <a:xfrm>
                <a:off x="182886" y="190969"/>
                <a:ext cx="12118113" cy="6607864"/>
                <a:chOff x="182886" y="190969"/>
                <a:chExt cx="12118113" cy="6607864"/>
              </a:xfrm>
            </p:grpSpPr>
            <p:sp>
              <p:nvSpPr>
                <p:cNvPr id="14" name="Rectangle 1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1" name="Rectangle 1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5" name="Right Triangle 4"/>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9738902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7562172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lIns="146304"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0957025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6913956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21542903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tx1"/>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0" y="0"/>
            <a:ext cx="12436475" cy="6994525"/>
            <a:chOff x="0" y="0"/>
            <a:chExt cx="12436475" cy="6994525"/>
          </a:xfrm>
          <a:solidFill>
            <a:schemeClr val="accent1"/>
          </a:solidFill>
        </p:grpSpPr>
        <p:grpSp>
          <p:nvGrpSpPr>
            <p:cNvPr id="12" name="Group 11"/>
            <p:cNvGrpSpPr/>
            <p:nvPr userDrawn="1"/>
          </p:nvGrpSpPr>
          <p:grpSpPr>
            <a:xfrm>
              <a:off x="0" y="0"/>
              <a:ext cx="12436475" cy="6994525"/>
              <a:chOff x="0" y="0"/>
              <a:chExt cx="12436475" cy="6994525"/>
            </a:xfrm>
            <a:grpFill/>
          </p:grpSpPr>
          <p:sp>
            <p:nvSpPr>
              <p:cNvPr id="14" name="Frame 13"/>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userDrawn="1"/>
            </p:nvGrpSpPr>
            <p:grpSpPr>
              <a:xfrm>
                <a:off x="182886" y="190969"/>
                <a:ext cx="12118113" cy="6607864"/>
                <a:chOff x="182886" y="190969"/>
                <a:chExt cx="12118113" cy="6607864"/>
              </a:xfrm>
              <a:grpFill/>
            </p:grpSpPr>
            <p:sp>
              <p:nvSpPr>
                <p:cNvPr id="16" name="Rectangle 15"/>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 name="Rectangle 12"/>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8" name="Right Triangle 7"/>
          <p:cNvSpPr/>
          <p:nvPr userDrawn="1"/>
        </p:nvSpPr>
        <p:spPr bwMode="auto">
          <a:xfrm rot="10800000" flipH="1">
            <a:off x="12173128" y="5783262"/>
            <a:ext cx="263347" cy="237147"/>
          </a:xfrm>
          <a:prstGeom prst="rtTriangle">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Rectangle 8"/>
          <p:cNvSpPr/>
          <p:nvPr userDrawn="1"/>
        </p:nvSpPr>
        <p:spPr bwMode="gray">
          <a:xfrm>
            <a:off x="1205347" y="3940191"/>
            <a:ext cx="11231128" cy="1843071"/>
          </a:xfrm>
          <a:prstGeom prst="rect">
            <a:avLst/>
          </a:prstGeom>
          <a:solidFill>
            <a:srgbClr val="00BCF2">
              <a:alpha val="8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505050"/>
              </a:solidFill>
              <a:effectLst/>
              <a:uLnTx/>
              <a:uFillTx/>
            </a:endParaRPr>
          </a:p>
        </p:txBody>
      </p:sp>
      <p:sp>
        <p:nvSpPr>
          <p:cNvPr id="2" name="Title 1"/>
          <p:cNvSpPr>
            <a:spLocks noGrp="1"/>
          </p:cNvSpPr>
          <p:nvPr>
            <p:ph type="title" hasCustomPrompt="1"/>
          </p:nvPr>
        </p:nvSpPr>
        <p:spPr>
          <a:xfrm>
            <a:off x="1205347" y="3951287"/>
            <a:ext cx="10196944"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0545651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52756393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200"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0080662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67813" cy="743441"/>
          </a:xfrm>
        </p:spPr>
        <p:txBody>
          <a:bodyPr anchor="t" anchorCtr="0"/>
          <a:lstStyle>
            <a:lvl1pPr>
              <a:defRPr>
                <a:solidFill>
                  <a:schemeClr val="accent2">
                    <a:alpha val="99000"/>
                  </a:scheme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1931326"/>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3648054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5236"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25451"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1433983"/>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867813" cy="743441"/>
          </a:xfrm>
        </p:spPr>
        <p:txBody>
          <a:bodyPr anchor="t" anchorCtr="0"/>
          <a:lstStyle>
            <a:lvl1pPr>
              <a:defRPr>
                <a:gradFill>
                  <a:gsLst>
                    <a:gs pos="1250">
                      <a:schemeClr val="bg1"/>
                    </a:gs>
                    <a:gs pos="100000">
                      <a:schemeClr val="bg1"/>
                    </a:gs>
                  </a:gsLst>
                  <a:lin ang="5400000" scaled="0"/>
                </a:gradFill>
              </a:defRPr>
            </a:lvl1pPr>
          </a:lstStyle>
          <a:p>
            <a:r>
              <a:rPr lang="en-US" smtClean="0"/>
              <a:t>Click to edit Master title style</a:t>
            </a:r>
            <a:endParaRPr lang="en-US" dirty="0"/>
          </a:p>
        </p:txBody>
      </p:sp>
      <p:sp>
        <p:nvSpPr>
          <p:cNvPr id="7" name="Content Placeholder 6"/>
          <p:cNvSpPr>
            <a:spLocks noGrp="1"/>
          </p:cNvSpPr>
          <p:nvPr>
            <p:ph sz="quarter" idx="10"/>
          </p:nvPr>
        </p:nvSpPr>
        <p:spPr>
          <a:xfrm>
            <a:off x="274638" y="1214438"/>
            <a:ext cx="11770606" cy="53556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4155835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8" y="1898668"/>
            <a:ext cx="11770606" cy="1778949"/>
          </a:xfrm>
        </p:spPr>
        <p:txBody>
          <a:bodyPr wrap="square">
            <a:spAutoFit/>
          </a:bodyPr>
          <a:lstStyle>
            <a:lvl1pPr>
              <a:buClr>
                <a:schemeClr val="tx2"/>
              </a:buCl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42098584"/>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38370"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02044974"/>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6254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781675865"/>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90218974"/>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22736908"/>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ectangle 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ight Triangle 10"/>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31218464"/>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971749" cy="743441"/>
          </a:xfrm>
        </p:spPr>
        <p:txBody>
          <a:bodyPr anchor="t" anchorCtr="0"/>
          <a:lstStyle>
            <a:lvl1pPr>
              <a:defRPr>
                <a:solidFill>
                  <a:schemeClr val="accent2">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99315147"/>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ideo slide">
    <p:spTree>
      <p:nvGrpSpPr>
        <p:cNvPr id="1" name=""/>
        <p:cNvGrpSpPr/>
        <p:nvPr/>
      </p:nvGrpSpPr>
      <p:grpSpPr>
        <a:xfrm>
          <a:off x="0" y="0"/>
          <a:ext cx="0" cy="0"/>
          <a:chOff x="0" y="0"/>
          <a:chExt cx="0" cy="0"/>
        </a:xfrm>
      </p:grpSpPr>
      <p:grpSp>
        <p:nvGrpSpPr>
          <p:cNvPr id="5" name="Group 4"/>
          <p:cNvGrpSpPr/>
          <p:nvPr/>
        </p:nvGrpSpPr>
        <p:grpSpPr>
          <a:xfrm>
            <a:off x="0" y="0"/>
            <a:ext cx="12436475" cy="6994525"/>
            <a:chOff x="0" y="0"/>
            <a:chExt cx="12436475" cy="6994525"/>
          </a:xfrm>
          <a:solidFill>
            <a:schemeClr val="tx1"/>
          </a:solidFill>
        </p:grpSpPr>
        <p:grpSp>
          <p:nvGrpSpPr>
            <p:cNvPr id="6" name="Group 5"/>
            <p:cNvGrpSpPr/>
            <p:nvPr userDrawn="1"/>
          </p:nvGrpSpPr>
          <p:grpSpPr>
            <a:xfrm>
              <a:off x="0" y="0"/>
              <a:ext cx="12436475" cy="6994525"/>
              <a:chOff x="0" y="0"/>
              <a:chExt cx="12436475" cy="6994525"/>
            </a:xfrm>
            <a:grpFill/>
          </p:grpSpPr>
          <p:sp>
            <p:nvSpPr>
              <p:cNvPr id="8" name="Frame 7"/>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a:grpFill/>
            </p:grpSpPr>
            <p:sp>
              <p:nvSpPr>
                <p:cNvPr id="10" name="Rectangle 9"/>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ight Triangle 11"/>
          <p:cNvSpPr/>
          <p:nvPr/>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0"/>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
        <p:nvSpPr>
          <p:cNvPr id="15" name="Rectangle 14"/>
          <p:cNvSpPr/>
          <p:nvPr userDrawn="1"/>
        </p:nvSpPr>
        <p:spPr bwMode="auto">
          <a:xfrm>
            <a:off x="274702" y="1211287"/>
            <a:ext cx="10058336" cy="2743176"/>
          </a:xfrm>
          <a:prstGeom prst="rect">
            <a:avLst/>
          </a:prstGeom>
          <a:solidFill>
            <a:schemeClr val="accent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2754920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57540777"/>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91904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23315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369458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6887025"/>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79414486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ideo slide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26412632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ection Title Accent Color 1">
    <p:bg>
      <p:bgPr>
        <a:solidFill>
          <a:schemeClr val="bg2"/>
        </a:solidFill>
        <a:effectLst/>
      </p:bgPr>
    </p:bg>
    <p:spTree>
      <p:nvGrpSpPr>
        <p:cNvPr id="1" name=""/>
        <p:cNvGrpSpPr/>
        <p:nvPr/>
      </p:nvGrpSpPr>
      <p:grpSpPr>
        <a:xfrm>
          <a:off x="0" y="0"/>
          <a:ext cx="0" cy="0"/>
          <a:chOff x="0" y="0"/>
          <a:chExt cx="0" cy="0"/>
        </a:xfrm>
      </p:grpSpPr>
      <p:grpSp>
        <p:nvGrpSpPr>
          <p:cNvPr id="3" name="Group 2"/>
          <p:cNvGrpSpPr/>
          <p:nvPr/>
        </p:nvGrpSpPr>
        <p:grpSpPr>
          <a:xfrm>
            <a:off x="0" y="0"/>
            <a:ext cx="12436475" cy="6994525"/>
            <a:chOff x="0" y="0"/>
            <a:chExt cx="12436475" cy="6994525"/>
          </a:xfrm>
          <a:solidFill>
            <a:schemeClr val="tx1"/>
          </a:solidFill>
        </p:grpSpPr>
        <p:grpSp>
          <p:nvGrpSpPr>
            <p:cNvPr id="4" name="Group 3"/>
            <p:cNvGrpSpPr/>
            <p:nvPr userDrawn="1"/>
          </p:nvGrpSpPr>
          <p:grpSpPr>
            <a:xfrm>
              <a:off x="0" y="0"/>
              <a:ext cx="12436475" cy="6994525"/>
              <a:chOff x="0" y="0"/>
              <a:chExt cx="12436475" cy="6994525"/>
            </a:xfrm>
            <a:grpFill/>
          </p:grpSpPr>
          <p:sp>
            <p:nvSpPr>
              <p:cNvPr id="6" name="Frame 5"/>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a:grpFill/>
            </p:grpSpPr>
            <p:sp>
              <p:nvSpPr>
                <p:cNvPr id="8" name="Rectangle 7"/>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ight Triangle 9"/>
          <p:cNvSpPr/>
          <p:nvPr/>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
          <p:cNvSpPr>
            <a:spLocks noEditPoints="1"/>
          </p:cNvSpPr>
          <p:nvPr/>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51287"/>
            <a:ext cx="1030303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285742037"/>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907307019"/>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918794266"/>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26" Type="http://schemas.openxmlformats.org/officeDocument/2006/relationships/slideLayout" Target="../slideLayouts/slideLayout55.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5" Type="http://schemas.openxmlformats.org/officeDocument/2006/relationships/slideLayout" Target="../slideLayouts/slideLayout54.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slideLayout" Target="../slideLayouts/slideLayout53.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slideLayout" Target="../slideLayouts/slideLayout52.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 Id="rId2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345666"/>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469739"/>
            <a:ext cx="11887198" cy="1778949"/>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1286851"/>
      </p:ext>
    </p:extLst>
  </p:cSld>
  <p:clrMap bg1="dk1" tx1="lt1" bg2="dk2" tx2="lt2" accent1="accent1" accent2="accent2" accent3="accent3" accent4="accent4" accent5="accent5" accent6="accent6" hlink="hlink" folHlink="folHlink"/>
  <p:sldLayoutIdLst>
    <p:sldLayoutId id="2147484189" r:id="rId1"/>
    <p:sldLayoutId id="2147484190" r:id="rId2"/>
    <p:sldLayoutId id="2147484191" r:id="rId3"/>
    <p:sldLayoutId id="2147484192" r:id="rId4"/>
    <p:sldLayoutId id="2147484193" r:id="rId5"/>
    <p:sldLayoutId id="2147484194" r:id="rId6"/>
    <p:sldLayoutId id="2147484195" r:id="rId7"/>
    <p:sldLayoutId id="2147484196" r:id="rId8"/>
    <p:sldLayoutId id="2147484197" r:id="rId9"/>
    <p:sldLayoutId id="2147484198" r:id="rId10"/>
    <p:sldLayoutId id="2147484199" r:id="rId11"/>
    <p:sldLayoutId id="2147484200" r:id="rId12"/>
    <p:sldLayoutId id="2147484201" r:id="rId13"/>
    <p:sldLayoutId id="2147484202" r:id="rId14"/>
    <p:sldLayoutId id="2147484203" r:id="rId15"/>
    <p:sldLayoutId id="2147484204" r:id="rId16"/>
    <p:sldLayoutId id="2147484205" r:id="rId17"/>
    <p:sldLayoutId id="2147484206" r:id="rId18"/>
    <p:sldLayoutId id="2147484207" r:id="rId19"/>
    <p:sldLayoutId id="2147484208" r:id="rId20"/>
    <p:sldLayoutId id="2147484209" r:id="rId21"/>
    <p:sldLayoutId id="2147484210" r:id="rId22"/>
    <p:sldLayoutId id="2147484211" r:id="rId23"/>
    <p:sldLayoutId id="2147484212" r:id="rId24"/>
    <p:sldLayoutId id="2147484213" r:id="rId25"/>
    <p:sldLayoutId id="2147484214" r:id="rId26"/>
    <p:sldLayoutId id="2147484215" r:id="rId27"/>
    <p:sldLayoutId id="2147484219" r:id="rId28"/>
    <p:sldLayoutId id="2147484220"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1778949"/>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76201065"/>
      </p:ext>
    </p:extLst>
  </p:cSld>
  <p:clrMap bg1="lt1" tx1="dk1" bg2="lt2" tx2="dk2" accent1="accent1" accent2="accent2" accent3="accent3" accent4="accent4" accent5="accent5" accent6="accent6" hlink="hlink" folHlink="folHlink"/>
  <p:sldLayoutIdLst>
    <p:sldLayoutId id="2147484222" r:id="rId1"/>
    <p:sldLayoutId id="2147484223" r:id="rId2"/>
    <p:sldLayoutId id="2147484224" r:id="rId3"/>
    <p:sldLayoutId id="2147484225" r:id="rId4"/>
    <p:sldLayoutId id="2147484226" r:id="rId5"/>
    <p:sldLayoutId id="2147484227" r:id="rId6"/>
    <p:sldLayoutId id="2147484228" r:id="rId7"/>
    <p:sldLayoutId id="2147484229" r:id="rId8"/>
    <p:sldLayoutId id="2147484230" r:id="rId9"/>
    <p:sldLayoutId id="2147484231" r:id="rId10"/>
    <p:sldLayoutId id="2147484232" r:id="rId11"/>
    <p:sldLayoutId id="2147484233" r:id="rId12"/>
    <p:sldLayoutId id="2147484234" r:id="rId13"/>
    <p:sldLayoutId id="2147484235" r:id="rId14"/>
    <p:sldLayoutId id="2147484236" r:id="rId15"/>
    <p:sldLayoutId id="2147484237" r:id="rId16"/>
    <p:sldLayoutId id="2147484238" r:id="rId17"/>
    <p:sldLayoutId id="2147484239" r:id="rId18"/>
    <p:sldLayoutId id="2147484240" r:id="rId19"/>
    <p:sldLayoutId id="2147484241" r:id="rId20"/>
    <p:sldLayoutId id="2147484242" r:id="rId21"/>
    <p:sldLayoutId id="2147484243" r:id="rId22"/>
    <p:sldLayoutId id="2147484244" r:id="rId23"/>
    <p:sldLayoutId id="2147484245" r:id="rId24"/>
    <p:sldLayoutId id="2147484246" r:id="rId25"/>
    <p:sldLayoutId id="2147484247" r:id="rId2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13" Type="http://schemas.microsoft.com/office/2007/relationships/hdphoto" Target="../media/hdphoto12.wdp"/><Relationship Id="rId18" Type="http://schemas.openxmlformats.org/officeDocument/2006/relationships/image" Target="../media/image17.png"/><Relationship Id="rId3" Type="http://schemas.openxmlformats.org/officeDocument/2006/relationships/notesSlide" Target="../notesSlides/notesSlide9.xml"/><Relationship Id="rId7" Type="http://schemas.openxmlformats.org/officeDocument/2006/relationships/image" Target="../media/image29.png"/><Relationship Id="rId12" Type="http://schemas.openxmlformats.org/officeDocument/2006/relationships/image" Target="../media/image32.png"/><Relationship Id="rId17" Type="http://schemas.openxmlformats.org/officeDocument/2006/relationships/image" Target="../media/image25.png"/><Relationship Id="rId2" Type="http://schemas.openxmlformats.org/officeDocument/2006/relationships/slideLayout" Target="../slideLayouts/slideLayout21.xml"/><Relationship Id="rId16" Type="http://schemas.openxmlformats.org/officeDocument/2006/relationships/image" Target="../media/image26.emf"/><Relationship Id="rId1" Type="http://schemas.openxmlformats.org/officeDocument/2006/relationships/tags" Target="../tags/tag3.xml"/><Relationship Id="rId6" Type="http://schemas.openxmlformats.org/officeDocument/2006/relationships/image" Target="../media/image28.png"/><Relationship Id="rId11" Type="http://schemas.microsoft.com/office/2007/relationships/hdphoto" Target="../media/hdphoto11.wdp"/><Relationship Id="rId5" Type="http://schemas.microsoft.com/office/2007/relationships/hdphoto" Target="../media/hdphoto9.wdp"/><Relationship Id="rId15" Type="http://schemas.openxmlformats.org/officeDocument/2006/relationships/image" Target="../media/image24.png"/><Relationship Id="rId10" Type="http://schemas.openxmlformats.org/officeDocument/2006/relationships/image" Target="../media/image31.png"/><Relationship Id="rId4" Type="http://schemas.openxmlformats.org/officeDocument/2006/relationships/image" Target="../media/image27.png"/><Relationship Id="rId9" Type="http://schemas.microsoft.com/office/2007/relationships/hdphoto" Target="../media/hdphoto10.wdp"/><Relationship Id="rId14" Type="http://schemas.openxmlformats.org/officeDocument/2006/relationships/image" Target="../media/image23.png"/></Relationships>
</file>

<file path=ppt/slides/_rels/slide11.xml.rels><?xml version="1.0" encoding="UTF-8" standalone="yes"?>
<Relationships xmlns="http://schemas.openxmlformats.org/package/2006/relationships"><Relationship Id="rId8" Type="http://schemas.openxmlformats.org/officeDocument/2006/relationships/hyperlink" Target="/wikipedia/en/9/9f/Apple-logo.svg" TargetMode="External"/><Relationship Id="rId3" Type="http://schemas.openxmlformats.org/officeDocument/2006/relationships/notesSlide" Target="../notesSlides/notesSlide10.xml"/><Relationship Id="rId7" Type="http://schemas.microsoft.com/office/2007/relationships/hdphoto" Target="../media/hdphoto13.wdp"/><Relationship Id="rId2" Type="http://schemas.openxmlformats.org/officeDocument/2006/relationships/slideLayout" Target="../slideLayouts/slideLayout11.xml"/><Relationship Id="rId1" Type="http://schemas.openxmlformats.org/officeDocument/2006/relationships/tags" Target="../tags/tag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0.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2.png"/><Relationship Id="rId3" Type="http://schemas.openxmlformats.org/officeDocument/2006/relationships/notesSlide" Target="../notesSlides/notesSlide16.xml"/><Relationship Id="rId7" Type="http://schemas.openxmlformats.org/officeDocument/2006/relationships/image" Target="../media/image38.png"/><Relationship Id="rId12" Type="http://schemas.openxmlformats.org/officeDocument/2006/relationships/image" Target="../media/image41.png"/><Relationship Id="rId2" Type="http://schemas.openxmlformats.org/officeDocument/2006/relationships/slideLayout" Target="../slideLayouts/slideLayout20.xml"/><Relationship Id="rId16" Type="http://schemas.openxmlformats.org/officeDocument/2006/relationships/image" Target="../media/image45.png"/><Relationship Id="rId1" Type="http://schemas.openxmlformats.org/officeDocument/2006/relationships/tags" Target="../tags/tag7.xml"/><Relationship Id="rId6" Type="http://schemas.microsoft.com/office/2007/relationships/hdphoto" Target="../media/hdphoto14.wdp"/><Relationship Id="rId11" Type="http://schemas.microsoft.com/office/2007/relationships/hdphoto" Target="../media/hdphoto16.wdp"/><Relationship Id="rId5" Type="http://schemas.openxmlformats.org/officeDocument/2006/relationships/image" Target="../media/image37.png"/><Relationship Id="rId15" Type="http://schemas.openxmlformats.org/officeDocument/2006/relationships/image" Target="../media/image44.png"/><Relationship Id="rId10" Type="http://schemas.openxmlformats.org/officeDocument/2006/relationships/image" Target="../media/image40.png"/><Relationship Id="rId4" Type="http://schemas.openxmlformats.org/officeDocument/2006/relationships/image" Target="../media/image26.emf"/><Relationship Id="rId9" Type="http://schemas.microsoft.com/office/2007/relationships/hdphoto" Target="../media/hdphoto15.wdp"/><Relationship Id="rId14" Type="http://schemas.openxmlformats.org/officeDocument/2006/relationships/image" Target="../media/image4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7" Type="http://schemas.openxmlformats.org/officeDocument/2006/relationships/image" Target="../media/image50.gif"/><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8" Type="http://schemas.openxmlformats.org/officeDocument/2006/relationships/image" Target="../media/image58.png"/><Relationship Id="rId13" Type="http://schemas.openxmlformats.org/officeDocument/2006/relationships/image" Target="../media/image63.png"/><Relationship Id="rId3" Type="http://schemas.openxmlformats.org/officeDocument/2006/relationships/image" Target="../media/image53.jpeg"/><Relationship Id="rId7" Type="http://schemas.openxmlformats.org/officeDocument/2006/relationships/image" Target="../media/image57.png"/><Relationship Id="rId12" Type="http://schemas.openxmlformats.org/officeDocument/2006/relationships/image" Target="../media/image62.png"/><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56.jpeg"/><Relationship Id="rId11" Type="http://schemas.openxmlformats.org/officeDocument/2006/relationships/image" Target="../media/image61.png"/><Relationship Id="rId5" Type="http://schemas.openxmlformats.org/officeDocument/2006/relationships/image" Target="../media/image55.jpe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8.xml"/><Relationship Id="rId1" Type="http://schemas.openxmlformats.org/officeDocument/2006/relationships/tags" Target="../tags/tag8.xml"/><Relationship Id="rId4" Type="http://schemas.openxmlformats.org/officeDocument/2006/relationships/image" Target="../media/image26.emf"/></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4.xml"/><Relationship Id="rId1" Type="http://schemas.openxmlformats.org/officeDocument/2006/relationships/tags" Target="../tags/tag9.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4.xml"/><Relationship Id="rId1" Type="http://schemas.openxmlformats.org/officeDocument/2006/relationships/tags" Target="../tags/tag10.xml"/><Relationship Id="rId5" Type="http://schemas.openxmlformats.org/officeDocument/2006/relationships/image" Target="../media/image65.pn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image" Target="../media/image26.emf"/><Relationship Id="rId5" Type="http://schemas.openxmlformats.org/officeDocument/2006/relationships/image" Target="../media/image33.png"/><Relationship Id="rId4" Type="http://schemas.microsoft.com/office/2007/relationships/hdphoto" Target="../media/hdphoto14.wdp"/></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1.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hyperlink" Target="http://www.microsoft.com/en-us/download/details.aspx?id=36212" TargetMode="Externa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3.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slideLayout" Target="../slideLayouts/slideLayout20.xml"/><Relationship Id="rId1" Type="http://schemas.openxmlformats.org/officeDocument/2006/relationships/tags" Target="../tags/tag11.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9.xml"/><Relationship Id="rId1" Type="http://schemas.openxmlformats.org/officeDocument/2006/relationships/tags" Target="../tags/tag12.xml"/><Relationship Id="rId5" Type="http://schemas.openxmlformats.org/officeDocument/2006/relationships/image" Target="../media/image17.png"/><Relationship Id="rId4" Type="http://schemas.openxmlformats.org/officeDocument/2006/relationships/image" Target="../media/image25.pn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5.png"/><Relationship Id="rId7" Type="http://schemas.openxmlformats.org/officeDocument/2006/relationships/image" Target="../media/image7.png"/><Relationship Id="rId12"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microsoft.com/office/2007/relationships/hdphoto" Target="../media/hdphoto2.wdp"/><Relationship Id="rId11" Type="http://schemas.openxmlformats.org/officeDocument/2006/relationships/image" Target="../media/image10.jpeg"/><Relationship Id="rId5" Type="http://schemas.openxmlformats.org/officeDocument/2006/relationships/image" Target="../media/image6.png"/><Relationship Id="rId10" Type="http://schemas.openxmlformats.org/officeDocument/2006/relationships/image" Target="../media/image9.png"/><Relationship Id="rId4" Type="http://schemas.microsoft.com/office/2007/relationships/hdphoto" Target="../media/hdphoto1.wdp"/><Relationship Id="rId9"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0.xml"/><Relationship Id="rId1" Type="http://schemas.openxmlformats.org/officeDocument/2006/relationships/slideLayout" Target="../slideLayouts/slideLayout22.xml"/><Relationship Id="rId4" Type="http://schemas.openxmlformats.org/officeDocument/2006/relationships/image" Target="../media/image72.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2.xml"/><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image" Target="../media/image14.jpeg"/><Relationship Id="rId5" Type="http://schemas.openxmlformats.org/officeDocument/2006/relationships/image" Target="../media/image13.png"/><Relationship Id="rId4" Type="http://schemas.microsoft.com/office/2007/relationships/hdphoto" Target="../media/hdphoto4.wdp"/></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2.png"/><Relationship Id="rId3" Type="http://schemas.openxmlformats.org/officeDocument/2006/relationships/image" Target="../media/image16.png"/><Relationship Id="rId7" Type="http://schemas.microsoft.com/office/2007/relationships/hdphoto" Target="../media/hdphoto6.wdp"/><Relationship Id="rId12" Type="http://schemas.microsoft.com/office/2007/relationships/hdphoto" Target="../media/hdphoto8.wdp"/><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18.png"/><Relationship Id="rId11" Type="http://schemas.openxmlformats.org/officeDocument/2006/relationships/image" Target="../media/image21.png"/><Relationship Id="rId5" Type="http://schemas.openxmlformats.org/officeDocument/2006/relationships/image" Target="../media/image17.png"/><Relationship Id="rId10" Type="http://schemas.openxmlformats.org/officeDocument/2006/relationships/image" Target="../media/image20.png"/><Relationship Id="rId4" Type="http://schemas.microsoft.com/office/2007/relationships/hdphoto" Target="../media/hdphoto5.wdp"/><Relationship Id="rId9" Type="http://schemas.microsoft.com/office/2007/relationships/hdphoto" Target="../media/hdphoto7.wdp"/><Relationship Id="rId1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1.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notesSlide" Target="../notesSlides/notesSlide8.xml"/><Relationship Id="rId7" Type="http://schemas.openxmlformats.org/officeDocument/2006/relationships/image" Target="../media/image17.png"/><Relationship Id="rId2" Type="http://schemas.openxmlformats.org/officeDocument/2006/relationships/slideLayout" Target="../slideLayouts/slideLayout20.xml"/><Relationship Id="rId1" Type="http://schemas.openxmlformats.org/officeDocument/2006/relationships/tags" Target="../tags/tag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247722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rot="5400000">
            <a:off x="345850" y="8102157"/>
            <a:ext cx="4115562" cy="3642981"/>
          </a:xfrm>
          <a:prstGeom prst="rect">
            <a:avLst/>
          </a:prstGeom>
          <a:gradFill>
            <a:gsLst>
              <a:gs pos="0">
                <a:schemeClr val="tx1"/>
              </a:gs>
              <a:gs pos="53000">
                <a:schemeClr val="tx1">
                  <a:lumMod val="72000"/>
                </a:schemeClr>
              </a:gs>
            </a:gsLst>
            <a:lin ang="0" scaled="1"/>
          </a:gradFill>
          <a:ln w="9525" cap="flat" cmpd="sng" algn="ctr">
            <a:noFill/>
            <a:prstDash val="solid"/>
            <a:headEnd type="none" w="med" len="med"/>
            <a:tailEnd type="none" w="med" len="med"/>
          </a:ln>
          <a:effectLst>
            <a:innerShdw blurRad="25400" dist="38100">
              <a:prstClr val="black">
                <a:alpha val="48000"/>
              </a:prstClr>
            </a:innerShdw>
          </a:effectLst>
        </p:spPr>
        <p:txBody>
          <a:bodyPr vert="horz" wrap="square" lIns="112019" tIns="0" rIns="112019" bIns="56009" numCol="1" rtlCol="0" anchor="ctr" anchorCtr="0" compatLnSpc="1">
            <a:prstTxWarp prst="textNoShape">
              <a:avLst/>
            </a:prstTxWarp>
          </a:bodyPr>
          <a:lstStyle/>
          <a:p>
            <a:pPr defTabSz="1119867" fontAlgn="base">
              <a:spcBef>
                <a:spcPct val="0"/>
              </a:spcBef>
              <a:spcAft>
                <a:spcPct val="0"/>
              </a:spcAft>
            </a:pPr>
            <a:endParaRPr lang="en-US" altLang="zh-CN" sz="1632" b="1" kern="0" dirty="0">
              <a:latin typeface="Segoe" pitchFamily="34" charset="0"/>
            </a:endParaRPr>
          </a:p>
        </p:txBody>
      </p:sp>
      <p:grpSp>
        <p:nvGrpSpPr>
          <p:cNvPr id="6" name="Group 5"/>
          <p:cNvGrpSpPr/>
          <p:nvPr/>
        </p:nvGrpSpPr>
        <p:grpSpPr>
          <a:xfrm>
            <a:off x="4467990" y="7865867"/>
            <a:ext cx="3642981" cy="4115562"/>
            <a:chOff x="4378327" y="1435101"/>
            <a:chExt cx="3571874" cy="4035231"/>
          </a:xfrm>
          <a:solidFill>
            <a:schemeClr val="bg2"/>
          </a:solidFill>
        </p:grpSpPr>
        <p:sp>
          <p:nvSpPr>
            <p:cNvPr id="24" name="Rectangle 23"/>
            <p:cNvSpPr/>
            <p:nvPr/>
          </p:nvSpPr>
          <p:spPr bwMode="auto">
            <a:xfrm rot="5400000">
              <a:off x="4146648" y="1666780"/>
              <a:ext cx="4035231" cy="3571874"/>
            </a:xfrm>
            <a:prstGeom prst="rect">
              <a:avLst/>
            </a:prstGeom>
            <a:grpFill/>
            <a:ln w="9525" cap="flat" cmpd="sng" algn="ctr">
              <a:noFill/>
              <a:prstDash val="solid"/>
              <a:headEnd type="none" w="med" len="med"/>
              <a:tailEnd type="none" w="med" len="med"/>
            </a:ln>
            <a:effectLst>
              <a:innerShdw blurRad="25400" dist="38100">
                <a:prstClr val="black">
                  <a:alpha val="48000"/>
                </a:prstClr>
              </a:innerShdw>
            </a:effectLst>
          </p:spPr>
          <p:txBody>
            <a:bodyPr vert="horz" wrap="square" lIns="112019" tIns="0" rIns="112019" bIns="56009" numCol="1" rtlCol="0" anchor="ctr" anchorCtr="0" compatLnSpc="1">
              <a:prstTxWarp prst="textNoShape">
                <a:avLst/>
              </a:prstTxWarp>
            </a:bodyPr>
            <a:lstStyle/>
            <a:p>
              <a:pPr defTabSz="1119867" fontAlgn="base">
                <a:spcBef>
                  <a:spcPct val="0"/>
                </a:spcBef>
                <a:spcAft>
                  <a:spcPct val="0"/>
                </a:spcAft>
              </a:pPr>
              <a:endParaRPr lang="en-US" altLang="zh-CN" sz="1632" b="1" kern="0" dirty="0">
                <a:latin typeface="Segoe" pitchFamily="34" charset="0"/>
              </a:endParaRPr>
            </a:p>
          </p:txBody>
        </p:sp>
        <p:sp>
          <p:nvSpPr>
            <p:cNvPr id="75" name="TextBox 74"/>
            <p:cNvSpPr txBox="1"/>
            <p:nvPr/>
          </p:nvSpPr>
          <p:spPr>
            <a:xfrm>
              <a:off x="4713345" y="1555810"/>
              <a:ext cx="2894779" cy="406265"/>
            </a:xfrm>
            <a:prstGeom prst="rect">
              <a:avLst/>
            </a:prstGeom>
            <a:grpFill/>
          </p:spPr>
          <p:txBody>
            <a:bodyPr wrap="square" rtlCol="0">
              <a:spAutoFit/>
            </a:bodyPr>
            <a:lstStyle/>
            <a:p>
              <a:pPr algn="ctr"/>
              <a:r>
                <a:rPr lang="en-US" sz="2040" b="1" dirty="0">
                  <a:latin typeface="Segoe" pitchFamily="34" charset="0"/>
                  <a:cs typeface="Arial" pitchFamily="34" charset="0"/>
                </a:rPr>
                <a:t>Unify Infrastructure</a:t>
              </a:r>
            </a:p>
          </p:txBody>
        </p:sp>
        <p:sp>
          <p:nvSpPr>
            <p:cNvPr id="42" name="Rectangle 41"/>
            <p:cNvSpPr/>
            <p:nvPr/>
          </p:nvSpPr>
          <p:spPr>
            <a:xfrm>
              <a:off x="4536722" y="4327105"/>
              <a:ext cx="3248024" cy="644528"/>
            </a:xfrm>
            <a:prstGeom prst="rect">
              <a:avLst/>
            </a:prstGeom>
            <a:grpFill/>
          </p:spPr>
          <p:txBody>
            <a:bodyPr wrap="square">
              <a:spAutoFit/>
            </a:bodyPr>
            <a:lstStyle/>
            <a:p>
              <a:pPr algn="ctr"/>
              <a:r>
                <a:rPr lang="en-US" sz="1836" dirty="0">
                  <a:latin typeface="Segoe" pitchFamily="34" charset="0"/>
                  <a:cs typeface="Arial" pitchFamily="34" charset="0"/>
                </a:rPr>
                <a:t>Reduce costs by unifying </a:t>
              </a:r>
              <a:br>
                <a:rPr lang="en-US" sz="1836" dirty="0">
                  <a:latin typeface="Segoe" pitchFamily="34" charset="0"/>
                  <a:cs typeface="Arial" pitchFamily="34" charset="0"/>
                </a:rPr>
              </a:br>
              <a:r>
                <a:rPr lang="en-US" sz="1836" dirty="0">
                  <a:latin typeface="Segoe" pitchFamily="34" charset="0"/>
                  <a:cs typeface="Arial" pitchFamily="34" charset="0"/>
                </a:rPr>
                <a:t>IT management infrastructure.</a:t>
              </a:r>
            </a:p>
          </p:txBody>
        </p:sp>
        <p:pic>
          <p:nvPicPr>
            <p:cNvPr id="31" name="Picture 30" descr="Wireless Workgroup 2.png"/>
            <p:cNvPicPr>
              <a:picLocks noChangeAspect="1"/>
            </p:cNvPicPr>
            <p:nvPr/>
          </p:nvPicPr>
          <p:blipFill>
            <a:blip r:embed="rId4">
              <a:extLst>
                <a:ext uri="{BEBA8EAE-BF5A-486C-A8C5-ECC9F3942E4B}">
                  <a14:imgProps xmlns:a14="http://schemas.microsoft.com/office/drawing/2010/main">
                    <a14:imgLayer r:embed="rId5">
                      <a14:imgEffect>
                        <a14:sharpenSoften amount="-100000"/>
                      </a14:imgEffect>
                      <a14:imgEffect>
                        <a14:brightnessContrast bright="100000" contrast="100000"/>
                      </a14:imgEffect>
                    </a14:imgLayer>
                  </a14:imgProps>
                </a:ext>
              </a:extLst>
            </a:blip>
            <a:stretch>
              <a:fillRect/>
            </a:stretch>
          </p:blipFill>
          <p:spPr>
            <a:xfrm>
              <a:off x="5278084" y="1999873"/>
              <a:ext cx="1968500" cy="1968500"/>
            </a:xfrm>
            <a:prstGeom prst="rect">
              <a:avLst/>
            </a:prstGeom>
            <a:grpFill/>
          </p:spPr>
        </p:pic>
        <p:cxnSp>
          <p:nvCxnSpPr>
            <p:cNvPr id="27" name="Straight Connector 26"/>
            <p:cNvCxnSpPr/>
            <p:nvPr/>
          </p:nvCxnSpPr>
          <p:spPr>
            <a:xfrm>
              <a:off x="4544381" y="4145208"/>
              <a:ext cx="3232706" cy="0"/>
            </a:xfrm>
            <a:prstGeom prst="line">
              <a:avLst/>
            </a:prstGeom>
            <a:grpFill/>
            <a:ln w="19050">
              <a:gradFill flip="none" rotWithShape="1">
                <a:gsLst>
                  <a:gs pos="12000">
                    <a:schemeClr val="tx1">
                      <a:alpha val="0"/>
                    </a:schemeClr>
                  </a:gs>
                  <a:gs pos="30000">
                    <a:schemeClr val="bg1"/>
                  </a:gs>
                  <a:gs pos="73000">
                    <a:schemeClr val="bg1"/>
                  </a:gs>
                  <a:gs pos="88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5" name="Rectangle 4"/>
          <p:cNvSpPr/>
          <p:nvPr/>
        </p:nvSpPr>
        <p:spPr bwMode="auto">
          <a:xfrm>
            <a:off x="3059369" y="9528071"/>
            <a:ext cx="2499895" cy="492207"/>
          </a:xfrm>
          <a:prstGeom prst="rect">
            <a:avLst/>
          </a:prstGeom>
          <a:gradFill flip="none" rotWithShape="1">
            <a:gsLst>
              <a:gs pos="0">
                <a:schemeClr val="bg1">
                  <a:lumMod val="75000"/>
                  <a:lumOff val="25000"/>
                </a:schemeClr>
              </a:gs>
              <a:gs pos="100000">
                <a:schemeClr val="accent1">
                  <a:tint val="95500"/>
                  <a:shade val="100000"/>
                  <a:satMod val="155000"/>
                  <a:alpha val="0"/>
                </a:schemeClr>
              </a:gs>
            </a:gsLst>
            <a:path path="rect">
              <a:fillToRect l="50000" t="50000" r="50000" b="50000"/>
            </a:path>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448" dirty="0">
              <a:solidFill>
                <a:schemeClr val="tx1"/>
              </a:solidFill>
              <a:effectLst>
                <a:outerShdw blurRad="38100" dist="38100" dir="2700000" algn="tl">
                  <a:srgbClr val="000000">
                    <a:alpha val="43137"/>
                  </a:srgbClr>
                </a:outerShdw>
              </a:effectLst>
              <a:latin typeface="Segoe" pitchFamily="34" charset="0"/>
            </a:endParaRPr>
          </a:p>
        </p:txBody>
      </p:sp>
      <p:sp>
        <p:nvSpPr>
          <p:cNvPr id="78" name="TextBox 77"/>
          <p:cNvSpPr txBox="1"/>
          <p:nvPr/>
        </p:nvSpPr>
        <p:spPr>
          <a:xfrm>
            <a:off x="428939" y="7988979"/>
            <a:ext cx="3885847" cy="414353"/>
          </a:xfrm>
          <a:prstGeom prst="rect">
            <a:avLst/>
          </a:prstGeom>
          <a:noFill/>
        </p:spPr>
        <p:txBody>
          <a:bodyPr wrap="square" rtlCol="0">
            <a:spAutoFit/>
          </a:bodyPr>
          <a:lstStyle/>
          <a:p>
            <a:pPr algn="ctr"/>
            <a:r>
              <a:rPr lang="en-US" sz="2040" b="1" dirty="0">
                <a:latin typeface="Segoe" pitchFamily="34" charset="0"/>
                <a:cs typeface="Arial" pitchFamily="34" charset="0"/>
              </a:rPr>
              <a:t>Empower Users</a:t>
            </a:r>
          </a:p>
        </p:txBody>
      </p:sp>
      <p:grpSp>
        <p:nvGrpSpPr>
          <p:cNvPr id="3" name="Group 2"/>
          <p:cNvGrpSpPr/>
          <p:nvPr/>
        </p:nvGrpSpPr>
        <p:grpSpPr>
          <a:xfrm>
            <a:off x="1370754" y="8919288"/>
            <a:ext cx="2002217" cy="1282330"/>
            <a:chOff x="1326164" y="2467961"/>
            <a:chExt cx="1963136" cy="1257300"/>
          </a:xfrm>
        </p:grpSpPr>
        <p:pic>
          <p:nvPicPr>
            <p:cNvPr id="26" name="Picture 25" descr="PDA.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1326164" y="2467961"/>
              <a:ext cx="1130300" cy="1130300"/>
            </a:xfrm>
            <a:prstGeom prst="rect">
              <a:avLst/>
            </a:prstGeom>
          </p:spPr>
        </p:pic>
        <p:pic>
          <p:nvPicPr>
            <p:cNvPr id="40" name="Picture 39" descr="Touchscreen.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235200" y="2671161"/>
              <a:ext cx="1054100" cy="1054100"/>
            </a:xfrm>
            <a:prstGeom prst="rect">
              <a:avLst/>
            </a:prstGeom>
          </p:spPr>
        </p:pic>
      </p:grpSp>
      <p:sp>
        <p:nvSpPr>
          <p:cNvPr id="41" name="Rectangle 40"/>
          <p:cNvSpPr/>
          <p:nvPr/>
        </p:nvSpPr>
        <p:spPr>
          <a:xfrm>
            <a:off x="611765" y="10815443"/>
            <a:ext cx="3520196" cy="939873"/>
          </a:xfrm>
          <a:prstGeom prst="rect">
            <a:avLst/>
          </a:prstGeom>
        </p:spPr>
        <p:txBody>
          <a:bodyPr wrap="square">
            <a:spAutoFit/>
          </a:bodyPr>
          <a:lstStyle/>
          <a:p>
            <a:pPr algn="ctr"/>
            <a:r>
              <a:rPr lang="en-US" sz="1836" dirty="0">
                <a:latin typeface="Segoe" pitchFamily="34" charset="0"/>
                <a:cs typeface="Arial" pitchFamily="34" charset="0"/>
              </a:rPr>
              <a:t>Empower people to be more productive from almost anywhere on almost any device. </a:t>
            </a:r>
          </a:p>
        </p:txBody>
      </p:sp>
      <p:cxnSp>
        <p:nvCxnSpPr>
          <p:cNvPr id="46" name="Straight Connector 45"/>
          <p:cNvCxnSpPr/>
          <p:nvPr/>
        </p:nvCxnSpPr>
        <p:spPr>
          <a:xfrm>
            <a:off x="723333" y="10629925"/>
            <a:ext cx="3297061" cy="0"/>
          </a:xfrm>
          <a:prstGeom prst="line">
            <a:avLst/>
          </a:prstGeom>
          <a:ln w="19050">
            <a:gradFill flip="none" rotWithShape="1">
              <a:gsLst>
                <a:gs pos="12000">
                  <a:schemeClr val="tx1">
                    <a:alpha val="0"/>
                  </a:schemeClr>
                </a:gs>
                <a:gs pos="30000">
                  <a:schemeClr val="bg1"/>
                </a:gs>
                <a:gs pos="73000">
                  <a:schemeClr val="bg1"/>
                </a:gs>
                <a:gs pos="88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bwMode="auto">
          <a:xfrm rot="5400000">
            <a:off x="8054402" y="8102160"/>
            <a:ext cx="4115562" cy="3642981"/>
          </a:xfrm>
          <a:prstGeom prst="rect">
            <a:avLst/>
          </a:prstGeom>
          <a:solidFill>
            <a:schemeClr val="bg2"/>
          </a:solidFill>
          <a:ln w="9525" cap="flat" cmpd="sng" algn="ctr">
            <a:noFill/>
            <a:prstDash val="solid"/>
            <a:headEnd type="none" w="med" len="med"/>
            <a:tailEnd type="none" w="med" len="med"/>
          </a:ln>
          <a:effectLst>
            <a:innerShdw blurRad="25400" dist="38100">
              <a:prstClr val="black">
                <a:alpha val="48000"/>
              </a:prstClr>
            </a:innerShdw>
          </a:effectLst>
        </p:spPr>
        <p:txBody>
          <a:bodyPr vert="horz" wrap="square" lIns="112019" tIns="0" rIns="112019" bIns="56009" numCol="1" rtlCol="0" anchor="ctr" anchorCtr="0" compatLnSpc="1">
            <a:prstTxWarp prst="textNoShape">
              <a:avLst/>
            </a:prstTxWarp>
          </a:bodyPr>
          <a:lstStyle/>
          <a:p>
            <a:pPr defTabSz="1119867" fontAlgn="base">
              <a:spcBef>
                <a:spcPct val="0"/>
              </a:spcBef>
              <a:spcAft>
                <a:spcPct val="0"/>
              </a:spcAft>
            </a:pPr>
            <a:endParaRPr lang="en-US" altLang="zh-CN" sz="1632" b="1" kern="0" dirty="0">
              <a:latin typeface="Segoe" pitchFamily="34" charset="0"/>
            </a:endParaRPr>
          </a:p>
        </p:txBody>
      </p:sp>
      <p:sp>
        <p:nvSpPr>
          <p:cNvPr id="79" name="TextBox 78"/>
          <p:cNvSpPr txBox="1"/>
          <p:nvPr/>
        </p:nvSpPr>
        <p:spPr>
          <a:xfrm>
            <a:off x="8271759" y="7988980"/>
            <a:ext cx="3609789" cy="414353"/>
          </a:xfrm>
          <a:prstGeom prst="rect">
            <a:avLst/>
          </a:prstGeom>
          <a:noFill/>
        </p:spPr>
        <p:txBody>
          <a:bodyPr wrap="square" rtlCol="0">
            <a:spAutoFit/>
          </a:bodyPr>
          <a:lstStyle/>
          <a:p>
            <a:pPr algn="ctr"/>
            <a:r>
              <a:rPr lang="en-US" sz="2040" b="1" dirty="0">
                <a:latin typeface="Segoe" pitchFamily="34" charset="0"/>
                <a:cs typeface="Arial" pitchFamily="34" charset="0"/>
              </a:rPr>
              <a:t>Simplify Administration</a:t>
            </a:r>
          </a:p>
        </p:txBody>
      </p:sp>
      <p:sp>
        <p:nvSpPr>
          <p:cNvPr id="43" name="Rectangle 42"/>
          <p:cNvSpPr/>
          <p:nvPr/>
        </p:nvSpPr>
        <p:spPr>
          <a:xfrm>
            <a:off x="8428124" y="10815445"/>
            <a:ext cx="3297061" cy="670445"/>
          </a:xfrm>
          <a:prstGeom prst="rect">
            <a:avLst/>
          </a:prstGeom>
        </p:spPr>
        <p:txBody>
          <a:bodyPr wrap="square">
            <a:spAutoFit/>
          </a:bodyPr>
          <a:lstStyle/>
          <a:p>
            <a:pPr algn="ctr"/>
            <a:r>
              <a:rPr lang="en-US" sz="1836" dirty="0">
                <a:latin typeface="Segoe" pitchFamily="34" charset="0"/>
                <a:cs typeface="Arial" pitchFamily="34" charset="0"/>
              </a:rPr>
              <a:t>Improve IT effectiveness </a:t>
            </a:r>
            <a:br>
              <a:rPr lang="en-US" sz="1836" dirty="0">
                <a:latin typeface="Segoe" pitchFamily="34" charset="0"/>
                <a:cs typeface="Arial" pitchFamily="34" charset="0"/>
              </a:rPr>
            </a:br>
            <a:r>
              <a:rPr lang="en-US" sz="1836" dirty="0">
                <a:latin typeface="Segoe" pitchFamily="34" charset="0"/>
                <a:cs typeface="Arial" pitchFamily="34" charset="0"/>
              </a:rPr>
              <a:t>and efficiency.</a:t>
            </a:r>
          </a:p>
        </p:txBody>
      </p:sp>
      <p:sp>
        <p:nvSpPr>
          <p:cNvPr id="48" name="Rectangle 47"/>
          <p:cNvSpPr/>
          <p:nvPr/>
        </p:nvSpPr>
        <p:spPr bwMode="auto">
          <a:xfrm>
            <a:off x="7021813" y="9528072"/>
            <a:ext cx="2499895" cy="492207"/>
          </a:xfrm>
          <a:prstGeom prst="rect">
            <a:avLst/>
          </a:prstGeom>
          <a:gradFill flip="none" rotWithShape="1">
            <a:gsLst>
              <a:gs pos="0">
                <a:schemeClr val="bg1">
                  <a:lumMod val="75000"/>
                  <a:lumOff val="25000"/>
                </a:schemeClr>
              </a:gs>
              <a:gs pos="100000">
                <a:schemeClr val="accent1">
                  <a:tint val="95500"/>
                  <a:shade val="100000"/>
                  <a:satMod val="155000"/>
                  <a:alpha val="0"/>
                </a:schemeClr>
              </a:gs>
            </a:gsLst>
            <a:path path="rect">
              <a:fillToRect l="50000" t="50000" r="50000" b="50000"/>
            </a:path>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448" dirty="0">
              <a:solidFill>
                <a:schemeClr val="tx1"/>
              </a:solidFill>
              <a:effectLst>
                <a:outerShdw blurRad="38100" dist="38100" dir="2700000" algn="tl">
                  <a:srgbClr val="000000">
                    <a:alpha val="43137"/>
                  </a:srgbClr>
                </a:outerShdw>
              </a:effectLst>
              <a:latin typeface="Segoe" pitchFamily="34" charset="0"/>
            </a:endParaRPr>
          </a:p>
        </p:txBody>
      </p:sp>
      <p:grpSp>
        <p:nvGrpSpPr>
          <p:cNvPr id="4" name="Group 3"/>
          <p:cNvGrpSpPr/>
          <p:nvPr/>
        </p:nvGrpSpPr>
        <p:grpSpPr>
          <a:xfrm>
            <a:off x="9029625" y="8662082"/>
            <a:ext cx="2094061" cy="1494238"/>
            <a:chOff x="8955087" y="2215774"/>
            <a:chExt cx="2053187" cy="1465072"/>
          </a:xfrm>
        </p:grpSpPr>
        <p:grpSp>
          <p:nvGrpSpPr>
            <p:cNvPr id="2" name="Group 32"/>
            <p:cNvGrpSpPr/>
            <p:nvPr/>
          </p:nvGrpSpPr>
          <p:grpSpPr>
            <a:xfrm>
              <a:off x="9346949" y="2215774"/>
              <a:ext cx="1661325" cy="1465072"/>
              <a:chOff x="9359900" y="1879599"/>
              <a:chExt cx="1358900" cy="1198373"/>
            </a:xfrm>
          </p:grpSpPr>
          <p:pic>
            <p:nvPicPr>
              <p:cNvPr id="38" name="Picture 37" descr="15.png"/>
              <p:cNvPicPr>
                <a:picLocks noChangeAspect="1"/>
              </p:cNvPicPr>
              <p:nvPr/>
            </p:nvPicPr>
            <p:blipFill>
              <a:blip r:embed="rId8" cstate="screen">
                <a:extLst>
                  <a:ext uri="{BEBA8EAE-BF5A-486C-A8C5-ECC9F3942E4B}">
                    <a14:imgProps xmlns:a14="http://schemas.microsoft.com/office/drawing/2010/main">
                      <a14:imgLayer r:embed="rId9">
                        <a14:imgEffect>
                          <a14:sharpenSoften amount="-100000"/>
                        </a14:imgEffect>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9359900" y="1879599"/>
                <a:ext cx="957014" cy="957014"/>
              </a:xfrm>
              <a:prstGeom prst="rect">
                <a:avLst/>
              </a:prstGeom>
            </p:spPr>
          </p:pic>
          <p:pic>
            <p:nvPicPr>
              <p:cNvPr id="39" name="Picture 38" descr="Good.png"/>
              <p:cNvPicPr>
                <a:picLocks noChangeAspect="1"/>
              </p:cNvPicPr>
              <p:nvPr/>
            </p:nvPicPr>
            <p:blipFill>
              <a:blip r:embed="rId10" cstate="screen">
                <a:extLst>
                  <a:ext uri="{BEBA8EAE-BF5A-486C-A8C5-ECC9F3942E4B}">
                    <a14:imgProps xmlns:a14="http://schemas.microsoft.com/office/drawing/2010/main">
                      <a14:imgLayer r:embed="rId11">
                        <a14:imgEffect>
                          <a14:sharpenSoften amount="-100000"/>
                        </a14:imgEffect>
                        <a14:imgEffect>
                          <a14:brightnessContrast bright="100000" contrast="100000"/>
                        </a14:imgEffect>
                      </a14:imgLayer>
                    </a14:imgProps>
                  </a:ext>
                  <a:ext uri="{28A0092B-C50C-407E-A947-70E740481C1C}">
                    <a14:useLocalDpi xmlns:a14="http://schemas.microsoft.com/office/drawing/2010/main"/>
                  </a:ext>
                </a:extLst>
              </a:blip>
              <a:stretch>
                <a:fillRect/>
              </a:stretch>
            </p:blipFill>
            <p:spPr>
              <a:xfrm>
                <a:off x="10045700" y="2404872"/>
                <a:ext cx="673100" cy="673100"/>
              </a:xfrm>
              <a:prstGeom prst="rect">
                <a:avLst/>
              </a:prstGeom>
              <a:effectLst>
                <a:outerShdw blurRad="63500" sx="102000" sy="102000" algn="ctr" rotWithShape="0">
                  <a:prstClr val="black">
                    <a:alpha val="40000"/>
                  </a:prstClr>
                </a:outerShdw>
              </a:effectLst>
            </p:spPr>
          </p:pic>
        </p:grpSp>
        <p:pic>
          <p:nvPicPr>
            <p:cNvPr id="21" name="Picture 17" descr="C:\Documents and Settings\ashish.joshi\My Documents\My Pictures\Microsoft Clip Organizer\j0432625.png"/>
            <p:cNvPicPr>
              <a:picLocks noChangeAspect="1" noChangeArrowheads="1"/>
            </p:cNvPicPr>
            <p:nvPr/>
          </p:nvPicPr>
          <p:blipFill>
            <a:blip r:embed="rId12" cstate="screen">
              <a:extLst>
                <a:ext uri="{BEBA8EAE-BF5A-486C-A8C5-ECC9F3942E4B}">
                  <a14:imgProps xmlns:a14="http://schemas.microsoft.com/office/drawing/2010/main">
                    <a14:imgLayer r:embed="rId13">
                      <a14:imgEffect>
                        <a14:sharpenSoften amount="-100000"/>
                      </a14:imgEffect>
                      <a14:imgEffect>
                        <a14:brightnessContrast bright="100000" contrast="100000"/>
                      </a14:imgEffect>
                    </a14:imgLayer>
                  </a14:imgProps>
                </a:ext>
                <a:ext uri="{28A0092B-C50C-407E-A947-70E740481C1C}">
                  <a14:useLocalDpi xmlns:a14="http://schemas.microsoft.com/office/drawing/2010/main"/>
                </a:ext>
              </a:extLst>
            </a:blip>
            <a:srcRect/>
            <a:stretch>
              <a:fillRect/>
            </a:stretch>
          </p:blipFill>
          <p:spPr bwMode="auto">
            <a:xfrm flipH="1">
              <a:off x="8955087" y="2728316"/>
              <a:ext cx="811213" cy="811213"/>
            </a:xfrm>
            <a:prstGeom prst="rect">
              <a:avLst/>
            </a:prstGeom>
            <a:noFill/>
          </p:spPr>
        </p:pic>
      </p:grpSp>
      <p:cxnSp>
        <p:nvCxnSpPr>
          <p:cNvPr id="28" name="Straight Connector 27"/>
          <p:cNvCxnSpPr/>
          <p:nvPr/>
        </p:nvCxnSpPr>
        <p:spPr>
          <a:xfrm>
            <a:off x="8428124" y="10629926"/>
            <a:ext cx="3297061" cy="0"/>
          </a:xfrm>
          <a:prstGeom prst="line">
            <a:avLst/>
          </a:prstGeom>
          <a:ln w="19050">
            <a:gradFill flip="none" rotWithShape="1">
              <a:gsLst>
                <a:gs pos="12000">
                  <a:schemeClr val="tx1">
                    <a:alpha val="0"/>
                  </a:schemeClr>
                </a:gs>
                <a:gs pos="30000">
                  <a:schemeClr val="bg1"/>
                </a:gs>
                <a:gs pos="73000">
                  <a:schemeClr val="bg1"/>
                </a:gs>
                <a:gs pos="88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49764" y="2162969"/>
            <a:ext cx="3637153" cy="478376"/>
          </a:xfrm>
          <a:prstGeom prst="rect">
            <a:avLst/>
          </a:prstGeom>
          <a:noFill/>
        </p:spPr>
        <p:txBody>
          <a:bodyPr wrap="square" rtlCol="0">
            <a:spAutoFit/>
          </a:bodyPr>
          <a:lstStyle/>
          <a:p>
            <a:pPr algn="ctr"/>
            <a:r>
              <a:rPr lang="en-US" sz="2448" b="1" dirty="0">
                <a:latin typeface="Segoe Semibold" pitchFamily="34" charset="0"/>
                <a:cs typeface="Arial" pitchFamily="34" charset="0"/>
              </a:rPr>
              <a:t>Empower Users</a:t>
            </a:r>
          </a:p>
        </p:txBody>
      </p:sp>
      <p:sp>
        <p:nvSpPr>
          <p:cNvPr id="33" name="Rectangle 32"/>
          <p:cNvSpPr/>
          <p:nvPr/>
        </p:nvSpPr>
        <p:spPr bwMode="auto">
          <a:xfrm>
            <a:off x="549764" y="1895355"/>
            <a:ext cx="3637153" cy="4476496"/>
          </a:xfrm>
          <a:prstGeom prst="rect">
            <a:avLst/>
          </a:prstGeom>
          <a:ln w="12700">
            <a:solidFill>
              <a:srgbClr val="FFFFFF"/>
            </a:solidFill>
            <a:prstDash val="sysDot"/>
          </a:ln>
        </p:spPr>
        <p:txBody>
          <a:bodyPr vert="horz" wrap="square" lIns="139891" tIns="139891" rIns="46630" bIns="139891" numCol="1" rtlCol="0" anchor="t" anchorCtr="0" compatLnSpc="1">
            <a:prstTxWarp prst="textNoShape">
              <a:avLst/>
            </a:prstTxWarp>
          </a:bodyPr>
          <a:lstStyle/>
          <a:p>
            <a:pPr algn="ctr" defTabSz="932450" fontAlgn="base">
              <a:spcBef>
                <a:spcPct val="0"/>
              </a:spcBef>
              <a:spcAft>
                <a:spcPct val="0"/>
              </a:spcAft>
              <a:defRPr/>
            </a:pPr>
            <a:endParaRPr lang="en-US" sz="1836" kern="0" dirty="0">
              <a:latin typeface="Segoe Light"/>
              <a:ea typeface="Segoe UI" pitchFamily="34" charset="0"/>
              <a:cs typeface="Segoe UI" pitchFamily="34" charset="0"/>
            </a:endParaRPr>
          </a:p>
        </p:txBody>
      </p:sp>
      <p:sp>
        <p:nvSpPr>
          <p:cNvPr id="34" name="Rectangle 33"/>
          <p:cNvSpPr/>
          <p:nvPr/>
        </p:nvSpPr>
        <p:spPr>
          <a:xfrm>
            <a:off x="842597" y="4636928"/>
            <a:ext cx="3051487" cy="1374897"/>
          </a:xfrm>
          <a:prstGeom prst="rect">
            <a:avLst/>
          </a:prstGeom>
        </p:spPr>
        <p:txBody>
          <a:bodyPr wrap="square">
            <a:spAutoFit/>
          </a:bodyPr>
          <a:lstStyle/>
          <a:p>
            <a:pPr algn="ctr"/>
            <a:r>
              <a:rPr lang="en-US" sz="2040" dirty="0">
                <a:latin typeface="Segoe" pitchFamily="34" charset="0"/>
                <a:cs typeface="Arial" pitchFamily="34" charset="0"/>
              </a:rPr>
              <a:t>Empower people to be more productive from anywhere on any device. </a:t>
            </a:r>
          </a:p>
        </p:txBody>
      </p:sp>
      <p:grpSp>
        <p:nvGrpSpPr>
          <p:cNvPr id="35" name="Group 34"/>
          <p:cNvGrpSpPr/>
          <p:nvPr/>
        </p:nvGrpSpPr>
        <p:grpSpPr>
          <a:xfrm>
            <a:off x="1590827" y="2788991"/>
            <a:ext cx="1555026" cy="1416543"/>
            <a:chOff x="1573530" y="2777697"/>
            <a:chExt cx="1304930" cy="1188720"/>
          </a:xfrm>
        </p:grpSpPr>
        <p:pic>
          <p:nvPicPr>
            <p:cNvPr id="36" name="Picture 3" descr="\\MAGNUM\Projects\Microsoft\Cloud Power FY12\Design\ICONS_PNG\User.png"/>
            <p:cNvPicPr>
              <a:picLocks noChangeAspect="1" noChangeArrowheads="1"/>
            </p:cNvPicPr>
            <p:nvPr/>
          </p:nvPicPr>
          <p:blipFill>
            <a:blip r:embed="rId14" cstate="print">
              <a:biLevel thresh="25000"/>
            </a:blip>
            <a:srcRect/>
            <a:stretch>
              <a:fillRect/>
            </a:stretch>
          </p:blipFill>
          <p:spPr bwMode="auto">
            <a:xfrm>
              <a:off x="1573530" y="2777697"/>
              <a:ext cx="1188720" cy="1188720"/>
            </a:xfrm>
            <a:prstGeom prst="rect">
              <a:avLst/>
            </a:prstGeom>
            <a:noFill/>
          </p:spPr>
        </p:pic>
        <p:pic>
          <p:nvPicPr>
            <p:cNvPr id="37" name="Picture 36"/>
            <p:cNvPicPr>
              <a:picLocks noChangeAspect="1"/>
            </p:cNvPicPr>
            <p:nvPr/>
          </p:nvPicPr>
          <p:blipFill>
            <a:blip r:embed="rId15" cstate="print">
              <a:biLevel thresh="25000"/>
              <a:extLst>
                <a:ext uri="{28A0092B-C50C-407E-A947-70E740481C1C}">
                  <a14:useLocalDpi xmlns:a14="http://schemas.microsoft.com/office/drawing/2010/main" val="0"/>
                </a:ext>
              </a:extLst>
            </a:blip>
            <a:stretch>
              <a:fillRect/>
            </a:stretch>
          </p:blipFill>
          <p:spPr>
            <a:xfrm flipH="1">
              <a:off x="2466980" y="3041789"/>
              <a:ext cx="411480" cy="608143"/>
            </a:xfrm>
            <a:prstGeom prst="rect">
              <a:avLst/>
            </a:prstGeom>
          </p:spPr>
        </p:pic>
      </p:grpSp>
      <p:sp>
        <p:nvSpPr>
          <p:cNvPr id="44" name="Rectangle 43"/>
          <p:cNvSpPr/>
          <p:nvPr/>
        </p:nvSpPr>
        <p:spPr>
          <a:xfrm>
            <a:off x="4526507" y="2714302"/>
            <a:ext cx="4663017"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solidFill>
                  <a:schemeClr val="tx1"/>
                </a:solidFill>
                <a:latin typeface="+mj-lt"/>
              </a:rPr>
              <a:t>Windows 8 devices</a:t>
            </a:r>
          </a:p>
        </p:txBody>
      </p:sp>
      <p:sp>
        <p:nvSpPr>
          <p:cNvPr id="45" name="Rectangle 44"/>
          <p:cNvSpPr/>
          <p:nvPr/>
        </p:nvSpPr>
        <p:spPr>
          <a:xfrm>
            <a:off x="4526507" y="3279234"/>
            <a:ext cx="4663017"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solidFill>
                  <a:schemeClr val="tx1"/>
                </a:solidFill>
                <a:latin typeface="+mj-lt"/>
              </a:rPr>
              <a:t>Windows 8 deployment </a:t>
            </a:r>
          </a:p>
        </p:txBody>
      </p:sp>
      <p:sp>
        <p:nvSpPr>
          <p:cNvPr id="47" name="TextBox 46"/>
          <p:cNvSpPr txBox="1"/>
          <p:nvPr/>
        </p:nvSpPr>
        <p:spPr>
          <a:xfrm>
            <a:off x="4394322" y="2162969"/>
            <a:ext cx="3637152" cy="478376"/>
          </a:xfrm>
          <a:prstGeom prst="rect">
            <a:avLst/>
          </a:prstGeom>
          <a:noFill/>
        </p:spPr>
        <p:txBody>
          <a:bodyPr wrap="square" rtlCol="0">
            <a:spAutoFit/>
          </a:bodyPr>
          <a:lstStyle/>
          <a:p>
            <a:pPr algn="ctr"/>
            <a:r>
              <a:rPr lang="en-US" sz="2448" b="1" dirty="0">
                <a:latin typeface="Segoe Semibold" pitchFamily="34" charset="0"/>
                <a:cs typeface="Arial" pitchFamily="34" charset="0"/>
              </a:rPr>
              <a:t>Unify Infrastructure</a:t>
            </a:r>
          </a:p>
        </p:txBody>
      </p:sp>
      <p:sp>
        <p:nvSpPr>
          <p:cNvPr id="49" name="Rectangle 48"/>
          <p:cNvSpPr/>
          <p:nvPr/>
        </p:nvSpPr>
        <p:spPr>
          <a:xfrm>
            <a:off x="4394322" y="4636927"/>
            <a:ext cx="3637152" cy="1054716"/>
          </a:xfrm>
          <a:prstGeom prst="rect">
            <a:avLst/>
          </a:prstGeom>
        </p:spPr>
        <p:txBody>
          <a:bodyPr wrap="square">
            <a:spAutoFit/>
          </a:bodyPr>
          <a:lstStyle/>
          <a:p>
            <a:pPr algn="ctr"/>
            <a:r>
              <a:rPr lang="en-US" sz="2040" dirty="0">
                <a:latin typeface="Segoe" pitchFamily="34" charset="0"/>
                <a:cs typeface="Arial" pitchFamily="34" charset="0"/>
              </a:rPr>
              <a:t>Reduce costs by unifying </a:t>
            </a:r>
            <a:br>
              <a:rPr lang="en-US" sz="2040" dirty="0">
                <a:latin typeface="Segoe" pitchFamily="34" charset="0"/>
                <a:cs typeface="Arial" pitchFamily="34" charset="0"/>
              </a:rPr>
            </a:br>
            <a:r>
              <a:rPr lang="en-US" sz="2040" dirty="0">
                <a:latin typeface="Segoe" pitchFamily="34" charset="0"/>
                <a:cs typeface="Arial" pitchFamily="34" charset="0"/>
              </a:rPr>
              <a:t>IT management </a:t>
            </a:r>
            <a:br>
              <a:rPr lang="en-US" sz="2040" dirty="0">
                <a:latin typeface="Segoe" pitchFamily="34" charset="0"/>
                <a:cs typeface="Arial" pitchFamily="34" charset="0"/>
              </a:rPr>
            </a:br>
            <a:r>
              <a:rPr lang="en-US" sz="2040" dirty="0">
                <a:latin typeface="Segoe" pitchFamily="34" charset="0"/>
                <a:cs typeface="Arial" pitchFamily="34" charset="0"/>
              </a:rPr>
              <a:t>infrastructure.</a:t>
            </a:r>
          </a:p>
        </p:txBody>
      </p:sp>
      <p:sp>
        <p:nvSpPr>
          <p:cNvPr id="50" name="TextBox 49"/>
          <p:cNvSpPr txBox="1"/>
          <p:nvPr/>
        </p:nvSpPr>
        <p:spPr>
          <a:xfrm>
            <a:off x="8255319" y="2162968"/>
            <a:ext cx="3609790" cy="862581"/>
          </a:xfrm>
          <a:prstGeom prst="rect">
            <a:avLst/>
          </a:prstGeom>
          <a:noFill/>
        </p:spPr>
        <p:txBody>
          <a:bodyPr wrap="square" rtlCol="0">
            <a:spAutoFit/>
          </a:bodyPr>
          <a:lstStyle/>
          <a:p>
            <a:pPr algn="ctr"/>
            <a:r>
              <a:rPr lang="en-US" sz="2448" b="1" dirty="0">
                <a:latin typeface="Segoe Semibold" pitchFamily="34" charset="0"/>
                <a:cs typeface="Arial" pitchFamily="34" charset="0"/>
              </a:rPr>
              <a:t>Simplify Administration</a:t>
            </a:r>
          </a:p>
        </p:txBody>
      </p:sp>
      <p:sp>
        <p:nvSpPr>
          <p:cNvPr id="51" name="Rectangle 50"/>
          <p:cNvSpPr/>
          <p:nvPr/>
        </p:nvSpPr>
        <p:spPr>
          <a:xfrm>
            <a:off x="8241636" y="4636928"/>
            <a:ext cx="3637153" cy="734534"/>
          </a:xfrm>
          <a:prstGeom prst="rect">
            <a:avLst/>
          </a:prstGeom>
        </p:spPr>
        <p:txBody>
          <a:bodyPr wrap="square">
            <a:spAutoFit/>
          </a:bodyPr>
          <a:lstStyle/>
          <a:p>
            <a:pPr algn="ctr"/>
            <a:r>
              <a:rPr lang="en-US" sz="2040" dirty="0">
                <a:latin typeface="Segoe" pitchFamily="34" charset="0"/>
                <a:cs typeface="Arial" pitchFamily="34" charset="0"/>
              </a:rPr>
              <a:t>Improve IT effectiveness </a:t>
            </a:r>
            <a:br>
              <a:rPr lang="en-US" sz="2040" dirty="0">
                <a:latin typeface="Segoe" pitchFamily="34" charset="0"/>
                <a:cs typeface="Arial" pitchFamily="34" charset="0"/>
              </a:rPr>
            </a:br>
            <a:r>
              <a:rPr lang="en-US" sz="2040" dirty="0">
                <a:latin typeface="Segoe" pitchFamily="34" charset="0"/>
                <a:cs typeface="Arial" pitchFamily="34" charset="0"/>
              </a:rPr>
              <a:t>and efficiency.</a:t>
            </a:r>
          </a:p>
        </p:txBody>
      </p:sp>
      <p:sp>
        <p:nvSpPr>
          <p:cNvPr id="52" name="Rectangle 51"/>
          <p:cNvSpPr/>
          <p:nvPr/>
        </p:nvSpPr>
        <p:spPr bwMode="auto">
          <a:xfrm>
            <a:off x="4394320" y="1895355"/>
            <a:ext cx="3637153" cy="4476496"/>
          </a:xfrm>
          <a:prstGeom prst="rect">
            <a:avLst/>
          </a:prstGeom>
          <a:ln w="12700">
            <a:solidFill>
              <a:srgbClr val="FFFFFF"/>
            </a:solidFill>
            <a:prstDash val="sysDot"/>
          </a:ln>
        </p:spPr>
        <p:txBody>
          <a:bodyPr vert="horz" wrap="square" lIns="139891" tIns="139891" rIns="46630" bIns="139891" numCol="1" rtlCol="0" anchor="t" anchorCtr="0" compatLnSpc="1">
            <a:prstTxWarp prst="textNoShape">
              <a:avLst/>
            </a:prstTxWarp>
          </a:bodyPr>
          <a:lstStyle/>
          <a:p>
            <a:pPr algn="ctr" defTabSz="932450" fontAlgn="base">
              <a:spcBef>
                <a:spcPct val="0"/>
              </a:spcBef>
              <a:spcAft>
                <a:spcPct val="0"/>
              </a:spcAft>
              <a:defRPr/>
            </a:pPr>
            <a:endParaRPr lang="en-US" sz="1836" kern="0" dirty="0">
              <a:latin typeface="Segoe Light"/>
              <a:ea typeface="Segoe UI" pitchFamily="34" charset="0"/>
              <a:cs typeface="Segoe UI" pitchFamily="34" charset="0"/>
            </a:endParaRPr>
          </a:p>
        </p:txBody>
      </p:sp>
      <p:sp>
        <p:nvSpPr>
          <p:cNvPr id="53" name="Rectangle 52"/>
          <p:cNvSpPr/>
          <p:nvPr/>
        </p:nvSpPr>
        <p:spPr bwMode="auto">
          <a:xfrm>
            <a:off x="8241636" y="1895355"/>
            <a:ext cx="3637153" cy="4476496"/>
          </a:xfrm>
          <a:prstGeom prst="rect">
            <a:avLst/>
          </a:prstGeom>
          <a:ln w="12700">
            <a:solidFill>
              <a:srgbClr val="FFFFFF"/>
            </a:solidFill>
            <a:prstDash val="sysDot"/>
          </a:ln>
        </p:spPr>
        <p:txBody>
          <a:bodyPr vert="horz" wrap="square" lIns="139891" tIns="139891" rIns="46630" bIns="139891" numCol="1" rtlCol="0" anchor="t" anchorCtr="0" compatLnSpc="1">
            <a:prstTxWarp prst="textNoShape">
              <a:avLst/>
            </a:prstTxWarp>
          </a:bodyPr>
          <a:lstStyle/>
          <a:p>
            <a:pPr algn="ctr" defTabSz="932450" fontAlgn="base">
              <a:spcBef>
                <a:spcPct val="0"/>
              </a:spcBef>
              <a:spcAft>
                <a:spcPct val="0"/>
              </a:spcAft>
              <a:defRPr/>
            </a:pPr>
            <a:endParaRPr lang="en-US" sz="1836" kern="0" dirty="0">
              <a:latin typeface="Segoe Light"/>
              <a:ea typeface="Segoe UI" pitchFamily="34" charset="0"/>
              <a:cs typeface="Segoe UI" pitchFamily="34" charset="0"/>
            </a:endParaRPr>
          </a:p>
        </p:txBody>
      </p:sp>
      <p:pic>
        <p:nvPicPr>
          <p:cNvPr id="54" name="Picture 53"/>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5793226" y="2913505"/>
            <a:ext cx="652822" cy="420312"/>
          </a:xfrm>
          <a:prstGeom prst="rect">
            <a:avLst/>
          </a:prstGeom>
        </p:spPr>
      </p:pic>
      <p:pic>
        <p:nvPicPr>
          <p:cNvPr id="55" name="Picture 54"/>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5140404" y="3810441"/>
            <a:ext cx="652822" cy="420312"/>
          </a:xfrm>
          <a:prstGeom prst="rect">
            <a:avLst/>
          </a:prstGeom>
        </p:spPr>
      </p:pic>
      <p:pic>
        <p:nvPicPr>
          <p:cNvPr id="56" name="Picture 55"/>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6470174" y="3810441"/>
            <a:ext cx="652822" cy="420312"/>
          </a:xfrm>
          <a:prstGeom prst="rect">
            <a:avLst/>
          </a:prstGeom>
        </p:spPr>
      </p:pic>
      <p:cxnSp>
        <p:nvCxnSpPr>
          <p:cNvPr id="57" name="Straight Connector 56"/>
          <p:cNvCxnSpPr/>
          <p:nvPr/>
        </p:nvCxnSpPr>
        <p:spPr>
          <a:xfrm>
            <a:off x="6546153" y="3264111"/>
            <a:ext cx="186521" cy="373041"/>
          </a:xfrm>
          <a:prstGeom prst="line">
            <a:avLst/>
          </a:prstGeom>
          <a:noFill/>
          <a:ln w="19050" cap="rnd" cmpd="sng" algn="ctr">
            <a:solidFill>
              <a:srgbClr val="FFFFFF"/>
            </a:solidFill>
            <a:prstDash val="sysDot"/>
            <a:headEnd type="none"/>
            <a:tailEnd type="none"/>
          </a:ln>
          <a:effectLst/>
        </p:spPr>
      </p:cxnSp>
      <p:cxnSp>
        <p:nvCxnSpPr>
          <p:cNvPr id="58" name="Straight Connector 57"/>
          <p:cNvCxnSpPr/>
          <p:nvPr/>
        </p:nvCxnSpPr>
        <p:spPr>
          <a:xfrm flipH="1" flipV="1">
            <a:off x="5862362" y="4020597"/>
            <a:ext cx="466302" cy="1"/>
          </a:xfrm>
          <a:prstGeom prst="line">
            <a:avLst/>
          </a:prstGeom>
          <a:noFill/>
          <a:ln w="19050" cap="rnd" cmpd="sng" algn="ctr">
            <a:solidFill>
              <a:srgbClr val="FFFFFF"/>
            </a:solidFill>
            <a:prstDash val="sysDot"/>
            <a:headEnd type="none"/>
            <a:tailEnd type="none"/>
          </a:ln>
          <a:effectLst/>
        </p:spPr>
      </p:cxnSp>
      <p:pic>
        <p:nvPicPr>
          <p:cNvPr id="59" name="Picture 58"/>
          <p:cNvPicPr>
            <a:picLocks noChangeAspect="1"/>
          </p:cNvPicPr>
          <p:nvPr/>
        </p:nvPicPr>
        <p:blipFill>
          <a:blip r:embed="rId17" cstate="print">
            <a:biLevel thresh="25000"/>
            <a:extLst>
              <a:ext uri="{28A0092B-C50C-407E-A947-70E740481C1C}">
                <a14:useLocalDpi xmlns:a14="http://schemas.microsoft.com/office/drawing/2010/main" val="0"/>
              </a:ext>
            </a:extLst>
          </a:blip>
          <a:stretch>
            <a:fillRect/>
          </a:stretch>
        </p:blipFill>
        <p:spPr>
          <a:xfrm>
            <a:off x="9029625" y="3268379"/>
            <a:ext cx="738989" cy="914091"/>
          </a:xfrm>
          <a:prstGeom prst="rect">
            <a:avLst/>
          </a:prstGeom>
        </p:spPr>
      </p:pic>
      <p:grpSp>
        <p:nvGrpSpPr>
          <p:cNvPr id="60" name="Group 59"/>
          <p:cNvGrpSpPr/>
          <p:nvPr/>
        </p:nvGrpSpPr>
        <p:grpSpPr>
          <a:xfrm>
            <a:off x="9763435" y="3089060"/>
            <a:ext cx="1041938" cy="814230"/>
            <a:chOff x="9570411" y="2856637"/>
            <a:chExt cx="1021601" cy="798337"/>
          </a:xfrm>
        </p:grpSpPr>
        <p:pic>
          <p:nvPicPr>
            <p:cNvPr id="61" name="Picture 60"/>
            <p:cNvPicPr>
              <a:picLocks noChangeAspect="1"/>
            </p:cNvPicPr>
            <p:nvPr/>
          </p:nvPicPr>
          <p:blipFill>
            <a:blip r:embed="rId18" cstate="print">
              <a:biLevel thresh="25000"/>
              <a:extLst>
                <a:ext uri="{28A0092B-C50C-407E-A947-70E740481C1C}">
                  <a14:useLocalDpi xmlns:a14="http://schemas.microsoft.com/office/drawing/2010/main" val="0"/>
                </a:ext>
              </a:extLst>
            </a:blip>
            <a:stretch>
              <a:fillRect/>
            </a:stretch>
          </p:blipFill>
          <p:spPr>
            <a:xfrm>
              <a:off x="9570411" y="2856637"/>
              <a:ext cx="1021601" cy="798337"/>
            </a:xfrm>
            <a:prstGeom prst="rect">
              <a:avLst/>
            </a:prstGeom>
          </p:spPr>
        </p:pic>
        <p:cxnSp>
          <p:nvCxnSpPr>
            <p:cNvPr id="62" name="Straight Connector 61"/>
            <p:cNvCxnSpPr/>
            <p:nvPr/>
          </p:nvCxnSpPr>
          <p:spPr>
            <a:xfrm>
              <a:off x="9763539" y="32004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9763539" y="32766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9763539" y="33528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9763539" y="34290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66" name="Straight Connector 65"/>
          <p:cNvCxnSpPr/>
          <p:nvPr/>
        </p:nvCxnSpPr>
        <p:spPr>
          <a:xfrm flipH="1">
            <a:off x="5487698" y="3264111"/>
            <a:ext cx="186521" cy="373041"/>
          </a:xfrm>
          <a:prstGeom prst="line">
            <a:avLst/>
          </a:prstGeom>
          <a:noFill/>
          <a:ln w="19050" cap="rnd" cmpd="sng" algn="ctr">
            <a:solidFill>
              <a:srgbClr val="FFFFFF"/>
            </a:solidFill>
            <a:prstDash val="sysDot"/>
            <a:headEnd type="none"/>
            <a:tailEnd type="none"/>
          </a:ln>
          <a:effectLst/>
        </p:spPr>
      </p:cxnSp>
      <p:sp>
        <p:nvSpPr>
          <p:cNvPr id="68" name="Rectangle 67"/>
          <p:cNvSpPr/>
          <p:nvPr/>
        </p:nvSpPr>
        <p:spPr>
          <a:xfrm>
            <a:off x="4526507" y="3844166"/>
            <a:ext cx="4663017"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smtClean="0">
                <a:solidFill>
                  <a:schemeClr val="tx1"/>
                </a:solidFill>
                <a:latin typeface="+mj-lt"/>
              </a:rPr>
              <a:t>Application Management</a:t>
            </a:r>
            <a:endParaRPr lang="en-US" sz="2040" dirty="0">
              <a:solidFill>
                <a:schemeClr val="tx1"/>
              </a:solidFill>
              <a:latin typeface="+mj-lt"/>
            </a:endParaRPr>
          </a:p>
        </p:txBody>
      </p:sp>
      <p:sp>
        <p:nvSpPr>
          <p:cNvPr id="69" name="Rectangle 68"/>
          <p:cNvSpPr/>
          <p:nvPr/>
        </p:nvSpPr>
        <p:spPr>
          <a:xfrm>
            <a:off x="4526507" y="4409098"/>
            <a:ext cx="4663017"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solidFill>
                  <a:schemeClr val="tx1"/>
                </a:solidFill>
                <a:latin typeface="+mj-lt"/>
              </a:rPr>
              <a:t>Windows Embedded</a:t>
            </a:r>
          </a:p>
        </p:txBody>
      </p:sp>
      <p:sp>
        <p:nvSpPr>
          <p:cNvPr id="70" name="Rectangle 69"/>
          <p:cNvSpPr/>
          <p:nvPr/>
        </p:nvSpPr>
        <p:spPr>
          <a:xfrm>
            <a:off x="4526507" y="4974030"/>
            <a:ext cx="4663017"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solidFill>
                  <a:schemeClr val="tx1"/>
                </a:solidFill>
                <a:latin typeface="+mj-lt"/>
              </a:rPr>
              <a:t>Heterogeneous devices</a:t>
            </a:r>
          </a:p>
        </p:txBody>
      </p:sp>
      <p:sp>
        <p:nvSpPr>
          <p:cNvPr id="7" name="Title 6"/>
          <p:cNvSpPr>
            <a:spLocks noGrp="1"/>
          </p:cNvSpPr>
          <p:nvPr>
            <p:ph type="title"/>
          </p:nvPr>
        </p:nvSpPr>
        <p:spPr/>
        <p:txBody>
          <a:bodyPr/>
          <a:lstStyle/>
          <a:p>
            <a:endParaRPr lang="en-US"/>
          </a:p>
        </p:txBody>
      </p:sp>
    </p:spTree>
    <p:custDataLst>
      <p:tags r:id="rId1"/>
    </p:custDataLst>
    <p:extLst>
      <p:ext uri="{BB962C8B-B14F-4D97-AF65-F5344CB8AC3E}">
        <p14:creationId xmlns:p14="http://schemas.microsoft.com/office/powerpoint/2010/main" val="26287935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1000"/>
                                        <p:tgtEl>
                                          <p:spTgt spid="47"/>
                                        </p:tgtEl>
                                      </p:cBhvr>
                                    </p:animEffect>
                                    <p:set>
                                      <p:cBhvr>
                                        <p:cTn id="7" dur="1" fill="hold">
                                          <p:stCondLst>
                                            <p:cond delay="999"/>
                                          </p:stCondLst>
                                        </p:cTn>
                                        <p:tgtEl>
                                          <p:spTgt spid="47"/>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49"/>
                                        </p:tgtEl>
                                      </p:cBhvr>
                                    </p:animEffect>
                                    <p:set>
                                      <p:cBhvr>
                                        <p:cTn id="10" dur="1" fill="hold">
                                          <p:stCondLst>
                                            <p:cond delay="999"/>
                                          </p:stCondLst>
                                        </p:cTn>
                                        <p:tgtEl>
                                          <p:spTgt spid="49"/>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1000"/>
                                        <p:tgtEl>
                                          <p:spTgt spid="50"/>
                                        </p:tgtEl>
                                      </p:cBhvr>
                                    </p:animEffect>
                                    <p:set>
                                      <p:cBhvr>
                                        <p:cTn id="13" dur="1" fill="hold">
                                          <p:stCondLst>
                                            <p:cond delay="999"/>
                                          </p:stCondLst>
                                        </p:cTn>
                                        <p:tgtEl>
                                          <p:spTgt spid="50"/>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1000"/>
                                        <p:tgtEl>
                                          <p:spTgt spid="51"/>
                                        </p:tgtEl>
                                      </p:cBhvr>
                                    </p:animEffect>
                                    <p:set>
                                      <p:cBhvr>
                                        <p:cTn id="16" dur="1" fill="hold">
                                          <p:stCondLst>
                                            <p:cond delay="999"/>
                                          </p:stCondLst>
                                        </p:cTn>
                                        <p:tgtEl>
                                          <p:spTgt spid="51"/>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1000"/>
                                        <p:tgtEl>
                                          <p:spTgt spid="52"/>
                                        </p:tgtEl>
                                      </p:cBhvr>
                                    </p:animEffect>
                                    <p:set>
                                      <p:cBhvr>
                                        <p:cTn id="19" dur="1" fill="hold">
                                          <p:stCondLst>
                                            <p:cond delay="999"/>
                                          </p:stCondLst>
                                        </p:cTn>
                                        <p:tgtEl>
                                          <p:spTgt spid="52"/>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1000"/>
                                        <p:tgtEl>
                                          <p:spTgt spid="53"/>
                                        </p:tgtEl>
                                      </p:cBhvr>
                                    </p:animEffect>
                                    <p:set>
                                      <p:cBhvr>
                                        <p:cTn id="22" dur="1" fill="hold">
                                          <p:stCondLst>
                                            <p:cond delay="999"/>
                                          </p:stCondLst>
                                        </p:cTn>
                                        <p:tgtEl>
                                          <p:spTgt spid="53"/>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1000"/>
                                        <p:tgtEl>
                                          <p:spTgt spid="54"/>
                                        </p:tgtEl>
                                      </p:cBhvr>
                                    </p:animEffect>
                                    <p:set>
                                      <p:cBhvr>
                                        <p:cTn id="25" dur="1" fill="hold">
                                          <p:stCondLst>
                                            <p:cond delay="999"/>
                                          </p:stCondLst>
                                        </p:cTn>
                                        <p:tgtEl>
                                          <p:spTgt spid="54"/>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1000"/>
                                        <p:tgtEl>
                                          <p:spTgt spid="55"/>
                                        </p:tgtEl>
                                      </p:cBhvr>
                                    </p:animEffect>
                                    <p:set>
                                      <p:cBhvr>
                                        <p:cTn id="28" dur="1" fill="hold">
                                          <p:stCondLst>
                                            <p:cond delay="999"/>
                                          </p:stCondLst>
                                        </p:cTn>
                                        <p:tgtEl>
                                          <p:spTgt spid="55"/>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1000"/>
                                        <p:tgtEl>
                                          <p:spTgt spid="56"/>
                                        </p:tgtEl>
                                      </p:cBhvr>
                                    </p:animEffect>
                                    <p:set>
                                      <p:cBhvr>
                                        <p:cTn id="31" dur="1" fill="hold">
                                          <p:stCondLst>
                                            <p:cond delay="999"/>
                                          </p:stCondLst>
                                        </p:cTn>
                                        <p:tgtEl>
                                          <p:spTgt spid="56"/>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1000"/>
                                        <p:tgtEl>
                                          <p:spTgt spid="57"/>
                                        </p:tgtEl>
                                      </p:cBhvr>
                                    </p:animEffect>
                                    <p:set>
                                      <p:cBhvr>
                                        <p:cTn id="34" dur="1" fill="hold">
                                          <p:stCondLst>
                                            <p:cond delay="999"/>
                                          </p:stCondLst>
                                        </p:cTn>
                                        <p:tgtEl>
                                          <p:spTgt spid="57"/>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1000"/>
                                        <p:tgtEl>
                                          <p:spTgt spid="58"/>
                                        </p:tgtEl>
                                      </p:cBhvr>
                                    </p:animEffect>
                                    <p:set>
                                      <p:cBhvr>
                                        <p:cTn id="37" dur="1" fill="hold">
                                          <p:stCondLst>
                                            <p:cond delay="999"/>
                                          </p:stCondLst>
                                        </p:cTn>
                                        <p:tgtEl>
                                          <p:spTgt spid="58"/>
                                        </p:tgtEl>
                                        <p:attrNameLst>
                                          <p:attrName>style.visibility</p:attrName>
                                        </p:attrNameLst>
                                      </p:cBhvr>
                                      <p:to>
                                        <p:strVal val="hidden"/>
                                      </p:to>
                                    </p:set>
                                  </p:childTnLst>
                                </p:cTn>
                              </p:par>
                              <p:par>
                                <p:cTn id="38" presetID="10" presetClass="exit" presetSubtype="0" fill="hold" nodeType="withEffect">
                                  <p:stCondLst>
                                    <p:cond delay="0"/>
                                  </p:stCondLst>
                                  <p:childTnLst>
                                    <p:animEffect transition="out" filter="fade">
                                      <p:cBhvr>
                                        <p:cTn id="39" dur="1000"/>
                                        <p:tgtEl>
                                          <p:spTgt spid="59"/>
                                        </p:tgtEl>
                                      </p:cBhvr>
                                    </p:animEffect>
                                    <p:set>
                                      <p:cBhvr>
                                        <p:cTn id="40" dur="1" fill="hold">
                                          <p:stCondLst>
                                            <p:cond delay="999"/>
                                          </p:stCondLst>
                                        </p:cTn>
                                        <p:tgtEl>
                                          <p:spTgt spid="59"/>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1000"/>
                                        <p:tgtEl>
                                          <p:spTgt spid="60"/>
                                        </p:tgtEl>
                                      </p:cBhvr>
                                    </p:animEffect>
                                    <p:set>
                                      <p:cBhvr>
                                        <p:cTn id="43" dur="1" fill="hold">
                                          <p:stCondLst>
                                            <p:cond delay="999"/>
                                          </p:stCondLst>
                                        </p:cTn>
                                        <p:tgtEl>
                                          <p:spTgt spid="60"/>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1000"/>
                                        <p:tgtEl>
                                          <p:spTgt spid="66"/>
                                        </p:tgtEl>
                                      </p:cBhvr>
                                    </p:animEffect>
                                    <p:set>
                                      <p:cBhvr>
                                        <p:cTn id="46" dur="1" fill="hold">
                                          <p:stCondLst>
                                            <p:cond delay="999"/>
                                          </p:stCondLst>
                                        </p:cTn>
                                        <p:tgtEl>
                                          <p:spTgt spid="66"/>
                                        </p:tgtEl>
                                        <p:attrNameLst>
                                          <p:attrName>style.visibility</p:attrName>
                                        </p:attrNameLst>
                                      </p:cBhvr>
                                      <p:to>
                                        <p:strVal val="hidden"/>
                                      </p:to>
                                    </p:set>
                                  </p:childTnLst>
                                </p:cTn>
                              </p:par>
                            </p:childTnLst>
                          </p:cTn>
                        </p:par>
                        <p:par>
                          <p:cTn id="47" fill="hold">
                            <p:stCondLst>
                              <p:cond delay="1000"/>
                            </p:stCondLst>
                            <p:childTnLst>
                              <p:par>
                                <p:cTn id="48" presetID="2" presetClass="entr" presetSubtype="2"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500" fill="hold"/>
                                        <p:tgtEl>
                                          <p:spTgt spid="44"/>
                                        </p:tgtEl>
                                        <p:attrNameLst>
                                          <p:attrName>ppt_x</p:attrName>
                                        </p:attrNameLst>
                                      </p:cBhvr>
                                      <p:tavLst>
                                        <p:tav tm="0">
                                          <p:val>
                                            <p:strVal val="1+#ppt_w/2"/>
                                          </p:val>
                                        </p:tav>
                                        <p:tav tm="100000">
                                          <p:val>
                                            <p:strVal val="#ppt_x"/>
                                          </p:val>
                                        </p:tav>
                                      </p:tavLst>
                                    </p:anim>
                                    <p:anim calcmode="lin" valueType="num">
                                      <p:cBhvr additive="base">
                                        <p:cTn id="51" dur="500" fill="hold"/>
                                        <p:tgtEl>
                                          <p:spTgt spid="44"/>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25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500" fill="hold"/>
                                        <p:tgtEl>
                                          <p:spTgt spid="45"/>
                                        </p:tgtEl>
                                        <p:attrNameLst>
                                          <p:attrName>ppt_x</p:attrName>
                                        </p:attrNameLst>
                                      </p:cBhvr>
                                      <p:tavLst>
                                        <p:tav tm="0">
                                          <p:val>
                                            <p:strVal val="1+#ppt_w/2"/>
                                          </p:val>
                                        </p:tav>
                                        <p:tav tm="100000">
                                          <p:val>
                                            <p:strVal val="#ppt_x"/>
                                          </p:val>
                                        </p:tav>
                                      </p:tavLst>
                                    </p:anim>
                                    <p:anim calcmode="lin" valueType="num">
                                      <p:cBhvr additive="base">
                                        <p:cTn id="55" dur="500" fill="hold"/>
                                        <p:tgtEl>
                                          <p:spTgt spid="45"/>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250"/>
                                  </p:stCondLst>
                                  <p:childTnLst>
                                    <p:set>
                                      <p:cBhvr>
                                        <p:cTn id="57" dur="1" fill="hold">
                                          <p:stCondLst>
                                            <p:cond delay="0"/>
                                          </p:stCondLst>
                                        </p:cTn>
                                        <p:tgtEl>
                                          <p:spTgt spid="68"/>
                                        </p:tgtEl>
                                        <p:attrNameLst>
                                          <p:attrName>style.visibility</p:attrName>
                                        </p:attrNameLst>
                                      </p:cBhvr>
                                      <p:to>
                                        <p:strVal val="visible"/>
                                      </p:to>
                                    </p:set>
                                    <p:anim calcmode="lin" valueType="num">
                                      <p:cBhvr additive="base">
                                        <p:cTn id="58" dur="500" fill="hold"/>
                                        <p:tgtEl>
                                          <p:spTgt spid="68"/>
                                        </p:tgtEl>
                                        <p:attrNameLst>
                                          <p:attrName>ppt_x</p:attrName>
                                        </p:attrNameLst>
                                      </p:cBhvr>
                                      <p:tavLst>
                                        <p:tav tm="0">
                                          <p:val>
                                            <p:strVal val="1+#ppt_w/2"/>
                                          </p:val>
                                        </p:tav>
                                        <p:tav tm="100000">
                                          <p:val>
                                            <p:strVal val="#ppt_x"/>
                                          </p:val>
                                        </p:tav>
                                      </p:tavLst>
                                    </p:anim>
                                    <p:anim calcmode="lin" valueType="num">
                                      <p:cBhvr additive="base">
                                        <p:cTn id="59" dur="500" fill="hold"/>
                                        <p:tgtEl>
                                          <p:spTgt spid="68"/>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250"/>
                                  </p:stCondLst>
                                  <p:childTnLst>
                                    <p:set>
                                      <p:cBhvr>
                                        <p:cTn id="61" dur="1" fill="hold">
                                          <p:stCondLst>
                                            <p:cond delay="0"/>
                                          </p:stCondLst>
                                        </p:cTn>
                                        <p:tgtEl>
                                          <p:spTgt spid="69"/>
                                        </p:tgtEl>
                                        <p:attrNameLst>
                                          <p:attrName>style.visibility</p:attrName>
                                        </p:attrNameLst>
                                      </p:cBhvr>
                                      <p:to>
                                        <p:strVal val="visible"/>
                                      </p:to>
                                    </p:set>
                                    <p:anim calcmode="lin" valueType="num">
                                      <p:cBhvr additive="base">
                                        <p:cTn id="62" dur="500" fill="hold"/>
                                        <p:tgtEl>
                                          <p:spTgt spid="69"/>
                                        </p:tgtEl>
                                        <p:attrNameLst>
                                          <p:attrName>ppt_x</p:attrName>
                                        </p:attrNameLst>
                                      </p:cBhvr>
                                      <p:tavLst>
                                        <p:tav tm="0">
                                          <p:val>
                                            <p:strVal val="1+#ppt_w/2"/>
                                          </p:val>
                                        </p:tav>
                                        <p:tav tm="100000">
                                          <p:val>
                                            <p:strVal val="#ppt_x"/>
                                          </p:val>
                                        </p:tav>
                                      </p:tavLst>
                                    </p:anim>
                                    <p:anim calcmode="lin" valueType="num">
                                      <p:cBhvr additive="base">
                                        <p:cTn id="63" dur="500" fill="hold"/>
                                        <p:tgtEl>
                                          <p:spTgt spid="69"/>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250"/>
                                  </p:stCondLst>
                                  <p:childTnLst>
                                    <p:set>
                                      <p:cBhvr>
                                        <p:cTn id="65" dur="1" fill="hold">
                                          <p:stCondLst>
                                            <p:cond delay="0"/>
                                          </p:stCondLst>
                                        </p:cTn>
                                        <p:tgtEl>
                                          <p:spTgt spid="70"/>
                                        </p:tgtEl>
                                        <p:attrNameLst>
                                          <p:attrName>style.visibility</p:attrName>
                                        </p:attrNameLst>
                                      </p:cBhvr>
                                      <p:to>
                                        <p:strVal val="visible"/>
                                      </p:to>
                                    </p:set>
                                    <p:anim calcmode="lin" valueType="num">
                                      <p:cBhvr additive="base">
                                        <p:cTn id="66" dur="500" fill="hold"/>
                                        <p:tgtEl>
                                          <p:spTgt spid="70"/>
                                        </p:tgtEl>
                                        <p:attrNameLst>
                                          <p:attrName>ppt_x</p:attrName>
                                        </p:attrNameLst>
                                      </p:cBhvr>
                                      <p:tavLst>
                                        <p:tav tm="0">
                                          <p:val>
                                            <p:strVal val="1+#ppt_w/2"/>
                                          </p:val>
                                        </p:tav>
                                        <p:tav tm="100000">
                                          <p:val>
                                            <p:strVal val="#ppt_x"/>
                                          </p:val>
                                        </p:tav>
                                      </p:tavLst>
                                    </p:anim>
                                    <p:anim calcmode="lin" valueType="num">
                                      <p:cBhvr additive="base">
                                        <p:cTn id="67"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7" grpId="0"/>
      <p:bldP spid="49" grpId="0"/>
      <p:bldP spid="50" grpId="0"/>
      <p:bldP spid="51" grpId="0"/>
      <p:bldP spid="52" grpId="0" animBg="1"/>
      <p:bldP spid="53" grpId="0" animBg="1"/>
      <p:bldP spid="68" grpId="0" animBg="1"/>
      <p:bldP spid="69" grpId="0" animBg="1"/>
      <p:bldP spid="7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Many Types of Devices for IWs</a:t>
            </a:r>
            <a:endParaRPr lang="en-US" dirty="0"/>
          </a:p>
        </p:txBody>
      </p:sp>
      <p:sp>
        <p:nvSpPr>
          <p:cNvPr id="9" name="Freeform 7"/>
          <p:cNvSpPr>
            <a:spLocks noChangeAspect="1" noEditPoints="1"/>
          </p:cNvSpPr>
          <p:nvPr/>
        </p:nvSpPr>
        <p:spPr bwMode="auto">
          <a:xfrm>
            <a:off x="2236986" y="2427551"/>
            <a:ext cx="1546482" cy="1136372"/>
          </a:xfrm>
          <a:custGeom>
            <a:avLst/>
            <a:gdLst>
              <a:gd name="T0" fmla="*/ 16 w 1389"/>
              <a:gd name="T1" fmla="*/ 0 h 878"/>
              <a:gd name="T2" fmla="*/ 0 w 1389"/>
              <a:gd name="T3" fmla="*/ 332 h 878"/>
              <a:gd name="T4" fmla="*/ 0 w 1389"/>
              <a:gd name="T5" fmla="*/ 788 h 878"/>
              <a:gd name="T6" fmla="*/ 198 w 1389"/>
              <a:gd name="T7" fmla="*/ 802 h 878"/>
              <a:gd name="T8" fmla="*/ 647 w 1389"/>
              <a:gd name="T9" fmla="*/ 803 h 878"/>
              <a:gd name="T10" fmla="*/ 647 w 1389"/>
              <a:gd name="T11" fmla="*/ 826 h 878"/>
              <a:gd name="T12" fmla="*/ 355 w 1389"/>
              <a:gd name="T13" fmla="*/ 840 h 878"/>
              <a:gd name="T14" fmla="*/ 345 w 1389"/>
              <a:gd name="T15" fmla="*/ 878 h 878"/>
              <a:gd name="T16" fmla="*/ 1039 w 1389"/>
              <a:gd name="T17" fmla="*/ 864 h 878"/>
              <a:gd name="T18" fmla="*/ 1000 w 1389"/>
              <a:gd name="T19" fmla="*/ 826 h 878"/>
              <a:gd name="T20" fmla="*/ 721 w 1389"/>
              <a:gd name="T21" fmla="*/ 804 h 878"/>
              <a:gd name="T22" fmla="*/ 1374 w 1389"/>
              <a:gd name="T23" fmla="*/ 803 h 878"/>
              <a:gd name="T24" fmla="*/ 1389 w 1389"/>
              <a:gd name="T25" fmla="*/ 14 h 878"/>
              <a:gd name="T26" fmla="*/ 1126 w 1389"/>
              <a:gd name="T27" fmla="*/ 781 h 878"/>
              <a:gd name="T28" fmla="*/ 1107 w 1389"/>
              <a:gd name="T29" fmla="*/ 778 h 878"/>
              <a:gd name="T30" fmla="*/ 1126 w 1389"/>
              <a:gd name="T31" fmla="*/ 774 h 878"/>
              <a:gd name="T32" fmla="*/ 1126 w 1389"/>
              <a:gd name="T33" fmla="*/ 781 h 878"/>
              <a:gd name="T34" fmla="*/ 1144 w 1389"/>
              <a:gd name="T35" fmla="*/ 781 h 878"/>
              <a:gd name="T36" fmla="*/ 1144 w 1389"/>
              <a:gd name="T37" fmla="*/ 774 h 878"/>
              <a:gd name="T38" fmla="*/ 1164 w 1389"/>
              <a:gd name="T39" fmla="*/ 778 h 878"/>
              <a:gd name="T40" fmla="*/ 1194 w 1389"/>
              <a:gd name="T41" fmla="*/ 781 h 878"/>
              <a:gd name="T42" fmla="*/ 1174 w 1389"/>
              <a:gd name="T43" fmla="*/ 778 h 878"/>
              <a:gd name="T44" fmla="*/ 1194 w 1389"/>
              <a:gd name="T45" fmla="*/ 774 h 878"/>
              <a:gd name="T46" fmla="*/ 1194 w 1389"/>
              <a:gd name="T47" fmla="*/ 781 h 878"/>
              <a:gd name="T48" fmla="*/ 1211 w 1389"/>
              <a:gd name="T49" fmla="*/ 781 h 878"/>
              <a:gd name="T50" fmla="*/ 1211 w 1389"/>
              <a:gd name="T51" fmla="*/ 774 h 878"/>
              <a:gd name="T52" fmla="*/ 1231 w 1389"/>
              <a:gd name="T53" fmla="*/ 778 h 878"/>
              <a:gd name="T54" fmla="*/ 1261 w 1389"/>
              <a:gd name="T55" fmla="*/ 781 h 878"/>
              <a:gd name="T56" fmla="*/ 1241 w 1389"/>
              <a:gd name="T57" fmla="*/ 778 h 878"/>
              <a:gd name="T58" fmla="*/ 1261 w 1389"/>
              <a:gd name="T59" fmla="*/ 774 h 878"/>
              <a:gd name="T60" fmla="*/ 1261 w 1389"/>
              <a:gd name="T61" fmla="*/ 781 h 878"/>
              <a:gd name="T62" fmla="*/ 1278 w 1389"/>
              <a:gd name="T63" fmla="*/ 781 h 878"/>
              <a:gd name="T64" fmla="*/ 1278 w 1389"/>
              <a:gd name="T65" fmla="*/ 774 h 878"/>
              <a:gd name="T66" fmla="*/ 1298 w 1389"/>
              <a:gd name="T67" fmla="*/ 778 h 878"/>
              <a:gd name="T68" fmla="*/ 1316 w 1389"/>
              <a:gd name="T69" fmla="*/ 787 h 878"/>
              <a:gd name="T70" fmla="*/ 1316 w 1389"/>
              <a:gd name="T71" fmla="*/ 768 h 878"/>
              <a:gd name="T72" fmla="*/ 1316 w 1389"/>
              <a:gd name="T73" fmla="*/ 787 h 878"/>
              <a:gd name="T74" fmla="*/ 1326 w 1389"/>
              <a:gd name="T75" fmla="*/ 754 h 878"/>
              <a:gd name="T76" fmla="*/ 455 w 1389"/>
              <a:gd name="T77" fmla="*/ 754 h 878"/>
              <a:gd name="T78" fmla="*/ 49 w 1389"/>
              <a:gd name="T79" fmla="*/ 739 h 878"/>
              <a:gd name="T80" fmla="*/ 49 w 1389"/>
              <a:gd name="T81" fmla="*/ 332 h 878"/>
              <a:gd name="T82" fmla="*/ 64 w 1389"/>
              <a:gd name="T83" fmla="*/ 48 h 878"/>
              <a:gd name="T84" fmla="*/ 1340 w 1389"/>
              <a:gd name="T85" fmla="*/ 6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9" h="878">
                <a:moveTo>
                  <a:pt x="1374" y="0"/>
                </a:moveTo>
                <a:cubicBezTo>
                  <a:pt x="16" y="0"/>
                  <a:pt x="16" y="0"/>
                  <a:pt x="16" y="0"/>
                </a:cubicBezTo>
                <a:cubicBezTo>
                  <a:pt x="7" y="0"/>
                  <a:pt x="0" y="6"/>
                  <a:pt x="0" y="14"/>
                </a:cubicBezTo>
                <a:cubicBezTo>
                  <a:pt x="0" y="139"/>
                  <a:pt x="0" y="244"/>
                  <a:pt x="0" y="332"/>
                </a:cubicBezTo>
                <a:cubicBezTo>
                  <a:pt x="0" y="384"/>
                  <a:pt x="0" y="430"/>
                  <a:pt x="0" y="470"/>
                </a:cubicBezTo>
                <a:cubicBezTo>
                  <a:pt x="0" y="788"/>
                  <a:pt x="0" y="788"/>
                  <a:pt x="0" y="788"/>
                </a:cubicBezTo>
                <a:cubicBezTo>
                  <a:pt x="0" y="796"/>
                  <a:pt x="7" y="802"/>
                  <a:pt x="16" y="802"/>
                </a:cubicBezTo>
                <a:cubicBezTo>
                  <a:pt x="16" y="802"/>
                  <a:pt x="16" y="802"/>
                  <a:pt x="198" y="802"/>
                </a:cubicBezTo>
                <a:cubicBezTo>
                  <a:pt x="198" y="802"/>
                  <a:pt x="198" y="803"/>
                  <a:pt x="198" y="803"/>
                </a:cubicBezTo>
                <a:cubicBezTo>
                  <a:pt x="647" y="803"/>
                  <a:pt x="647" y="803"/>
                  <a:pt x="647" y="803"/>
                </a:cubicBezTo>
                <a:cubicBezTo>
                  <a:pt x="647" y="803"/>
                  <a:pt x="647" y="803"/>
                  <a:pt x="647" y="804"/>
                </a:cubicBezTo>
                <a:cubicBezTo>
                  <a:pt x="647" y="826"/>
                  <a:pt x="647" y="826"/>
                  <a:pt x="647" y="826"/>
                </a:cubicBezTo>
                <a:cubicBezTo>
                  <a:pt x="369" y="826"/>
                  <a:pt x="369" y="826"/>
                  <a:pt x="369" y="826"/>
                </a:cubicBezTo>
                <a:cubicBezTo>
                  <a:pt x="362" y="826"/>
                  <a:pt x="355" y="832"/>
                  <a:pt x="355" y="840"/>
                </a:cubicBezTo>
                <a:cubicBezTo>
                  <a:pt x="331" y="864"/>
                  <a:pt x="331" y="864"/>
                  <a:pt x="331" y="864"/>
                </a:cubicBezTo>
                <a:cubicBezTo>
                  <a:pt x="331" y="872"/>
                  <a:pt x="337" y="878"/>
                  <a:pt x="345" y="878"/>
                </a:cubicBezTo>
                <a:cubicBezTo>
                  <a:pt x="1024" y="878"/>
                  <a:pt x="1024" y="878"/>
                  <a:pt x="1024" y="878"/>
                </a:cubicBezTo>
                <a:cubicBezTo>
                  <a:pt x="1033" y="878"/>
                  <a:pt x="1039" y="872"/>
                  <a:pt x="1039" y="864"/>
                </a:cubicBezTo>
                <a:cubicBezTo>
                  <a:pt x="1015" y="840"/>
                  <a:pt x="1015" y="840"/>
                  <a:pt x="1015" y="840"/>
                </a:cubicBezTo>
                <a:cubicBezTo>
                  <a:pt x="1015" y="832"/>
                  <a:pt x="1009" y="826"/>
                  <a:pt x="1000" y="826"/>
                </a:cubicBezTo>
                <a:cubicBezTo>
                  <a:pt x="721" y="826"/>
                  <a:pt x="721" y="826"/>
                  <a:pt x="721" y="826"/>
                </a:cubicBezTo>
                <a:cubicBezTo>
                  <a:pt x="721" y="804"/>
                  <a:pt x="721" y="804"/>
                  <a:pt x="721" y="804"/>
                </a:cubicBezTo>
                <a:cubicBezTo>
                  <a:pt x="721" y="803"/>
                  <a:pt x="721" y="803"/>
                  <a:pt x="721" y="803"/>
                </a:cubicBezTo>
                <a:cubicBezTo>
                  <a:pt x="1374" y="803"/>
                  <a:pt x="1374" y="803"/>
                  <a:pt x="1374" y="803"/>
                </a:cubicBezTo>
                <a:cubicBezTo>
                  <a:pt x="1383" y="803"/>
                  <a:pt x="1389" y="797"/>
                  <a:pt x="1389" y="789"/>
                </a:cubicBezTo>
                <a:cubicBezTo>
                  <a:pt x="1389" y="14"/>
                  <a:pt x="1389" y="14"/>
                  <a:pt x="1389" y="14"/>
                </a:cubicBezTo>
                <a:cubicBezTo>
                  <a:pt x="1389" y="6"/>
                  <a:pt x="1383" y="0"/>
                  <a:pt x="1374" y="0"/>
                </a:cubicBezTo>
                <a:close/>
                <a:moveTo>
                  <a:pt x="1126" y="781"/>
                </a:moveTo>
                <a:cubicBezTo>
                  <a:pt x="1110" y="781"/>
                  <a:pt x="1110" y="781"/>
                  <a:pt x="1110" y="781"/>
                </a:cubicBezTo>
                <a:cubicBezTo>
                  <a:pt x="1108" y="781"/>
                  <a:pt x="1107" y="780"/>
                  <a:pt x="1107" y="778"/>
                </a:cubicBezTo>
                <a:cubicBezTo>
                  <a:pt x="1107" y="776"/>
                  <a:pt x="1108" y="774"/>
                  <a:pt x="1110" y="774"/>
                </a:cubicBezTo>
                <a:cubicBezTo>
                  <a:pt x="1126" y="774"/>
                  <a:pt x="1126" y="774"/>
                  <a:pt x="1126" y="774"/>
                </a:cubicBezTo>
                <a:cubicBezTo>
                  <a:pt x="1129" y="774"/>
                  <a:pt x="1130" y="776"/>
                  <a:pt x="1130" y="778"/>
                </a:cubicBezTo>
                <a:cubicBezTo>
                  <a:pt x="1130" y="780"/>
                  <a:pt x="1129" y="781"/>
                  <a:pt x="1126" y="781"/>
                </a:cubicBezTo>
                <a:close/>
                <a:moveTo>
                  <a:pt x="1160" y="781"/>
                </a:moveTo>
                <a:cubicBezTo>
                  <a:pt x="1144" y="781"/>
                  <a:pt x="1144" y="781"/>
                  <a:pt x="1144" y="781"/>
                </a:cubicBezTo>
                <a:cubicBezTo>
                  <a:pt x="1142" y="781"/>
                  <a:pt x="1140" y="780"/>
                  <a:pt x="1140" y="778"/>
                </a:cubicBezTo>
                <a:cubicBezTo>
                  <a:pt x="1140" y="776"/>
                  <a:pt x="1142" y="774"/>
                  <a:pt x="1144" y="774"/>
                </a:cubicBezTo>
                <a:cubicBezTo>
                  <a:pt x="1160" y="774"/>
                  <a:pt x="1160" y="774"/>
                  <a:pt x="1160" y="774"/>
                </a:cubicBezTo>
                <a:cubicBezTo>
                  <a:pt x="1162" y="774"/>
                  <a:pt x="1164" y="776"/>
                  <a:pt x="1164" y="778"/>
                </a:cubicBezTo>
                <a:cubicBezTo>
                  <a:pt x="1164" y="780"/>
                  <a:pt x="1162" y="781"/>
                  <a:pt x="1160" y="781"/>
                </a:cubicBezTo>
                <a:close/>
                <a:moveTo>
                  <a:pt x="1194" y="781"/>
                </a:moveTo>
                <a:cubicBezTo>
                  <a:pt x="1177" y="781"/>
                  <a:pt x="1177" y="781"/>
                  <a:pt x="1177" y="781"/>
                </a:cubicBezTo>
                <a:cubicBezTo>
                  <a:pt x="1175" y="781"/>
                  <a:pt x="1174" y="780"/>
                  <a:pt x="1174" y="778"/>
                </a:cubicBezTo>
                <a:cubicBezTo>
                  <a:pt x="1174" y="776"/>
                  <a:pt x="1175" y="774"/>
                  <a:pt x="1177" y="774"/>
                </a:cubicBezTo>
                <a:cubicBezTo>
                  <a:pt x="1194" y="774"/>
                  <a:pt x="1194" y="774"/>
                  <a:pt x="1194" y="774"/>
                </a:cubicBezTo>
                <a:cubicBezTo>
                  <a:pt x="1196" y="774"/>
                  <a:pt x="1198" y="776"/>
                  <a:pt x="1198" y="778"/>
                </a:cubicBezTo>
                <a:cubicBezTo>
                  <a:pt x="1198" y="780"/>
                  <a:pt x="1196" y="781"/>
                  <a:pt x="1194" y="781"/>
                </a:cubicBezTo>
                <a:close/>
                <a:moveTo>
                  <a:pt x="1228" y="781"/>
                </a:moveTo>
                <a:cubicBezTo>
                  <a:pt x="1211" y="781"/>
                  <a:pt x="1211" y="781"/>
                  <a:pt x="1211" y="781"/>
                </a:cubicBezTo>
                <a:cubicBezTo>
                  <a:pt x="1209" y="781"/>
                  <a:pt x="1207" y="780"/>
                  <a:pt x="1207" y="778"/>
                </a:cubicBezTo>
                <a:cubicBezTo>
                  <a:pt x="1207" y="776"/>
                  <a:pt x="1209" y="774"/>
                  <a:pt x="1211" y="774"/>
                </a:cubicBezTo>
                <a:cubicBezTo>
                  <a:pt x="1228" y="774"/>
                  <a:pt x="1228" y="774"/>
                  <a:pt x="1228" y="774"/>
                </a:cubicBezTo>
                <a:cubicBezTo>
                  <a:pt x="1230" y="774"/>
                  <a:pt x="1231" y="776"/>
                  <a:pt x="1231" y="778"/>
                </a:cubicBezTo>
                <a:cubicBezTo>
                  <a:pt x="1231" y="780"/>
                  <a:pt x="1230" y="781"/>
                  <a:pt x="1228" y="781"/>
                </a:cubicBezTo>
                <a:close/>
                <a:moveTo>
                  <a:pt x="1261" y="781"/>
                </a:moveTo>
                <a:cubicBezTo>
                  <a:pt x="1244" y="781"/>
                  <a:pt x="1244" y="781"/>
                  <a:pt x="1244" y="781"/>
                </a:cubicBezTo>
                <a:cubicBezTo>
                  <a:pt x="1242" y="781"/>
                  <a:pt x="1241" y="780"/>
                  <a:pt x="1241" y="778"/>
                </a:cubicBezTo>
                <a:cubicBezTo>
                  <a:pt x="1241" y="776"/>
                  <a:pt x="1242" y="774"/>
                  <a:pt x="1244" y="774"/>
                </a:cubicBezTo>
                <a:cubicBezTo>
                  <a:pt x="1261" y="774"/>
                  <a:pt x="1261" y="774"/>
                  <a:pt x="1261" y="774"/>
                </a:cubicBezTo>
                <a:cubicBezTo>
                  <a:pt x="1263" y="774"/>
                  <a:pt x="1265" y="776"/>
                  <a:pt x="1265" y="778"/>
                </a:cubicBezTo>
                <a:cubicBezTo>
                  <a:pt x="1265" y="780"/>
                  <a:pt x="1263" y="781"/>
                  <a:pt x="1261" y="781"/>
                </a:cubicBezTo>
                <a:close/>
                <a:moveTo>
                  <a:pt x="1295" y="781"/>
                </a:moveTo>
                <a:cubicBezTo>
                  <a:pt x="1278" y="781"/>
                  <a:pt x="1278" y="781"/>
                  <a:pt x="1278" y="781"/>
                </a:cubicBezTo>
                <a:cubicBezTo>
                  <a:pt x="1276" y="781"/>
                  <a:pt x="1274" y="780"/>
                  <a:pt x="1274" y="778"/>
                </a:cubicBezTo>
                <a:cubicBezTo>
                  <a:pt x="1274" y="776"/>
                  <a:pt x="1276" y="774"/>
                  <a:pt x="1278" y="774"/>
                </a:cubicBezTo>
                <a:cubicBezTo>
                  <a:pt x="1295" y="774"/>
                  <a:pt x="1295" y="774"/>
                  <a:pt x="1295" y="774"/>
                </a:cubicBezTo>
                <a:cubicBezTo>
                  <a:pt x="1297" y="774"/>
                  <a:pt x="1298" y="776"/>
                  <a:pt x="1298" y="778"/>
                </a:cubicBezTo>
                <a:cubicBezTo>
                  <a:pt x="1298" y="780"/>
                  <a:pt x="1297" y="781"/>
                  <a:pt x="1295" y="781"/>
                </a:cubicBezTo>
                <a:close/>
                <a:moveTo>
                  <a:pt x="1316" y="787"/>
                </a:moveTo>
                <a:cubicBezTo>
                  <a:pt x="1311" y="787"/>
                  <a:pt x="1307" y="783"/>
                  <a:pt x="1307" y="778"/>
                </a:cubicBezTo>
                <a:cubicBezTo>
                  <a:pt x="1307" y="773"/>
                  <a:pt x="1311" y="768"/>
                  <a:pt x="1316" y="768"/>
                </a:cubicBezTo>
                <a:cubicBezTo>
                  <a:pt x="1321" y="768"/>
                  <a:pt x="1325" y="773"/>
                  <a:pt x="1325" y="778"/>
                </a:cubicBezTo>
                <a:cubicBezTo>
                  <a:pt x="1325" y="783"/>
                  <a:pt x="1321" y="787"/>
                  <a:pt x="1316" y="787"/>
                </a:cubicBezTo>
                <a:close/>
                <a:moveTo>
                  <a:pt x="1340" y="740"/>
                </a:moveTo>
                <a:cubicBezTo>
                  <a:pt x="1340" y="748"/>
                  <a:pt x="1334" y="754"/>
                  <a:pt x="1326" y="754"/>
                </a:cubicBezTo>
                <a:cubicBezTo>
                  <a:pt x="918" y="754"/>
                  <a:pt x="642" y="754"/>
                  <a:pt x="455" y="754"/>
                </a:cubicBezTo>
                <a:cubicBezTo>
                  <a:pt x="455" y="754"/>
                  <a:pt x="455" y="754"/>
                  <a:pt x="455" y="754"/>
                </a:cubicBezTo>
                <a:cubicBezTo>
                  <a:pt x="64" y="754"/>
                  <a:pt x="64" y="754"/>
                  <a:pt x="64" y="754"/>
                </a:cubicBezTo>
                <a:cubicBezTo>
                  <a:pt x="56" y="754"/>
                  <a:pt x="49" y="747"/>
                  <a:pt x="49" y="739"/>
                </a:cubicBezTo>
                <a:cubicBezTo>
                  <a:pt x="49" y="739"/>
                  <a:pt x="49" y="739"/>
                  <a:pt x="49" y="470"/>
                </a:cubicBezTo>
                <a:cubicBezTo>
                  <a:pt x="49" y="417"/>
                  <a:pt x="49" y="372"/>
                  <a:pt x="49" y="332"/>
                </a:cubicBezTo>
                <a:cubicBezTo>
                  <a:pt x="49" y="63"/>
                  <a:pt x="49" y="63"/>
                  <a:pt x="49" y="63"/>
                </a:cubicBezTo>
                <a:cubicBezTo>
                  <a:pt x="49" y="55"/>
                  <a:pt x="56" y="48"/>
                  <a:pt x="64" y="48"/>
                </a:cubicBezTo>
                <a:cubicBezTo>
                  <a:pt x="1326" y="48"/>
                  <a:pt x="1326" y="48"/>
                  <a:pt x="1326" y="48"/>
                </a:cubicBezTo>
                <a:cubicBezTo>
                  <a:pt x="1334" y="48"/>
                  <a:pt x="1340" y="55"/>
                  <a:pt x="1340" y="63"/>
                </a:cubicBezTo>
                <a:cubicBezTo>
                  <a:pt x="1340" y="740"/>
                  <a:pt x="1340" y="740"/>
                  <a:pt x="1340" y="740"/>
                </a:cubicBezTo>
                <a:close/>
              </a:path>
            </a:pathLst>
          </a:custGeom>
          <a:solidFill>
            <a:schemeClr val="tx1"/>
          </a:solidFill>
          <a:ln w="25400" cap="flat" cmpd="sng" algn="ctr">
            <a:noFill/>
            <a:prstDash val="solid"/>
            <a:headEnd type="none" w="med" len="med"/>
            <a:tailEnd type="none" w="med" len="med"/>
          </a:ln>
          <a:effectLst/>
        </p:spPr>
        <p:txBody>
          <a:bodyPr vert="horz" wrap="square" lIns="118351" tIns="59176" rIns="118351" bIns="59176" numCol="1" rtlCol="0" anchor="ctr" anchorCtr="0" compatLnSpc="1">
            <a:prstTxWarp prst="textNoShape">
              <a:avLst/>
            </a:prstTxWarp>
          </a:bodyPr>
          <a:lstStyle/>
          <a:p>
            <a:pPr defTabSz="1065194">
              <a:defRPr/>
            </a:pPr>
            <a:endParaRPr lang="en-US" sz="2856" kern="0" spc="-174">
              <a:latin typeface="Segoe Light" pitchFamily="34" charset="0"/>
            </a:endParaRPr>
          </a:p>
        </p:txBody>
      </p:sp>
      <p:sp>
        <p:nvSpPr>
          <p:cNvPr id="25" name="Freeform 20"/>
          <p:cNvSpPr>
            <a:spLocks noChangeAspect="1" noEditPoints="1"/>
          </p:cNvSpPr>
          <p:nvPr/>
        </p:nvSpPr>
        <p:spPr bwMode="black">
          <a:xfrm>
            <a:off x="5435021" y="2704866"/>
            <a:ext cx="1323853" cy="859056"/>
          </a:xfrm>
          <a:custGeom>
            <a:avLst/>
            <a:gdLst/>
            <a:ahLst/>
            <a:cxnLst>
              <a:cxn ang="0">
                <a:pos x="774" y="456"/>
              </a:cxn>
              <a:cxn ang="0">
                <a:pos x="774" y="36"/>
              </a:cxn>
              <a:cxn ang="0">
                <a:pos x="737" y="0"/>
              </a:cxn>
              <a:cxn ang="0">
                <a:pos x="107" y="0"/>
              </a:cxn>
              <a:cxn ang="0">
                <a:pos x="71" y="36"/>
              </a:cxn>
              <a:cxn ang="0">
                <a:pos x="71" y="456"/>
              </a:cxn>
              <a:cxn ang="0">
                <a:pos x="0" y="544"/>
              </a:cxn>
              <a:cxn ang="0">
                <a:pos x="44" y="588"/>
              </a:cxn>
              <a:cxn ang="0">
                <a:pos x="800" y="588"/>
              </a:cxn>
              <a:cxn ang="0">
                <a:pos x="844" y="544"/>
              </a:cxn>
              <a:cxn ang="0">
                <a:pos x="774" y="456"/>
              </a:cxn>
              <a:cxn ang="0">
                <a:pos x="481" y="554"/>
              </a:cxn>
              <a:cxn ang="0">
                <a:pos x="350" y="554"/>
              </a:cxn>
              <a:cxn ang="0">
                <a:pos x="337" y="547"/>
              </a:cxn>
              <a:cxn ang="0">
                <a:pos x="352" y="519"/>
              </a:cxn>
              <a:cxn ang="0">
                <a:pos x="363" y="514"/>
              </a:cxn>
              <a:cxn ang="0">
                <a:pos x="468" y="514"/>
              </a:cxn>
              <a:cxn ang="0">
                <a:pos x="478" y="519"/>
              </a:cxn>
              <a:cxn ang="0">
                <a:pos x="494" y="547"/>
              </a:cxn>
              <a:cxn ang="0">
                <a:pos x="481" y="554"/>
              </a:cxn>
              <a:cxn ang="0">
                <a:pos x="748" y="456"/>
              </a:cxn>
              <a:cxn ang="0">
                <a:pos x="99" y="456"/>
              </a:cxn>
              <a:cxn ang="0">
                <a:pos x="99" y="42"/>
              </a:cxn>
              <a:cxn ang="0">
                <a:pos x="117" y="24"/>
              </a:cxn>
              <a:cxn ang="0">
                <a:pos x="730" y="24"/>
              </a:cxn>
              <a:cxn ang="0">
                <a:pos x="748" y="42"/>
              </a:cxn>
              <a:cxn ang="0">
                <a:pos x="748" y="456"/>
              </a:cxn>
            </a:cxnLst>
            <a:rect l="0" t="0" r="r" b="b"/>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chemeClr val="tx1"/>
          </a:solidFill>
          <a:extLst/>
        </p:spPr>
        <p:txBody>
          <a:bodyPr vert="horz" wrap="square" lIns="83943" tIns="41972" rIns="83943" bIns="41972" numCol="1" anchor="t" anchorCtr="0" compatLnSpc="1">
            <a:prstTxWarp prst="textNoShape">
              <a:avLst/>
            </a:prstTxWarp>
          </a:bodyPr>
          <a:lstStyle/>
          <a:p>
            <a:endParaRPr lang="en-US" sz="918" dirty="0"/>
          </a:p>
        </p:txBody>
      </p:sp>
      <p:sp>
        <p:nvSpPr>
          <p:cNvPr id="38" name="Rounded Rectangle 6"/>
          <p:cNvSpPr/>
          <p:nvPr/>
        </p:nvSpPr>
        <p:spPr bwMode="black">
          <a:xfrm>
            <a:off x="8494652" y="2794039"/>
            <a:ext cx="543066" cy="769883"/>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chemeClr val="tx1"/>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3940" tIns="41970" rIns="83940" bIns="41970" numCol="1" rtlCol="0" anchor="ctr" anchorCtr="0" compatLnSpc="1">
            <a:prstTxWarp prst="textNoShape">
              <a:avLst/>
            </a:prstTxWarp>
          </a:bodyPr>
          <a:lstStyle/>
          <a:p>
            <a:pPr defTabSz="755481"/>
            <a:endParaRPr lang="en-US" sz="1836" spc="-124" dirty="0">
              <a:solidFill>
                <a:schemeClr val="tx1"/>
              </a:solidFill>
              <a:latin typeface="Segoe Light" pitchFamily="34" charset="0"/>
            </a:endParaRPr>
          </a:p>
        </p:txBody>
      </p:sp>
      <p:sp>
        <p:nvSpPr>
          <p:cNvPr id="13" name="Rounded Rectangle 48"/>
          <p:cNvSpPr/>
          <p:nvPr/>
        </p:nvSpPr>
        <p:spPr>
          <a:xfrm rot="16200000">
            <a:off x="9506144" y="2939381"/>
            <a:ext cx="489990" cy="759093"/>
          </a:xfrm>
          <a:custGeom>
            <a:avLst/>
            <a:gdLst/>
            <a:ahLst/>
            <a:cxnLst/>
            <a:rect l="l" t="t" r="r" b="b"/>
            <a:pathLst>
              <a:path w="736600" h="929111">
                <a:moveTo>
                  <a:pt x="163799" y="872703"/>
                </a:moveTo>
                <a:lnTo>
                  <a:pt x="163799" y="907053"/>
                </a:lnTo>
                <a:lnTo>
                  <a:pt x="198149" y="907053"/>
                </a:lnTo>
                <a:lnTo>
                  <a:pt x="198149" y="872703"/>
                </a:lnTo>
                <a:close/>
                <a:moveTo>
                  <a:pt x="103474" y="872703"/>
                </a:moveTo>
                <a:lnTo>
                  <a:pt x="103474" y="907053"/>
                </a:lnTo>
                <a:lnTo>
                  <a:pt x="137824" y="907053"/>
                </a:lnTo>
                <a:lnTo>
                  <a:pt x="137824" y="872703"/>
                </a:lnTo>
                <a:close/>
                <a:moveTo>
                  <a:pt x="85808" y="64817"/>
                </a:moveTo>
                <a:cubicBezTo>
                  <a:pt x="69794" y="64817"/>
                  <a:pt x="56812" y="79948"/>
                  <a:pt x="56812" y="98612"/>
                </a:cubicBezTo>
                <a:lnTo>
                  <a:pt x="56812" y="819588"/>
                </a:lnTo>
                <a:cubicBezTo>
                  <a:pt x="56812" y="838252"/>
                  <a:pt x="69794" y="853383"/>
                  <a:pt x="85808" y="853383"/>
                </a:cubicBezTo>
                <a:lnTo>
                  <a:pt x="652992" y="853383"/>
                </a:lnTo>
                <a:cubicBezTo>
                  <a:pt x="669005" y="853383"/>
                  <a:pt x="681988" y="838252"/>
                  <a:pt x="681988" y="819588"/>
                </a:cubicBezTo>
                <a:lnTo>
                  <a:pt x="681988" y="98612"/>
                </a:lnTo>
                <a:cubicBezTo>
                  <a:pt x="681988" y="79948"/>
                  <a:pt x="669005" y="64817"/>
                  <a:pt x="652992" y="64817"/>
                </a:cubicBezTo>
                <a:close/>
                <a:moveTo>
                  <a:pt x="34164" y="0"/>
                </a:moveTo>
                <a:lnTo>
                  <a:pt x="702437" y="0"/>
                </a:lnTo>
                <a:cubicBezTo>
                  <a:pt x="721305" y="0"/>
                  <a:pt x="736600" y="17827"/>
                  <a:pt x="736600" y="39818"/>
                </a:cubicBezTo>
                <a:lnTo>
                  <a:pt x="736600" y="889293"/>
                </a:lnTo>
                <a:cubicBezTo>
                  <a:pt x="736600" y="911284"/>
                  <a:pt x="721305" y="929111"/>
                  <a:pt x="702437" y="929111"/>
                </a:cubicBezTo>
                <a:lnTo>
                  <a:pt x="34164" y="929111"/>
                </a:lnTo>
                <a:cubicBezTo>
                  <a:pt x="15296" y="929111"/>
                  <a:pt x="0" y="911284"/>
                  <a:pt x="0" y="889293"/>
                </a:cubicBezTo>
                <a:lnTo>
                  <a:pt x="0" y="39818"/>
                </a:lnTo>
                <a:cubicBezTo>
                  <a:pt x="0" y="17827"/>
                  <a:pt x="15296" y="0"/>
                  <a:pt x="3416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sp>
        <p:nvSpPr>
          <p:cNvPr id="22" name="Rounded Rectangle 48"/>
          <p:cNvSpPr/>
          <p:nvPr/>
        </p:nvSpPr>
        <p:spPr>
          <a:xfrm rot="16200000">
            <a:off x="4277352" y="2717862"/>
            <a:ext cx="663784" cy="1028336"/>
          </a:xfrm>
          <a:custGeom>
            <a:avLst/>
            <a:gdLst/>
            <a:ahLst/>
            <a:cxnLst/>
            <a:rect l="l" t="t" r="r" b="b"/>
            <a:pathLst>
              <a:path w="736600" h="929111">
                <a:moveTo>
                  <a:pt x="163799" y="872703"/>
                </a:moveTo>
                <a:lnTo>
                  <a:pt x="163799" y="907053"/>
                </a:lnTo>
                <a:lnTo>
                  <a:pt x="198149" y="907053"/>
                </a:lnTo>
                <a:lnTo>
                  <a:pt x="198149" y="872703"/>
                </a:lnTo>
                <a:close/>
                <a:moveTo>
                  <a:pt x="103474" y="872703"/>
                </a:moveTo>
                <a:lnTo>
                  <a:pt x="103474" y="907053"/>
                </a:lnTo>
                <a:lnTo>
                  <a:pt x="137824" y="907053"/>
                </a:lnTo>
                <a:lnTo>
                  <a:pt x="137824" y="872703"/>
                </a:lnTo>
                <a:close/>
                <a:moveTo>
                  <a:pt x="85808" y="64817"/>
                </a:moveTo>
                <a:cubicBezTo>
                  <a:pt x="69794" y="64817"/>
                  <a:pt x="56812" y="79948"/>
                  <a:pt x="56812" y="98612"/>
                </a:cubicBezTo>
                <a:lnTo>
                  <a:pt x="56812" y="819588"/>
                </a:lnTo>
                <a:cubicBezTo>
                  <a:pt x="56812" y="838252"/>
                  <a:pt x="69794" y="853383"/>
                  <a:pt x="85808" y="853383"/>
                </a:cubicBezTo>
                <a:lnTo>
                  <a:pt x="652992" y="853383"/>
                </a:lnTo>
                <a:cubicBezTo>
                  <a:pt x="669005" y="853383"/>
                  <a:pt x="681988" y="838252"/>
                  <a:pt x="681988" y="819588"/>
                </a:cubicBezTo>
                <a:lnTo>
                  <a:pt x="681988" y="98612"/>
                </a:lnTo>
                <a:cubicBezTo>
                  <a:pt x="681988" y="79948"/>
                  <a:pt x="669005" y="64817"/>
                  <a:pt x="652992" y="64817"/>
                </a:cubicBezTo>
                <a:close/>
                <a:moveTo>
                  <a:pt x="34164" y="0"/>
                </a:moveTo>
                <a:lnTo>
                  <a:pt x="702437" y="0"/>
                </a:lnTo>
                <a:cubicBezTo>
                  <a:pt x="721305" y="0"/>
                  <a:pt x="736600" y="17827"/>
                  <a:pt x="736600" y="39818"/>
                </a:cubicBezTo>
                <a:lnTo>
                  <a:pt x="736600" y="889293"/>
                </a:lnTo>
                <a:cubicBezTo>
                  <a:pt x="736600" y="911284"/>
                  <a:pt x="721305" y="929111"/>
                  <a:pt x="702437" y="929111"/>
                </a:cubicBezTo>
                <a:lnTo>
                  <a:pt x="34164" y="929111"/>
                </a:lnTo>
                <a:cubicBezTo>
                  <a:pt x="15296" y="929111"/>
                  <a:pt x="0" y="911284"/>
                  <a:pt x="0" y="889293"/>
                </a:cubicBezTo>
                <a:lnTo>
                  <a:pt x="0" y="39818"/>
                </a:lnTo>
                <a:cubicBezTo>
                  <a:pt x="0" y="17827"/>
                  <a:pt x="15296" y="0"/>
                  <a:pt x="3416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grpSp>
        <p:nvGrpSpPr>
          <p:cNvPr id="26" name="Group 25"/>
          <p:cNvGrpSpPr>
            <a:grpSpLocks noChangeAspect="1"/>
          </p:cNvGrpSpPr>
          <p:nvPr/>
        </p:nvGrpSpPr>
        <p:grpSpPr>
          <a:xfrm>
            <a:off x="7070482" y="2770656"/>
            <a:ext cx="1112562" cy="793266"/>
            <a:chOff x="1596718" y="2765463"/>
            <a:chExt cx="1546415" cy="1102607"/>
          </a:xfrm>
          <a:solidFill>
            <a:schemeClr val="accent1"/>
          </a:solidFill>
        </p:grpSpPr>
        <p:sp>
          <p:nvSpPr>
            <p:cNvPr id="27" name="Round Same Side Corner Rectangle 11"/>
            <p:cNvSpPr/>
            <p:nvPr/>
          </p:nvSpPr>
          <p:spPr>
            <a:xfrm>
              <a:off x="1714917" y="2765463"/>
              <a:ext cx="1310015" cy="839533"/>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chemeClr val="tx1"/>
            </a:solidFill>
            <a:ln w="25400" cap="flat" cmpd="sng" algn="ctr">
              <a:noFill/>
              <a:prstDash val="solid"/>
            </a:ln>
            <a:effectLst/>
          </p:spPr>
          <p:txBody>
            <a:bodyPr rtlCol="0" anchor="ctr"/>
            <a:lstStyle/>
            <a:p>
              <a:pPr algn="ctr" defTabSz="932597">
                <a:defRPr/>
              </a:pPr>
              <a:endParaRPr lang="en-US" sz="1836" kern="0">
                <a:latin typeface="Segoe"/>
              </a:endParaRPr>
            </a:p>
          </p:txBody>
        </p:sp>
        <p:sp>
          <p:nvSpPr>
            <p:cNvPr id="28" name="Trapezoid 12"/>
            <p:cNvSpPr/>
            <p:nvPr/>
          </p:nvSpPr>
          <p:spPr>
            <a:xfrm>
              <a:off x="1596718" y="3609187"/>
              <a:ext cx="1546415" cy="195224"/>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chemeClr val="tx1"/>
            </a:solidFill>
            <a:ln w="25400" cap="flat" cmpd="sng" algn="ctr">
              <a:noFill/>
              <a:prstDash val="solid"/>
            </a:ln>
            <a:effectLst/>
          </p:spPr>
          <p:txBody>
            <a:bodyPr rtlCol="0" anchor="ctr"/>
            <a:lstStyle/>
            <a:p>
              <a:pPr algn="ctr" defTabSz="932597">
                <a:defRPr/>
              </a:pPr>
              <a:endParaRPr lang="en-US" sz="1836" kern="0">
                <a:latin typeface="Segoe"/>
              </a:endParaRPr>
            </a:p>
          </p:txBody>
        </p:sp>
        <p:sp>
          <p:nvSpPr>
            <p:cNvPr id="29" name="Rectangle 28"/>
            <p:cNvSpPr/>
            <p:nvPr/>
          </p:nvSpPr>
          <p:spPr>
            <a:xfrm>
              <a:off x="1597405" y="3804412"/>
              <a:ext cx="1545039" cy="63658"/>
            </a:xfrm>
            <a:prstGeom prst="rect">
              <a:avLst/>
            </a:prstGeom>
            <a:solidFill>
              <a:schemeClr val="tx1"/>
            </a:solidFill>
            <a:ln w="25400" cap="flat" cmpd="sng" algn="ctr">
              <a:noFill/>
              <a:prstDash val="solid"/>
            </a:ln>
            <a:effectLst/>
          </p:spPr>
          <p:txBody>
            <a:bodyPr rtlCol="0" anchor="ctr"/>
            <a:lstStyle/>
            <a:p>
              <a:pPr algn="ctr" defTabSz="932597">
                <a:defRPr/>
              </a:pPr>
              <a:endParaRPr lang="en-US" sz="1836" kern="0">
                <a:latin typeface="Segoe"/>
              </a:endParaRPr>
            </a:p>
          </p:txBody>
        </p:sp>
      </p:grpSp>
      <p:pic>
        <p:nvPicPr>
          <p:cNvPr id="34" name="Picture 10"/>
          <p:cNvPicPr>
            <a:picLocks noChangeAspect="1" noChangeArrowheads="1"/>
          </p:cNvPicPr>
          <p:nvPr/>
        </p:nvPicPr>
        <p:blipFill rotWithShape="1">
          <a:blip r:embed="rId4">
            <a:extLst>
              <a:ext uri="{28A0092B-C50C-407E-A947-70E740481C1C}">
                <a14:useLocalDpi xmlns:a14="http://schemas.microsoft.com/office/drawing/2010/main" val="0"/>
              </a:ext>
            </a:extLst>
          </a:blip>
          <a:stretch/>
        </p:blipFill>
        <p:spPr bwMode="auto">
          <a:xfrm>
            <a:off x="2293026" y="2614748"/>
            <a:ext cx="1422878" cy="704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3786" y="2995736"/>
            <a:ext cx="913543" cy="452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4688" y="2838649"/>
            <a:ext cx="883317" cy="43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9552" y="2810418"/>
            <a:ext cx="981511" cy="485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64677" y="2877302"/>
            <a:ext cx="403016" cy="590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10"/>
          <p:cNvPicPr>
            <a:picLocks noChangeAspect="1" noChangeArrowheads="1"/>
          </p:cNvPicPr>
          <p:nvPr/>
        </p:nvPicPr>
        <p:blipFill rotWithShape="1">
          <a:blip r:embed="rId4">
            <a:extLst>
              <a:ext uri="{28A0092B-C50C-407E-A947-70E740481C1C}">
                <a14:useLocalDpi xmlns:a14="http://schemas.microsoft.com/office/drawing/2010/main" val="0"/>
              </a:ext>
            </a:extLst>
          </a:blip>
          <a:stretch/>
        </p:blipFill>
        <p:spPr bwMode="auto">
          <a:xfrm>
            <a:off x="9436997" y="3178980"/>
            <a:ext cx="638499" cy="315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descr="http://www.boerner.net/jboerner/wp-content/uploads/2010/04/Android_logo.svg_.png"/>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rightnessContrast bright="100000" contrast="100000"/>
                    </a14:imgEffect>
                  </a14:imgLayer>
                </a14:imgProps>
              </a:ext>
              <a:ext uri="{28A0092B-C50C-407E-A947-70E740481C1C}">
                <a14:useLocalDpi xmlns:a14="http://schemas.microsoft.com/office/drawing/2010/main" val="0"/>
              </a:ext>
            </a:extLst>
          </a:blip>
          <a:srcRect t="1" b="19332"/>
          <a:stretch/>
        </p:blipFill>
        <p:spPr bwMode="auto">
          <a:xfrm>
            <a:off x="5435020" y="5444343"/>
            <a:ext cx="744241" cy="55956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File:Apple-logo.svg">
            <a:hlinkClick r:id="rId8"/>
          </p:cNvPr>
          <p:cNvPicPr>
            <a:picLocks noChangeAspect="1" noChangeArrowheads="1"/>
          </p:cNvPicPr>
          <p:nvPr/>
        </p:nvPicPr>
        <p:blipFill>
          <a:blip r:embed="rId9" cstate="print">
            <a:lum bright="70000" contrast="-70000"/>
            <a:extLst>
              <a:ext uri="{28A0092B-C50C-407E-A947-70E740481C1C}">
                <a14:useLocalDpi xmlns:a14="http://schemas.microsoft.com/office/drawing/2010/main" val="0"/>
              </a:ext>
            </a:extLst>
          </a:blip>
          <a:srcRect/>
          <a:stretch>
            <a:fillRect/>
          </a:stretch>
        </p:blipFill>
        <p:spPr bwMode="auto">
          <a:xfrm>
            <a:off x="6306618" y="5418436"/>
            <a:ext cx="457277" cy="559562"/>
          </a:xfrm>
          <a:prstGeom prst="rect">
            <a:avLst/>
          </a:prstGeom>
          <a:noFill/>
          <a:extLst>
            <a:ext uri="{909E8E84-426E-40DD-AFC4-6F175D3DCCD1}">
              <a14:hiddenFill xmlns:a14="http://schemas.microsoft.com/office/drawing/2010/main">
                <a:solidFill>
                  <a:srgbClr val="FFFFFF"/>
                </a:solidFill>
              </a14:hiddenFill>
            </a:ext>
          </a:extLst>
        </p:spPr>
      </p:pic>
      <p:sp>
        <p:nvSpPr>
          <p:cNvPr id="30" name="Text Placeholder 5"/>
          <p:cNvSpPr txBox="1">
            <a:spLocks/>
          </p:cNvSpPr>
          <p:nvPr/>
        </p:nvSpPr>
        <p:spPr>
          <a:xfrm>
            <a:off x="531948" y="1380142"/>
            <a:ext cx="11370961" cy="597618"/>
          </a:xfrm>
          <a:prstGeom prst="rect">
            <a:avLst/>
          </a:prstGeom>
        </p:spPr>
        <p:txBody>
          <a:bodyPr/>
          <a:lst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gradFill>
                  <a:gsLst>
                    <a:gs pos="1250">
                      <a:schemeClr val="tx1"/>
                    </a:gs>
                    <a:gs pos="100000">
                      <a:schemeClr val="tx1"/>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tx1"/>
                    </a:gs>
                    <a:gs pos="100000">
                      <a:schemeClr val="tx1"/>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tx1"/>
                    </a:gs>
                    <a:gs pos="100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2448"/>
              </a:spcBef>
              <a:buNone/>
            </a:pPr>
            <a:r>
              <a:rPr lang="en-US" sz="4080" dirty="0">
                <a:gradFill>
                  <a:gsLst>
                    <a:gs pos="100000">
                      <a:srgbClr val="61DDFF"/>
                    </a:gs>
                    <a:gs pos="0">
                      <a:srgbClr val="61DDFF"/>
                    </a:gs>
                  </a:gsLst>
                  <a:lin ang="5400000" scaled="0"/>
                </a:gradFill>
              </a:rPr>
              <a:t>Windows 8</a:t>
            </a:r>
          </a:p>
        </p:txBody>
      </p:sp>
      <p:sp>
        <p:nvSpPr>
          <p:cNvPr id="31" name="Text Placeholder 5"/>
          <p:cNvSpPr txBox="1">
            <a:spLocks/>
          </p:cNvSpPr>
          <p:nvPr/>
        </p:nvSpPr>
        <p:spPr>
          <a:xfrm>
            <a:off x="526583" y="4349551"/>
            <a:ext cx="11370961" cy="597618"/>
          </a:xfrm>
          <a:prstGeom prst="rect">
            <a:avLst/>
          </a:prstGeom>
        </p:spPr>
        <p:txBody>
          <a:bodyPr/>
          <a:lst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gradFill>
                  <a:gsLst>
                    <a:gs pos="1250">
                      <a:schemeClr val="tx1"/>
                    </a:gs>
                    <a:gs pos="100000">
                      <a:schemeClr val="tx1"/>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tx1"/>
                    </a:gs>
                    <a:gs pos="100000">
                      <a:schemeClr val="tx1"/>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tx1"/>
                    </a:gs>
                    <a:gs pos="100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2448"/>
              </a:spcBef>
              <a:buNone/>
            </a:pPr>
            <a:r>
              <a:rPr lang="en-US" sz="4080" dirty="0">
                <a:gradFill>
                  <a:gsLst>
                    <a:gs pos="100000">
                      <a:srgbClr val="61DDFF"/>
                    </a:gs>
                    <a:gs pos="0">
                      <a:srgbClr val="61DDFF"/>
                    </a:gs>
                  </a:gsLst>
                  <a:lin ang="5400000" scaled="0"/>
                </a:gradFill>
              </a:rPr>
              <a:t>Heterogeneous Devices</a:t>
            </a:r>
          </a:p>
        </p:txBody>
      </p:sp>
      <p:sp>
        <p:nvSpPr>
          <p:cNvPr id="4" name="Rectangle 3"/>
          <p:cNvSpPr/>
          <p:nvPr/>
        </p:nvSpPr>
        <p:spPr bwMode="auto">
          <a:xfrm>
            <a:off x="9036116" y="4312403"/>
            <a:ext cx="2285975" cy="2043534"/>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6637" rIns="91440" bIns="46637" numCol="1" rtlCol="0" anchor="ctr" anchorCtr="0" compatLnSpc="1">
            <a:prstTxWarp prst="textNoShape">
              <a:avLst/>
            </a:prstTxWarp>
          </a:bodyPr>
          <a:lstStyle/>
          <a:p>
            <a:pPr algn="ctr">
              <a:lnSpc>
                <a:spcPct val="90000"/>
              </a:lnSpc>
              <a:spcAft>
                <a:spcPts val="600"/>
              </a:spcAft>
            </a:pPr>
            <a:r>
              <a:rPr lang="en-US" sz="2000" dirty="0">
                <a:gradFill>
                  <a:gsLst>
                    <a:gs pos="2917">
                      <a:schemeClr val="tx1"/>
                    </a:gs>
                    <a:gs pos="30000">
                      <a:schemeClr val="tx1"/>
                    </a:gs>
                  </a:gsLst>
                  <a:lin ang="5400000" scaled="0"/>
                </a:gradFill>
                <a:latin typeface="+mj-lt"/>
              </a:rPr>
              <a:t>How do </a:t>
            </a:r>
            <a:r>
              <a:rPr lang="en-US" sz="2000" dirty="0" smtClean="0">
                <a:gradFill>
                  <a:gsLst>
                    <a:gs pos="2917">
                      <a:schemeClr val="tx1"/>
                    </a:gs>
                    <a:gs pos="30000">
                      <a:schemeClr val="tx1"/>
                    </a:gs>
                  </a:gsLst>
                  <a:lin ang="5400000" scaled="0"/>
                </a:gradFill>
                <a:latin typeface="+mj-lt"/>
              </a:rPr>
              <a:t>I meet </a:t>
            </a:r>
            <a:r>
              <a:rPr lang="en-US" sz="2000" dirty="0">
                <a:gradFill>
                  <a:gsLst>
                    <a:gs pos="2917">
                      <a:schemeClr val="tx1"/>
                    </a:gs>
                    <a:gs pos="30000">
                      <a:schemeClr val="tx1"/>
                    </a:gs>
                  </a:gsLst>
                  <a:lin ang="5400000" scaled="0"/>
                </a:gradFill>
                <a:latin typeface="+mj-lt"/>
              </a:rPr>
              <a:t>my IT policies?</a:t>
            </a:r>
          </a:p>
        </p:txBody>
      </p:sp>
    </p:spTree>
    <p:custDataLst>
      <p:tags r:id="rId1"/>
    </p:custDataLst>
    <p:extLst>
      <p:ext uri="{BB962C8B-B14F-4D97-AF65-F5344CB8AC3E}">
        <p14:creationId xmlns:p14="http://schemas.microsoft.com/office/powerpoint/2010/main" val="35191134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Managing these IW Devices - Unified ConfigMgr and Windows Intune Design Goals</a:t>
            </a:r>
            <a:endParaRPr lang="en-US" dirty="0"/>
          </a:p>
        </p:txBody>
      </p:sp>
      <p:sp>
        <p:nvSpPr>
          <p:cNvPr id="5" name="Rectangle 4"/>
          <p:cNvSpPr/>
          <p:nvPr/>
        </p:nvSpPr>
        <p:spPr>
          <a:xfrm>
            <a:off x="540627" y="2034223"/>
            <a:ext cx="2971800" cy="137160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400" dirty="0" smtClean="0">
                <a:latin typeface="+mj-lt"/>
              </a:rPr>
              <a:t>Empower IWs / Protect your Organization</a:t>
            </a:r>
            <a:endParaRPr lang="en-US" sz="2400" dirty="0">
              <a:latin typeface="+mj-lt"/>
            </a:endParaRPr>
          </a:p>
        </p:txBody>
      </p:sp>
      <p:sp>
        <p:nvSpPr>
          <p:cNvPr id="7" name="Rectangle 6"/>
          <p:cNvSpPr/>
          <p:nvPr/>
        </p:nvSpPr>
        <p:spPr>
          <a:xfrm>
            <a:off x="3660759" y="2034223"/>
            <a:ext cx="7772400" cy="137160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r>
              <a:rPr lang="en-US" sz="2400" dirty="0">
                <a:latin typeface="+mj-lt"/>
              </a:rPr>
              <a:t>Manage essential controls to allow IWs to access </a:t>
            </a:r>
            <a:r>
              <a:rPr lang="en-US" sz="2400" dirty="0" smtClean="0">
                <a:latin typeface="+mj-lt"/>
              </a:rPr>
              <a:t>corporate resources</a:t>
            </a:r>
            <a:endParaRPr lang="en-US" sz="2400" dirty="0">
              <a:latin typeface="+mj-lt"/>
            </a:endParaRPr>
          </a:p>
        </p:txBody>
      </p:sp>
      <p:sp>
        <p:nvSpPr>
          <p:cNvPr id="8" name="Rectangle 7"/>
          <p:cNvSpPr/>
          <p:nvPr/>
        </p:nvSpPr>
        <p:spPr>
          <a:xfrm>
            <a:off x="540627" y="3529002"/>
            <a:ext cx="2971800" cy="137160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400" dirty="0" smtClean="0">
                <a:latin typeface="+mj-lt"/>
              </a:rPr>
              <a:t>One product to operate</a:t>
            </a:r>
            <a:endParaRPr lang="en-US" sz="2400" dirty="0">
              <a:latin typeface="+mj-lt"/>
            </a:endParaRPr>
          </a:p>
        </p:txBody>
      </p:sp>
      <p:sp>
        <p:nvSpPr>
          <p:cNvPr id="9" name="Rectangle 8"/>
          <p:cNvSpPr/>
          <p:nvPr/>
        </p:nvSpPr>
        <p:spPr>
          <a:xfrm>
            <a:off x="3653578" y="3529002"/>
            <a:ext cx="7772400" cy="137160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r>
              <a:rPr lang="en-US" sz="2400" dirty="0" smtClean="0">
                <a:latin typeface="+mj-lt"/>
              </a:rPr>
              <a:t>Single </a:t>
            </a:r>
            <a:r>
              <a:rPr lang="en-US" sz="2400" dirty="0">
                <a:latin typeface="+mj-lt"/>
              </a:rPr>
              <a:t>pane of glass management </a:t>
            </a:r>
            <a:r>
              <a:rPr lang="en-US" sz="2400" dirty="0" smtClean="0">
                <a:latin typeface="+mj-lt"/>
              </a:rPr>
              <a:t>console</a:t>
            </a:r>
            <a:endParaRPr lang="en-US" sz="2400" dirty="0">
              <a:latin typeface="+mj-lt"/>
            </a:endParaRPr>
          </a:p>
        </p:txBody>
      </p:sp>
      <p:sp>
        <p:nvSpPr>
          <p:cNvPr id="10" name="Rectangle 9"/>
          <p:cNvSpPr/>
          <p:nvPr/>
        </p:nvSpPr>
        <p:spPr>
          <a:xfrm>
            <a:off x="540627" y="5023781"/>
            <a:ext cx="2971800" cy="137160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400" dirty="0" smtClean="0">
                <a:latin typeface="+mj-lt"/>
              </a:rPr>
              <a:t>Quick onboarding</a:t>
            </a:r>
            <a:endParaRPr lang="en-US" sz="2400" dirty="0">
              <a:latin typeface="+mj-lt"/>
            </a:endParaRPr>
          </a:p>
        </p:txBody>
      </p:sp>
      <p:sp>
        <p:nvSpPr>
          <p:cNvPr id="11" name="Rectangle 10"/>
          <p:cNvSpPr/>
          <p:nvPr/>
        </p:nvSpPr>
        <p:spPr>
          <a:xfrm>
            <a:off x="3653578" y="5023781"/>
            <a:ext cx="7772400" cy="137160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r>
              <a:rPr lang="en-US" sz="2400" dirty="0">
                <a:latin typeface="+mj-lt"/>
              </a:rPr>
              <a:t>Learn the feature once and use across different </a:t>
            </a:r>
            <a:r>
              <a:rPr lang="en-US" sz="2400" dirty="0" smtClean="0">
                <a:latin typeface="+mj-lt"/>
              </a:rPr>
              <a:t>devices</a:t>
            </a:r>
          </a:p>
        </p:txBody>
      </p:sp>
    </p:spTree>
    <p:extLst>
      <p:ext uri="{BB962C8B-B14F-4D97-AF65-F5344CB8AC3E}">
        <p14:creationId xmlns:p14="http://schemas.microsoft.com/office/powerpoint/2010/main" val="20102244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Windows 8 and Windows Phone 8 Management Capabilities</a:t>
            </a:r>
            <a:endParaRPr lang="en-US" dirty="0"/>
          </a:p>
        </p:txBody>
      </p:sp>
      <p:sp>
        <p:nvSpPr>
          <p:cNvPr id="10" name="Text Placeholder 5"/>
          <p:cNvSpPr txBox="1">
            <a:spLocks/>
          </p:cNvSpPr>
          <p:nvPr/>
        </p:nvSpPr>
        <p:spPr>
          <a:xfrm>
            <a:off x="531947" y="1942799"/>
            <a:ext cx="11370961" cy="3447098"/>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gradFill>
                  <a:gsLst>
                    <a:gs pos="1250">
                      <a:schemeClr val="tx2"/>
                    </a:gs>
                    <a:gs pos="99000">
                      <a:schemeClr val="tx2"/>
                    </a:gs>
                  </a:gsLst>
                  <a:lin ang="5400000" scaled="0"/>
                </a:gradFill>
              </a:rPr>
              <a:t>Windows 8, Windows </a:t>
            </a:r>
            <a:r>
              <a:rPr lang="en-US" dirty="0">
                <a:gradFill>
                  <a:gsLst>
                    <a:gs pos="1250">
                      <a:schemeClr val="tx2"/>
                    </a:gs>
                    <a:gs pos="99000">
                      <a:schemeClr val="tx2"/>
                    </a:gs>
                  </a:gsLst>
                  <a:lin ang="5400000" scaled="0"/>
                </a:gradFill>
              </a:rPr>
              <a:t>RT and Windows Phone 8</a:t>
            </a:r>
          </a:p>
          <a:p>
            <a:pPr marL="0" indent="0">
              <a:buNone/>
            </a:pPr>
            <a:r>
              <a:rPr lang="en-US" sz="2000" dirty="0">
                <a:latin typeface="+mn-lt"/>
              </a:rPr>
              <a:t>Windows 8 Apps</a:t>
            </a:r>
          </a:p>
          <a:p>
            <a:pPr marL="0" indent="0">
              <a:buNone/>
            </a:pPr>
            <a:r>
              <a:rPr lang="en-US" sz="2000" dirty="0">
                <a:latin typeface="+mn-lt"/>
              </a:rPr>
              <a:t>Windows 8 Apps in the Windows Store</a:t>
            </a:r>
          </a:p>
          <a:p>
            <a:pPr marL="0" indent="0">
              <a:buNone/>
            </a:pPr>
            <a:r>
              <a:rPr lang="en-US" sz="2000" dirty="0">
                <a:latin typeface="+mn-lt"/>
              </a:rPr>
              <a:t>Pull Software Distribution</a:t>
            </a:r>
          </a:p>
          <a:p>
            <a:pPr marL="0" indent="0">
              <a:buNone/>
            </a:pPr>
            <a:r>
              <a:rPr lang="en-US" sz="2000" dirty="0">
                <a:latin typeface="+mn-lt"/>
              </a:rPr>
              <a:t>Settings Management</a:t>
            </a:r>
          </a:p>
          <a:p>
            <a:pPr marL="0" indent="0">
              <a:buNone/>
            </a:pPr>
            <a:r>
              <a:rPr lang="en-US" sz="2000" dirty="0">
                <a:latin typeface="+mn-lt"/>
              </a:rPr>
              <a:t>Compliance Monitoring</a:t>
            </a:r>
          </a:p>
          <a:p>
            <a:pPr marL="0" indent="0">
              <a:buNone/>
            </a:pPr>
            <a:r>
              <a:rPr lang="en-US" dirty="0" smtClean="0">
                <a:gradFill>
                  <a:gsLst>
                    <a:gs pos="1250">
                      <a:schemeClr val="tx2"/>
                    </a:gs>
                    <a:gs pos="99000">
                      <a:schemeClr val="tx2"/>
                    </a:gs>
                  </a:gsLst>
                  <a:lin ang="5400000" scaled="0"/>
                </a:gradFill>
              </a:rPr>
              <a:t>In addition on Intel x86/64</a:t>
            </a:r>
          </a:p>
          <a:p>
            <a:pPr marL="0" indent="0">
              <a:buNone/>
            </a:pPr>
            <a:r>
              <a:rPr lang="en-US" sz="2000" dirty="0" smtClean="0">
                <a:latin typeface="+mn-lt"/>
              </a:rPr>
              <a:t>Win32 </a:t>
            </a:r>
            <a:r>
              <a:rPr lang="en-US" sz="2000" dirty="0">
                <a:latin typeface="+mn-lt"/>
              </a:rPr>
              <a:t>Apps</a:t>
            </a:r>
          </a:p>
          <a:p>
            <a:pPr marL="0" indent="0">
              <a:buNone/>
            </a:pPr>
            <a:r>
              <a:rPr lang="en-US" sz="2000" dirty="0">
                <a:latin typeface="+mn-lt"/>
              </a:rPr>
              <a:t>OS Deployment</a:t>
            </a:r>
          </a:p>
          <a:p>
            <a:pPr marL="0" indent="0">
              <a:buNone/>
            </a:pPr>
            <a:r>
              <a:rPr lang="en-US" sz="2000" dirty="0">
                <a:latin typeface="+mn-lt"/>
              </a:rPr>
              <a:t>Push Software Distribution</a:t>
            </a:r>
          </a:p>
          <a:p>
            <a:pPr marL="0" indent="0">
              <a:buNone/>
            </a:pPr>
            <a:r>
              <a:rPr lang="en-US" sz="2000" dirty="0">
                <a:latin typeface="+mn-lt"/>
              </a:rPr>
              <a:t>Software Update Managements</a:t>
            </a:r>
          </a:p>
          <a:p>
            <a:pPr marL="0" indent="0">
              <a:buNone/>
            </a:pPr>
            <a:r>
              <a:rPr lang="en-US" sz="2000" dirty="0">
                <a:latin typeface="+mn-lt"/>
              </a:rPr>
              <a:t>(and more…)</a:t>
            </a:r>
          </a:p>
        </p:txBody>
      </p:sp>
    </p:spTree>
    <p:custDataLst>
      <p:tags r:id="rId1"/>
    </p:custDataLst>
    <p:extLst>
      <p:ext uri="{BB962C8B-B14F-4D97-AF65-F5344CB8AC3E}">
        <p14:creationId xmlns:p14="http://schemas.microsoft.com/office/powerpoint/2010/main" val="3754392621"/>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Core OS Deployment Scenarios</a:t>
            </a:r>
            <a:endParaRPr lang="en-US" dirty="0"/>
          </a:p>
        </p:txBody>
      </p:sp>
      <p:sp>
        <p:nvSpPr>
          <p:cNvPr id="21" name="Rectangle 20"/>
          <p:cNvSpPr/>
          <p:nvPr/>
        </p:nvSpPr>
        <p:spPr>
          <a:xfrm>
            <a:off x="727701" y="1254831"/>
            <a:ext cx="2568684" cy="292687"/>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r>
              <a:rPr lang="en-US" sz="2000" dirty="0">
                <a:latin typeface="+mj-lt"/>
              </a:rPr>
              <a:t>Scenario</a:t>
            </a:r>
          </a:p>
        </p:txBody>
      </p:sp>
      <p:sp>
        <p:nvSpPr>
          <p:cNvPr id="23" name="Rectangle 22"/>
          <p:cNvSpPr/>
          <p:nvPr/>
        </p:nvSpPr>
        <p:spPr>
          <a:xfrm>
            <a:off x="3477959" y="1254831"/>
            <a:ext cx="8230814" cy="292687"/>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2000" dirty="0">
                <a:latin typeface="+mj-lt"/>
              </a:rPr>
              <a:t>Key Functionality</a:t>
            </a:r>
          </a:p>
        </p:txBody>
      </p:sp>
      <p:sp>
        <p:nvSpPr>
          <p:cNvPr id="14" name="Rectangle 13"/>
          <p:cNvSpPr/>
          <p:nvPr/>
        </p:nvSpPr>
        <p:spPr>
          <a:xfrm>
            <a:off x="727701" y="1635889"/>
            <a:ext cx="256868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000" dirty="0">
                <a:latin typeface="+mj-lt"/>
              </a:rPr>
              <a:t>New computer</a:t>
            </a:r>
          </a:p>
        </p:txBody>
      </p:sp>
      <p:sp>
        <p:nvSpPr>
          <p:cNvPr id="24" name="Rectangle 23"/>
          <p:cNvSpPr/>
          <p:nvPr/>
        </p:nvSpPr>
        <p:spPr>
          <a:xfrm>
            <a:off x="3477959" y="1635889"/>
            <a:ext cx="823081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marL="174862" indent="-174862">
              <a:buFont typeface="Arial" pitchFamily="34" charset="0"/>
              <a:buChar char="•"/>
            </a:pPr>
            <a:r>
              <a:rPr lang="en-US" sz="2000" dirty="0">
                <a:latin typeface="+mj-lt"/>
              </a:rPr>
              <a:t>Fresh install of a new operating system on client or server system</a:t>
            </a:r>
          </a:p>
          <a:p>
            <a:pPr marL="174862" indent="-174862">
              <a:buFont typeface="Arial" pitchFamily="34" charset="0"/>
              <a:buChar char="•"/>
            </a:pPr>
            <a:r>
              <a:rPr lang="en-US" sz="2000" dirty="0">
                <a:latin typeface="+mj-lt"/>
              </a:rPr>
              <a:t>New or repurposed </a:t>
            </a:r>
            <a:r>
              <a:rPr lang="en-US" sz="2000" dirty="0" smtClean="0">
                <a:latin typeface="+mj-lt"/>
              </a:rPr>
              <a:t>hardware</a:t>
            </a:r>
            <a:endParaRPr lang="en-US" sz="2000" dirty="0">
              <a:latin typeface="+mj-lt"/>
            </a:endParaRPr>
          </a:p>
        </p:txBody>
      </p:sp>
      <p:sp>
        <p:nvSpPr>
          <p:cNvPr id="13" name="Rectangle 12"/>
          <p:cNvSpPr/>
          <p:nvPr/>
        </p:nvSpPr>
        <p:spPr>
          <a:xfrm>
            <a:off x="727701" y="2455780"/>
            <a:ext cx="256868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000" dirty="0">
                <a:latin typeface="+mj-lt"/>
              </a:rPr>
              <a:t>PXE boot</a:t>
            </a:r>
          </a:p>
        </p:txBody>
      </p:sp>
      <p:sp>
        <p:nvSpPr>
          <p:cNvPr id="37" name="Rectangle 36"/>
          <p:cNvSpPr/>
          <p:nvPr/>
        </p:nvSpPr>
        <p:spPr>
          <a:xfrm>
            <a:off x="3470777" y="2455780"/>
            <a:ext cx="823081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marL="174862" indent="-174862">
              <a:buFont typeface="Arial" pitchFamily="34" charset="0"/>
              <a:buChar char="•"/>
            </a:pPr>
            <a:r>
              <a:rPr lang="en-US" sz="2000" dirty="0">
                <a:latin typeface="+mj-lt"/>
              </a:rPr>
              <a:t>Integrate with WDS PXE server</a:t>
            </a:r>
          </a:p>
          <a:p>
            <a:pPr marL="174862" indent="-174862">
              <a:buFont typeface="Arial" pitchFamily="34" charset="0"/>
              <a:buChar char="•"/>
            </a:pPr>
            <a:r>
              <a:rPr lang="en-US" sz="2000" dirty="0" smtClean="0">
                <a:latin typeface="+mj-lt"/>
              </a:rPr>
              <a:t>Self-provisioning </a:t>
            </a:r>
            <a:r>
              <a:rPr lang="en-US" sz="2000" dirty="0">
                <a:latin typeface="+mj-lt"/>
              </a:rPr>
              <a:t>via F12</a:t>
            </a:r>
          </a:p>
        </p:txBody>
      </p:sp>
      <p:sp>
        <p:nvSpPr>
          <p:cNvPr id="20" name="Rectangle 19"/>
          <p:cNvSpPr/>
          <p:nvPr/>
        </p:nvSpPr>
        <p:spPr>
          <a:xfrm>
            <a:off x="727701" y="3275671"/>
            <a:ext cx="256868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000" dirty="0">
                <a:latin typeface="+mj-lt"/>
              </a:rPr>
              <a:t>Wipe-and-load</a:t>
            </a:r>
          </a:p>
        </p:txBody>
      </p:sp>
      <p:sp>
        <p:nvSpPr>
          <p:cNvPr id="38" name="Rectangle 37"/>
          <p:cNvSpPr/>
          <p:nvPr/>
        </p:nvSpPr>
        <p:spPr>
          <a:xfrm>
            <a:off x="3470777" y="3275671"/>
            <a:ext cx="823081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marL="174862" indent="-174862">
              <a:buFont typeface="Arial" pitchFamily="34" charset="0"/>
              <a:buChar char="•"/>
            </a:pPr>
            <a:r>
              <a:rPr lang="en-US" sz="2000" dirty="0">
                <a:latin typeface="+mj-lt"/>
              </a:rPr>
              <a:t>Install new version of operating </a:t>
            </a:r>
            <a:r>
              <a:rPr lang="en-US" sz="2000" dirty="0" smtClean="0">
                <a:latin typeface="+mj-lt"/>
              </a:rPr>
              <a:t>system</a:t>
            </a:r>
          </a:p>
          <a:p>
            <a:pPr marL="174862" indent="-174862">
              <a:buFont typeface="Arial" pitchFamily="34" charset="0"/>
              <a:buChar char="•"/>
            </a:pPr>
            <a:r>
              <a:rPr lang="en-US" sz="2000" dirty="0" smtClean="0">
                <a:latin typeface="+mj-lt"/>
              </a:rPr>
              <a:t>Reinstall applications and user state </a:t>
            </a:r>
            <a:r>
              <a:rPr lang="en-US" sz="2000" dirty="0">
                <a:latin typeface="+mj-lt"/>
              </a:rPr>
              <a:t>under new operating system </a:t>
            </a:r>
          </a:p>
        </p:txBody>
      </p:sp>
      <p:sp>
        <p:nvSpPr>
          <p:cNvPr id="12" name="Rectangle 11"/>
          <p:cNvSpPr/>
          <p:nvPr/>
        </p:nvSpPr>
        <p:spPr>
          <a:xfrm>
            <a:off x="727701" y="4095562"/>
            <a:ext cx="2568684" cy="36576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000" dirty="0">
                <a:latin typeface="+mj-lt"/>
              </a:rPr>
              <a:t>Side-by-side</a:t>
            </a:r>
          </a:p>
        </p:txBody>
      </p:sp>
      <p:sp>
        <p:nvSpPr>
          <p:cNvPr id="39" name="Rectangle 38"/>
          <p:cNvSpPr/>
          <p:nvPr/>
        </p:nvSpPr>
        <p:spPr>
          <a:xfrm>
            <a:off x="3477959" y="4095562"/>
            <a:ext cx="8230814" cy="36576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marL="174862" indent="-174862">
              <a:buFont typeface="Arial" pitchFamily="34" charset="0"/>
              <a:buChar char="•"/>
            </a:pPr>
            <a:r>
              <a:rPr lang="en-US" sz="2000" dirty="0" smtClean="0">
                <a:latin typeface="+mj-lt"/>
              </a:rPr>
              <a:t>Similar to Wipe-and-load, except between two different devices</a:t>
            </a:r>
            <a:endParaRPr lang="en-US" sz="2000" dirty="0">
              <a:latin typeface="+mj-lt"/>
            </a:endParaRPr>
          </a:p>
        </p:txBody>
      </p:sp>
      <p:sp>
        <p:nvSpPr>
          <p:cNvPr id="17" name="Rectangle 16"/>
          <p:cNvSpPr/>
          <p:nvPr/>
        </p:nvSpPr>
        <p:spPr>
          <a:xfrm>
            <a:off x="727701" y="4549693"/>
            <a:ext cx="256868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000" dirty="0">
                <a:latin typeface="+mj-lt"/>
              </a:rPr>
              <a:t>Offline with removable media</a:t>
            </a:r>
          </a:p>
        </p:txBody>
      </p:sp>
      <p:sp>
        <p:nvSpPr>
          <p:cNvPr id="40" name="Rectangle 39"/>
          <p:cNvSpPr/>
          <p:nvPr/>
        </p:nvSpPr>
        <p:spPr>
          <a:xfrm>
            <a:off x="3470777" y="4549693"/>
            <a:ext cx="823081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marL="174862" indent="-174862">
              <a:buFont typeface="Arial" pitchFamily="34" charset="0"/>
              <a:buChar char="•"/>
            </a:pPr>
            <a:r>
              <a:rPr lang="en-US" sz="2000" dirty="0" smtClean="0">
                <a:latin typeface="+mj-lt"/>
              </a:rPr>
              <a:t>With </a:t>
            </a:r>
            <a:r>
              <a:rPr lang="en-US" sz="2000" dirty="0">
                <a:latin typeface="+mj-lt"/>
              </a:rPr>
              <a:t>low bandwidth or no connectivity</a:t>
            </a:r>
          </a:p>
          <a:p>
            <a:pPr marL="174862" indent="-174862">
              <a:buFont typeface="Arial" pitchFamily="34" charset="0"/>
              <a:buChar char="•"/>
            </a:pPr>
            <a:r>
              <a:rPr lang="en-US" sz="2000" dirty="0">
                <a:latin typeface="+mj-lt"/>
              </a:rPr>
              <a:t>Large software packages are on the </a:t>
            </a:r>
            <a:r>
              <a:rPr lang="en-US" sz="2000" dirty="0" smtClean="0">
                <a:latin typeface="+mj-lt"/>
              </a:rPr>
              <a:t>media</a:t>
            </a:r>
            <a:endParaRPr lang="en-US" sz="2000" dirty="0">
              <a:latin typeface="+mj-lt"/>
            </a:endParaRPr>
          </a:p>
        </p:txBody>
      </p:sp>
      <p:sp>
        <p:nvSpPr>
          <p:cNvPr id="16" name="Rectangle 15"/>
          <p:cNvSpPr/>
          <p:nvPr/>
        </p:nvSpPr>
        <p:spPr>
          <a:xfrm>
            <a:off x="727701" y="5369586"/>
            <a:ext cx="256868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000" dirty="0" err="1">
                <a:latin typeface="+mj-lt"/>
              </a:rPr>
              <a:t>Prestaged</a:t>
            </a:r>
            <a:r>
              <a:rPr lang="en-US" sz="2000" dirty="0">
                <a:latin typeface="+mj-lt"/>
              </a:rPr>
              <a:t> Media</a:t>
            </a:r>
          </a:p>
        </p:txBody>
      </p:sp>
      <p:sp>
        <p:nvSpPr>
          <p:cNvPr id="41" name="Rectangle 40"/>
          <p:cNvSpPr/>
          <p:nvPr/>
        </p:nvSpPr>
        <p:spPr>
          <a:xfrm>
            <a:off x="3470777" y="5369586"/>
            <a:ext cx="8230814" cy="7315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marL="174862" indent="-174862">
              <a:buFont typeface="Arial" pitchFamily="34" charset="0"/>
              <a:buChar char="•"/>
            </a:pPr>
            <a:r>
              <a:rPr lang="en-US" sz="2000" dirty="0">
                <a:latin typeface="+mj-lt"/>
              </a:rPr>
              <a:t>Optimized for network bandwidth</a:t>
            </a:r>
          </a:p>
          <a:p>
            <a:pPr marL="174862" indent="-174862">
              <a:buFont typeface="Arial" pitchFamily="34" charset="0"/>
              <a:buChar char="•"/>
            </a:pPr>
            <a:r>
              <a:rPr lang="en-US" sz="2000" dirty="0">
                <a:latin typeface="+mj-lt"/>
              </a:rPr>
              <a:t>Speeds up end to end </a:t>
            </a:r>
            <a:r>
              <a:rPr lang="en-US" sz="2000" dirty="0" smtClean="0">
                <a:latin typeface="+mj-lt"/>
              </a:rPr>
              <a:t>deployment</a:t>
            </a:r>
            <a:endParaRPr lang="en-US" sz="2000" dirty="0">
              <a:latin typeface="+mj-lt"/>
            </a:endParaRPr>
          </a:p>
        </p:txBody>
      </p:sp>
    </p:spTree>
    <p:custDataLst>
      <p:tags r:id="rId1"/>
    </p:custDataLst>
    <p:extLst>
      <p:ext uri="{BB962C8B-B14F-4D97-AF65-F5344CB8AC3E}">
        <p14:creationId xmlns:p14="http://schemas.microsoft.com/office/powerpoint/2010/main" val="9422580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13" grpId="0" animBg="1"/>
      <p:bldP spid="37" grpId="0" animBg="1"/>
      <p:bldP spid="20" grpId="0" animBg="1"/>
      <p:bldP spid="38" grpId="0" animBg="1"/>
      <p:bldP spid="12" grpId="0" animBg="1"/>
      <p:bldP spid="39" grpId="0" animBg="1"/>
      <p:bldP spid="17" grpId="0" animBg="1"/>
      <p:bldP spid="40" grpId="0" animBg="1"/>
      <p:bldP spid="16" grpId="0" animBg="1"/>
      <p:bldP spid="4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Windows To Go</a:t>
            </a:r>
            <a:endParaRPr lang="en-US" dirty="0"/>
          </a:p>
        </p:txBody>
      </p:sp>
      <p:sp>
        <p:nvSpPr>
          <p:cNvPr id="5" name="Text Placeholder 4"/>
          <p:cNvSpPr>
            <a:spLocks noGrp="1"/>
          </p:cNvSpPr>
          <p:nvPr>
            <p:ph type="body" sz="quarter" idx="10"/>
          </p:nvPr>
        </p:nvSpPr>
        <p:spPr>
          <a:xfrm>
            <a:off x="457580" y="1587019"/>
            <a:ext cx="5486399" cy="2689967"/>
          </a:xfrm>
        </p:spPr>
        <p:txBody>
          <a:bodyPr/>
          <a:lstStyle/>
          <a:p>
            <a:r>
              <a:rPr lang="en-US" dirty="0" smtClean="0"/>
              <a:t>Scenarios</a:t>
            </a:r>
          </a:p>
          <a:p>
            <a:pPr lvl="1"/>
            <a:r>
              <a:rPr lang="en-US" dirty="0" smtClean="0"/>
              <a:t>Contractors</a:t>
            </a:r>
          </a:p>
          <a:p>
            <a:pPr lvl="1"/>
            <a:r>
              <a:rPr lang="en-US" dirty="0" smtClean="0"/>
              <a:t>Bring Your Own Device</a:t>
            </a:r>
          </a:p>
          <a:p>
            <a:pPr lvl="1"/>
            <a:r>
              <a:rPr lang="en-US" dirty="0" smtClean="0"/>
              <a:t>Travel Light</a:t>
            </a:r>
          </a:p>
          <a:p>
            <a:pPr lvl="1"/>
            <a:r>
              <a:rPr lang="en-US" dirty="0" smtClean="0"/>
              <a:t>Shared PCs</a:t>
            </a:r>
          </a:p>
          <a:p>
            <a:endParaRPr lang="en-US" dirty="0"/>
          </a:p>
        </p:txBody>
      </p:sp>
      <p:sp>
        <p:nvSpPr>
          <p:cNvPr id="7" name="Rectangle 6"/>
          <p:cNvSpPr/>
          <p:nvPr/>
        </p:nvSpPr>
        <p:spPr>
          <a:xfrm>
            <a:off x="4115062" y="2308555"/>
            <a:ext cx="7132320" cy="109728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000" dirty="0" smtClean="0">
                <a:latin typeface="+mj-lt"/>
              </a:rPr>
              <a:t>#1 – Create</a:t>
            </a:r>
          </a:p>
          <a:p>
            <a:r>
              <a:rPr lang="en-US" sz="2000" dirty="0">
                <a:latin typeface="+mj-lt"/>
              </a:rPr>
              <a:t>Build a WTG image using Configuration </a:t>
            </a:r>
            <a:r>
              <a:rPr lang="en-US" sz="2000" dirty="0" smtClean="0">
                <a:latin typeface="+mj-lt"/>
              </a:rPr>
              <a:t>Manager</a:t>
            </a:r>
            <a:endParaRPr lang="en-US" sz="2000" dirty="0">
              <a:latin typeface="+mj-lt"/>
            </a:endParaRPr>
          </a:p>
        </p:txBody>
      </p:sp>
      <p:sp>
        <p:nvSpPr>
          <p:cNvPr id="9" name="Rectangle 8"/>
          <p:cNvSpPr/>
          <p:nvPr/>
        </p:nvSpPr>
        <p:spPr>
          <a:xfrm>
            <a:off x="4115062" y="3725860"/>
            <a:ext cx="7132320" cy="109728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000" dirty="0" smtClean="0">
                <a:latin typeface="+mj-lt"/>
              </a:rPr>
              <a:t>#2 </a:t>
            </a:r>
            <a:r>
              <a:rPr lang="en-US" sz="2000" dirty="0">
                <a:latin typeface="+mj-lt"/>
              </a:rPr>
              <a:t>– </a:t>
            </a:r>
            <a:r>
              <a:rPr lang="en-US" sz="2000" dirty="0" smtClean="0">
                <a:latin typeface="+mj-lt"/>
              </a:rPr>
              <a:t>Provision</a:t>
            </a:r>
            <a:endParaRPr lang="en-US" sz="2000" dirty="0">
              <a:latin typeface="+mj-lt"/>
            </a:endParaRPr>
          </a:p>
          <a:p>
            <a:r>
              <a:rPr lang="en-US" sz="2000" dirty="0">
                <a:latin typeface="+mj-lt"/>
              </a:rPr>
              <a:t>Admin can push deploy WTG to a removable device</a:t>
            </a:r>
          </a:p>
          <a:p>
            <a:r>
              <a:rPr lang="en-US" sz="2000" dirty="0">
                <a:latin typeface="+mj-lt"/>
              </a:rPr>
              <a:t>End User can pull provision WTG</a:t>
            </a:r>
          </a:p>
        </p:txBody>
      </p:sp>
      <p:sp>
        <p:nvSpPr>
          <p:cNvPr id="10" name="Rectangle 9"/>
          <p:cNvSpPr/>
          <p:nvPr/>
        </p:nvSpPr>
        <p:spPr>
          <a:xfrm>
            <a:off x="4115062" y="5143164"/>
            <a:ext cx="7132320" cy="109728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r>
              <a:rPr lang="en-US" sz="2000" dirty="0" smtClean="0">
                <a:latin typeface="+mj-lt"/>
              </a:rPr>
              <a:t>#3 </a:t>
            </a:r>
            <a:r>
              <a:rPr lang="en-US" sz="2000" dirty="0">
                <a:latin typeface="+mj-lt"/>
              </a:rPr>
              <a:t>– </a:t>
            </a:r>
            <a:r>
              <a:rPr lang="en-US" sz="2000" dirty="0" smtClean="0">
                <a:latin typeface="+mj-lt"/>
              </a:rPr>
              <a:t>Manage</a:t>
            </a:r>
            <a:endParaRPr lang="en-US" sz="2000" dirty="0">
              <a:latin typeface="+mj-lt"/>
            </a:endParaRPr>
          </a:p>
          <a:p>
            <a:r>
              <a:rPr lang="en-US" sz="2000" dirty="0">
                <a:latin typeface="+mj-lt"/>
              </a:rPr>
              <a:t>Updated and managed same as a physical laptop/desktop</a:t>
            </a:r>
          </a:p>
          <a:p>
            <a:r>
              <a:rPr lang="en-US" sz="2000" dirty="0">
                <a:latin typeface="+mj-lt"/>
              </a:rPr>
              <a:t>Admin can determine if device is WTG or not</a:t>
            </a:r>
          </a:p>
        </p:txBody>
      </p:sp>
      <p:sp>
        <p:nvSpPr>
          <p:cNvPr id="12" name="Text Placeholder 4"/>
          <p:cNvSpPr>
            <a:spLocks noGrp="1"/>
          </p:cNvSpPr>
          <p:nvPr>
            <p:ph type="body" sz="quarter" idx="10"/>
          </p:nvPr>
        </p:nvSpPr>
        <p:spPr>
          <a:xfrm>
            <a:off x="3932262" y="1587019"/>
            <a:ext cx="5486399" cy="683264"/>
          </a:xfrm>
        </p:spPr>
        <p:txBody>
          <a:bodyPr/>
          <a:lstStyle/>
          <a:p>
            <a:r>
              <a:rPr lang="en-US" dirty="0" smtClean="0"/>
              <a:t>Process</a:t>
            </a:r>
          </a:p>
        </p:txBody>
      </p:sp>
    </p:spTree>
    <p:extLst>
      <p:ext uri="{BB962C8B-B14F-4D97-AF65-F5344CB8AC3E}">
        <p14:creationId xmlns:p14="http://schemas.microsoft.com/office/powerpoint/2010/main" val="14299069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animBg="1"/>
      <p:bldP spid="9" grpId="0" animBg="1"/>
      <p:bldP spid="10" grpId="0" animBg="1"/>
      <p:bldP spid="1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lstStyle/>
          <a:p>
            <a:r>
              <a:rPr lang="en-US" smtClean="0"/>
              <a:t>Operating System Deployment</a:t>
            </a:r>
            <a:endParaRPr lang="en-US" dirty="0"/>
          </a:p>
        </p:txBody>
      </p:sp>
      <p:sp>
        <p:nvSpPr>
          <p:cNvPr id="3" name="Content Placeholder 2"/>
          <p:cNvSpPr>
            <a:spLocks noGrp="1"/>
          </p:cNvSpPr>
          <p:nvPr>
            <p:ph type="body" sz="quarter" idx="10"/>
          </p:nvPr>
        </p:nvSpPr>
        <p:spPr>
          <a:xfrm>
            <a:off x="274638" y="1395736"/>
            <a:ext cx="11598707" cy="3065455"/>
          </a:xfrm>
        </p:spPr>
        <p:txBody>
          <a:bodyPr/>
          <a:lstStyle/>
          <a:p>
            <a:r>
              <a:rPr lang="en-US" dirty="0" smtClean="0"/>
              <a:t>BitLocker Enhancements</a:t>
            </a:r>
          </a:p>
          <a:p>
            <a:pPr lvl="1"/>
            <a:r>
              <a:rPr lang="en-US" dirty="0" smtClean="0"/>
              <a:t>TPM and PIN</a:t>
            </a:r>
          </a:p>
          <a:p>
            <a:pPr lvl="1"/>
            <a:r>
              <a:rPr lang="en-US" dirty="0" smtClean="0"/>
              <a:t>Used Space BitLocker</a:t>
            </a:r>
          </a:p>
          <a:p>
            <a:r>
              <a:rPr lang="en-US" dirty="0" err="1" smtClean="0"/>
              <a:t>Prestage</a:t>
            </a:r>
            <a:r>
              <a:rPr lang="en-US" dirty="0" smtClean="0"/>
              <a:t> media now support additional content types</a:t>
            </a:r>
          </a:p>
          <a:p>
            <a:pPr lvl="1"/>
            <a:r>
              <a:rPr lang="en-US" dirty="0" smtClean="0"/>
              <a:t>Before: WIM</a:t>
            </a:r>
          </a:p>
          <a:p>
            <a:pPr lvl="1"/>
            <a:r>
              <a:rPr lang="en-US" dirty="0" smtClean="0"/>
              <a:t>Now: WIM, Applications, Drivers, Package/Programs</a:t>
            </a:r>
          </a:p>
          <a:p>
            <a:endParaRPr lang="en-US" dirty="0"/>
          </a:p>
        </p:txBody>
      </p:sp>
    </p:spTree>
    <p:extLst>
      <p:ext uri="{BB962C8B-B14F-4D97-AF65-F5344CB8AC3E}">
        <p14:creationId xmlns:p14="http://schemas.microsoft.com/office/powerpoint/2010/main" val="3660411711"/>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smtClean="0"/>
              <a:t>Always on Always Connected</a:t>
            </a:r>
            <a:endParaRPr lang="en-US" dirty="0"/>
          </a:p>
        </p:txBody>
      </p:sp>
      <p:sp>
        <p:nvSpPr>
          <p:cNvPr id="6" name="Text Placeholder 5"/>
          <p:cNvSpPr>
            <a:spLocks noGrp="1"/>
          </p:cNvSpPr>
          <p:nvPr>
            <p:ph type="body" sz="quarter" idx="10"/>
          </p:nvPr>
        </p:nvSpPr>
        <p:spPr/>
        <p:txBody>
          <a:bodyPr/>
          <a:lstStyle/>
          <a:p>
            <a:r>
              <a:rPr lang="en-US" dirty="0" smtClean="0"/>
              <a:t>AOAC helps to optimize the end user experience</a:t>
            </a:r>
          </a:p>
          <a:p>
            <a:pPr lvl="1"/>
            <a:r>
              <a:rPr lang="en-US" dirty="0" smtClean="0"/>
              <a:t>Help preserve battery life</a:t>
            </a:r>
          </a:p>
          <a:p>
            <a:pPr lvl="1"/>
            <a:r>
              <a:rPr lang="en-US" dirty="0" smtClean="0"/>
              <a:t>Fast experience switching from low power state to up-and-running</a:t>
            </a:r>
          </a:p>
          <a:p>
            <a:r>
              <a:rPr lang="en-US" dirty="0" smtClean="0"/>
              <a:t>ConfigMgr client acts a good citizen</a:t>
            </a:r>
          </a:p>
          <a:p>
            <a:pPr lvl="1"/>
            <a:r>
              <a:rPr lang="en-US" dirty="0" smtClean="0"/>
              <a:t>On Battery only</a:t>
            </a:r>
          </a:p>
          <a:p>
            <a:pPr lvl="1"/>
            <a:r>
              <a:rPr lang="en-US" dirty="0" smtClean="0"/>
              <a:t>User Idle</a:t>
            </a:r>
          </a:p>
          <a:p>
            <a:pPr lvl="1"/>
            <a:r>
              <a:rPr lang="en-US" dirty="0" smtClean="0"/>
              <a:t>Network Connected</a:t>
            </a:r>
          </a:p>
          <a:p>
            <a:pPr lvl="1"/>
            <a:r>
              <a:rPr lang="en-US" dirty="0" smtClean="0"/>
              <a:t>Windows Maintenance Hour</a:t>
            </a:r>
          </a:p>
        </p:txBody>
      </p:sp>
    </p:spTree>
    <p:extLst>
      <p:ext uri="{BB962C8B-B14F-4D97-AF65-F5344CB8AC3E}">
        <p14:creationId xmlns:p14="http://schemas.microsoft.com/office/powerpoint/2010/main" val="123053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Application Delivery</a:t>
            </a:r>
            <a:endParaRPr lang="en-US" dirty="0"/>
          </a:p>
        </p:txBody>
      </p:sp>
    </p:spTree>
    <p:extLst>
      <p:ext uri="{BB962C8B-B14F-4D97-AF65-F5344CB8AC3E}">
        <p14:creationId xmlns:p14="http://schemas.microsoft.com/office/powerpoint/2010/main" val="426240027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671958" y="4648282"/>
            <a:ext cx="1305645" cy="1305645"/>
            <a:chOff x="6590503" y="4529118"/>
            <a:chExt cx="1280160" cy="1280160"/>
          </a:xfrm>
        </p:grpSpPr>
        <p:sp>
          <p:nvSpPr>
            <p:cNvPr id="145" name="Oval 144"/>
            <p:cNvSpPr/>
            <p:nvPr/>
          </p:nvSpPr>
          <p:spPr>
            <a:xfrm>
              <a:off x="6590503" y="4529118"/>
              <a:ext cx="1280160" cy="1280160"/>
            </a:xfrm>
            <a:prstGeom prst="ellipse">
              <a:avLst/>
            </a:prstGeom>
            <a:solidFill>
              <a:schemeClr val="accent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pic>
          <p:nvPicPr>
            <p:cNvPr id="85" name="Picture 8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754419" y="4973691"/>
              <a:ext cx="731520" cy="470980"/>
            </a:xfrm>
            <a:prstGeom prst="rect">
              <a:avLst/>
            </a:prstGeom>
            <a:solidFill>
              <a:schemeClr val="accent1"/>
            </a:solidFill>
          </p:spPr>
        </p:pic>
        <p:sp>
          <p:nvSpPr>
            <p:cNvPr id="87" name="Freeform 107"/>
            <p:cNvSpPr>
              <a:spLocks noChangeAspect="1" noEditPoints="1"/>
            </p:cNvSpPr>
            <p:nvPr/>
          </p:nvSpPr>
          <p:spPr bwMode="auto">
            <a:xfrm rot="5400000">
              <a:off x="7487799" y="5216841"/>
              <a:ext cx="274320" cy="181339"/>
            </a:xfrm>
            <a:custGeom>
              <a:avLst/>
              <a:gdLst/>
              <a:ahLst/>
              <a:cxnLst>
                <a:cxn ang="0">
                  <a:pos x="514" y="0"/>
                </a:cxn>
                <a:cxn ang="0">
                  <a:pos x="17" y="0"/>
                </a:cxn>
                <a:cxn ang="0">
                  <a:pos x="0" y="17"/>
                </a:cxn>
                <a:cxn ang="0">
                  <a:pos x="0" y="356"/>
                </a:cxn>
                <a:cxn ang="0">
                  <a:pos x="17" y="373"/>
                </a:cxn>
                <a:cxn ang="0">
                  <a:pos x="514" y="373"/>
                </a:cxn>
                <a:cxn ang="0">
                  <a:pos x="531" y="356"/>
                </a:cxn>
                <a:cxn ang="0">
                  <a:pos x="531" y="17"/>
                </a:cxn>
                <a:cxn ang="0">
                  <a:pos x="514" y="0"/>
                </a:cxn>
                <a:cxn ang="0">
                  <a:pos x="501" y="329"/>
                </a:cxn>
                <a:cxn ang="0">
                  <a:pos x="486" y="343"/>
                </a:cxn>
                <a:cxn ang="0">
                  <a:pos x="45" y="343"/>
                </a:cxn>
                <a:cxn ang="0">
                  <a:pos x="30" y="329"/>
                </a:cxn>
                <a:cxn ang="0">
                  <a:pos x="30" y="45"/>
                </a:cxn>
                <a:cxn ang="0">
                  <a:pos x="45" y="30"/>
                </a:cxn>
                <a:cxn ang="0">
                  <a:pos x="486" y="30"/>
                </a:cxn>
                <a:cxn ang="0">
                  <a:pos x="501" y="45"/>
                </a:cxn>
                <a:cxn ang="0">
                  <a:pos x="501" y="329"/>
                </a:cxn>
              </a:cxnLst>
              <a:rect l="0" t="0" r="r" b="b"/>
              <a:pathLst>
                <a:path w="531" h="373">
                  <a:moveTo>
                    <a:pt x="514" y="0"/>
                  </a:moveTo>
                  <a:cubicBezTo>
                    <a:pt x="17" y="0"/>
                    <a:pt x="17" y="0"/>
                    <a:pt x="17" y="0"/>
                  </a:cubicBezTo>
                  <a:cubicBezTo>
                    <a:pt x="7" y="0"/>
                    <a:pt x="0" y="8"/>
                    <a:pt x="0" y="17"/>
                  </a:cubicBezTo>
                  <a:cubicBezTo>
                    <a:pt x="0" y="356"/>
                    <a:pt x="0" y="356"/>
                    <a:pt x="0" y="356"/>
                  </a:cubicBezTo>
                  <a:cubicBezTo>
                    <a:pt x="0" y="366"/>
                    <a:pt x="7" y="373"/>
                    <a:pt x="17" y="373"/>
                  </a:cubicBezTo>
                  <a:cubicBezTo>
                    <a:pt x="514" y="373"/>
                    <a:pt x="514" y="373"/>
                    <a:pt x="514" y="373"/>
                  </a:cubicBezTo>
                  <a:cubicBezTo>
                    <a:pt x="524" y="373"/>
                    <a:pt x="531" y="366"/>
                    <a:pt x="531" y="356"/>
                  </a:cubicBezTo>
                  <a:cubicBezTo>
                    <a:pt x="531" y="17"/>
                    <a:pt x="531" y="17"/>
                    <a:pt x="531" y="17"/>
                  </a:cubicBezTo>
                  <a:cubicBezTo>
                    <a:pt x="531" y="8"/>
                    <a:pt x="524" y="0"/>
                    <a:pt x="514" y="0"/>
                  </a:cubicBezTo>
                  <a:close/>
                  <a:moveTo>
                    <a:pt x="501" y="329"/>
                  </a:moveTo>
                  <a:cubicBezTo>
                    <a:pt x="501" y="337"/>
                    <a:pt x="494" y="343"/>
                    <a:pt x="486" y="343"/>
                  </a:cubicBezTo>
                  <a:cubicBezTo>
                    <a:pt x="45" y="343"/>
                    <a:pt x="45" y="343"/>
                    <a:pt x="45" y="343"/>
                  </a:cubicBezTo>
                  <a:cubicBezTo>
                    <a:pt x="37" y="343"/>
                    <a:pt x="30" y="337"/>
                    <a:pt x="30" y="329"/>
                  </a:cubicBezTo>
                  <a:cubicBezTo>
                    <a:pt x="30" y="45"/>
                    <a:pt x="30" y="45"/>
                    <a:pt x="30" y="45"/>
                  </a:cubicBezTo>
                  <a:cubicBezTo>
                    <a:pt x="30" y="37"/>
                    <a:pt x="37" y="30"/>
                    <a:pt x="45" y="30"/>
                  </a:cubicBezTo>
                  <a:cubicBezTo>
                    <a:pt x="486" y="30"/>
                    <a:pt x="486" y="30"/>
                    <a:pt x="486" y="30"/>
                  </a:cubicBezTo>
                  <a:cubicBezTo>
                    <a:pt x="494" y="30"/>
                    <a:pt x="501" y="37"/>
                    <a:pt x="501" y="45"/>
                  </a:cubicBezTo>
                  <a:lnTo>
                    <a:pt x="501" y="329"/>
                  </a:lnTo>
                  <a:close/>
                </a:path>
              </a:pathLst>
            </a:custGeom>
            <a:solidFill>
              <a:schemeClr val="bg1"/>
            </a:solidFill>
            <a:ln>
              <a:solidFill>
                <a:schemeClr val="tx1"/>
              </a:solidFill>
            </a:ln>
            <a:extLst/>
          </p:spPr>
          <p:txBody>
            <a:bodyPr vert="horz" wrap="square" lIns="118357" tIns="59178" rIns="118357" bIns="59178" numCol="1" anchor="t" anchorCtr="0" compatLnSpc="1">
              <a:prstTxWarp prst="textNoShape">
                <a:avLst/>
              </a:prstTxWarp>
            </a:bodyPr>
            <a:lstStyle/>
            <a:p>
              <a:endParaRPr lang="en-US" sz="1836" dirty="0">
                <a:latin typeface="Segoe UI" pitchFamily="34" charset="0"/>
              </a:endParaRPr>
            </a:p>
          </p:txBody>
        </p:sp>
      </p:grpSp>
      <p:sp>
        <p:nvSpPr>
          <p:cNvPr id="2" name="Title 1"/>
          <p:cNvSpPr>
            <a:spLocks noGrp="1"/>
          </p:cNvSpPr>
          <p:nvPr>
            <p:ph type="title"/>
          </p:nvPr>
        </p:nvSpPr>
        <p:spPr/>
        <p:txBody>
          <a:bodyPr/>
          <a:lstStyle/>
          <a:p>
            <a:r>
              <a:rPr lang="en-US" smtClean="0"/>
              <a:t>User-centric Application Delivery</a:t>
            </a:r>
            <a:br>
              <a:rPr lang="en-US" smtClean="0"/>
            </a:br>
            <a:r>
              <a:rPr lang="en-US" smtClean="0"/>
              <a:t>Administrator</a:t>
            </a:r>
            <a:endParaRPr lang="en-US" dirty="0"/>
          </a:p>
        </p:txBody>
      </p:sp>
      <p:pic>
        <p:nvPicPr>
          <p:cNvPr id="86" name="Picture 85"/>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rcRect r="32960"/>
          <a:stretch/>
        </p:blipFill>
        <p:spPr bwMode="auto">
          <a:xfrm>
            <a:off x="4060760" y="2564662"/>
            <a:ext cx="687736" cy="933885"/>
          </a:xfrm>
          <a:prstGeom prst="rect">
            <a:avLst/>
          </a:prstGeom>
          <a:noFill/>
          <a:ln>
            <a:noFill/>
          </a:ln>
        </p:spPr>
      </p:pic>
      <p:sp>
        <p:nvSpPr>
          <p:cNvPr id="142" name="Oval 141"/>
          <p:cNvSpPr/>
          <p:nvPr/>
        </p:nvSpPr>
        <p:spPr>
          <a:xfrm>
            <a:off x="1050246" y="4648282"/>
            <a:ext cx="1305645" cy="1305645"/>
          </a:xfrm>
          <a:prstGeom prst="ellipse">
            <a:avLst/>
          </a:prstGeom>
          <a:solidFill>
            <a:schemeClr val="accent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nvGrpSpPr>
          <p:cNvPr id="88" name="Group 87"/>
          <p:cNvGrpSpPr>
            <a:grpSpLocks noChangeAspect="1"/>
          </p:cNvGrpSpPr>
          <p:nvPr/>
        </p:nvGrpSpPr>
        <p:grpSpPr>
          <a:xfrm>
            <a:off x="1283397" y="4973859"/>
            <a:ext cx="839343" cy="654491"/>
            <a:chOff x="1919150" y="3039116"/>
            <a:chExt cx="666391" cy="480521"/>
          </a:xfrm>
          <a:solidFill>
            <a:schemeClr val="tx1"/>
          </a:solidFill>
        </p:grpSpPr>
        <p:sp>
          <p:nvSpPr>
            <p:cNvPr id="89" name="Round Same Side Corner Rectangle 11"/>
            <p:cNvSpPr/>
            <p:nvPr/>
          </p:nvSpPr>
          <p:spPr>
            <a:xfrm>
              <a:off x="1970085" y="3039116"/>
              <a:ext cx="564520" cy="361776"/>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90" name="Trapezoid 12"/>
            <p:cNvSpPr/>
            <p:nvPr/>
          </p:nvSpPr>
          <p:spPr>
            <a:xfrm>
              <a:off x="1919150" y="3408078"/>
              <a:ext cx="666391" cy="84127"/>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91" name="Rectangle 90"/>
            <p:cNvSpPr/>
            <p:nvPr/>
          </p:nvSpPr>
          <p:spPr>
            <a:xfrm>
              <a:off x="1919446" y="3492205"/>
              <a:ext cx="665798" cy="274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grpSp>
        <p:nvGrpSpPr>
          <p:cNvPr id="6" name="Group 5"/>
          <p:cNvGrpSpPr/>
          <p:nvPr/>
        </p:nvGrpSpPr>
        <p:grpSpPr>
          <a:xfrm>
            <a:off x="2924150" y="4648282"/>
            <a:ext cx="1305645" cy="1305645"/>
            <a:chOff x="2280241" y="3064006"/>
            <a:chExt cx="1463040" cy="1463040"/>
          </a:xfrm>
          <a:solidFill>
            <a:schemeClr val="accent1"/>
          </a:solidFill>
        </p:grpSpPr>
        <p:sp>
          <p:nvSpPr>
            <p:cNvPr id="143" name="Oval 142"/>
            <p:cNvSpPr/>
            <p:nvPr/>
          </p:nvSpPr>
          <p:spPr>
            <a:xfrm>
              <a:off x="2280241" y="3064006"/>
              <a:ext cx="1463040" cy="1463040"/>
            </a:xfrm>
            <a:prstGeom prst="ellipse">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pic>
          <p:nvPicPr>
            <p:cNvPr id="129" name="Picture 12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554561" y="3429552"/>
              <a:ext cx="914400" cy="731949"/>
            </a:xfrm>
            <a:prstGeom prst="rect">
              <a:avLst/>
            </a:prstGeom>
            <a:grpFill/>
          </p:spPr>
        </p:pic>
      </p:grpSp>
      <p:pic>
        <p:nvPicPr>
          <p:cNvPr id="135" name="Picture 134"/>
          <p:cNvPicPr>
            <a:picLocks noChangeAspect="1"/>
          </p:cNvPicPr>
          <p:nvPr/>
        </p:nvPicPr>
        <p:blipFill>
          <a:blip r:embed="rId8" cstate="print">
            <a:extLst>
              <a:ext uri="{BEBA8EAE-BF5A-486C-A8C5-ECC9F3942E4B}">
                <a14:imgProps xmlns:a14="http://schemas.microsoft.com/office/drawing/2010/main">
                  <a14:imgLayer r:embed="rId9">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3009262" y="6107479"/>
            <a:ext cx="1318509" cy="373041"/>
          </a:xfrm>
          <a:prstGeom prst="rect">
            <a:avLst/>
          </a:prstGeom>
          <a:noFill/>
          <a:ln>
            <a:noFill/>
          </a:ln>
        </p:spPr>
      </p:pic>
      <p:pic>
        <p:nvPicPr>
          <p:cNvPr id="141" name="Picture 4"/>
          <p:cNvPicPr>
            <a:picLocks noChangeAspect="1" noChangeArrowheads="1"/>
          </p:cNvPicPr>
          <p:nvPr>
            <p:custDataLst>
              <p:tags r:id="rId1"/>
            </p:custDataLst>
          </p:nvPr>
        </p:nvPicPr>
        <p:blipFill rotWithShape="1">
          <a:blip r:embed="rId10" cstate="print">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val="0"/>
              </a:ext>
            </a:extLst>
          </a:blip>
          <a:srcRect r="4923"/>
          <a:stretch/>
        </p:blipFill>
        <p:spPr bwMode="auto">
          <a:xfrm>
            <a:off x="6745825" y="6141539"/>
            <a:ext cx="1398905" cy="304923"/>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6" name="Rectangle 145"/>
          <p:cNvSpPr/>
          <p:nvPr/>
        </p:nvSpPr>
        <p:spPr>
          <a:xfrm>
            <a:off x="8364342" y="1854299"/>
            <a:ext cx="3357372" cy="3510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36" dirty="0">
                <a:latin typeface="+mj-lt"/>
              </a:rPr>
              <a:t>Delivery Evaluation Criteria</a:t>
            </a:r>
          </a:p>
        </p:txBody>
      </p:sp>
      <p:sp>
        <p:nvSpPr>
          <p:cNvPr id="148" name="Rectangle 147"/>
          <p:cNvSpPr/>
          <p:nvPr/>
        </p:nvSpPr>
        <p:spPr>
          <a:xfrm flipH="1">
            <a:off x="8364342" y="2252053"/>
            <a:ext cx="3357372" cy="1471908"/>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238007" indent="-238007">
              <a:buFont typeface="Arial" pitchFamily="34" charset="0"/>
              <a:buChar char="•"/>
            </a:pPr>
            <a:r>
              <a:rPr lang="en-US" sz="1632" dirty="0">
                <a:latin typeface="Segoe UI" pitchFamily="34" charset="0"/>
                <a:ea typeface="Segoe UI" pitchFamily="34" charset="0"/>
                <a:cs typeface="Segoe UI" pitchFamily="34" charset="0"/>
              </a:rPr>
              <a:t>User</a:t>
            </a:r>
          </a:p>
          <a:p>
            <a:pPr marL="238007" indent="-238007">
              <a:buFont typeface="Arial" pitchFamily="34" charset="0"/>
              <a:buChar char="•"/>
            </a:pPr>
            <a:r>
              <a:rPr lang="en-US" sz="1632" dirty="0">
                <a:latin typeface="Segoe UI" pitchFamily="34" charset="0"/>
                <a:ea typeface="Segoe UI" pitchFamily="34" charset="0"/>
                <a:cs typeface="Segoe UI" pitchFamily="34" charset="0"/>
              </a:rPr>
              <a:t>Device type</a:t>
            </a:r>
          </a:p>
          <a:p>
            <a:pPr marL="238007" indent="-238007">
              <a:buFont typeface="Arial" pitchFamily="34" charset="0"/>
              <a:buChar char="•"/>
            </a:pPr>
            <a:r>
              <a:rPr lang="en-US" sz="1632" dirty="0">
                <a:latin typeface="Segoe UI" pitchFamily="34" charset="0"/>
                <a:ea typeface="Segoe UI" pitchFamily="34" charset="0"/>
                <a:cs typeface="Segoe UI" pitchFamily="34" charset="0"/>
              </a:rPr>
              <a:t>Network connection</a:t>
            </a:r>
          </a:p>
          <a:p>
            <a:endParaRPr lang="en-US" sz="1428" dirty="0">
              <a:solidFill>
                <a:schemeClr val="bg1"/>
              </a:solidFill>
              <a:latin typeface="Segoe UI" pitchFamily="34" charset="0"/>
              <a:ea typeface="Segoe UI" pitchFamily="34" charset="0"/>
              <a:cs typeface="Segoe UI" pitchFamily="34" charset="0"/>
            </a:endParaRPr>
          </a:p>
          <a:p>
            <a:pPr marL="238007" indent="-238007">
              <a:buFont typeface="Arial" pitchFamily="34" charset="0"/>
              <a:buChar char="•"/>
            </a:pPr>
            <a:endParaRPr lang="en-US" sz="1428" dirty="0">
              <a:solidFill>
                <a:schemeClr val="bg1"/>
              </a:solidFill>
              <a:latin typeface="Segoe UI" pitchFamily="34" charset="0"/>
              <a:ea typeface="Segoe UI" pitchFamily="34" charset="0"/>
              <a:cs typeface="Segoe UI" pitchFamily="34" charset="0"/>
            </a:endParaRPr>
          </a:p>
        </p:txBody>
      </p:sp>
      <p:sp>
        <p:nvSpPr>
          <p:cNvPr id="149" name="Rectangle 148"/>
          <p:cNvSpPr/>
          <p:nvPr/>
        </p:nvSpPr>
        <p:spPr>
          <a:xfrm>
            <a:off x="8364342" y="3828678"/>
            <a:ext cx="3357372" cy="3510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36" dirty="0">
                <a:latin typeface="+mj-lt"/>
              </a:rPr>
              <a:t>User/Device Relationships</a:t>
            </a:r>
          </a:p>
        </p:txBody>
      </p:sp>
      <p:sp>
        <p:nvSpPr>
          <p:cNvPr id="150" name="Rectangle 149"/>
          <p:cNvSpPr/>
          <p:nvPr/>
        </p:nvSpPr>
        <p:spPr>
          <a:xfrm flipH="1">
            <a:off x="8364342" y="4240686"/>
            <a:ext cx="3357372" cy="2449771"/>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r>
              <a:rPr lang="en-US" sz="1632" dirty="0">
                <a:latin typeface="Segoe UI" pitchFamily="34" charset="0"/>
                <a:ea typeface="Segoe UI" pitchFamily="34" charset="0"/>
                <a:cs typeface="Segoe UI" pitchFamily="34" charset="0"/>
              </a:rPr>
              <a:t>Primary Devices</a:t>
            </a:r>
          </a:p>
          <a:p>
            <a:pPr marL="238007" indent="-238007">
              <a:buFont typeface="Arial" pitchFamily="34" charset="0"/>
              <a:buChar char="•"/>
            </a:pPr>
            <a:r>
              <a:rPr lang="en-US" sz="1632" dirty="0">
                <a:latin typeface="Segoe UI" pitchFamily="34" charset="0"/>
                <a:ea typeface="Segoe UI" pitchFamily="34" charset="0"/>
                <a:cs typeface="Segoe UI" pitchFamily="34" charset="0"/>
              </a:rPr>
              <a:t>MSI</a:t>
            </a:r>
          </a:p>
          <a:p>
            <a:pPr marL="238007" indent="-238007">
              <a:buFont typeface="Arial" pitchFamily="34" charset="0"/>
              <a:buChar char="•"/>
            </a:pPr>
            <a:r>
              <a:rPr lang="en-US" sz="1632" dirty="0">
                <a:latin typeface="Segoe UI" pitchFamily="34" charset="0"/>
                <a:ea typeface="Segoe UI" pitchFamily="34" charset="0"/>
                <a:cs typeface="Segoe UI" pitchFamily="34" charset="0"/>
              </a:rPr>
              <a:t>App-V</a:t>
            </a:r>
          </a:p>
          <a:p>
            <a:pPr marL="238007" indent="-238007">
              <a:buFont typeface="Arial" pitchFamily="34" charset="0"/>
              <a:buChar char="•"/>
            </a:pPr>
            <a:r>
              <a:rPr lang="en-US" sz="1632" dirty="0">
                <a:latin typeface="Segoe UI" pitchFamily="34" charset="0"/>
                <a:ea typeface="Segoe UI" pitchFamily="34" charset="0"/>
                <a:cs typeface="Segoe UI" pitchFamily="34" charset="0"/>
              </a:rPr>
              <a:t>Windows 8 </a:t>
            </a:r>
            <a:r>
              <a:rPr lang="en-US" sz="1632" dirty="0" smtClean="0">
                <a:latin typeface="Segoe UI" pitchFamily="34" charset="0"/>
                <a:ea typeface="Segoe UI" pitchFamily="34" charset="0"/>
                <a:cs typeface="Segoe UI" pitchFamily="34" charset="0"/>
              </a:rPr>
              <a:t>Apps (SP1)</a:t>
            </a:r>
            <a:endParaRPr lang="en-US" sz="1632" dirty="0">
              <a:latin typeface="Segoe UI" pitchFamily="34" charset="0"/>
              <a:ea typeface="Segoe UI" pitchFamily="34" charset="0"/>
              <a:cs typeface="Segoe UI" pitchFamily="34" charset="0"/>
            </a:endParaRPr>
          </a:p>
          <a:p>
            <a:pPr marL="238007" indent="-238007">
              <a:buFont typeface="Arial" pitchFamily="34" charset="0"/>
              <a:buChar char="•"/>
            </a:pPr>
            <a:r>
              <a:rPr lang="en-US" sz="1632" dirty="0">
                <a:latin typeface="Segoe UI" pitchFamily="34" charset="0"/>
                <a:ea typeface="Segoe UI" pitchFamily="34" charset="0"/>
                <a:cs typeface="Segoe UI" pitchFamily="34" charset="0"/>
              </a:rPr>
              <a:t>Windows 8 Apps in the Windows </a:t>
            </a:r>
            <a:r>
              <a:rPr lang="en-US" sz="1632" dirty="0" smtClean="0">
                <a:latin typeface="Segoe UI" pitchFamily="34" charset="0"/>
                <a:ea typeface="Segoe UI" pitchFamily="34" charset="0"/>
                <a:cs typeface="Segoe UI" pitchFamily="34" charset="0"/>
              </a:rPr>
              <a:t>Store (SP1)</a:t>
            </a:r>
            <a:endParaRPr lang="en-US" sz="1632" dirty="0">
              <a:latin typeface="Segoe UI" pitchFamily="34" charset="0"/>
              <a:ea typeface="Segoe UI" pitchFamily="34" charset="0"/>
              <a:cs typeface="Segoe UI" pitchFamily="34" charset="0"/>
            </a:endParaRPr>
          </a:p>
          <a:p>
            <a:r>
              <a:rPr lang="en-US" sz="1632" dirty="0">
                <a:latin typeface="Segoe UI" pitchFamily="34" charset="0"/>
                <a:ea typeface="Segoe UI" pitchFamily="34" charset="0"/>
                <a:cs typeface="Segoe UI" pitchFamily="34" charset="0"/>
              </a:rPr>
              <a:t>Non-primary Devices</a:t>
            </a:r>
          </a:p>
          <a:p>
            <a:pPr marL="238007" indent="-238007">
              <a:buFont typeface="Arial" pitchFamily="34" charset="0"/>
              <a:buChar char="•"/>
            </a:pPr>
            <a:r>
              <a:rPr lang="en-US" sz="1632" dirty="0">
                <a:latin typeface="Segoe UI" pitchFamily="34" charset="0"/>
                <a:ea typeface="Segoe UI" pitchFamily="34" charset="0"/>
                <a:cs typeface="Segoe UI" pitchFamily="34" charset="0"/>
              </a:rPr>
              <a:t>VDI</a:t>
            </a:r>
          </a:p>
          <a:p>
            <a:pPr marL="238007" indent="-238007">
              <a:buFont typeface="Arial" pitchFamily="34" charset="0"/>
              <a:buChar char="•"/>
            </a:pPr>
            <a:r>
              <a:rPr lang="en-US" sz="1632" dirty="0">
                <a:latin typeface="Segoe UI" pitchFamily="34" charset="0"/>
                <a:ea typeface="Segoe UI" pitchFamily="34" charset="0"/>
                <a:cs typeface="Segoe UI" pitchFamily="34" charset="0"/>
              </a:rPr>
              <a:t>Remote Desktop</a:t>
            </a:r>
          </a:p>
          <a:p>
            <a:endParaRPr lang="en-US" sz="1428" dirty="0">
              <a:latin typeface="Segoe UI" pitchFamily="34" charset="0"/>
              <a:ea typeface="Segoe UI" pitchFamily="34" charset="0"/>
              <a:cs typeface="Segoe UI" pitchFamily="34" charset="0"/>
            </a:endParaRPr>
          </a:p>
          <a:p>
            <a:pPr marL="238007" indent="-238007">
              <a:buFont typeface="Arial" pitchFamily="34" charset="0"/>
              <a:buChar char="•"/>
            </a:pPr>
            <a:endParaRPr lang="en-US" sz="1428" dirty="0">
              <a:latin typeface="Segoe UI" pitchFamily="34" charset="0"/>
              <a:ea typeface="Segoe UI" pitchFamily="34" charset="0"/>
              <a:cs typeface="Segoe UI" pitchFamily="34" charset="0"/>
            </a:endParaRPr>
          </a:p>
        </p:txBody>
      </p:sp>
      <p:cxnSp>
        <p:nvCxnSpPr>
          <p:cNvPr id="154" name="Straight Arrow Connector 153"/>
          <p:cNvCxnSpPr/>
          <p:nvPr/>
        </p:nvCxnSpPr>
        <p:spPr>
          <a:xfrm flipH="1">
            <a:off x="1755352" y="3849281"/>
            <a:ext cx="2684019" cy="654100"/>
          </a:xfrm>
          <a:prstGeom prst="straightConnector1">
            <a:avLst/>
          </a:prstGeom>
          <a:ln w="38100" cap="rnd">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flipH="1">
            <a:off x="3627857" y="3849281"/>
            <a:ext cx="811514" cy="654100"/>
          </a:xfrm>
          <a:prstGeom prst="straightConnector1">
            <a:avLst/>
          </a:prstGeom>
          <a:ln w="38100" cap="rnd">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a:xfrm>
            <a:off x="4560460" y="3849281"/>
            <a:ext cx="889578" cy="654100"/>
          </a:xfrm>
          <a:prstGeom prst="straightConnector1">
            <a:avLst/>
          </a:prstGeom>
          <a:ln w="38100" cap="rnd">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cxnSp>
        <p:nvCxnSpPr>
          <p:cNvPr id="159" name="Straight Arrow Connector 158"/>
          <p:cNvCxnSpPr/>
          <p:nvPr/>
        </p:nvCxnSpPr>
        <p:spPr>
          <a:xfrm>
            <a:off x="4560461" y="3849281"/>
            <a:ext cx="2684018" cy="654100"/>
          </a:xfrm>
          <a:prstGeom prst="straightConnector1">
            <a:avLst/>
          </a:prstGeom>
          <a:ln w="38100" cap="rnd">
            <a:solidFill>
              <a:schemeClr val="tx1"/>
            </a:solidFill>
            <a:prstDash val="sysDot"/>
            <a:tailEnd type="oval" w="sm" len="sm"/>
          </a:ln>
        </p:spPr>
        <p:style>
          <a:lnRef idx="1">
            <a:schemeClr val="accent1"/>
          </a:lnRef>
          <a:fillRef idx="0">
            <a:schemeClr val="accent1"/>
          </a:fillRef>
          <a:effectRef idx="0">
            <a:schemeClr val="accent1"/>
          </a:effectRef>
          <a:fontRef idx="minor">
            <a:schemeClr val="tx1"/>
          </a:fontRef>
        </p:style>
      </p:cxnSp>
      <p:pic>
        <p:nvPicPr>
          <p:cNvPr id="161" name="Picture 160"/>
          <p:cNvPicPr>
            <a:picLocks noChangeAspect="1"/>
          </p:cNvPicPr>
          <p:nvPr/>
        </p:nvPicPr>
        <p:blipFill>
          <a:blip r:embed="rId12" cstate="print">
            <a:biLevel thresh="25000"/>
            <a:extLst>
              <a:ext uri="{28A0092B-C50C-407E-A947-70E740481C1C}">
                <a14:useLocalDpi xmlns:a14="http://schemas.microsoft.com/office/drawing/2010/main" val="0"/>
              </a:ext>
            </a:extLst>
          </a:blip>
          <a:stretch>
            <a:fillRect/>
          </a:stretch>
        </p:blipFill>
        <p:spPr>
          <a:xfrm>
            <a:off x="4188934" y="3563019"/>
            <a:ext cx="559562" cy="692149"/>
          </a:xfrm>
          <a:prstGeom prst="rect">
            <a:avLst/>
          </a:prstGeom>
        </p:spPr>
      </p:pic>
      <p:sp>
        <p:nvSpPr>
          <p:cNvPr id="163" name="Rectangle 162"/>
          <p:cNvSpPr/>
          <p:nvPr/>
        </p:nvSpPr>
        <p:spPr>
          <a:xfrm flipH="1">
            <a:off x="645804" y="1851360"/>
            <a:ext cx="7652520" cy="4849537"/>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234769" indent="-234769">
              <a:buFont typeface="Arial" pitchFamily="34" charset="0"/>
              <a:buChar char="•"/>
            </a:pPr>
            <a:r>
              <a:rPr lang="en-US" sz="1632" dirty="0">
                <a:ea typeface="Segoe UI" pitchFamily="34" charset="0"/>
                <a:cs typeface="Segoe UI" pitchFamily="34" charset="0"/>
              </a:rPr>
              <a:t>Deliver best user experience on each device</a:t>
            </a:r>
          </a:p>
          <a:p>
            <a:pPr marL="234769" indent="-234769">
              <a:buFont typeface="Arial" pitchFamily="34" charset="0"/>
              <a:buChar char="•"/>
            </a:pPr>
            <a:r>
              <a:rPr lang="en-US" sz="1632" dirty="0">
                <a:ea typeface="Segoe UI" pitchFamily="34" charset="0"/>
                <a:cs typeface="Segoe UI" pitchFamily="34" charset="0"/>
              </a:rPr>
              <a:t>Define application once</a:t>
            </a:r>
          </a:p>
          <a:p>
            <a:endParaRPr lang="en-US" sz="1428" dirty="0">
              <a:solidFill>
                <a:schemeClr val="bg1"/>
              </a:solidFill>
              <a:latin typeface="Segoe UI" pitchFamily="34" charset="0"/>
              <a:ea typeface="Segoe UI" pitchFamily="34" charset="0"/>
              <a:cs typeface="Segoe UI" pitchFamily="34" charset="0"/>
            </a:endParaRPr>
          </a:p>
          <a:p>
            <a:endParaRPr lang="en-US" sz="1428" dirty="0">
              <a:solidFill>
                <a:schemeClr val="bg1"/>
              </a:solidFill>
              <a:latin typeface="Segoe UI" pitchFamily="34" charset="0"/>
              <a:ea typeface="Segoe UI" pitchFamily="34" charset="0"/>
              <a:cs typeface="Segoe UI" pitchFamily="34" charset="0"/>
            </a:endParaRPr>
          </a:p>
          <a:p>
            <a:pPr marL="238007" indent="-238007">
              <a:buFont typeface="Arial" pitchFamily="34" charset="0"/>
              <a:buChar char="•"/>
            </a:pPr>
            <a:endParaRPr lang="en-US" sz="1428" dirty="0">
              <a:solidFill>
                <a:schemeClr val="bg1"/>
              </a:solidFill>
              <a:latin typeface="Segoe UI" pitchFamily="34" charset="0"/>
              <a:ea typeface="Segoe UI" pitchFamily="34" charset="0"/>
              <a:cs typeface="Segoe UI" pitchFamily="34" charset="0"/>
            </a:endParaRPr>
          </a:p>
        </p:txBody>
      </p:sp>
      <p:grpSp>
        <p:nvGrpSpPr>
          <p:cNvPr id="48" name="Group 47"/>
          <p:cNvGrpSpPr>
            <a:grpSpLocks noChangeAspect="1"/>
          </p:cNvGrpSpPr>
          <p:nvPr/>
        </p:nvGrpSpPr>
        <p:grpSpPr>
          <a:xfrm>
            <a:off x="4805384" y="2880242"/>
            <a:ext cx="399142" cy="514875"/>
            <a:chOff x="5404688" y="2619375"/>
            <a:chExt cx="391351" cy="504825"/>
          </a:xfrm>
        </p:grpSpPr>
        <p:sp>
          <p:nvSpPr>
            <p:cNvPr id="39" name="TextBox 38"/>
            <p:cNvSpPr txBox="1"/>
            <p:nvPr/>
          </p:nvSpPr>
          <p:spPr>
            <a:xfrm>
              <a:off x="5404688" y="2693903"/>
              <a:ext cx="391351" cy="251159"/>
            </a:xfrm>
            <a:prstGeom prst="rect">
              <a:avLst/>
            </a:prstGeom>
            <a:noFill/>
          </p:spPr>
          <p:txBody>
            <a:bodyPr wrap="square" lIns="0" tIns="0" rIns="0" bIns="0" rtlCol="0">
              <a:spAutoFit/>
            </a:bodyPr>
            <a:lstStyle/>
            <a:p>
              <a:pPr algn="ctr"/>
              <a:r>
                <a:rPr lang="en-US" sz="1632" dirty="0">
                  <a:solidFill>
                    <a:schemeClr val="bg1"/>
                  </a:solidFill>
                  <a:latin typeface="+mj-lt"/>
                </a:rPr>
                <a:t>&lt;  &gt;</a:t>
              </a:r>
            </a:p>
          </p:txBody>
        </p:sp>
        <p:sp>
          <p:nvSpPr>
            <p:cNvPr id="166" name="Flowchart: Card 165"/>
            <p:cNvSpPr/>
            <p:nvPr/>
          </p:nvSpPr>
          <p:spPr bwMode="auto">
            <a:xfrm flipH="1">
              <a:off x="5404688" y="2619375"/>
              <a:ext cx="391351" cy="504825"/>
            </a:xfrm>
            <a:prstGeom prst="flowChartPunchedCard">
              <a:avLst/>
            </a:prstGeom>
            <a:ln w="12700">
              <a:solidFill>
                <a:schemeClr val="bg1"/>
              </a:solidFill>
              <a:prstDash val="sysDot"/>
            </a:ln>
          </p:spPr>
          <p:style>
            <a:lnRef idx="1">
              <a:schemeClr val="accent1"/>
            </a:lnRef>
            <a:fillRef idx="0">
              <a:schemeClr val="accent1"/>
            </a:fillRef>
            <a:effectRef idx="0">
              <a:schemeClr val="accent1"/>
            </a:effectRef>
            <a:fontRef idx="minor">
              <a:schemeClr val="tx1"/>
            </a:fontRef>
          </p:style>
          <p:txBody>
            <a:bodyPr lIns="93260" tIns="93260" rIns="93260" bIns="93260" rtlCol="0" anchor="ctr" anchorCtr="0"/>
            <a:lstStyle/>
            <a:p>
              <a:pPr algn="ctr"/>
              <a:endParaRPr lang="en-US" sz="1428" dirty="0">
                <a:latin typeface="Segoe UI" pitchFamily="34" charset="0"/>
                <a:ea typeface="Segoe UI" pitchFamily="34" charset="0"/>
                <a:cs typeface="Segoe UI" pitchFamily="34" charset="0"/>
              </a:endParaRPr>
            </a:p>
          </p:txBody>
        </p:sp>
        <p:sp>
          <p:nvSpPr>
            <p:cNvPr id="167" name="Isosceles Triangle 166"/>
            <p:cNvSpPr/>
            <p:nvPr/>
          </p:nvSpPr>
          <p:spPr bwMode="auto">
            <a:xfrm rot="3138243" flipH="1" flipV="1">
              <a:off x="5672563" y="2656268"/>
              <a:ext cx="132992" cy="60390"/>
            </a:xfrm>
            <a:prstGeom prst="triangle">
              <a:avLst>
                <a:gd name="adj" fmla="val 3570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28" dirty="0">
                <a:latin typeface="+mj-lt"/>
              </a:endParaRPr>
            </a:p>
          </p:txBody>
        </p:sp>
        <p:pic>
          <p:nvPicPr>
            <p:cNvPr id="38" name="Picture 37"/>
            <p:cNvPicPr>
              <a:picLocks noChangeAspect="1"/>
            </p:cNvPicPr>
            <p:nvPr/>
          </p:nvPicPr>
          <p:blipFill>
            <a:blip r:embed="rId13" cstate="print">
              <a:lum bright="70000" contrast="-70000"/>
              <a:extLst>
                <a:ext uri="{28A0092B-C50C-407E-A947-70E740481C1C}">
                  <a14:useLocalDpi xmlns:a14="http://schemas.microsoft.com/office/drawing/2010/main" val="0"/>
                </a:ext>
              </a:extLst>
            </a:blip>
            <a:stretch>
              <a:fillRect/>
            </a:stretch>
          </p:blipFill>
          <p:spPr>
            <a:xfrm>
              <a:off x="5521270" y="2744609"/>
              <a:ext cx="162200" cy="162200"/>
            </a:xfrm>
            <a:prstGeom prst="rect">
              <a:avLst/>
            </a:prstGeom>
          </p:spPr>
        </p:pic>
        <p:cxnSp>
          <p:nvCxnSpPr>
            <p:cNvPr id="41" name="Straight Connector 40"/>
            <p:cNvCxnSpPr/>
            <p:nvPr/>
          </p:nvCxnSpPr>
          <p:spPr>
            <a:xfrm>
              <a:off x="5463988" y="2940124"/>
              <a:ext cx="257736" cy="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68" name="Straight Connector 167"/>
            <p:cNvCxnSpPr/>
            <p:nvPr/>
          </p:nvCxnSpPr>
          <p:spPr>
            <a:xfrm>
              <a:off x="5463988" y="3048000"/>
              <a:ext cx="257736" cy="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69" name="Straight Connector 168"/>
            <p:cNvCxnSpPr/>
            <p:nvPr/>
          </p:nvCxnSpPr>
          <p:spPr>
            <a:xfrm>
              <a:off x="5463988" y="2994062"/>
              <a:ext cx="257736" cy="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4816743" y="4648282"/>
            <a:ext cx="1305645" cy="1305645"/>
            <a:chOff x="4701950" y="4279743"/>
            <a:chExt cx="1280160" cy="1280160"/>
          </a:xfrm>
        </p:grpSpPr>
        <p:sp>
          <p:nvSpPr>
            <p:cNvPr id="144" name="Oval 143"/>
            <p:cNvSpPr/>
            <p:nvPr/>
          </p:nvSpPr>
          <p:spPr>
            <a:xfrm>
              <a:off x="4701950" y="4279743"/>
              <a:ext cx="1280160" cy="1280160"/>
            </a:xfrm>
            <a:prstGeom prst="ellipse">
              <a:avLst/>
            </a:prstGeom>
            <a:solidFill>
              <a:schemeClr val="accent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nvGrpSpPr>
            <p:cNvPr id="8" name="Group 7"/>
            <p:cNvGrpSpPr/>
            <p:nvPr/>
          </p:nvGrpSpPr>
          <p:grpSpPr>
            <a:xfrm>
              <a:off x="4954260" y="4663488"/>
              <a:ext cx="775541" cy="512671"/>
              <a:chOff x="4954260" y="4663488"/>
              <a:chExt cx="775541" cy="512671"/>
            </a:xfrm>
          </p:grpSpPr>
          <p:pic>
            <p:nvPicPr>
              <p:cNvPr id="1026" name="Picture 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097909" y="4739416"/>
                <a:ext cx="488242" cy="411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Freeform 107"/>
              <p:cNvSpPr>
                <a:spLocks noChangeAspect="1" noEditPoints="1"/>
              </p:cNvSpPr>
              <p:nvPr/>
            </p:nvSpPr>
            <p:spPr bwMode="auto">
              <a:xfrm>
                <a:off x="4954260" y="4663488"/>
                <a:ext cx="775541" cy="512671"/>
              </a:xfrm>
              <a:custGeom>
                <a:avLst/>
                <a:gdLst/>
                <a:ahLst/>
                <a:cxnLst>
                  <a:cxn ang="0">
                    <a:pos x="514" y="0"/>
                  </a:cxn>
                  <a:cxn ang="0">
                    <a:pos x="17" y="0"/>
                  </a:cxn>
                  <a:cxn ang="0">
                    <a:pos x="0" y="17"/>
                  </a:cxn>
                  <a:cxn ang="0">
                    <a:pos x="0" y="356"/>
                  </a:cxn>
                  <a:cxn ang="0">
                    <a:pos x="17" y="373"/>
                  </a:cxn>
                  <a:cxn ang="0">
                    <a:pos x="514" y="373"/>
                  </a:cxn>
                  <a:cxn ang="0">
                    <a:pos x="531" y="356"/>
                  </a:cxn>
                  <a:cxn ang="0">
                    <a:pos x="531" y="17"/>
                  </a:cxn>
                  <a:cxn ang="0">
                    <a:pos x="514" y="0"/>
                  </a:cxn>
                  <a:cxn ang="0">
                    <a:pos x="501" y="329"/>
                  </a:cxn>
                  <a:cxn ang="0">
                    <a:pos x="486" y="343"/>
                  </a:cxn>
                  <a:cxn ang="0">
                    <a:pos x="45" y="343"/>
                  </a:cxn>
                  <a:cxn ang="0">
                    <a:pos x="30" y="329"/>
                  </a:cxn>
                  <a:cxn ang="0">
                    <a:pos x="30" y="45"/>
                  </a:cxn>
                  <a:cxn ang="0">
                    <a:pos x="45" y="30"/>
                  </a:cxn>
                  <a:cxn ang="0">
                    <a:pos x="486" y="30"/>
                  </a:cxn>
                  <a:cxn ang="0">
                    <a:pos x="501" y="45"/>
                  </a:cxn>
                  <a:cxn ang="0">
                    <a:pos x="501" y="329"/>
                  </a:cxn>
                </a:cxnLst>
                <a:rect l="0" t="0" r="r" b="b"/>
                <a:pathLst>
                  <a:path w="531" h="373">
                    <a:moveTo>
                      <a:pt x="514" y="0"/>
                    </a:moveTo>
                    <a:cubicBezTo>
                      <a:pt x="17" y="0"/>
                      <a:pt x="17" y="0"/>
                      <a:pt x="17" y="0"/>
                    </a:cubicBezTo>
                    <a:cubicBezTo>
                      <a:pt x="7" y="0"/>
                      <a:pt x="0" y="8"/>
                      <a:pt x="0" y="17"/>
                    </a:cubicBezTo>
                    <a:cubicBezTo>
                      <a:pt x="0" y="356"/>
                      <a:pt x="0" y="356"/>
                      <a:pt x="0" y="356"/>
                    </a:cubicBezTo>
                    <a:cubicBezTo>
                      <a:pt x="0" y="366"/>
                      <a:pt x="7" y="373"/>
                      <a:pt x="17" y="373"/>
                    </a:cubicBezTo>
                    <a:cubicBezTo>
                      <a:pt x="514" y="373"/>
                      <a:pt x="514" y="373"/>
                      <a:pt x="514" y="373"/>
                    </a:cubicBezTo>
                    <a:cubicBezTo>
                      <a:pt x="524" y="373"/>
                      <a:pt x="531" y="366"/>
                      <a:pt x="531" y="356"/>
                    </a:cubicBezTo>
                    <a:cubicBezTo>
                      <a:pt x="531" y="17"/>
                      <a:pt x="531" y="17"/>
                      <a:pt x="531" y="17"/>
                    </a:cubicBezTo>
                    <a:cubicBezTo>
                      <a:pt x="531" y="8"/>
                      <a:pt x="524" y="0"/>
                      <a:pt x="514" y="0"/>
                    </a:cubicBezTo>
                    <a:close/>
                    <a:moveTo>
                      <a:pt x="501" y="329"/>
                    </a:moveTo>
                    <a:cubicBezTo>
                      <a:pt x="501" y="337"/>
                      <a:pt x="494" y="343"/>
                      <a:pt x="486" y="343"/>
                    </a:cubicBezTo>
                    <a:cubicBezTo>
                      <a:pt x="45" y="343"/>
                      <a:pt x="45" y="343"/>
                      <a:pt x="45" y="343"/>
                    </a:cubicBezTo>
                    <a:cubicBezTo>
                      <a:pt x="37" y="343"/>
                      <a:pt x="30" y="337"/>
                      <a:pt x="30" y="329"/>
                    </a:cubicBezTo>
                    <a:cubicBezTo>
                      <a:pt x="30" y="45"/>
                      <a:pt x="30" y="45"/>
                      <a:pt x="30" y="45"/>
                    </a:cubicBezTo>
                    <a:cubicBezTo>
                      <a:pt x="30" y="37"/>
                      <a:pt x="37" y="30"/>
                      <a:pt x="45" y="30"/>
                    </a:cubicBezTo>
                    <a:cubicBezTo>
                      <a:pt x="486" y="30"/>
                      <a:pt x="486" y="30"/>
                      <a:pt x="486" y="30"/>
                    </a:cubicBezTo>
                    <a:cubicBezTo>
                      <a:pt x="494" y="30"/>
                      <a:pt x="501" y="37"/>
                      <a:pt x="501" y="45"/>
                    </a:cubicBezTo>
                    <a:lnTo>
                      <a:pt x="501" y="329"/>
                    </a:lnTo>
                    <a:close/>
                  </a:path>
                </a:pathLst>
              </a:custGeom>
              <a:solidFill>
                <a:schemeClr val="tx1"/>
              </a:solidFill>
              <a:ln>
                <a:solidFill>
                  <a:schemeClr val="bg1"/>
                </a:solidFill>
              </a:ln>
              <a:extLst/>
            </p:spPr>
            <p:txBody>
              <a:bodyPr vert="horz" wrap="square" lIns="118357" tIns="59178" rIns="118357" bIns="59178" numCol="1" anchor="t" anchorCtr="0" compatLnSpc="1">
                <a:prstTxWarp prst="textNoShape">
                  <a:avLst/>
                </a:prstTxWarp>
              </a:bodyPr>
              <a:lstStyle/>
              <a:p>
                <a:endParaRPr lang="en-US" sz="1836" dirty="0">
                  <a:latin typeface="Segoe UI" pitchFamily="34" charset="0"/>
                </a:endParaRPr>
              </a:p>
            </p:txBody>
          </p:sp>
        </p:grpSp>
      </p:grpSp>
      <p:pic>
        <p:nvPicPr>
          <p:cNvPr id="1027" name="Picture 3" descr="\\showsrus\images\MS_LOGOS_PACKAGING\CURRENT - Sept2010\Logos\Windows\_Windows (brand)\Windows-brand_h_r.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69390" y="6147016"/>
            <a:ext cx="1667354" cy="29396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howsrus\images\MS_LOGOS_PACKAGING\CURRENT - Sept2010\Logos\Windows Embedded - all products\Windows Embedded - (Brand)\WinEmbed_h_rgb_r.pn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571124" y="6210544"/>
            <a:ext cx="1796883" cy="166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97490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smtClean="0"/>
              <a:t>System Center 2012 Configuration Manager and Service Pack 1 Overview</a:t>
            </a:r>
            <a:endParaRPr lang="en-US" sz="4400" dirty="0"/>
          </a:p>
        </p:txBody>
      </p:sp>
      <p:sp>
        <p:nvSpPr>
          <p:cNvPr id="5" name="Text Placeholder 4"/>
          <p:cNvSpPr>
            <a:spLocks noGrp="1"/>
          </p:cNvSpPr>
          <p:nvPr>
            <p:ph type="body" sz="quarter" idx="12"/>
          </p:nvPr>
        </p:nvSpPr>
        <p:spPr/>
        <p:txBody>
          <a:bodyPr/>
          <a:lstStyle/>
          <a:p>
            <a:r>
              <a:rPr lang="en-US" dirty="0"/>
              <a:t>Maayan</a:t>
            </a:r>
            <a:r>
              <a:rPr lang="en-US"/>
              <a:t> Bar-Niv </a:t>
            </a:r>
            <a:r>
              <a:rPr lang="en-US" smtClean="0"/>
              <a:t>and </a:t>
            </a:r>
            <a:r>
              <a:rPr lang="en-US" dirty="0"/>
              <a:t>Mark Florida</a:t>
            </a:r>
          </a:p>
          <a:p>
            <a:r>
              <a:rPr lang="en-US"/>
              <a:t>Program </a:t>
            </a:r>
            <a:r>
              <a:rPr lang="en-US" smtClean="0"/>
              <a:t>Managers</a:t>
            </a:r>
            <a:endParaRPr lang="en-US" dirty="0"/>
          </a:p>
          <a:p>
            <a:r>
              <a:rPr lang="en-US" dirty="0"/>
              <a:t>Microsoft</a:t>
            </a:r>
          </a:p>
        </p:txBody>
      </p:sp>
      <p:sp>
        <p:nvSpPr>
          <p:cNvPr id="2" name="Rectangle 1"/>
          <p:cNvSpPr/>
          <p:nvPr/>
        </p:nvSpPr>
        <p:spPr>
          <a:xfrm>
            <a:off x="366141" y="5966115"/>
            <a:ext cx="1106393" cy="369332"/>
          </a:xfrm>
          <a:prstGeom prst="rect">
            <a:avLst/>
          </a:prstGeom>
        </p:spPr>
        <p:txBody>
          <a:bodyPr wrap="none">
            <a:spAutoFit/>
          </a:bodyPr>
          <a:lstStyle/>
          <a:p>
            <a:r>
              <a:rPr lang="en-US" dirty="0"/>
              <a:t>UD-B325</a:t>
            </a:r>
          </a:p>
        </p:txBody>
      </p:sp>
    </p:spTree>
    <p:extLst>
      <p:ext uri="{BB962C8B-B14F-4D97-AF65-F5344CB8AC3E}">
        <p14:creationId xmlns:p14="http://schemas.microsoft.com/office/powerpoint/2010/main" val="241791732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Windows 8 Apps</a:t>
            </a:r>
            <a:endParaRPr lang="en-US" dirty="0"/>
          </a:p>
        </p:txBody>
      </p:sp>
      <p:sp>
        <p:nvSpPr>
          <p:cNvPr id="5" name="Text Placeholder 4"/>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40586651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Windows 8 Apps in the Windows Store</a:t>
            </a:r>
            <a:endParaRPr lang="en-US" dirty="0"/>
          </a:p>
        </p:txBody>
      </p:sp>
      <p:sp>
        <p:nvSpPr>
          <p:cNvPr id="27" name="Text Placeholder 2"/>
          <p:cNvSpPr>
            <a:spLocks noGrp="1"/>
          </p:cNvSpPr>
          <p:nvPr>
            <p:ph type="body" sz="quarter" idx="10"/>
          </p:nvPr>
        </p:nvSpPr>
        <p:spPr>
          <a:xfrm>
            <a:off x="274638" y="1395736"/>
            <a:ext cx="11598707" cy="2597634"/>
          </a:xfrm>
        </p:spPr>
        <p:txBody>
          <a:bodyPr/>
          <a:lstStyle/>
          <a:p>
            <a:r>
              <a:rPr lang="en-US" dirty="0" smtClean="0"/>
              <a:t>Administrators do not need to </a:t>
            </a:r>
            <a:br>
              <a:rPr lang="en-US" dirty="0" smtClean="0"/>
            </a:br>
            <a:r>
              <a:rPr lang="en-US" dirty="0" smtClean="0"/>
              <a:t>repackage apps</a:t>
            </a:r>
          </a:p>
          <a:p>
            <a:endParaRPr lang="en-US" dirty="0" smtClean="0"/>
          </a:p>
          <a:p>
            <a:r>
              <a:rPr lang="en-US" dirty="0" smtClean="0"/>
              <a:t>End users have one location for </a:t>
            </a:r>
            <a:br>
              <a:rPr lang="en-US" dirty="0" smtClean="0"/>
            </a:br>
            <a:r>
              <a:rPr lang="en-US" dirty="0" smtClean="0"/>
              <a:t>all enterprise apps</a:t>
            </a:r>
            <a:endParaRPr lang="en-US" dirty="0"/>
          </a:p>
        </p:txBody>
      </p:sp>
      <p:cxnSp>
        <p:nvCxnSpPr>
          <p:cNvPr id="11" name="Straight Connector 10"/>
          <p:cNvCxnSpPr/>
          <p:nvPr/>
        </p:nvCxnSpPr>
        <p:spPr>
          <a:xfrm>
            <a:off x="7724864" y="1625146"/>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839973" y="2413817"/>
            <a:ext cx="2095025" cy="337760"/>
          </a:xfrm>
          <a:prstGeom prst="rect">
            <a:avLst/>
          </a:prstGeom>
          <a:noFill/>
        </p:spPr>
        <p:txBody>
          <a:bodyPr wrap="square" lIns="77705" tIns="38851" rIns="77705" bIns="38851" rtlCol="0">
            <a:spAutoFit/>
          </a:bodyPr>
          <a:lstStyle/>
          <a:p>
            <a:pPr algn="ctr" defTabSz="930825" eaLnBrk="0" hangingPunct="0">
              <a:lnSpc>
                <a:spcPct val="90000"/>
              </a:lnSpc>
              <a:spcBef>
                <a:spcPct val="30000"/>
              </a:spcBef>
              <a:buClr>
                <a:srgbClr val="1F497D"/>
              </a:buClr>
              <a:buSzPct val="95000"/>
              <a:defRPr/>
            </a:pPr>
            <a:r>
              <a:rPr lang="en-US" sz="1836" dirty="0">
                <a:ea typeface="Segoe UI" pitchFamily="34" charset="0"/>
                <a:cs typeface="Segoe UI" pitchFamily="34" charset="0"/>
              </a:rPr>
              <a:t>Windows Store</a:t>
            </a:r>
          </a:p>
        </p:txBody>
      </p:sp>
      <p:grpSp>
        <p:nvGrpSpPr>
          <p:cNvPr id="13" name="Group 12"/>
          <p:cNvGrpSpPr/>
          <p:nvPr/>
        </p:nvGrpSpPr>
        <p:grpSpPr>
          <a:xfrm>
            <a:off x="7264718" y="1797875"/>
            <a:ext cx="1034381" cy="566278"/>
            <a:chOff x="2088859" y="2689985"/>
            <a:chExt cx="1055028" cy="577582"/>
          </a:xfrm>
        </p:grpSpPr>
        <p:pic>
          <p:nvPicPr>
            <p:cNvPr id="14" name="Picture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72225" y="2933035"/>
              <a:ext cx="229567" cy="238616"/>
            </a:xfrm>
            <a:prstGeom prst="rect">
              <a:avLst/>
            </a:prstGeom>
          </p:spPr>
        </p:pic>
        <p:sp>
          <p:nvSpPr>
            <p:cNvPr id="15" name="Rounded Rectangle 13341"/>
            <p:cNvSpPr/>
            <p:nvPr/>
          </p:nvSpPr>
          <p:spPr>
            <a:xfrm>
              <a:off x="2088859" y="2689985"/>
              <a:ext cx="1055028" cy="577582"/>
            </a:xfrm>
            <a:custGeom>
              <a:avLst/>
              <a:gdLst/>
              <a:ahLst/>
              <a:cxnLst/>
              <a:rect l="l" t="t" r="r" b="b"/>
              <a:pathLst>
                <a:path w="1236869" h="694313">
                  <a:moveTo>
                    <a:pt x="697593" y="0"/>
                  </a:moveTo>
                  <a:cubicBezTo>
                    <a:pt x="817346" y="0"/>
                    <a:pt x="918190" y="75049"/>
                    <a:pt x="947314" y="177497"/>
                  </a:cubicBezTo>
                  <a:cubicBezTo>
                    <a:pt x="950712" y="176593"/>
                    <a:pt x="954153" y="176535"/>
                    <a:pt x="957608" y="176535"/>
                  </a:cubicBezTo>
                  <a:cubicBezTo>
                    <a:pt x="1111840" y="176535"/>
                    <a:pt x="1236869" y="292444"/>
                    <a:pt x="1236869" y="435424"/>
                  </a:cubicBezTo>
                  <a:cubicBezTo>
                    <a:pt x="1236869" y="577344"/>
                    <a:pt x="1113687" y="692593"/>
                    <a:pt x="961030" y="693993"/>
                  </a:cubicBezTo>
                  <a:cubicBezTo>
                    <a:pt x="960777" y="694311"/>
                    <a:pt x="960518" y="694313"/>
                    <a:pt x="960258" y="694313"/>
                  </a:cubicBezTo>
                  <a:lnTo>
                    <a:pt x="957608" y="694313"/>
                  </a:lnTo>
                  <a:lnTo>
                    <a:pt x="184523" y="694313"/>
                  </a:lnTo>
                  <a:lnTo>
                    <a:pt x="178794" y="691940"/>
                  </a:lnTo>
                  <a:cubicBezTo>
                    <a:pt x="79577" y="690311"/>
                    <a:pt x="0" y="614974"/>
                    <a:pt x="0" y="522406"/>
                  </a:cubicBezTo>
                  <a:cubicBezTo>
                    <a:pt x="0" y="428246"/>
                    <a:pt x="82338" y="351915"/>
                    <a:pt x="183907" y="351915"/>
                  </a:cubicBezTo>
                  <a:lnTo>
                    <a:pt x="216369" y="355909"/>
                  </a:lnTo>
                  <a:cubicBezTo>
                    <a:pt x="238387" y="285587"/>
                    <a:pt x="308559" y="234589"/>
                    <a:pt x="391580" y="234589"/>
                  </a:cubicBezTo>
                  <a:lnTo>
                    <a:pt x="437816" y="243242"/>
                  </a:lnTo>
                  <a:cubicBezTo>
                    <a:pt x="437581" y="242513"/>
                    <a:pt x="437577" y="241781"/>
                    <a:pt x="437577" y="241048"/>
                  </a:cubicBezTo>
                  <a:cubicBezTo>
                    <a:pt x="437577" y="107921"/>
                    <a:pt x="553990" y="0"/>
                    <a:pt x="697593" y="0"/>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grpSp>
          <p:nvGrpSpPr>
            <p:cNvPr id="16" name="Group 102"/>
            <p:cNvGrpSpPr/>
            <p:nvPr/>
          </p:nvGrpSpPr>
          <p:grpSpPr>
            <a:xfrm>
              <a:off x="2390160" y="2956699"/>
              <a:ext cx="224986" cy="230891"/>
              <a:chOff x="3941654" y="1904487"/>
              <a:chExt cx="402080" cy="384639"/>
            </a:xfrm>
          </p:grpSpPr>
          <p:pic>
            <p:nvPicPr>
              <p:cNvPr id="17" name="Picture 16"/>
              <p:cNvPicPr>
                <a:picLocks noChangeAspect="1"/>
              </p:cNvPicPr>
              <p:nvPr/>
            </p:nvPicPr>
            <p:blipFill>
              <a:blip r:embed="rId4" cstate="screen">
                <a:duotone>
                  <a:prstClr val="black"/>
                  <a:schemeClr val="accent2">
                    <a:tint val="45000"/>
                    <a:satMod val="400000"/>
                  </a:schemeClr>
                </a:duotone>
                <a:extLst>
                  <a:ext uri="{28A0092B-C50C-407E-A947-70E740481C1C}">
                    <a14:useLocalDpi xmlns:a14="http://schemas.microsoft.com/office/drawing/2010/main"/>
                  </a:ext>
                </a:extLst>
              </a:blip>
              <a:stretch>
                <a:fillRect/>
              </a:stretch>
            </p:blipFill>
            <p:spPr>
              <a:xfrm>
                <a:off x="3941654" y="1904481"/>
                <a:ext cx="303923" cy="303923"/>
              </a:xfrm>
              <a:prstGeom prst="rect">
                <a:avLst/>
              </a:prstGeom>
              <a:solidFill>
                <a:schemeClr val="accent1"/>
              </a:solidFill>
            </p:spPr>
          </p:pic>
          <p:pic>
            <p:nvPicPr>
              <p:cNvPr id="18" name="Picture 1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39811" y="1985203"/>
                <a:ext cx="303923" cy="303923"/>
              </a:xfrm>
              <a:prstGeom prst="rect">
                <a:avLst/>
              </a:prstGeom>
            </p:spPr>
          </p:pic>
        </p:grpSp>
      </p:grpSp>
      <p:sp>
        <p:nvSpPr>
          <p:cNvPr id="19" name="TextBox 18"/>
          <p:cNvSpPr txBox="1"/>
          <p:nvPr/>
        </p:nvSpPr>
        <p:spPr>
          <a:xfrm>
            <a:off x="10196368" y="2519345"/>
            <a:ext cx="1577488" cy="597057"/>
          </a:xfrm>
          <a:prstGeom prst="rect">
            <a:avLst/>
          </a:prstGeom>
          <a:noFill/>
        </p:spPr>
        <p:txBody>
          <a:bodyPr wrap="square" lIns="77705" tIns="38851" rIns="77705" bIns="38851" rtlCol="0">
            <a:spAutoFit/>
          </a:bodyPr>
          <a:lstStyle/>
          <a:p>
            <a:pPr algn="ctr" defTabSz="930825" eaLnBrk="0" hangingPunct="0">
              <a:lnSpc>
                <a:spcPct val="90000"/>
              </a:lnSpc>
              <a:spcBef>
                <a:spcPct val="30000"/>
              </a:spcBef>
              <a:buClr>
                <a:srgbClr val="1F497D"/>
              </a:buClr>
              <a:buSzPct val="95000"/>
              <a:defRPr/>
            </a:pPr>
            <a:r>
              <a:rPr lang="en-US" sz="1836" dirty="0">
                <a:ea typeface="Segoe UI" pitchFamily="34" charset="0"/>
                <a:cs typeface="Segoe UI" pitchFamily="34" charset="0"/>
              </a:rPr>
              <a:t>Self-Service Portal (SSP)</a:t>
            </a:r>
          </a:p>
        </p:txBody>
      </p:sp>
      <p:grpSp>
        <p:nvGrpSpPr>
          <p:cNvPr id="20" name="Group 19"/>
          <p:cNvGrpSpPr/>
          <p:nvPr/>
        </p:nvGrpSpPr>
        <p:grpSpPr>
          <a:xfrm>
            <a:off x="10361656" y="1792116"/>
            <a:ext cx="1029878" cy="563813"/>
            <a:chOff x="6724559" y="2428522"/>
            <a:chExt cx="1532624" cy="839045"/>
          </a:xfrm>
        </p:grpSpPr>
        <p:grpSp>
          <p:nvGrpSpPr>
            <p:cNvPr id="21" name="Group 20"/>
            <p:cNvGrpSpPr/>
            <p:nvPr/>
          </p:nvGrpSpPr>
          <p:grpSpPr>
            <a:xfrm>
              <a:off x="6724559" y="2428522"/>
              <a:ext cx="1532624" cy="839045"/>
              <a:chOff x="2088859" y="2689985"/>
              <a:chExt cx="1055028" cy="577582"/>
            </a:xfrm>
          </p:grpSpPr>
          <p:sp>
            <p:nvSpPr>
              <p:cNvPr id="23" name="Rounded Rectangle 13341"/>
              <p:cNvSpPr/>
              <p:nvPr/>
            </p:nvSpPr>
            <p:spPr>
              <a:xfrm>
                <a:off x="2088859" y="2689985"/>
                <a:ext cx="1055028" cy="577582"/>
              </a:xfrm>
              <a:custGeom>
                <a:avLst/>
                <a:gdLst/>
                <a:ahLst/>
                <a:cxnLst/>
                <a:rect l="l" t="t" r="r" b="b"/>
                <a:pathLst>
                  <a:path w="1236869" h="694313">
                    <a:moveTo>
                      <a:pt x="697593" y="0"/>
                    </a:moveTo>
                    <a:cubicBezTo>
                      <a:pt x="817346" y="0"/>
                      <a:pt x="918190" y="75049"/>
                      <a:pt x="947314" y="177497"/>
                    </a:cubicBezTo>
                    <a:cubicBezTo>
                      <a:pt x="950712" y="176593"/>
                      <a:pt x="954153" y="176535"/>
                      <a:pt x="957608" y="176535"/>
                    </a:cubicBezTo>
                    <a:cubicBezTo>
                      <a:pt x="1111840" y="176535"/>
                      <a:pt x="1236869" y="292444"/>
                      <a:pt x="1236869" y="435424"/>
                    </a:cubicBezTo>
                    <a:cubicBezTo>
                      <a:pt x="1236869" y="577344"/>
                      <a:pt x="1113687" y="692593"/>
                      <a:pt x="961030" y="693993"/>
                    </a:cubicBezTo>
                    <a:cubicBezTo>
                      <a:pt x="960777" y="694311"/>
                      <a:pt x="960518" y="694313"/>
                      <a:pt x="960258" y="694313"/>
                    </a:cubicBezTo>
                    <a:lnTo>
                      <a:pt x="957608" y="694313"/>
                    </a:lnTo>
                    <a:lnTo>
                      <a:pt x="184523" y="694313"/>
                    </a:lnTo>
                    <a:lnTo>
                      <a:pt x="178794" y="691940"/>
                    </a:lnTo>
                    <a:cubicBezTo>
                      <a:pt x="79577" y="690311"/>
                      <a:pt x="0" y="614974"/>
                      <a:pt x="0" y="522406"/>
                    </a:cubicBezTo>
                    <a:cubicBezTo>
                      <a:pt x="0" y="428246"/>
                      <a:pt x="82338" y="351915"/>
                      <a:pt x="183907" y="351915"/>
                    </a:cubicBezTo>
                    <a:lnTo>
                      <a:pt x="216369" y="355909"/>
                    </a:lnTo>
                    <a:cubicBezTo>
                      <a:pt x="238387" y="285587"/>
                      <a:pt x="308559" y="234589"/>
                      <a:pt x="391580" y="234589"/>
                    </a:cubicBezTo>
                    <a:lnTo>
                      <a:pt x="437816" y="243242"/>
                    </a:lnTo>
                    <a:cubicBezTo>
                      <a:pt x="437581" y="242513"/>
                      <a:pt x="437577" y="241781"/>
                      <a:pt x="437577" y="241048"/>
                    </a:cubicBezTo>
                    <a:cubicBezTo>
                      <a:pt x="437577" y="107921"/>
                      <a:pt x="553990" y="0"/>
                      <a:pt x="697593" y="0"/>
                    </a:cubicBezTo>
                    <a:close/>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grpSp>
            <p:nvGrpSpPr>
              <p:cNvPr id="24" name="Group 102"/>
              <p:cNvGrpSpPr/>
              <p:nvPr/>
            </p:nvGrpSpPr>
            <p:grpSpPr>
              <a:xfrm>
                <a:off x="2390160" y="2956697"/>
                <a:ext cx="224986" cy="230895"/>
                <a:chOff x="3941654" y="1904481"/>
                <a:chExt cx="402080" cy="384645"/>
              </a:xfrm>
            </p:grpSpPr>
            <p:pic>
              <p:nvPicPr>
                <p:cNvPr id="25" name="Picture 24"/>
                <p:cNvPicPr>
                  <a:picLocks noChangeAspect="1"/>
                </p:cNvPicPr>
                <p:nvPr/>
              </p:nvPicPr>
              <p:blipFill>
                <a:blip r:embed="rId4" cstate="screen">
                  <a:duotone>
                    <a:prstClr val="black"/>
                    <a:schemeClr val="accent2">
                      <a:tint val="45000"/>
                      <a:satMod val="400000"/>
                    </a:schemeClr>
                  </a:duotone>
                  <a:extLst>
                    <a:ext uri="{28A0092B-C50C-407E-A947-70E740481C1C}">
                      <a14:useLocalDpi xmlns:a14="http://schemas.microsoft.com/office/drawing/2010/main"/>
                    </a:ext>
                  </a:extLst>
                </a:blip>
                <a:stretch>
                  <a:fillRect/>
                </a:stretch>
              </p:blipFill>
              <p:spPr>
                <a:xfrm>
                  <a:off x="3941654" y="1904481"/>
                  <a:ext cx="303923" cy="303923"/>
                </a:xfrm>
                <a:prstGeom prst="rect">
                  <a:avLst/>
                </a:prstGeom>
                <a:solidFill>
                  <a:schemeClr val="accent1"/>
                </a:solidFill>
              </p:spPr>
            </p:pic>
            <p:pic>
              <p:nvPicPr>
                <p:cNvPr id="26" name="Picture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039811" y="1985203"/>
                  <a:ext cx="303923" cy="303923"/>
                </a:xfrm>
                <a:prstGeom prst="rect">
                  <a:avLst/>
                </a:prstGeom>
              </p:spPr>
            </p:pic>
          </p:grpSp>
        </p:grpSp>
        <p:pic>
          <p:nvPicPr>
            <p:cNvPr id="22"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13585" y="2734994"/>
              <a:ext cx="389088" cy="439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5" name="Round Same Side Corner Rectangle 13335"/>
          <p:cNvSpPr/>
          <p:nvPr/>
        </p:nvSpPr>
        <p:spPr>
          <a:xfrm>
            <a:off x="10304465" y="5074167"/>
            <a:ext cx="487929" cy="804862"/>
          </a:xfrm>
          <a:custGeom>
            <a:avLst/>
            <a:gdLst/>
            <a:ahLst/>
            <a:cxnLst/>
            <a:rect l="l" t="t" r="r" b="b"/>
            <a:pathLst>
              <a:path w="304800" h="426063">
                <a:moveTo>
                  <a:pt x="67626" y="203200"/>
                </a:moveTo>
                <a:lnTo>
                  <a:pt x="151680" y="203200"/>
                </a:lnTo>
                <a:lnTo>
                  <a:pt x="237174" y="203200"/>
                </a:lnTo>
                <a:cubicBezTo>
                  <a:pt x="274523" y="203200"/>
                  <a:pt x="304800" y="233477"/>
                  <a:pt x="304800" y="270826"/>
                </a:cubicBezTo>
                <a:lnTo>
                  <a:pt x="304800" y="426063"/>
                </a:lnTo>
                <a:lnTo>
                  <a:pt x="0" y="426063"/>
                </a:lnTo>
                <a:lnTo>
                  <a:pt x="0" y="270826"/>
                </a:lnTo>
                <a:cubicBezTo>
                  <a:pt x="0" y="233477"/>
                  <a:pt x="30277" y="203200"/>
                  <a:pt x="67626" y="203200"/>
                </a:cubicBezTo>
                <a:close/>
                <a:moveTo>
                  <a:pt x="151680" y="0"/>
                </a:moveTo>
                <a:cubicBezTo>
                  <a:pt x="209857" y="0"/>
                  <a:pt x="257018" y="45488"/>
                  <a:pt x="257018" y="101600"/>
                </a:cubicBezTo>
                <a:cubicBezTo>
                  <a:pt x="257018" y="157712"/>
                  <a:pt x="209857" y="203200"/>
                  <a:pt x="151680" y="203200"/>
                </a:cubicBezTo>
                <a:cubicBezTo>
                  <a:pt x="93503" y="203200"/>
                  <a:pt x="46342" y="157712"/>
                  <a:pt x="46342" y="101600"/>
                </a:cubicBezTo>
                <a:cubicBezTo>
                  <a:pt x="46342" y="45488"/>
                  <a:pt x="93503" y="0"/>
                  <a:pt x="151680" y="0"/>
                </a:cubicBezTo>
                <a:close/>
              </a:path>
            </a:pathLst>
          </a:cu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prstClr val="white"/>
              </a:solidFill>
            </a:endParaRPr>
          </a:p>
        </p:txBody>
      </p:sp>
      <p:grpSp>
        <p:nvGrpSpPr>
          <p:cNvPr id="36" name="Group 35"/>
          <p:cNvGrpSpPr/>
          <p:nvPr/>
        </p:nvGrpSpPr>
        <p:grpSpPr>
          <a:xfrm>
            <a:off x="9111222" y="4662755"/>
            <a:ext cx="1092562" cy="760954"/>
            <a:chOff x="5989378" y="4883293"/>
            <a:chExt cx="1018306" cy="846343"/>
          </a:xfrm>
        </p:grpSpPr>
        <p:sp>
          <p:nvSpPr>
            <p:cNvPr id="37" name="Rounded Rectangle 48"/>
            <p:cNvSpPr/>
            <p:nvPr/>
          </p:nvSpPr>
          <p:spPr>
            <a:xfrm rot="16200000">
              <a:off x="6075359" y="4797312"/>
              <a:ext cx="846343" cy="1018306"/>
            </a:xfrm>
            <a:custGeom>
              <a:avLst/>
              <a:gdLst/>
              <a:ahLst/>
              <a:cxnLst/>
              <a:rect l="l" t="t" r="r" b="b"/>
              <a:pathLst>
                <a:path w="736600" h="929111">
                  <a:moveTo>
                    <a:pt x="163799" y="872703"/>
                  </a:moveTo>
                  <a:lnTo>
                    <a:pt x="163799" y="907053"/>
                  </a:lnTo>
                  <a:lnTo>
                    <a:pt x="198149" y="907053"/>
                  </a:lnTo>
                  <a:lnTo>
                    <a:pt x="198149" y="872703"/>
                  </a:lnTo>
                  <a:close/>
                  <a:moveTo>
                    <a:pt x="103474" y="872703"/>
                  </a:moveTo>
                  <a:lnTo>
                    <a:pt x="103474" y="907053"/>
                  </a:lnTo>
                  <a:lnTo>
                    <a:pt x="137824" y="907053"/>
                  </a:lnTo>
                  <a:lnTo>
                    <a:pt x="137824" y="872703"/>
                  </a:lnTo>
                  <a:close/>
                  <a:moveTo>
                    <a:pt x="85808" y="64817"/>
                  </a:moveTo>
                  <a:cubicBezTo>
                    <a:pt x="69794" y="64817"/>
                    <a:pt x="56812" y="79948"/>
                    <a:pt x="56812" y="98612"/>
                  </a:cubicBezTo>
                  <a:lnTo>
                    <a:pt x="56812" y="819588"/>
                  </a:lnTo>
                  <a:cubicBezTo>
                    <a:pt x="56812" y="838252"/>
                    <a:pt x="69794" y="853383"/>
                    <a:pt x="85808" y="853383"/>
                  </a:cubicBezTo>
                  <a:lnTo>
                    <a:pt x="652992" y="853383"/>
                  </a:lnTo>
                  <a:cubicBezTo>
                    <a:pt x="669005" y="853383"/>
                    <a:pt x="681988" y="838252"/>
                    <a:pt x="681988" y="819588"/>
                  </a:cubicBezTo>
                  <a:lnTo>
                    <a:pt x="681988" y="98612"/>
                  </a:lnTo>
                  <a:cubicBezTo>
                    <a:pt x="681988" y="79948"/>
                    <a:pt x="669005" y="64817"/>
                    <a:pt x="652992" y="64817"/>
                  </a:cubicBezTo>
                  <a:close/>
                  <a:moveTo>
                    <a:pt x="34164" y="0"/>
                  </a:moveTo>
                  <a:lnTo>
                    <a:pt x="702437" y="0"/>
                  </a:lnTo>
                  <a:cubicBezTo>
                    <a:pt x="721305" y="0"/>
                    <a:pt x="736600" y="17827"/>
                    <a:pt x="736600" y="39818"/>
                  </a:cubicBezTo>
                  <a:lnTo>
                    <a:pt x="736600" y="889293"/>
                  </a:lnTo>
                  <a:cubicBezTo>
                    <a:pt x="736600" y="911284"/>
                    <a:pt x="721305" y="929111"/>
                    <a:pt x="702437" y="929111"/>
                  </a:cubicBezTo>
                  <a:lnTo>
                    <a:pt x="34164" y="929111"/>
                  </a:lnTo>
                  <a:cubicBezTo>
                    <a:pt x="15296" y="929111"/>
                    <a:pt x="0" y="911284"/>
                    <a:pt x="0" y="889293"/>
                  </a:cubicBezTo>
                  <a:lnTo>
                    <a:pt x="0" y="39818"/>
                  </a:lnTo>
                  <a:cubicBezTo>
                    <a:pt x="0" y="17827"/>
                    <a:pt x="15296" y="0"/>
                    <a:pt x="3416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chemeClr val="tx1"/>
                </a:solidFill>
              </a:endParaRPr>
            </a:p>
          </p:txBody>
        </p:sp>
        <p:pic>
          <p:nvPicPr>
            <p:cNvPr id="38" name="Picture 3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03942" y="5020400"/>
              <a:ext cx="763978" cy="524768"/>
            </a:xfrm>
            <a:prstGeom prst="rect">
              <a:avLst/>
            </a:prstGeom>
          </p:spPr>
        </p:pic>
      </p:grpSp>
      <p:pic>
        <p:nvPicPr>
          <p:cNvPr id="39" name="Picture 7" descr="C:\Users\v-junyo.REDMOND\Downloads\picasion.com_47562b368667ae2cdfc03232e83d1978.gif"/>
          <p:cNvPicPr preferRelativeResize="0">
            <a:picLocks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rot="17153689" flipV="1">
            <a:off x="9547998" y="3760142"/>
            <a:ext cx="1398905" cy="46629"/>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H="1">
            <a:off x="8357823" y="2106874"/>
            <a:ext cx="188962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8896589" y="1829737"/>
            <a:ext cx="812093" cy="236983"/>
          </a:xfrm>
          <a:prstGeom prst="rect">
            <a:avLst/>
          </a:prstGeom>
          <a:noFill/>
        </p:spPr>
        <p:txBody>
          <a:bodyPr wrap="square" lIns="77705" tIns="38851" rIns="77705" bIns="38851" rtlCol="0">
            <a:spAutoFit/>
          </a:bodyPr>
          <a:lstStyle/>
          <a:p>
            <a:pPr algn="ctr" defTabSz="930825" eaLnBrk="0" hangingPunct="0">
              <a:lnSpc>
                <a:spcPct val="90000"/>
              </a:lnSpc>
              <a:spcBef>
                <a:spcPct val="30000"/>
              </a:spcBef>
              <a:buClr>
                <a:srgbClr val="1F497D"/>
              </a:buClr>
              <a:buSzPct val="95000"/>
              <a:defRPr/>
            </a:pPr>
            <a:r>
              <a:rPr lang="en-US" sz="1122" dirty="0">
                <a:ea typeface="Segoe UI" pitchFamily="34" charset="0"/>
                <a:cs typeface="Segoe UI" pitchFamily="34" charset="0"/>
              </a:rPr>
              <a:t>Redirects</a:t>
            </a:r>
          </a:p>
        </p:txBody>
      </p:sp>
    </p:spTree>
    <p:extLst>
      <p:ext uri="{BB962C8B-B14F-4D97-AF65-F5344CB8AC3E}">
        <p14:creationId xmlns:p14="http://schemas.microsoft.com/office/powerpoint/2010/main" val="161654557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19" y="471031"/>
            <a:ext cx="11613135" cy="748169"/>
          </a:xfrm>
        </p:spPr>
        <p:txBody>
          <a:bodyPr/>
          <a:lstStyle/>
          <a:p>
            <a:r>
              <a:rPr lang="en-US" dirty="0" smtClean="0"/>
              <a:t>Integration with App-V</a:t>
            </a:r>
            <a:endParaRPr lang="en-US" dirty="0"/>
          </a:p>
        </p:txBody>
      </p:sp>
      <p:grpSp>
        <p:nvGrpSpPr>
          <p:cNvPr id="5" name="Group 4"/>
          <p:cNvGrpSpPr/>
          <p:nvPr/>
        </p:nvGrpSpPr>
        <p:grpSpPr>
          <a:xfrm>
            <a:off x="602184" y="3193586"/>
            <a:ext cx="5158858" cy="2325262"/>
            <a:chOff x="1269898" y="1409110"/>
            <a:chExt cx="4754828" cy="1360618"/>
          </a:xfrm>
        </p:grpSpPr>
        <p:sp>
          <p:nvSpPr>
            <p:cNvPr id="6" name="Rectangle 5"/>
            <p:cNvSpPr/>
            <p:nvPr/>
          </p:nvSpPr>
          <p:spPr bwMode="auto">
            <a:xfrm>
              <a:off x="1335371" y="1507882"/>
              <a:ext cx="4619182" cy="126184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a:lnSpc>
                  <a:spcPct val="80000"/>
                </a:lnSpc>
                <a:spcAft>
                  <a:spcPts val="200"/>
                </a:spcAft>
              </a:pPr>
              <a:endParaRPr lang="en-US" sz="2000" dirty="0"/>
            </a:p>
            <a:p>
              <a:pPr lvl="1"/>
              <a:r>
                <a:rPr lang="en-US" dirty="0">
                  <a:latin typeface="+mj-lt"/>
                </a:rPr>
                <a:t>Needed for Windows </a:t>
              </a:r>
              <a:r>
                <a:rPr lang="en-US" dirty="0" smtClean="0">
                  <a:latin typeface="+mj-lt"/>
                </a:rPr>
                <a:t>8</a:t>
              </a:r>
            </a:p>
            <a:p>
              <a:pPr lvl="1"/>
              <a:endParaRPr lang="en-US" dirty="0">
                <a:latin typeface="+mj-lt"/>
              </a:endParaRPr>
            </a:p>
            <a:p>
              <a:pPr lvl="1"/>
              <a:r>
                <a:rPr lang="en-US" dirty="0">
                  <a:latin typeface="+mj-lt"/>
                </a:rPr>
                <a:t>Same feature functionality</a:t>
              </a:r>
            </a:p>
            <a:p>
              <a:pPr lvl="0" algn="ctr">
                <a:lnSpc>
                  <a:spcPct val="80000"/>
                </a:lnSpc>
                <a:spcAft>
                  <a:spcPts val="200"/>
                </a:spcAft>
              </a:pPr>
              <a:endParaRPr lang="en-US" dirty="0">
                <a:latin typeface="+mj-lt"/>
              </a:endParaRPr>
            </a:p>
          </p:txBody>
        </p:sp>
        <p:sp>
          <p:nvSpPr>
            <p:cNvPr id="7" name="Rectangle 6"/>
            <p:cNvSpPr/>
            <p:nvPr/>
          </p:nvSpPr>
          <p:spPr bwMode="auto">
            <a:xfrm>
              <a:off x="1269898" y="1409110"/>
              <a:ext cx="4754828" cy="33887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lnSpc>
                  <a:spcPct val="83000"/>
                </a:lnSpc>
                <a:spcAft>
                  <a:spcPts val="600"/>
                </a:spcAft>
              </a:pPr>
              <a:r>
                <a:rPr lang="en-US" sz="3200" dirty="0" smtClean="0">
                  <a:solidFill>
                    <a:schemeClr val="tx1"/>
                  </a:solidFill>
                  <a:latin typeface="+mj-lt"/>
                </a:rPr>
                <a:t>App-V </a:t>
              </a:r>
              <a:r>
                <a:rPr lang="en-US" sz="3200" dirty="0">
                  <a:solidFill>
                    <a:schemeClr val="tx1"/>
                  </a:solidFill>
                  <a:latin typeface="+mj-lt"/>
                </a:rPr>
                <a:t>4.6 </a:t>
              </a:r>
              <a:r>
                <a:rPr lang="en-US" sz="3200" dirty="0" smtClean="0">
                  <a:solidFill>
                    <a:schemeClr val="tx1"/>
                  </a:solidFill>
                  <a:latin typeface="+mj-lt"/>
                </a:rPr>
                <a:t>SP2</a:t>
              </a:r>
              <a:endParaRPr lang="en-US" sz="3200" dirty="0">
                <a:solidFill>
                  <a:schemeClr val="tx1"/>
                </a:solidFill>
                <a:latin typeface="+mj-lt"/>
              </a:endParaRPr>
            </a:p>
          </p:txBody>
        </p:sp>
      </p:grpSp>
      <p:grpSp>
        <p:nvGrpSpPr>
          <p:cNvPr id="11" name="Group 10"/>
          <p:cNvGrpSpPr/>
          <p:nvPr/>
        </p:nvGrpSpPr>
        <p:grpSpPr>
          <a:xfrm>
            <a:off x="6084110" y="3201173"/>
            <a:ext cx="5159978" cy="2325263"/>
            <a:chOff x="6424072" y="1355604"/>
            <a:chExt cx="4754828" cy="1360619"/>
          </a:xfrm>
        </p:grpSpPr>
        <p:sp>
          <p:nvSpPr>
            <p:cNvPr id="12" name="Rectangle 11"/>
            <p:cNvSpPr/>
            <p:nvPr/>
          </p:nvSpPr>
          <p:spPr bwMode="auto">
            <a:xfrm>
              <a:off x="6491896" y="1454377"/>
              <a:ext cx="4619182" cy="126184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a:lnSpc>
                  <a:spcPct val="80000"/>
                </a:lnSpc>
                <a:spcAft>
                  <a:spcPts val="200"/>
                </a:spcAft>
              </a:pPr>
              <a:endParaRPr lang="en-US" sz="2000" dirty="0"/>
            </a:p>
            <a:p>
              <a:pPr lvl="1"/>
              <a:r>
                <a:rPr lang="en-US" dirty="0">
                  <a:latin typeface="+mj-lt"/>
                </a:rPr>
                <a:t>New Deployment Type for App-V 5.0 </a:t>
              </a:r>
              <a:r>
                <a:rPr lang="en-US" dirty="0" smtClean="0">
                  <a:latin typeface="+mj-lt"/>
                </a:rPr>
                <a:t>applications</a:t>
              </a:r>
            </a:p>
            <a:p>
              <a:pPr lvl="1"/>
              <a:endParaRPr lang="en-US" dirty="0">
                <a:latin typeface="+mj-lt"/>
              </a:endParaRPr>
            </a:p>
            <a:p>
              <a:pPr lvl="1"/>
              <a:r>
                <a:rPr lang="en-US" dirty="0">
                  <a:latin typeface="+mj-lt"/>
                </a:rPr>
                <a:t>Virtual connection groups </a:t>
              </a:r>
              <a:r>
                <a:rPr lang="en-US" dirty="0" smtClean="0">
                  <a:latin typeface="+mj-lt"/>
                </a:rPr>
                <a:t>replace </a:t>
              </a:r>
              <a:r>
                <a:rPr lang="en-US" dirty="0">
                  <a:latin typeface="+mj-lt"/>
                </a:rPr>
                <a:t>dynamic suite composition</a:t>
              </a:r>
            </a:p>
          </p:txBody>
        </p:sp>
        <p:sp>
          <p:nvSpPr>
            <p:cNvPr id="13" name="Rectangle 12"/>
            <p:cNvSpPr/>
            <p:nvPr/>
          </p:nvSpPr>
          <p:spPr bwMode="auto">
            <a:xfrm>
              <a:off x="6424072" y="1355604"/>
              <a:ext cx="4754828" cy="338872"/>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r>
                <a:rPr lang="en-US" sz="3200" dirty="0" smtClean="0">
                  <a:solidFill>
                    <a:schemeClr val="tx1"/>
                  </a:solidFill>
                  <a:latin typeface="+mj-lt"/>
                </a:rPr>
                <a:t>App-V 5.0</a:t>
              </a:r>
              <a:endParaRPr lang="en-US" sz="3200" dirty="0">
                <a:solidFill>
                  <a:schemeClr val="tx1"/>
                </a:solidFill>
                <a:latin typeface="+mj-lt"/>
              </a:endParaRPr>
            </a:p>
          </p:txBody>
        </p:sp>
      </p:gr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3230" y="1489687"/>
            <a:ext cx="5330982" cy="1434989"/>
          </a:xfrm>
          <a:prstGeom prst="rect">
            <a:avLst/>
          </a:prstGeom>
        </p:spPr>
      </p:pic>
      <p:sp>
        <p:nvSpPr>
          <p:cNvPr id="20" name="Rectangle 19"/>
          <p:cNvSpPr/>
          <p:nvPr/>
        </p:nvSpPr>
        <p:spPr>
          <a:xfrm>
            <a:off x="1049394" y="5564218"/>
            <a:ext cx="8527655" cy="584775"/>
          </a:xfrm>
          <a:prstGeom prst="rect">
            <a:avLst/>
          </a:prstGeom>
        </p:spPr>
        <p:txBody>
          <a:bodyPr wrap="none">
            <a:spAutoFit/>
          </a:bodyPr>
          <a:lstStyle/>
          <a:p>
            <a:pPr lvl="1" algn="ctr"/>
            <a:r>
              <a:rPr lang="en-US" sz="3200" dirty="0">
                <a:gradFill>
                  <a:gsLst>
                    <a:gs pos="1250">
                      <a:schemeClr val="accent3"/>
                    </a:gs>
                    <a:gs pos="99000">
                      <a:schemeClr val="accent3"/>
                    </a:gs>
                  </a:gsLst>
                  <a:lin ang="5400000" scaled="0"/>
                </a:gradFill>
                <a:latin typeface="+mj-lt"/>
              </a:rPr>
              <a:t>4.6 SP2 and 5.0 can coexist for easy migration</a:t>
            </a:r>
          </a:p>
        </p:txBody>
      </p:sp>
    </p:spTree>
    <p:extLst>
      <p:ext uri="{BB962C8B-B14F-4D97-AF65-F5344CB8AC3E}">
        <p14:creationId xmlns:p14="http://schemas.microsoft.com/office/powerpoint/2010/main" val="75409728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App-V Connection Groups</a:t>
            </a:r>
            <a:endParaRPr lang="en-US" dirty="0"/>
          </a:p>
        </p:txBody>
      </p:sp>
      <p:sp>
        <p:nvSpPr>
          <p:cNvPr id="3" name="Content Placeholder 2"/>
          <p:cNvSpPr>
            <a:spLocks noGrp="1"/>
          </p:cNvSpPr>
          <p:nvPr>
            <p:ph type="body" sz="quarter" idx="10"/>
          </p:nvPr>
        </p:nvSpPr>
        <p:spPr>
          <a:xfrm>
            <a:off x="274638" y="1395736"/>
            <a:ext cx="11598707" cy="3607141"/>
          </a:xfrm>
        </p:spPr>
        <p:txBody>
          <a:bodyPr/>
          <a:lstStyle/>
          <a:p>
            <a:r>
              <a:rPr lang="en-US" dirty="0" smtClean="0"/>
              <a:t>One action versus two</a:t>
            </a:r>
          </a:p>
          <a:p>
            <a:pPr lvl="1"/>
            <a:r>
              <a:rPr lang="en-US" dirty="0" smtClean="0"/>
              <a:t>Connection Group configuration is separate from the packages </a:t>
            </a:r>
          </a:p>
          <a:p>
            <a:pPr lvl="1"/>
            <a:r>
              <a:rPr lang="en-US" dirty="0" smtClean="0"/>
              <a:t>Create relationships between apps in the ConfigMgr console</a:t>
            </a:r>
          </a:p>
          <a:p>
            <a:endParaRPr lang="en-US" dirty="0" smtClean="0"/>
          </a:p>
          <a:p>
            <a:r>
              <a:rPr lang="en-US" dirty="0" smtClean="0"/>
              <a:t>Connection for optional relationships  </a:t>
            </a:r>
          </a:p>
          <a:p>
            <a:pPr lvl="1"/>
            <a:r>
              <a:rPr lang="en-US" dirty="0" smtClean="0"/>
              <a:t>Example: Lync and Office are better together </a:t>
            </a:r>
          </a:p>
          <a:p>
            <a:pPr lvl="1"/>
            <a:r>
              <a:rPr lang="en-US" dirty="0"/>
              <a:t>ConfigMgr </a:t>
            </a:r>
            <a:r>
              <a:rPr lang="en-US" dirty="0" smtClean="0"/>
              <a:t>will create a connection group only if both are present  </a:t>
            </a:r>
          </a:p>
          <a:p>
            <a:endParaRPr lang="en-US" dirty="0"/>
          </a:p>
        </p:txBody>
      </p:sp>
    </p:spTree>
    <p:extLst>
      <p:ext uri="{BB962C8B-B14F-4D97-AF65-F5344CB8AC3E}">
        <p14:creationId xmlns:p14="http://schemas.microsoft.com/office/powerpoint/2010/main" val="443848813"/>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Metered Connection Support</a:t>
            </a:r>
            <a:endParaRPr lang="en-US" dirty="0"/>
          </a:p>
        </p:txBody>
      </p:sp>
      <p:sp>
        <p:nvSpPr>
          <p:cNvPr id="3" name="Content Placeholder 2"/>
          <p:cNvSpPr>
            <a:spLocks noGrp="1"/>
          </p:cNvSpPr>
          <p:nvPr>
            <p:ph type="body" sz="quarter" idx="10"/>
          </p:nvPr>
        </p:nvSpPr>
        <p:spPr>
          <a:xfrm>
            <a:off x="274638" y="1395736"/>
            <a:ext cx="11598707" cy="4148828"/>
          </a:xfrm>
        </p:spPr>
        <p:txBody>
          <a:bodyPr/>
          <a:lstStyle/>
          <a:p>
            <a:r>
              <a:rPr lang="en-US" dirty="0" smtClean="0"/>
              <a:t>Trends</a:t>
            </a:r>
          </a:p>
          <a:p>
            <a:pPr lvl="1"/>
            <a:r>
              <a:rPr lang="en-US" dirty="0" smtClean="0"/>
              <a:t>Increased use of devices connecting via paid networks</a:t>
            </a:r>
          </a:p>
          <a:p>
            <a:pPr lvl="1"/>
            <a:r>
              <a:rPr lang="en-US" dirty="0" smtClean="0"/>
              <a:t>Mobile end users</a:t>
            </a:r>
          </a:p>
          <a:p>
            <a:r>
              <a:rPr lang="en-US" dirty="0" smtClean="0"/>
              <a:t>Admin with Windows 8 is able to control traffic</a:t>
            </a:r>
          </a:p>
          <a:p>
            <a:pPr lvl="1"/>
            <a:r>
              <a:rPr lang="en-US" dirty="0" smtClean="0"/>
              <a:t>Block network impactful client management activities</a:t>
            </a:r>
          </a:p>
          <a:p>
            <a:pPr lvl="1"/>
            <a:r>
              <a:rPr lang="en-US" dirty="0" smtClean="0"/>
              <a:t>Avoid being unpleasantly surprised with their network bill</a:t>
            </a:r>
          </a:p>
          <a:p>
            <a:r>
              <a:rPr lang="en-US" dirty="0" smtClean="0"/>
              <a:t>End user can opt-in</a:t>
            </a:r>
          </a:p>
          <a:p>
            <a:endParaRPr lang="en-US" dirty="0" smtClean="0"/>
          </a:p>
          <a:p>
            <a:endParaRPr lang="en-US" dirty="0"/>
          </a:p>
        </p:txBody>
      </p:sp>
      <p:pic>
        <p:nvPicPr>
          <p:cNvPr id="5" name="Picture 4"/>
          <p:cNvPicPr>
            <a:picLocks noChangeAspect="1"/>
          </p:cNvPicPr>
          <p:nvPr/>
        </p:nvPicPr>
        <p:blipFill>
          <a:blip r:embed="rId3"/>
          <a:stretch>
            <a:fillRect/>
          </a:stretch>
        </p:blipFill>
        <p:spPr>
          <a:xfrm>
            <a:off x="9235724" y="1390627"/>
            <a:ext cx="2924175" cy="4686300"/>
          </a:xfrm>
          <a:prstGeom prst="rect">
            <a:avLst/>
          </a:prstGeom>
        </p:spPr>
      </p:pic>
    </p:spTree>
    <p:extLst>
      <p:ext uri="{BB962C8B-B14F-4D97-AF65-F5344CB8AC3E}">
        <p14:creationId xmlns:p14="http://schemas.microsoft.com/office/powerpoint/2010/main" val="24576204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User Data and Settings Management</a:t>
            </a:r>
            <a:endParaRPr lang="en-US" dirty="0"/>
          </a:p>
        </p:txBody>
      </p:sp>
      <p:sp>
        <p:nvSpPr>
          <p:cNvPr id="3" name="Content Placeholder 2"/>
          <p:cNvSpPr>
            <a:spLocks noGrp="1"/>
          </p:cNvSpPr>
          <p:nvPr>
            <p:ph type="body" sz="quarter" idx="10"/>
          </p:nvPr>
        </p:nvSpPr>
        <p:spPr>
          <a:xfrm>
            <a:off x="274638" y="1395736"/>
            <a:ext cx="11598707" cy="4351961"/>
          </a:xfrm>
        </p:spPr>
        <p:txBody>
          <a:bodyPr/>
          <a:lstStyle/>
          <a:p>
            <a:r>
              <a:rPr lang="en-US" dirty="0" smtClean="0"/>
              <a:t>New ConfigMgr feature to manage Windows 8:</a:t>
            </a:r>
          </a:p>
          <a:p>
            <a:pPr lvl="2"/>
            <a:r>
              <a:rPr lang="en-US" dirty="0" smtClean="0"/>
              <a:t>Client Side Caching</a:t>
            </a:r>
          </a:p>
          <a:p>
            <a:pPr lvl="2"/>
            <a:r>
              <a:rPr lang="en-US" dirty="0" smtClean="0"/>
              <a:t>Roaming User Profiles</a:t>
            </a:r>
          </a:p>
          <a:p>
            <a:pPr lvl="2"/>
            <a:r>
              <a:rPr lang="en-US" dirty="0" smtClean="0"/>
              <a:t>Folder Redirection</a:t>
            </a:r>
          </a:p>
          <a:p>
            <a:r>
              <a:rPr lang="en-US" dirty="0" smtClean="0"/>
              <a:t>Manage and monitor from the ConfigMgr console</a:t>
            </a:r>
          </a:p>
          <a:p>
            <a:r>
              <a:rPr lang="en-US" dirty="0" smtClean="0"/>
              <a:t>ConfigMgr applies policies at user logon</a:t>
            </a:r>
          </a:p>
          <a:p>
            <a:endParaRPr lang="en-US" dirty="0" smtClean="0"/>
          </a:p>
          <a:p>
            <a:endParaRPr lang="en-US" dirty="0" smtClean="0"/>
          </a:p>
          <a:p>
            <a:r>
              <a:rPr lang="en-US" dirty="0" smtClean="0"/>
              <a:t> </a:t>
            </a:r>
            <a:endParaRPr lang="en-US" dirty="0"/>
          </a:p>
        </p:txBody>
      </p:sp>
    </p:spTree>
    <p:extLst>
      <p:ext uri="{BB962C8B-B14F-4D97-AF65-F5344CB8AC3E}">
        <p14:creationId xmlns:p14="http://schemas.microsoft.com/office/powerpoint/2010/main" val="39889170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Embedded Device Support in SP1</a:t>
            </a:r>
            <a:endParaRPr lang="en-US" dirty="0"/>
          </a:p>
        </p:txBody>
      </p:sp>
      <p:sp>
        <p:nvSpPr>
          <p:cNvPr id="4" name="Text Placeholder 2"/>
          <p:cNvSpPr>
            <a:spLocks noGrp="1"/>
          </p:cNvSpPr>
          <p:nvPr>
            <p:ph type="body" sz="quarter" idx="10"/>
          </p:nvPr>
        </p:nvSpPr>
        <p:spPr>
          <a:xfrm>
            <a:off x="274638" y="1395736"/>
            <a:ext cx="11598707" cy="3404009"/>
          </a:xfrm>
        </p:spPr>
        <p:txBody>
          <a:bodyPr/>
          <a:lstStyle/>
          <a:p>
            <a:r>
              <a:rPr lang="en-US" dirty="0" smtClean="0"/>
              <a:t>Write Filter Orchestration </a:t>
            </a:r>
          </a:p>
          <a:p>
            <a:pPr lvl="1"/>
            <a:r>
              <a:rPr lang="en-US" dirty="0" smtClean="0"/>
              <a:t>Natively extend to better support write filters</a:t>
            </a:r>
          </a:p>
          <a:p>
            <a:pPr lvl="1"/>
            <a:r>
              <a:rPr lang="en-US" dirty="0" smtClean="0"/>
              <a:t>Write Filter orchestration for SUM, App, Package and Program, Task Sequences  </a:t>
            </a:r>
          </a:p>
          <a:p>
            <a:pPr lvl="1"/>
            <a:r>
              <a:rPr lang="en-US" dirty="0" smtClean="0"/>
              <a:t>SCEP client installation and SCEP updates are </a:t>
            </a:r>
            <a:r>
              <a:rPr lang="en-US" dirty="0"/>
              <a:t>Write Filter aware</a:t>
            </a:r>
            <a:endParaRPr lang="en-US" dirty="0" smtClean="0"/>
          </a:p>
          <a:p>
            <a:endParaRPr lang="en-US" dirty="0" smtClean="0"/>
          </a:p>
          <a:p>
            <a:r>
              <a:rPr lang="en-US" dirty="0" smtClean="0"/>
              <a:t>Feature Enhancements</a:t>
            </a:r>
          </a:p>
          <a:p>
            <a:pPr lvl="1"/>
            <a:r>
              <a:rPr lang="en-US" dirty="0" smtClean="0"/>
              <a:t>Embedded-specific DCM extensions</a:t>
            </a:r>
          </a:p>
          <a:p>
            <a:pPr lvl="1"/>
            <a:r>
              <a:rPr lang="en-US" dirty="0" smtClean="0"/>
              <a:t>OSD optimized for embedded devices</a:t>
            </a:r>
            <a:endParaRPr lang="en-US" dirty="0"/>
          </a:p>
        </p:txBody>
      </p:sp>
      <p:pic>
        <p:nvPicPr>
          <p:cNvPr id="18" name="img robot"/>
          <p:cNvPicPr>
            <a:picLocks noChangeAspect="1" noChangeArrowheads="1"/>
          </p:cNvPicPr>
          <p:nvPr/>
        </p:nvPicPr>
        <p:blipFill>
          <a:blip r:embed="rId3"/>
          <a:srcRect b="33846"/>
          <a:stretch>
            <a:fillRect/>
          </a:stretch>
        </p:blipFill>
        <p:spPr bwMode="auto">
          <a:xfrm>
            <a:off x="8282036" y="5355892"/>
            <a:ext cx="892054" cy="825787"/>
          </a:xfrm>
          <a:prstGeom prst="roundRect">
            <a:avLst>
              <a:gd name="adj" fmla="val 7916"/>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img ind printer" descr="data center"/>
          <p:cNvPicPr>
            <a:picLocks noChangeAspect="1" noChangeArrowheads="1"/>
          </p:cNvPicPr>
          <p:nvPr/>
        </p:nvPicPr>
        <p:blipFill>
          <a:blip r:embed="rId4" cstate="print"/>
          <a:srcRect l="22277"/>
          <a:stretch>
            <a:fillRect/>
          </a:stretch>
        </p:blipFill>
        <p:spPr bwMode="auto">
          <a:xfrm>
            <a:off x="10405428" y="5253912"/>
            <a:ext cx="1362073" cy="1029747"/>
          </a:xfrm>
          <a:prstGeom prst="rect">
            <a:avLst/>
          </a:prstGeom>
          <a:noFill/>
          <a:ln>
            <a:noFill/>
          </a:ln>
        </p:spPr>
      </p:pic>
      <p:pic>
        <p:nvPicPr>
          <p:cNvPr id="20" name="img atm" descr="C:\Users\a-petbo\Pictures\atm.jpg"/>
          <p:cNvPicPr>
            <a:picLocks noChangeAspect="1" noChangeArrowheads="1"/>
          </p:cNvPicPr>
          <p:nvPr/>
        </p:nvPicPr>
        <p:blipFill>
          <a:blip r:embed="rId5" cstate="print"/>
          <a:stretch>
            <a:fillRect/>
          </a:stretch>
        </p:blipFill>
        <p:spPr bwMode="auto">
          <a:xfrm>
            <a:off x="5088540" y="5161622"/>
            <a:ext cx="816028" cy="1214327"/>
          </a:xfrm>
          <a:prstGeom prst="roundRect">
            <a:avLst>
              <a:gd name="adj" fmla="val 9524"/>
            </a:avLst>
          </a:prstGeom>
          <a:noFill/>
          <a:ln>
            <a:noFill/>
          </a:ln>
        </p:spPr>
      </p:pic>
      <p:pic>
        <p:nvPicPr>
          <p:cNvPr id="21" name="img servbank" descr="C:\Users\a-petbo\Pictures\server farm 4.jpg"/>
          <p:cNvPicPr>
            <a:picLocks noChangeAspect="1" noChangeArrowheads="1"/>
          </p:cNvPicPr>
          <p:nvPr/>
        </p:nvPicPr>
        <p:blipFill>
          <a:blip r:embed="rId6" cstate="print"/>
          <a:stretch>
            <a:fillRect/>
          </a:stretch>
        </p:blipFill>
        <p:spPr bwMode="auto">
          <a:xfrm>
            <a:off x="2275573" y="5337221"/>
            <a:ext cx="806062" cy="863128"/>
          </a:xfrm>
          <a:prstGeom prst="roundRect">
            <a:avLst>
              <a:gd name="adj" fmla="val 10641"/>
            </a:avLst>
          </a:prstGeom>
          <a:noFill/>
          <a:ln>
            <a:noFill/>
          </a:ln>
        </p:spPr>
      </p:pic>
      <p:pic>
        <p:nvPicPr>
          <p:cNvPr id="22" name="img sec camera" descr="securitycam.png"/>
          <p:cNvPicPr>
            <a:picLocks noChangeAspect="1"/>
          </p:cNvPicPr>
          <p:nvPr/>
        </p:nvPicPr>
        <p:blipFill>
          <a:blip r:embed="rId7"/>
          <a:stretch>
            <a:fillRect/>
          </a:stretch>
        </p:blipFill>
        <p:spPr>
          <a:xfrm>
            <a:off x="7259447" y="5217476"/>
            <a:ext cx="762949" cy="1102618"/>
          </a:xfrm>
          <a:prstGeom prst="rect">
            <a:avLst/>
          </a:prstGeom>
        </p:spPr>
      </p:pic>
      <p:pic>
        <p:nvPicPr>
          <p:cNvPr id="23" name="img kiosk" descr="kiosk_03.png"/>
          <p:cNvPicPr>
            <a:picLocks noChangeAspect="1"/>
          </p:cNvPicPr>
          <p:nvPr/>
        </p:nvPicPr>
        <p:blipFill>
          <a:blip r:embed="rId8"/>
          <a:srcRect l="9235" t="5722" r="9235"/>
          <a:stretch>
            <a:fillRect/>
          </a:stretch>
        </p:blipFill>
        <p:spPr>
          <a:xfrm>
            <a:off x="4266797" y="5143164"/>
            <a:ext cx="562103" cy="1251243"/>
          </a:xfrm>
          <a:prstGeom prst="rect">
            <a:avLst/>
          </a:prstGeom>
        </p:spPr>
      </p:pic>
      <p:pic>
        <p:nvPicPr>
          <p:cNvPr id="24" name="img server" descr="server_tower.png"/>
          <p:cNvPicPr>
            <a:picLocks noChangeAspect="1"/>
          </p:cNvPicPr>
          <p:nvPr/>
        </p:nvPicPr>
        <p:blipFill>
          <a:blip r:embed="rId9"/>
          <a:stretch>
            <a:fillRect/>
          </a:stretch>
        </p:blipFill>
        <p:spPr>
          <a:xfrm>
            <a:off x="3341275" y="5282692"/>
            <a:ext cx="665882" cy="972187"/>
          </a:xfrm>
          <a:prstGeom prst="rect">
            <a:avLst/>
          </a:prstGeom>
        </p:spPr>
      </p:pic>
      <p:pic>
        <p:nvPicPr>
          <p:cNvPr id="25" name="img thinclient" descr="thin_client.png"/>
          <p:cNvPicPr>
            <a:picLocks noChangeAspect="1"/>
          </p:cNvPicPr>
          <p:nvPr/>
        </p:nvPicPr>
        <p:blipFill>
          <a:blip r:embed="rId10"/>
          <a:stretch>
            <a:fillRect/>
          </a:stretch>
        </p:blipFill>
        <p:spPr>
          <a:xfrm>
            <a:off x="1428390" y="5346322"/>
            <a:ext cx="587543" cy="844926"/>
          </a:xfrm>
          <a:prstGeom prst="rect">
            <a:avLst/>
          </a:prstGeom>
        </p:spPr>
      </p:pic>
      <p:pic>
        <p:nvPicPr>
          <p:cNvPr id="26" name="img jukebox" descr="internet_jukebox.png"/>
          <p:cNvPicPr>
            <a:picLocks noChangeAspect="1"/>
          </p:cNvPicPr>
          <p:nvPr/>
        </p:nvPicPr>
        <p:blipFill>
          <a:blip r:embed="rId11"/>
          <a:stretch>
            <a:fillRect/>
          </a:stretch>
        </p:blipFill>
        <p:spPr>
          <a:xfrm>
            <a:off x="9433730" y="5324037"/>
            <a:ext cx="712058" cy="889497"/>
          </a:xfrm>
          <a:prstGeom prst="rect">
            <a:avLst/>
          </a:prstGeom>
        </p:spPr>
      </p:pic>
      <p:pic>
        <p:nvPicPr>
          <p:cNvPr id="27" name="imgDS" descr="digital_signage1.png"/>
          <p:cNvPicPr>
            <a:picLocks noChangeAspect="1"/>
          </p:cNvPicPr>
          <p:nvPr/>
        </p:nvPicPr>
        <p:blipFill>
          <a:blip r:embed="rId12"/>
          <a:stretch>
            <a:fillRect/>
          </a:stretch>
        </p:blipFill>
        <p:spPr>
          <a:xfrm>
            <a:off x="457580" y="5270090"/>
            <a:ext cx="711170" cy="997391"/>
          </a:xfrm>
          <a:prstGeom prst="rect">
            <a:avLst/>
          </a:prstGeom>
        </p:spPr>
      </p:pic>
      <p:pic>
        <p:nvPicPr>
          <p:cNvPr id="28" name="img printcopy" descr="printer_large.png"/>
          <p:cNvPicPr>
            <a:picLocks noChangeAspect="1"/>
          </p:cNvPicPr>
          <p:nvPr/>
        </p:nvPicPr>
        <p:blipFill>
          <a:blip r:embed="rId13"/>
          <a:stretch>
            <a:fillRect/>
          </a:stretch>
        </p:blipFill>
        <p:spPr>
          <a:xfrm>
            <a:off x="6164208" y="5200827"/>
            <a:ext cx="835599" cy="1135917"/>
          </a:xfrm>
          <a:prstGeom prst="rect">
            <a:avLst/>
          </a:prstGeom>
        </p:spPr>
      </p:pic>
    </p:spTree>
    <p:extLst>
      <p:ext uri="{BB962C8B-B14F-4D97-AF65-F5344CB8AC3E}">
        <p14:creationId xmlns:p14="http://schemas.microsoft.com/office/powerpoint/2010/main" val="31888108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3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40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nodeType="withEffect">
                                  <p:stCondLst>
                                    <p:cond delay="5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nodeType="withEffect">
                                  <p:stCondLst>
                                    <p:cond delay="2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3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nodeType="withEffect">
                                  <p:stCondLst>
                                    <p:cond delay="40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3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nodeType="withEffect">
                                  <p:stCondLst>
                                    <p:cond delay="90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par>
                                <p:cTn id="35" presetID="10" presetClass="entr" presetSubtype="0" fill="hold" nodeType="withEffect">
                                  <p:stCondLst>
                                    <p:cond delay="60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Mac OS X</a:t>
            </a:r>
            <a:endParaRPr lang="en-US" dirty="0"/>
          </a:p>
        </p:txBody>
      </p:sp>
      <p:sp>
        <p:nvSpPr>
          <p:cNvPr id="4" name="Text Placeholder 2"/>
          <p:cNvSpPr>
            <a:spLocks noGrp="1"/>
          </p:cNvSpPr>
          <p:nvPr>
            <p:ph type="body" sz="quarter" idx="10"/>
          </p:nvPr>
        </p:nvSpPr>
        <p:spPr>
          <a:xfrm>
            <a:off x="274638" y="1395736"/>
            <a:ext cx="11598707" cy="3877985"/>
          </a:xfrm>
        </p:spPr>
        <p:txBody>
          <a:bodyPr/>
          <a:lstStyle/>
          <a:p>
            <a:r>
              <a:rPr lang="en-US" dirty="0" smtClean="0"/>
              <a:t>Configuration Manager native client</a:t>
            </a:r>
          </a:p>
          <a:p>
            <a:pPr lvl="1"/>
            <a:r>
              <a:rPr lang="en-US" dirty="0" smtClean="0"/>
              <a:t>10.6 (Snow Leopard)</a:t>
            </a:r>
          </a:p>
          <a:p>
            <a:pPr lvl="1"/>
            <a:r>
              <a:rPr lang="en-US" dirty="0" smtClean="0"/>
              <a:t>10.7 (Lion)</a:t>
            </a:r>
          </a:p>
          <a:p>
            <a:pPr lvl="1"/>
            <a:r>
              <a:rPr lang="en-US" dirty="0" smtClean="0"/>
              <a:t>10.8 (Mountain </a:t>
            </a:r>
            <a:r>
              <a:rPr lang="en-US" dirty="0"/>
              <a:t>L</a:t>
            </a:r>
            <a:r>
              <a:rPr lang="en-US" dirty="0" smtClean="0"/>
              <a:t>ion</a:t>
            </a:r>
            <a:r>
              <a:rPr lang="en-US" dirty="0"/>
              <a:t>) </a:t>
            </a:r>
            <a:r>
              <a:rPr lang="en-US" dirty="0" smtClean="0"/>
              <a:t>up to 10.8.3 with Cumulative Update 1</a:t>
            </a:r>
          </a:p>
          <a:p>
            <a:r>
              <a:rPr lang="en-US" dirty="0" smtClean="0"/>
              <a:t>Key management capabilities</a:t>
            </a:r>
          </a:p>
          <a:p>
            <a:pPr lvl="1"/>
            <a:r>
              <a:rPr lang="en-US" dirty="0" smtClean="0"/>
              <a:t>Push Software Distribution</a:t>
            </a:r>
          </a:p>
          <a:p>
            <a:pPr lvl="1"/>
            <a:r>
              <a:rPr lang="en-US" dirty="0" smtClean="0"/>
              <a:t>Settings Management</a:t>
            </a:r>
          </a:p>
          <a:p>
            <a:pPr lvl="1"/>
            <a:r>
              <a:rPr lang="en-US" dirty="0" smtClean="0"/>
              <a:t>Hardware Inventory</a:t>
            </a:r>
          </a:p>
          <a:p>
            <a:pPr lvl="1"/>
            <a:r>
              <a:rPr lang="en-US" dirty="0" smtClean="0"/>
              <a:t>Software Inventory (install software list via hardware inventory)</a:t>
            </a:r>
          </a:p>
          <a:p>
            <a:pPr lvl="1"/>
            <a:r>
              <a:rPr lang="en-US" dirty="0" smtClean="0"/>
              <a:t>Software Updates (via software distribution)</a:t>
            </a:r>
          </a:p>
        </p:txBody>
      </p:sp>
    </p:spTree>
    <p:extLst>
      <p:ext uri="{BB962C8B-B14F-4D97-AF65-F5344CB8AC3E}">
        <p14:creationId xmlns:p14="http://schemas.microsoft.com/office/powerpoint/2010/main" val="10128693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000" dirty="0" smtClean="0"/>
              <a:t>Mac OS X Software Distribution</a:t>
            </a:r>
            <a:endParaRPr lang="en-US" sz="6000" dirty="0"/>
          </a:p>
        </p:txBody>
      </p:sp>
      <p:sp>
        <p:nvSpPr>
          <p:cNvPr id="2" name="Text Placeholder 1"/>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396264258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iOS </a:t>
            </a:r>
            <a:r>
              <a:rPr lang="en-US" dirty="0" smtClean="0"/>
              <a:t>and Android Management </a:t>
            </a:r>
            <a:r>
              <a:rPr lang="en-US" dirty="0"/>
              <a:t>Capabilities</a:t>
            </a:r>
          </a:p>
        </p:txBody>
      </p:sp>
      <p:sp>
        <p:nvSpPr>
          <p:cNvPr id="5" name="Rectangle 4"/>
          <p:cNvSpPr/>
          <p:nvPr/>
        </p:nvSpPr>
        <p:spPr>
          <a:xfrm>
            <a:off x="5343102" y="1302726"/>
            <a:ext cx="2828718" cy="3510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smtClean="0">
                <a:solidFill>
                  <a:schemeClr val="tx1"/>
                </a:solidFill>
                <a:latin typeface="+mj-lt"/>
              </a:rPr>
              <a:t>iOS</a:t>
            </a:r>
            <a:endParaRPr lang="en-US" sz="1836" dirty="0">
              <a:solidFill>
                <a:schemeClr val="tx1"/>
              </a:solidFill>
              <a:latin typeface="+mj-lt"/>
            </a:endParaRPr>
          </a:p>
        </p:txBody>
      </p:sp>
      <p:sp>
        <p:nvSpPr>
          <p:cNvPr id="6" name="Rectangle 5"/>
          <p:cNvSpPr/>
          <p:nvPr/>
        </p:nvSpPr>
        <p:spPr>
          <a:xfrm flipH="1">
            <a:off x="5343102" y="1708992"/>
            <a:ext cx="2828718" cy="1528728"/>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endParaRPr lang="en-US" sz="1836" dirty="0">
              <a:ea typeface="Segoe UI" pitchFamily="34" charset="0"/>
              <a:cs typeface="Segoe UI" pitchFamily="34" charset="0"/>
            </a:endParaRPr>
          </a:p>
        </p:txBody>
      </p:sp>
      <p:sp>
        <p:nvSpPr>
          <p:cNvPr id="9" name="Rectangle 8"/>
          <p:cNvSpPr/>
          <p:nvPr/>
        </p:nvSpPr>
        <p:spPr>
          <a:xfrm>
            <a:off x="8307425" y="1302726"/>
            <a:ext cx="2561243" cy="3510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smtClean="0">
                <a:solidFill>
                  <a:schemeClr val="tx1"/>
                </a:solidFill>
                <a:latin typeface="+mj-lt"/>
              </a:rPr>
              <a:t>Android</a:t>
            </a:r>
            <a:endParaRPr lang="en-US" sz="1836" dirty="0">
              <a:solidFill>
                <a:schemeClr val="tx1"/>
              </a:solidFill>
              <a:latin typeface="+mj-lt"/>
            </a:endParaRPr>
          </a:p>
        </p:txBody>
      </p:sp>
      <p:sp>
        <p:nvSpPr>
          <p:cNvPr id="10" name="Rectangle 9"/>
          <p:cNvSpPr/>
          <p:nvPr/>
        </p:nvSpPr>
        <p:spPr>
          <a:xfrm flipH="1">
            <a:off x="8320381" y="1708991"/>
            <a:ext cx="2561243" cy="1528729"/>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238007" indent="-238007">
              <a:buFont typeface="Arial" pitchFamily="34" charset="0"/>
              <a:buChar char="•"/>
            </a:pPr>
            <a:endParaRPr lang="en-US" sz="1836" dirty="0">
              <a:ea typeface="Segoe UI" pitchFamily="34" charset="0"/>
              <a:cs typeface="Segoe UI" pitchFamily="34" charset="0"/>
            </a:endParaRPr>
          </a:p>
        </p:txBody>
      </p:sp>
      <p:sp>
        <p:nvSpPr>
          <p:cNvPr id="16" name="Rectangle 15"/>
          <p:cNvSpPr/>
          <p:nvPr/>
        </p:nvSpPr>
        <p:spPr>
          <a:xfrm>
            <a:off x="457580" y="1726708"/>
            <a:ext cx="2358650" cy="3266070"/>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vert="horz" lIns="0" rIns="0" rtlCol="0" anchor="ctr"/>
          <a:lstStyle/>
          <a:p>
            <a:pPr algn="ctr"/>
            <a:r>
              <a:rPr lang="en-US" dirty="0"/>
              <a:t>On premise</a:t>
            </a:r>
          </a:p>
          <a:p>
            <a:pPr marL="0" lvl="1" algn="ctr"/>
            <a:r>
              <a:rPr lang="en-US" sz="1400" dirty="0"/>
              <a:t>Exchange Active Sync based management</a:t>
            </a:r>
          </a:p>
          <a:p>
            <a:pPr algn="ctr"/>
            <a:endParaRPr lang="en-US" sz="1428" dirty="0">
              <a:latin typeface="+mj-lt"/>
            </a:endParaRPr>
          </a:p>
        </p:txBody>
      </p:sp>
      <p:sp>
        <p:nvSpPr>
          <p:cNvPr id="17" name="Rectangle 16"/>
          <p:cNvSpPr/>
          <p:nvPr/>
        </p:nvSpPr>
        <p:spPr>
          <a:xfrm>
            <a:off x="457581" y="1711014"/>
            <a:ext cx="2366762" cy="4911971"/>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vert="horz" lIns="0" rIns="0" rtlCol="0" anchor="ctr"/>
          <a:lstStyle/>
          <a:p>
            <a:pPr algn="ctr"/>
            <a:r>
              <a:rPr lang="en-US" dirty="0" smtClean="0"/>
              <a:t>Cloud Infrastructure</a:t>
            </a:r>
            <a:endParaRPr lang="en-US" dirty="0"/>
          </a:p>
          <a:p>
            <a:pPr marL="0" lvl="1" algn="ctr"/>
            <a:r>
              <a:rPr lang="en-US" sz="1400" dirty="0" smtClean="0"/>
              <a:t>Single pane of glass</a:t>
            </a:r>
            <a:endParaRPr lang="en-US" sz="1400" dirty="0"/>
          </a:p>
        </p:txBody>
      </p:sp>
      <p:sp>
        <p:nvSpPr>
          <p:cNvPr id="22" name="Rectangle 21"/>
          <p:cNvSpPr/>
          <p:nvPr/>
        </p:nvSpPr>
        <p:spPr bwMode="auto">
          <a:xfrm>
            <a:off x="3017872" y="1708991"/>
            <a:ext cx="2149559" cy="1528729"/>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lvl="0" algn="ctr">
              <a:lnSpc>
                <a:spcPct val="80000"/>
              </a:lnSpc>
              <a:spcAft>
                <a:spcPts val="200"/>
              </a:spcAft>
            </a:pPr>
            <a:endParaRPr lang="en-US" dirty="0" smtClean="0">
              <a:latin typeface="+mj-lt"/>
            </a:endParaRPr>
          </a:p>
          <a:p>
            <a:pPr lvl="0">
              <a:lnSpc>
                <a:spcPct val="80000"/>
              </a:lnSpc>
              <a:spcAft>
                <a:spcPts val="200"/>
              </a:spcAft>
            </a:pPr>
            <a:r>
              <a:rPr lang="en-US" dirty="0" smtClean="0">
                <a:latin typeface="+mj-lt"/>
              </a:rPr>
              <a:t> Settings</a:t>
            </a:r>
          </a:p>
          <a:p>
            <a:pPr lvl="0">
              <a:lnSpc>
                <a:spcPct val="80000"/>
              </a:lnSpc>
              <a:spcAft>
                <a:spcPts val="200"/>
              </a:spcAft>
            </a:pPr>
            <a:r>
              <a:rPr lang="en-US" dirty="0">
                <a:latin typeface="+mj-lt"/>
              </a:rPr>
              <a:t> </a:t>
            </a:r>
            <a:r>
              <a:rPr lang="en-US" dirty="0" smtClean="0">
                <a:latin typeface="+mj-lt"/>
              </a:rPr>
              <a:t>Management</a:t>
            </a:r>
            <a:endParaRPr lang="en-US" sz="2000" dirty="0"/>
          </a:p>
        </p:txBody>
      </p:sp>
      <p:sp>
        <p:nvSpPr>
          <p:cNvPr id="27" name="Rectangle 26"/>
          <p:cNvSpPr/>
          <p:nvPr/>
        </p:nvSpPr>
        <p:spPr bwMode="auto">
          <a:xfrm>
            <a:off x="3017872" y="3435645"/>
            <a:ext cx="2149559" cy="153941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lvl="0" algn="ctr">
              <a:lnSpc>
                <a:spcPct val="80000"/>
              </a:lnSpc>
              <a:spcAft>
                <a:spcPts val="200"/>
              </a:spcAft>
            </a:pPr>
            <a:endParaRPr lang="en-US" dirty="0" smtClean="0">
              <a:latin typeface="+mj-lt"/>
            </a:endParaRPr>
          </a:p>
          <a:p>
            <a:pPr lvl="0">
              <a:lnSpc>
                <a:spcPct val="80000"/>
              </a:lnSpc>
              <a:spcAft>
                <a:spcPts val="200"/>
              </a:spcAft>
            </a:pPr>
            <a:r>
              <a:rPr lang="en-US" dirty="0" smtClean="0">
                <a:latin typeface="+mj-lt"/>
              </a:rPr>
              <a:t> Device Wipe</a:t>
            </a:r>
            <a:endParaRPr lang="en-US" sz="2000" dirty="0"/>
          </a:p>
        </p:txBody>
      </p:sp>
      <p:sp>
        <p:nvSpPr>
          <p:cNvPr id="30" name="Rectangle 29"/>
          <p:cNvSpPr/>
          <p:nvPr/>
        </p:nvSpPr>
        <p:spPr bwMode="auto">
          <a:xfrm>
            <a:off x="3017872" y="5139942"/>
            <a:ext cx="2149559" cy="1481019"/>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t" anchorCtr="0" compatLnSpc="1">
            <a:prstTxWarp prst="textNoShape">
              <a:avLst/>
            </a:prstTxWarp>
          </a:bodyPr>
          <a:lstStyle/>
          <a:p>
            <a:pPr lvl="0" algn="ctr">
              <a:lnSpc>
                <a:spcPct val="80000"/>
              </a:lnSpc>
              <a:spcAft>
                <a:spcPts val="200"/>
              </a:spcAft>
            </a:pPr>
            <a:endParaRPr lang="en-US" dirty="0" smtClean="0">
              <a:latin typeface="+mj-lt"/>
            </a:endParaRPr>
          </a:p>
          <a:p>
            <a:pPr lvl="0">
              <a:lnSpc>
                <a:spcPct val="90000"/>
              </a:lnSpc>
              <a:spcAft>
                <a:spcPts val="600"/>
              </a:spcAft>
            </a:pPr>
            <a:r>
              <a:rPr lang="en-US" dirty="0" smtClean="0">
                <a:latin typeface="+mj-lt"/>
              </a:rPr>
              <a:t> </a:t>
            </a:r>
            <a:r>
              <a:rPr lang="en-US" dirty="0">
                <a:solidFill>
                  <a:schemeClr val="accent4"/>
                </a:solidFill>
              </a:rPr>
              <a:t>Pull Software</a:t>
            </a:r>
          </a:p>
          <a:p>
            <a:pPr lvl="0">
              <a:lnSpc>
                <a:spcPct val="90000"/>
              </a:lnSpc>
              <a:spcAft>
                <a:spcPts val="600"/>
              </a:spcAft>
            </a:pPr>
            <a:r>
              <a:rPr lang="en-US" dirty="0">
                <a:solidFill>
                  <a:schemeClr val="accent4"/>
                </a:solidFill>
              </a:rPr>
              <a:t> Distribution</a:t>
            </a:r>
          </a:p>
        </p:txBody>
      </p:sp>
      <p:sp>
        <p:nvSpPr>
          <p:cNvPr id="34" name="Rectangle 33"/>
          <p:cNvSpPr/>
          <p:nvPr/>
        </p:nvSpPr>
        <p:spPr>
          <a:xfrm flipH="1">
            <a:off x="5343102" y="3435645"/>
            <a:ext cx="2828718" cy="1539416"/>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endParaRPr lang="en-US" sz="1836" dirty="0">
              <a:ea typeface="Segoe UI" pitchFamily="34" charset="0"/>
              <a:cs typeface="Segoe UI" pitchFamily="34" charset="0"/>
            </a:endParaRPr>
          </a:p>
        </p:txBody>
      </p:sp>
      <p:sp>
        <p:nvSpPr>
          <p:cNvPr id="35" name="Rectangle 34"/>
          <p:cNvSpPr/>
          <p:nvPr/>
        </p:nvSpPr>
        <p:spPr>
          <a:xfrm flipH="1">
            <a:off x="8320382" y="3435645"/>
            <a:ext cx="2561243" cy="1539416"/>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238007" indent="-238007">
              <a:buFont typeface="Arial" pitchFamily="34" charset="0"/>
              <a:buChar char="•"/>
            </a:pPr>
            <a:endParaRPr lang="en-US" sz="1836" dirty="0">
              <a:ea typeface="Segoe UI" pitchFamily="34" charset="0"/>
              <a:cs typeface="Segoe UI" pitchFamily="34" charset="0"/>
            </a:endParaRPr>
          </a:p>
        </p:txBody>
      </p:sp>
      <p:sp>
        <p:nvSpPr>
          <p:cNvPr id="36" name="Rectangle 35"/>
          <p:cNvSpPr/>
          <p:nvPr/>
        </p:nvSpPr>
        <p:spPr>
          <a:xfrm flipH="1">
            <a:off x="5343102" y="5140329"/>
            <a:ext cx="2828718" cy="1480634"/>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endParaRPr lang="en-US" sz="1836" dirty="0">
              <a:ea typeface="Segoe UI" pitchFamily="34" charset="0"/>
              <a:cs typeface="Segoe UI" pitchFamily="34" charset="0"/>
            </a:endParaRPr>
          </a:p>
        </p:txBody>
      </p:sp>
      <p:sp>
        <p:nvSpPr>
          <p:cNvPr id="37" name="Rectangle 36"/>
          <p:cNvSpPr/>
          <p:nvPr/>
        </p:nvSpPr>
        <p:spPr>
          <a:xfrm flipH="1">
            <a:off x="8307424" y="5139941"/>
            <a:ext cx="2561243" cy="1481021"/>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238007" indent="-238007">
              <a:buFont typeface="Arial" pitchFamily="34" charset="0"/>
              <a:buChar char="•"/>
            </a:pPr>
            <a:endParaRPr lang="en-US" sz="1836" dirty="0">
              <a:ea typeface="Segoe UI" pitchFamily="34" charset="0"/>
              <a:cs typeface="Segoe UI" pitchFamily="34" charset="0"/>
            </a:endParaRPr>
          </a:p>
        </p:txBody>
      </p:sp>
      <p:sp>
        <p:nvSpPr>
          <p:cNvPr id="40" name="Rectangle 39"/>
          <p:cNvSpPr/>
          <p:nvPr/>
        </p:nvSpPr>
        <p:spPr>
          <a:xfrm>
            <a:off x="6173081" y="2022201"/>
            <a:ext cx="1168759" cy="707886"/>
          </a:xfrm>
          <a:prstGeom prst="rect">
            <a:avLst/>
          </a:prstGeom>
        </p:spPr>
        <p:txBody>
          <a:bodyPr wrap="square">
            <a:spAutoFit/>
          </a:bodyPr>
          <a:lstStyle/>
          <a:p>
            <a:pPr algn="ctr" defTabSz="914363">
              <a:defRPr/>
            </a:pPr>
            <a:r>
              <a:rPr lang="en-US" sz="4000" b="1" dirty="0">
                <a:effectLst>
                  <a:outerShdw blurRad="50800" dist="38100" dir="2700000" algn="tl" rotWithShape="0">
                    <a:prstClr val="black">
                      <a:alpha val="40000"/>
                    </a:prstClr>
                  </a:outerShdw>
                </a:effectLst>
                <a:sym typeface="Wingdings"/>
              </a:rPr>
              <a:t></a:t>
            </a:r>
            <a:endParaRPr lang="en-US" sz="4000" b="1" dirty="0">
              <a:effectLst>
                <a:outerShdw blurRad="50800" dist="38100" dir="2700000" algn="tl" rotWithShape="0">
                  <a:prstClr val="black">
                    <a:alpha val="40000"/>
                  </a:prstClr>
                </a:outerShdw>
              </a:effectLst>
            </a:endParaRPr>
          </a:p>
        </p:txBody>
      </p:sp>
      <p:sp>
        <p:nvSpPr>
          <p:cNvPr id="41" name="Rectangle 40"/>
          <p:cNvSpPr/>
          <p:nvPr/>
        </p:nvSpPr>
        <p:spPr>
          <a:xfrm>
            <a:off x="8939744" y="2042256"/>
            <a:ext cx="1168759" cy="707886"/>
          </a:xfrm>
          <a:prstGeom prst="rect">
            <a:avLst/>
          </a:prstGeom>
        </p:spPr>
        <p:txBody>
          <a:bodyPr wrap="square">
            <a:spAutoFit/>
          </a:bodyPr>
          <a:lstStyle/>
          <a:p>
            <a:pPr algn="ctr" defTabSz="914363">
              <a:defRPr/>
            </a:pPr>
            <a:r>
              <a:rPr lang="en-US" sz="4000" b="1" dirty="0">
                <a:effectLst>
                  <a:outerShdw blurRad="50800" dist="38100" dir="2700000" algn="tl" rotWithShape="0">
                    <a:prstClr val="black">
                      <a:alpha val="40000"/>
                    </a:prstClr>
                  </a:outerShdw>
                </a:effectLst>
                <a:sym typeface="Wingdings"/>
              </a:rPr>
              <a:t></a:t>
            </a:r>
            <a:endParaRPr lang="en-US" sz="4000" b="1" dirty="0">
              <a:effectLst>
                <a:outerShdw blurRad="50800" dist="38100" dir="2700000" algn="tl" rotWithShape="0">
                  <a:prstClr val="black">
                    <a:alpha val="40000"/>
                  </a:prstClr>
                </a:outerShdw>
              </a:effectLst>
            </a:endParaRPr>
          </a:p>
        </p:txBody>
      </p:sp>
      <p:sp>
        <p:nvSpPr>
          <p:cNvPr id="42" name="Rectangle 41"/>
          <p:cNvSpPr/>
          <p:nvPr/>
        </p:nvSpPr>
        <p:spPr>
          <a:xfrm>
            <a:off x="6173081" y="3746553"/>
            <a:ext cx="1168759" cy="707886"/>
          </a:xfrm>
          <a:prstGeom prst="rect">
            <a:avLst/>
          </a:prstGeom>
        </p:spPr>
        <p:txBody>
          <a:bodyPr wrap="square">
            <a:spAutoFit/>
          </a:bodyPr>
          <a:lstStyle/>
          <a:p>
            <a:pPr algn="ctr" defTabSz="914363">
              <a:defRPr/>
            </a:pPr>
            <a:r>
              <a:rPr lang="en-US" sz="4000" b="1" dirty="0">
                <a:effectLst>
                  <a:outerShdw blurRad="50800" dist="38100" dir="2700000" algn="tl" rotWithShape="0">
                    <a:prstClr val="black">
                      <a:alpha val="40000"/>
                    </a:prstClr>
                  </a:outerShdw>
                </a:effectLst>
                <a:sym typeface="Wingdings"/>
              </a:rPr>
              <a:t></a:t>
            </a:r>
            <a:endParaRPr lang="en-US" sz="4000" b="1" dirty="0">
              <a:effectLst>
                <a:outerShdw blurRad="50800" dist="38100" dir="2700000" algn="tl" rotWithShape="0">
                  <a:prstClr val="black">
                    <a:alpha val="40000"/>
                  </a:prstClr>
                </a:outerShdw>
              </a:effectLst>
            </a:endParaRPr>
          </a:p>
        </p:txBody>
      </p:sp>
      <p:sp>
        <p:nvSpPr>
          <p:cNvPr id="43" name="Rectangle 42"/>
          <p:cNvSpPr/>
          <p:nvPr/>
        </p:nvSpPr>
        <p:spPr>
          <a:xfrm>
            <a:off x="8939745" y="3732670"/>
            <a:ext cx="1168759" cy="707886"/>
          </a:xfrm>
          <a:prstGeom prst="rect">
            <a:avLst/>
          </a:prstGeom>
        </p:spPr>
        <p:txBody>
          <a:bodyPr wrap="square">
            <a:spAutoFit/>
          </a:bodyPr>
          <a:lstStyle/>
          <a:p>
            <a:pPr algn="ctr" defTabSz="914363">
              <a:defRPr/>
            </a:pPr>
            <a:r>
              <a:rPr lang="en-US" sz="4000" b="1" dirty="0">
                <a:effectLst>
                  <a:outerShdw blurRad="50800" dist="38100" dir="2700000" algn="tl" rotWithShape="0">
                    <a:prstClr val="black">
                      <a:alpha val="40000"/>
                    </a:prstClr>
                  </a:outerShdw>
                </a:effectLst>
                <a:sym typeface="Wingdings"/>
              </a:rPr>
              <a:t></a:t>
            </a:r>
            <a:endParaRPr lang="en-US" sz="4000" b="1" dirty="0">
              <a:effectLst>
                <a:outerShdw blurRad="50800" dist="38100" dir="2700000" algn="tl" rotWithShape="0">
                  <a:prstClr val="black">
                    <a:alpha val="40000"/>
                  </a:prstClr>
                </a:outerShdw>
              </a:effectLst>
            </a:endParaRPr>
          </a:p>
        </p:txBody>
      </p:sp>
      <p:sp>
        <p:nvSpPr>
          <p:cNvPr id="46" name="Rectangle 45"/>
          <p:cNvSpPr/>
          <p:nvPr/>
        </p:nvSpPr>
        <p:spPr>
          <a:xfrm>
            <a:off x="6177916" y="5438207"/>
            <a:ext cx="1168759" cy="707886"/>
          </a:xfrm>
          <a:prstGeom prst="rect">
            <a:avLst/>
          </a:prstGeom>
        </p:spPr>
        <p:txBody>
          <a:bodyPr wrap="square">
            <a:spAutoFit/>
          </a:bodyPr>
          <a:lstStyle/>
          <a:p>
            <a:pPr algn="ctr" defTabSz="914363">
              <a:defRPr/>
            </a:pPr>
            <a:r>
              <a:rPr lang="en-US" sz="4000" b="1" dirty="0">
                <a:effectLst>
                  <a:outerShdw blurRad="50800" dist="38100" dir="2700000" algn="tl" rotWithShape="0">
                    <a:prstClr val="black">
                      <a:alpha val="40000"/>
                    </a:prstClr>
                  </a:outerShdw>
                </a:effectLst>
                <a:sym typeface="Wingdings"/>
              </a:rPr>
              <a:t></a:t>
            </a:r>
            <a:endParaRPr lang="en-US" sz="4000" b="1" dirty="0">
              <a:effectLst>
                <a:outerShdw blurRad="50800" dist="38100" dir="2700000" algn="tl" rotWithShape="0">
                  <a:prstClr val="black">
                    <a:alpha val="40000"/>
                  </a:prstClr>
                </a:outerShdw>
              </a:effectLst>
            </a:endParaRPr>
          </a:p>
        </p:txBody>
      </p:sp>
      <p:sp>
        <p:nvSpPr>
          <p:cNvPr id="47" name="Rectangle 46"/>
          <p:cNvSpPr/>
          <p:nvPr/>
        </p:nvSpPr>
        <p:spPr>
          <a:xfrm>
            <a:off x="8939745" y="5417857"/>
            <a:ext cx="1168759" cy="707886"/>
          </a:xfrm>
          <a:prstGeom prst="rect">
            <a:avLst/>
          </a:prstGeom>
        </p:spPr>
        <p:txBody>
          <a:bodyPr wrap="square">
            <a:spAutoFit/>
          </a:bodyPr>
          <a:lstStyle/>
          <a:p>
            <a:pPr algn="ctr" defTabSz="914363">
              <a:defRPr/>
            </a:pPr>
            <a:r>
              <a:rPr lang="en-US" sz="4000" b="1" dirty="0">
                <a:effectLst>
                  <a:outerShdw blurRad="50800" dist="38100" dir="2700000" algn="tl" rotWithShape="0">
                    <a:prstClr val="black">
                      <a:alpha val="40000"/>
                    </a:prstClr>
                  </a:outerShdw>
                </a:effectLst>
                <a:sym typeface="Wingdings"/>
              </a:rPr>
              <a:t></a:t>
            </a:r>
            <a:endParaRPr lang="en-US" sz="4000" b="1" dirty="0">
              <a:effectLst>
                <a:outerShdw blurRad="50800" dist="38100" dir="2700000" algn="tl" rotWithShape="0">
                  <a:prstClr val="black">
                    <a:alpha val="40000"/>
                  </a:prstClr>
                </a:outerShdw>
              </a:effectLst>
            </a:endParaRPr>
          </a:p>
        </p:txBody>
      </p:sp>
      <p:sp>
        <p:nvSpPr>
          <p:cNvPr id="3" name="TextBox 2"/>
          <p:cNvSpPr txBox="1"/>
          <p:nvPr/>
        </p:nvSpPr>
        <p:spPr>
          <a:xfrm>
            <a:off x="3089343" y="2405196"/>
            <a:ext cx="5394901" cy="760208"/>
          </a:xfrm>
          <a:prstGeom prst="rect">
            <a:avLst/>
          </a:prstGeom>
          <a:noFill/>
        </p:spPr>
        <p:txBody>
          <a:bodyPr wrap="square" lIns="182880" tIns="146304" rIns="182880" bIns="146304" rtlCol="0">
            <a:spAutoFit/>
          </a:bodyPr>
          <a:lstStyle/>
          <a:p>
            <a:pPr>
              <a:lnSpc>
                <a:spcPct val="90000"/>
              </a:lnSpc>
              <a:spcAft>
                <a:spcPts val="600"/>
              </a:spcAft>
            </a:pPr>
            <a:r>
              <a:rPr lang="en-US" sz="1400" dirty="0">
                <a:solidFill>
                  <a:schemeClr val="accent4"/>
                </a:solidFill>
              </a:rPr>
              <a:t>More settings </a:t>
            </a:r>
          </a:p>
          <a:p>
            <a:pPr>
              <a:lnSpc>
                <a:spcPct val="90000"/>
              </a:lnSpc>
              <a:spcAft>
                <a:spcPts val="600"/>
              </a:spcAft>
            </a:pPr>
            <a:r>
              <a:rPr lang="en-US" sz="1400" dirty="0">
                <a:solidFill>
                  <a:schemeClr val="accent4"/>
                </a:solidFill>
              </a:rPr>
              <a:t>Detailed compliance</a:t>
            </a:r>
          </a:p>
        </p:txBody>
      </p:sp>
      <p:sp>
        <p:nvSpPr>
          <p:cNvPr id="4" name="TextBox 3"/>
          <p:cNvSpPr txBox="1"/>
          <p:nvPr/>
        </p:nvSpPr>
        <p:spPr>
          <a:xfrm>
            <a:off x="3089343" y="4100496"/>
            <a:ext cx="3683895"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smtClean="0">
                <a:solidFill>
                  <a:schemeClr val="accent4"/>
                </a:solidFill>
              </a:rPr>
              <a:t>Through EAS and MDM</a:t>
            </a:r>
          </a:p>
        </p:txBody>
      </p:sp>
    </p:spTree>
    <p:extLst>
      <p:ext uri="{BB962C8B-B14F-4D97-AF65-F5344CB8AC3E}">
        <p14:creationId xmlns:p14="http://schemas.microsoft.com/office/powerpoint/2010/main" val="14118848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ppt_x"/>
                                          </p:val>
                                        </p:tav>
                                        <p:tav tm="100000">
                                          <p:val>
                                            <p:strVal val="#ppt_x"/>
                                          </p:val>
                                        </p:tav>
                                      </p:tavLst>
                                    </p:anim>
                                    <p:anim calcmode="lin" valueType="num">
                                      <p:cBhvr additive="base">
                                        <p:cTn id="20" dur="500" fill="hold"/>
                                        <p:tgtEl>
                                          <p:spTgt spid="3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ppt_x"/>
                                          </p:val>
                                        </p:tav>
                                        <p:tav tm="100000">
                                          <p:val>
                                            <p:strVal val="#ppt_x"/>
                                          </p:val>
                                        </p:tav>
                                      </p:tavLst>
                                    </p:anim>
                                    <p:anim calcmode="lin" valueType="num">
                                      <p:cBhvr additive="base">
                                        <p:cTn id="24" dur="500" fill="hold"/>
                                        <p:tgtEl>
                                          <p:spTgt spid="4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500" fill="hold"/>
                                        <p:tgtEl>
                                          <p:spTgt spid="47"/>
                                        </p:tgtEl>
                                        <p:attrNameLst>
                                          <p:attrName>ppt_x</p:attrName>
                                        </p:attrNameLst>
                                      </p:cBhvr>
                                      <p:tavLst>
                                        <p:tav tm="0">
                                          <p:val>
                                            <p:strVal val="#ppt_x"/>
                                          </p:val>
                                        </p:tav>
                                        <p:tav tm="100000">
                                          <p:val>
                                            <p:strVal val="#ppt_x"/>
                                          </p:val>
                                        </p:tav>
                                      </p:tavLst>
                                    </p:anim>
                                    <p:anim calcmode="lin" valueType="num">
                                      <p:cBhvr additive="base">
                                        <p:cTn id="28" dur="500" fill="hold"/>
                                        <p:tgtEl>
                                          <p:spTgt spid="4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ppt_x"/>
                                          </p:val>
                                        </p:tav>
                                        <p:tav tm="100000">
                                          <p:val>
                                            <p:strVal val="#ppt_x"/>
                                          </p:val>
                                        </p:tav>
                                      </p:tavLst>
                                    </p:anim>
                                    <p:anim calcmode="lin" valueType="num">
                                      <p:cBhvr additive="base">
                                        <p:cTn id="3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0" grpId="0" animBg="1"/>
      <p:bldP spid="36" grpId="0" animBg="1"/>
      <p:bldP spid="37" grpId="0" animBg="1"/>
      <p:bldP spid="46" grpId="0"/>
      <p:bldP spid="47" grpId="0"/>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Session Objectives And Takeaways</a:t>
            </a:r>
            <a:endParaRPr lang="en-US" dirty="0"/>
          </a:p>
        </p:txBody>
      </p:sp>
      <p:sp>
        <p:nvSpPr>
          <p:cNvPr id="5" name="Text Placeholder 4"/>
          <p:cNvSpPr>
            <a:spLocks noGrp="1"/>
          </p:cNvSpPr>
          <p:nvPr>
            <p:ph type="body" sz="quarter" idx="10"/>
          </p:nvPr>
        </p:nvSpPr>
        <p:spPr/>
        <p:txBody>
          <a:bodyPr/>
          <a:lstStyle/>
          <a:p>
            <a:r>
              <a:rPr lang="en-US" dirty="0" smtClean="0"/>
              <a:t>Session Objective(s): </a:t>
            </a:r>
          </a:p>
          <a:p>
            <a:pPr lvl="1"/>
            <a:r>
              <a:rPr lang="en-US" dirty="0" err="1" smtClean="0"/>
              <a:t>Consumerization</a:t>
            </a:r>
            <a:r>
              <a:rPr lang="en-US" dirty="0" smtClean="0"/>
              <a:t> of IT and how to manage all these devices with Configuration Manager SP1</a:t>
            </a:r>
          </a:p>
          <a:p>
            <a:pPr lvl="1"/>
            <a:r>
              <a:rPr lang="en-US" dirty="0" smtClean="0"/>
              <a:t>Review improvements in Configuration Manager SP1</a:t>
            </a:r>
          </a:p>
          <a:p>
            <a:r>
              <a:rPr lang="en-US" dirty="0" smtClean="0"/>
              <a:t>Windows 8 deployment and support is here</a:t>
            </a:r>
          </a:p>
          <a:p>
            <a:r>
              <a:rPr lang="en-US" dirty="0" smtClean="0"/>
              <a:t>Better with both ConfigMgr SP1 and Windows Intune</a:t>
            </a:r>
          </a:p>
          <a:p>
            <a:r>
              <a:rPr lang="en-US" dirty="0" smtClean="0"/>
              <a:t>SP1 full of improvements</a:t>
            </a:r>
            <a:endParaRPr lang="en-US" dirty="0"/>
          </a:p>
        </p:txBody>
      </p:sp>
    </p:spTree>
    <p:extLst>
      <p:ext uri="{BB962C8B-B14F-4D97-AF65-F5344CB8AC3E}">
        <p14:creationId xmlns:p14="http://schemas.microsoft.com/office/powerpoint/2010/main" val="186532419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&amp; UNIX</a:t>
            </a:r>
            <a:endParaRPr lang="en-US" dirty="0"/>
          </a:p>
        </p:txBody>
      </p:sp>
      <p:sp>
        <p:nvSpPr>
          <p:cNvPr id="3" name="Text Placeholder 2"/>
          <p:cNvSpPr>
            <a:spLocks noGrp="1"/>
          </p:cNvSpPr>
          <p:nvPr>
            <p:ph type="body" sz="quarter" idx="10"/>
          </p:nvPr>
        </p:nvSpPr>
        <p:spPr>
          <a:xfrm>
            <a:off x="274638" y="1395736"/>
            <a:ext cx="11598707" cy="3754874"/>
          </a:xfrm>
        </p:spPr>
        <p:txBody>
          <a:bodyPr/>
          <a:lstStyle/>
          <a:p>
            <a:r>
              <a:rPr lang="en-US" dirty="0"/>
              <a:t>Key management capabilities</a:t>
            </a:r>
          </a:p>
          <a:p>
            <a:pPr lvl="1"/>
            <a:r>
              <a:rPr lang="en-US" dirty="0" smtClean="0"/>
              <a:t>Hardware </a:t>
            </a:r>
            <a:r>
              <a:rPr lang="en-US" dirty="0"/>
              <a:t>Inventory</a:t>
            </a:r>
          </a:p>
          <a:p>
            <a:pPr lvl="1"/>
            <a:r>
              <a:rPr lang="en-US" dirty="0"/>
              <a:t>Software Inventory (</a:t>
            </a:r>
            <a:r>
              <a:rPr lang="en-US" dirty="0" smtClean="0"/>
              <a:t>installed </a:t>
            </a:r>
            <a:r>
              <a:rPr lang="en-US" dirty="0"/>
              <a:t>software list via hardware inventory)</a:t>
            </a:r>
          </a:p>
          <a:p>
            <a:pPr lvl="1"/>
            <a:r>
              <a:rPr lang="en-US" dirty="0"/>
              <a:t>Software Distribution </a:t>
            </a:r>
          </a:p>
          <a:p>
            <a:pPr marL="342900" lvl="1" indent="-342900">
              <a:buFont typeface="Arial" panose="020B0604020202020204" pitchFamily="34" charset="0"/>
              <a:buChar char="•"/>
            </a:pPr>
            <a:r>
              <a:rPr lang="en-US" dirty="0" smtClean="0"/>
              <a:t>Using </a:t>
            </a:r>
            <a:r>
              <a:rPr lang="en-US" dirty="0"/>
              <a:t>the Package and Program </a:t>
            </a:r>
            <a:r>
              <a:rPr lang="en-US" dirty="0" smtClean="0"/>
              <a:t>model</a:t>
            </a:r>
          </a:p>
          <a:p>
            <a:pPr marL="342900" lvl="1" indent="-342900">
              <a:buFont typeface="Arial" panose="020B0604020202020204" pitchFamily="34" charset="0"/>
              <a:buChar char="•"/>
            </a:pPr>
            <a:r>
              <a:rPr lang="en-US" sz="2000" dirty="0" smtClean="0">
                <a:gradFill>
                  <a:gsLst>
                    <a:gs pos="1250">
                      <a:schemeClr val="tx1"/>
                    </a:gs>
                    <a:gs pos="100000">
                      <a:schemeClr val="tx1"/>
                    </a:gs>
                  </a:gsLst>
                  <a:lin ang="5400000" scaled="0"/>
                </a:gradFill>
                <a:latin typeface="+mn-lt"/>
              </a:rPr>
              <a:t>Software </a:t>
            </a:r>
            <a:r>
              <a:rPr lang="en-US" sz="2000" dirty="0">
                <a:gradFill>
                  <a:gsLst>
                    <a:gs pos="1250">
                      <a:schemeClr val="tx1"/>
                    </a:gs>
                    <a:gs pos="100000">
                      <a:schemeClr val="tx1"/>
                    </a:gs>
                  </a:gsLst>
                  <a:lin ang="5400000" scaled="0"/>
                </a:gradFill>
                <a:latin typeface="+mn-lt"/>
              </a:rPr>
              <a:t>install, patch install and maintenance scripts</a:t>
            </a:r>
          </a:p>
          <a:p>
            <a:pPr lvl="1"/>
            <a:r>
              <a:rPr lang="en-US" dirty="0"/>
              <a:t>Integrated reports </a:t>
            </a:r>
          </a:p>
          <a:p>
            <a:pPr lvl="1" defTabSz="699311" fontAlgn="base">
              <a:spcBef>
                <a:spcPct val="0"/>
              </a:spcBef>
              <a:spcAft>
                <a:spcPct val="0"/>
              </a:spcAft>
            </a:pPr>
            <a:endParaRPr lang="en-US" dirty="0"/>
          </a:p>
          <a:p>
            <a:pPr lvl="1" defTabSz="699311" fontAlgn="base">
              <a:spcBef>
                <a:spcPct val="0"/>
              </a:spcBef>
              <a:spcAft>
                <a:spcPct val="0"/>
              </a:spcAft>
            </a:pPr>
            <a:r>
              <a:rPr lang="en-US" dirty="0"/>
              <a:t>Secure and </a:t>
            </a:r>
            <a:r>
              <a:rPr lang="en-US" dirty="0" smtClean="0"/>
              <a:t>authenticated </a:t>
            </a:r>
            <a:r>
              <a:rPr lang="en-US" dirty="0"/>
              <a:t>communications</a:t>
            </a:r>
          </a:p>
          <a:p>
            <a:endParaRPr lang="en-US" dirty="0"/>
          </a:p>
        </p:txBody>
      </p:sp>
    </p:spTree>
    <p:extLst>
      <p:ext uri="{BB962C8B-B14F-4D97-AF65-F5344CB8AC3E}">
        <p14:creationId xmlns:p14="http://schemas.microsoft.com/office/powerpoint/2010/main" val="1858575419"/>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&amp; UNIX</a:t>
            </a:r>
            <a:endParaRPr lang="en-US" dirty="0"/>
          </a:p>
        </p:txBody>
      </p:sp>
      <p:grpSp>
        <p:nvGrpSpPr>
          <p:cNvPr id="6" name="Group 5"/>
          <p:cNvGrpSpPr/>
          <p:nvPr/>
        </p:nvGrpSpPr>
        <p:grpSpPr>
          <a:xfrm>
            <a:off x="457579" y="1801367"/>
            <a:ext cx="5462608" cy="1305390"/>
            <a:chOff x="457579" y="1485604"/>
            <a:chExt cx="5462608" cy="1305390"/>
          </a:xfrm>
        </p:grpSpPr>
        <p:sp>
          <p:nvSpPr>
            <p:cNvPr id="10" name="Rectangle 9"/>
            <p:cNvSpPr/>
            <p:nvPr/>
          </p:nvSpPr>
          <p:spPr bwMode="auto">
            <a:xfrm>
              <a:off x="2126981" y="1507882"/>
              <a:ext cx="3793206" cy="126184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a:lnSpc>
                  <a:spcPct val="80000"/>
                </a:lnSpc>
                <a:spcAft>
                  <a:spcPts val="200"/>
                </a:spcAft>
              </a:pPr>
              <a:r>
                <a:rPr lang="en-US" dirty="0">
                  <a:latin typeface="+mj-lt"/>
                </a:rPr>
                <a:t>Version 4 (x86/x64)</a:t>
              </a:r>
            </a:p>
            <a:p>
              <a:pPr lvl="0" algn="ctr">
                <a:lnSpc>
                  <a:spcPct val="80000"/>
                </a:lnSpc>
                <a:spcAft>
                  <a:spcPts val="200"/>
                </a:spcAft>
              </a:pPr>
              <a:r>
                <a:rPr lang="en-US" dirty="0">
                  <a:latin typeface="+mj-lt"/>
                </a:rPr>
                <a:t>Version 5 (x86/x64)</a:t>
              </a:r>
            </a:p>
            <a:p>
              <a:pPr lvl="0" algn="ctr">
                <a:lnSpc>
                  <a:spcPct val="80000"/>
                </a:lnSpc>
                <a:spcAft>
                  <a:spcPts val="200"/>
                </a:spcAft>
              </a:pPr>
              <a:r>
                <a:rPr lang="en-US" dirty="0">
                  <a:latin typeface="+mj-lt"/>
                </a:rPr>
                <a:t>Version 6 (x86/x64</a:t>
              </a:r>
              <a:r>
                <a:rPr lang="en-US" sz="2000" dirty="0"/>
                <a:t>)</a:t>
              </a:r>
            </a:p>
          </p:txBody>
        </p:sp>
        <p:sp>
          <p:nvSpPr>
            <p:cNvPr id="15" name="Rectangle 14"/>
            <p:cNvSpPr/>
            <p:nvPr/>
          </p:nvSpPr>
          <p:spPr bwMode="auto">
            <a:xfrm>
              <a:off x="457579" y="1485604"/>
              <a:ext cx="1670773" cy="130539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lnSpc>
                  <a:spcPct val="83000"/>
                </a:lnSpc>
                <a:spcAft>
                  <a:spcPts val="600"/>
                </a:spcAft>
              </a:pPr>
              <a:r>
                <a:rPr lang="en-US" sz="2000" dirty="0"/>
                <a:t>Red Hat Enterprise Linux</a:t>
              </a:r>
            </a:p>
          </p:txBody>
        </p:sp>
      </p:grpSp>
      <p:sp>
        <p:nvSpPr>
          <p:cNvPr id="5" name="Rectangle 4"/>
          <p:cNvSpPr/>
          <p:nvPr/>
        </p:nvSpPr>
        <p:spPr bwMode="auto">
          <a:xfrm>
            <a:off x="6073991" y="1801366"/>
            <a:ext cx="5904903" cy="3981871"/>
          </a:xfrm>
          <a:prstGeom prst="rect">
            <a:avLst/>
          </a:prstGeom>
          <a:noFill/>
          <a:ln w="31750">
            <a:solidFill>
              <a:schemeClr val="accent1"/>
            </a:solidFill>
            <a:prstDash val="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1" defTabSz="699311" fontAlgn="base">
              <a:lnSpc>
                <a:spcPct val="90000"/>
              </a:lnSpc>
              <a:spcBef>
                <a:spcPct val="0"/>
              </a:spcBef>
              <a:spcAft>
                <a:spcPct val="0"/>
              </a:spcAft>
            </a:pPr>
            <a:endParaRPr lang="en-US" sz="1600" dirty="0"/>
          </a:p>
          <a:p>
            <a:pPr lvl="1" defTabSz="699311" fontAlgn="base">
              <a:lnSpc>
                <a:spcPct val="90000"/>
              </a:lnSpc>
              <a:spcBef>
                <a:spcPct val="0"/>
              </a:spcBef>
              <a:spcAft>
                <a:spcPct val="0"/>
              </a:spcAft>
            </a:pPr>
            <a:r>
              <a:rPr lang="en-US" sz="3200" dirty="0">
                <a:gradFill>
                  <a:gsLst>
                    <a:gs pos="1250">
                      <a:schemeClr val="accent3"/>
                    </a:gs>
                    <a:gs pos="99000">
                      <a:schemeClr val="accent3"/>
                    </a:gs>
                  </a:gsLst>
                  <a:lin ang="5400000" scaled="0"/>
                </a:gradFill>
                <a:latin typeface="+mj-lt"/>
              </a:rPr>
              <a:t>OS Support Model </a:t>
            </a:r>
          </a:p>
          <a:p>
            <a:pPr lvl="2" defTabSz="699311" fontAlgn="base">
              <a:lnSpc>
                <a:spcPct val="90000"/>
              </a:lnSpc>
              <a:spcBef>
                <a:spcPct val="0"/>
              </a:spcBef>
              <a:spcAft>
                <a:spcPct val="0"/>
              </a:spcAft>
            </a:pPr>
            <a:endParaRPr lang="en-US" sz="500" dirty="0"/>
          </a:p>
          <a:p>
            <a:pPr marL="752121" lvl="1" indent="-285750" defTabSz="699311" fontAlgn="base">
              <a:lnSpc>
                <a:spcPct val="90000"/>
              </a:lnSpc>
              <a:spcBef>
                <a:spcPct val="0"/>
              </a:spcBef>
              <a:spcAft>
                <a:spcPct val="0"/>
              </a:spcAft>
              <a:buFont typeface="Arial" panose="020B0604020202020204" pitchFamily="34" charset="0"/>
              <a:buChar char="•"/>
            </a:pPr>
            <a:r>
              <a:rPr lang="en-US" sz="2000" dirty="0">
                <a:gradFill>
                  <a:gsLst>
                    <a:gs pos="1250">
                      <a:schemeClr val="tx1"/>
                    </a:gs>
                    <a:gs pos="100000">
                      <a:schemeClr val="tx1"/>
                    </a:gs>
                  </a:gsLst>
                  <a:lin ang="5400000" scaled="0"/>
                </a:gradFill>
              </a:rPr>
              <a:t>Consistent support across Configuration Manager and Operations Manager </a:t>
            </a:r>
          </a:p>
          <a:p>
            <a:pPr marL="752121" lvl="1" indent="-285750" defTabSz="699311" fontAlgn="base">
              <a:lnSpc>
                <a:spcPct val="90000"/>
              </a:lnSpc>
              <a:spcBef>
                <a:spcPct val="0"/>
              </a:spcBef>
              <a:spcAft>
                <a:spcPct val="0"/>
              </a:spcAft>
              <a:buFont typeface="Arial" panose="020B0604020202020204" pitchFamily="34" charset="0"/>
              <a:buChar char="•"/>
            </a:pPr>
            <a:endParaRPr lang="en-US" sz="2000" dirty="0">
              <a:gradFill>
                <a:gsLst>
                  <a:gs pos="1250">
                    <a:schemeClr val="tx1"/>
                  </a:gs>
                  <a:gs pos="100000">
                    <a:schemeClr val="tx1"/>
                  </a:gs>
                </a:gsLst>
                <a:lin ang="5400000" scaled="0"/>
              </a:gradFill>
            </a:endParaRPr>
          </a:p>
          <a:p>
            <a:pPr marL="752121" lvl="1" indent="-285750" defTabSz="699311" fontAlgn="base">
              <a:lnSpc>
                <a:spcPct val="90000"/>
              </a:lnSpc>
              <a:spcBef>
                <a:spcPct val="0"/>
              </a:spcBef>
              <a:spcAft>
                <a:spcPct val="0"/>
              </a:spcAft>
              <a:buFont typeface="Arial" panose="020B0604020202020204" pitchFamily="34" charset="0"/>
              <a:buChar char="•"/>
            </a:pPr>
            <a:r>
              <a:rPr lang="en-US" sz="2000" dirty="0">
                <a:gradFill>
                  <a:gsLst>
                    <a:gs pos="1250">
                      <a:schemeClr val="tx1"/>
                    </a:gs>
                    <a:gs pos="100000">
                      <a:schemeClr val="tx1"/>
                    </a:gs>
                  </a:gsLst>
                  <a:lin ang="5400000" scaled="0"/>
                </a:gradFill>
              </a:rPr>
              <a:t>Newer OS versions will be supported within 180 days of release</a:t>
            </a:r>
          </a:p>
          <a:p>
            <a:pPr marL="641256" lvl="1" indent="-174885" defTabSz="699311" fontAlgn="base">
              <a:lnSpc>
                <a:spcPct val="90000"/>
              </a:lnSpc>
              <a:spcBef>
                <a:spcPct val="0"/>
              </a:spcBef>
              <a:spcAft>
                <a:spcPct val="0"/>
              </a:spcAft>
              <a:buFont typeface="Arial" pitchFamily="34" charset="0"/>
              <a:buChar char="•"/>
            </a:pPr>
            <a:endParaRPr lang="en-US" sz="2000" dirty="0">
              <a:gradFill>
                <a:gsLst>
                  <a:gs pos="1250">
                    <a:schemeClr val="tx1"/>
                  </a:gs>
                  <a:gs pos="100000">
                    <a:schemeClr val="tx1"/>
                  </a:gs>
                </a:gsLst>
                <a:lin ang="5400000" scaled="0"/>
              </a:gradFill>
            </a:endParaRPr>
          </a:p>
          <a:p>
            <a:pPr marL="752121" lvl="1" indent="-285750" defTabSz="699311" fontAlgn="base">
              <a:lnSpc>
                <a:spcPct val="90000"/>
              </a:lnSpc>
              <a:spcBef>
                <a:spcPct val="0"/>
              </a:spcBef>
              <a:spcAft>
                <a:spcPct val="0"/>
              </a:spcAft>
              <a:buFont typeface="Arial" panose="020B0604020202020204" pitchFamily="34" charset="0"/>
              <a:buChar char="•"/>
            </a:pPr>
            <a:r>
              <a:rPr lang="en-US" sz="2000" dirty="0">
                <a:gradFill>
                  <a:gsLst>
                    <a:gs pos="1250">
                      <a:schemeClr val="tx1"/>
                    </a:gs>
                    <a:gs pos="100000">
                      <a:schemeClr val="tx1"/>
                    </a:gs>
                  </a:gsLst>
                  <a:lin ang="5400000" scaled="0"/>
                </a:gradFill>
              </a:rPr>
              <a:t>Old versions supported as long as vendor provides support</a:t>
            </a:r>
          </a:p>
          <a:p>
            <a:pPr lvl="1" defTabSz="699311" fontAlgn="base">
              <a:lnSpc>
                <a:spcPct val="90000"/>
              </a:lnSpc>
              <a:spcBef>
                <a:spcPct val="0"/>
              </a:spcBef>
              <a:spcAft>
                <a:spcPct val="0"/>
              </a:spcAft>
            </a:pPr>
            <a:endParaRPr lang="en-US" sz="2000" dirty="0">
              <a:gradFill>
                <a:gsLst>
                  <a:gs pos="1250">
                    <a:schemeClr val="tx1"/>
                  </a:gs>
                  <a:gs pos="100000">
                    <a:schemeClr val="tx1"/>
                  </a:gs>
                </a:gsLst>
                <a:lin ang="5400000" scaled="0"/>
              </a:gradFill>
            </a:endParaRPr>
          </a:p>
          <a:p>
            <a:pPr lvl="1" defTabSz="699311" fontAlgn="base">
              <a:lnSpc>
                <a:spcPct val="90000"/>
              </a:lnSpc>
              <a:spcBef>
                <a:spcPct val="0"/>
              </a:spcBef>
              <a:spcAft>
                <a:spcPct val="0"/>
              </a:spcAft>
            </a:pPr>
            <a:r>
              <a:rPr lang="en-US" sz="2000" dirty="0">
                <a:gradFill>
                  <a:gsLst>
                    <a:gs pos="1250">
                      <a:schemeClr val="tx1"/>
                    </a:gs>
                    <a:gs pos="100000">
                      <a:schemeClr val="tx1"/>
                    </a:gs>
                  </a:gsLst>
                  <a:lin ang="5400000" scaled="0"/>
                </a:gradFill>
              </a:rPr>
              <a:t>Broader OS Support for </a:t>
            </a:r>
            <a:r>
              <a:rPr lang="en-US" sz="2000" dirty="0" err="1">
                <a:gradFill>
                  <a:gsLst>
                    <a:gs pos="1250">
                      <a:schemeClr val="tx1"/>
                    </a:gs>
                    <a:gs pos="100000">
                      <a:schemeClr val="tx1"/>
                    </a:gs>
                  </a:gsLst>
                  <a:lin ang="5400000" scaled="0"/>
                </a:gradFill>
              </a:rPr>
              <a:t>ConfigMgr</a:t>
            </a:r>
            <a:r>
              <a:rPr lang="en-US" sz="2000" dirty="0">
                <a:gradFill>
                  <a:gsLst>
                    <a:gs pos="1250">
                      <a:schemeClr val="tx1"/>
                    </a:gs>
                    <a:gs pos="100000">
                      <a:schemeClr val="tx1"/>
                    </a:gs>
                  </a:gsLst>
                  <a:lin ang="5400000" scaled="0"/>
                </a:gradFill>
              </a:rPr>
              <a:t> will be available in Cumulative Update 1 of the </a:t>
            </a:r>
            <a:r>
              <a:rPr lang="en-US" sz="2000" dirty="0" smtClean="0">
                <a:gradFill>
                  <a:gsLst>
                    <a:gs pos="1250">
                      <a:schemeClr val="tx1"/>
                    </a:gs>
                    <a:gs pos="100000">
                      <a:schemeClr val="tx1"/>
                    </a:gs>
                  </a:gsLst>
                  <a:lin ang="5400000" scaled="0"/>
                </a:gradFill>
              </a:rPr>
              <a:t>Linux\UNIX </a:t>
            </a:r>
            <a:r>
              <a:rPr lang="en-US" sz="2000" dirty="0">
                <a:gradFill>
                  <a:gsLst>
                    <a:gs pos="1250">
                      <a:schemeClr val="tx1"/>
                    </a:gs>
                    <a:gs pos="100000">
                      <a:schemeClr val="tx1"/>
                    </a:gs>
                  </a:gsLst>
                  <a:lin ang="5400000" scaled="0"/>
                </a:gradFill>
              </a:rPr>
              <a:t>agent </a:t>
            </a:r>
          </a:p>
          <a:p>
            <a:pPr>
              <a:lnSpc>
                <a:spcPct val="85000"/>
              </a:lnSpc>
            </a:pPr>
            <a:endParaRPr lang="en-US" sz="1100" dirty="0"/>
          </a:p>
        </p:txBody>
      </p:sp>
      <p:grpSp>
        <p:nvGrpSpPr>
          <p:cNvPr id="28" name="Group 27"/>
          <p:cNvGrpSpPr/>
          <p:nvPr/>
        </p:nvGrpSpPr>
        <p:grpSpPr>
          <a:xfrm>
            <a:off x="456894" y="3133692"/>
            <a:ext cx="5463293" cy="1305390"/>
            <a:chOff x="304494" y="2665529"/>
            <a:chExt cx="5463293" cy="1305390"/>
          </a:xfrm>
        </p:grpSpPr>
        <p:sp>
          <p:nvSpPr>
            <p:cNvPr id="29" name="Rectangle 28"/>
            <p:cNvSpPr/>
            <p:nvPr/>
          </p:nvSpPr>
          <p:spPr bwMode="auto">
            <a:xfrm>
              <a:off x="1974581" y="2687301"/>
              <a:ext cx="3793206" cy="126184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a:lnSpc>
                  <a:spcPct val="80000"/>
                </a:lnSpc>
                <a:spcAft>
                  <a:spcPts val="200"/>
                </a:spcAft>
              </a:pPr>
              <a:r>
                <a:rPr lang="en-US" dirty="0">
                  <a:latin typeface="+mj-lt"/>
                </a:rPr>
                <a:t>Version 9 (SPARC)</a:t>
              </a:r>
            </a:p>
            <a:p>
              <a:pPr lvl="0" algn="ctr">
                <a:lnSpc>
                  <a:spcPct val="80000"/>
                </a:lnSpc>
                <a:spcAft>
                  <a:spcPts val="200"/>
                </a:spcAft>
              </a:pPr>
              <a:r>
                <a:rPr lang="en-US" dirty="0">
                  <a:latin typeface="+mj-lt"/>
                </a:rPr>
                <a:t>Version 10 (SPARC/x86</a:t>
              </a:r>
              <a:r>
                <a:rPr lang="en-US" dirty="0" smtClean="0">
                  <a:latin typeface="+mj-lt"/>
                </a:rPr>
                <a:t>)</a:t>
              </a:r>
              <a:endParaRPr lang="en-US" dirty="0">
                <a:latin typeface="+mj-lt"/>
              </a:endParaRPr>
            </a:p>
          </p:txBody>
        </p:sp>
        <p:sp>
          <p:nvSpPr>
            <p:cNvPr id="30" name="Rectangle 29"/>
            <p:cNvSpPr/>
            <p:nvPr/>
          </p:nvSpPr>
          <p:spPr bwMode="auto">
            <a:xfrm>
              <a:off x="304494" y="2665529"/>
              <a:ext cx="1670773" cy="130539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lnSpc>
                  <a:spcPct val="83000"/>
                </a:lnSpc>
                <a:spcAft>
                  <a:spcPts val="600"/>
                </a:spcAft>
              </a:pPr>
              <a:r>
                <a:rPr lang="en-US" sz="2000" dirty="0"/>
                <a:t>Solaris</a:t>
              </a:r>
            </a:p>
          </p:txBody>
        </p:sp>
      </p:grpSp>
      <p:grpSp>
        <p:nvGrpSpPr>
          <p:cNvPr id="31" name="Group 30"/>
          <p:cNvGrpSpPr/>
          <p:nvPr/>
        </p:nvGrpSpPr>
        <p:grpSpPr>
          <a:xfrm>
            <a:off x="463643" y="4477847"/>
            <a:ext cx="5463293" cy="1305390"/>
            <a:chOff x="304494" y="2654896"/>
            <a:chExt cx="5463293" cy="1305390"/>
          </a:xfrm>
        </p:grpSpPr>
        <p:sp>
          <p:nvSpPr>
            <p:cNvPr id="32" name="Rectangle 31"/>
            <p:cNvSpPr/>
            <p:nvPr/>
          </p:nvSpPr>
          <p:spPr bwMode="auto">
            <a:xfrm>
              <a:off x="1974581" y="2676668"/>
              <a:ext cx="3793206" cy="1261846"/>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lnSpc>
                  <a:spcPct val="80000"/>
                </a:lnSpc>
                <a:spcAft>
                  <a:spcPts val="200"/>
                </a:spcAft>
              </a:pPr>
              <a:r>
                <a:rPr lang="en-US" dirty="0">
                  <a:latin typeface="+mj-lt"/>
                </a:rPr>
                <a:t>Version 9 (x86)</a:t>
              </a:r>
            </a:p>
            <a:p>
              <a:pPr algn="ctr">
                <a:lnSpc>
                  <a:spcPct val="80000"/>
                </a:lnSpc>
                <a:spcAft>
                  <a:spcPts val="200"/>
                </a:spcAft>
              </a:pPr>
              <a:r>
                <a:rPr lang="en-US" dirty="0">
                  <a:latin typeface="+mj-lt"/>
                </a:rPr>
                <a:t>Version 10 SP1 (x86/x64)</a:t>
              </a:r>
            </a:p>
            <a:p>
              <a:pPr algn="ctr">
                <a:lnSpc>
                  <a:spcPct val="80000"/>
                </a:lnSpc>
                <a:spcAft>
                  <a:spcPts val="200"/>
                </a:spcAft>
              </a:pPr>
              <a:r>
                <a:rPr lang="en-US" dirty="0">
                  <a:latin typeface="+mj-lt"/>
                </a:rPr>
                <a:t>Version 11 (x86/x64)</a:t>
              </a:r>
            </a:p>
          </p:txBody>
        </p:sp>
        <p:sp>
          <p:nvSpPr>
            <p:cNvPr id="33" name="Rectangle 32"/>
            <p:cNvSpPr/>
            <p:nvPr/>
          </p:nvSpPr>
          <p:spPr bwMode="auto">
            <a:xfrm>
              <a:off x="304494" y="2654896"/>
              <a:ext cx="1670773" cy="1305390"/>
            </a:xfrm>
            <a:prstGeom prst="rect">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a:lnSpc>
                  <a:spcPct val="83000"/>
                </a:lnSpc>
                <a:spcAft>
                  <a:spcPts val="600"/>
                </a:spcAft>
              </a:pPr>
              <a:r>
                <a:rPr lang="en-US" sz="2000" dirty="0"/>
                <a:t>SUSE Linux Enterprise Server</a:t>
              </a:r>
            </a:p>
          </p:txBody>
        </p:sp>
      </p:grpSp>
    </p:spTree>
    <p:extLst>
      <p:ext uri="{BB962C8B-B14F-4D97-AF65-F5344CB8AC3E}">
        <p14:creationId xmlns:p14="http://schemas.microsoft.com/office/powerpoint/2010/main" val="104063743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52996" y="1895355"/>
            <a:ext cx="3637153" cy="4476496"/>
            <a:chOff x="4306096" y="1858360"/>
            <a:chExt cx="3566160" cy="4389120"/>
          </a:xfrm>
        </p:grpSpPr>
        <p:sp>
          <p:nvSpPr>
            <p:cNvPr id="44" name="TextBox 43"/>
            <p:cNvSpPr txBox="1"/>
            <p:nvPr/>
          </p:nvSpPr>
          <p:spPr>
            <a:xfrm>
              <a:off x="4306097" y="2120750"/>
              <a:ext cx="3566159" cy="469039"/>
            </a:xfrm>
            <a:prstGeom prst="rect">
              <a:avLst/>
            </a:prstGeom>
            <a:noFill/>
          </p:spPr>
          <p:txBody>
            <a:bodyPr wrap="square" rtlCol="0">
              <a:spAutoFit/>
            </a:bodyPr>
            <a:lstStyle/>
            <a:p>
              <a:pPr algn="ctr"/>
              <a:r>
                <a:rPr lang="en-US" sz="2448" b="1" dirty="0">
                  <a:latin typeface="Segoe Semibold" pitchFamily="34" charset="0"/>
                  <a:cs typeface="Arial" pitchFamily="34" charset="0"/>
                </a:rPr>
                <a:t>Unify Infrastructure</a:t>
              </a:r>
            </a:p>
          </p:txBody>
        </p:sp>
        <p:sp>
          <p:nvSpPr>
            <p:cNvPr id="45" name="Rectangle 44"/>
            <p:cNvSpPr/>
            <p:nvPr/>
          </p:nvSpPr>
          <p:spPr>
            <a:xfrm>
              <a:off x="4306097" y="4546420"/>
              <a:ext cx="3566159" cy="1034129"/>
            </a:xfrm>
            <a:prstGeom prst="rect">
              <a:avLst/>
            </a:prstGeom>
          </p:spPr>
          <p:txBody>
            <a:bodyPr wrap="square">
              <a:spAutoFit/>
            </a:bodyPr>
            <a:lstStyle/>
            <a:p>
              <a:pPr algn="ctr"/>
              <a:r>
                <a:rPr lang="en-US" sz="2040" dirty="0">
                  <a:latin typeface="Segoe" pitchFamily="34" charset="0"/>
                  <a:cs typeface="Arial" pitchFamily="34" charset="0"/>
                </a:rPr>
                <a:t>Reduce costs by unifying </a:t>
              </a:r>
              <a:br>
                <a:rPr lang="en-US" sz="2040" dirty="0">
                  <a:latin typeface="Segoe" pitchFamily="34" charset="0"/>
                  <a:cs typeface="Arial" pitchFamily="34" charset="0"/>
                </a:rPr>
              </a:br>
              <a:r>
                <a:rPr lang="en-US" sz="2040" dirty="0">
                  <a:latin typeface="Segoe" pitchFamily="34" charset="0"/>
                  <a:cs typeface="Arial" pitchFamily="34" charset="0"/>
                </a:rPr>
                <a:t>IT management </a:t>
              </a:r>
              <a:br>
                <a:rPr lang="en-US" sz="2040" dirty="0">
                  <a:latin typeface="Segoe" pitchFamily="34" charset="0"/>
                  <a:cs typeface="Arial" pitchFamily="34" charset="0"/>
                </a:rPr>
              </a:br>
              <a:r>
                <a:rPr lang="en-US" sz="2040" dirty="0">
                  <a:latin typeface="Segoe" pitchFamily="34" charset="0"/>
                  <a:cs typeface="Arial" pitchFamily="34" charset="0"/>
                </a:rPr>
                <a:t>infrastructure.</a:t>
              </a:r>
            </a:p>
          </p:txBody>
        </p:sp>
        <p:sp>
          <p:nvSpPr>
            <p:cNvPr id="47" name="Rectangle 46"/>
            <p:cNvSpPr/>
            <p:nvPr/>
          </p:nvSpPr>
          <p:spPr bwMode="auto">
            <a:xfrm>
              <a:off x="4306096" y="1858360"/>
              <a:ext cx="3566160" cy="4389120"/>
            </a:xfrm>
            <a:prstGeom prst="rect">
              <a:avLst/>
            </a:prstGeom>
            <a:ln w="12700">
              <a:solidFill>
                <a:srgbClr val="FFFFFF"/>
              </a:solidFill>
              <a:prstDash val="sysDot"/>
            </a:ln>
          </p:spPr>
          <p:txBody>
            <a:bodyPr vert="horz" wrap="square" lIns="139891" tIns="139891" rIns="46630" bIns="139891" numCol="1" rtlCol="0" anchor="t" anchorCtr="0" compatLnSpc="1">
              <a:prstTxWarp prst="textNoShape">
                <a:avLst/>
              </a:prstTxWarp>
            </a:bodyPr>
            <a:lstStyle/>
            <a:p>
              <a:pPr algn="ctr" defTabSz="932450" fontAlgn="base">
                <a:spcBef>
                  <a:spcPct val="0"/>
                </a:spcBef>
                <a:spcAft>
                  <a:spcPct val="0"/>
                </a:spcAft>
                <a:defRPr/>
              </a:pPr>
              <a:endParaRPr lang="en-US" sz="1836" kern="0" dirty="0">
                <a:solidFill>
                  <a:schemeClr val="bg1"/>
                </a:solidFill>
                <a:latin typeface="Segoe Light"/>
                <a:ea typeface="Segoe UI" pitchFamily="34" charset="0"/>
                <a:cs typeface="Segoe UI" pitchFamily="34" charset="0"/>
              </a:endParaRPr>
            </a:p>
          </p:txBody>
        </p:sp>
        <p:pic>
          <p:nvPicPr>
            <p:cNvPr id="49" name="Picture 4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677697" y="2856637"/>
              <a:ext cx="640080" cy="412108"/>
            </a:xfrm>
            <a:prstGeom prst="rect">
              <a:avLst/>
            </a:prstGeom>
          </p:spPr>
        </p:pic>
        <p:pic>
          <p:nvPicPr>
            <p:cNvPr id="50" name="Picture 4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037617" y="3736066"/>
              <a:ext cx="640080" cy="412108"/>
            </a:xfrm>
            <a:prstGeom prst="rect">
              <a:avLst/>
            </a:prstGeom>
          </p:spPr>
        </p:pic>
        <p:pic>
          <p:nvPicPr>
            <p:cNvPr id="51" name="Picture 5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341431" y="3736066"/>
              <a:ext cx="640080" cy="412108"/>
            </a:xfrm>
            <a:prstGeom prst="rect">
              <a:avLst/>
            </a:prstGeom>
          </p:spPr>
        </p:pic>
        <p:cxnSp>
          <p:nvCxnSpPr>
            <p:cNvPr id="52" name="Straight Connector 51"/>
            <p:cNvCxnSpPr/>
            <p:nvPr/>
          </p:nvCxnSpPr>
          <p:spPr>
            <a:xfrm>
              <a:off x="6415928" y="3200400"/>
              <a:ext cx="182880" cy="365760"/>
            </a:xfrm>
            <a:prstGeom prst="line">
              <a:avLst/>
            </a:prstGeom>
            <a:noFill/>
            <a:ln w="19050" cap="rnd" cmpd="sng" algn="ctr">
              <a:solidFill>
                <a:srgbClr val="FFFFFF"/>
              </a:solidFill>
              <a:prstDash val="sysDot"/>
              <a:headEnd type="none"/>
              <a:tailEnd type="none"/>
            </a:ln>
            <a:effectLst/>
          </p:spPr>
        </p:cxnSp>
        <p:cxnSp>
          <p:nvCxnSpPr>
            <p:cNvPr id="53" name="Straight Connector 52"/>
            <p:cNvCxnSpPr/>
            <p:nvPr/>
          </p:nvCxnSpPr>
          <p:spPr>
            <a:xfrm flipH="1" flipV="1">
              <a:off x="5745483" y="3942120"/>
              <a:ext cx="457200" cy="1"/>
            </a:xfrm>
            <a:prstGeom prst="line">
              <a:avLst/>
            </a:prstGeom>
            <a:noFill/>
            <a:ln w="19050" cap="rnd" cmpd="sng" algn="ctr">
              <a:solidFill>
                <a:srgbClr val="FFFFFF"/>
              </a:solidFill>
              <a:prstDash val="sysDot"/>
              <a:headEnd type="none"/>
              <a:tailEnd type="none"/>
            </a:ln>
            <a:effectLst/>
          </p:spPr>
        </p:cxnSp>
        <p:cxnSp>
          <p:nvCxnSpPr>
            <p:cNvPr id="54" name="Straight Connector 53"/>
            <p:cNvCxnSpPr/>
            <p:nvPr/>
          </p:nvCxnSpPr>
          <p:spPr>
            <a:xfrm flipH="1">
              <a:off x="5378132" y="3200400"/>
              <a:ext cx="182880" cy="365760"/>
            </a:xfrm>
            <a:prstGeom prst="line">
              <a:avLst/>
            </a:prstGeom>
            <a:noFill/>
            <a:ln w="19050" cap="rnd" cmpd="sng" algn="ctr">
              <a:solidFill>
                <a:srgbClr val="FFFFFF"/>
              </a:solidFill>
              <a:prstDash val="sysDot"/>
              <a:headEnd type="none"/>
              <a:tailEnd type="none"/>
            </a:ln>
            <a:effectLst/>
          </p:spPr>
        </p:cxnSp>
      </p:grpSp>
      <p:sp>
        <p:nvSpPr>
          <p:cNvPr id="55" name="Rectangle 54"/>
          <p:cNvSpPr/>
          <p:nvPr/>
        </p:nvSpPr>
        <p:spPr>
          <a:xfrm>
            <a:off x="4392234" y="2551648"/>
            <a:ext cx="5595620"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latin typeface="+mj-lt"/>
              </a:rPr>
              <a:t>Reduced Infrastructure Requirements</a:t>
            </a:r>
          </a:p>
        </p:txBody>
      </p:sp>
      <p:sp>
        <p:nvSpPr>
          <p:cNvPr id="56" name="Rectangle 55"/>
          <p:cNvSpPr/>
          <p:nvPr/>
        </p:nvSpPr>
        <p:spPr>
          <a:xfrm>
            <a:off x="4392234" y="3099831"/>
            <a:ext cx="5595620"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latin typeface="+mj-lt"/>
              </a:rPr>
              <a:t>Flexible hierarchy management</a:t>
            </a:r>
          </a:p>
        </p:txBody>
      </p:sp>
      <p:sp>
        <p:nvSpPr>
          <p:cNvPr id="57" name="Rectangle 56"/>
          <p:cNvSpPr/>
          <p:nvPr/>
        </p:nvSpPr>
        <p:spPr>
          <a:xfrm>
            <a:off x="4392234" y="3648015"/>
            <a:ext cx="5595620"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latin typeface="+mj-lt"/>
              </a:rPr>
              <a:t>Content distribution changes</a:t>
            </a:r>
          </a:p>
        </p:txBody>
      </p:sp>
      <p:sp>
        <p:nvSpPr>
          <p:cNvPr id="58" name="Rectangle 57"/>
          <p:cNvSpPr/>
          <p:nvPr/>
        </p:nvSpPr>
        <p:spPr>
          <a:xfrm>
            <a:off x="4392234" y="4744383"/>
            <a:ext cx="5595620"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latin typeface="+mj-lt"/>
              </a:rPr>
              <a:t>Real-time administrative actions</a:t>
            </a:r>
          </a:p>
        </p:txBody>
      </p:sp>
      <p:sp>
        <p:nvSpPr>
          <p:cNvPr id="59" name="Rectangle 58"/>
          <p:cNvSpPr/>
          <p:nvPr/>
        </p:nvSpPr>
        <p:spPr>
          <a:xfrm>
            <a:off x="4392234" y="4196199"/>
            <a:ext cx="5595620"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latin typeface="+mj-lt"/>
              </a:rPr>
              <a:t>Endpoint Protection enhancements</a:t>
            </a:r>
          </a:p>
        </p:txBody>
      </p:sp>
    </p:spTree>
    <p:custDataLst>
      <p:tags r:id="rId1"/>
    </p:custDataLst>
    <p:extLst>
      <p:ext uri="{BB962C8B-B14F-4D97-AF65-F5344CB8AC3E}">
        <p14:creationId xmlns:p14="http://schemas.microsoft.com/office/powerpoint/2010/main" val="19944060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1000" fill="hold"/>
                                        <p:tgtEl>
                                          <p:spTgt spid="55"/>
                                        </p:tgtEl>
                                        <p:attrNameLst>
                                          <p:attrName>ppt_x</p:attrName>
                                        </p:attrNameLst>
                                      </p:cBhvr>
                                      <p:tavLst>
                                        <p:tav tm="0">
                                          <p:val>
                                            <p:strVal val="1+#ppt_w/2"/>
                                          </p:val>
                                        </p:tav>
                                        <p:tav tm="100000">
                                          <p:val>
                                            <p:strVal val="#ppt_x"/>
                                          </p:val>
                                        </p:tav>
                                      </p:tavLst>
                                    </p:anim>
                                    <p:anim calcmode="lin" valueType="num">
                                      <p:cBhvr additive="base">
                                        <p:cTn id="8" dur="1000" fill="hold"/>
                                        <p:tgtEl>
                                          <p:spTgt spid="55"/>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1+#ppt_w/2"/>
                                          </p:val>
                                        </p:tav>
                                        <p:tav tm="100000">
                                          <p:val>
                                            <p:strVal val="#ppt_x"/>
                                          </p:val>
                                        </p:tav>
                                      </p:tavLst>
                                    </p:anim>
                                    <p:anim calcmode="lin" valueType="num">
                                      <p:cBhvr additive="base">
                                        <p:cTn id="12" dur="1000" fill="hold"/>
                                        <p:tgtEl>
                                          <p:spTgt spid="56"/>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1000" fill="hold"/>
                                        <p:tgtEl>
                                          <p:spTgt spid="57"/>
                                        </p:tgtEl>
                                        <p:attrNameLst>
                                          <p:attrName>ppt_x</p:attrName>
                                        </p:attrNameLst>
                                      </p:cBhvr>
                                      <p:tavLst>
                                        <p:tav tm="0">
                                          <p:val>
                                            <p:strVal val="1+#ppt_w/2"/>
                                          </p:val>
                                        </p:tav>
                                        <p:tav tm="100000">
                                          <p:val>
                                            <p:strVal val="#ppt_x"/>
                                          </p:val>
                                        </p:tav>
                                      </p:tavLst>
                                    </p:anim>
                                    <p:anim calcmode="lin" valueType="num">
                                      <p:cBhvr additive="base">
                                        <p:cTn id="16" dur="1000" fill="hold"/>
                                        <p:tgtEl>
                                          <p:spTgt spid="57"/>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100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1000" fill="hold"/>
                                        <p:tgtEl>
                                          <p:spTgt spid="58"/>
                                        </p:tgtEl>
                                        <p:attrNameLst>
                                          <p:attrName>ppt_x</p:attrName>
                                        </p:attrNameLst>
                                      </p:cBhvr>
                                      <p:tavLst>
                                        <p:tav tm="0">
                                          <p:val>
                                            <p:strVal val="1+#ppt_w/2"/>
                                          </p:val>
                                        </p:tav>
                                        <p:tav tm="100000">
                                          <p:val>
                                            <p:strVal val="#ppt_x"/>
                                          </p:val>
                                        </p:tav>
                                      </p:tavLst>
                                    </p:anim>
                                    <p:anim calcmode="lin" valueType="num">
                                      <p:cBhvr additive="base">
                                        <p:cTn id="20" dur="1000" fill="hold"/>
                                        <p:tgtEl>
                                          <p:spTgt spid="58"/>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75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1000" fill="hold"/>
                                        <p:tgtEl>
                                          <p:spTgt spid="59"/>
                                        </p:tgtEl>
                                        <p:attrNameLst>
                                          <p:attrName>ppt_x</p:attrName>
                                        </p:attrNameLst>
                                      </p:cBhvr>
                                      <p:tavLst>
                                        <p:tav tm="0">
                                          <p:val>
                                            <p:strVal val="1+#ppt_w/2"/>
                                          </p:val>
                                        </p:tav>
                                        <p:tav tm="100000">
                                          <p:val>
                                            <p:strVal val="#ppt_x"/>
                                          </p:val>
                                        </p:tav>
                                      </p:tavLst>
                                    </p:anim>
                                    <p:anim calcmode="lin" valueType="num">
                                      <p:cBhvr additive="base">
                                        <p:cTn id="24" dur="10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Reduced Infrastructure Requirements</a:t>
            </a:r>
            <a:endParaRPr lang="en-US" dirty="0"/>
          </a:p>
        </p:txBody>
      </p:sp>
      <p:grpSp>
        <p:nvGrpSpPr>
          <p:cNvPr id="3" name="Group 2"/>
          <p:cNvGrpSpPr/>
          <p:nvPr/>
        </p:nvGrpSpPr>
        <p:grpSpPr>
          <a:xfrm>
            <a:off x="994956" y="1654814"/>
            <a:ext cx="2841673" cy="4402740"/>
            <a:chOff x="985693" y="1517938"/>
            <a:chExt cx="2786207" cy="4316804"/>
          </a:xfrm>
        </p:grpSpPr>
        <p:sp>
          <p:nvSpPr>
            <p:cNvPr id="11" name="Rectangle 10"/>
            <p:cNvSpPr/>
            <p:nvPr/>
          </p:nvSpPr>
          <p:spPr>
            <a:xfrm>
              <a:off x="998395" y="1517938"/>
              <a:ext cx="2773505" cy="344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36" dirty="0">
                  <a:solidFill>
                    <a:schemeClr val="tx1"/>
                  </a:solidFill>
                  <a:latin typeface="+mj-lt"/>
                </a:rPr>
                <a:t>Central Administration Site</a:t>
              </a:r>
            </a:p>
          </p:txBody>
        </p:sp>
        <p:sp>
          <p:nvSpPr>
            <p:cNvPr id="13" name="Rectangle 12"/>
            <p:cNvSpPr/>
            <p:nvPr/>
          </p:nvSpPr>
          <p:spPr>
            <a:xfrm flipH="1">
              <a:off x="985693" y="1909160"/>
              <a:ext cx="2773505" cy="1850040"/>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836" dirty="0">
                  <a:ea typeface="Segoe UI" pitchFamily="34" charset="0"/>
                  <a:cs typeface="Segoe UI" pitchFamily="34" charset="0"/>
                </a:rPr>
                <a:t>Scale</a:t>
              </a:r>
            </a:p>
            <a:p>
              <a:pPr marL="176481" indent="-176481">
                <a:buFont typeface="Arial" pitchFamily="34" charset="0"/>
                <a:buChar char="•"/>
              </a:pPr>
              <a:r>
                <a:rPr lang="en-US" sz="1836" dirty="0">
                  <a:ea typeface="Segoe UI" pitchFamily="34" charset="0"/>
                  <a:cs typeface="Segoe UI" pitchFamily="34" charset="0"/>
                </a:rPr>
                <a:t>Support multiple primary sites</a:t>
              </a:r>
            </a:p>
          </p:txBody>
        </p:sp>
        <p:sp>
          <p:nvSpPr>
            <p:cNvPr id="43" name="Rectangle 42"/>
            <p:cNvSpPr/>
            <p:nvPr/>
          </p:nvSpPr>
          <p:spPr>
            <a:xfrm flipH="1">
              <a:off x="985693" y="3917099"/>
              <a:ext cx="2773505" cy="1917643"/>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836" dirty="0">
                  <a:ea typeface="Segoe UI" pitchFamily="34" charset="0"/>
                  <a:cs typeface="Segoe UI" pitchFamily="34" charset="0"/>
                </a:rPr>
                <a:t>Future proofing your hierarchy (SP1)</a:t>
              </a:r>
            </a:p>
          </p:txBody>
        </p:sp>
      </p:grpSp>
      <p:grpSp>
        <p:nvGrpSpPr>
          <p:cNvPr id="9" name="Group 8"/>
          <p:cNvGrpSpPr/>
          <p:nvPr/>
        </p:nvGrpSpPr>
        <p:grpSpPr>
          <a:xfrm>
            <a:off x="4017896" y="1654814"/>
            <a:ext cx="2577637" cy="4402740"/>
            <a:chOff x="3949628" y="1517938"/>
            <a:chExt cx="2527325" cy="4316804"/>
          </a:xfrm>
        </p:grpSpPr>
        <p:sp>
          <p:nvSpPr>
            <p:cNvPr id="14" name="Rectangle 13"/>
            <p:cNvSpPr/>
            <p:nvPr/>
          </p:nvSpPr>
          <p:spPr>
            <a:xfrm>
              <a:off x="3965702" y="1517938"/>
              <a:ext cx="2511251" cy="344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36" dirty="0">
                  <a:solidFill>
                    <a:schemeClr val="tx1"/>
                  </a:solidFill>
                  <a:latin typeface="+mj-lt"/>
                </a:rPr>
                <a:t>Primary Sites</a:t>
              </a:r>
            </a:p>
          </p:txBody>
        </p:sp>
        <p:sp>
          <p:nvSpPr>
            <p:cNvPr id="15" name="Rectangle 14"/>
            <p:cNvSpPr/>
            <p:nvPr/>
          </p:nvSpPr>
          <p:spPr>
            <a:xfrm flipH="1">
              <a:off x="3953000" y="1909160"/>
              <a:ext cx="2511251" cy="1850040"/>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836" dirty="0">
                  <a:ea typeface="Segoe UI" pitchFamily="34" charset="0"/>
                  <a:cs typeface="Segoe UI" pitchFamily="34" charset="0"/>
                </a:rPr>
                <a:t>Client assignment (up to 100k)</a:t>
              </a:r>
            </a:p>
            <a:p>
              <a:pPr marL="176481" indent="-176481">
                <a:buFont typeface="Arial" pitchFamily="34" charset="0"/>
                <a:buChar char="•"/>
              </a:pPr>
              <a:r>
                <a:rPr lang="en-US" sz="1836" dirty="0">
                  <a:ea typeface="Segoe UI" pitchFamily="34" charset="0"/>
                  <a:cs typeface="Segoe UI" pitchFamily="34" charset="0"/>
                </a:rPr>
                <a:t>Reduce impact of a primary site failing</a:t>
              </a:r>
            </a:p>
            <a:p>
              <a:pPr marL="176481" indent="-176481">
                <a:buFont typeface="Arial" pitchFamily="34" charset="0"/>
                <a:buChar char="•"/>
              </a:pPr>
              <a:r>
                <a:rPr lang="en-US" sz="1836" dirty="0">
                  <a:ea typeface="Segoe UI" pitchFamily="34" charset="0"/>
                  <a:cs typeface="Segoe UI" pitchFamily="34" charset="0"/>
                </a:rPr>
                <a:t>Political reasons</a:t>
              </a:r>
            </a:p>
            <a:p>
              <a:pPr marL="238007" indent="-238007">
                <a:buFont typeface="Arial" pitchFamily="34" charset="0"/>
                <a:buChar char="•"/>
              </a:pPr>
              <a:endParaRPr lang="en-US" sz="1836" dirty="0">
                <a:ea typeface="Segoe UI" pitchFamily="34" charset="0"/>
                <a:cs typeface="Segoe UI" pitchFamily="34" charset="0"/>
              </a:endParaRPr>
            </a:p>
          </p:txBody>
        </p:sp>
        <p:sp>
          <p:nvSpPr>
            <p:cNvPr id="54" name="Rectangle 53"/>
            <p:cNvSpPr/>
            <p:nvPr/>
          </p:nvSpPr>
          <p:spPr>
            <a:xfrm flipH="1">
              <a:off x="3949628" y="3917099"/>
              <a:ext cx="2511251" cy="1917643"/>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836" dirty="0">
                  <a:ea typeface="Segoe UI" pitchFamily="34" charset="0"/>
                  <a:cs typeface="Segoe UI" pitchFamily="34" charset="0"/>
                </a:rPr>
                <a:t>Delegated administration</a:t>
              </a:r>
            </a:p>
            <a:p>
              <a:pPr marL="176481" indent="-176481">
                <a:buFont typeface="Arial" pitchFamily="34" charset="0"/>
                <a:buChar char="•"/>
              </a:pPr>
              <a:r>
                <a:rPr lang="en-US" sz="1836" dirty="0">
                  <a:ea typeface="Segoe UI" pitchFamily="34" charset="0"/>
                  <a:cs typeface="Segoe UI" pitchFamily="34" charset="0"/>
                </a:rPr>
                <a:t>Different client agent settings</a:t>
              </a:r>
            </a:p>
            <a:p>
              <a:pPr marL="176481" indent="-176481">
                <a:buFont typeface="Arial" pitchFamily="34" charset="0"/>
                <a:buChar char="•"/>
              </a:pPr>
              <a:r>
                <a:rPr lang="en-US" sz="1836" dirty="0">
                  <a:ea typeface="Segoe UI" pitchFamily="34" charset="0"/>
                  <a:cs typeface="Segoe UI" pitchFamily="34" charset="0"/>
                </a:rPr>
                <a:t>Language packs</a:t>
              </a:r>
            </a:p>
            <a:p>
              <a:pPr marL="176481" indent="-176481">
                <a:buFont typeface="Arial" pitchFamily="34" charset="0"/>
                <a:buChar char="•"/>
              </a:pPr>
              <a:r>
                <a:rPr lang="en-US" sz="1836" dirty="0">
                  <a:ea typeface="Segoe UI" pitchFamily="34" charset="0"/>
                  <a:cs typeface="Segoe UI" pitchFamily="34" charset="0"/>
                </a:rPr>
                <a:t>DMZ/Internet Facing</a:t>
              </a:r>
            </a:p>
          </p:txBody>
        </p:sp>
      </p:grpSp>
      <p:grpSp>
        <p:nvGrpSpPr>
          <p:cNvPr id="8" name="Group 7"/>
          <p:cNvGrpSpPr/>
          <p:nvPr/>
        </p:nvGrpSpPr>
        <p:grpSpPr>
          <a:xfrm>
            <a:off x="6776799" y="1654814"/>
            <a:ext cx="2556134" cy="4402740"/>
            <a:chOff x="6654681" y="1517938"/>
            <a:chExt cx="2506241" cy="4316804"/>
          </a:xfrm>
        </p:grpSpPr>
        <p:sp>
          <p:nvSpPr>
            <p:cNvPr id="16" name="Rectangle 15"/>
            <p:cNvSpPr/>
            <p:nvPr/>
          </p:nvSpPr>
          <p:spPr>
            <a:xfrm>
              <a:off x="6669709" y="1517938"/>
              <a:ext cx="2491213" cy="344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36" dirty="0">
                  <a:solidFill>
                    <a:schemeClr val="tx1"/>
                  </a:solidFill>
                  <a:latin typeface="+mj-lt"/>
                </a:rPr>
                <a:t>Secondary Sites</a:t>
              </a:r>
            </a:p>
          </p:txBody>
        </p:sp>
        <p:sp>
          <p:nvSpPr>
            <p:cNvPr id="17" name="Rectangle 16"/>
            <p:cNvSpPr/>
            <p:nvPr/>
          </p:nvSpPr>
          <p:spPr>
            <a:xfrm flipH="1">
              <a:off x="6657007" y="1909160"/>
              <a:ext cx="2491213" cy="1850040"/>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836" dirty="0" smtClean="0">
                  <a:ea typeface="Segoe UI" pitchFamily="34" charset="0"/>
                  <a:cs typeface="Segoe UI" pitchFamily="34" charset="0"/>
                </a:rPr>
                <a:t>Content fan-out</a:t>
              </a:r>
            </a:p>
            <a:p>
              <a:pPr marL="176481" indent="-176481">
                <a:buFont typeface="Arial" pitchFamily="34" charset="0"/>
                <a:buChar char="•"/>
              </a:pPr>
              <a:r>
                <a:rPr lang="en-US" sz="1836" dirty="0" smtClean="0">
                  <a:ea typeface="Segoe UI" pitchFamily="34" charset="0"/>
                  <a:cs typeface="Segoe UI" pitchFamily="34" charset="0"/>
                </a:rPr>
                <a:t> Manage upward flow of WAN traffic</a:t>
              </a:r>
            </a:p>
            <a:p>
              <a:pPr marL="176481" indent="-176481">
                <a:buFont typeface="Arial" pitchFamily="34" charset="0"/>
                <a:buChar char="•"/>
              </a:pPr>
              <a:r>
                <a:rPr lang="en-US" sz="1836" dirty="0" smtClean="0">
                  <a:ea typeface="Segoe UI" pitchFamily="34" charset="0"/>
                  <a:cs typeface="Segoe UI" pitchFamily="34" charset="0"/>
                </a:rPr>
                <a:t>Content routing  </a:t>
              </a:r>
            </a:p>
            <a:p>
              <a:pPr marL="176481" indent="-176481">
                <a:buFont typeface="Arial" pitchFamily="34" charset="0"/>
                <a:buChar char="•"/>
              </a:pPr>
              <a:endParaRPr lang="en-US" sz="1836" dirty="0">
                <a:ea typeface="Segoe UI" pitchFamily="34" charset="0"/>
                <a:cs typeface="Segoe UI" pitchFamily="34" charset="0"/>
              </a:endParaRPr>
            </a:p>
            <a:p>
              <a:endParaRPr lang="en-US" sz="1836" dirty="0">
                <a:ea typeface="Segoe UI" pitchFamily="34" charset="0"/>
                <a:cs typeface="Segoe UI" pitchFamily="34" charset="0"/>
              </a:endParaRPr>
            </a:p>
            <a:p>
              <a:pPr marL="238007" indent="-238007">
                <a:buFont typeface="Arial" pitchFamily="34" charset="0"/>
                <a:buChar char="•"/>
              </a:pPr>
              <a:endParaRPr lang="en-US" sz="1836" dirty="0">
                <a:ea typeface="Segoe UI" pitchFamily="34" charset="0"/>
                <a:cs typeface="Segoe UI" pitchFamily="34" charset="0"/>
              </a:endParaRPr>
            </a:p>
          </p:txBody>
        </p:sp>
        <p:sp>
          <p:nvSpPr>
            <p:cNvPr id="57" name="Rectangle 56"/>
            <p:cNvSpPr/>
            <p:nvPr/>
          </p:nvSpPr>
          <p:spPr>
            <a:xfrm flipH="1">
              <a:off x="6654681" y="3917099"/>
              <a:ext cx="2491213" cy="1917643"/>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836" dirty="0" smtClean="0">
                  <a:ea typeface="Segoe UI" pitchFamily="34" charset="0"/>
                  <a:cs typeface="Segoe UI" pitchFamily="34" charset="0"/>
                </a:rPr>
                <a:t>Throttling (now in Distribution Points)</a:t>
              </a:r>
              <a:endParaRPr lang="en-US" sz="1836" dirty="0">
                <a:ea typeface="Segoe UI" pitchFamily="34" charset="0"/>
                <a:cs typeface="Segoe UI" pitchFamily="34" charset="0"/>
              </a:endParaRPr>
            </a:p>
          </p:txBody>
        </p:sp>
      </p:grpSp>
      <p:sp>
        <p:nvSpPr>
          <p:cNvPr id="58" name="Rectangle 57"/>
          <p:cNvSpPr/>
          <p:nvPr/>
        </p:nvSpPr>
        <p:spPr>
          <a:xfrm>
            <a:off x="274702" y="2053825"/>
            <a:ext cx="607536" cy="1886868"/>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vert="vert270" lIns="0" rIns="0" rtlCol="0" anchor="ctr"/>
          <a:lstStyle/>
          <a:p>
            <a:pPr algn="ctr"/>
            <a:r>
              <a:rPr lang="en-US" sz="1428" dirty="0">
                <a:latin typeface="+mj-lt"/>
              </a:rPr>
              <a:t>Reasons Why</a:t>
            </a:r>
          </a:p>
        </p:txBody>
      </p:sp>
      <p:sp>
        <p:nvSpPr>
          <p:cNvPr id="61" name="Rectangle 60"/>
          <p:cNvSpPr/>
          <p:nvPr/>
        </p:nvSpPr>
        <p:spPr>
          <a:xfrm>
            <a:off x="274702" y="4101736"/>
            <a:ext cx="607536" cy="1955818"/>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vert="vert270" lIns="0" rIns="0" rtlCol="0" anchor="ctr"/>
          <a:lstStyle/>
          <a:p>
            <a:pPr algn="ctr"/>
            <a:r>
              <a:rPr lang="en-US" sz="1428" dirty="0">
                <a:latin typeface="+mj-lt"/>
              </a:rPr>
              <a:t>Obsolete Reasons</a:t>
            </a:r>
          </a:p>
        </p:txBody>
      </p:sp>
      <p:grpSp>
        <p:nvGrpSpPr>
          <p:cNvPr id="18" name="Group 17"/>
          <p:cNvGrpSpPr/>
          <p:nvPr/>
        </p:nvGrpSpPr>
        <p:grpSpPr>
          <a:xfrm>
            <a:off x="9514199" y="1654814"/>
            <a:ext cx="2556134" cy="4402740"/>
            <a:chOff x="6654681" y="1517938"/>
            <a:chExt cx="2506241" cy="4316804"/>
          </a:xfrm>
        </p:grpSpPr>
        <p:sp>
          <p:nvSpPr>
            <p:cNvPr id="19" name="Rectangle 18"/>
            <p:cNvSpPr/>
            <p:nvPr/>
          </p:nvSpPr>
          <p:spPr>
            <a:xfrm>
              <a:off x="6669709" y="1517938"/>
              <a:ext cx="2491213" cy="344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36" dirty="0" smtClean="0">
                  <a:solidFill>
                    <a:schemeClr val="tx1"/>
                  </a:solidFill>
                  <a:latin typeface="+mj-lt"/>
                </a:rPr>
                <a:t>Distribution Points</a:t>
              </a:r>
              <a:endParaRPr lang="en-US" sz="1836" dirty="0">
                <a:solidFill>
                  <a:schemeClr val="tx1"/>
                </a:solidFill>
                <a:latin typeface="+mj-lt"/>
              </a:endParaRPr>
            </a:p>
          </p:txBody>
        </p:sp>
        <p:sp>
          <p:nvSpPr>
            <p:cNvPr id="20" name="Rectangle 19"/>
            <p:cNvSpPr/>
            <p:nvPr/>
          </p:nvSpPr>
          <p:spPr>
            <a:xfrm flipH="1">
              <a:off x="6657007" y="1909160"/>
              <a:ext cx="2491213" cy="1850040"/>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836" dirty="0" smtClean="0">
                  <a:ea typeface="Segoe UI" pitchFamily="34" charset="0"/>
                  <a:cs typeface="Segoe UI" pitchFamily="34" charset="0"/>
                </a:rPr>
                <a:t>Distribute Content </a:t>
              </a:r>
            </a:p>
            <a:p>
              <a:pPr marL="176481" indent="-176481">
                <a:buFont typeface="Arial" pitchFamily="34" charset="0"/>
                <a:buChar char="•"/>
              </a:pPr>
              <a:endParaRPr lang="en-US" sz="1836" dirty="0">
                <a:ea typeface="Segoe UI" pitchFamily="34" charset="0"/>
                <a:cs typeface="Segoe UI" pitchFamily="34" charset="0"/>
              </a:endParaRPr>
            </a:p>
            <a:p>
              <a:endParaRPr lang="en-US" sz="1836" dirty="0">
                <a:ea typeface="Segoe UI" pitchFamily="34" charset="0"/>
                <a:cs typeface="Segoe UI" pitchFamily="34" charset="0"/>
              </a:endParaRPr>
            </a:p>
            <a:p>
              <a:pPr marL="238007" indent="-238007">
                <a:buFont typeface="Arial" pitchFamily="34" charset="0"/>
                <a:buChar char="•"/>
              </a:pPr>
              <a:endParaRPr lang="en-US" sz="1836" dirty="0">
                <a:ea typeface="Segoe UI" pitchFamily="34" charset="0"/>
                <a:cs typeface="Segoe UI" pitchFamily="34" charset="0"/>
              </a:endParaRPr>
            </a:p>
          </p:txBody>
        </p:sp>
        <p:sp>
          <p:nvSpPr>
            <p:cNvPr id="21" name="Rectangle 20"/>
            <p:cNvSpPr/>
            <p:nvPr/>
          </p:nvSpPr>
          <p:spPr>
            <a:xfrm flipH="1">
              <a:off x="6654681" y="3917099"/>
              <a:ext cx="2491213" cy="1917643"/>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836" dirty="0" smtClean="0">
                  <a:ea typeface="Segoe UI" pitchFamily="34" charset="0"/>
                  <a:cs typeface="Segoe UI" pitchFamily="34" charset="0"/>
                </a:rPr>
                <a:t>Branch Distribution Points</a:t>
              </a:r>
              <a:endParaRPr lang="en-US" sz="1836" dirty="0">
                <a:ea typeface="Segoe UI" pitchFamily="34" charset="0"/>
                <a:cs typeface="Segoe UI" pitchFamily="34" charset="0"/>
              </a:endParaRPr>
            </a:p>
          </p:txBody>
        </p:sp>
      </p:grpSp>
    </p:spTree>
    <p:custDataLst>
      <p:tags r:id="rId1"/>
    </p:custDataLst>
    <p:extLst>
      <p:ext uri="{BB962C8B-B14F-4D97-AF65-F5344CB8AC3E}">
        <p14:creationId xmlns:p14="http://schemas.microsoft.com/office/powerpoint/2010/main" val="6827688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Flexible Hierarchy Management</a:t>
            </a:r>
            <a:endParaRPr lang="en-US" dirty="0"/>
          </a:p>
        </p:txBody>
      </p:sp>
      <p:grpSp>
        <p:nvGrpSpPr>
          <p:cNvPr id="3" name="Group 2"/>
          <p:cNvGrpSpPr/>
          <p:nvPr/>
        </p:nvGrpSpPr>
        <p:grpSpPr>
          <a:xfrm>
            <a:off x="1268639" y="3574979"/>
            <a:ext cx="2720093" cy="1471623"/>
            <a:chOff x="1268639" y="3574979"/>
            <a:chExt cx="2720093" cy="1471623"/>
          </a:xfrm>
        </p:grpSpPr>
        <p:pic>
          <p:nvPicPr>
            <p:cNvPr id="19" name="Picture 2" descr="\\showsrus\images\Illustrations-Icons\Super_Vista\Security\server_2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78576" y="3574979"/>
              <a:ext cx="900221" cy="94462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showsrus\images\Illustrations-Icons\XMLWeb Services Icons\XML Icons\Database Sm.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99609" y="4182834"/>
              <a:ext cx="410993" cy="492207"/>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1268639" y="4671756"/>
              <a:ext cx="2720093" cy="374846"/>
            </a:xfrm>
            <a:prstGeom prst="rect">
              <a:avLst/>
            </a:prstGeom>
            <a:noFill/>
          </p:spPr>
          <p:txBody>
            <a:bodyPr wrap="square" rtlCol="0">
              <a:spAutoFit/>
            </a:bodyPr>
            <a:lstStyle/>
            <a:p>
              <a:pPr algn="ctr"/>
              <a:r>
                <a:rPr lang="en-US" sz="1836" dirty="0" smtClean="0"/>
                <a:t>Primary Site</a:t>
              </a:r>
              <a:endParaRPr lang="en-US" sz="1836" dirty="0"/>
            </a:p>
          </p:txBody>
        </p:sp>
      </p:grpSp>
      <p:pic>
        <p:nvPicPr>
          <p:cNvPr id="24" name="Picture 2" descr="\\showsrus\images\Illustrations-Icons\Super_Vista\Security\server_2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27796" y="2020641"/>
            <a:ext cx="900221" cy="944627"/>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descr="\\showsrus\images\Illustrations-Icons\XMLWeb Services Icons\XML Icons\Database Sm.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71111" y="2628495"/>
            <a:ext cx="410993" cy="49220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4227647" y="1502699"/>
            <a:ext cx="3100519" cy="382308"/>
          </a:xfrm>
          <a:prstGeom prst="rect">
            <a:avLst/>
          </a:prstGeom>
          <a:noFill/>
        </p:spPr>
        <p:txBody>
          <a:bodyPr wrap="square" rtlCol="0">
            <a:spAutoFit/>
          </a:bodyPr>
          <a:lstStyle/>
          <a:p>
            <a:r>
              <a:rPr lang="en-US" sz="1836" dirty="0"/>
              <a:t>Central Administration Site</a:t>
            </a:r>
          </a:p>
        </p:txBody>
      </p:sp>
      <p:cxnSp>
        <p:nvCxnSpPr>
          <p:cNvPr id="27" name="Straight Connector 26"/>
          <p:cNvCxnSpPr>
            <a:endCxn id="24" idx="1"/>
          </p:cNvCxnSpPr>
          <p:nvPr/>
        </p:nvCxnSpPr>
        <p:spPr>
          <a:xfrm flipV="1">
            <a:off x="3010602" y="2492954"/>
            <a:ext cx="2317194" cy="1237459"/>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6159822" y="2042498"/>
            <a:ext cx="1845905" cy="584775"/>
          </a:xfrm>
          <a:prstGeom prst="rect">
            <a:avLst/>
          </a:prstGeom>
        </p:spPr>
        <p:txBody>
          <a:bodyPr wrap="square">
            <a:spAutoFit/>
          </a:bodyPr>
          <a:lstStyle/>
          <a:p>
            <a:r>
              <a:rPr lang="en-US" sz="1600" dirty="0" smtClean="0">
                <a:gradFill>
                  <a:gsLst>
                    <a:gs pos="1250">
                      <a:schemeClr val="accent3"/>
                    </a:gs>
                    <a:gs pos="99000">
                      <a:schemeClr val="accent3"/>
                    </a:gs>
                  </a:gsLst>
                  <a:lin ang="5400000" scaled="0"/>
                </a:gradFill>
                <a:latin typeface="+mj-lt"/>
              </a:rPr>
              <a:t>Must be a new installation</a:t>
            </a:r>
            <a:endParaRPr lang="en-US" sz="1600" dirty="0">
              <a:gradFill>
                <a:gsLst>
                  <a:gs pos="1250">
                    <a:schemeClr val="accent3"/>
                  </a:gs>
                  <a:gs pos="99000">
                    <a:schemeClr val="accent3"/>
                  </a:gs>
                </a:gsLst>
                <a:lin ang="5400000" scaled="0"/>
              </a:gradFill>
              <a:latin typeface="+mj-lt"/>
            </a:endParaRPr>
          </a:p>
        </p:txBody>
      </p:sp>
      <p:grpSp>
        <p:nvGrpSpPr>
          <p:cNvPr id="4" name="Group 3"/>
          <p:cNvGrpSpPr/>
          <p:nvPr/>
        </p:nvGrpSpPr>
        <p:grpSpPr>
          <a:xfrm>
            <a:off x="7772700" y="3574979"/>
            <a:ext cx="2720093" cy="1524060"/>
            <a:chOff x="6763472" y="3858951"/>
            <a:chExt cx="2720093" cy="1524060"/>
          </a:xfrm>
        </p:grpSpPr>
        <p:pic>
          <p:nvPicPr>
            <p:cNvPr id="37" name="Picture 2" descr="\\showsrus\images\Illustrations-Icons\Super_Vista\Security\server_25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94730" y="3858951"/>
              <a:ext cx="900221" cy="94462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37" descr="\\showsrus\images\Illustrations-Icons\XMLWeb Services Icons\XML Icons\Database Sm.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3959" y="4515957"/>
              <a:ext cx="410993" cy="492207"/>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6763472" y="5008165"/>
              <a:ext cx="2720093" cy="374846"/>
            </a:xfrm>
            <a:prstGeom prst="rect">
              <a:avLst/>
            </a:prstGeom>
            <a:noFill/>
          </p:spPr>
          <p:txBody>
            <a:bodyPr wrap="square" rtlCol="0">
              <a:spAutoFit/>
            </a:bodyPr>
            <a:lstStyle/>
            <a:p>
              <a:r>
                <a:rPr lang="en-US" sz="1836" dirty="0" smtClean="0"/>
                <a:t>      Primary Site</a:t>
              </a:r>
              <a:endParaRPr lang="en-US" sz="1836" dirty="0"/>
            </a:p>
          </p:txBody>
        </p:sp>
      </p:grpSp>
      <p:cxnSp>
        <p:nvCxnSpPr>
          <p:cNvPr id="22" name="Straight Connector 21"/>
          <p:cNvCxnSpPr/>
          <p:nvPr/>
        </p:nvCxnSpPr>
        <p:spPr>
          <a:xfrm flipH="1" flipV="1">
            <a:off x="6082104" y="2521493"/>
            <a:ext cx="2239231" cy="1208920"/>
          </a:xfrm>
          <a:prstGeom prst="line">
            <a:avLst/>
          </a:prstGeom>
          <a:ln w="19050"/>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7944161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8" y="479775"/>
            <a:ext cx="11370961" cy="762786"/>
          </a:xfrm>
        </p:spPr>
        <p:txBody>
          <a:bodyPr/>
          <a:lstStyle/>
          <a:p>
            <a:r>
              <a:rPr lang="en-US" dirty="0" smtClean="0"/>
              <a:t>Distribution Point for Windows Azure</a:t>
            </a:r>
            <a:endParaRPr lang="en-US" dirty="0"/>
          </a:p>
        </p:txBody>
      </p:sp>
      <p:sp>
        <p:nvSpPr>
          <p:cNvPr id="3" name="Content Placeholder 2"/>
          <p:cNvSpPr>
            <a:spLocks noGrp="1"/>
          </p:cNvSpPr>
          <p:nvPr>
            <p:ph sz="quarter" idx="10"/>
          </p:nvPr>
        </p:nvSpPr>
        <p:spPr>
          <a:xfrm>
            <a:off x="531948" y="1476620"/>
            <a:ext cx="11370961" cy="5773504"/>
          </a:xfrm>
          <a:prstGeom prst="rect">
            <a:avLst/>
          </a:prstGeom>
        </p:spPr>
        <p:txBody>
          <a:bodyPr/>
          <a:lstStyle/>
          <a:p>
            <a:pPr marL="0" indent="0">
              <a:buNone/>
            </a:pPr>
            <a:r>
              <a:rPr lang="en-US" dirty="0">
                <a:gradFill>
                  <a:gsLst>
                    <a:gs pos="1250">
                      <a:schemeClr val="accent3"/>
                    </a:gs>
                    <a:gs pos="99000">
                      <a:schemeClr val="accent3"/>
                    </a:gs>
                  </a:gsLst>
                  <a:lin ang="5400000" scaled="0"/>
                </a:gradFill>
              </a:rPr>
              <a:t>Rich feature set</a:t>
            </a:r>
          </a:p>
          <a:p>
            <a:pPr marL="0" indent="0">
              <a:buNone/>
            </a:pPr>
            <a:r>
              <a:rPr lang="en-US" sz="2000" dirty="0">
                <a:latin typeface="+mn-lt"/>
              </a:rPr>
              <a:t>Provision from the admin console</a:t>
            </a:r>
          </a:p>
          <a:p>
            <a:pPr marL="0" indent="0">
              <a:buNone/>
            </a:pPr>
            <a:r>
              <a:rPr lang="en-US" sz="2000" dirty="0">
                <a:latin typeface="+mn-lt"/>
              </a:rPr>
              <a:t>Most capabilities as on-</a:t>
            </a:r>
            <a:r>
              <a:rPr lang="en-US" sz="2000" dirty="0" err="1">
                <a:latin typeface="+mn-lt"/>
              </a:rPr>
              <a:t>prem</a:t>
            </a:r>
            <a:endParaRPr lang="en-US" sz="2000" dirty="0">
              <a:latin typeface="+mn-lt"/>
            </a:endParaRPr>
          </a:p>
          <a:p>
            <a:pPr marL="0" indent="0">
              <a:buNone/>
            </a:pPr>
            <a:r>
              <a:rPr lang="en-US" sz="2000" dirty="0">
                <a:latin typeface="+mn-lt"/>
              </a:rPr>
              <a:t>Notable Exceptions:</a:t>
            </a:r>
          </a:p>
          <a:p>
            <a:r>
              <a:rPr lang="en-US" sz="2000" dirty="0">
                <a:latin typeface="+mn-lt"/>
              </a:rPr>
              <a:t>OSD and task sequences</a:t>
            </a:r>
          </a:p>
          <a:p>
            <a:r>
              <a:rPr lang="en-US" sz="2000" dirty="0">
                <a:latin typeface="+mn-lt"/>
              </a:rPr>
              <a:t>Custom updates</a:t>
            </a:r>
          </a:p>
          <a:p>
            <a:r>
              <a:rPr lang="en-US" sz="2000" dirty="0">
                <a:latin typeface="+mn-lt"/>
              </a:rPr>
              <a:t>App-V streaming</a:t>
            </a:r>
          </a:p>
          <a:p>
            <a:pPr marL="0" indent="0">
              <a:buNone/>
            </a:pPr>
            <a:r>
              <a:rPr lang="en-US" sz="2000" dirty="0">
                <a:latin typeface="+mn-lt"/>
              </a:rPr>
              <a:t>Full </a:t>
            </a:r>
            <a:r>
              <a:rPr lang="en-US" sz="2000" dirty="0" err="1">
                <a:latin typeface="+mn-lt"/>
              </a:rPr>
              <a:t>BranchCache</a:t>
            </a:r>
            <a:r>
              <a:rPr lang="en-US" sz="2000" dirty="0">
                <a:latin typeface="+mn-lt"/>
              </a:rPr>
              <a:t> support</a:t>
            </a:r>
          </a:p>
          <a:p>
            <a:pPr marL="0" indent="0">
              <a:buNone/>
            </a:pPr>
            <a:r>
              <a:rPr lang="en-US" sz="2000" dirty="0">
                <a:latin typeface="+mn-lt"/>
              </a:rPr>
              <a:t>Software Updates from Microsoft Update </a:t>
            </a:r>
          </a:p>
          <a:p>
            <a:pPr marL="0" indent="0">
              <a:buNone/>
            </a:pPr>
            <a:r>
              <a:rPr lang="en-US" dirty="0">
                <a:gradFill>
                  <a:gsLst>
                    <a:gs pos="1250">
                      <a:schemeClr val="accent3"/>
                    </a:gs>
                    <a:gs pos="99000">
                      <a:schemeClr val="accent3"/>
                    </a:gs>
                  </a:gsLst>
                  <a:lin ang="5400000" scaled="0"/>
                </a:gradFill>
              </a:rPr>
              <a:t>Integrated monitoring</a:t>
            </a:r>
          </a:p>
          <a:p>
            <a:pPr marL="0" indent="0">
              <a:buNone/>
            </a:pPr>
            <a:r>
              <a:rPr lang="en-US" sz="2000" dirty="0">
                <a:latin typeface="+mn-lt"/>
              </a:rPr>
              <a:t>In console content monitoring</a:t>
            </a:r>
          </a:p>
          <a:p>
            <a:pPr marL="0" indent="0">
              <a:buNone/>
            </a:pPr>
            <a:r>
              <a:rPr lang="en-US" sz="2000" dirty="0">
                <a:latin typeface="+mn-lt"/>
              </a:rPr>
              <a:t>Ability to monitor storage and traffic out usage</a:t>
            </a:r>
          </a:p>
          <a:p>
            <a:pPr marL="0" indent="0">
              <a:buNone/>
            </a:pPr>
            <a:r>
              <a:rPr lang="en-US" dirty="0">
                <a:gradFill>
                  <a:gsLst>
                    <a:gs pos="1250">
                      <a:schemeClr val="accent3"/>
                    </a:gs>
                    <a:gs pos="99000">
                      <a:schemeClr val="accent3"/>
                    </a:gs>
                  </a:gsLst>
                  <a:lin ang="5400000" scaled="0"/>
                </a:gradFill>
              </a:rPr>
              <a:t>Content is fully encrypted</a:t>
            </a:r>
          </a:p>
          <a:p>
            <a:endParaRPr lang="en-US" dirty="0"/>
          </a:p>
        </p:txBody>
      </p:sp>
      <p:pic>
        <p:nvPicPr>
          <p:cNvPr id="4" name="Picture 3"/>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r="32960"/>
          <a:stretch/>
        </p:blipFill>
        <p:spPr bwMode="auto">
          <a:xfrm>
            <a:off x="9326250" y="2013406"/>
            <a:ext cx="687736" cy="933885"/>
          </a:xfrm>
          <a:prstGeom prst="rect">
            <a:avLst/>
          </a:prstGeom>
          <a:noFill/>
          <a:ln>
            <a:noFill/>
          </a:ln>
        </p:spPr>
      </p:pic>
      <p:sp>
        <p:nvSpPr>
          <p:cNvPr id="6" name="TextBox 5"/>
          <p:cNvSpPr txBox="1"/>
          <p:nvPr/>
        </p:nvSpPr>
        <p:spPr>
          <a:xfrm>
            <a:off x="8436528" y="4544483"/>
            <a:ext cx="310634" cy="256159"/>
          </a:xfrm>
          <a:prstGeom prst="rect">
            <a:avLst/>
          </a:prstGeom>
          <a:noFill/>
        </p:spPr>
        <p:txBody>
          <a:bodyPr wrap="none" lIns="0" tIns="0" rIns="0" bIns="0" rtlCol="0">
            <a:spAutoFit/>
          </a:bodyPr>
          <a:lstStyle/>
          <a:p>
            <a:pPr defTabSz="932559"/>
            <a:r>
              <a:rPr lang="en-US" sz="1632" dirty="0"/>
              <a:t>MP</a:t>
            </a:r>
            <a:endParaRPr lang="en-US" sz="3264" dirty="0"/>
          </a:p>
        </p:txBody>
      </p:sp>
      <p:pic>
        <p:nvPicPr>
          <p:cNvPr id="7" name="Picture 6"/>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r="32960"/>
          <a:stretch/>
        </p:blipFill>
        <p:spPr bwMode="auto">
          <a:xfrm>
            <a:off x="8437869" y="5559588"/>
            <a:ext cx="539869" cy="733095"/>
          </a:xfrm>
          <a:prstGeom prst="rect">
            <a:avLst/>
          </a:prstGeom>
          <a:noFill/>
          <a:ln>
            <a:noFill/>
          </a:ln>
        </p:spPr>
      </p:pic>
      <p:grpSp>
        <p:nvGrpSpPr>
          <p:cNvPr id="8" name="Group 7"/>
          <p:cNvGrpSpPr>
            <a:grpSpLocks noChangeAspect="1"/>
          </p:cNvGrpSpPr>
          <p:nvPr/>
        </p:nvGrpSpPr>
        <p:grpSpPr>
          <a:xfrm>
            <a:off x="7387181" y="2996631"/>
            <a:ext cx="715830" cy="510392"/>
            <a:chOff x="1596718" y="2765463"/>
            <a:chExt cx="1546415" cy="1102607"/>
          </a:xfrm>
          <a:solidFill>
            <a:schemeClr val="accent1"/>
          </a:solidFill>
        </p:grpSpPr>
        <p:sp>
          <p:nvSpPr>
            <p:cNvPr id="9" name="Round Same Side Corner Rectangle 11"/>
            <p:cNvSpPr/>
            <p:nvPr/>
          </p:nvSpPr>
          <p:spPr>
            <a:xfrm>
              <a:off x="1714917" y="2765463"/>
              <a:ext cx="1310015" cy="839533"/>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chemeClr val="tx1"/>
            </a:solidFill>
            <a:ln w="25400" cap="flat" cmpd="sng" algn="ctr">
              <a:noFill/>
              <a:prstDash val="solid"/>
            </a:ln>
            <a:effectLst/>
          </p:spPr>
          <p:txBody>
            <a:bodyPr rtlCol="0" anchor="ctr"/>
            <a:lstStyle/>
            <a:p>
              <a:pPr algn="ctr" defTabSz="932597">
                <a:defRPr/>
              </a:pPr>
              <a:endParaRPr lang="en-US" sz="1836" kern="0">
                <a:latin typeface="Segoe"/>
              </a:endParaRPr>
            </a:p>
          </p:txBody>
        </p:sp>
        <p:sp>
          <p:nvSpPr>
            <p:cNvPr id="10" name="Trapezoid 12"/>
            <p:cNvSpPr/>
            <p:nvPr/>
          </p:nvSpPr>
          <p:spPr>
            <a:xfrm>
              <a:off x="1596718" y="3609187"/>
              <a:ext cx="1546415" cy="195224"/>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chemeClr val="tx1"/>
            </a:solidFill>
            <a:ln w="25400" cap="flat" cmpd="sng" algn="ctr">
              <a:noFill/>
              <a:prstDash val="solid"/>
            </a:ln>
            <a:effectLst/>
          </p:spPr>
          <p:txBody>
            <a:bodyPr rtlCol="0" anchor="ctr"/>
            <a:lstStyle/>
            <a:p>
              <a:pPr algn="ctr" defTabSz="932597">
                <a:defRPr/>
              </a:pPr>
              <a:endParaRPr lang="en-US" sz="1836" kern="0">
                <a:latin typeface="Segoe"/>
              </a:endParaRPr>
            </a:p>
          </p:txBody>
        </p:sp>
        <p:sp>
          <p:nvSpPr>
            <p:cNvPr id="11" name="Rectangle 10"/>
            <p:cNvSpPr/>
            <p:nvPr/>
          </p:nvSpPr>
          <p:spPr>
            <a:xfrm>
              <a:off x="1597405" y="3804412"/>
              <a:ext cx="1545039" cy="63658"/>
            </a:xfrm>
            <a:prstGeom prst="rect">
              <a:avLst/>
            </a:prstGeom>
            <a:solidFill>
              <a:schemeClr val="tx1"/>
            </a:solidFill>
            <a:ln w="25400" cap="flat" cmpd="sng" algn="ctr">
              <a:noFill/>
              <a:prstDash val="solid"/>
            </a:ln>
            <a:effectLst/>
          </p:spPr>
          <p:txBody>
            <a:bodyPr rtlCol="0" anchor="ctr"/>
            <a:lstStyle/>
            <a:p>
              <a:pPr algn="ctr" defTabSz="932597">
                <a:defRPr/>
              </a:pPr>
              <a:endParaRPr lang="en-US" sz="1836" kern="0">
                <a:latin typeface="Segoe"/>
              </a:endParaRPr>
            </a:p>
          </p:txBody>
        </p:sp>
      </p:grpSp>
      <p:pic>
        <p:nvPicPr>
          <p:cNvPr id="1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49639" y="2937652"/>
            <a:ext cx="568332" cy="281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loud 12"/>
          <p:cNvSpPr/>
          <p:nvPr/>
        </p:nvSpPr>
        <p:spPr bwMode="auto">
          <a:xfrm>
            <a:off x="8963997" y="1307034"/>
            <a:ext cx="2993626" cy="2238493"/>
          </a:xfrm>
          <a:prstGeom prst="cloud">
            <a:avLst/>
          </a:pr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15" name="TextBox 14"/>
          <p:cNvSpPr txBox="1"/>
          <p:nvPr/>
        </p:nvSpPr>
        <p:spPr>
          <a:xfrm>
            <a:off x="9771954" y="6331590"/>
            <a:ext cx="269761" cy="256159"/>
          </a:xfrm>
          <a:prstGeom prst="rect">
            <a:avLst/>
          </a:prstGeom>
          <a:noFill/>
        </p:spPr>
        <p:txBody>
          <a:bodyPr wrap="none" lIns="0" tIns="0" rIns="0" bIns="0" rtlCol="0">
            <a:spAutoFit/>
          </a:bodyPr>
          <a:lstStyle/>
          <a:p>
            <a:pPr defTabSz="932559"/>
            <a:r>
              <a:rPr lang="en-US" sz="1632" dirty="0"/>
              <a:t>DP</a:t>
            </a:r>
            <a:endParaRPr lang="en-US" sz="3264" dirty="0"/>
          </a:p>
        </p:txBody>
      </p:sp>
      <p:pic>
        <p:nvPicPr>
          <p:cNvPr id="16" name="Picture 15"/>
          <p:cNvPicPr>
            <a:picLocks noChangeAspect="1"/>
          </p:cNvPicPr>
          <p:nvPr/>
        </p:nvPicPr>
        <p:blipFill rotWithShape="1">
          <a:blip r:embed="rId6" cstate="email">
            <a:extLst>
              <a:ext uri="{28A0092B-C50C-407E-A947-70E740481C1C}">
                <a14:useLocalDpi xmlns:a14="http://schemas.microsoft.com/office/drawing/2010/main"/>
              </a:ext>
            </a:extLst>
          </a:blip>
          <a:srcRect l="67536"/>
          <a:stretch/>
        </p:blipFill>
        <p:spPr>
          <a:xfrm>
            <a:off x="9241888" y="5843640"/>
            <a:ext cx="292835" cy="449043"/>
          </a:xfrm>
          <a:prstGeom prst="rect">
            <a:avLst/>
          </a:prstGeom>
          <a:noFill/>
          <a:effectLst/>
        </p:spPr>
      </p:pic>
      <p:pic>
        <p:nvPicPr>
          <p:cNvPr id="17" name="Picture 16"/>
          <p:cNvPicPr>
            <a:picLocks noChangeAspect="1"/>
          </p:cNvPicPr>
          <p:nvPr/>
        </p:nvPicPr>
        <p:blipFill rotWithShape="1">
          <a:blip r:embed="rId6" cstate="email">
            <a:extLst>
              <a:ext uri="{28A0092B-C50C-407E-A947-70E740481C1C}">
                <a14:useLocalDpi xmlns:a14="http://schemas.microsoft.com/office/drawing/2010/main"/>
              </a:ext>
            </a:extLst>
          </a:blip>
          <a:srcRect l="67536"/>
          <a:stretch/>
        </p:blipFill>
        <p:spPr>
          <a:xfrm>
            <a:off x="9754910" y="5843640"/>
            <a:ext cx="292835" cy="449043"/>
          </a:xfrm>
          <a:prstGeom prst="rect">
            <a:avLst/>
          </a:prstGeom>
          <a:noFill/>
          <a:effectLst/>
        </p:spPr>
      </p:pic>
      <p:pic>
        <p:nvPicPr>
          <p:cNvPr id="18" name="Picture 17"/>
          <p:cNvPicPr>
            <a:picLocks noChangeAspect="1"/>
          </p:cNvPicPr>
          <p:nvPr/>
        </p:nvPicPr>
        <p:blipFill rotWithShape="1">
          <a:blip r:embed="rId6" cstate="email">
            <a:extLst>
              <a:ext uri="{28A0092B-C50C-407E-A947-70E740481C1C}">
                <a14:useLocalDpi xmlns:a14="http://schemas.microsoft.com/office/drawing/2010/main"/>
              </a:ext>
            </a:extLst>
          </a:blip>
          <a:srcRect l="67536"/>
          <a:stretch/>
        </p:blipFill>
        <p:spPr>
          <a:xfrm>
            <a:off x="7992970" y="4373055"/>
            <a:ext cx="373041" cy="572033"/>
          </a:xfrm>
          <a:prstGeom prst="rect">
            <a:avLst/>
          </a:prstGeom>
          <a:ln w="19050">
            <a:prstDash val="dash"/>
          </a:ln>
          <a:effectLst>
            <a:glow rad="139700">
              <a:schemeClr val="bg1">
                <a:alpha val="40000"/>
              </a:schemeClr>
            </a:glow>
          </a:effectLst>
        </p:spPr>
      </p:pic>
      <p:sp>
        <p:nvSpPr>
          <p:cNvPr id="19" name="TextBox 18"/>
          <p:cNvSpPr txBox="1"/>
          <p:nvPr/>
        </p:nvSpPr>
        <p:spPr>
          <a:xfrm>
            <a:off x="9411228" y="1648480"/>
            <a:ext cx="2289892" cy="384205"/>
          </a:xfrm>
          <a:prstGeom prst="rect">
            <a:avLst/>
          </a:prstGeom>
          <a:noFill/>
        </p:spPr>
        <p:txBody>
          <a:bodyPr wrap="square" lIns="0" tIns="0" rIns="0" bIns="0" rtlCol="0">
            <a:spAutoFit/>
          </a:bodyPr>
          <a:lstStyle/>
          <a:p>
            <a:r>
              <a:rPr lang="en-US" sz="2448" spc="-71" dirty="0"/>
              <a:t>Windows Azure</a:t>
            </a:r>
          </a:p>
        </p:txBody>
      </p:sp>
      <p:cxnSp>
        <p:nvCxnSpPr>
          <p:cNvPr id="20" name="Straight Connector 19"/>
          <p:cNvCxnSpPr/>
          <p:nvPr/>
        </p:nvCxnSpPr>
        <p:spPr>
          <a:xfrm>
            <a:off x="8163392" y="5018779"/>
            <a:ext cx="180675" cy="663001"/>
          </a:xfrm>
          <a:prstGeom prst="line">
            <a:avLst/>
          </a:prstGeom>
          <a:noFill/>
          <a:ln w="19050" cap="rnd" cmpd="sng" algn="ctr">
            <a:solidFill>
              <a:srgbClr val="FFFFFF"/>
            </a:solidFill>
            <a:prstDash val="sysDot"/>
            <a:headEnd type="none"/>
            <a:tailEnd type="none"/>
          </a:ln>
          <a:effectLst/>
        </p:spPr>
      </p:cxnSp>
      <p:sp>
        <p:nvSpPr>
          <p:cNvPr id="21" name="TextBox 20"/>
          <p:cNvSpPr txBox="1"/>
          <p:nvPr/>
        </p:nvSpPr>
        <p:spPr>
          <a:xfrm>
            <a:off x="10070327" y="2116746"/>
            <a:ext cx="1855759" cy="256159"/>
          </a:xfrm>
          <a:prstGeom prst="rect">
            <a:avLst/>
          </a:prstGeom>
          <a:noFill/>
        </p:spPr>
        <p:txBody>
          <a:bodyPr wrap="square" lIns="0" tIns="0" rIns="0" bIns="0" rtlCol="0">
            <a:spAutoFit/>
          </a:bodyPr>
          <a:lstStyle/>
          <a:p>
            <a:r>
              <a:rPr lang="en-US" sz="1632" spc="-71" dirty="0">
                <a:gradFill>
                  <a:gsLst>
                    <a:gs pos="2917">
                      <a:schemeClr val="tx1"/>
                    </a:gs>
                    <a:gs pos="30000">
                      <a:schemeClr val="tx1"/>
                    </a:gs>
                  </a:gsLst>
                  <a:lin ang="5400000" scaled="0"/>
                </a:gradFill>
              </a:rPr>
              <a:t>Distribution Point</a:t>
            </a:r>
          </a:p>
        </p:txBody>
      </p:sp>
      <p:sp>
        <p:nvSpPr>
          <p:cNvPr id="22" name="Cloud 21"/>
          <p:cNvSpPr/>
          <p:nvPr/>
        </p:nvSpPr>
        <p:spPr bwMode="auto">
          <a:xfrm>
            <a:off x="5379821" y="1345319"/>
            <a:ext cx="2459211" cy="1184669"/>
          </a:xfrm>
          <a:prstGeom prst="cloud">
            <a:avLst/>
          </a:pr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23" name="TextBox 22"/>
          <p:cNvSpPr txBox="1"/>
          <p:nvPr/>
        </p:nvSpPr>
        <p:spPr>
          <a:xfrm>
            <a:off x="5779276" y="1723757"/>
            <a:ext cx="1656743" cy="282513"/>
          </a:xfrm>
          <a:prstGeom prst="rect">
            <a:avLst/>
          </a:prstGeom>
          <a:noFill/>
        </p:spPr>
        <p:txBody>
          <a:bodyPr wrap="square" lIns="0" tIns="0" rIns="0" bIns="0" rtlCol="0">
            <a:spAutoFit/>
          </a:bodyPr>
          <a:lstStyle/>
          <a:p>
            <a:pPr algn="ctr"/>
            <a:r>
              <a:rPr lang="en-US" sz="1836" spc="-71" dirty="0">
                <a:gradFill>
                  <a:gsLst>
                    <a:gs pos="2917">
                      <a:schemeClr val="tx1"/>
                    </a:gs>
                    <a:gs pos="30000">
                      <a:schemeClr val="tx1"/>
                    </a:gs>
                  </a:gsLst>
                  <a:lin ang="5400000" scaled="0"/>
                </a:gradFill>
              </a:rPr>
              <a:t>Microsoft Update</a:t>
            </a:r>
          </a:p>
        </p:txBody>
      </p:sp>
      <p:cxnSp>
        <p:nvCxnSpPr>
          <p:cNvPr id="24" name="Straight Connector 23"/>
          <p:cNvCxnSpPr/>
          <p:nvPr/>
        </p:nvCxnSpPr>
        <p:spPr>
          <a:xfrm flipH="1">
            <a:off x="8194129" y="2894426"/>
            <a:ext cx="739543" cy="293596"/>
          </a:xfrm>
          <a:prstGeom prst="line">
            <a:avLst/>
          </a:prstGeom>
          <a:noFill/>
          <a:ln w="19050" cap="rnd" cmpd="sng" algn="ctr">
            <a:solidFill>
              <a:srgbClr val="FFFFFF"/>
            </a:solidFill>
            <a:prstDash val="sysDot"/>
            <a:headEnd type="none"/>
            <a:tailEnd type="triangle"/>
          </a:ln>
          <a:effectLst/>
        </p:spPr>
      </p:cxnSp>
      <p:sp>
        <p:nvSpPr>
          <p:cNvPr id="25" name="TextBox 24"/>
          <p:cNvSpPr txBox="1"/>
          <p:nvPr/>
        </p:nvSpPr>
        <p:spPr>
          <a:xfrm>
            <a:off x="8092492" y="3745132"/>
            <a:ext cx="711298" cy="270285"/>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46630" tIns="46630" rIns="46630" rtlCol="0" anchor="ctr" anchorCtr="0">
            <a:spAutoFit/>
          </a:bodyPr>
          <a:lstStyle>
            <a:defPPr>
              <a:defRPr lang="en-US"/>
            </a:defPPr>
            <a:lvl1pPr marL="173038" indent="-173038">
              <a:buFont typeface="Arial" pitchFamily="34" charset="0"/>
              <a:buChar char="•"/>
              <a:defRPr sz="1600" b="1">
                <a:solidFill>
                  <a:schemeClr val="bg1"/>
                </a:solidFill>
                <a:latin typeface="+mn-lt"/>
                <a:ea typeface="Segoe UI" pitchFamily="34" charset="0"/>
              </a:defRPr>
            </a:lvl1pPr>
            <a:lvl2pPr>
              <a:defRPr>
                <a:latin typeface="+mn-lt"/>
                <a:cs typeface="+mn-cs"/>
              </a:defRPr>
            </a:lvl2pPr>
            <a:lvl3pPr>
              <a:defRPr>
                <a:latin typeface="+mn-lt"/>
                <a:cs typeface="+mn-cs"/>
              </a:defRPr>
            </a:lvl3pPr>
            <a:lvl4pPr>
              <a:defRPr>
                <a:latin typeface="+mn-lt"/>
                <a:cs typeface="+mn-cs"/>
              </a:defRPr>
            </a:lvl4pPr>
            <a:lvl5pPr>
              <a:defRPr>
                <a:latin typeface="+mn-lt"/>
                <a:cs typeface="+mn-cs"/>
              </a:defRPr>
            </a:lvl5pPr>
            <a:lvl6pPr>
              <a:defRPr>
                <a:latin typeface="+mn-lt"/>
                <a:cs typeface="+mn-cs"/>
              </a:defRPr>
            </a:lvl6pPr>
            <a:lvl7pPr>
              <a:defRPr>
                <a:latin typeface="+mn-lt"/>
                <a:cs typeface="+mn-cs"/>
              </a:defRPr>
            </a:lvl7pPr>
            <a:lvl8pPr>
              <a:defRPr>
                <a:latin typeface="+mn-lt"/>
                <a:cs typeface="+mn-cs"/>
              </a:defRPr>
            </a:lvl8pPr>
            <a:lvl9pPr>
              <a:defRPr>
                <a:latin typeface="+mn-lt"/>
                <a:cs typeface="+mn-cs"/>
              </a:defRPr>
            </a:lvl9pPr>
          </a:lstStyle>
          <a:p>
            <a:pPr marL="0" indent="0" algn="ctr">
              <a:buNone/>
            </a:pPr>
            <a:r>
              <a:rPr lang="en-US" sz="1122" b="0" dirty="0">
                <a:solidFill>
                  <a:srgbClr val="FFFFFF"/>
                </a:solidFill>
              </a:rPr>
              <a:t>Policy</a:t>
            </a:r>
          </a:p>
        </p:txBody>
      </p:sp>
      <p:cxnSp>
        <p:nvCxnSpPr>
          <p:cNvPr id="26" name="Straight Connector 25"/>
          <p:cNvCxnSpPr/>
          <p:nvPr/>
        </p:nvCxnSpPr>
        <p:spPr>
          <a:xfrm flipH="1" flipV="1">
            <a:off x="7839032" y="3619306"/>
            <a:ext cx="289266" cy="626800"/>
          </a:xfrm>
          <a:prstGeom prst="line">
            <a:avLst/>
          </a:prstGeom>
          <a:noFill/>
          <a:ln w="19050" cap="rnd" cmpd="sng" algn="ctr">
            <a:solidFill>
              <a:srgbClr val="FFFFFF"/>
            </a:solidFill>
            <a:prstDash val="sysDot"/>
            <a:headEnd type="none"/>
            <a:tailEnd type="triangle"/>
          </a:ln>
          <a:effectLst/>
        </p:spPr>
      </p:cxnSp>
      <p:sp>
        <p:nvSpPr>
          <p:cNvPr id="27" name="TextBox 26"/>
          <p:cNvSpPr txBox="1"/>
          <p:nvPr/>
        </p:nvSpPr>
        <p:spPr>
          <a:xfrm>
            <a:off x="7959062" y="2624141"/>
            <a:ext cx="711298" cy="270285"/>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46630" tIns="46630" rIns="46630" rtlCol="0" anchor="ctr" anchorCtr="0">
            <a:spAutoFit/>
          </a:bodyPr>
          <a:lstStyle>
            <a:defPPr>
              <a:defRPr lang="en-US"/>
            </a:defPPr>
            <a:lvl1pPr marL="173038" indent="-173038">
              <a:buFont typeface="Arial" pitchFamily="34" charset="0"/>
              <a:buChar char="•"/>
              <a:defRPr sz="1600" b="1">
                <a:solidFill>
                  <a:schemeClr val="bg1"/>
                </a:solidFill>
                <a:latin typeface="+mn-lt"/>
                <a:ea typeface="Segoe UI" pitchFamily="34" charset="0"/>
              </a:defRPr>
            </a:lvl1pPr>
            <a:lvl2pPr>
              <a:defRPr>
                <a:latin typeface="+mn-lt"/>
                <a:cs typeface="+mn-cs"/>
              </a:defRPr>
            </a:lvl2pPr>
            <a:lvl3pPr>
              <a:defRPr>
                <a:latin typeface="+mn-lt"/>
                <a:cs typeface="+mn-cs"/>
              </a:defRPr>
            </a:lvl3pPr>
            <a:lvl4pPr>
              <a:defRPr>
                <a:latin typeface="+mn-lt"/>
                <a:cs typeface="+mn-cs"/>
              </a:defRPr>
            </a:lvl4pPr>
            <a:lvl5pPr>
              <a:defRPr>
                <a:latin typeface="+mn-lt"/>
                <a:cs typeface="+mn-cs"/>
              </a:defRPr>
            </a:lvl5pPr>
            <a:lvl6pPr>
              <a:defRPr>
                <a:latin typeface="+mn-lt"/>
                <a:cs typeface="+mn-cs"/>
              </a:defRPr>
            </a:lvl6pPr>
            <a:lvl7pPr>
              <a:defRPr>
                <a:latin typeface="+mn-lt"/>
                <a:cs typeface="+mn-cs"/>
              </a:defRPr>
            </a:lvl7pPr>
            <a:lvl8pPr>
              <a:defRPr>
                <a:latin typeface="+mn-lt"/>
                <a:cs typeface="+mn-cs"/>
              </a:defRPr>
            </a:lvl8pPr>
            <a:lvl9pPr>
              <a:defRPr>
                <a:latin typeface="+mn-lt"/>
                <a:cs typeface="+mn-cs"/>
              </a:defRPr>
            </a:lvl9pPr>
          </a:lstStyle>
          <a:p>
            <a:pPr marL="0" indent="0" algn="ctr">
              <a:buNone/>
            </a:pPr>
            <a:r>
              <a:rPr lang="en-US" sz="1122" b="0" dirty="0">
                <a:solidFill>
                  <a:srgbClr val="FFFFFF"/>
                </a:solidFill>
              </a:rPr>
              <a:t>Content</a:t>
            </a:r>
          </a:p>
        </p:txBody>
      </p:sp>
      <p:cxnSp>
        <p:nvCxnSpPr>
          <p:cNvPr id="28" name="Straight Connector 27"/>
          <p:cNvCxnSpPr/>
          <p:nvPr/>
        </p:nvCxnSpPr>
        <p:spPr>
          <a:xfrm>
            <a:off x="7190371" y="2466330"/>
            <a:ext cx="280773" cy="417488"/>
          </a:xfrm>
          <a:prstGeom prst="line">
            <a:avLst/>
          </a:prstGeom>
          <a:noFill/>
          <a:ln w="19050" cap="rnd" cmpd="sng" algn="ctr">
            <a:solidFill>
              <a:srgbClr val="FFFFFF"/>
            </a:solidFill>
            <a:prstDash val="sysDot"/>
            <a:headEnd type="none"/>
            <a:tailEnd type="triangle"/>
          </a:ln>
          <a:effectLst/>
        </p:spPr>
      </p:cxnSp>
      <p:grpSp>
        <p:nvGrpSpPr>
          <p:cNvPr id="29" name="Group 86"/>
          <p:cNvGrpSpPr/>
          <p:nvPr/>
        </p:nvGrpSpPr>
        <p:grpSpPr>
          <a:xfrm>
            <a:off x="5523890" y="4701325"/>
            <a:ext cx="3069381" cy="291452"/>
            <a:chOff x="6842542" y="3644557"/>
            <a:chExt cx="2697185" cy="691422"/>
          </a:xfrm>
          <a:solidFill>
            <a:srgbClr val="FFFFFF">
              <a:alpha val="56078"/>
            </a:srgbClr>
          </a:solidFill>
          <a:scene3d>
            <a:camera prst="isometricOffAxis1Left"/>
            <a:lightRig rig="threePt" dir="t"/>
          </a:scene3d>
        </p:grpSpPr>
        <p:sp>
          <p:nvSpPr>
            <p:cNvPr id="30" name="Rectangle 29"/>
            <p:cNvSpPr/>
            <p:nvPr/>
          </p:nvSpPr>
          <p:spPr>
            <a:xfrm rot="16200000">
              <a:off x="7909280" y="2577819"/>
              <a:ext cx="563709" cy="2697185"/>
            </a:xfrm>
            <a:prstGeom prst="rect">
              <a:avLst/>
            </a:prstGeom>
            <a:grpFill/>
            <a:ln>
              <a:noFill/>
            </a:ln>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dirty="0">
                <a:solidFill>
                  <a:schemeClr val="tx1"/>
                </a:solidFill>
              </a:endParaRPr>
            </a:p>
          </p:txBody>
        </p:sp>
        <p:sp>
          <p:nvSpPr>
            <p:cNvPr id="31" name="TextBox 30"/>
            <p:cNvSpPr txBox="1"/>
            <p:nvPr/>
          </p:nvSpPr>
          <p:spPr>
            <a:xfrm>
              <a:off x="6970074" y="3790996"/>
              <a:ext cx="2442121" cy="544983"/>
            </a:xfrm>
            <a:prstGeom prst="rect">
              <a:avLst/>
            </a:prstGeom>
            <a:noFill/>
            <a:sp3d/>
          </p:spPr>
          <p:txBody>
            <a:bodyPr wrap="square" lIns="77705" tIns="38851" rIns="77705" bIns="38851" rtlCol="0">
              <a:spAutoFit/>
            </a:bodyPr>
            <a:lstStyle/>
            <a:p>
              <a:pPr algn="ctr" defTabSz="930825" eaLnBrk="0" hangingPunct="0">
                <a:lnSpc>
                  <a:spcPct val="90000"/>
                </a:lnSpc>
                <a:spcBef>
                  <a:spcPct val="30000"/>
                </a:spcBef>
                <a:buClr>
                  <a:srgbClr val="1F497D"/>
                </a:buClr>
                <a:buSzPct val="95000"/>
                <a:defRPr/>
              </a:pPr>
              <a:endParaRPr lang="en-US" sz="1071" dirty="0">
                <a:ea typeface="Segoe UI" pitchFamily="34" charset="0"/>
                <a:cs typeface="Segoe UI" pitchFamily="34" charset="0"/>
              </a:endParaRPr>
            </a:p>
          </p:txBody>
        </p:sp>
      </p:grpSp>
      <p:grpSp>
        <p:nvGrpSpPr>
          <p:cNvPr id="32" name="Group 92"/>
          <p:cNvGrpSpPr/>
          <p:nvPr/>
        </p:nvGrpSpPr>
        <p:grpSpPr>
          <a:xfrm>
            <a:off x="7771128" y="5140862"/>
            <a:ext cx="3702782" cy="246457"/>
            <a:chOff x="6842542" y="3644555"/>
            <a:chExt cx="3892567" cy="835252"/>
          </a:xfrm>
          <a:solidFill>
            <a:schemeClr val="tx1"/>
          </a:solidFill>
        </p:grpSpPr>
        <p:sp>
          <p:nvSpPr>
            <p:cNvPr id="33" name="Rectangle 32"/>
            <p:cNvSpPr/>
            <p:nvPr/>
          </p:nvSpPr>
          <p:spPr>
            <a:xfrm rot="16200000">
              <a:off x="8375966" y="2111131"/>
              <a:ext cx="825719" cy="389256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24" dirty="0">
                <a:solidFill>
                  <a:schemeClr val="bg1"/>
                </a:solidFill>
              </a:endParaRPr>
            </a:p>
          </p:txBody>
        </p:sp>
        <p:sp>
          <p:nvSpPr>
            <p:cNvPr id="34" name="TextBox 33"/>
            <p:cNvSpPr txBox="1"/>
            <p:nvPr/>
          </p:nvSpPr>
          <p:spPr>
            <a:xfrm>
              <a:off x="7567764" y="3725641"/>
              <a:ext cx="2442120" cy="754166"/>
            </a:xfrm>
            <a:prstGeom prst="rect">
              <a:avLst/>
            </a:prstGeom>
            <a:grpFill/>
          </p:spPr>
          <p:txBody>
            <a:bodyPr wrap="square" lIns="77705" tIns="38851" rIns="77705" bIns="38851" rtlCol="0">
              <a:spAutoFit/>
            </a:bodyPr>
            <a:lstStyle/>
            <a:p>
              <a:pPr algn="ctr" defTabSz="930825" eaLnBrk="0" hangingPunct="0">
                <a:lnSpc>
                  <a:spcPct val="90000"/>
                </a:lnSpc>
                <a:spcBef>
                  <a:spcPct val="30000"/>
                </a:spcBef>
                <a:buClr>
                  <a:srgbClr val="1F497D"/>
                </a:buClr>
                <a:buSzPct val="95000"/>
                <a:defRPr/>
              </a:pPr>
              <a:r>
                <a:rPr lang="en-US" sz="1020" b="1" dirty="0">
                  <a:solidFill>
                    <a:schemeClr val="bg1"/>
                  </a:solidFill>
                  <a:ea typeface="Segoe UI" pitchFamily="34" charset="0"/>
                  <a:cs typeface="Segoe UI" pitchFamily="34" charset="0"/>
                </a:rPr>
                <a:t>FIREWALL</a:t>
              </a:r>
            </a:p>
          </p:txBody>
        </p:sp>
      </p:grpSp>
      <p:sp>
        <p:nvSpPr>
          <p:cNvPr id="35" name="TextBox 34"/>
          <p:cNvSpPr txBox="1"/>
          <p:nvPr/>
        </p:nvSpPr>
        <p:spPr>
          <a:xfrm>
            <a:off x="9509957" y="5430658"/>
            <a:ext cx="1963953" cy="256159"/>
          </a:xfrm>
          <a:prstGeom prst="rect">
            <a:avLst/>
          </a:prstGeom>
          <a:noFill/>
        </p:spPr>
        <p:txBody>
          <a:bodyPr wrap="square" lIns="0" tIns="0" rIns="0" bIns="0" rtlCol="0">
            <a:spAutoFit/>
          </a:bodyPr>
          <a:lstStyle/>
          <a:p>
            <a:r>
              <a:rPr lang="en-US" sz="1632" spc="-71" dirty="0">
                <a:gradFill>
                  <a:gsLst>
                    <a:gs pos="2917">
                      <a:schemeClr val="tx1"/>
                    </a:gs>
                    <a:gs pos="30000">
                      <a:schemeClr val="tx1"/>
                    </a:gs>
                  </a:gsLst>
                  <a:lin ang="5400000" scaled="0"/>
                </a:gradFill>
              </a:rPr>
              <a:t>Corporate Network</a:t>
            </a:r>
          </a:p>
        </p:txBody>
      </p:sp>
      <p:sp>
        <p:nvSpPr>
          <p:cNvPr id="43" name="TextBox 42"/>
          <p:cNvSpPr txBox="1"/>
          <p:nvPr/>
        </p:nvSpPr>
        <p:spPr>
          <a:xfrm>
            <a:off x="8565072" y="6331590"/>
            <a:ext cx="361316" cy="256159"/>
          </a:xfrm>
          <a:prstGeom prst="rect">
            <a:avLst/>
          </a:prstGeom>
          <a:noFill/>
        </p:spPr>
        <p:txBody>
          <a:bodyPr wrap="none" lIns="0" tIns="0" rIns="0" bIns="0" rtlCol="0">
            <a:spAutoFit/>
          </a:bodyPr>
          <a:lstStyle/>
          <a:p>
            <a:pPr defTabSz="932559"/>
            <a:r>
              <a:rPr lang="en-US" sz="1632" dirty="0"/>
              <a:t>PR1</a:t>
            </a:r>
            <a:endParaRPr lang="en-US" sz="3264" dirty="0"/>
          </a:p>
        </p:txBody>
      </p:sp>
      <p:sp>
        <p:nvSpPr>
          <p:cNvPr id="44" name="TextBox 43"/>
          <p:cNvSpPr txBox="1"/>
          <p:nvPr/>
        </p:nvSpPr>
        <p:spPr>
          <a:xfrm>
            <a:off x="9255911" y="6331590"/>
            <a:ext cx="310634" cy="256159"/>
          </a:xfrm>
          <a:prstGeom prst="rect">
            <a:avLst/>
          </a:prstGeom>
          <a:noFill/>
        </p:spPr>
        <p:txBody>
          <a:bodyPr wrap="none" lIns="0" tIns="0" rIns="0" bIns="0" rtlCol="0">
            <a:spAutoFit/>
          </a:bodyPr>
          <a:lstStyle/>
          <a:p>
            <a:pPr defTabSz="932559"/>
            <a:r>
              <a:rPr lang="en-US" sz="1632" dirty="0"/>
              <a:t>MP</a:t>
            </a:r>
            <a:endParaRPr lang="en-US" sz="3264" dirty="0"/>
          </a:p>
        </p:txBody>
      </p:sp>
    </p:spTree>
    <p:extLst>
      <p:ext uri="{BB962C8B-B14F-4D97-AF65-F5344CB8AC3E}">
        <p14:creationId xmlns:p14="http://schemas.microsoft.com/office/powerpoint/2010/main" val="297926281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Replication Controls</a:t>
            </a:r>
            <a:br>
              <a:rPr lang="en-US" dirty="0" smtClean="0"/>
            </a:br>
            <a:endParaRPr lang="en-US" sz="3200" spc="0" dirty="0">
              <a:gradFill>
                <a:gsLst>
                  <a:gs pos="1250">
                    <a:schemeClr val="accent3"/>
                  </a:gs>
                  <a:gs pos="99000">
                    <a:schemeClr val="accent3"/>
                  </a:gs>
                </a:gsLst>
                <a:lin ang="5400000" scaled="0"/>
              </a:gradFill>
              <a:cs typeface="+mn-cs"/>
            </a:endParaRPr>
          </a:p>
        </p:txBody>
      </p:sp>
      <p:sp>
        <p:nvSpPr>
          <p:cNvPr id="3" name="Text Placeholder 2"/>
          <p:cNvSpPr>
            <a:spLocks noGrp="1"/>
          </p:cNvSpPr>
          <p:nvPr>
            <p:ph sz="quarter" idx="10"/>
          </p:nvPr>
        </p:nvSpPr>
        <p:spPr>
          <a:xfrm>
            <a:off x="274638" y="2034238"/>
            <a:ext cx="11709381" cy="1680460"/>
          </a:xfrm>
        </p:spPr>
        <p:txBody>
          <a:bodyPr/>
          <a:lstStyle/>
          <a:p>
            <a:r>
              <a:rPr lang="en-US" sz="2000" dirty="0">
                <a:latin typeface="+mn-lt"/>
              </a:rPr>
              <a:t>When: Schedule replication for a given link</a:t>
            </a:r>
          </a:p>
          <a:p>
            <a:r>
              <a:rPr lang="en-US" sz="2000" dirty="0">
                <a:latin typeface="+mn-lt"/>
              </a:rPr>
              <a:t>What: Use SQL Server distributed views</a:t>
            </a:r>
          </a:p>
          <a:p>
            <a:r>
              <a:rPr lang="en-US" sz="2000" dirty="0">
                <a:latin typeface="+mn-lt"/>
              </a:rPr>
              <a:t>How much: Reduce replication data size using compression for SQL Server data</a:t>
            </a:r>
          </a:p>
          <a:p>
            <a:pPr marL="0" indent="0">
              <a:buNone/>
            </a:pPr>
            <a:endParaRPr lang="en-US" sz="3200" dirty="0">
              <a:latin typeface="+mj-lt"/>
            </a:endParaRPr>
          </a:p>
        </p:txBody>
      </p:sp>
      <p:sp>
        <p:nvSpPr>
          <p:cNvPr id="7" name="Rectangle 6"/>
          <p:cNvSpPr/>
          <p:nvPr/>
        </p:nvSpPr>
        <p:spPr>
          <a:xfrm>
            <a:off x="366141" y="1457055"/>
            <a:ext cx="10424046" cy="584775"/>
          </a:xfrm>
          <a:prstGeom prst="rect">
            <a:avLst/>
          </a:prstGeom>
        </p:spPr>
        <p:txBody>
          <a:bodyPr wrap="square">
            <a:spAutoFit/>
          </a:bodyPr>
          <a:lstStyle/>
          <a:p>
            <a:r>
              <a:rPr lang="en-US" sz="3200" dirty="0">
                <a:gradFill>
                  <a:gsLst>
                    <a:gs pos="1250">
                      <a:schemeClr val="accent3"/>
                    </a:gs>
                    <a:gs pos="99000">
                      <a:schemeClr val="accent3"/>
                    </a:gs>
                  </a:gsLst>
                  <a:lin ang="5400000" scaled="0"/>
                </a:gradFill>
                <a:latin typeface="+mj-lt"/>
              </a:rPr>
              <a:t>Make the hierarchy </a:t>
            </a:r>
            <a:r>
              <a:rPr lang="en-US" sz="3200" dirty="0" smtClean="0">
                <a:gradFill>
                  <a:gsLst>
                    <a:gs pos="1250">
                      <a:schemeClr val="accent3"/>
                    </a:gs>
                    <a:gs pos="99000">
                      <a:schemeClr val="accent3"/>
                    </a:gs>
                  </a:gsLst>
                  <a:lin ang="5400000" scaled="0"/>
                </a:gradFill>
                <a:latin typeface="+mj-lt"/>
              </a:rPr>
              <a:t>data replication easier </a:t>
            </a:r>
            <a:r>
              <a:rPr lang="en-US" sz="3200" dirty="0">
                <a:gradFill>
                  <a:gsLst>
                    <a:gs pos="1250">
                      <a:schemeClr val="accent3"/>
                    </a:gs>
                    <a:gs pos="99000">
                      <a:schemeClr val="accent3"/>
                    </a:gs>
                  </a:gsLst>
                  <a:lin ang="5400000" scaled="0"/>
                </a:gradFill>
                <a:latin typeface="+mj-lt"/>
              </a:rPr>
              <a:t>to control</a:t>
            </a:r>
          </a:p>
        </p:txBody>
      </p:sp>
      <p:sp>
        <p:nvSpPr>
          <p:cNvPr id="8" name="Rectangle 7"/>
          <p:cNvSpPr/>
          <p:nvPr/>
        </p:nvSpPr>
        <p:spPr>
          <a:xfrm>
            <a:off x="366141" y="3405823"/>
            <a:ext cx="10424046" cy="584775"/>
          </a:xfrm>
          <a:prstGeom prst="rect">
            <a:avLst/>
          </a:prstGeom>
        </p:spPr>
        <p:txBody>
          <a:bodyPr wrap="square">
            <a:spAutoFit/>
          </a:bodyPr>
          <a:lstStyle/>
          <a:p>
            <a:r>
              <a:rPr lang="en-US" sz="3200" dirty="0" smtClean="0">
                <a:gradFill>
                  <a:gsLst>
                    <a:gs pos="1250">
                      <a:schemeClr val="accent3"/>
                    </a:gs>
                    <a:gs pos="99000">
                      <a:schemeClr val="accent3"/>
                    </a:gs>
                  </a:gsLst>
                  <a:lin ang="5400000" scaled="0"/>
                </a:gradFill>
                <a:latin typeface="+mj-lt"/>
              </a:rPr>
              <a:t>Applies to  </a:t>
            </a:r>
          </a:p>
        </p:txBody>
      </p:sp>
      <p:sp>
        <p:nvSpPr>
          <p:cNvPr id="9" name="Text Placeholder 2"/>
          <p:cNvSpPr txBox="1">
            <a:spLocks/>
          </p:cNvSpPr>
          <p:nvPr/>
        </p:nvSpPr>
        <p:spPr>
          <a:xfrm>
            <a:off x="274320" y="3983007"/>
            <a:ext cx="11709381" cy="1680460"/>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latin typeface="+mn-lt"/>
              </a:rPr>
              <a:t>Hardware Inventory</a:t>
            </a:r>
          </a:p>
          <a:p>
            <a:r>
              <a:rPr lang="en-US" sz="2000" dirty="0">
                <a:latin typeface="+mn-lt"/>
              </a:rPr>
              <a:t>Software Inventory and Metering</a:t>
            </a:r>
          </a:p>
          <a:p>
            <a:r>
              <a:rPr lang="en-US" sz="2000" dirty="0">
                <a:latin typeface="+mn-lt"/>
              </a:rPr>
              <a:t>Status Messages </a:t>
            </a:r>
          </a:p>
          <a:p>
            <a:pPr marL="0" indent="0">
              <a:buFont typeface="Arial" pitchFamily="34" charset="0"/>
              <a:buNone/>
            </a:pPr>
            <a:endParaRPr lang="en-US" dirty="0"/>
          </a:p>
        </p:txBody>
      </p:sp>
    </p:spTree>
    <p:extLst>
      <p:ext uri="{BB962C8B-B14F-4D97-AF65-F5344CB8AC3E}">
        <p14:creationId xmlns:p14="http://schemas.microsoft.com/office/powerpoint/2010/main" val="188310856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Wake-up Proxy</a:t>
            </a:r>
            <a:endParaRPr lang="en-US" dirty="0"/>
          </a:p>
        </p:txBody>
      </p:sp>
      <p:sp>
        <p:nvSpPr>
          <p:cNvPr id="3" name="Content Placeholder 2"/>
          <p:cNvSpPr>
            <a:spLocks noGrp="1"/>
          </p:cNvSpPr>
          <p:nvPr>
            <p:ph sz="quarter" idx="10"/>
          </p:nvPr>
        </p:nvSpPr>
        <p:spPr>
          <a:xfrm>
            <a:off x="531948" y="1476621"/>
            <a:ext cx="11370961" cy="2012849"/>
          </a:xfrm>
          <a:prstGeom prst="rect">
            <a:avLst/>
          </a:prstGeom>
        </p:spPr>
        <p:txBody>
          <a:bodyPr>
            <a:noAutofit/>
          </a:bodyPr>
          <a:lstStyle/>
          <a:p>
            <a:pPr marL="0" indent="0">
              <a:buNone/>
            </a:pPr>
            <a:r>
              <a:rPr lang="en-US" dirty="0">
                <a:gradFill>
                  <a:gsLst>
                    <a:gs pos="1250">
                      <a:schemeClr val="accent3"/>
                    </a:gs>
                    <a:gs pos="99000">
                      <a:schemeClr val="accent3"/>
                    </a:gs>
                  </a:gsLst>
                  <a:lin ang="5400000" scaled="0"/>
                </a:gradFill>
              </a:rPr>
              <a:t>A reliable </a:t>
            </a:r>
            <a:r>
              <a:rPr lang="en-US" dirty="0" err="1">
                <a:gradFill>
                  <a:gsLst>
                    <a:gs pos="1250">
                      <a:schemeClr val="accent3"/>
                    </a:gs>
                    <a:gs pos="99000">
                      <a:schemeClr val="accent3"/>
                    </a:gs>
                  </a:gsLst>
                  <a:lin ang="5400000" scaled="0"/>
                </a:gradFill>
              </a:rPr>
              <a:t>WoL</a:t>
            </a:r>
            <a:r>
              <a:rPr lang="en-US" dirty="0">
                <a:gradFill>
                  <a:gsLst>
                    <a:gs pos="1250">
                      <a:schemeClr val="accent3"/>
                    </a:gs>
                    <a:gs pos="99000">
                      <a:schemeClr val="accent3"/>
                    </a:gs>
                  </a:gsLst>
                  <a:lin ang="5400000" scaled="0"/>
                </a:gradFill>
              </a:rPr>
              <a:t> capability that can work in a subnet. </a:t>
            </a:r>
          </a:p>
          <a:p>
            <a:pPr marL="0" indent="0">
              <a:buNone/>
            </a:pPr>
            <a:r>
              <a:rPr lang="en-US" dirty="0">
                <a:gradFill>
                  <a:gsLst>
                    <a:gs pos="1250">
                      <a:schemeClr val="accent3"/>
                    </a:gs>
                    <a:gs pos="99000">
                      <a:schemeClr val="accent3"/>
                    </a:gs>
                  </a:gsLst>
                  <a:lin ang="5400000" scaled="0"/>
                </a:gradFill>
              </a:rPr>
              <a:t>Scenarios include:</a:t>
            </a:r>
          </a:p>
          <a:p>
            <a:pPr marL="215900" lvl="2" indent="0">
              <a:buNone/>
            </a:pPr>
            <a:r>
              <a:rPr lang="en-US" sz="2040" dirty="0" smtClean="0"/>
              <a:t>Software updates</a:t>
            </a:r>
          </a:p>
          <a:p>
            <a:pPr marL="215900" lvl="2" indent="0">
              <a:buNone/>
            </a:pPr>
            <a:r>
              <a:rPr lang="en-US" sz="2040" dirty="0" smtClean="0"/>
              <a:t>Task sequences</a:t>
            </a:r>
          </a:p>
          <a:p>
            <a:pPr marL="215900" lvl="2" indent="0">
              <a:buNone/>
            </a:pPr>
            <a:r>
              <a:rPr lang="en-US" sz="2040" dirty="0" smtClean="0"/>
              <a:t>Software distribution</a:t>
            </a:r>
          </a:p>
          <a:p>
            <a:pPr marL="215900" lvl="2" indent="0">
              <a:buNone/>
            </a:pPr>
            <a:r>
              <a:rPr lang="en-US" sz="2040" dirty="0" smtClean="0"/>
              <a:t>App Management</a:t>
            </a:r>
          </a:p>
          <a:p>
            <a:pPr marL="215900" lvl="2" indent="0">
              <a:buNone/>
            </a:pPr>
            <a:r>
              <a:rPr lang="en-US" sz="2040" dirty="0" smtClean="0"/>
              <a:t>Remote Control / Remote Desktop</a:t>
            </a:r>
          </a:p>
          <a:p>
            <a:pPr marL="215900" lvl="2" indent="0">
              <a:buNone/>
            </a:pPr>
            <a:r>
              <a:rPr lang="en-US" sz="2040" dirty="0" smtClean="0"/>
              <a:t>File share (net use)</a:t>
            </a:r>
          </a:p>
          <a:p>
            <a:endParaRPr lang="en-US" sz="2000" dirty="0"/>
          </a:p>
        </p:txBody>
      </p:sp>
    </p:spTree>
    <p:extLst>
      <p:ext uri="{BB962C8B-B14F-4D97-AF65-F5344CB8AC3E}">
        <p14:creationId xmlns:p14="http://schemas.microsoft.com/office/powerpoint/2010/main" val="3950994201"/>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Wake-up Proxy Works</a:t>
            </a:r>
          </a:p>
        </p:txBody>
      </p:sp>
      <p:cxnSp>
        <p:nvCxnSpPr>
          <p:cNvPr id="4" name="Straight Connector 3"/>
          <p:cNvCxnSpPr/>
          <p:nvPr/>
        </p:nvCxnSpPr>
        <p:spPr>
          <a:xfrm>
            <a:off x="831266" y="3497262"/>
            <a:ext cx="7044501" cy="0"/>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5" name="Straight Connector 4"/>
          <p:cNvCxnSpPr/>
          <p:nvPr/>
        </p:nvCxnSpPr>
        <p:spPr>
          <a:xfrm rot="5400000" flipH="1" flipV="1">
            <a:off x="2360204" y="3030960"/>
            <a:ext cx="932603" cy="0"/>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6" name="Straight Connector 5"/>
          <p:cNvCxnSpPr/>
          <p:nvPr/>
        </p:nvCxnSpPr>
        <p:spPr>
          <a:xfrm>
            <a:off x="3317560" y="2176074"/>
            <a:ext cx="2279103" cy="0"/>
          </a:xfrm>
          <a:prstGeom prst="line">
            <a:avLst/>
          </a:prstGeom>
          <a:ln/>
        </p:spPr>
        <p:style>
          <a:lnRef idx="3">
            <a:schemeClr val="accent1"/>
          </a:lnRef>
          <a:fillRef idx="0">
            <a:schemeClr val="accent1"/>
          </a:fillRef>
          <a:effectRef idx="2">
            <a:schemeClr val="accent1"/>
          </a:effectRef>
          <a:fontRef idx="minor">
            <a:schemeClr val="tx1"/>
          </a:fontRef>
        </p:style>
      </p:cxnSp>
      <p:grpSp>
        <p:nvGrpSpPr>
          <p:cNvPr id="7" name="Group 6"/>
          <p:cNvGrpSpPr/>
          <p:nvPr/>
        </p:nvGrpSpPr>
        <p:grpSpPr>
          <a:xfrm>
            <a:off x="1988018" y="1851360"/>
            <a:ext cx="1578488" cy="722658"/>
            <a:chOff x="1988018" y="1851360"/>
            <a:chExt cx="1578488" cy="722658"/>
          </a:xfrm>
        </p:grpSpPr>
        <p:sp>
          <p:nvSpPr>
            <p:cNvPr id="8" name="Rectangle 7"/>
            <p:cNvSpPr/>
            <p:nvPr/>
          </p:nvSpPr>
          <p:spPr bwMode="auto">
            <a:xfrm>
              <a:off x="1988018" y="1851360"/>
              <a:ext cx="1578488" cy="722658"/>
            </a:xfrm>
            <a:prstGeom prst="rect">
              <a:avLst/>
            </a:prstGeom>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9" name="TextBox 19"/>
            <p:cNvSpPr txBox="1">
              <a:spLocks noChangeArrowheads="1"/>
            </p:cNvSpPr>
            <p:nvPr/>
          </p:nvSpPr>
          <p:spPr bwMode="auto">
            <a:xfrm>
              <a:off x="2131450" y="2036263"/>
              <a:ext cx="1385892" cy="343492"/>
            </a:xfrm>
            <a:prstGeom prst="rect">
              <a:avLst/>
            </a:prstGeom>
            <a:noFill/>
            <a:ln w="9525">
              <a:noFill/>
              <a:miter lim="800000"/>
              <a:headEnd/>
              <a:tailEnd/>
            </a:ln>
          </p:spPr>
          <p:txBody>
            <a:bodyPr wrap="none">
              <a:prstTxWarp prst="textNoShape">
                <a:avLst/>
              </a:prstTxWarp>
              <a:spAutoFit/>
            </a:bodyPr>
            <a:lstStyle/>
            <a:p>
              <a:r>
                <a:rPr lang="en-US" sz="1632" spc="-71" dirty="0">
                  <a:gradFill>
                    <a:gsLst>
                      <a:gs pos="2917">
                        <a:schemeClr val="tx1"/>
                      </a:gs>
                      <a:gs pos="30000">
                        <a:schemeClr val="tx1"/>
                      </a:gs>
                    </a:gsLst>
                    <a:lin ang="5400000" scaled="0"/>
                  </a:gradFill>
                </a:rPr>
                <a:t>Subnet </a:t>
              </a:r>
              <a:r>
                <a:rPr lang="en-US" sz="1632" spc="-71" dirty="0" smtClean="0">
                  <a:gradFill>
                    <a:gsLst>
                      <a:gs pos="2917">
                        <a:schemeClr val="tx1"/>
                      </a:gs>
                      <a:gs pos="30000">
                        <a:schemeClr val="tx1"/>
                      </a:gs>
                    </a:gsLst>
                    <a:lin ang="5400000" scaled="0"/>
                  </a:gradFill>
                </a:rPr>
                <a:t>Router</a:t>
              </a:r>
              <a:endParaRPr lang="en-US" sz="1632" spc="-71" dirty="0">
                <a:gradFill>
                  <a:gsLst>
                    <a:gs pos="2917">
                      <a:schemeClr val="tx1"/>
                    </a:gs>
                    <a:gs pos="30000">
                      <a:schemeClr val="tx1"/>
                    </a:gs>
                  </a:gsLst>
                  <a:lin ang="5400000" scaled="0"/>
                </a:gradFill>
              </a:endParaRPr>
            </a:p>
          </p:txBody>
        </p:sp>
      </p:grpSp>
      <p:cxnSp>
        <p:nvCxnSpPr>
          <p:cNvPr id="10" name="Straight Connector 9"/>
          <p:cNvCxnSpPr/>
          <p:nvPr/>
        </p:nvCxnSpPr>
        <p:spPr>
          <a:xfrm>
            <a:off x="1245649" y="3497262"/>
            <a:ext cx="0" cy="792713"/>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1" name="Straight Connector 10"/>
          <p:cNvCxnSpPr/>
          <p:nvPr/>
        </p:nvCxnSpPr>
        <p:spPr>
          <a:xfrm>
            <a:off x="6632620" y="3497262"/>
            <a:ext cx="0" cy="792713"/>
          </a:xfrm>
          <a:prstGeom prst="line">
            <a:avLst/>
          </a:prstGeom>
          <a:ln/>
        </p:spPr>
        <p:style>
          <a:lnRef idx="3">
            <a:schemeClr val="accent1"/>
          </a:lnRef>
          <a:fillRef idx="0">
            <a:schemeClr val="accent1"/>
          </a:fillRef>
          <a:effectRef idx="2">
            <a:schemeClr val="accent1"/>
          </a:effectRef>
          <a:fontRef idx="minor">
            <a:schemeClr val="tx1"/>
          </a:fontRef>
        </p:style>
      </p:cxnSp>
      <p:cxnSp>
        <p:nvCxnSpPr>
          <p:cNvPr id="12" name="Straight Connector 11"/>
          <p:cNvCxnSpPr/>
          <p:nvPr/>
        </p:nvCxnSpPr>
        <p:spPr>
          <a:xfrm flipV="1">
            <a:off x="8184397" y="2098357"/>
            <a:ext cx="2488452" cy="29144"/>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
        <p:nvSpPr>
          <p:cNvPr id="13" name="TextBox 12"/>
          <p:cNvSpPr txBox="1">
            <a:spLocks noChangeArrowheads="1"/>
          </p:cNvSpPr>
          <p:nvPr/>
        </p:nvSpPr>
        <p:spPr bwMode="auto">
          <a:xfrm>
            <a:off x="2027982" y="4697014"/>
            <a:ext cx="1882182" cy="528158"/>
          </a:xfrm>
          <a:prstGeom prst="rect">
            <a:avLst/>
          </a:prstGeom>
          <a:noFill/>
          <a:ln w="25400">
            <a:solidFill>
              <a:schemeClr val="tx1"/>
            </a:solidFill>
            <a:miter lim="800000"/>
            <a:headEnd/>
            <a:tailEnd/>
          </a:ln>
        </p:spPr>
        <p:txBody>
          <a:bodyPr wrap="none">
            <a:prstTxWarp prst="textNoShape">
              <a:avLst/>
            </a:prstTxWarp>
            <a:spAutoFit/>
          </a:bodyPr>
          <a:lstStyle/>
          <a:p>
            <a:pPr algn="ctr"/>
            <a:r>
              <a:rPr lang="en-US" sz="1632" spc="-71" dirty="0" err="1" smtClean="0">
                <a:gradFill>
                  <a:gsLst>
                    <a:gs pos="2917">
                      <a:schemeClr val="tx1"/>
                    </a:gs>
                    <a:gs pos="30000">
                      <a:schemeClr val="tx1"/>
                    </a:gs>
                  </a:gsLst>
                  <a:lin ang="5400000" scaled="0"/>
                </a:gradFill>
              </a:rPr>
              <a:t>WoL</a:t>
            </a:r>
            <a:r>
              <a:rPr lang="en-US" sz="1632" spc="-71" dirty="0" smtClean="0">
                <a:gradFill>
                  <a:gsLst>
                    <a:gs pos="2917">
                      <a:schemeClr val="tx1"/>
                    </a:gs>
                    <a:gs pos="30000">
                      <a:schemeClr val="tx1"/>
                    </a:gs>
                  </a:gsLst>
                  <a:lin ang="5400000" scaled="0"/>
                </a:gradFill>
              </a:rPr>
              <a:t> </a:t>
            </a:r>
            <a:r>
              <a:rPr lang="en-US" sz="1632" spc="-71" dirty="0">
                <a:gradFill>
                  <a:gsLst>
                    <a:gs pos="2917">
                      <a:schemeClr val="tx1"/>
                    </a:gs>
                    <a:gs pos="30000">
                      <a:schemeClr val="tx1"/>
                    </a:gs>
                  </a:gsLst>
                  <a:lin ang="5400000" scaled="0"/>
                </a:gradFill>
              </a:rPr>
              <a:t>/ Magic Packet</a:t>
            </a:r>
          </a:p>
          <a:p>
            <a:pPr algn="ctr"/>
            <a:r>
              <a:rPr lang="en-US" sz="1200" spc="-71" dirty="0">
                <a:gradFill>
                  <a:gsLst>
                    <a:gs pos="2917">
                      <a:schemeClr val="tx1"/>
                    </a:gs>
                    <a:gs pos="30000">
                      <a:schemeClr val="tx1"/>
                    </a:gs>
                  </a:gsLst>
                  <a:lin ang="5400000" scaled="0"/>
                </a:gradFill>
              </a:rPr>
              <a:t>00:11:22:33:44:55 …</a:t>
            </a:r>
          </a:p>
        </p:txBody>
      </p:sp>
      <p:sp>
        <p:nvSpPr>
          <p:cNvPr id="14" name="TextBox 13"/>
          <p:cNvSpPr txBox="1">
            <a:spLocks noChangeArrowheads="1"/>
          </p:cNvSpPr>
          <p:nvPr/>
        </p:nvSpPr>
        <p:spPr bwMode="auto">
          <a:xfrm>
            <a:off x="6147134" y="3978715"/>
            <a:ext cx="970971" cy="343492"/>
          </a:xfrm>
          <a:prstGeom prst="rect">
            <a:avLst/>
          </a:prstGeom>
          <a:noFill/>
          <a:ln w="25400">
            <a:solidFill>
              <a:schemeClr val="tx1"/>
            </a:solidFill>
            <a:miter lim="800000"/>
            <a:headEnd/>
            <a:tailEnd/>
          </a:ln>
        </p:spPr>
        <p:txBody>
          <a:bodyPr wrap="none">
            <a:prstTxWarp prst="textNoShape">
              <a:avLst/>
            </a:prstTxWarp>
            <a:spAutoFit/>
          </a:bodyPr>
          <a:lstStyle/>
          <a:p>
            <a:pPr algn="ctr"/>
            <a:r>
              <a:rPr lang="en-US" sz="1632" spc="-71" dirty="0">
                <a:gradFill>
                  <a:gsLst>
                    <a:gs pos="2917">
                      <a:schemeClr val="tx1"/>
                    </a:gs>
                    <a:gs pos="30000">
                      <a:schemeClr val="tx1"/>
                    </a:gs>
                  </a:gsLst>
                  <a:lin ang="5400000" scaled="0"/>
                </a:gradFill>
              </a:rPr>
              <a:t>SYN-ACK</a:t>
            </a:r>
          </a:p>
        </p:txBody>
      </p:sp>
      <p:sp>
        <p:nvSpPr>
          <p:cNvPr id="15" name="TextBox 24"/>
          <p:cNvSpPr txBox="1">
            <a:spLocks noChangeArrowheads="1"/>
          </p:cNvSpPr>
          <p:nvPr/>
        </p:nvSpPr>
        <p:spPr bwMode="auto">
          <a:xfrm>
            <a:off x="10858355" y="2315196"/>
            <a:ext cx="1264833" cy="343492"/>
          </a:xfrm>
          <a:prstGeom prst="rect">
            <a:avLst/>
          </a:prstGeom>
          <a:noFill/>
          <a:ln w="9525">
            <a:noFill/>
            <a:miter lim="800000"/>
            <a:headEnd/>
            <a:tailEnd/>
          </a:ln>
        </p:spPr>
        <p:txBody>
          <a:bodyPr wrap="none">
            <a:prstTxWarp prst="textNoShape">
              <a:avLst/>
            </a:prstTxWarp>
            <a:spAutoFit/>
          </a:bodyPr>
          <a:lstStyle/>
          <a:p>
            <a:r>
              <a:rPr lang="en-US" sz="1632" spc="-71" dirty="0">
                <a:gradFill>
                  <a:gsLst>
                    <a:gs pos="2917">
                      <a:schemeClr val="tx1"/>
                    </a:gs>
                    <a:gs pos="30000">
                      <a:schemeClr val="tx1"/>
                    </a:gs>
                  </a:gsLst>
                  <a:lin ang="5400000" scaled="0"/>
                </a:gradFill>
              </a:rPr>
              <a:t>Remote User</a:t>
            </a:r>
          </a:p>
        </p:txBody>
      </p:sp>
      <p:sp>
        <p:nvSpPr>
          <p:cNvPr id="16" name="TextBox 15"/>
          <p:cNvSpPr txBox="1">
            <a:spLocks noChangeArrowheads="1"/>
          </p:cNvSpPr>
          <p:nvPr/>
        </p:nvSpPr>
        <p:spPr bwMode="auto">
          <a:xfrm>
            <a:off x="7601491" y="4464680"/>
            <a:ext cx="1634233" cy="897490"/>
          </a:xfrm>
          <a:prstGeom prst="rect">
            <a:avLst/>
          </a:prstGeom>
          <a:noFill/>
          <a:ln w="25400">
            <a:solidFill>
              <a:schemeClr val="tx1"/>
            </a:solidFill>
            <a:miter lim="800000"/>
            <a:headEnd/>
            <a:tailEnd/>
          </a:ln>
        </p:spPr>
        <p:txBody>
          <a:bodyPr wrap="square">
            <a:prstTxWarp prst="textNoShape">
              <a:avLst/>
            </a:prstTxWarp>
            <a:spAutoFit/>
          </a:bodyPr>
          <a:lstStyle/>
          <a:p>
            <a:pPr algn="ctr"/>
            <a:r>
              <a:rPr lang="en-US" sz="1632" spc="-71" dirty="0">
                <a:gradFill>
                  <a:gsLst>
                    <a:gs pos="2917">
                      <a:schemeClr val="tx1"/>
                    </a:gs>
                    <a:gs pos="30000">
                      <a:schemeClr val="tx1"/>
                    </a:gs>
                  </a:gsLst>
                  <a:lin ang="5400000" scaled="0"/>
                </a:gradFill>
              </a:rPr>
              <a:t>Machine info</a:t>
            </a:r>
          </a:p>
          <a:p>
            <a:pPr algn="ctr"/>
            <a:r>
              <a:rPr lang="en-US" sz="1200" spc="-71" dirty="0">
                <a:gradFill>
                  <a:gsLst>
                    <a:gs pos="2917">
                      <a:schemeClr val="tx1"/>
                    </a:gs>
                    <a:gs pos="30000">
                      <a:schemeClr val="tx1"/>
                    </a:gs>
                  </a:gsLst>
                  <a:lin ang="5400000" scaled="0"/>
                </a:gradFill>
              </a:rPr>
              <a:t>00:11:22:33:44:55</a:t>
            </a:r>
          </a:p>
          <a:p>
            <a:pPr algn="ctr"/>
            <a:r>
              <a:rPr lang="en-US" sz="1200" spc="-71" dirty="0">
                <a:gradFill>
                  <a:gsLst>
                    <a:gs pos="2917">
                      <a:schemeClr val="tx1"/>
                    </a:gs>
                    <a:gs pos="30000">
                      <a:schemeClr val="tx1"/>
                    </a:gs>
                  </a:gsLst>
                  <a:lin ang="5400000" scaled="0"/>
                </a:gradFill>
              </a:rPr>
              <a:t>1.2.3.4</a:t>
            </a:r>
          </a:p>
          <a:p>
            <a:pPr algn="ctr"/>
            <a:r>
              <a:rPr lang="en-US" sz="1200" spc="-71" dirty="0">
                <a:gradFill>
                  <a:gsLst>
                    <a:gs pos="2917">
                      <a:schemeClr val="tx1"/>
                    </a:gs>
                    <a:gs pos="30000">
                      <a:schemeClr val="tx1"/>
                    </a:gs>
                  </a:gsLst>
                  <a:lin ang="5400000" scaled="0"/>
                </a:gradFill>
              </a:rPr>
              <a:t>Listing ports: 445, 3389</a:t>
            </a:r>
          </a:p>
        </p:txBody>
      </p:sp>
      <p:sp>
        <p:nvSpPr>
          <p:cNvPr id="17" name="TextBox 16"/>
          <p:cNvSpPr txBox="1"/>
          <p:nvPr/>
        </p:nvSpPr>
        <p:spPr>
          <a:xfrm>
            <a:off x="10850663" y="2682094"/>
            <a:ext cx="1280215" cy="528158"/>
          </a:xfrm>
          <a:prstGeom prst="rect">
            <a:avLst/>
          </a:prstGeom>
          <a:noFill/>
          <a:ln w="25400">
            <a:solidFill>
              <a:schemeClr val="tx1"/>
            </a:solidFill>
          </a:ln>
        </p:spPr>
        <p:txBody>
          <a:bodyPr wrap="square">
            <a:spAutoFit/>
          </a:bodyPr>
          <a:lstStyle/>
          <a:p>
            <a:pPr algn="ctr">
              <a:defRPr/>
            </a:pPr>
            <a:r>
              <a:rPr lang="en-US" sz="1632" spc="-71" dirty="0">
                <a:gradFill>
                  <a:gsLst>
                    <a:gs pos="2917">
                      <a:schemeClr val="tx1"/>
                    </a:gs>
                    <a:gs pos="30000">
                      <a:schemeClr val="tx1"/>
                    </a:gs>
                  </a:gsLst>
                  <a:lin ang="5400000" scaled="0"/>
                </a:gradFill>
              </a:rPr>
              <a:t>TCP SYN</a:t>
            </a:r>
          </a:p>
          <a:p>
            <a:pPr algn="ctr">
              <a:defRPr/>
            </a:pPr>
            <a:r>
              <a:rPr lang="en-US" sz="1200" spc="-71" dirty="0">
                <a:gradFill>
                  <a:gsLst>
                    <a:gs pos="2917">
                      <a:schemeClr val="tx1"/>
                    </a:gs>
                    <a:gs pos="30000">
                      <a:schemeClr val="tx1"/>
                    </a:gs>
                  </a:gsLst>
                  <a:lin ang="5400000" scaled="0"/>
                </a:gradFill>
              </a:rPr>
              <a:t>1.2.3.4:3389</a:t>
            </a:r>
          </a:p>
        </p:txBody>
      </p:sp>
      <p:sp>
        <p:nvSpPr>
          <p:cNvPr id="18" name="TextBox 24"/>
          <p:cNvSpPr txBox="1">
            <a:spLocks noChangeArrowheads="1"/>
          </p:cNvSpPr>
          <p:nvPr/>
        </p:nvSpPr>
        <p:spPr bwMode="auto">
          <a:xfrm>
            <a:off x="5946391" y="5731563"/>
            <a:ext cx="1432572" cy="594650"/>
          </a:xfrm>
          <a:prstGeom prst="rect">
            <a:avLst/>
          </a:prstGeom>
          <a:noFill/>
          <a:ln w="9525">
            <a:noFill/>
            <a:miter lim="800000"/>
            <a:headEnd/>
            <a:tailEnd/>
          </a:ln>
        </p:spPr>
        <p:txBody>
          <a:bodyPr wrap="none">
            <a:prstTxWarp prst="textNoShape">
              <a:avLst/>
            </a:prstTxWarp>
            <a:spAutoFit/>
          </a:bodyPr>
          <a:lstStyle/>
          <a:p>
            <a:r>
              <a:rPr lang="en-US" sz="1632" spc="-71" dirty="0">
                <a:gradFill>
                  <a:gsLst>
                    <a:gs pos="2917">
                      <a:schemeClr val="tx1"/>
                    </a:gs>
                    <a:gs pos="30000">
                      <a:schemeClr val="tx1"/>
                    </a:gs>
                  </a:gsLst>
                  <a:lin ang="5400000" scaled="0"/>
                </a:gradFill>
              </a:rPr>
              <a:t>Client Machine</a:t>
            </a:r>
          </a:p>
          <a:p>
            <a:endParaRPr lang="en-US" sz="1632" spc="-71" dirty="0">
              <a:gradFill>
                <a:gsLst>
                  <a:gs pos="2917">
                    <a:schemeClr val="tx1"/>
                  </a:gs>
                  <a:gs pos="30000">
                    <a:schemeClr val="tx1"/>
                  </a:gs>
                </a:gsLst>
                <a:lin ang="5400000" scaled="0"/>
              </a:gradFill>
            </a:endParaRPr>
          </a:p>
        </p:txBody>
      </p:sp>
      <p:sp>
        <p:nvSpPr>
          <p:cNvPr id="19" name="TextBox 18"/>
          <p:cNvSpPr txBox="1">
            <a:spLocks noChangeArrowheads="1"/>
          </p:cNvSpPr>
          <p:nvPr/>
        </p:nvSpPr>
        <p:spPr bwMode="auto">
          <a:xfrm>
            <a:off x="2041985" y="4802590"/>
            <a:ext cx="854886" cy="343492"/>
          </a:xfrm>
          <a:prstGeom prst="rect">
            <a:avLst/>
          </a:prstGeom>
          <a:noFill/>
          <a:ln w="25400">
            <a:solidFill>
              <a:schemeClr val="tx1"/>
            </a:solidFill>
            <a:miter lim="800000"/>
            <a:headEnd/>
            <a:tailEnd/>
          </a:ln>
        </p:spPr>
        <p:txBody>
          <a:bodyPr wrap="square">
            <a:prstTxWarp prst="textNoShape">
              <a:avLst/>
            </a:prstTxWarp>
            <a:spAutoFit/>
          </a:bodyPr>
          <a:lstStyle/>
          <a:p>
            <a:pPr algn="ctr"/>
            <a:r>
              <a:rPr lang="en-US" sz="1632" spc="-71" dirty="0">
                <a:gradFill>
                  <a:gsLst>
                    <a:gs pos="2917">
                      <a:schemeClr val="tx1"/>
                    </a:gs>
                    <a:gs pos="30000">
                      <a:schemeClr val="tx1"/>
                    </a:gs>
                  </a:gsLst>
                  <a:lin ang="5400000" scaled="0"/>
                </a:gradFill>
              </a:rPr>
              <a:t>Ping</a:t>
            </a:r>
          </a:p>
        </p:txBody>
      </p:sp>
      <p:sp>
        <p:nvSpPr>
          <p:cNvPr id="20" name="TextBox 24"/>
          <p:cNvSpPr txBox="1">
            <a:spLocks noChangeArrowheads="1"/>
          </p:cNvSpPr>
          <p:nvPr/>
        </p:nvSpPr>
        <p:spPr bwMode="auto">
          <a:xfrm>
            <a:off x="634116" y="6028888"/>
            <a:ext cx="943272" cy="343492"/>
          </a:xfrm>
          <a:prstGeom prst="rect">
            <a:avLst/>
          </a:prstGeom>
          <a:noFill/>
          <a:ln w="9525">
            <a:noFill/>
            <a:miter lim="800000"/>
            <a:headEnd/>
            <a:tailEnd/>
          </a:ln>
        </p:spPr>
        <p:txBody>
          <a:bodyPr wrap="none">
            <a:prstTxWarp prst="textNoShape">
              <a:avLst/>
            </a:prstTxWarp>
            <a:spAutoFit/>
          </a:bodyPr>
          <a:lstStyle/>
          <a:p>
            <a:r>
              <a:rPr lang="en-US" sz="1632" spc="-71" dirty="0">
                <a:gradFill>
                  <a:gsLst>
                    <a:gs pos="2917">
                      <a:schemeClr val="tx1"/>
                    </a:gs>
                    <a:gs pos="30000">
                      <a:schemeClr val="tx1"/>
                    </a:gs>
                  </a:gsLst>
                  <a:lin ang="5400000" scaled="0"/>
                </a:gradFill>
              </a:rPr>
              <a:t>Manager</a:t>
            </a:r>
          </a:p>
        </p:txBody>
      </p:sp>
      <p:sp>
        <p:nvSpPr>
          <p:cNvPr id="21" name="Freeform 320"/>
          <p:cNvSpPr>
            <a:spLocks/>
          </p:cNvSpPr>
          <p:nvPr/>
        </p:nvSpPr>
        <p:spPr bwMode="auto">
          <a:xfrm>
            <a:off x="5937666" y="1696012"/>
            <a:ext cx="1870921" cy="833833"/>
          </a:xfrm>
          <a:custGeom>
            <a:avLst/>
            <a:gdLst>
              <a:gd name="T0" fmla="*/ 743 w 959"/>
              <a:gd name="T1" fmla="*/ 528 h 534"/>
              <a:gd name="T2" fmla="*/ 607 w 959"/>
              <a:gd name="T3" fmla="*/ 531 h 534"/>
              <a:gd name="T4" fmla="*/ 187 w 959"/>
              <a:gd name="T5" fmla="*/ 531 h 534"/>
              <a:gd name="T6" fmla="*/ 121 w 959"/>
              <a:gd name="T7" fmla="*/ 526 h 534"/>
              <a:gd name="T8" fmla="*/ 13 w 959"/>
              <a:gd name="T9" fmla="*/ 419 h 534"/>
              <a:gd name="T10" fmla="*/ 23 w 959"/>
              <a:gd name="T11" fmla="*/ 297 h 534"/>
              <a:gd name="T12" fmla="*/ 96 w 959"/>
              <a:gd name="T13" fmla="*/ 227 h 534"/>
              <a:gd name="T14" fmla="*/ 212 w 959"/>
              <a:gd name="T15" fmla="*/ 224 h 534"/>
              <a:gd name="T16" fmla="*/ 320 w 959"/>
              <a:gd name="T17" fmla="*/ 123 h 534"/>
              <a:gd name="T18" fmla="*/ 487 w 959"/>
              <a:gd name="T19" fmla="*/ 133 h 534"/>
              <a:gd name="T20" fmla="*/ 687 w 959"/>
              <a:gd name="T21" fmla="*/ 3 h 534"/>
              <a:gd name="T22" fmla="*/ 805 w 959"/>
              <a:gd name="T23" fmla="*/ 26 h 534"/>
              <a:gd name="T24" fmla="*/ 940 w 959"/>
              <a:gd name="T25" fmla="*/ 178 h 534"/>
              <a:gd name="T26" fmla="*/ 952 w 959"/>
              <a:gd name="T27" fmla="*/ 307 h 534"/>
              <a:gd name="T28" fmla="*/ 843 w 959"/>
              <a:gd name="T29" fmla="*/ 486 h 534"/>
              <a:gd name="T30" fmla="*/ 743 w 959"/>
              <a:gd name="T31" fmla="*/ 52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59" h="534">
                <a:moveTo>
                  <a:pt x="743" y="528"/>
                </a:moveTo>
                <a:cubicBezTo>
                  <a:pt x="703" y="534"/>
                  <a:pt x="657" y="531"/>
                  <a:pt x="607" y="531"/>
                </a:cubicBezTo>
                <a:cubicBezTo>
                  <a:pt x="468" y="531"/>
                  <a:pt x="327" y="531"/>
                  <a:pt x="187" y="531"/>
                </a:cubicBezTo>
                <a:cubicBezTo>
                  <a:pt x="162" y="531"/>
                  <a:pt x="140" y="531"/>
                  <a:pt x="121" y="526"/>
                </a:cubicBezTo>
                <a:cubicBezTo>
                  <a:pt x="68" y="513"/>
                  <a:pt x="29" y="473"/>
                  <a:pt x="13" y="419"/>
                </a:cubicBezTo>
                <a:cubicBezTo>
                  <a:pt x="0" y="377"/>
                  <a:pt x="7" y="330"/>
                  <a:pt x="23" y="297"/>
                </a:cubicBezTo>
                <a:cubicBezTo>
                  <a:pt x="38" y="268"/>
                  <a:pt x="64" y="241"/>
                  <a:pt x="96" y="227"/>
                </a:cubicBezTo>
                <a:cubicBezTo>
                  <a:pt x="126" y="213"/>
                  <a:pt x="174" y="207"/>
                  <a:pt x="212" y="224"/>
                </a:cubicBezTo>
                <a:cubicBezTo>
                  <a:pt x="236" y="179"/>
                  <a:pt x="271" y="143"/>
                  <a:pt x="320" y="123"/>
                </a:cubicBezTo>
                <a:cubicBezTo>
                  <a:pt x="371" y="101"/>
                  <a:pt x="445" y="105"/>
                  <a:pt x="487" y="133"/>
                </a:cubicBezTo>
                <a:cubicBezTo>
                  <a:pt x="528" y="66"/>
                  <a:pt x="590" y="10"/>
                  <a:pt x="687" y="3"/>
                </a:cubicBezTo>
                <a:cubicBezTo>
                  <a:pt x="734" y="0"/>
                  <a:pt x="772" y="10"/>
                  <a:pt x="805" y="26"/>
                </a:cubicBezTo>
                <a:cubicBezTo>
                  <a:pt x="868" y="55"/>
                  <a:pt x="917" y="106"/>
                  <a:pt x="940" y="178"/>
                </a:cubicBezTo>
                <a:cubicBezTo>
                  <a:pt x="952" y="213"/>
                  <a:pt x="959" y="259"/>
                  <a:pt x="952" y="307"/>
                </a:cubicBezTo>
                <a:cubicBezTo>
                  <a:pt x="941" y="389"/>
                  <a:pt x="897" y="448"/>
                  <a:pt x="843" y="486"/>
                </a:cubicBezTo>
                <a:cubicBezTo>
                  <a:pt x="815" y="505"/>
                  <a:pt x="782" y="521"/>
                  <a:pt x="743" y="528"/>
                </a:cubicBezTo>
                <a:close/>
              </a:path>
            </a:pathLst>
          </a:custGeom>
          <a:solidFill>
            <a:schemeClr val="tx1"/>
          </a:solidFill>
          <a:ln w="9525" cap="flat" cmpd="sng" algn="ctr">
            <a:noFill/>
            <a:prstDash val="solid"/>
            <a:headEnd type="none" w="med" len="med"/>
            <a:tailEnd type="none" w="med" len="med"/>
          </a:ln>
          <a:effectLst/>
          <a:extLst/>
        </p:spPr>
        <p:txBody>
          <a:bodyPr vert="horz" wrap="square" lIns="113796" tIns="0" rIns="113796" bIns="56898" numCol="1" rtlCol="0" anchor="ctr" anchorCtr="0" compatLnSpc="1">
            <a:prstTxWarp prst="textNoShape">
              <a:avLst/>
            </a:prstTxWarp>
          </a:bodyPr>
          <a:lstStyle/>
          <a:p>
            <a:pPr defTabSz="1137643" fontAlgn="base">
              <a:spcBef>
                <a:spcPct val="0"/>
              </a:spcBef>
              <a:spcAft>
                <a:spcPct val="0"/>
              </a:spcAft>
            </a:pPr>
            <a:endParaRPr lang="en-US" sz="1399" b="1" kern="0" dirty="0">
              <a:solidFill>
                <a:schemeClr val="accent1"/>
              </a:solidFill>
              <a:latin typeface="Segoe" pitchFamily="34" charset="0"/>
            </a:endParaRPr>
          </a:p>
          <a:p>
            <a:pPr defTabSz="1137643" fontAlgn="base">
              <a:spcBef>
                <a:spcPct val="0"/>
              </a:spcBef>
              <a:spcAft>
                <a:spcPct val="0"/>
              </a:spcAft>
            </a:pPr>
            <a:r>
              <a:rPr lang="en-US" sz="1399" b="1" kern="0" dirty="0" smtClean="0">
                <a:solidFill>
                  <a:schemeClr val="accent1"/>
                </a:solidFill>
                <a:latin typeface="Segoe" pitchFamily="34" charset="0"/>
              </a:rPr>
              <a:t>           WAN</a:t>
            </a:r>
            <a:endParaRPr lang="en-US" sz="1399" b="1" kern="0" dirty="0">
              <a:solidFill>
                <a:schemeClr val="accent1"/>
              </a:solidFill>
              <a:latin typeface="Segoe" pitchFamily="34" charset="0"/>
            </a:endParaRPr>
          </a:p>
        </p:txBody>
      </p:sp>
      <p:sp>
        <p:nvSpPr>
          <p:cNvPr id="22" name="Freeform 7"/>
          <p:cNvSpPr>
            <a:spLocks noChangeAspect="1" noEditPoints="1"/>
          </p:cNvSpPr>
          <p:nvPr/>
        </p:nvSpPr>
        <p:spPr bwMode="auto">
          <a:xfrm>
            <a:off x="5948478" y="4418557"/>
            <a:ext cx="1546482" cy="1136372"/>
          </a:xfrm>
          <a:custGeom>
            <a:avLst/>
            <a:gdLst>
              <a:gd name="T0" fmla="*/ 16 w 1389"/>
              <a:gd name="T1" fmla="*/ 0 h 878"/>
              <a:gd name="T2" fmla="*/ 0 w 1389"/>
              <a:gd name="T3" fmla="*/ 332 h 878"/>
              <a:gd name="T4" fmla="*/ 0 w 1389"/>
              <a:gd name="T5" fmla="*/ 788 h 878"/>
              <a:gd name="T6" fmla="*/ 198 w 1389"/>
              <a:gd name="T7" fmla="*/ 802 h 878"/>
              <a:gd name="T8" fmla="*/ 647 w 1389"/>
              <a:gd name="T9" fmla="*/ 803 h 878"/>
              <a:gd name="T10" fmla="*/ 647 w 1389"/>
              <a:gd name="T11" fmla="*/ 826 h 878"/>
              <a:gd name="T12" fmla="*/ 355 w 1389"/>
              <a:gd name="T13" fmla="*/ 840 h 878"/>
              <a:gd name="T14" fmla="*/ 345 w 1389"/>
              <a:gd name="T15" fmla="*/ 878 h 878"/>
              <a:gd name="T16" fmla="*/ 1039 w 1389"/>
              <a:gd name="T17" fmla="*/ 864 h 878"/>
              <a:gd name="T18" fmla="*/ 1000 w 1389"/>
              <a:gd name="T19" fmla="*/ 826 h 878"/>
              <a:gd name="T20" fmla="*/ 721 w 1389"/>
              <a:gd name="T21" fmla="*/ 804 h 878"/>
              <a:gd name="T22" fmla="*/ 1374 w 1389"/>
              <a:gd name="T23" fmla="*/ 803 h 878"/>
              <a:gd name="T24" fmla="*/ 1389 w 1389"/>
              <a:gd name="T25" fmla="*/ 14 h 878"/>
              <a:gd name="T26" fmla="*/ 1126 w 1389"/>
              <a:gd name="T27" fmla="*/ 781 h 878"/>
              <a:gd name="T28" fmla="*/ 1107 w 1389"/>
              <a:gd name="T29" fmla="*/ 778 h 878"/>
              <a:gd name="T30" fmla="*/ 1126 w 1389"/>
              <a:gd name="T31" fmla="*/ 774 h 878"/>
              <a:gd name="T32" fmla="*/ 1126 w 1389"/>
              <a:gd name="T33" fmla="*/ 781 h 878"/>
              <a:gd name="T34" fmla="*/ 1144 w 1389"/>
              <a:gd name="T35" fmla="*/ 781 h 878"/>
              <a:gd name="T36" fmla="*/ 1144 w 1389"/>
              <a:gd name="T37" fmla="*/ 774 h 878"/>
              <a:gd name="T38" fmla="*/ 1164 w 1389"/>
              <a:gd name="T39" fmla="*/ 778 h 878"/>
              <a:gd name="T40" fmla="*/ 1194 w 1389"/>
              <a:gd name="T41" fmla="*/ 781 h 878"/>
              <a:gd name="T42" fmla="*/ 1174 w 1389"/>
              <a:gd name="T43" fmla="*/ 778 h 878"/>
              <a:gd name="T44" fmla="*/ 1194 w 1389"/>
              <a:gd name="T45" fmla="*/ 774 h 878"/>
              <a:gd name="T46" fmla="*/ 1194 w 1389"/>
              <a:gd name="T47" fmla="*/ 781 h 878"/>
              <a:gd name="T48" fmla="*/ 1211 w 1389"/>
              <a:gd name="T49" fmla="*/ 781 h 878"/>
              <a:gd name="T50" fmla="*/ 1211 w 1389"/>
              <a:gd name="T51" fmla="*/ 774 h 878"/>
              <a:gd name="T52" fmla="*/ 1231 w 1389"/>
              <a:gd name="T53" fmla="*/ 778 h 878"/>
              <a:gd name="T54" fmla="*/ 1261 w 1389"/>
              <a:gd name="T55" fmla="*/ 781 h 878"/>
              <a:gd name="T56" fmla="*/ 1241 w 1389"/>
              <a:gd name="T57" fmla="*/ 778 h 878"/>
              <a:gd name="T58" fmla="*/ 1261 w 1389"/>
              <a:gd name="T59" fmla="*/ 774 h 878"/>
              <a:gd name="T60" fmla="*/ 1261 w 1389"/>
              <a:gd name="T61" fmla="*/ 781 h 878"/>
              <a:gd name="T62" fmla="*/ 1278 w 1389"/>
              <a:gd name="T63" fmla="*/ 781 h 878"/>
              <a:gd name="T64" fmla="*/ 1278 w 1389"/>
              <a:gd name="T65" fmla="*/ 774 h 878"/>
              <a:gd name="T66" fmla="*/ 1298 w 1389"/>
              <a:gd name="T67" fmla="*/ 778 h 878"/>
              <a:gd name="T68" fmla="*/ 1316 w 1389"/>
              <a:gd name="T69" fmla="*/ 787 h 878"/>
              <a:gd name="T70" fmla="*/ 1316 w 1389"/>
              <a:gd name="T71" fmla="*/ 768 h 878"/>
              <a:gd name="T72" fmla="*/ 1316 w 1389"/>
              <a:gd name="T73" fmla="*/ 787 h 878"/>
              <a:gd name="T74" fmla="*/ 1326 w 1389"/>
              <a:gd name="T75" fmla="*/ 754 h 878"/>
              <a:gd name="T76" fmla="*/ 455 w 1389"/>
              <a:gd name="T77" fmla="*/ 754 h 878"/>
              <a:gd name="T78" fmla="*/ 49 w 1389"/>
              <a:gd name="T79" fmla="*/ 739 h 878"/>
              <a:gd name="T80" fmla="*/ 49 w 1389"/>
              <a:gd name="T81" fmla="*/ 332 h 878"/>
              <a:gd name="T82" fmla="*/ 64 w 1389"/>
              <a:gd name="T83" fmla="*/ 48 h 878"/>
              <a:gd name="T84" fmla="*/ 1340 w 1389"/>
              <a:gd name="T85" fmla="*/ 6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9" h="878">
                <a:moveTo>
                  <a:pt x="1374" y="0"/>
                </a:moveTo>
                <a:cubicBezTo>
                  <a:pt x="16" y="0"/>
                  <a:pt x="16" y="0"/>
                  <a:pt x="16" y="0"/>
                </a:cubicBezTo>
                <a:cubicBezTo>
                  <a:pt x="7" y="0"/>
                  <a:pt x="0" y="6"/>
                  <a:pt x="0" y="14"/>
                </a:cubicBezTo>
                <a:cubicBezTo>
                  <a:pt x="0" y="139"/>
                  <a:pt x="0" y="244"/>
                  <a:pt x="0" y="332"/>
                </a:cubicBezTo>
                <a:cubicBezTo>
                  <a:pt x="0" y="384"/>
                  <a:pt x="0" y="430"/>
                  <a:pt x="0" y="470"/>
                </a:cubicBezTo>
                <a:cubicBezTo>
                  <a:pt x="0" y="788"/>
                  <a:pt x="0" y="788"/>
                  <a:pt x="0" y="788"/>
                </a:cubicBezTo>
                <a:cubicBezTo>
                  <a:pt x="0" y="796"/>
                  <a:pt x="7" y="802"/>
                  <a:pt x="16" y="802"/>
                </a:cubicBezTo>
                <a:cubicBezTo>
                  <a:pt x="16" y="802"/>
                  <a:pt x="16" y="802"/>
                  <a:pt x="198" y="802"/>
                </a:cubicBezTo>
                <a:cubicBezTo>
                  <a:pt x="198" y="802"/>
                  <a:pt x="198" y="803"/>
                  <a:pt x="198" y="803"/>
                </a:cubicBezTo>
                <a:cubicBezTo>
                  <a:pt x="647" y="803"/>
                  <a:pt x="647" y="803"/>
                  <a:pt x="647" y="803"/>
                </a:cubicBezTo>
                <a:cubicBezTo>
                  <a:pt x="647" y="803"/>
                  <a:pt x="647" y="803"/>
                  <a:pt x="647" y="804"/>
                </a:cubicBezTo>
                <a:cubicBezTo>
                  <a:pt x="647" y="826"/>
                  <a:pt x="647" y="826"/>
                  <a:pt x="647" y="826"/>
                </a:cubicBezTo>
                <a:cubicBezTo>
                  <a:pt x="369" y="826"/>
                  <a:pt x="369" y="826"/>
                  <a:pt x="369" y="826"/>
                </a:cubicBezTo>
                <a:cubicBezTo>
                  <a:pt x="362" y="826"/>
                  <a:pt x="355" y="832"/>
                  <a:pt x="355" y="840"/>
                </a:cubicBezTo>
                <a:cubicBezTo>
                  <a:pt x="331" y="864"/>
                  <a:pt x="331" y="864"/>
                  <a:pt x="331" y="864"/>
                </a:cubicBezTo>
                <a:cubicBezTo>
                  <a:pt x="331" y="872"/>
                  <a:pt x="337" y="878"/>
                  <a:pt x="345" y="878"/>
                </a:cubicBezTo>
                <a:cubicBezTo>
                  <a:pt x="1024" y="878"/>
                  <a:pt x="1024" y="878"/>
                  <a:pt x="1024" y="878"/>
                </a:cubicBezTo>
                <a:cubicBezTo>
                  <a:pt x="1033" y="878"/>
                  <a:pt x="1039" y="872"/>
                  <a:pt x="1039" y="864"/>
                </a:cubicBezTo>
                <a:cubicBezTo>
                  <a:pt x="1015" y="840"/>
                  <a:pt x="1015" y="840"/>
                  <a:pt x="1015" y="840"/>
                </a:cubicBezTo>
                <a:cubicBezTo>
                  <a:pt x="1015" y="832"/>
                  <a:pt x="1009" y="826"/>
                  <a:pt x="1000" y="826"/>
                </a:cubicBezTo>
                <a:cubicBezTo>
                  <a:pt x="721" y="826"/>
                  <a:pt x="721" y="826"/>
                  <a:pt x="721" y="826"/>
                </a:cubicBezTo>
                <a:cubicBezTo>
                  <a:pt x="721" y="804"/>
                  <a:pt x="721" y="804"/>
                  <a:pt x="721" y="804"/>
                </a:cubicBezTo>
                <a:cubicBezTo>
                  <a:pt x="721" y="803"/>
                  <a:pt x="721" y="803"/>
                  <a:pt x="721" y="803"/>
                </a:cubicBezTo>
                <a:cubicBezTo>
                  <a:pt x="1374" y="803"/>
                  <a:pt x="1374" y="803"/>
                  <a:pt x="1374" y="803"/>
                </a:cubicBezTo>
                <a:cubicBezTo>
                  <a:pt x="1383" y="803"/>
                  <a:pt x="1389" y="797"/>
                  <a:pt x="1389" y="789"/>
                </a:cubicBezTo>
                <a:cubicBezTo>
                  <a:pt x="1389" y="14"/>
                  <a:pt x="1389" y="14"/>
                  <a:pt x="1389" y="14"/>
                </a:cubicBezTo>
                <a:cubicBezTo>
                  <a:pt x="1389" y="6"/>
                  <a:pt x="1383" y="0"/>
                  <a:pt x="1374" y="0"/>
                </a:cubicBezTo>
                <a:close/>
                <a:moveTo>
                  <a:pt x="1126" y="781"/>
                </a:moveTo>
                <a:cubicBezTo>
                  <a:pt x="1110" y="781"/>
                  <a:pt x="1110" y="781"/>
                  <a:pt x="1110" y="781"/>
                </a:cubicBezTo>
                <a:cubicBezTo>
                  <a:pt x="1108" y="781"/>
                  <a:pt x="1107" y="780"/>
                  <a:pt x="1107" y="778"/>
                </a:cubicBezTo>
                <a:cubicBezTo>
                  <a:pt x="1107" y="776"/>
                  <a:pt x="1108" y="774"/>
                  <a:pt x="1110" y="774"/>
                </a:cubicBezTo>
                <a:cubicBezTo>
                  <a:pt x="1126" y="774"/>
                  <a:pt x="1126" y="774"/>
                  <a:pt x="1126" y="774"/>
                </a:cubicBezTo>
                <a:cubicBezTo>
                  <a:pt x="1129" y="774"/>
                  <a:pt x="1130" y="776"/>
                  <a:pt x="1130" y="778"/>
                </a:cubicBezTo>
                <a:cubicBezTo>
                  <a:pt x="1130" y="780"/>
                  <a:pt x="1129" y="781"/>
                  <a:pt x="1126" y="781"/>
                </a:cubicBezTo>
                <a:close/>
                <a:moveTo>
                  <a:pt x="1160" y="781"/>
                </a:moveTo>
                <a:cubicBezTo>
                  <a:pt x="1144" y="781"/>
                  <a:pt x="1144" y="781"/>
                  <a:pt x="1144" y="781"/>
                </a:cubicBezTo>
                <a:cubicBezTo>
                  <a:pt x="1142" y="781"/>
                  <a:pt x="1140" y="780"/>
                  <a:pt x="1140" y="778"/>
                </a:cubicBezTo>
                <a:cubicBezTo>
                  <a:pt x="1140" y="776"/>
                  <a:pt x="1142" y="774"/>
                  <a:pt x="1144" y="774"/>
                </a:cubicBezTo>
                <a:cubicBezTo>
                  <a:pt x="1160" y="774"/>
                  <a:pt x="1160" y="774"/>
                  <a:pt x="1160" y="774"/>
                </a:cubicBezTo>
                <a:cubicBezTo>
                  <a:pt x="1162" y="774"/>
                  <a:pt x="1164" y="776"/>
                  <a:pt x="1164" y="778"/>
                </a:cubicBezTo>
                <a:cubicBezTo>
                  <a:pt x="1164" y="780"/>
                  <a:pt x="1162" y="781"/>
                  <a:pt x="1160" y="781"/>
                </a:cubicBezTo>
                <a:close/>
                <a:moveTo>
                  <a:pt x="1194" y="781"/>
                </a:moveTo>
                <a:cubicBezTo>
                  <a:pt x="1177" y="781"/>
                  <a:pt x="1177" y="781"/>
                  <a:pt x="1177" y="781"/>
                </a:cubicBezTo>
                <a:cubicBezTo>
                  <a:pt x="1175" y="781"/>
                  <a:pt x="1174" y="780"/>
                  <a:pt x="1174" y="778"/>
                </a:cubicBezTo>
                <a:cubicBezTo>
                  <a:pt x="1174" y="776"/>
                  <a:pt x="1175" y="774"/>
                  <a:pt x="1177" y="774"/>
                </a:cubicBezTo>
                <a:cubicBezTo>
                  <a:pt x="1194" y="774"/>
                  <a:pt x="1194" y="774"/>
                  <a:pt x="1194" y="774"/>
                </a:cubicBezTo>
                <a:cubicBezTo>
                  <a:pt x="1196" y="774"/>
                  <a:pt x="1198" y="776"/>
                  <a:pt x="1198" y="778"/>
                </a:cubicBezTo>
                <a:cubicBezTo>
                  <a:pt x="1198" y="780"/>
                  <a:pt x="1196" y="781"/>
                  <a:pt x="1194" y="781"/>
                </a:cubicBezTo>
                <a:close/>
                <a:moveTo>
                  <a:pt x="1228" y="781"/>
                </a:moveTo>
                <a:cubicBezTo>
                  <a:pt x="1211" y="781"/>
                  <a:pt x="1211" y="781"/>
                  <a:pt x="1211" y="781"/>
                </a:cubicBezTo>
                <a:cubicBezTo>
                  <a:pt x="1209" y="781"/>
                  <a:pt x="1207" y="780"/>
                  <a:pt x="1207" y="778"/>
                </a:cubicBezTo>
                <a:cubicBezTo>
                  <a:pt x="1207" y="776"/>
                  <a:pt x="1209" y="774"/>
                  <a:pt x="1211" y="774"/>
                </a:cubicBezTo>
                <a:cubicBezTo>
                  <a:pt x="1228" y="774"/>
                  <a:pt x="1228" y="774"/>
                  <a:pt x="1228" y="774"/>
                </a:cubicBezTo>
                <a:cubicBezTo>
                  <a:pt x="1230" y="774"/>
                  <a:pt x="1231" y="776"/>
                  <a:pt x="1231" y="778"/>
                </a:cubicBezTo>
                <a:cubicBezTo>
                  <a:pt x="1231" y="780"/>
                  <a:pt x="1230" y="781"/>
                  <a:pt x="1228" y="781"/>
                </a:cubicBezTo>
                <a:close/>
                <a:moveTo>
                  <a:pt x="1261" y="781"/>
                </a:moveTo>
                <a:cubicBezTo>
                  <a:pt x="1244" y="781"/>
                  <a:pt x="1244" y="781"/>
                  <a:pt x="1244" y="781"/>
                </a:cubicBezTo>
                <a:cubicBezTo>
                  <a:pt x="1242" y="781"/>
                  <a:pt x="1241" y="780"/>
                  <a:pt x="1241" y="778"/>
                </a:cubicBezTo>
                <a:cubicBezTo>
                  <a:pt x="1241" y="776"/>
                  <a:pt x="1242" y="774"/>
                  <a:pt x="1244" y="774"/>
                </a:cubicBezTo>
                <a:cubicBezTo>
                  <a:pt x="1261" y="774"/>
                  <a:pt x="1261" y="774"/>
                  <a:pt x="1261" y="774"/>
                </a:cubicBezTo>
                <a:cubicBezTo>
                  <a:pt x="1263" y="774"/>
                  <a:pt x="1265" y="776"/>
                  <a:pt x="1265" y="778"/>
                </a:cubicBezTo>
                <a:cubicBezTo>
                  <a:pt x="1265" y="780"/>
                  <a:pt x="1263" y="781"/>
                  <a:pt x="1261" y="781"/>
                </a:cubicBezTo>
                <a:close/>
                <a:moveTo>
                  <a:pt x="1295" y="781"/>
                </a:moveTo>
                <a:cubicBezTo>
                  <a:pt x="1278" y="781"/>
                  <a:pt x="1278" y="781"/>
                  <a:pt x="1278" y="781"/>
                </a:cubicBezTo>
                <a:cubicBezTo>
                  <a:pt x="1276" y="781"/>
                  <a:pt x="1274" y="780"/>
                  <a:pt x="1274" y="778"/>
                </a:cubicBezTo>
                <a:cubicBezTo>
                  <a:pt x="1274" y="776"/>
                  <a:pt x="1276" y="774"/>
                  <a:pt x="1278" y="774"/>
                </a:cubicBezTo>
                <a:cubicBezTo>
                  <a:pt x="1295" y="774"/>
                  <a:pt x="1295" y="774"/>
                  <a:pt x="1295" y="774"/>
                </a:cubicBezTo>
                <a:cubicBezTo>
                  <a:pt x="1297" y="774"/>
                  <a:pt x="1298" y="776"/>
                  <a:pt x="1298" y="778"/>
                </a:cubicBezTo>
                <a:cubicBezTo>
                  <a:pt x="1298" y="780"/>
                  <a:pt x="1297" y="781"/>
                  <a:pt x="1295" y="781"/>
                </a:cubicBezTo>
                <a:close/>
                <a:moveTo>
                  <a:pt x="1316" y="787"/>
                </a:moveTo>
                <a:cubicBezTo>
                  <a:pt x="1311" y="787"/>
                  <a:pt x="1307" y="783"/>
                  <a:pt x="1307" y="778"/>
                </a:cubicBezTo>
                <a:cubicBezTo>
                  <a:pt x="1307" y="773"/>
                  <a:pt x="1311" y="768"/>
                  <a:pt x="1316" y="768"/>
                </a:cubicBezTo>
                <a:cubicBezTo>
                  <a:pt x="1321" y="768"/>
                  <a:pt x="1325" y="773"/>
                  <a:pt x="1325" y="778"/>
                </a:cubicBezTo>
                <a:cubicBezTo>
                  <a:pt x="1325" y="783"/>
                  <a:pt x="1321" y="787"/>
                  <a:pt x="1316" y="787"/>
                </a:cubicBezTo>
                <a:close/>
                <a:moveTo>
                  <a:pt x="1340" y="740"/>
                </a:moveTo>
                <a:cubicBezTo>
                  <a:pt x="1340" y="748"/>
                  <a:pt x="1334" y="754"/>
                  <a:pt x="1326" y="754"/>
                </a:cubicBezTo>
                <a:cubicBezTo>
                  <a:pt x="918" y="754"/>
                  <a:pt x="642" y="754"/>
                  <a:pt x="455" y="754"/>
                </a:cubicBezTo>
                <a:cubicBezTo>
                  <a:pt x="455" y="754"/>
                  <a:pt x="455" y="754"/>
                  <a:pt x="455" y="754"/>
                </a:cubicBezTo>
                <a:cubicBezTo>
                  <a:pt x="64" y="754"/>
                  <a:pt x="64" y="754"/>
                  <a:pt x="64" y="754"/>
                </a:cubicBezTo>
                <a:cubicBezTo>
                  <a:pt x="56" y="754"/>
                  <a:pt x="49" y="747"/>
                  <a:pt x="49" y="739"/>
                </a:cubicBezTo>
                <a:cubicBezTo>
                  <a:pt x="49" y="739"/>
                  <a:pt x="49" y="739"/>
                  <a:pt x="49" y="470"/>
                </a:cubicBezTo>
                <a:cubicBezTo>
                  <a:pt x="49" y="417"/>
                  <a:pt x="49" y="372"/>
                  <a:pt x="49" y="332"/>
                </a:cubicBezTo>
                <a:cubicBezTo>
                  <a:pt x="49" y="63"/>
                  <a:pt x="49" y="63"/>
                  <a:pt x="49" y="63"/>
                </a:cubicBezTo>
                <a:cubicBezTo>
                  <a:pt x="49" y="55"/>
                  <a:pt x="56" y="48"/>
                  <a:pt x="64" y="48"/>
                </a:cubicBezTo>
                <a:cubicBezTo>
                  <a:pt x="1326" y="48"/>
                  <a:pt x="1326" y="48"/>
                  <a:pt x="1326" y="48"/>
                </a:cubicBezTo>
                <a:cubicBezTo>
                  <a:pt x="1334" y="48"/>
                  <a:pt x="1340" y="55"/>
                  <a:pt x="1340" y="63"/>
                </a:cubicBezTo>
                <a:cubicBezTo>
                  <a:pt x="1340" y="740"/>
                  <a:pt x="1340" y="740"/>
                  <a:pt x="1340" y="740"/>
                </a:cubicBezTo>
                <a:close/>
              </a:path>
            </a:pathLst>
          </a:custGeom>
          <a:solidFill>
            <a:schemeClr val="tx1"/>
          </a:solidFill>
          <a:ln w="25400" cap="flat" cmpd="sng" algn="ctr">
            <a:noFill/>
            <a:prstDash val="solid"/>
            <a:headEnd type="none" w="med" len="med"/>
            <a:tailEnd type="none" w="med" len="med"/>
          </a:ln>
          <a:effectLst/>
        </p:spPr>
        <p:txBody>
          <a:bodyPr vert="horz" wrap="square" lIns="118351" tIns="59176" rIns="118351" bIns="59176" numCol="1" rtlCol="0" anchor="ctr" anchorCtr="0" compatLnSpc="1">
            <a:prstTxWarp prst="textNoShape">
              <a:avLst/>
            </a:prstTxWarp>
          </a:bodyPr>
          <a:lstStyle/>
          <a:p>
            <a:pPr defTabSz="1065194">
              <a:defRPr/>
            </a:pPr>
            <a:endParaRPr lang="en-US" sz="2856" kern="0" spc="-174">
              <a:latin typeface="Segoe Light" pitchFamily="34" charset="0"/>
            </a:endParaRPr>
          </a:p>
        </p:txBody>
      </p:sp>
      <p:sp>
        <p:nvSpPr>
          <p:cNvPr id="23" name="Freeform 7"/>
          <p:cNvSpPr>
            <a:spLocks noChangeAspect="1" noEditPoints="1"/>
          </p:cNvSpPr>
          <p:nvPr/>
        </p:nvSpPr>
        <p:spPr bwMode="auto">
          <a:xfrm>
            <a:off x="441536" y="4420507"/>
            <a:ext cx="1546482" cy="1136372"/>
          </a:xfrm>
          <a:custGeom>
            <a:avLst/>
            <a:gdLst>
              <a:gd name="T0" fmla="*/ 16 w 1389"/>
              <a:gd name="T1" fmla="*/ 0 h 878"/>
              <a:gd name="T2" fmla="*/ 0 w 1389"/>
              <a:gd name="T3" fmla="*/ 332 h 878"/>
              <a:gd name="T4" fmla="*/ 0 w 1389"/>
              <a:gd name="T5" fmla="*/ 788 h 878"/>
              <a:gd name="T6" fmla="*/ 198 w 1389"/>
              <a:gd name="T7" fmla="*/ 802 h 878"/>
              <a:gd name="T8" fmla="*/ 647 w 1389"/>
              <a:gd name="T9" fmla="*/ 803 h 878"/>
              <a:gd name="T10" fmla="*/ 647 w 1389"/>
              <a:gd name="T11" fmla="*/ 826 h 878"/>
              <a:gd name="T12" fmla="*/ 355 w 1389"/>
              <a:gd name="T13" fmla="*/ 840 h 878"/>
              <a:gd name="T14" fmla="*/ 345 w 1389"/>
              <a:gd name="T15" fmla="*/ 878 h 878"/>
              <a:gd name="T16" fmla="*/ 1039 w 1389"/>
              <a:gd name="T17" fmla="*/ 864 h 878"/>
              <a:gd name="T18" fmla="*/ 1000 w 1389"/>
              <a:gd name="T19" fmla="*/ 826 h 878"/>
              <a:gd name="T20" fmla="*/ 721 w 1389"/>
              <a:gd name="T21" fmla="*/ 804 h 878"/>
              <a:gd name="T22" fmla="*/ 1374 w 1389"/>
              <a:gd name="T23" fmla="*/ 803 h 878"/>
              <a:gd name="T24" fmla="*/ 1389 w 1389"/>
              <a:gd name="T25" fmla="*/ 14 h 878"/>
              <a:gd name="T26" fmla="*/ 1126 w 1389"/>
              <a:gd name="T27" fmla="*/ 781 h 878"/>
              <a:gd name="T28" fmla="*/ 1107 w 1389"/>
              <a:gd name="T29" fmla="*/ 778 h 878"/>
              <a:gd name="T30" fmla="*/ 1126 w 1389"/>
              <a:gd name="T31" fmla="*/ 774 h 878"/>
              <a:gd name="T32" fmla="*/ 1126 w 1389"/>
              <a:gd name="T33" fmla="*/ 781 h 878"/>
              <a:gd name="T34" fmla="*/ 1144 w 1389"/>
              <a:gd name="T35" fmla="*/ 781 h 878"/>
              <a:gd name="T36" fmla="*/ 1144 w 1389"/>
              <a:gd name="T37" fmla="*/ 774 h 878"/>
              <a:gd name="T38" fmla="*/ 1164 w 1389"/>
              <a:gd name="T39" fmla="*/ 778 h 878"/>
              <a:gd name="T40" fmla="*/ 1194 w 1389"/>
              <a:gd name="T41" fmla="*/ 781 h 878"/>
              <a:gd name="T42" fmla="*/ 1174 w 1389"/>
              <a:gd name="T43" fmla="*/ 778 h 878"/>
              <a:gd name="T44" fmla="*/ 1194 w 1389"/>
              <a:gd name="T45" fmla="*/ 774 h 878"/>
              <a:gd name="T46" fmla="*/ 1194 w 1389"/>
              <a:gd name="T47" fmla="*/ 781 h 878"/>
              <a:gd name="T48" fmla="*/ 1211 w 1389"/>
              <a:gd name="T49" fmla="*/ 781 h 878"/>
              <a:gd name="T50" fmla="*/ 1211 w 1389"/>
              <a:gd name="T51" fmla="*/ 774 h 878"/>
              <a:gd name="T52" fmla="*/ 1231 w 1389"/>
              <a:gd name="T53" fmla="*/ 778 h 878"/>
              <a:gd name="T54" fmla="*/ 1261 w 1389"/>
              <a:gd name="T55" fmla="*/ 781 h 878"/>
              <a:gd name="T56" fmla="*/ 1241 w 1389"/>
              <a:gd name="T57" fmla="*/ 778 h 878"/>
              <a:gd name="T58" fmla="*/ 1261 w 1389"/>
              <a:gd name="T59" fmla="*/ 774 h 878"/>
              <a:gd name="T60" fmla="*/ 1261 w 1389"/>
              <a:gd name="T61" fmla="*/ 781 h 878"/>
              <a:gd name="T62" fmla="*/ 1278 w 1389"/>
              <a:gd name="T63" fmla="*/ 781 h 878"/>
              <a:gd name="T64" fmla="*/ 1278 w 1389"/>
              <a:gd name="T65" fmla="*/ 774 h 878"/>
              <a:gd name="T66" fmla="*/ 1298 w 1389"/>
              <a:gd name="T67" fmla="*/ 778 h 878"/>
              <a:gd name="T68" fmla="*/ 1316 w 1389"/>
              <a:gd name="T69" fmla="*/ 787 h 878"/>
              <a:gd name="T70" fmla="*/ 1316 w 1389"/>
              <a:gd name="T71" fmla="*/ 768 h 878"/>
              <a:gd name="T72" fmla="*/ 1316 w 1389"/>
              <a:gd name="T73" fmla="*/ 787 h 878"/>
              <a:gd name="T74" fmla="*/ 1326 w 1389"/>
              <a:gd name="T75" fmla="*/ 754 h 878"/>
              <a:gd name="T76" fmla="*/ 455 w 1389"/>
              <a:gd name="T77" fmla="*/ 754 h 878"/>
              <a:gd name="T78" fmla="*/ 49 w 1389"/>
              <a:gd name="T79" fmla="*/ 739 h 878"/>
              <a:gd name="T80" fmla="*/ 49 w 1389"/>
              <a:gd name="T81" fmla="*/ 332 h 878"/>
              <a:gd name="T82" fmla="*/ 64 w 1389"/>
              <a:gd name="T83" fmla="*/ 48 h 878"/>
              <a:gd name="T84" fmla="*/ 1340 w 1389"/>
              <a:gd name="T85" fmla="*/ 6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9" h="878">
                <a:moveTo>
                  <a:pt x="1374" y="0"/>
                </a:moveTo>
                <a:cubicBezTo>
                  <a:pt x="16" y="0"/>
                  <a:pt x="16" y="0"/>
                  <a:pt x="16" y="0"/>
                </a:cubicBezTo>
                <a:cubicBezTo>
                  <a:pt x="7" y="0"/>
                  <a:pt x="0" y="6"/>
                  <a:pt x="0" y="14"/>
                </a:cubicBezTo>
                <a:cubicBezTo>
                  <a:pt x="0" y="139"/>
                  <a:pt x="0" y="244"/>
                  <a:pt x="0" y="332"/>
                </a:cubicBezTo>
                <a:cubicBezTo>
                  <a:pt x="0" y="384"/>
                  <a:pt x="0" y="430"/>
                  <a:pt x="0" y="470"/>
                </a:cubicBezTo>
                <a:cubicBezTo>
                  <a:pt x="0" y="788"/>
                  <a:pt x="0" y="788"/>
                  <a:pt x="0" y="788"/>
                </a:cubicBezTo>
                <a:cubicBezTo>
                  <a:pt x="0" y="796"/>
                  <a:pt x="7" y="802"/>
                  <a:pt x="16" y="802"/>
                </a:cubicBezTo>
                <a:cubicBezTo>
                  <a:pt x="16" y="802"/>
                  <a:pt x="16" y="802"/>
                  <a:pt x="198" y="802"/>
                </a:cubicBezTo>
                <a:cubicBezTo>
                  <a:pt x="198" y="802"/>
                  <a:pt x="198" y="803"/>
                  <a:pt x="198" y="803"/>
                </a:cubicBezTo>
                <a:cubicBezTo>
                  <a:pt x="647" y="803"/>
                  <a:pt x="647" y="803"/>
                  <a:pt x="647" y="803"/>
                </a:cubicBezTo>
                <a:cubicBezTo>
                  <a:pt x="647" y="803"/>
                  <a:pt x="647" y="803"/>
                  <a:pt x="647" y="804"/>
                </a:cubicBezTo>
                <a:cubicBezTo>
                  <a:pt x="647" y="826"/>
                  <a:pt x="647" y="826"/>
                  <a:pt x="647" y="826"/>
                </a:cubicBezTo>
                <a:cubicBezTo>
                  <a:pt x="369" y="826"/>
                  <a:pt x="369" y="826"/>
                  <a:pt x="369" y="826"/>
                </a:cubicBezTo>
                <a:cubicBezTo>
                  <a:pt x="362" y="826"/>
                  <a:pt x="355" y="832"/>
                  <a:pt x="355" y="840"/>
                </a:cubicBezTo>
                <a:cubicBezTo>
                  <a:pt x="331" y="864"/>
                  <a:pt x="331" y="864"/>
                  <a:pt x="331" y="864"/>
                </a:cubicBezTo>
                <a:cubicBezTo>
                  <a:pt x="331" y="872"/>
                  <a:pt x="337" y="878"/>
                  <a:pt x="345" y="878"/>
                </a:cubicBezTo>
                <a:cubicBezTo>
                  <a:pt x="1024" y="878"/>
                  <a:pt x="1024" y="878"/>
                  <a:pt x="1024" y="878"/>
                </a:cubicBezTo>
                <a:cubicBezTo>
                  <a:pt x="1033" y="878"/>
                  <a:pt x="1039" y="872"/>
                  <a:pt x="1039" y="864"/>
                </a:cubicBezTo>
                <a:cubicBezTo>
                  <a:pt x="1015" y="840"/>
                  <a:pt x="1015" y="840"/>
                  <a:pt x="1015" y="840"/>
                </a:cubicBezTo>
                <a:cubicBezTo>
                  <a:pt x="1015" y="832"/>
                  <a:pt x="1009" y="826"/>
                  <a:pt x="1000" y="826"/>
                </a:cubicBezTo>
                <a:cubicBezTo>
                  <a:pt x="721" y="826"/>
                  <a:pt x="721" y="826"/>
                  <a:pt x="721" y="826"/>
                </a:cubicBezTo>
                <a:cubicBezTo>
                  <a:pt x="721" y="804"/>
                  <a:pt x="721" y="804"/>
                  <a:pt x="721" y="804"/>
                </a:cubicBezTo>
                <a:cubicBezTo>
                  <a:pt x="721" y="803"/>
                  <a:pt x="721" y="803"/>
                  <a:pt x="721" y="803"/>
                </a:cubicBezTo>
                <a:cubicBezTo>
                  <a:pt x="1374" y="803"/>
                  <a:pt x="1374" y="803"/>
                  <a:pt x="1374" y="803"/>
                </a:cubicBezTo>
                <a:cubicBezTo>
                  <a:pt x="1383" y="803"/>
                  <a:pt x="1389" y="797"/>
                  <a:pt x="1389" y="789"/>
                </a:cubicBezTo>
                <a:cubicBezTo>
                  <a:pt x="1389" y="14"/>
                  <a:pt x="1389" y="14"/>
                  <a:pt x="1389" y="14"/>
                </a:cubicBezTo>
                <a:cubicBezTo>
                  <a:pt x="1389" y="6"/>
                  <a:pt x="1383" y="0"/>
                  <a:pt x="1374" y="0"/>
                </a:cubicBezTo>
                <a:close/>
                <a:moveTo>
                  <a:pt x="1126" y="781"/>
                </a:moveTo>
                <a:cubicBezTo>
                  <a:pt x="1110" y="781"/>
                  <a:pt x="1110" y="781"/>
                  <a:pt x="1110" y="781"/>
                </a:cubicBezTo>
                <a:cubicBezTo>
                  <a:pt x="1108" y="781"/>
                  <a:pt x="1107" y="780"/>
                  <a:pt x="1107" y="778"/>
                </a:cubicBezTo>
                <a:cubicBezTo>
                  <a:pt x="1107" y="776"/>
                  <a:pt x="1108" y="774"/>
                  <a:pt x="1110" y="774"/>
                </a:cubicBezTo>
                <a:cubicBezTo>
                  <a:pt x="1126" y="774"/>
                  <a:pt x="1126" y="774"/>
                  <a:pt x="1126" y="774"/>
                </a:cubicBezTo>
                <a:cubicBezTo>
                  <a:pt x="1129" y="774"/>
                  <a:pt x="1130" y="776"/>
                  <a:pt x="1130" y="778"/>
                </a:cubicBezTo>
                <a:cubicBezTo>
                  <a:pt x="1130" y="780"/>
                  <a:pt x="1129" y="781"/>
                  <a:pt x="1126" y="781"/>
                </a:cubicBezTo>
                <a:close/>
                <a:moveTo>
                  <a:pt x="1160" y="781"/>
                </a:moveTo>
                <a:cubicBezTo>
                  <a:pt x="1144" y="781"/>
                  <a:pt x="1144" y="781"/>
                  <a:pt x="1144" y="781"/>
                </a:cubicBezTo>
                <a:cubicBezTo>
                  <a:pt x="1142" y="781"/>
                  <a:pt x="1140" y="780"/>
                  <a:pt x="1140" y="778"/>
                </a:cubicBezTo>
                <a:cubicBezTo>
                  <a:pt x="1140" y="776"/>
                  <a:pt x="1142" y="774"/>
                  <a:pt x="1144" y="774"/>
                </a:cubicBezTo>
                <a:cubicBezTo>
                  <a:pt x="1160" y="774"/>
                  <a:pt x="1160" y="774"/>
                  <a:pt x="1160" y="774"/>
                </a:cubicBezTo>
                <a:cubicBezTo>
                  <a:pt x="1162" y="774"/>
                  <a:pt x="1164" y="776"/>
                  <a:pt x="1164" y="778"/>
                </a:cubicBezTo>
                <a:cubicBezTo>
                  <a:pt x="1164" y="780"/>
                  <a:pt x="1162" y="781"/>
                  <a:pt x="1160" y="781"/>
                </a:cubicBezTo>
                <a:close/>
                <a:moveTo>
                  <a:pt x="1194" y="781"/>
                </a:moveTo>
                <a:cubicBezTo>
                  <a:pt x="1177" y="781"/>
                  <a:pt x="1177" y="781"/>
                  <a:pt x="1177" y="781"/>
                </a:cubicBezTo>
                <a:cubicBezTo>
                  <a:pt x="1175" y="781"/>
                  <a:pt x="1174" y="780"/>
                  <a:pt x="1174" y="778"/>
                </a:cubicBezTo>
                <a:cubicBezTo>
                  <a:pt x="1174" y="776"/>
                  <a:pt x="1175" y="774"/>
                  <a:pt x="1177" y="774"/>
                </a:cubicBezTo>
                <a:cubicBezTo>
                  <a:pt x="1194" y="774"/>
                  <a:pt x="1194" y="774"/>
                  <a:pt x="1194" y="774"/>
                </a:cubicBezTo>
                <a:cubicBezTo>
                  <a:pt x="1196" y="774"/>
                  <a:pt x="1198" y="776"/>
                  <a:pt x="1198" y="778"/>
                </a:cubicBezTo>
                <a:cubicBezTo>
                  <a:pt x="1198" y="780"/>
                  <a:pt x="1196" y="781"/>
                  <a:pt x="1194" y="781"/>
                </a:cubicBezTo>
                <a:close/>
                <a:moveTo>
                  <a:pt x="1228" y="781"/>
                </a:moveTo>
                <a:cubicBezTo>
                  <a:pt x="1211" y="781"/>
                  <a:pt x="1211" y="781"/>
                  <a:pt x="1211" y="781"/>
                </a:cubicBezTo>
                <a:cubicBezTo>
                  <a:pt x="1209" y="781"/>
                  <a:pt x="1207" y="780"/>
                  <a:pt x="1207" y="778"/>
                </a:cubicBezTo>
                <a:cubicBezTo>
                  <a:pt x="1207" y="776"/>
                  <a:pt x="1209" y="774"/>
                  <a:pt x="1211" y="774"/>
                </a:cubicBezTo>
                <a:cubicBezTo>
                  <a:pt x="1228" y="774"/>
                  <a:pt x="1228" y="774"/>
                  <a:pt x="1228" y="774"/>
                </a:cubicBezTo>
                <a:cubicBezTo>
                  <a:pt x="1230" y="774"/>
                  <a:pt x="1231" y="776"/>
                  <a:pt x="1231" y="778"/>
                </a:cubicBezTo>
                <a:cubicBezTo>
                  <a:pt x="1231" y="780"/>
                  <a:pt x="1230" y="781"/>
                  <a:pt x="1228" y="781"/>
                </a:cubicBezTo>
                <a:close/>
                <a:moveTo>
                  <a:pt x="1261" y="781"/>
                </a:moveTo>
                <a:cubicBezTo>
                  <a:pt x="1244" y="781"/>
                  <a:pt x="1244" y="781"/>
                  <a:pt x="1244" y="781"/>
                </a:cubicBezTo>
                <a:cubicBezTo>
                  <a:pt x="1242" y="781"/>
                  <a:pt x="1241" y="780"/>
                  <a:pt x="1241" y="778"/>
                </a:cubicBezTo>
                <a:cubicBezTo>
                  <a:pt x="1241" y="776"/>
                  <a:pt x="1242" y="774"/>
                  <a:pt x="1244" y="774"/>
                </a:cubicBezTo>
                <a:cubicBezTo>
                  <a:pt x="1261" y="774"/>
                  <a:pt x="1261" y="774"/>
                  <a:pt x="1261" y="774"/>
                </a:cubicBezTo>
                <a:cubicBezTo>
                  <a:pt x="1263" y="774"/>
                  <a:pt x="1265" y="776"/>
                  <a:pt x="1265" y="778"/>
                </a:cubicBezTo>
                <a:cubicBezTo>
                  <a:pt x="1265" y="780"/>
                  <a:pt x="1263" y="781"/>
                  <a:pt x="1261" y="781"/>
                </a:cubicBezTo>
                <a:close/>
                <a:moveTo>
                  <a:pt x="1295" y="781"/>
                </a:moveTo>
                <a:cubicBezTo>
                  <a:pt x="1278" y="781"/>
                  <a:pt x="1278" y="781"/>
                  <a:pt x="1278" y="781"/>
                </a:cubicBezTo>
                <a:cubicBezTo>
                  <a:pt x="1276" y="781"/>
                  <a:pt x="1274" y="780"/>
                  <a:pt x="1274" y="778"/>
                </a:cubicBezTo>
                <a:cubicBezTo>
                  <a:pt x="1274" y="776"/>
                  <a:pt x="1276" y="774"/>
                  <a:pt x="1278" y="774"/>
                </a:cubicBezTo>
                <a:cubicBezTo>
                  <a:pt x="1295" y="774"/>
                  <a:pt x="1295" y="774"/>
                  <a:pt x="1295" y="774"/>
                </a:cubicBezTo>
                <a:cubicBezTo>
                  <a:pt x="1297" y="774"/>
                  <a:pt x="1298" y="776"/>
                  <a:pt x="1298" y="778"/>
                </a:cubicBezTo>
                <a:cubicBezTo>
                  <a:pt x="1298" y="780"/>
                  <a:pt x="1297" y="781"/>
                  <a:pt x="1295" y="781"/>
                </a:cubicBezTo>
                <a:close/>
                <a:moveTo>
                  <a:pt x="1316" y="787"/>
                </a:moveTo>
                <a:cubicBezTo>
                  <a:pt x="1311" y="787"/>
                  <a:pt x="1307" y="783"/>
                  <a:pt x="1307" y="778"/>
                </a:cubicBezTo>
                <a:cubicBezTo>
                  <a:pt x="1307" y="773"/>
                  <a:pt x="1311" y="768"/>
                  <a:pt x="1316" y="768"/>
                </a:cubicBezTo>
                <a:cubicBezTo>
                  <a:pt x="1321" y="768"/>
                  <a:pt x="1325" y="773"/>
                  <a:pt x="1325" y="778"/>
                </a:cubicBezTo>
                <a:cubicBezTo>
                  <a:pt x="1325" y="783"/>
                  <a:pt x="1321" y="787"/>
                  <a:pt x="1316" y="787"/>
                </a:cubicBezTo>
                <a:close/>
                <a:moveTo>
                  <a:pt x="1340" y="740"/>
                </a:moveTo>
                <a:cubicBezTo>
                  <a:pt x="1340" y="748"/>
                  <a:pt x="1334" y="754"/>
                  <a:pt x="1326" y="754"/>
                </a:cubicBezTo>
                <a:cubicBezTo>
                  <a:pt x="918" y="754"/>
                  <a:pt x="642" y="754"/>
                  <a:pt x="455" y="754"/>
                </a:cubicBezTo>
                <a:cubicBezTo>
                  <a:pt x="455" y="754"/>
                  <a:pt x="455" y="754"/>
                  <a:pt x="455" y="754"/>
                </a:cubicBezTo>
                <a:cubicBezTo>
                  <a:pt x="64" y="754"/>
                  <a:pt x="64" y="754"/>
                  <a:pt x="64" y="754"/>
                </a:cubicBezTo>
                <a:cubicBezTo>
                  <a:pt x="56" y="754"/>
                  <a:pt x="49" y="747"/>
                  <a:pt x="49" y="739"/>
                </a:cubicBezTo>
                <a:cubicBezTo>
                  <a:pt x="49" y="739"/>
                  <a:pt x="49" y="739"/>
                  <a:pt x="49" y="470"/>
                </a:cubicBezTo>
                <a:cubicBezTo>
                  <a:pt x="49" y="417"/>
                  <a:pt x="49" y="372"/>
                  <a:pt x="49" y="332"/>
                </a:cubicBezTo>
                <a:cubicBezTo>
                  <a:pt x="49" y="63"/>
                  <a:pt x="49" y="63"/>
                  <a:pt x="49" y="63"/>
                </a:cubicBezTo>
                <a:cubicBezTo>
                  <a:pt x="49" y="55"/>
                  <a:pt x="56" y="48"/>
                  <a:pt x="64" y="48"/>
                </a:cubicBezTo>
                <a:cubicBezTo>
                  <a:pt x="1326" y="48"/>
                  <a:pt x="1326" y="48"/>
                  <a:pt x="1326" y="48"/>
                </a:cubicBezTo>
                <a:cubicBezTo>
                  <a:pt x="1334" y="48"/>
                  <a:pt x="1340" y="55"/>
                  <a:pt x="1340" y="63"/>
                </a:cubicBezTo>
                <a:cubicBezTo>
                  <a:pt x="1340" y="740"/>
                  <a:pt x="1340" y="740"/>
                  <a:pt x="1340" y="740"/>
                </a:cubicBezTo>
                <a:close/>
              </a:path>
            </a:pathLst>
          </a:custGeom>
          <a:solidFill>
            <a:schemeClr val="tx1"/>
          </a:solidFill>
          <a:ln w="25400" cap="flat" cmpd="sng" algn="ctr">
            <a:noFill/>
            <a:prstDash val="solid"/>
            <a:headEnd type="none" w="med" len="med"/>
            <a:tailEnd type="none" w="med" len="med"/>
          </a:ln>
          <a:effectLst/>
        </p:spPr>
        <p:txBody>
          <a:bodyPr vert="horz" wrap="square" lIns="118351" tIns="59176" rIns="118351" bIns="59176" numCol="1" rtlCol="0" anchor="ctr" anchorCtr="0" compatLnSpc="1">
            <a:prstTxWarp prst="textNoShape">
              <a:avLst/>
            </a:prstTxWarp>
          </a:bodyPr>
          <a:lstStyle/>
          <a:p>
            <a:pPr defTabSz="1065194">
              <a:defRPr/>
            </a:pPr>
            <a:endParaRPr lang="en-US" sz="2856" kern="0" spc="-174">
              <a:latin typeface="Segoe Light" pitchFamily="34" charset="0"/>
            </a:endParaRPr>
          </a:p>
        </p:txBody>
      </p:sp>
      <p:pic>
        <p:nvPicPr>
          <p:cNvPr id="24" name="Picture 23"/>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11149624" y="1653504"/>
            <a:ext cx="559562" cy="692149"/>
          </a:xfrm>
          <a:prstGeom prst="rect">
            <a:avLst/>
          </a:prstGeom>
        </p:spPr>
      </p:pic>
      <p:pic>
        <p:nvPicPr>
          <p:cNvPr id="25" name="Picture 10"/>
          <p:cNvPicPr>
            <a:picLocks noChangeAspect="1" noChangeArrowheads="1"/>
          </p:cNvPicPr>
          <p:nvPr/>
        </p:nvPicPr>
        <p:blipFill rotWithShape="1">
          <a:blip r:embed="rId3">
            <a:extLst>
              <a:ext uri="{28A0092B-C50C-407E-A947-70E740481C1C}">
                <a14:useLocalDpi xmlns:a14="http://schemas.microsoft.com/office/drawing/2010/main" val="0"/>
              </a:ext>
            </a:extLst>
          </a:blip>
          <a:stretch/>
        </p:blipFill>
        <p:spPr bwMode="auto">
          <a:xfrm>
            <a:off x="498573" y="4520992"/>
            <a:ext cx="1422878" cy="704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10"/>
          <p:cNvPicPr>
            <a:picLocks noChangeAspect="1" noChangeArrowheads="1"/>
          </p:cNvPicPr>
          <p:nvPr/>
        </p:nvPicPr>
        <p:blipFill rotWithShape="1">
          <a:blip r:embed="rId3">
            <a:extLst>
              <a:ext uri="{28A0092B-C50C-407E-A947-70E740481C1C}">
                <a14:useLocalDpi xmlns:a14="http://schemas.microsoft.com/office/drawing/2010/main" val="0"/>
              </a:ext>
            </a:extLst>
          </a:blip>
          <a:stretch/>
        </p:blipFill>
        <p:spPr bwMode="auto">
          <a:xfrm>
            <a:off x="6000384" y="4500605"/>
            <a:ext cx="1422878" cy="704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10864950" y="2682094"/>
            <a:ext cx="1280215" cy="528158"/>
          </a:xfrm>
          <a:prstGeom prst="rect">
            <a:avLst/>
          </a:prstGeom>
          <a:noFill/>
          <a:ln w="25400">
            <a:solidFill>
              <a:schemeClr val="tx1"/>
            </a:solidFill>
          </a:ln>
        </p:spPr>
        <p:txBody>
          <a:bodyPr wrap="square">
            <a:spAutoFit/>
          </a:bodyPr>
          <a:lstStyle/>
          <a:p>
            <a:pPr algn="ctr">
              <a:defRPr/>
            </a:pPr>
            <a:r>
              <a:rPr lang="en-US" sz="1632" spc="-71" dirty="0">
                <a:gradFill>
                  <a:gsLst>
                    <a:gs pos="2917">
                      <a:schemeClr val="tx1"/>
                    </a:gs>
                    <a:gs pos="30000">
                      <a:schemeClr val="tx1"/>
                    </a:gs>
                  </a:gsLst>
                  <a:lin ang="5400000" scaled="0"/>
                </a:gradFill>
              </a:rPr>
              <a:t>TCP SYN</a:t>
            </a:r>
          </a:p>
          <a:p>
            <a:pPr algn="ctr">
              <a:defRPr/>
            </a:pPr>
            <a:r>
              <a:rPr lang="en-US" sz="1200" spc="-71" dirty="0">
                <a:gradFill>
                  <a:gsLst>
                    <a:gs pos="2917">
                      <a:schemeClr val="tx1"/>
                    </a:gs>
                    <a:gs pos="30000">
                      <a:schemeClr val="tx1"/>
                    </a:gs>
                  </a:gsLst>
                  <a:lin ang="5400000" scaled="0"/>
                </a:gradFill>
              </a:rPr>
              <a:t>1.2.3.4:3389</a:t>
            </a:r>
          </a:p>
        </p:txBody>
      </p:sp>
    </p:spTree>
    <p:extLst>
      <p:ext uri="{BB962C8B-B14F-4D97-AF65-F5344CB8AC3E}">
        <p14:creationId xmlns:p14="http://schemas.microsoft.com/office/powerpoint/2010/main" val="106284671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5" presetClass="path" presetSubtype="0" accel="50000" decel="50000" fill="hold" grpId="1" nodeType="clickEffect">
                                  <p:stCondLst>
                                    <p:cond delay="0"/>
                                  </p:stCondLst>
                                  <p:childTnLst>
                                    <p:animMotion origin="layout" path="M -3.74521E-6 4.19428E-6 L 0.24266 -0.00182 " pathEditMode="relative" rAng="0" ptsTypes="AA">
                                      <p:cBhvr>
                                        <p:cTn id="22" dur="2000" fill="hold"/>
                                        <p:tgtEl>
                                          <p:spTgt spid="19"/>
                                        </p:tgtEl>
                                        <p:attrNameLst>
                                          <p:attrName>ppt_x</p:attrName>
                                          <p:attrName>ppt_y</p:attrName>
                                        </p:attrNameLst>
                                      </p:cBhvr>
                                      <p:rCtr x="12127" y="-91"/>
                                    </p:animMotion>
                                  </p:childTnLst>
                                </p:cTn>
                              </p:par>
                            </p:childTnLst>
                          </p:cTn>
                        </p:par>
                        <p:par>
                          <p:cTn id="23" fill="hold">
                            <p:stCondLst>
                              <p:cond delay="2000"/>
                            </p:stCondLst>
                            <p:childTnLst>
                              <p:par>
                                <p:cTn id="24" presetID="1" presetClass="exit" presetSubtype="0" fill="hold" grpId="2" nodeType="afterEffect">
                                  <p:stCondLst>
                                    <p:cond delay="0"/>
                                  </p:stCondLst>
                                  <p:childTnLst>
                                    <p:set>
                                      <p:cBhvr>
                                        <p:cTn id="25" dur="1" fill="hold">
                                          <p:stCondLst>
                                            <p:cond delay="0"/>
                                          </p:stCondLst>
                                        </p:cTn>
                                        <p:tgtEl>
                                          <p:spTgt spid="19"/>
                                        </p:tgtEl>
                                        <p:attrNameLst>
                                          <p:attrName>style.visibility</p:attrName>
                                        </p:attrNameLst>
                                      </p:cBhvr>
                                      <p:to>
                                        <p:strVal val="hidden"/>
                                      </p:to>
                                    </p:set>
                                  </p:childTnLst>
                                </p:cTn>
                              </p:par>
                            </p:childTnLst>
                          </p:cTn>
                        </p:par>
                        <p:par>
                          <p:cTn id="26" fill="hold">
                            <p:stCondLst>
                              <p:cond delay="2000"/>
                            </p:stCondLst>
                            <p:childTnLst>
                              <p:par>
                                <p:cTn id="27" presetID="1"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4"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par>
                          <p:cTn id="41" fill="hold">
                            <p:stCondLst>
                              <p:cond delay="0"/>
                            </p:stCondLst>
                            <p:childTnLst>
                              <p:par>
                                <p:cTn id="42" presetID="42" presetClass="path" presetSubtype="0" accel="50000" decel="50000" fill="hold" grpId="2" nodeType="afterEffect">
                                  <p:stCondLst>
                                    <p:cond delay="0"/>
                                  </p:stCondLst>
                                  <p:childTnLst>
                                    <p:animMotion origin="layout" path="M -1.36839E-6 -3.75851E-6 L -0.69096 -0.00227 " pathEditMode="relative" rAng="0" ptsTypes="AA">
                                      <p:cBhvr>
                                        <p:cTn id="43" dur="1000" fill="hold"/>
                                        <p:tgtEl>
                                          <p:spTgt spid="17"/>
                                        </p:tgtEl>
                                        <p:attrNameLst>
                                          <p:attrName>ppt_x</p:attrName>
                                          <p:attrName>ppt_y</p:attrName>
                                        </p:attrNameLst>
                                      </p:cBhvr>
                                      <p:rCtr x="-34555" y="-340"/>
                                    </p:animMotion>
                                  </p:childTnLst>
                                </p:cTn>
                              </p:par>
                            </p:childTnLst>
                          </p:cTn>
                        </p:par>
                        <p:par>
                          <p:cTn id="44" fill="hold">
                            <p:stCondLst>
                              <p:cond delay="1000"/>
                            </p:stCondLst>
                            <p:childTnLst>
                              <p:par>
                                <p:cTn id="45" presetID="42" presetClass="path" presetSubtype="0" accel="50000" decel="50000" fill="hold" grpId="1" nodeType="afterEffect">
                                  <p:stCondLst>
                                    <p:cond delay="0"/>
                                  </p:stCondLst>
                                  <p:childTnLst>
                                    <p:animMotion origin="layout" path="M -0.69096 -0.00227 L -0.69096 0.07876 " pathEditMode="relative" rAng="0" ptsTypes="AA">
                                      <p:cBhvr>
                                        <p:cTn id="46" dur="500" fill="hold"/>
                                        <p:tgtEl>
                                          <p:spTgt spid="17"/>
                                        </p:tgtEl>
                                        <p:attrNameLst>
                                          <p:attrName>ppt_x</p:attrName>
                                          <p:attrName>ppt_y</p:attrName>
                                        </p:attrNameLst>
                                      </p:cBhvr>
                                      <p:rCtr x="0" y="4040"/>
                                    </p:animMotion>
                                  </p:childTnLst>
                                </p:cTn>
                              </p:par>
                            </p:childTnLst>
                          </p:cTn>
                        </p:par>
                        <p:par>
                          <p:cTn id="47" fill="hold">
                            <p:stCondLst>
                              <p:cond delay="1500"/>
                            </p:stCondLst>
                            <p:childTnLst>
                              <p:par>
                                <p:cTn id="48" presetID="42" presetClass="path" presetSubtype="0" accel="50000" decel="50000" fill="hold" grpId="0" nodeType="afterEffect">
                                  <p:stCondLst>
                                    <p:cond delay="0"/>
                                  </p:stCondLst>
                                  <p:childTnLst>
                                    <p:animMotion origin="layout" path="M -0.69096 0.07876 L -0.82372 0.07876 " pathEditMode="relative" rAng="0" ptsTypes="AA">
                                      <p:cBhvr>
                                        <p:cTn id="49" dur="500" fill="hold"/>
                                        <p:tgtEl>
                                          <p:spTgt spid="17"/>
                                        </p:tgtEl>
                                        <p:attrNameLst>
                                          <p:attrName>ppt_x</p:attrName>
                                          <p:attrName>ppt_y</p:attrName>
                                        </p:attrNameLst>
                                      </p:cBhvr>
                                      <p:rCtr x="-6638" y="0"/>
                                    </p:animMotion>
                                  </p:childTnLst>
                                </p:cTn>
                              </p:par>
                            </p:childTnLst>
                          </p:cTn>
                        </p:par>
                        <p:par>
                          <p:cTn id="50" fill="hold">
                            <p:stCondLst>
                              <p:cond delay="2000"/>
                            </p:stCondLst>
                            <p:childTnLst>
                              <p:par>
                                <p:cTn id="51" presetID="42" presetClass="path" presetSubtype="0" accel="50000" decel="50000" fill="hold" grpId="3" nodeType="afterEffect">
                                  <p:stCondLst>
                                    <p:cond delay="0"/>
                                  </p:stCondLst>
                                  <p:childTnLst>
                                    <p:animMotion origin="layout" path="M -0.82372 0.07876 L -0.82372 0.16818 " pathEditMode="relative" rAng="0" ptsTypes="AA">
                                      <p:cBhvr>
                                        <p:cTn id="52" dur="500" fill="hold"/>
                                        <p:tgtEl>
                                          <p:spTgt spid="17"/>
                                        </p:tgtEl>
                                        <p:attrNameLst>
                                          <p:attrName>ppt_x</p:attrName>
                                          <p:attrName>ppt_y</p:attrName>
                                        </p:attrNameLst>
                                      </p:cBhvr>
                                      <p:rCtr x="0" y="4471"/>
                                    </p:animMotion>
                                  </p:childTnLst>
                                </p:cTn>
                              </p:par>
                            </p:childTnLst>
                          </p:cTn>
                        </p:par>
                        <p:par>
                          <p:cTn id="53" fill="hold">
                            <p:stCondLst>
                              <p:cond delay="2500"/>
                            </p:stCondLst>
                            <p:childTnLst>
                              <p:par>
                                <p:cTn id="54" presetID="10" presetClass="exit" presetSubtype="0" fill="hold" grpId="5" nodeType="afterEffect">
                                  <p:stCondLst>
                                    <p:cond delay="0"/>
                                  </p:stCondLst>
                                  <p:childTnLst>
                                    <p:animEffect transition="out" filter="fade">
                                      <p:cBhvr>
                                        <p:cTn id="55" dur="500"/>
                                        <p:tgtEl>
                                          <p:spTgt spid="17"/>
                                        </p:tgtEl>
                                      </p:cBhvr>
                                    </p:animEffect>
                                    <p:set>
                                      <p:cBhvr>
                                        <p:cTn id="56" dur="1" fill="hold">
                                          <p:stCondLst>
                                            <p:cond delay="499"/>
                                          </p:stCondLst>
                                        </p:cTn>
                                        <p:tgtEl>
                                          <p:spTgt spid="17"/>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childTnLst>
                                </p:cTn>
                              </p:par>
                            </p:childTnLst>
                          </p:cTn>
                        </p:par>
                        <p:par>
                          <p:cTn id="61" fill="hold">
                            <p:stCondLst>
                              <p:cond delay="0"/>
                            </p:stCondLst>
                            <p:childTnLst>
                              <p:par>
                                <p:cTn id="62" presetID="42" presetClass="path" presetSubtype="0" accel="50000" decel="50000" fill="hold" grpId="1" nodeType="afterEffect">
                                  <p:stCondLst>
                                    <p:cond delay="0"/>
                                  </p:stCondLst>
                                  <p:childTnLst>
                                    <p:animMotion origin="layout" path="M -3.0891E-6 -9.98638E-8 L 0.15816 -9.98638E-8 " pathEditMode="relative" rAng="0" ptsTypes="AA">
                                      <p:cBhvr>
                                        <p:cTn id="63" dur="2000" fill="hold"/>
                                        <p:tgtEl>
                                          <p:spTgt spid="13"/>
                                        </p:tgtEl>
                                        <p:attrNameLst>
                                          <p:attrName>ppt_x</p:attrName>
                                          <p:attrName>ppt_y</p:attrName>
                                        </p:attrNameLst>
                                      </p:cBhvr>
                                      <p:rCtr x="7901" y="0"/>
                                    </p:animMotion>
                                  </p:childTnLst>
                                </p:cTn>
                              </p:par>
                            </p:childTnLst>
                          </p:cTn>
                        </p:par>
                        <p:par>
                          <p:cTn id="64" fill="hold">
                            <p:stCondLst>
                              <p:cond delay="2000"/>
                            </p:stCondLst>
                            <p:childTnLst>
                              <p:par>
                                <p:cTn id="65" presetID="1" presetClass="entr" presetSubtype="0"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par>
                                <p:cTn id="67" presetID="10" presetClass="exit" presetSubtype="0" fill="hold" grpId="2" nodeType="withEffect">
                                  <p:stCondLst>
                                    <p:cond delay="0"/>
                                  </p:stCondLst>
                                  <p:childTnLst>
                                    <p:animEffect transition="out" filter="fade">
                                      <p:cBhvr>
                                        <p:cTn id="68" dur="500"/>
                                        <p:tgtEl>
                                          <p:spTgt spid="13"/>
                                        </p:tgtEl>
                                      </p:cBhvr>
                                    </p:animEffect>
                                    <p:set>
                                      <p:cBhvr>
                                        <p:cTn id="69" dur="1" fill="hold">
                                          <p:stCondLst>
                                            <p:cond delay="499"/>
                                          </p:stCondLst>
                                        </p:cTn>
                                        <p:tgtEl>
                                          <p:spTgt spid="13"/>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4" nodeType="clickEffect">
                                  <p:stCondLst>
                                    <p:cond delay="0"/>
                                  </p:stCondLst>
                                  <p:childTnLst>
                                    <p:set>
                                      <p:cBhvr>
                                        <p:cTn id="73" dur="1" fill="hold">
                                          <p:stCondLst>
                                            <p:cond delay="0"/>
                                          </p:stCondLst>
                                        </p:cTn>
                                        <p:tgtEl>
                                          <p:spTgt spid="27"/>
                                        </p:tgtEl>
                                        <p:attrNameLst>
                                          <p:attrName>style.visibility</p:attrName>
                                        </p:attrNameLst>
                                      </p:cBhvr>
                                      <p:to>
                                        <p:strVal val="visible"/>
                                      </p:to>
                                    </p:set>
                                  </p:childTnLst>
                                </p:cTn>
                              </p:par>
                            </p:childTnLst>
                          </p:cTn>
                        </p:par>
                        <p:par>
                          <p:cTn id="74" fill="hold">
                            <p:stCondLst>
                              <p:cond delay="0"/>
                            </p:stCondLst>
                            <p:childTnLst>
                              <p:par>
                                <p:cTn id="75" presetID="42" presetClass="path" presetSubtype="0" accel="50000" decel="50000" fill="hold" grpId="2" nodeType="afterEffect">
                                  <p:stCondLst>
                                    <p:cond delay="0"/>
                                  </p:stCondLst>
                                  <p:childTnLst>
                                    <p:animMotion origin="layout" path="M -2.06791E-7 -3.75851E-6 L -0.69096 -0.00227 " pathEditMode="relative" rAng="0" ptsTypes="AA">
                                      <p:cBhvr>
                                        <p:cTn id="76" dur="1000" fill="hold"/>
                                        <p:tgtEl>
                                          <p:spTgt spid="27"/>
                                        </p:tgtEl>
                                        <p:attrNameLst>
                                          <p:attrName>ppt_x</p:attrName>
                                          <p:attrName>ppt_y</p:attrName>
                                        </p:attrNameLst>
                                      </p:cBhvr>
                                      <p:rCtr x="-34555" y="-113"/>
                                    </p:animMotion>
                                  </p:childTnLst>
                                </p:cTn>
                              </p:par>
                            </p:childTnLst>
                          </p:cTn>
                        </p:par>
                        <p:par>
                          <p:cTn id="77" fill="hold">
                            <p:stCondLst>
                              <p:cond delay="1000"/>
                            </p:stCondLst>
                            <p:childTnLst>
                              <p:par>
                                <p:cTn id="78" presetID="42" presetClass="path" presetSubtype="0" accel="50000" decel="50000" fill="hold" grpId="1" nodeType="afterEffect">
                                  <p:stCondLst>
                                    <p:cond delay="0"/>
                                  </p:stCondLst>
                                  <p:childTnLst>
                                    <p:animMotion origin="layout" path="M -0.69096 -0.00227 L -0.69096 0.07876 " pathEditMode="relative" rAng="0" ptsTypes="AA">
                                      <p:cBhvr>
                                        <p:cTn id="79" dur="500" fill="hold"/>
                                        <p:tgtEl>
                                          <p:spTgt spid="27"/>
                                        </p:tgtEl>
                                        <p:attrNameLst>
                                          <p:attrName>ppt_x</p:attrName>
                                          <p:attrName>ppt_y</p:attrName>
                                        </p:attrNameLst>
                                      </p:cBhvr>
                                      <p:rCtr x="0" y="4040"/>
                                    </p:animMotion>
                                  </p:childTnLst>
                                </p:cTn>
                              </p:par>
                            </p:childTnLst>
                          </p:cTn>
                        </p:par>
                        <p:par>
                          <p:cTn id="80" fill="hold">
                            <p:stCondLst>
                              <p:cond delay="1500"/>
                            </p:stCondLst>
                            <p:childTnLst>
                              <p:par>
                                <p:cTn id="81" presetID="42" presetClass="path" presetSubtype="0" accel="50000" decel="50000" fill="hold" grpId="0" nodeType="afterEffect">
                                  <p:stCondLst>
                                    <p:cond delay="0"/>
                                  </p:stCondLst>
                                  <p:childTnLst>
                                    <p:animMotion origin="layout" path="M -0.69096 0.07876 L -0.39175 0.07876 " pathEditMode="relative" rAng="0" ptsTypes="AA">
                                      <p:cBhvr>
                                        <p:cTn id="82" dur="500" fill="hold"/>
                                        <p:tgtEl>
                                          <p:spTgt spid="27"/>
                                        </p:tgtEl>
                                        <p:attrNameLst>
                                          <p:attrName>ppt_x</p:attrName>
                                          <p:attrName>ppt_y</p:attrName>
                                        </p:attrNameLst>
                                      </p:cBhvr>
                                      <p:rCtr x="14960" y="0"/>
                                    </p:animMotion>
                                  </p:childTnLst>
                                </p:cTn>
                              </p:par>
                            </p:childTnLst>
                          </p:cTn>
                        </p:par>
                        <p:par>
                          <p:cTn id="83" fill="hold">
                            <p:stCondLst>
                              <p:cond delay="2000"/>
                            </p:stCondLst>
                            <p:childTnLst>
                              <p:par>
                                <p:cTn id="84" presetID="42" presetClass="path" presetSubtype="0" accel="50000" decel="50000" fill="hold" grpId="3" nodeType="afterEffect">
                                  <p:stCondLst>
                                    <p:cond delay="0"/>
                                  </p:stCondLst>
                                  <p:childTnLst>
                                    <p:animMotion origin="layout" path="M -0.39175 0.07876 L -0.39175 0.16047 " pathEditMode="relative" rAng="0" ptsTypes="AA">
                                      <p:cBhvr>
                                        <p:cTn id="85" dur="500" fill="hold"/>
                                        <p:tgtEl>
                                          <p:spTgt spid="27"/>
                                        </p:tgtEl>
                                        <p:attrNameLst>
                                          <p:attrName>ppt_x</p:attrName>
                                          <p:attrName>ppt_y</p:attrName>
                                        </p:attrNameLst>
                                      </p:cBhvr>
                                      <p:rCtr x="0" y="4085"/>
                                    </p:animMotion>
                                  </p:childTnLst>
                                </p:cTn>
                              </p:par>
                            </p:childTnLst>
                          </p:cTn>
                        </p:par>
                        <p:par>
                          <p:cTn id="86" fill="hold">
                            <p:stCondLst>
                              <p:cond delay="2500"/>
                            </p:stCondLst>
                            <p:childTnLst>
                              <p:par>
                                <p:cTn id="87" presetID="10" presetClass="exit" presetSubtype="0" fill="hold" grpId="5" nodeType="afterEffect">
                                  <p:stCondLst>
                                    <p:cond delay="0"/>
                                  </p:stCondLst>
                                  <p:childTnLst>
                                    <p:animEffect transition="out" filter="fade">
                                      <p:cBhvr>
                                        <p:cTn id="88" dur="500"/>
                                        <p:tgtEl>
                                          <p:spTgt spid="27"/>
                                        </p:tgtEl>
                                      </p:cBhvr>
                                    </p:animEffect>
                                    <p:set>
                                      <p:cBhvr>
                                        <p:cTn id="89" dur="1" fill="hold">
                                          <p:stCondLst>
                                            <p:cond delay="499"/>
                                          </p:stCondLst>
                                        </p:cTn>
                                        <p:tgtEl>
                                          <p:spTgt spid="27"/>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1" presetClass="entr" presetSubtype="0" fill="hold" grpId="0" nodeType="clickEffect">
                                  <p:stCondLst>
                                    <p:cond delay="0"/>
                                  </p:stCondLst>
                                  <p:childTnLst>
                                    <p:set>
                                      <p:cBhvr>
                                        <p:cTn id="93" dur="1" fill="hold">
                                          <p:stCondLst>
                                            <p:cond delay="0"/>
                                          </p:stCondLst>
                                        </p:cTn>
                                        <p:tgtEl>
                                          <p:spTgt spid="14"/>
                                        </p:tgtEl>
                                        <p:attrNameLst>
                                          <p:attrName>style.visibility</p:attrName>
                                        </p:attrNameLst>
                                      </p:cBhvr>
                                      <p:to>
                                        <p:strVal val="visible"/>
                                      </p:to>
                                    </p:set>
                                  </p:childTnLst>
                                </p:cTn>
                              </p:par>
                            </p:childTnLst>
                          </p:cTn>
                        </p:par>
                        <p:par>
                          <p:cTn id="94" fill="hold">
                            <p:stCondLst>
                              <p:cond delay="0"/>
                            </p:stCondLst>
                            <p:childTnLst>
                              <p:par>
                                <p:cTn id="95" presetID="42" presetClass="path" presetSubtype="0" accel="50000" decel="50000" fill="hold" grpId="1" nodeType="afterEffect">
                                  <p:stCondLst>
                                    <p:cond delay="0"/>
                                  </p:stCondLst>
                                  <p:childTnLst>
                                    <p:animMotion origin="layout" path="M 3.68649E-6 -1.88833E-6 L 3.68649E-6 -0.09328 " pathEditMode="relative" rAng="0" ptsTypes="AA">
                                      <p:cBhvr>
                                        <p:cTn id="96" dur="500" fill="hold"/>
                                        <p:tgtEl>
                                          <p:spTgt spid="14"/>
                                        </p:tgtEl>
                                        <p:attrNameLst>
                                          <p:attrName>ppt_x</p:attrName>
                                          <p:attrName>ppt_y</p:attrName>
                                        </p:attrNameLst>
                                      </p:cBhvr>
                                      <p:rCtr x="0" y="-4675"/>
                                    </p:animMotion>
                                  </p:childTnLst>
                                </p:cTn>
                              </p:par>
                            </p:childTnLst>
                          </p:cTn>
                        </p:par>
                        <p:par>
                          <p:cTn id="97" fill="hold">
                            <p:stCondLst>
                              <p:cond delay="500"/>
                            </p:stCondLst>
                            <p:childTnLst>
                              <p:par>
                                <p:cTn id="98" presetID="42" presetClass="path" presetSubtype="0" accel="50000" decel="50000" fill="hold" grpId="2" nodeType="afterEffect">
                                  <p:stCondLst>
                                    <p:cond delay="0"/>
                                  </p:stCondLst>
                                  <p:childTnLst>
                                    <p:animMotion origin="layout" path="M 3.68649E-6 -0.09328 L -0.30036 -0.09328 " pathEditMode="relative" rAng="0" ptsTypes="AA">
                                      <p:cBhvr>
                                        <p:cTn id="99" dur="500" fill="hold"/>
                                        <p:tgtEl>
                                          <p:spTgt spid="14"/>
                                        </p:tgtEl>
                                        <p:attrNameLst>
                                          <p:attrName>ppt_x</p:attrName>
                                          <p:attrName>ppt_y</p:attrName>
                                        </p:attrNameLst>
                                      </p:cBhvr>
                                      <p:rCtr x="-15024" y="-227"/>
                                    </p:animMotion>
                                  </p:childTnLst>
                                </p:cTn>
                              </p:par>
                            </p:childTnLst>
                          </p:cTn>
                        </p:par>
                        <p:par>
                          <p:cTn id="100" fill="hold">
                            <p:stCondLst>
                              <p:cond delay="1000"/>
                            </p:stCondLst>
                            <p:childTnLst>
                              <p:par>
                                <p:cTn id="101" presetID="42" presetClass="path" presetSubtype="0" accel="50000" decel="50000" fill="hold" grpId="3" nodeType="afterEffect">
                                  <p:stCondLst>
                                    <p:cond delay="0"/>
                                  </p:stCondLst>
                                  <p:childTnLst>
                                    <p:animMotion origin="layout" path="M -0.30036 -0.09328 L -0.30036 -0.17431 " pathEditMode="relative" rAng="0" ptsTypes="AA">
                                      <p:cBhvr>
                                        <p:cTn id="102" dur="500" fill="hold"/>
                                        <p:tgtEl>
                                          <p:spTgt spid="14"/>
                                        </p:tgtEl>
                                        <p:attrNameLst>
                                          <p:attrName>ppt_x</p:attrName>
                                          <p:attrName>ppt_y</p:attrName>
                                        </p:attrNameLst>
                                      </p:cBhvr>
                                      <p:rCtr x="0" y="-3926"/>
                                    </p:animMotion>
                                  </p:childTnLst>
                                </p:cTn>
                              </p:par>
                            </p:childTnLst>
                          </p:cTn>
                        </p:par>
                        <p:par>
                          <p:cTn id="103" fill="hold">
                            <p:stCondLst>
                              <p:cond delay="1500"/>
                            </p:stCondLst>
                            <p:childTnLst>
                              <p:par>
                                <p:cTn id="104" presetID="42" presetClass="path" presetSubtype="0" accel="50000" decel="50000" fill="hold" grpId="4" nodeType="afterEffect">
                                  <p:stCondLst>
                                    <p:cond delay="0"/>
                                  </p:stCondLst>
                                  <p:childTnLst>
                                    <p:animMotion origin="layout" path="M -0.30036 -0.17431 L 0.3906 -0.17204 " pathEditMode="relative" rAng="0" ptsTypes="AA">
                                      <p:cBhvr>
                                        <p:cTn id="105" dur="500" fill="hold"/>
                                        <p:tgtEl>
                                          <p:spTgt spid="14"/>
                                        </p:tgtEl>
                                        <p:attrNameLst>
                                          <p:attrName>ppt_x</p:attrName>
                                          <p:attrName>ppt_y</p:attrName>
                                        </p:attrNameLst>
                                      </p:cBhvr>
                                      <p:rCtr x="34669" y="-22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14" grpId="0" animBg="1"/>
      <p:bldP spid="14" grpId="1" animBg="1"/>
      <p:bldP spid="14" grpId="2" animBg="1"/>
      <p:bldP spid="14" grpId="3" animBg="1"/>
      <p:bldP spid="14" grpId="4" animBg="1"/>
      <p:bldP spid="15" grpId="0"/>
      <p:bldP spid="16" grpId="0" animBg="1"/>
      <p:bldP spid="16" grpId="1" animBg="1"/>
      <p:bldP spid="17" grpId="0" animBg="1"/>
      <p:bldP spid="17" grpId="1" animBg="1"/>
      <p:bldP spid="17" grpId="2" animBg="1"/>
      <p:bldP spid="17" grpId="3" animBg="1"/>
      <p:bldP spid="17" grpId="4" animBg="1"/>
      <p:bldP spid="17" grpId="5" animBg="1"/>
      <p:bldP spid="19" grpId="0" animBg="1"/>
      <p:bldP spid="19" grpId="1" animBg="1"/>
      <p:bldP spid="19" grpId="2" animBg="1"/>
      <p:bldP spid="20" grpId="0"/>
      <p:bldP spid="27" grpId="0" animBg="1"/>
      <p:bldP spid="27" grpId="1" animBg="1"/>
      <p:bldP spid="27" grpId="2" animBg="1"/>
      <p:bldP spid="27" grpId="3" animBg="1"/>
      <p:bldP spid="27" grpId="4" animBg="1"/>
      <p:bldP spid="27" grpId="5"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Considerations/Issues</a:t>
            </a:r>
            <a:endParaRPr lang="en-US" dirty="0"/>
          </a:p>
        </p:txBody>
      </p:sp>
      <p:sp>
        <p:nvSpPr>
          <p:cNvPr id="3" name="Content Placeholder 2"/>
          <p:cNvSpPr>
            <a:spLocks noGrp="1"/>
          </p:cNvSpPr>
          <p:nvPr>
            <p:ph sz="quarter" idx="10"/>
          </p:nvPr>
        </p:nvSpPr>
        <p:spPr>
          <a:xfrm>
            <a:off x="533940" y="1212849"/>
            <a:ext cx="11370961" cy="2012849"/>
          </a:xfrm>
          <a:prstGeom prst="rect">
            <a:avLst/>
          </a:prstGeom>
        </p:spPr>
        <p:txBody>
          <a:bodyPr>
            <a:noAutofit/>
          </a:bodyPr>
          <a:lstStyle/>
          <a:p>
            <a:pPr marL="0" indent="0">
              <a:buNone/>
            </a:pPr>
            <a:r>
              <a:rPr lang="en-US" dirty="0">
                <a:gradFill>
                  <a:gsLst>
                    <a:gs pos="1250">
                      <a:schemeClr val="accent3"/>
                    </a:gs>
                    <a:gs pos="99000">
                      <a:schemeClr val="accent3"/>
                    </a:gs>
                  </a:gsLst>
                  <a:lin ang="5400000" scaled="0"/>
                </a:gradFill>
              </a:rPr>
              <a:t>Three machines on one subnet stay awake</a:t>
            </a:r>
          </a:p>
          <a:p>
            <a:pPr marL="0" indent="0">
              <a:buNone/>
            </a:pPr>
            <a:r>
              <a:rPr lang="en-US" dirty="0">
                <a:gradFill>
                  <a:gsLst>
                    <a:gs pos="1250">
                      <a:schemeClr val="accent3"/>
                    </a:gs>
                    <a:gs pos="99000">
                      <a:schemeClr val="accent3"/>
                    </a:gs>
                  </a:gsLst>
                  <a:lin ang="5400000" scaled="0"/>
                </a:gradFill>
              </a:rPr>
              <a:t>Supported Platforms:</a:t>
            </a:r>
          </a:p>
          <a:p>
            <a:pPr marL="215900" lvl="2" indent="0">
              <a:buNone/>
            </a:pPr>
            <a:r>
              <a:rPr lang="en-US" sz="2040" dirty="0" smtClean="0"/>
              <a:t>Windows 7</a:t>
            </a:r>
          </a:p>
          <a:p>
            <a:pPr marL="215900" lvl="2" indent="0">
              <a:buNone/>
            </a:pPr>
            <a:r>
              <a:rPr lang="en-US" sz="2040" dirty="0" smtClean="0"/>
              <a:t>Windows Server 2008 R2</a:t>
            </a:r>
          </a:p>
          <a:p>
            <a:pPr marL="215900" lvl="2" indent="0">
              <a:buNone/>
            </a:pPr>
            <a:r>
              <a:rPr lang="en-US" sz="2040" dirty="0" smtClean="0"/>
              <a:t>Windows Server 2012</a:t>
            </a:r>
          </a:p>
          <a:p>
            <a:pPr marL="215900" lvl="2" indent="0">
              <a:buNone/>
            </a:pPr>
            <a:r>
              <a:rPr lang="en-US" sz="2040" dirty="0" smtClean="0"/>
              <a:t>Windows 8</a:t>
            </a:r>
          </a:p>
          <a:p>
            <a:pPr marL="0" indent="0">
              <a:buNone/>
            </a:pPr>
            <a:r>
              <a:rPr lang="en-US" dirty="0">
                <a:gradFill>
                  <a:gsLst>
                    <a:gs pos="1250">
                      <a:schemeClr val="accent3"/>
                    </a:gs>
                    <a:gs pos="99000">
                      <a:schemeClr val="accent3"/>
                    </a:gs>
                  </a:gsLst>
                  <a:lin ang="5400000" scaled="0"/>
                </a:gradFill>
              </a:rPr>
              <a:t>Network admin should be consulted</a:t>
            </a:r>
          </a:p>
          <a:p>
            <a:pPr marL="241300" lvl="1" indent="0">
              <a:buNone/>
            </a:pPr>
            <a:r>
              <a:rPr lang="en-US" sz="2040" dirty="0"/>
              <a:t>MAC flap: MAC addresses will appear to move</a:t>
            </a:r>
          </a:p>
          <a:p>
            <a:pPr marL="241300" lvl="1" indent="0">
              <a:buNone/>
            </a:pPr>
            <a:r>
              <a:rPr lang="en-US" sz="2040" dirty="0" smtClean="0">
                <a:latin typeface="+mn-lt"/>
              </a:rPr>
              <a:t>ICMPv4 </a:t>
            </a:r>
            <a:r>
              <a:rPr lang="en-US" sz="2040" dirty="0">
                <a:latin typeface="+mn-lt"/>
              </a:rPr>
              <a:t>(ping) cannot be blocked by firewall inside the enterprise</a:t>
            </a:r>
          </a:p>
          <a:p>
            <a:pPr marL="241300" lvl="1" indent="0">
              <a:buNone/>
            </a:pPr>
            <a:r>
              <a:rPr lang="en-US" sz="2040" dirty="0" smtClean="0">
                <a:latin typeface="+mn-lt"/>
              </a:rPr>
              <a:t>The following network </a:t>
            </a:r>
            <a:r>
              <a:rPr lang="en-US" sz="2040" dirty="0">
                <a:latin typeface="+mn-lt"/>
              </a:rPr>
              <a:t>configurations are not supported:</a:t>
            </a:r>
          </a:p>
          <a:p>
            <a:pPr lvl="1"/>
            <a:r>
              <a:rPr lang="en-US" sz="1600" dirty="0"/>
              <a:t>802.1X with port authentication</a:t>
            </a:r>
          </a:p>
          <a:p>
            <a:pPr lvl="1"/>
            <a:r>
              <a:rPr lang="en-US" sz="1600" dirty="0"/>
              <a:t>Wireless networks</a:t>
            </a:r>
          </a:p>
          <a:p>
            <a:pPr lvl="1"/>
            <a:r>
              <a:rPr lang="en-US" sz="1600" dirty="0"/>
              <a:t>Network switches that bind MAC addresses to specific ports</a:t>
            </a:r>
          </a:p>
          <a:p>
            <a:pPr lvl="1"/>
            <a:r>
              <a:rPr lang="en-US" sz="1600" dirty="0"/>
              <a:t>IPv6-only networks</a:t>
            </a:r>
          </a:p>
          <a:p>
            <a:pPr lvl="1"/>
            <a:r>
              <a:rPr lang="en-US" sz="1600" dirty="0"/>
              <a:t>DHCP lease durations less than 24 hours</a:t>
            </a:r>
          </a:p>
          <a:p>
            <a:pPr marL="241300" lvl="1" indent="0">
              <a:buNone/>
            </a:pPr>
            <a:endParaRPr lang="en-US" sz="1600" dirty="0">
              <a:latin typeface="+mn-lt"/>
            </a:endParaRPr>
          </a:p>
        </p:txBody>
      </p:sp>
    </p:spTree>
    <p:extLst>
      <p:ext uri="{BB962C8B-B14F-4D97-AF65-F5344CB8AC3E}">
        <p14:creationId xmlns:p14="http://schemas.microsoft.com/office/powerpoint/2010/main" val="366685248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Configuration Manager 2012 SP1</a:t>
            </a:r>
            <a:endParaRPr lang="en-US" dirty="0"/>
          </a:p>
        </p:txBody>
      </p:sp>
      <p:sp>
        <p:nvSpPr>
          <p:cNvPr id="3" name="Text Placeholder 2"/>
          <p:cNvSpPr>
            <a:spLocks noGrp="1"/>
          </p:cNvSpPr>
          <p:nvPr>
            <p:ph type="body" sz="quarter" idx="10"/>
          </p:nvPr>
        </p:nvSpPr>
        <p:spPr>
          <a:xfrm>
            <a:off x="274320" y="1394165"/>
            <a:ext cx="11598707" cy="5096780"/>
          </a:xfrm>
        </p:spPr>
        <p:txBody>
          <a:bodyPr/>
          <a:lstStyle/>
          <a:p>
            <a:r>
              <a:rPr lang="en-US" dirty="0" smtClean="0"/>
              <a:t>Top Administrative Console Actions</a:t>
            </a:r>
          </a:p>
          <a:p>
            <a:r>
              <a:rPr lang="en-US" sz="2000" dirty="0">
                <a:gradFill>
                  <a:gsLst>
                    <a:gs pos="1250">
                      <a:schemeClr val="tx1"/>
                    </a:gs>
                    <a:gs pos="100000">
                      <a:schemeClr val="tx1"/>
                    </a:gs>
                  </a:gsLst>
                  <a:lin ang="5400000" scaled="0"/>
                </a:gradFill>
                <a:latin typeface="+mn-lt"/>
              </a:rPr>
              <a:t>Collection Management</a:t>
            </a:r>
          </a:p>
          <a:p>
            <a:r>
              <a:rPr lang="en-US" sz="2000" dirty="0">
                <a:gradFill>
                  <a:gsLst>
                    <a:gs pos="1250">
                      <a:schemeClr val="tx1"/>
                    </a:gs>
                    <a:gs pos="100000">
                      <a:schemeClr val="tx1"/>
                    </a:gs>
                  </a:gsLst>
                  <a:lin ang="5400000" scaled="0"/>
                </a:gradFill>
                <a:latin typeface="+mn-lt"/>
              </a:rPr>
              <a:t>Application Management</a:t>
            </a:r>
          </a:p>
          <a:p>
            <a:r>
              <a:rPr lang="en-US" sz="2000" dirty="0">
                <a:gradFill>
                  <a:gsLst>
                    <a:gs pos="1250">
                      <a:schemeClr val="tx1"/>
                    </a:gs>
                    <a:gs pos="100000">
                      <a:schemeClr val="tx1"/>
                    </a:gs>
                  </a:gsLst>
                  <a:lin ang="5400000" scaled="0"/>
                </a:gradFill>
                <a:latin typeface="+mn-lt"/>
              </a:rPr>
              <a:t>Package/Program</a:t>
            </a:r>
          </a:p>
          <a:p>
            <a:r>
              <a:rPr lang="en-US" sz="2000" dirty="0">
                <a:gradFill>
                  <a:gsLst>
                    <a:gs pos="1250">
                      <a:schemeClr val="tx1"/>
                    </a:gs>
                    <a:gs pos="100000">
                      <a:schemeClr val="tx1"/>
                    </a:gs>
                  </a:gsLst>
                  <a:lin ang="5400000" scaled="0"/>
                </a:gradFill>
                <a:latin typeface="+mn-lt"/>
              </a:rPr>
              <a:t>Software Updates</a:t>
            </a:r>
          </a:p>
          <a:p>
            <a:r>
              <a:rPr lang="en-US" sz="2000" dirty="0">
                <a:gradFill>
                  <a:gsLst>
                    <a:gs pos="1250">
                      <a:schemeClr val="tx1"/>
                    </a:gs>
                    <a:gs pos="100000">
                      <a:schemeClr val="tx1"/>
                    </a:gs>
                  </a:gsLst>
                  <a:lin ang="5400000" scaled="0"/>
                </a:gradFill>
                <a:latin typeface="+mn-lt"/>
              </a:rPr>
              <a:t>Reports</a:t>
            </a:r>
          </a:p>
          <a:p>
            <a:r>
              <a:rPr lang="en-US" dirty="0" smtClean="0"/>
              <a:t>OS Deployment higher than normal</a:t>
            </a:r>
          </a:p>
          <a:p>
            <a:r>
              <a:rPr lang="en-US" dirty="0" smtClean="0"/>
              <a:t>SP1 CU Top Issues Addressed:</a:t>
            </a:r>
          </a:p>
          <a:p>
            <a:pPr lvl="0"/>
            <a:r>
              <a:rPr lang="en-US" sz="2000" dirty="0">
                <a:gradFill>
                  <a:gsLst>
                    <a:gs pos="1250">
                      <a:schemeClr val="tx1"/>
                    </a:gs>
                    <a:gs pos="100000">
                      <a:schemeClr val="tx1"/>
                    </a:gs>
                  </a:gsLst>
                  <a:lin ang="5400000" scaled="0"/>
                </a:gradFill>
                <a:latin typeface="+mn-lt"/>
              </a:rPr>
              <a:t>Replication Configuration Manager </a:t>
            </a:r>
            <a:r>
              <a:rPr lang="en-US" sz="2000" dirty="0" smtClean="0">
                <a:gradFill>
                  <a:gsLst>
                    <a:gs pos="1250">
                      <a:schemeClr val="tx1"/>
                    </a:gs>
                    <a:gs pos="100000">
                      <a:schemeClr val="tx1"/>
                    </a:gs>
                  </a:gsLst>
                  <a:lin ang="5400000" scaled="0"/>
                </a:gradFill>
                <a:latin typeface="+mn-lt"/>
              </a:rPr>
              <a:t>reports link status as “Degraded” for one minute then “Active”</a:t>
            </a:r>
            <a:endParaRPr lang="en-US" sz="2000" dirty="0">
              <a:gradFill>
                <a:gsLst>
                  <a:gs pos="1250">
                    <a:schemeClr val="tx1"/>
                  </a:gs>
                  <a:gs pos="100000">
                    <a:schemeClr val="tx1"/>
                  </a:gs>
                </a:gsLst>
                <a:lin ang="5400000" scaled="0"/>
              </a:gradFill>
              <a:latin typeface="+mn-lt"/>
            </a:endParaRPr>
          </a:p>
          <a:p>
            <a:pPr lvl="0"/>
            <a:r>
              <a:rPr lang="en-US" sz="2000" dirty="0">
                <a:gradFill>
                  <a:gsLst>
                    <a:gs pos="1250">
                      <a:schemeClr val="tx1"/>
                    </a:gs>
                    <a:gs pos="100000">
                      <a:schemeClr val="tx1"/>
                    </a:gs>
                  </a:gsLst>
                  <a:lin ang="5400000" scaled="0"/>
                </a:gradFill>
                <a:latin typeface="+mn-lt"/>
              </a:rPr>
              <a:t>The Schedule Updates Wizard does not list content for Windows Server </a:t>
            </a:r>
            <a:r>
              <a:rPr lang="en-US" sz="2000" dirty="0" smtClean="0">
                <a:gradFill>
                  <a:gsLst>
                    <a:gs pos="1250">
                      <a:schemeClr val="tx1"/>
                    </a:gs>
                    <a:gs pos="100000">
                      <a:schemeClr val="tx1"/>
                    </a:gs>
                  </a:gsLst>
                  <a:lin ang="5400000" scaled="0"/>
                </a:gradFill>
                <a:latin typeface="+mn-lt"/>
              </a:rPr>
              <a:t>2012</a:t>
            </a:r>
            <a:endParaRPr lang="en-US" sz="2000" dirty="0">
              <a:gradFill>
                <a:gsLst>
                  <a:gs pos="1250">
                    <a:schemeClr val="tx1"/>
                  </a:gs>
                  <a:gs pos="100000">
                    <a:schemeClr val="tx1"/>
                  </a:gs>
                </a:gsLst>
                <a:lin ang="5400000" scaled="0"/>
              </a:gradFill>
              <a:latin typeface="+mn-lt"/>
            </a:endParaRPr>
          </a:p>
          <a:p>
            <a:pPr lvl="0"/>
            <a:r>
              <a:rPr lang="en-US" sz="2000" dirty="0">
                <a:gradFill>
                  <a:gsLst>
                    <a:gs pos="1250">
                      <a:schemeClr val="tx1"/>
                    </a:gs>
                    <a:gs pos="100000">
                      <a:schemeClr val="tx1"/>
                    </a:gs>
                  </a:gsLst>
                  <a:lin ang="5400000" scaled="0"/>
                </a:gradFill>
                <a:latin typeface="+mn-lt"/>
              </a:rPr>
              <a:t>New and revised Windows PowerShell </a:t>
            </a:r>
            <a:r>
              <a:rPr lang="en-US" sz="2000" dirty="0" err="1">
                <a:gradFill>
                  <a:gsLst>
                    <a:gs pos="1250">
                      <a:schemeClr val="tx1"/>
                    </a:gs>
                    <a:gs pos="100000">
                      <a:schemeClr val="tx1"/>
                    </a:gs>
                  </a:gsLst>
                  <a:lin ang="5400000" scaled="0"/>
                </a:gradFill>
                <a:latin typeface="+mn-lt"/>
              </a:rPr>
              <a:t>cmdlets</a:t>
            </a:r>
            <a:endParaRPr lang="en-US" sz="2000" dirty="0">
              <a:gradFill>
                <a:gsLst>
                  <a:gs pos="1250">
                    <a:schemeClr val="tx1"/>
                  </a:gs>
                  <a:gs pos="100000">
                    <a:schemeClr val="tx1"/>
                  </a:gs>
                </a:gsLst>
                <a:lin ang="5400000" scaled="0"/>
              </a:gradFill>
              <a:latin typeface="+mn-lt"/>
            </a:endParaRPr>
          </a:p>
          <a:p>
            <a:pPr lvl="0"/>
            <a:r>
              <a:rPr lang="en-US" sz="2000" dirty="0">
                <a:gradFill>
                  <a:gsLst>
                    <a:gs pos="1250">
                      <a:schemeClr val="tx1"/>
                    </a:gs>
                    <a:gs pos="100000">
                      <a:schemeClr val="tx1"/>
                    </a:gs>
                  </a:gsLst>
                  <a:lin ang="5400000" scaled="0"/>
                </a:gradFill>
                <a:latin typeface="+mn-lt"/>
              </a:rPr>
              <a:t>Server-side support </a:t>
            </a:r>
            <a:r>
              <a:rPr lang="en-US" sz="2000" dirty="0" smtClean="0">
                <a:gradFill>
                  <a:gsLst>
                    <a:gs pos="1250">
                      <a:schemeClr val="tx1"/>
                    </a:gs>
                    <a:gs pos="100000">
                      <a:schemeClr val="tx1"/>
                    </a:gs>
                  </a:gsLst>
                  <a:lin ang="5400000" scaled="0"/>
                </a:gradFill>
                <a:latin typeface="+mn-lt"/>
              </a:rPr>
              <a:t>for </a:t>
            </a:r>
            <a:r>
              <a:rPr lang="en-US" sz="2000" dirty="0">
                <a:gradFill>
                  <a:gsLst>
                    <a:gs pos="1250">
                      <a:schemeClr val="tx1"/>
                    </a:gs>
                    <a:gs pos="100000">
                      <a:schemeClr val="tx1"/>
                    </a:gs>
                  </a:gsLst>
                  <a:lin ang="5400000" scaled="0"/>
                </a:gradFill>
                <a:latin typeface="+mn-lt"/>
              </a:rPr>
              <a:t>Mac OS X  Mountain Lion clients (version 10.8)</a:t>
            </a:r>
          </a:p>
          <a:p>
            <a:pPr lvl="0"/>
            <a:r>
              <a:rPr lang="en-US" sz="2000" dirty="0" smtClean="0">
                <a:gradFill>
                  <a:gsLst>
                    <a:gs pos="1250">
                      <a:schemeClr val="tx1"/>
                    </a:gs>
                    <a:gs pos="100000">
                      <a:schemeClr val="tx1"/>
                    </a:gs>
                  </a:gsLst>
                  <a:lin ang="5400000" scaled="0"/>
                </a:gradFill>
                <a:latin typeface="+mn-lt"/>
              </a:rPr>
              <a:t>Mac client support for </a:t>
            </a:r>
            <a:r>
              <a:rPr lang="en-US" sz="2000" dirty="0">
                <a:gradFill>
                  <a:gsLst>
                    <a:gs pos="1250">
                      <a:schemeClr val="tx1"/>
                    </a:gs>
                    <a:gs pos="100000">
                      <a:schemeClr val="tx1"/>
                    </a:gs>
                  </a:gsLst>
                  <a:lin ang="5400000" scaled="0"/>
                </a:gradFill>
                <a:latin typeface="+mn-lt"/>
              </a:rPr>
              <a:t>Mac OS X Mountain Lion (version </a:t>
            </a:r>
            <a:r>
              <a:rPr lang="en-US" sz="2000" dirty="0" smtClean="0">
                <a:gradFill>
                  <a:gsLst>
                    <a:gs pos="1250">
                      <a:schemeClr val="tx1"/>
                    </a:gs>
                    <a:gs pos="100000">
                      <a:schemeClr val="tx1"/>
                    </a:gs>
                  </a:gsLst>
                  <a:lin ang="5400000" scaled="0"/>
                </a:gradFill>
                <a:latin typeface="+mn-lt"/>
              </a:rPr>
              <a:t>10.8) </a:t>
            </a:r>
            <a:r>
              <a:rPr lang="en-US" sz="2000" dirty="0" smtClean="0">
                <a:gradFill>
                  <a:gsLst>
                    <a:gs pos="1250">
                      <a:schemeClr val="tx1"/>
                    </a:gs>
                    <a:gs pos="100000">
                      <a:schemeClr val="tx1"/>
                    </a:gs>
                  </a:gsLst>
                  <a:lin ang="5400000" scaled="0"/>
                </a:gradFill>
                <a:latin typeface="+mn-lt"/>
                <a:hlinkClick r:id="rId2"/>
              </a:rPr>
              <a:t>Microsoft </a:t>
            </a:r>
            <a:r>
              <a:rPr lang="en-US" sz="2000" dirty="0">
                <a:gradFill>
                  <a:gsLst>
                    <a:gs pos="1250">
                      <a:schemeClr val="tx1"/>
                    </a:gs>
                    <a:gs pos="100000">
                      <a:schemeClr val="tx1"/>
                    </a:gs>
                  </a:gsLst>
                  <a:lin ang="5400000" scaled="0"/>
                </a:gradFill>
                <a:latin typeface="+mn-lt"/>
                <a:hlinkClick r:id="rId2"/>
              </a:rPr>
              <a:t>Download </a:t>
            </a:r>
            <a:r>
              <a:rPr lang="en-US" sz="2000" dirty="0" smtClean="0">
                <a:gradFill>
                  <a:gsLst>
                    <a:gs pos="1250">
                      <a:schemeClr val="tx1"/>
                    </a:gs>
                    <a:gs pos="100000">
                      <a:schemeClr val="tx1"/>
                    </a:gs>
                  </a:gsLst>
                  <a:lin ang="5400000" scaled="0"/>
                </a:gradFill>
                <a:latin typeface="+mn-lt"/>
                <a:hlinkClick r:id="rId2"/>
              </a:rPr>
              <a:t>Center</a:t>
            </a:r>
            <a:r>
              <a:rPr lang="en-US" sz="2000" dirty="0" smtClean="0">
                <a:gradFill>
                  <a:gsLst>
                    <a:gs pos="1250">
                      <a:schemeClr val="tx1"/>
                    </a:gs>
                    <a:gs pos="100000">
                      <a:schemeClr val="tx1"/>
                    </a:gs>
                  </a:gsLst>
                  <a:lin ang="5400000" scaled="0"/>
                </a:gradFill>
                <a:latin typeface="+mn-lt"/>
              </a:rPr>
              <a:t>.</a:t>
            </a:r>
          </a:p>
        </p:txBody>
      </p:sp>
    </p:spTree>
    <p:extLst>
      <p:ext uri="{BB962C8B-B14F-4D97-AF65-F5344CB8AC3E}">
        <p14:creationId xmlns:p14="http://schemas.microsoft.com/office/powerpoint/2010/main" val="986038061"/>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p:cNvSpPr>
            <a:spLocks noGrp="1"/>
          </p:cNvSpPr>
          <p:nvPr>
            <p:ph type="title"/>
          </p:nvPr>
        </p:nvSpPr>
        <p:spPr>
          <a:xfrm>
            <a:off x="531948" y="233151"/>
            <a:ext cx="11370961" cy="1695079"/>
          </a:xfrm>
        </p:spPr>
        <p:txBody>
          <a:bodyPr/>
          <a:lstStyle/>
          <a:p>
            <a:pPr lvl="0"/>
            <a:r>
              <a:rPr lang="en-US" smtClean="0">
                <a:solidFill>
                  <a:schemeClr val="tx1"/>
                </a:solidFill>
              </a:rPr>
              <a:t/>
            </a:r>
            <a:br>
              <a:rPr lang="en-US" smtClean="0">
                <a:solidFill>
                  <a:schemeClr val="tx1"/>
                </a:solidFill>
              </a:rPr>
            </a:br>
            <a:endParaRPr lang="en-US" dirty="0">
              <a:solidFill>
                <a:schemeClr val="tx1"/>
              </a:solidFill>
            </a:endParaRPr>
          </a:p>
        </p:txBody>
      </p:sp>
      <p:grpSp>
        <p:nvGrpSpPr>
          <p:cNvPr id="4" name="Group 3"/>
          <p:cNvGrpSpPr/>
          <p:nvPr/>
        </p:nvGrpSpPr>
        <p:grpSpPr>
          <a:xfrm>
            <a:off x="478523" y="1947167"/>
            <a:ext cx="4177281" cy="2298121"/>
            <a:chOff x="567090" y="1909161"/>
            <a:chExt cx="3395980" cy="2253264"/>
          </a:xfrm>
        </p:grpSpPr>
        <p:sp>
          <p:nvSpPr>
            <p:cNvPr id="13" name="Rectangle 12"/>
            <p:cNvSpPr/>
            <p:nvPr/>
          </p:nvSpPr>
          <p:spPr>
            <a:xfrm>
              <a:off x="579790" y="1909161"/>
              <a:ext cx="3383280" cy="344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36" dirty="0">
                  <a:solidFill>
                    <a:schemeClr val="tx1"/>
                  </a:solidFill>
                  <a:latin typeface="+mj-lt"/>
                </a:rPr>
                <a:t>Unified Infrastructure</a:t>
              </a:r>
            </a:p>
          </p:txBody>
        </p:sp>
        <p:sp>
          <p:nvSpPr>
            <p:cNvPr id="14" name="Rectangle 13"/>
            <p:cNvSpPr/>
            <p:nvPr/>
          </p:nvSpPr>
          <p:spPr>
            <a:xfrm flipH="1">
              <a:off x="567090" y="2300381"/>
              <a:ext cx="3383280" cy="1862044"/>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632" dirty="0">
                  <a:ea typeface="Segoe UI" pitchFamily="34" charset="0"/>
                  <a:cs typeface="Segoe UI" pitchFamily="34" charset="0"/>
                </a:rPr>
                <a:t>Simplified server </a:t>
              </a:r>
              <a:br>
                <a:rPr lang="en-US" sz="1632" dirty="0">
                  <a:ea typeface="Segoe UI" pitchFamily="34" charset="0"/>
                  <a:cs typeface="Segoe UI" pitchFamily="34" charset="0"/>
                </a:rPr>
              </a:br>
              <a:r>
                <a:rPr lang="en-US" sz="1632" dirty="0">
                  <a:ea typeface="Segoe UI" pitchFamily="34" charset="0"/>
                  <a:cs typeface="Segoe UI" pitchFamily="34" charset="0"/>
                </a:rPr>
                <a:t>and client deployment</a:t>
              </a:r>
            </a:p>
            <a:p>
              <a:pPr marL="176481" indent="-176481">
                <a:buFont typeface="Arial" pitchFamily="34" charset="0"/>
                <a:buChar char="•"/>
              </a:pPr>
              <a:r>
                <a:rPr lang="en-US" sz="1632" dirty="0">
                  <a:ea typeface="Segoe UI" pitchFamily="34" charset="0"/>
                  <a:cs typeface="Segoe UI" pitchFamily="34" charset="0"/>
                </a:rPr>
                <a:t>Streamlined updates (3x/day in SP1)</a:t>
              </a:r>
            </a:p>
            <a:p>
              <a:pPr marL="176481" indent="-176481">
                <a:buFont typeface="Arial" pitchFamily="34" charset="0"/>
                <a:buChar char="•"/>
              </a:pPr>
              <a:r>
                <a:rPr lang="en-US" sz="1632" dirty="0">
                  <a:ea typeface="Segoe UI" pitchFamily="34" charset="0"/>
                  <a:cs typeface="Segoe UI" pitchFamily="34" charset="0"/>
                </a:rPr>
                <a:t>Consolidated reporting</a:t>
              </a:r>
            </a:p>
            <a:p>
              <a:pPr marL="176481" indent="-176481">
                <a:buFont typeface="Arial" pitchFamily="34" charset="0"/>
                <a:buChar char="•"/>
              </a:pPr>
              <a:r>
                <a:rPr lang="en-US" sz="1632" dirty="0">
                  <a:ea typeface="Segoe UI" pitchFamily="34" charset="0"/>
                  <a:cs typeface="Segoe UI" pitchFamily="34" charset="0"/>
                </a:rPr>
                <a:t>Real-time alerts</a:t>
              </a:r>
            </a:p>
            <a:p>
              <a:pPr marL="176481" indent="-176481">
                <a:buFont typeface="Arial" pitchFamily="34" charset="0"/>
                <a:buChar char="•"/>
              </a:pPr>
              <a:r>
                <a:rPr lang="en-US" sz="1632" dirty="0">
                  <a:ea typeface="Segoe UI" pitchFamily="34" charset="0"/>
                  <a:cs typeface="Segoe UI" pitchFamily="34" charset="0"/>
                </a:rPr>
                <a:t>Real-time admin. actions (SP1)</a:t>
              </a:r>
            </a:p>
            <a:p>
              <a:pPr marL="176481" indent="-176481">
                <a:buFont typeface="Arial" pitchFamily="34" charset="0"/>
                <a:buChar char="•"/>
              </a:pPr>
              <a:r>
                <a:rPr lang="en-US" sz="1632" dirty="0">
                  <a:ea typeface="Segoe UI" pitchFamily="34" charset="0"/>
                  <a:cs typeface="Segoe UI" pitchFamily="34" charset="0"/>
                </a:rPr>
                <a:t>Client side policy merge (SP1)</a:t>
              </a:r>
            </a:p>
          </p:txBody>
        </p:sp>
      </p:grpSp>
      <p:grpSp>
        <p:nvGrpSpPr>
          <p:cNvPr id="7" name="Group 6"/>
          <p:cNvGrpSpPr/>
          <p:nvPr/>
        </p:nvGrpSpPr>
        <p:grpSpPr>
          <a:xfrm>
            <a:off x="478522" y="4321099"/>
            <a:ext cx="4161659" cy="1822783"/>
            <a:chOff x="567090" y="3838072"/>
            <a:chExt cx="3395980" cy="1787204"/>
          </a:xfrm>
        </p:grpSpPr>
        <p:sp>
          <p:nvSpPr>
            <p:cNvPr id="15" name="Rectangle 14"/>
            <p:cNvSpPr/>
            <p:nvPr/>
          </p:nvSpPr>
          <p:spPr>
            <a:xfrm>
              <a:off x="579790" y="3838072"/>
              <a:ext cx="3383280" cy="344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36" dirty="0">
                  <a:solidFill>
                    <a:schemeClr val="tx1"/>
                  </a:solidFill>
                  <a:latin typeface="+mj-lt"/>
                </a:rPr>
                <a:t>Comprehensive Protection Stack</a:t>
              </a:r>
            </a:p>
          </p:txBody>
        </p:sp>
        <p:sp>
          <p:nvSpPr>
            <p:cNvPr id="16" name="Rectangle 15"/>
            <p:cNvSpPr/>
            <p:nvPr/>
          </p:nvSpPr>
          <p:spPr>
            <a:xfrm flipH="1">
              <a:off x="567090" y="4229295"/>
              <a:ext cx="3383280" cy="1395981"/>
            </a:xfrm>
            <a:prstGeom prst="rect">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lIns="139891" tIns="139891" rtlCol="0" anchor="t" anchorCtr="0"/>
            <a:lstStyle/>
            <a:p>
              <a:pPr marL="176481" indent="-176481">
                <a:buFont typeface="Arial" pitchFamily="34" charset="0"/>
                <a:buChar char="•"/>
              </a:pPr>
              <a:r>
                <a:rPr lang="en-US" sz="1632" dirty="0">
                  <a:ea typeface="Segoe UI" pitchFamily="34" charset="0"/>
                  <a:cs typeface="Segoe UI" pitchFamily="34" charset="0"/>
                </a:rPr>
                <a:t>Behavior monitoring</a:t>
              </a:r>
            </a:p>
            <a:p>
              <a:pPr marL="176481" indent="-176481">
                <a:buFont typeface="Arial" pitchFamily="34" charset="0"/>
                <a:buChar char="•"/>
              </a:pPr>
              <a:r>
                <a:rPr lang="en-US" sz="1632" dirty="0">
                  <a:ea typeface="Segoe UI" pitchFamily="34" charset="0"/>
                  <a:cs typeface="Segoe UI" pitchFamily="34" charset="0"/>
                </a:rPr>
                <a:t>Antimalware</a:t>
              </a:r>
            </a:p>
            <a:p>
              <a:pPr marL="176481" indent="-176481">
                <a:buFont typeface="Arial" pitchFamily="34" charset="0"/>
                <a:buChar char="•"/>
              </a:pPr>
              <a:r>
                <a:rPr lang="en-US" sz="1632" dirty="0">
                  <a:ea typeface="Segoe UI" pitchFamily="34" charset="0"/>
                  <a:cs typeface="Segoe UI" pitchFamily="34" charset="0"/>
                </a:rPr>
                <a:t>Dynamic Translation</a:t>
              </a:r>
            </a:p>
            <a:p>
              <a:pPr marL="176481" indent="-176481">
                <a:buFont typeface="Arial" pitchFamily="34" charset="0"/>
                <a:buChar char="•"/>
              </a:pPr>
              <a:r>
                <a:rPr lang="en-US" sz="1632" dirty="0">
                  <a:ea typeface="Segoe UI" pitchFamily="34" charset="0"/>
                  <a:cs typeface="Segoe UI" pitchFamily="34" charset="0"/>
                </a:rPr>
                <a:t>Windows and Firewall Management</a:t>
              </a:r>
            </a:p>
          </p:txBody>
        </p:sp>
      </p:gr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9047" y="1947167"/>
            <a:ext cx="7918889" cy="4196715"/>
          </a:xfrm>
          <a:prstGeom prst="rect">
            <a:avLst/>
          </a:prstGeom>
          <a:ln w="38100">
            <a:solidFill>
              <a:schemeClr val="bg1"/>
            </a:solidFill>
            <a:miter lim="800000"/>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itle 1"/>
          <p:cNvSpPr txBox="1">
            <a:spLocks/>
          </p:cNvSpPr>
          <p:nvPr/>
        </p:nvSpPr>
        <p:spPr>
          <a:xfrm>
            <a:off x="274320" y="471031"/>
            <a:ext cx="10784541" cy="748169"/>
          </a:xfrm>
          <a:prstGeom prst="rect">
            <a:avLst/>
          </a:prstGeom>
        </p:spPr>
        <p:txBody>
          <a:bodyPr vert="horz" wrap="square" lIns="146304" tIns="91440" rIns="146304" bIns="91440" rtlCol="0" anchor="t" anchorCtr="0">
            <a:noAutofit/>
          </a:bodyPr>
          <a:lst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dirty="0" smtClean="0"/>
              <a:t>Endpoint Protection</a:t>
            </a:r>
            <a:endParaRPr lang="en-US" dirty="0"/>
          </a:p>
        </p:txBody>
      </p:sp>
    </p:spTree>
    <p:extLst>
      <p:ext uri="{BB962C8B-B14F-4D97-AF65-F5344CB8AC3E}">
        <p14:creationId xmlns:p14="http://schemas.microsoft.com/office/powerpoint/2010/main" val="32342804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Real-time Administrative Actions</a:t>
            </a:r>
            <a:endParaRPr lang="en-US" dirty="0"/>
          </a:p>
        </p:txBody>
      </p:sp>
      <p:pic>
        <p:nvPicPr>
          <p:cNvPr id="5" name="Picture 2" descr="\\showsrus\images\Illustrations-Icons\Super_Vista\Security\server_25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01581" y="1906065"/>
            <a:ext cx="854886" cy="11556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showsrus\images\Illustrations-Icons\XMLWeb Services Icons\XML Icons\Database S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6909342" y="2689416"/>
            <a:ext cx="310868" cy="3722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davidra\Documents\ClipArtforPowerpoint\DVD_ART36\Artwork_Imagery\Icons - Illustrations\_ WINDOWS SERVER ICONS\Hardware\Computer PC desktop machine.png"/>
          <p:cNvPicPr>
            <a:picLocks noChangeAspect="1" noChangeArrowheads="1"/>
          </p:cNvPicPr>
          <p:nvPr/>
        </p:nvPicPr>
        <p:blipFill>
          <a:blip r:embed="rId5" cstate="print"/>
          <a:srcRect/>
          <a:stretch>
            <a:fillRect/>
          </a:stretch>
        </p:blipFill>
        <p:spPr bwMode="auto">
          <a:xfrm>
            <a:off x="4818300" y="5161742"/>
            <a:ext cx="957335" cy="777169"/>
          </a:xfrm>
          <a:prstGeom prst="rect">
            <a:avLst/>
          </a:prstGeom>
          <a:noFill/>
        </p:spPr>
      </p:pic>
      <p:grpSp>
        <p:nvGrpSpPr>
          <p:cNvPr id="8" name="Group 32"/>
          <p:cNvGrpSpPr/>
          <p:nvPr/>
        </p:nvGrpSpPr>
        <p:grpSpPr>
          <a:xfrm>
            <a:off x="1907157" y="1643770"/>
            <a:ext cx="2279103" cy="1405040"/>
            <a:chOff x="5561449" y="1567543"/>
            <a:chExt cx="2234618" cy="1377615"/>
          </a:xfrm>
        </p:grpSpPr>
        <p:sp>
          <p:nvSpPr>
            <p:cNvPr id="9" name="TextBox 8"/>
            <p:cNvSpPr txBox="1"/>
            <p:nvPr/>
          </p:nvSpPr>
          <p:spPr>
            <a:xfrm>
              <a:off x="5561449" y="2601666"/>
              <a:ext cx="2234618" cy="343492"/>
            </a:xfrm>
            <a:prstGeom prst="rect">
              <a:avLst/>
            </a:prstGeom>
            <a:noFill/>
          </p:spPr>
          <p:txBody>
            <a:bodyPr wrap="square" rtlCol="0">
              <a:spAutoFit/>
            </a:bodyPr>
            <a:lstStyle/>
            <a:p>
              <a:pPr algn="ctr"/>
              <a:r>
                <a:rPr lang="en-US" sz="1632" dirty="0"/>
                <a:t>Administrator</a:t>
              </a:r>
              <a:endParaRPr lang="en-US" sz="1224" dirty="0"/>
            </a:p>
          </p:txBody>
        </p:sp>
        <p:pic>
          <p:nvPicPr>
            <p:cNvPr id="10" name="Picture 6" descr="E:\slides\icons\_XML ICONS\user business man people person.png"/>
            <p:cNvPicPr>
              <a:picLocks noChangeAspect="1" noChangeArrowheads="1"/>
            </p:cNvPicPr>
            <p:nvPr/>
          </p:nvPicPr>
          <p:blipFill>
            <a:blip r:embed="rId6" cstate="print"/>
            <a:srcRect/>
            <a:stretch>
              <a:fillRect/>
            </a:stretch>
          </p:blipFill>
          <p:spPr bwMode="auto">
            <a:xfrm>
              <a:off x="6264930" y="1567543"/>
              <a:ext cx="725751" cy="966651"/>
            </a:xfrm>
            <a:prstGeom prst="rect">
              <a:avLst/>
            </a:prstGeom>
            <a:noFill/>
          </p:spPr>
        </p:pic>
      </p:grpSp>
      <p:cxnSp>
        <p:nvCxnSpPr>
          <p:cNvPr id="11" name="Straight Arrow Connector 10"/>
          <p:cNvCxnSpPr/>
          <p:nvPr/>
        </p:nvCxnSpPr>
        <p:spPr>
          <a:xfrm flipV="1">
            <a:off x="5763270" y="3213899"/>
            <a:ext cx="1010320" cy="1827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6239159" y="3633143"/>
            <a:ext cx="3110697" cy="1244297"/>
            <a:chOff x="5038601" y="3495554"/>
            <a:chExt cx="3049980" cy="1220010"/>
          </a:xfrm>
        </p:grpSpPr>
        <p:sp>
          <p:nvSpPr>
            <p:cNvPr id="13" name="TextBox 12"/>
            <p:cNvSpPr txBox="1"/>
            <p:nvPr/>
          </p:nvSpPr>
          <p:spPr>
            <a:xfrm>
              <a:off x="5601689" y="3524532"/>
              <a:ext cx="2486892" cy="1191032"/>
            </a:xfrm>
            <a:prstGeom prst="rect">
              <a:avLst/>
            </a:prstGeom>
            <a:noFill/>
          </p:spPr>
          <p:txBody>
            <a:bodyPr wrap="square" rtlCol="0">
              <a:spAutoFit/>
            </a:bodyPr>
            <a:lstStyle/>
            <a:p>
              <a:r>
                <a:rPr lang="en-US" sz="1428" dirty="0"/>
                <a:t>“Dial tone”</a:t>
              </a:r>
            </a:p>
            <a:p>
              <a:pPr marL="291436" indent="-291436">
                <a:buFont typeface="Arial" pitchFamily="34" charset="0"/>
                <a:buChar char="•"/>
              </a:pPr>
              <a:r>
                <a:rPr lang="en-US" sz="1428" dirty="0"/>
                <a:t>Active TCP Session with the MP</a:t>
              </a:r>
            </a:p>
            <a:p>
              <a:pPr marL="291436" indent="-291436">
                <a:buFont typeface="Arial" pitchFamily="34" charset="0"/>
                <a:buChar char="•"/>
              </a:pPr>
              <a:r>
                <a:rPr lang="en-US" sz="1428" dirty="0"/>
                <a:t>Client Checking for urgent tasks</a:t>
              </a:r>
            </a:p>
          </p:txBody>
        </p:sp>
        <p:sp>
          <p:nvSpPr>
            <p:cNvPr id="14" name="Oval 13"/>
            <p:cNvSpPr/>
            <p:nvPr/>
          </p:nvSpPr>
          <p:spPr>
            <a:xfrm>
              <a:off x="5038601" y="3495554"/>
              <a:ext cx="437903" cy="477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1</a:t>
              </a:r>
            </a:p>
          </p:txBody>
        </p:sp>
      </p:grpSp>
      <p:cxnSp>
        <p:nvCxnSpPr>
          <p:cNvPr id="15" name="Straight Arrow Connector 14"/>
          <p:cNvCxnSpPr/>
          <p:nvPr/>
        </p:nvCxnSpPr>
        <p:spPr>
          <a:xfrm>
            <a:off x="3509478" y="2136717"/>
            <a:ext cx="2720093" cy="3471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3702760" y="1322060"/>
            <a:ext cx="2536400" cy="1231516"/>
            <a:chOff x="2551709" y="1229581"/>
            <a:chExt cx="2486892" cy="1207478"/>
          </a:xfrm>
        </p:grpSpPr>
        <p:sp>
          <p:nvSpPr>
            <p:cNvPr id="17" name="Oval 16"/>
            <p:cNvSpPr/>
            <p:nvPr/>
          </p:nvSpPr>
          <p:spPr>
            <a:xfrm>
              <a:off x="3436174" y="1960006"/>
              <a:ext cx="437903" cy="477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2</a:t>
              </a:r>
            </a:p>
          </p:txBody>
        </p:sp>
        <p:sp>
          <p:nvSpPr>
            <p:cNvPr id="18" name="TextBox 17"/>
            <p:cNvSpPr txBox="1"/>
            <p:nvPr/>
          </p:nvSpPr>
          <p:spPr>
            <a:xfrm>
              <a:off x="2551709" y="1229581"/>
              <a:ext cx="2486892" cy="751552"/>
            </a:xfrm>
            <a:prstGeom prst="rect">
              <a:avLst/>
            </a:prstGeom>
            <a:noFill/>
          </p:spPr>
          <p:txBody>
            <a:bodyPr wrap="square" rtlCol="0">
              <a:spAutoFit/>
            </a:bodyPr>
            <a:lstStyle/>
            <a:p>
              <a:r>
                <a:rPr lang="en-US" sz="1428" dirty="0"/>
                <a:t>In administrative console selects “Run Full Scan” on a collection</a:t>
              </a:r>
            </a:p>
          </p:txBody>
        </p:sp>
      </p:grpSp>
      <p:cxnSp>
        <p:nvCxnSpPr>
          <p:cNvPr id="19" name="Straight Arrow Connector 18"/>
          <p:cNvCxnSpPr/>
          <p:nvPr/>
        </p:nvCxnSpPr>
        <p:spPr>
          <a:xfrm flipH="1">
            <a:off x="5296968" y="3043774"/>
            <a:ext cx="1129923" cy="19981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2187269" y="3708836"/>
            <a:ext cx="3700649" cy="1662970"/>
            <a:chOff x="1065798" y="3569769"/>
            <a:chExt cx="3628417" cy="1630511"/>
          </a:xfrm>
        </p:grpSpPr>
        <p:sp>
          <p:nvSpPr>
            <p:cNvPr id="21" name="TextBox 20"/>
            <p:cNvSpPr txBox="1"/>
            <p:nvPr/>
          </p:nvSpPr>
          <p:spPr>
            <a:xfrm>
              <a:off x="1065798" y="3569769"/>
              <a:ext cx="3049002" cy="1630511"/>
            </a:xfrm>
            <a:prstGeom prst="rect">
              <a:avLst/>
            </a:prstGeom>
            <a:noFill/>
          </p:spPr>
          <p:txBody>
            <a:bodyPr wrap="square" rtlCol="0">
              <a:spAutoFit/>
            </a:bodyPr>
            <a:lstStyle/>
            <a:p>
              <a:r>
                <a:rPr lang="en-US" sz="1428" dirty="0"/>
                <a:t>“Call is placed”</a:t>
              </a:r>
            </a:p>
            <a:p>
              <a:pPr marL="291436" indent="-291436">
                <a:buFont typeface="Arial" pitchFamily="34" charset="0"/>
                <a:buChar char="•"/>
              </a:pPr>
              <a:r>
                <a:rPr lang="en-US" sz="1428" dirty="0"/>
                <a:t>Client via this TCP connection is told there are urgent tasks to run</a:t>
              </a:r>
            </a:p>
            <a:p>
              <a:pPr marL="291436" indent="-291436">
                <a:buFont typeface="Arial" pitchFamily="34" charset="0"/>
                <a:buChar char="•"/>
              </a:pPr>
              <a:r>
                <a:rPr lang="en-US" sz="1428" dirty="0"/>
                <a:t>Client then connects to the MP to get policy</a:t>
              </a:r>
            </a:p>
            <a:p>
              <a:pPr marL="291436" indent="-291436">
                <a:buFont typeface="Arial" pitchFamily="34" charset="0"/>
                <a:buChar char="•"/>
              </a:pPr>
              <a:r>
                <a:rPr lang="en-US" sz="1428" dirty="0"/>
                <a:t>Client runs the Full Scan Task</a:t>
              </a:r>
            </a:p>
          </p:txBody>
        </p:sp>
        <p:sp>
          <p:nvSpPr>
            <p:cNvPr id="22" name="Oval 21"/>
            <p:cNvSpPr/>
            <p:nvPr/>
          </p:nvSpPr>
          <p:spPr>
            <a:xfrm>
              <a:off x="4256312" y="4001586"/>
              <a:ext cx="437903" cy="477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4</a:t>
              </a:r>
            </a:p>
          </p:txBody>
        </p:sp>
      </p:grpSp>
      <p:sp>
        <p:nvSpPr>
          <p:cNvPr id="23" name="TextBox 22"/>
          <p:cNvSpPr txBox="1"/>
          <p:nvPr/>
        </p:nvSpPr>
        <p:spPr>
          <a:xfrm>
            <a:off x="4064513" y="5944226"/>
            <a:ext cx="2279103" cy="350330"/>
          </a:xfrm>
          <a:prstGeom prst="rect">
            <a:avLst/>
          </a:prstGeom>
          <a:noFill/>
        </p:spPr>
        <p:txBody>
          <a:bodyPr wrap="square" rtlCol="0">
            <a:spAutoFit/>
          </a:bodyPr>
          <a:lstStyle/>
          <a:p>
            <a:pPr algn="ctr"/>
            <a:r>
              <a:rPr lang="en-US" sz="1632" dirty="0"/>
              <a:t>Client</a:t>
            </a:r>
            <a:endParaRPr lang="en-US" sz="1224" dirty="0"/>
          </a:p>
        </p:txBody>
      </p:sp>
      <p:grpSp>
        <p:nvGrpSpPr>
          <p:cNvPr id="24" name="Group 23"/>
          <p:cNvGrpSpPr/>
          <p:nvPr/>
        </p:nvGrpSpPr>
        <p:grpSpPr>
          <a:xfrm>
            <a:off x="7313067" y="1187374"/>
            <a:ext cx="2536400" cy="1517657"/>
            <a:chOff x="6091547" y="1097523"/>
            <a:chExt cx="2486892" cy="1488034"/>
          </a:xfrm>
        </p:grpSpPr>
        <p:sp>
          <p:nvSpPr>
            <p:cNvPr id="25" name="Rectangle 24"/>
            <p:cNvSpPr/>
            <p:nvPr/>
          </p:nvSpPr>
          <p:spPr>
            <a:xfrm>
              <a:off x="6180118" y="2255812"/>
              <a:ext cx="1905000" cy="3297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24" dirty="0">
                  <a:solidFill>
                    <a:schemeClr val="tx1"/>
                  </a:solidFill>
                </a:rPr>
                <a:t>Task = “Run Full Scan”</a:t>
              </a:r>
            </a:p>
          </p:txBody>
        </p:sp>
        <p:sp>
          <p:nvSpPr>
            <p:cNvPr id="26" name="TextBox 25"/>
            <p:cNvSpPr txBox="1"/>
            <p:nvPr/>
          </p:nvSpPr>
          <p:spPr>
            <a:xfrm>
              <a:off x="6091547" y="1267553"/>
              <a:ext cx="2486892" cy="971292"/>
            </a:xfrm>
            <a:prstGeom prst="rect">
              <a:avLst/>
            </a:prstGeom>
            <a:noFill/>
          </p:spPr>
          <p:txBody>
            <a:bodyPr wrap="square" rtlCol="0">
              <a:spAutoFit/>
            </a:bodyPr>
            <a:lstStyle/>
            <a:p>
              <a:pPr marL="291436" indent="-291436">
                <a:buFont typeface="Arial" pitchFamily="34" charset="0"/>
                <a:buChar char="•"/>
              </a:pPr>
              <a:r>
                <a:rPr lang="en-US" sz="1428" dirty="0"/>
                <a:t>A task is created</a:t>
              </a:r>
            </a:p>
            <a:p>
              <a:pPr marL="291436" indent="-291436">
                <a:buFont typeface="Arial" pitchFamily="34" charset="0"/>
                <a:buChar char="•"/>
              </a:pPr>
              <a:r>
                <a:rPr lang="en-US" sz="1428" dirty="0"/>
                <a:t>MP is told that new urgent task has been requested</a:t>
              </a:r>
            </a:p>
          </p:txBody>
        </p:sp>
        <p:sp>
          <p:nvSpPr>
            <p:cNvPr id="27" name="Oval 26"/>
            <p:cNvSpPr/>
            <p:nvPr/>
          </p:nvSpPr>
          <p:spPr>
            <a:xfrm>
              <a:off x="8019309" y="1097523"/>
              <a:ext cx="437903" cy="4770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3</a:t>
              </a:r>
            </a:p>
          </p:txBody>
        </p:sp>
      </p:grpSp>
      <p:sp>
        <p:nvSpPr>
          <p:cNvPr id="28" name="TextBox 27"/>
          <p:cNvSpPr txBox="1"/>
          <p:nvPr/>
        </p:nvSpPr>
        <p:spPr>
          <a:xfrm>
            <a:off x="6909343" y="3062277"/>
            <a:ext cx="2279103" cy="350330"/>
          </a:xfrm>
          <a:prstGeom prst="rect">
            <a:avLst/>
          </a:prstGeom>
          <a:noFill/>
        </p:spPr>
        <p:txBody>
          <a:bodyPr wrap="square" rtlCol="0">
            <a:spAutoFit/>
          </a:bodyPr>
          <a:lstStyle/>
          <a:p>
            <a:pPr algn="ctr"/>
            <a:r>
              <a:rPr lang="en-US" sz="1632" dirty="0"/>
              <a:t>Site Server and MP</a:t>
            </a:r>
            <a:endParaRPr lang="en-US" sz="1224" dirty="0"/>
          </a:p>
        </p:txBody>
      </p:sp>
    </p:spTree>
    <p:custDataLst>
      <p:tags r:id="rId1"/>
    </p:custDataLst>
    <p:extLst>
      <p:ext uri="{BB962C8B-B14F-4D97-AF65-F5344CB8AC3E}">
        <p14:creationId xmlns:p14="http://schemas.microsoft.com/office/powerpoint/2010/main" val="11061026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12"/>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1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15"/>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24"/>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000" dirty="0" smtClean="0"/>
              <a:t>Real-time Operational Actions</a:t>
            </a:r>
            <a:endParaRPr lang="en-US" sz="6000" dirty="0"/>
          </a:p>
        </p:txBody>
      </p:sp>
      <p:sp>
        <p:nvSpPr>
          <p:cNvPr id="7" name="Text Placeholder 6"/>
          <p:cNvSpPr>
            <a:spLocks noGrp="1"/>
          </p:cNvSpPr>
          <p:nvPr>
            <p:ph type="body" sz="quarter" idx="12"/>
          </p:nvPr>
        </p:nvSpPr>
        <p:spPr/>
        <p:txBody>
          <a:bodyPr/>
          <a:lstStyle/>
          <a:p>
            <a:endParaRPr lang="en-US" dirty="0"/>
          </a:p>
        </p:txBody>
      </p:sp>
    </p:spTree>
    <p:extLst>
      <p:ext uri="{BB962C8B-B14F-4D97-AF65-F5344CB8AC3E}">
        <p14:creationId xmlns:p14="http://schemas.microsoft.com/office/powerpoint/2010/main" val="2440808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573155" y="2162968"/>
            <a:ext cx="3609790" cy="862581"/>
          </a:xfrm>
          <a:prstGeom prst="rect">
            <a:avLst/>
          </a:prstGeom>
          <a:noFill/>
        </p:spPr>
        <p:txBody>
          <a:bodyPr wrap="square" rtlCol="0">
            <a:spAutoFit/>
          </a:bodyPr>
          <a:lstStyle/>
          <a:p>
            <a:pPr algn="ctr"/>
            <a:r>
              <a:rPr lang="en-US" sz="2448" b="1" dirty="0">
                <a:latin typeface="Segoe Semibold" pitchFamily="34" charset="0"/>
                <a:cs typeface="Arial" pitchFamily="34" charset="0"/>
              </a:rPr>
              <a:t>Simplify Administration</a:t>
            </a:r>
          </a:p>
        </p:txBody>
      </p:sp>
      <p:sp>
        <p:nvSpPr>
          <p:cNvPr id="46" name="Rectangle 45"/>
          <p:cNvSpPr/>
          <p:nvPr/>
        </p:nvSpPr>
        <p:spPr>
          <a:xfrm>
            <a:off x="559472" y="4636928"/>
            <a:ext cx="3637153" cy="734534"/>
          </a:xfrm>
          <a:prstGeom prst="rect">
            <a:avLst/>
          </a:prstGeom>
        </p:spPr>
        <p:txBody>
          <a:bodyPr wrap="square">
            <a:spAutoFit/>
          </a:bodyPr>
          <a:lstStyle/>
          <a:p>
            <a:pPr algn="ctr"/>
            <a:r>
              <a:rPr lang="en-US" sz="2040" dirty="0">
                <a:latin typeface="Segoe" pitchFamily="34" charset="0"/>
                <a:cs typeface="Arial" pitchFamily="34" charset="0"/>
              </a:rPr>
              <a:t>Improve IT effectiveness </a:t>
            </a:r>
            <a:br>
              <a:rPr lang="en-US" sz="2040" dirty="0">
                <a:latin typeface="Segoe" pitchFamily="34" charset="0"/>
                <a:cs typeface="Arial" pitchFamily="34" charset="0"/>
              </a:rPr>
            </a:br>
            <a:r>
              <a:rPr lang="en-US" sz="2040" dirty="0">
                <a:latin typeface="Segoe" pitchFamily="34" charset="0"/>
                <a:cs typeface="Arial" pitchFamily="34" charset="0"/>
              </a:rPr>
              <a:t>and efficiency.</a:t>
            </a:r>
          </a:p>
        </p:txBody>
      </p:sp>
      <p:sp>
        <p:nvSpPr>
          <p:cNvPr id="47" name="Rectangle 46"/>
          <p:cNvSpPr/>
          <p:nvPr/>
        </p:nvSpPr>
        <p:spPr bwMode="auto">
          <a:xfrm>
            <a:off x="559472" y="1895355"/>
            <a:ext cx="3637153" cy="4476496"/>
          </a:xfrm>
          <a:prstGeom prst="rect">
            <a:avLst/>
          </a:prstGeom>
          <a:ln w="12700">
            <a:solidFill>
              <a:srgbClr val="FFFFFF"/>
            </a:solidFill>
            <a:prstDash val="sysDot"/>
          </a:ln>
        </p:spPr>
        <p:txBody>
          <a:bodyPr vert="horz" wrap="square" lIns="139891" tIns="139891" rIns="46630" bIns="139891" numCol="1" rtlCol="0" anchor="t" anchorCtr="0" compatLnSpc="1">
            <a:prstTxWarp prst="textNoShape">
              <a:avLst/>
            </a:prstTxWarp>
          </a:bodyPr>
          <a:lstStyle/>
          <a:p>
            <a:pPr algn="ctr" defTabSz="932450" fontAlgn="base">
              <a:spcBef>
                <a:spcPct val="0"/>
              </a:spcBef>
              <a:spcAft>
                <a:spcPct val="0"/>
              </a:spcAft>
              <a:defRPr/>
            </a:pPr>
            <a:endParaRPr lang="en-US" sz="1836" kern="0" dirty="0">
              <a:latin typeface="Segoe Light"/>
              <a:ea typeface="Segoe UI" pitchFamily="34" charset="0"/>
              <a:cs typeface="Segoe UI" pitchFamily="34" charset="0"/>
            </a:endParaRPr>
          </a:p>
        </p:txBody>
      </p:sp>
      <p:pic>
        <p:nvPicPr>
          <p:cNvPr id="49" name="Picture 48"/>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1347461" y="3268379"/>
            <a:ext cx="738989" cy="914091"/>
          </a:xfrm>
          <a:prstGeom prst="rect">
            <a:avLst/>
          </a:prstGeom>
        </p:spPr>
      </p:pic>
      <p:grpSp>
        <p:nvGrpSpPr>
          <p:cNvPr id="50" name="Group 49"/>
          <p:cNvGrpSpPr/>
          <p:nvPr/>
        </p:nvGrpSpPr>
        <p:grpSpPr>
          <a:xfrm>
            <a:off x="2081271" y="3089060"/>
            <a:ext cx="1041938" cy="814230"/>
            <a:chOff x="9570411" y="2856637"/>
            <a:chExt cx="1021601" cy="798337"/>
          </a:xfrm>
        </p:grpSpPr>
        <p:pic>
          <p:nvPicPr>
            <p:cNvPr id="51" name="Picture 50"/>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9570411" y="2856637"/>
              <a:ext cx="1021601" cy="798337"/>
            </a:xfrm>
            <a:prstGeom prst="rect">
              <a:avLst/>
            </a:prstGeom>
          </p:spPr>
        </p:pic>
        <p:cxnSp>
          <p:nvCxnSpPr>
            <p:cNvPr id="52" name="Straight Connector 51"/>
            <p:cNvCxnSpPr/>
            <p:nvPr/>
          </p:nvCxnSpPr>
          <p:spPr>
            <a:xfrm>
              <a:off x="9763539" y="32004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9763539" y="32766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9763539" y="33528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9763539" y="34290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56" name="Rectangle 55"/>
          <p:cNvSpPr/>
          <p:nvPr/>
        </p:nvSpPr>
        <p:spPr>
          <a:xfrm>
            <a:off x="4392234" y="2181574"/>
            <a:ext cx="5595620"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solidFill>
                  <a:schemeClr val="tx1"/>
                </a:solidFill>
                <a:latin typeface="+mj-lt"/>
              </a:rPr>
              <a:t>End user client UI improvements</a:t>
            </a:r>
          </a:p>
        </p:txBody>
      </p:sp>
      <p:sp>
        <p:nvSpPr>
          <p:cNvPr id="57" name="Rectangle 56"/>
          <p:cNvSpPr/>
          <p:nvPr/>
        </p:nvSpPr>
        <p:spPr>
          <a:xfrm>
            <a:off x="4392234" y="2731943"/>
            <a:ext cx="5595620"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solidFill>
                  <a:schemeClr val="tx1"/>
                </a:solidFill>
                <a:latin typeface="+mj-lt"/>
              </a:rPr>
              <a:t>PowerShell</a:t>
            </a:r>
          </a:p>
        </p:txBody>
      </p:sp>
      <p:sp>
        <p:nvSpPr>
          <p:cNvPr id="58" name="Rectangle 57"/>
          <p:cNvSpPr/>
          <p:nvPr/>
        </p:nvSpPr>
        <p:spPr>
          <a:xfrm>
            <a:off x="4392234" y="3282311"/>
            <a:ext cx="5595620" cy="466302"/>
          </a:xfrm>
          <a:prstGeom prst="rect">
            <a:avLst/>
          </a:prstGeom>
          <a:solidFill>
            <a:srgbClr val="FFFFFF">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6521" rtlCol="0" anchor="ctr"/>
          <a:lstStyle/>
          <a:p>
            <a:r>
              <a:rPr lang="en-US" sz="2040" dirty="0">
                <a:solidFill>
                  <a:schemeClr val="tx1"/>
                </a:solidFill>
                <a:latin typeface="+mj-lt"/>
              </a:rPr>
              <a:t>Alerts</a:t>
            </a:r>
          </a:p>
        </p:txBody>
      </p:sp>
    </p:spTree>
    <p:custDataLst>
      <p:tags r:id="rId1"/>
    </p:custDataLst>
    <p:extLst>
      <p:ext uri="{BB962C8B-B14F-4D97-AF65-F5344CB8AC3E}">
        <p14:creationId xmlns:p14="http://schemas.microsoft.com/office/powerpoint/2010/main" val="9682812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1000" fill="hold"/>
                                        <p:tgtEl>
                                          <p:spTgt spid="56"/>
                                        </p:tgtEl>
                                        <p:attrNameLst>
                                          <p:attrName>ppt_x</p:attrName>
                                        </p:attrNameLst>
                                      </p:cBhvr>
                                      <p:tavLst>
                                        <p:tav tm="0">
                                          <p:val>
                                            <p:strVal val="1+#ppt_w/2"/>
                                          </p:val>
                                        </p:tav>
                                        <p:tav tm="100000">
                                          <p:val>
                                            <p:strVal val="#ppt_x"/>
                                          </p:val>
                                        </p:tav>
                                      </p:tavLst>
                                    </p:anim>
                                    <p:anim calcmode="lin" valueType="num">
                                      <p:cBhvr additive="base">
                                        <p:cTn id="8" dur="1000" fill="hold"/>
                                        <p:tgtEl>
                                          <p:spTgt spid="5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7"/>
                                        </p:tgtEl>
                                        <p:attrNameLst>
                                          <p:attrName>style.visibility</p:attrName>
                                        </p:attrNameLst>
                                      </p:cBhvr>
                                      <p:to>
                                        <p:strVal val="visible"/>
                                      </p:to>
                                    </p:set>
                                    <p:anim calcmode="lin" valueType="num">
                                      <p:cBhvr additive="base">
                                        <p:cTn id="11" dur="1000" fill="hold"/>
                                        <p:tgtEl>
                                          <p:spTgt spid="57"/>
                                        </p:tgtEl>
                                        <p:attrNameLst>
                                          <p:attrName>ppt_x</p:attrName>
                                        </p:attrNameLst>
                                      </p:cBhvr>
                                      <p:tavLst>
                                        <p:tav tm="0">
                                          <p:val>
                                            <p:strVal val="1+#ppt_w/2"/>
                                          </p:val>
                                        </p:tav>
                                        <p:tav tm="100000">
                                          <p:val>
                                            <p:strVal val="#ppt_x"/>
                                          </p:val>
                                        </p:tav>
                                      </p:tavLst>
                                    </p:anim>
                                    <p:anim calcmode="lin" valueType="num">
                                      <p:cBhvr additive="base">
                                        <p:cTn id="12" dur="1000" fill="hold"/>
                                        <p:tgtEl>
                                          <p:spTgt spid="5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1000" fill="hold"/>
                                        <p:tgtEl>
                                          <p:spTgt spid="58"/>
                                        </p:tgtEl>
                                        <p:attrNameLst>
                                          <p:attrName>ppt_x</p:attrName>
                                        </p:attrNameLst>
                                      </p:cBhvr>
                                      <p:tavLst>
                                        <p:tav tm="0">
                                          <p:val>
                                            <p:strVal val="1+#ppt_w/2"/>
                                          </p:val>
                                        </p:tav>
                                        <p:tav tm="100000">
                                          <p:val>
                                            <p:strVal val="#ppt_x"/>
                                          </p:val>
                                        </p:tav>
                                      </p:tavLst>
                                    </p:anim>
                                    <p:anim calcmode="lin" valueType="num">
                                      <p:cBhvr additive="base">
                                        <p:cTn id="16" dur="10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End User Client UI Improvements</a:t>
            </a:r>
            <a:endParaRPr lang="en-US" dirty="0"/>
          </a:p>
        </p:txBody>
      </p:sp>
      <p:sp>
        <p:nvSpPr>
          <p:cNvPr id="3" name="Content Placeholder 2"/>
          <p:cNvSpPr>
            <a:spLocks noGrp="1"/>
          </p:cNvSpPr>
          <p:nvPr>
            <p:ph type="body" sz="quarter" idx="10"/>
          </p:nvPr>
        </p:nvSpPr>
        <p:spPr>
          <a:xfrm>
            <a:off x="274638" y="1395736"/>
            <a:ext cx="11598707" cy="2185214"/>
          </a:xfrm>
        </p:spPr>
        <p:txBody>
          <a:bodyPr/>
          <a:lstStyle/>
          <a:p>
            <a:r>
              <a:rPr lang="en-US" dirty="0" smtClean="0"/>
              <a:t>Software Center support multi-select install</a:t>
            </a:r>
          </a:p>
          <a:p>
            <a:pPr lvl="2"/>
            <a:r>
              <a:rPr lang="en-US" dirty="0" smtClean="0">
                <a:solidFill>
                  <a:schemeClr val="tx1"/>
                </a:solidFill>
              </a:rPr>
              <a:t>All object types (Applications, updates, </a:t>
            </a:r>
            <a:r>
              <a:rPr lang="en-US" dirty="0" err="1" smtClean="0">
                <a:solidFill>
                  <a:schemeClr val="tx1"/>
                </a:solidFill>
              </a:rPr>
              <a:t>etc</a:t>
            </a:r>
            <a:r>
              <a:rPr lang="en-US" dirty="0" smtClean="0">
                <a:solidFill>
                  <a:schemeClr val="tx1"/>
                </a:solidFill>
              </a:rPr>
              <a:t>)</a:t>
            </a:r>
          </a:p>
          <a:p>
            <a:pPr lvl="2"/>
            <a:r>
              <a:rPr lang="en-US" dirty="0" smtClean="0">
                <a:solidFill>
                  <a:schemeClr val="tx1"/>
                </a:solidFill>
              </a:rPr>
              <a:t>Except for OS Deployment Task Sequences</a:t>
            </a:r>
          </a:p>
          <a:p>
            <a:r>
              <a:rPr lang="en-US" dirty="0" smtClean="0"/>
              <a:t>No more ActiveX control</a:t>
            </a:r>
          </a:p>
          <a:p>
            <a:pPr lvl="2"/>
            <a:r>
              <a:rPr lang="en-US" dirty="0" smtClean="0"/>
              <a:t>Application Catalog depends on Silverlight 5</a:t>
            </a:r>
            <a:endParaRPr lang="en-US" dirty="0"/>
          </a:p>
        </p:txBody>
      </p:sp>
    </p:spTree>
    <p:extLst>
      <p:ext uri="{BB962C8B-B14F-4D97-AF65-F5344CB8AC3E}">
        <p14:creationId xmlns:p14="http://schemas.microsoft.com/office/powerpoint/2010/main" val="3578825491"/>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PowerShell</a:t>
            </a:r>
            <a:endParaRPr lang="en-US" dirty="0"/>
          </a:p>
        </p:txBody>
      </p:sp>
      <p:sp>
        <p:nvSpPr>
          <p:cNvPr id="3" name="Content Placeholder 2"/>
          <p:cNvSpPr>
            <a:spLocks noGrp="1"/>
          </p:cNvSpPr>
          <p:nvPr>
            <p:ph type="body" sz="quarter" idx="10"/>
          </p:nvPr>
        </p:nvSpPr>
        <p:spPr>
          <a:xfrm>
            <a:off x="274638" y="1395736"/>
            <a:ext cx="11598707" cy="4419671"/>
          </a:xfrm>
        </p:spPr>
        <p:txBody>
          <a:bodyPr/>
          <a:lstStyle/>
          <a:p>
            <a:r>
              <a:rPr lang="en-US" dirty="0" smtClean="0"/>
              <a:t>Scope</a:t>
            </a:r>
          </a:p>
          <a:p>
            <a:pPr lvl="1"/>
            <a:r>
              <a:rPr lang="en-US" dirty="0" smtClean="0"/>
              <a:t>PowerShell Provider</a:t>
            </a:r>
          </a:p>
          <a:p>
            <a:pPr lvl="1"/>
            <a:r>
              <a:rPr lang="en-US" dirty="0" smtClean="0"/>
              <a:t>500+ cmdlets delivered to date</a:t>
            </a:r>
          </a:p>
          <a:p>
            <a:pPr lvl="1"/>
            <a:r>
              <a:rPr lang="en-US" dirty="0" smtClean="0"/>
              <a:t>Tasks exposed in the Administration Console</a:t>
            </a:r>
          </a:p>
          <a:p>
            <a:r>
              <a:rPr lang="en-US" dirty="0" smtClean="0"/>
              <a:t>Documentation</a:t>
            </a:r>
          </a:p>
          <a:p>
            <a:pPr lvl="1"/>
            <a:r>
              <a:rPr lang="en-US" dirty="0" smtClean="0"/>
              <a:t>Updated help content for SP1 + CU1 cmdlets</a:t>
            </a:r>
          </a:p>
          <a:p>
            <a:pPr lvl="1"/>
            <a:r>
              <a:rPr lang="en-US" dirty="0" smtClean="0"/>
              <a:t>New TechNet reference material with Admin UI Action mappings</a:t>
            </a:r>
          </a:p>
          <a:p>
            <a:r>
              <a:rPr lang="en-US" dirty="0" smtClean="0"/>
              <a:t>Integration with:</a:t>
            </a:r>
          </a:p>
          <a:p>
            <a:pPr lvl="1"/>
            <a:r>
              <a:rPr lang="en-US" dirty="0" smtClean="0"/>
              <a:t>System Center</a:t>
            </a:r>
          </a:p>
          <a:p>
            <a:pPr lvl="1"/>
            <a:r>
              <a:rPr lang="en-US" dirty="0" smtClean="0"/>
              <a:t>Task Scheduler</a:t>
            </a:r>
          </a:p>
          <a:p>
            <a:pPr lvl="1"/>
            <a:r>
              <a:rPr lang="en-US" dirty="0" smtClean="0"/>
              <a:t>Windows, WMI</a:t>
            </a:r>
            <a:endParaRPr lang="en-US" dirty="0"/>
          </a:p>
        </p:txBody>
      </p:sp>
    </p:spTree>
    <p:extLst>
      <p:ext uri="{BB962C8B-B14F-4D97-AF65-F5344CB8AC3E}">
        <p14:creationId xmlns:p14="http://schemas.microsoft.com/office/powerpoint/2010/main" val="2612704964"/>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Alerts</a:t>
            </a:r>
            <a:endParaRPr lang="en-US" dirty="0"/>
          </a:p>
        </p:txBody>
      </p:sp>
      <p:sp>
        <p:nvSpPr>
          <p:cNvPr id="3" name="Content Placeholder 2"/>
          <p:cNvSpPr>
            <a:spLocks noGrp="1"/>
          </p:cNvSpPr>
          <p:nvPr>
            <p:ph sz="quarter" idx="10"/>
          </p:nvPr>
        </p:nvSpPr>
        <p:spPr/>
        <p:txBody>
          <a:bodyPr/>
          <a:lstStyle/>
          <a:p>
            <a:r>
              <a:rPr lang="en-US" smtClean="0"/>
              <a:t>All alert types support email notifications</a:t>
            </a:r>
          </a:p>
          <a:p>
            <a:r>
              <a:rPr lang="en-US" smtClean="0"/>
              <a:t>Admin can choose to ignore specific types of alerts</a:t>
            </a:r>
            <a:endParaRPr lang="en-US" dirty="0"/>
          </a:p>
        </p:txBody>
      </p:sp>
    </p:spTree>
    <p:extLst>
      <p:ext uri="{BB962C8B-B14F-4D97-AF65-F5344CB8AC3E}">
        <p14:creationId xmlns:p14="http://schemas.microsoft.com/office/powerpoint/2010/main" val="2805917101"/>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Summary</a:t>
            </a:r>
            <a:endParaRPr lang="en-US" dirty="0"/>
          </a:p>
        </p:txBody>
      </p:sp>
      <p:grpSp>
        <p:nvGrpSpPr>
          <p:cNvPr id="3" name="Group 2"/>
          <p:cNvGrpSpPr/>
          <p:nvPr/>
        </p:nvGrpSpPr>
        <p:grpSpPr>
          <a:xfrm>
            <a:off x="769807" y="1496482"/>
            <a:ext cx="10896860" cy="4561072"/>
            <a:chOff x="914640" y="1496482"/>
            <a:chExt cx="10896860" cy="4561072"/>
          </a:xfrm>
        </p:grpSpPr>
        <p:sp>
          <p:nvSpPr>
            <p:cNvPr id="9" name="Rectangle 8"/>
            <p:cNvSpPr/>
            <p:nvPr/>
          </p:nvSpPr>
          <p:spPr>
            <a:xfrm>
              <a:off x="914640" y="1496482"/>
              <a:ext cx="311461" cy="1332160"/>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vert="vert270" lIns="0" rIns="0" rtlCol="0" anchor="ctr"/>
            <a:lstStyle/>
            <a:p>
              <a:pPr algn="ctr"/>
              <a:r>
                <a:rPr lang="en-US" sz="1450" dirty="0">
                  <a:latin typeface="+mj-lt"/>
                </a:rPr>
                <a:t>Empower</a:t>
              </a:r>
            </a:p>
          </p:txBody>
        </p:sp>
        <p:sp>
          <p:nvSpPr>
            <p:cNvPr id="66" name="Rectangle 65"/>
            <p:cNvSpPr/>
            <p:nvPr/>
          </p:nvSpPr>
          <p:spPr>
            <a:xfrm>
              <a:off x="914640" y="2913091"/>
              <a:ext cx="311461" cy="2068160"/>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vert="vert270" rtlCol="0" anchor="ctr"/>
            <a:lstStyle/>
            <a:p>
              <a:pPr algn="ctr"/>
              <a:r>
                <a:rPr lang="en-US" sz="1450" dirty="0">
                  <a:latin typeface="+mj-lt"/>
                </a:rPr>
                <a:t>Unify</a:t>
              </a:r>
            </a:p>
          </p:txBody>
        </p:sp>
        <p:sp>
          <p:nvSpPr>
            <p:cNvPr id="67" name="Rectangle 66"/>
            <p:cNvSpPr/>
            <p:nvPr/>
          </p:nvSpPr>
          <p:spPr>
            <a:xfrm>
              <a:off x="914640" y="5065699"/>
              <a:ext cx="311461" cy="991855"/>
            </a:xfrm>
            <a:prstGeom prst="rect">
              <a:avLst/>
            </a:prstGeom>
            <a:solidFill>
              <a:schemeClr val="accent2"/>
            </a:solidFill>
            <a:ln>
              <a:noFill/>
            </a:ln>
          </p:spPr>
          <p:style>
            <a:lnRef idx="1">
              <a:schemeClr val="accent1"/>
            </a:lnRef>
            <a:fillRef idx="0">
              <a:schemeClr val="accent1"/>
            </a:fillRef>
            <a:effectRef idx="0">
              <a:schemeClr val="accent1"/>
            </a:effectRef>
            <a:fontRef idx="minor">
              <a:schemeClr val="tx1"/>
            </a:fontRef>
          </p:style>
          <p:txBody>
            <a:bodyPr vert="vert270" rtlCol="0" anchor="ctr"/>
            <a:lstStyle/>
            <a:p>
              <a:pPr algn="ctr"/>
              <a:r>
                <a:rPr lang="en-US" sz="1450" dirty="0">
                  <a:latin typeface="+mj-lt"/>
                </a:rPr>
                <a:t>Simplify</a:t>
              </a:r>
            </a:p>
          </p:txBody>
        </p:sp>
        <p:grpSp>
          <p:nvGrpSpPr>
            <p:cNvPr id="2" name="Group 1"/>
            <p:cNvGrpSpPr/>
            <p:nvPr/>
          </p:nvGrpSpPr>
          <p:grpSpPr>
            <a:xfrm>
              <a:off x="1313181" y="1496482"/>
              <a:ext cx="10498319" cy="4561072"/>
              <a:chOff x="1313181" y="1496482"/>
              <a:chExt cx="10498319" cy="4561072"/>
            </a:xfrm>
          </p:grpSpPr>
          <p:sp>
            <p:nvSpPr>
              <p:cNvPr id="10" name="Rectangle 9"/>
              <p:cNvSpPr/>
              <p:nvPr/>
            </p:nvSpPr>
            <p:spPr>
              <a:xfrm>
                <a:off x="1313181" y="5065698"/>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defRPr/>
                </a:pPr>
                <a:r>
                  <a:rPr lang="en-US" sz="1450" dirty="0">
                    <a:latin typeface="+mj-lt"/>
                  </a:rPr>
                  <a:t>Role-based Administration</a:t>
                </a:r>
              </a:p>
            </p:txBody>
          </p:sp>
          <p:sp>
            <p:nvSpPr>
              <p:cNvPr id="11" name="Rectangle 10"/>
              <p:cNvSpPr/>
              <p:nvPr/>
            </p:nvSpPr>
            <p:spPr>
              <a:xfrm>
                <a:off x="1313181" y="4706930"/>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r>
                  <a:rPr lang="en-US" sz="1450" dirty="0">
                    <a:latin typeface="+mj-lt"/>
                  </a:rPr>
                  <a:t>Internet-based Client Management</a:t>
                </a:r>
              </a:p>
            </p:txBody>
          </p:sp>
          <p:sp>
            <p:nvSpPr>
              <p:cNvPr id="13" name="Rectangle 12"/>
              <p:cNvSpPr/>
              <p:nvPr/>
            </p:nvSpPr>
            <p:spPr>
              <a:xfrm>
                <a:off x="1313181" y="4348162"/>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defRPr/>
                </a:pPr>
                <a:r>
                  <a:rPr lang="en-US" sz="1450" dirty="0">
                    <a:latin typeface="+mj-lt"/>
                  </a:rPr>
                  <a:t>Software Update Management</a:t>
                </a:r>
              </a:p>
            </p:txBody>
          </p:sp>
          <p:sp>
            <p:nvSpPr>
              <p:cNvPr id="14" name="Rectangle 13"/>
              <p:cNvSpPr/>
              <p:nvPr/>
            </p:nvSpPr>
            <p:spPr>
              <a:xfrm>
                <a:off x="1313181" y="2913090"/>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r>
                  <a:rPr lang="en-US" sz="1450" dirty="0">
                    <a:latin typeface="+mj-lt"/>
                  </a:rPr>
                  <a:t>Reduced Infrastructure Requirements</a:t>
                </a:r>
              </a:p>
            </p:txBody>
          </p:sp>
          <p:sp>
            <p:nvSpPr>
              <p:cNvPr id="15" name="Rectangle 14"/>
              <p:cNvSpPr/>
              <p:nvPr/>
            </p:nvSpPr>
            <p:spPr>
              <a:xfrm>
                <a:off x="1313181" y="2195554"/>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r>
                  <a:rPr lang="en-US" sz="1450" dirty="0">
                    <a:latin typeface="+mj-lt"/>
                  </a:rPr>
                  <a:t>Mobile Device Management</a:t>
                </a:r>
              </a:p>
            </p:txBody>
          </p:sp>
          <p:sp>
            <p:nvSpPr>
              <p:cNvPr id="16" name="Rectangle 15"/>
              <p:cNvSpPr/>
              <p:nvPr/>
            </p:nvSpPr>
            <p:spPr>
              <a:xfrm>
                <a:off x="1313181" y="1836786"/>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r>
                  <a:rPr lang="en-US" sz="1450" dirty="0">
                    <a:latin typeface="+mj-lt"/>
                  </a:rPr>
                  <a:t>Application Delivery</a:t>
                </a:r>
              </a:p>
            </p:txBody>
          </p:sp>
          <p:sp>
            <p:nvSpPr>
              <p:cNvPr id="48" name="Rectangle 47"/>
              <p:cNvSpPr/>
              <p:nvPr/>
            </p:nvSpPr>
            <p:spPr>
              <a:xfrm>
                <a:off x="1313181" y="3989394"/>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defRPr/>
                </a:pPr>
                <a:r>
                  <a:rPr lang="en-US" sz="1450" dirty="0">
                    <a:latin typeface="+mj-lt"/>
                  </a:rPr>
                  <a:t>Compliance &amp; Settings Management</a:t>
                </a:r>
              </a:p>
            </p:txBody>
          </p:sp>
          <p:sp>
            <p:nvSpPr>
              <p:cNvPr id="49" name="Rectangle 48"/>
              <p:cNvSpPr/>
              <p:nvPr/>
            </p:nvSpPr>
            <p:spPr>
              <a:xfrm>
                <a:off x="1313181" y="3630626"/>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defRPr/>
                </a:pPr>
                <a:r>
                  <a:rPr lang="en-US" sz="1450" dirty="0">
                    <a:latin typeface="+mj-lt"/>
                  </a:rPr>
                  <a:t>Endpoint Protection </a:t>
                </a:r>
              </a:p>
            </p:txBody>
          </p:sp>
          <p:sp>
            <p:nvSpPr>
              <p:cNvPr id="57" name="Rectangle 56"/>
              <p:cNvSpPr/>
              <p:nvPr/>
            </p:nvSpPr>
            <p:spPr>
              <a:xfrm>
                <a:off x="1313181" y="3271858"/>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r>
                  <a:rPr lang="en-US" sz="1450" dirty="0">
                    <a:latin typeface="+mj-lt"/>
                  </a:rPr>
                  <a:t>Unified Management of Virtual Clients</a:t>
                </a:r>
              </a:p>
            </p:txBody>
          </p:sp>
          <p:sp>
            <p:nvSpPr>
              <p:cNvPr id="59" name="Rectangle 58"/>
              <p:cNvSpPr/>
              <p:nvPr/>
            </p:nvSpPr>
            <p:spPr>
              <a:xfrm>
                <a:off x="1313181" y="5424466"/>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defRPr/>
                </a:pPr>
                <a:r>
                  <a:rPr lang="en-US" sz="1450" dirty="0">
                    <a:latin typeface="+mj-lt"/>
                  </a:rPr>
                  <a:t>Operating System Deployment</a:t>
                </a:r>
              </a:p>
            </p:txBody>
          </p:sp>
          <p:sp>
            <p:nvSpPr>
              <p:cNvPr id="71" name="Rectangle 70"/>
              <p:cNvSpPr/>
              <p:nvPr/>
            </p:nvSpPr>
            <p:spPr>
              <a:xfrm>
                <a:off x="1313181" y="5783234"/>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defRPr/>
                </a:pPr>
                <a:r>
                  <a:rPr lang="en-US" sz="1450" dirty="0">
                    <a:latin typeface="+mj-lt"/>
                  </a:rPr>
                  <a:t>Asset Intelligence, Client Health, and Inventory</a:t>
                </a:r>
              </a:p>
            </p:txBody>
          </p:sp>
          <p:sp>
            <p:nvSpPr>
              <p:cNvPr id="72" name="Rectangle 71"/>
              <p:cNvSpPr/>
              <p:nvPr/>
            </p:nvSpPr>
            <p:spPr>
              <a:xfrm>
                <a:off x="1313181" y="2554322"/>
                <a:ext cx="4173544"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r>
                  <a:rPr lang="en-US" sz="1450" dirty="0">
                    <a:latin typeface="+mj-lt"/>
                  </a:rPr>
                  <a:t>End user platform support</a:t>
                </a:r>
              </a:p>
            </p:txBody>
          </p:sp>
          <p:sp>
            <p:nvSpPr>
              <p:cNvPr id="73" name="Rectangle 72"/>
              <p:cNvSpPr/>
              <p:nvPr/>
            </p:nvSpPr>
            <p:spPr>
              <a:xfrm>
                <a:off x="1313181" y="1496482"/>
                <a:ext cx="4173544" cy="255864"/>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279781" tIns="46630" rIns="0" bIns="46630" numCol="1" rtlCol="0" anchor="ctr" anchorCtr="0" compatLnSpc="1">
                <a:prstTxWarp prst="textNoShape">
                  <a:avLst/>
                </a:prstTxWarp>
                <a:noAutofit/>
              </a:bodyPr>
              <a:lstStyle/>
              <a:p>
                <a:pPr defTabSz="932559"/>
                <a:r>
                  <a:rPr lang="en-US" sz="1450" dirty="0">
                    <a:latin typeface="+mj-lt"/>
                  </a:rPr>
                  <a:t>Application Delivery</a:t>
                </a:r>
              </a:p>
            </p:txBody>
          </p:sp>
          <p:sp>
            <p:nvSpPr>
              <p:cNvPr id="74" name="Rectangle 73"/>
              <p:cNvSpPr/>
              <p:nvPr/>
            </p:nvSpPr>
            <p:spPr>
              <a:xfrm>
                <a:off x="5589050" y="1496482"/>
                <a:ext cx="2013458" cy="255864"/>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2007 R3</a:t>
                </a:r>
              </a:p>
            </p:txBody>
          </p:sp>
          <p:sp>
            <p:nvSpPr>
              <p:cNvPr id="75" name="Rectangle 74"/>
              <p:cNvSpPr/>
              <p:nvPr/>
            </p:nvSpPr>
            <p:spPr>
              <a:xfrm>
                <a:off x="5589050" y="1836786"/>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Device Centric</a:t>
                </a:r>
              </a:p>
            </p:txBody>
          </p:sp>
          <p:sp>
            <p:nvSpPr>
              <p:cNvPr id="77" name="Rectangle 76"/>
              <p:cNvSpPr/>
              <p:nvPr/>
            </p:nvSpPr>
            <p:spPr>
              <a:xfrm>
                <a:off x="5589050" y="219555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MDM licensing</a:t>
                </a:r>
              </a:p>
            </p:txBody>
          </p:sp>
          <p:sp>
            <p:nvSpPr>
              <p:cNvPr id="79" name="Rectangle 78"/>
              <p:cNvSpPr/>
              <p:nvPr/>
            </p:nvSpPr>
            <p:spPr>
              <a:xfrm>
                <a:off x="5589050" y="2554322"/>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82" name="Rectangle 81"/>
              <p:cNvSpPr/>
              <p:nvPr/>
            </p:nvSpPr>
            <p:spPr>
              <a:xfrm>
                <a:off x="5589050" y="2913090"/>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83" name="Rectangle 82"/>
              <p:cNvSpPr/>
              <p:nvPr/>
            </p:nvSpPr>
            <p:spPr>
              <a:xfrm>
                <a:off x="5589050" y="3271858"/>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87" name="Rectangle 86"/>
              <p:cNvSpPr/>
              <p:nvPr/>
            </p:nvSpPr>
            <p:spPr>
              <a:xfrm>
                <a:off x="5589050" y="3630626"/>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88" name="Rectangle 87"/>
              <p:cNvSpPr/>
              <p:nvPr/>
            </p:nvSpPr>
            <p:spPr>
              <a:xfrm>
                <a:off x="5589050" y="398939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89" name="Rectangle 88"/>
              <p:cNvSpPr/>
              <p:nvPr/>
            </p:nvSpPr>
            <p:spPr>
              <a:xfrm>
                <a:off x="5589050" y="4348162"/>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91" name="Rectangle 90"/>
              <p:cNvSpPr/>
              <p:nvPr/>
            </p:nvSpPr>
            <p:spPr>
              <a:xfrm>
                <a:off x="5589050" y="4706930"/>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92" name="Rectangle 91"/>
              <p:cNvSpPr/>
              <p:nvPr/>
            </p:nvSpPr>
            <p:spPr>
              <a:xfrm>
                <a:off x="5589050" y="5065698"/>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93" name="Rectangle 92"/>
              <p:cNvSpPr/>
              <p:nvPr/>
            </p:nvSpPr>
            <p:spPr>
              <a:xfrm>
                <a:off x="5589050" y="5424466"/>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99" name="Rectangle 98"/>
              <p:cNvSpPr/>
              <p:nvPr/>
            </p:nvSpPr>
            <p:spPr>
              <a:xfrm>
                <a:off x="5589050" y="578323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101" name="Rectangle 100"/>
              <p:cNvSpPr/>
              <p:nvPr/>
            </p:nvSpPr>
            <p:spPr>
              <a:xfrm>
                <a:off x="7693947" y="1496482"/>
                <a:ext cx="2013458" cy="255864"/>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2012</a:t>
                </a:r>
              </a:p>
            </p:txBody>
          </p:sp>
          <p:sp>
            <p:nvSpPr>
              <p:cNvPr id="102" name="Rectangle 101"/>
              <p:cNvSpPr/>
              <p:nvPr/>
            </p:nvSpPr>
            <p:spPr>
              <a:xfrm>
                <a:off x="7693947" y="1836786"/>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User Centric</a:t>
                </a:r>
              </a:p>
            </p:txBody>
          </p:sp>
          <p:sp>
            <p:nvSpPr>
              <p:cNvPr id="103" name="Rectangle 102"/>
              <p:cNvSpPr/>
              <p:nvPr/>
            </p:nvSpPr>
            <p:spPr>
              <a:xfrm>
                <a:off x="7693947" y="219555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Integrated</a:t>
                </a:r>
              </a:p>
            </p:txBody>
          </p:sp>
          <p:sp>
            <p:nvSpPr>
              <p:cNvPr id="104" name="Rectangle 103"/>
              <p:cNvSpPr/>
              <p:nvPr/>
            </p:nvSpPr>
            <p:spPr>
              <a:xfrm>
                <a:off x="7693947" y="2554322"/>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Windows and EAS</a:t>
                </a:r>
              </a:p>
            </p:txBody>
          </p:sp>
          <p:sp>
            <p:nvSpPr>
              <p:cNvPr id="105" name="Rectangle 104"/>
              <p:cNvSpPr/>
              <p:nvPr/>
            </p:nvSpPr>
            <p:spPr>
              <a:xfrm>
                <a:off x="7693947" y="2913090"/>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New</a:t>
                </a:r>
              </a:p>
            </p:txBody>
          </p:sp>
          <p:sp>
            <p:nvSpPr>
              <p:cNvPr id="106" name="Rectangle 105"/>
              <p:cNvSpPr/>
              <p:nvPr/>
            </p:nvSpPr>
            <p:spPr>
              <a:xfrm>
                <a:off x="7693947" y="3271858"/>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Improved</a:t>
                </a:r>
              </a:p>
            </p:txBody>
          </p:sp>
          <p:sp>
            <p:nvSpPr>
              <p:cNvPr id="107" name="Rectangle 106"/>
              <p:cNvSpPr/>
              <p:nvPr/>
            </p:nvSpPr>
            <p:spPr>
              <a:xfrm>
                <a:off x="7693947" y="3630626"/>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Integrated</a:t>
                </a:r>
              </a:p>
            </p:txBody>
          </p:sp>
          <p:sp>
            <p:nvSpPr>
              <p:cNvPr id="108" name="Rectangle 107"/>
              <p:cNvSpPr/>
              <p:nvPr/>
            </p:nvSpPr>
            <p:spPr>
              <a:xfrm>
                <a:off x="7693947" y="398939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Auto Remediation</a:t>
                </a:r>
              </a:p>
            </p:txBody>
          </p:sp>
          <p:sp>
            <p:nvSpPr>
              <p:cNvPr id="109" name="Rectangle 108"/>
              <p:cNvSpPr/>
              <p:nvPr/>
            </p:nvSpPr>
            <p:spPr>
              <a:xfrm>
                <a:off x="7693947" y="4348162"/>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111" name="Rectangle 110"/>
              <p:cNvSpPr/>
              <p:nvPr/>
            </p:nvSpPr>
            <p:spPr>
              <a:xfrm>
                <a:off x="7693947" y="4706930"/>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Improved</a:t>
                </a:r>
              </a:p>
            </p:txBody>
          </p:sp>
          <p:sp>
            <p:nvSpPr>
              <p:cNvPr id="112" name="Rectangle 111"/>
              <p:cNvSpPr/>
              <p:nvPr/>
            </p:nvSpPr>
            <p:spPr>
              <a:xfrm>
                <a:off x="7693947" y="5065698"/>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New</a:t>
                </a:r>
              </a:p>
            </p:txBody>
          </p:sp>
          <p:sp>
            <p:nvSpPr>
              <p:cNvPr id="113" name="Rectangle 112"/>
              <p:cNvSpPr/>
              <p:nvPr/>
            </p:nvSpPr>
            <p:spPr>
              <a:xfrm>
                <a:off x="7693947" y="5424466"/>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114" name="Rectangle 113"/>
              <p:cNvSpPr/>
              <p:nvPr/>
            </p:nvSpPr>
            <p:spPr>
              <a:xfrm>
                <a:off x="7693947" y="578323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116" name="Rectangle 115"/>
              <p:cNvSpPr/>
              <p:nvPr/>
            </p:nvSpPr>
            <p:spPr>
              <a:xfrm>
                <a:off x="9798042" y="1496482"/>
                <a:ext cx="2013458" cy="255864"/>
              </a:xfrm>
              <a:prstGeom prst="rect">
                <a:avLst/>
              </a:prstGeom>
              <a:solidFill>
                <a:schemeClr val="accent3"/>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2012 SP1</a:t>
                </a:r>
              </a:p>
            </p:txBody>
          </p:sp>
          <p:sp>
            <p:nvSpPr>
              <p:cNvPr id="117" name="Rectangle 116"/>
              <p:cNvSpPr/>
              <p:nvPr/>
            </p:nvSpPr>
            <p:spPr>
              <a:xfrm>
                <a:off x="9798042" y="183679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Win 8 apps</a:t>
                </a:r>
              </a:p>
            </p:txBody>
          </p:sp>
          <p:sp>
            <p:nvSpPr>
              <p:cNvPr id="118" name="Rectangle 117"/>
              <p:cNvSpPr/>
              <p:nvPr/>
            </p:nvSpPr>
            <p:spPr>
              <a:xfrm>
                <a:off x="9798042" y="2195562"/>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119" name="Rectangle 118"/>
              <p:cNvSpPr/>
              <p:nvPr/>
            </p:nvSpPr>
            <p:spPr>
              <a:xfrm>
                <a:off x="9798042" y="2554330"/>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Windows 8,Mac,Linux</a:t>
                </a:r>
              </a:p>
            </p:txBody>
          </p:sp>
          <p:sp>
            <p:nvSpPr>
              <p:cNvPr id="120" name="Rectangle 119"/>
              <p:cNvSpPr/>
              <p:nvPr/>
            </p:nvSpPr>
            <p:spPr>
              <a:xfrm>
                <a:off x="9798042" y="2913098"/>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Flexible hierarchies</a:t>
                </a:r>
              </a:p>
            </p:txBody>
          </p:sp>
          <p:sp>
            <p:nvSpPr>
              <p:cNvPr id="121" name="Rectangle 120"/>
              <p:cNvSpPr/>
              <p:nvPr/>
            </p:nvSpPr>
            <p:spPr>
              <a:xfrm>
                <a:off x="9798042" y="3271866"/>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122" name="Rectangle 121"/>
              <p:cNvSpPr/>
              <p:nvPr/>
            </p:nvSpPr>
            <p:spPr>
              <a:xfrm>
                <a:off x="9798042" y="363063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Real-time actions</a:t>
                </a:r>
              </a:p>
            </p:txBody>
          </p:sp>
          <p:sp>
            <p:nvSpPr>
              <p:cNvPr id="123" name="Rectangle 122"/>
              <p:cNvSpPr/>
              <p:nvPr/>
            </p:nvSpPr>
            <p:spPr>
              <a:xfrm>
                <a:off x="9798042" y="3989402"/>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User Profile and Data</a:t>
                </a:r>
              </a:p>
            </p:txBody>
          </p:sp>
          <p:sp>
            <p:nvSpPr>
              <p:cNvPr id="124" name="Rectangle 123"/>
              <p:cNvSpPr/>
              <p:nvPr/>
            </p:nvSpPr>
            <p:spPr>
              <a:xfrm>
                <a:off x="9798042" y="4348170"/>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Improved</a:t>
                </a:r>
              </a:p>
            </p:txBody>
          </p:sp>
          <p:sp>
            <p:nvSpPr>
              <p:cNvPr id="126" name="Rectangle 125"/>
              <p:cNvSpPr/>
              <p:nvPr/>
            </p:nvSpPr>
            <p:spPr>
              <a:xfrm>
                <a:off x="9798042" y="4706938"/>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127" name="Rectangle 126"/>
              <p:cNvSpPr/>
              <p:nvPr/>
            </p:nvSpPr>
            <p:spPr>
              <a:xfrm>
                <a:off x="9798042" y="5065706"/>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sp>
            <p:nvSpPr>
              <p:cNvPr id="128" name="Rectangle 127"/>
              <p:cNvSpPr/>
              <p:nvPr/>
            </p:nvSpPr>
            <p:spPr>
              <a:xfrm>
                <a:off x="9798042" y="542447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r>
                  <a:rPr lang="en-US" sz="1450" dirty="0">
                    <a:latin typeface="+mj-lt"/>
                  </a:rPr>
                  <a:t>Improved</a:t>
                </a:r>
              </a:p>
            </p:txBody>
          </p:sp>
          <p:sp>
            <p:nvSpPr>
              <p:cNvPr id="129" name="Rectangle 128"/>
              <p:cNvSpPr/>
              <p:nvPr/>
            </p:nvSpPr>
            <p:spPr>
              <a:xfrm>
                <a:off x="9798042" y="5783234"/>
                <a:ext cx="2013458" cy="274320"/>
              </a:xfrm>
              <a:prstGeom prst="rect">
                <a:avLst/>
              </a:prstGeom>
              <a:solidFill>
                <a:schemeClr val="accent1"/>
              </a:solidFill>
              <a:ln w="12700">
                <a:noFill/>
                <a:headEnd type="none" w="med" len="med"/>
                <a:tailEnd type="none" w="med" len="med"/>
              </a:ln>
              <a:effectLst/>
              <a:scene3d>
                <a:camera prst="orthographicFront">
                  <a:rot lat="0" lon="0" rev="0"/>
                </a:camera>
                <a:lightRig rig="threePt" dir="t">
                  <a:rot lat="0" lon="0" rev="1200000"/>
                </a:lightRig>
              </a:scene3d>
              <a:sp3d/>
            </p:spPr>
            <p:txBody>
              <a:bodyPr vert="horz" wrap="square" lIns="186521" tIns="46630" rIns="0" bIns="46630" numCol="1" rtlCol="0" anchor="ctr" anchorCtr="0" compatLnSpc="1">
                <a:prstTxWarp prst="textNoShape">
                  <a:avLst/>
                </a:prstTxWarp>
                <a:noAutofit/>
              </a:bodyPr>
              <a:lstStyle/>
              <a:p>
                <a:pPr defTabSz="932559"/>
                <a:endParaRPr lang="en-US" sz="1450" dirty="0">
                  <a:latin typeface="+mj-lt"/>
                </a:endParaRPr>
              </a:p>
            </p:txBody>
          </p:sp>
        </p:grpSp>
      </p:grpSp>
    </p:spTree>
    <p:extLst>
      <p:ext uri="{BB962C8B-B14F-4D97-AF65-F5344CB8AC3E}">
        <p14:creationId xmlns:p14="http://schemas.microsoft.com/office/powerpoint/2010/main" val="41031100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In Review: Session Objectives And Takeaways</a:t>
            </a:r>
            <a:endParaRPr lang="en-US" dirty="0"/>
          </a:p>
        </p:txBody>
      </p:sp>
      <p:sp>
        <p:nvSpPr>
          <p:cNvPr id="6" name="Text Placeholder 5"/>
          <p:cNvSpPr>
            <a:spLocks noGrp="1"/>
          </p:cNvSpPr>
          <p:nvPr>
            <p:ph type="body" sz="quarter" idx="10"/>
          </p:nvPr>
        </p:nvSpPr>
        <p:spPr/>
        <p:txBody>
          <a:bodyPr/>
          <a:lstStyle/>
          <a:p>
            <a:r>
              <a:rPr lang="en-US" dirty="0" smtClean="0"/>
              <a:t>Session Objective(s): </a:t>
            </a:r>
          </a:p>
          <a:p>
            <a:pPr lvl="1"/>
            <a:r>
              <a:rPr lang="en-US" dirty="0" err="1" smtClean="0"/>
              <a:t>Consumerization</a:t>
            </a:r>
            <a:r>
              <a:rPr lang="en-US" dirty="0" smtClean="0"/>
              <a:t> of IT and how to manage all these devices with Configuration Manager SP1</a:t>
            </a:r>
          </a:p>
          <a:p>
            <a:pPr lvl="1"/>
            <a:r>
              <a:rPr lang="en-US" dirty="0" smtClean="0"/>
              <a:t>Review improvements in Configuration Manager SP1</a:t>
            </a:r>
          </a:p>
          <a:p>
            <a:r>
              <a:rPr lang="en-US" dirty="0" smtClean="0"/>
              <a:t>Windows 8 deployment and support is here</a:t>
            </a:r>
          </a:p>
          <a:p>
            <a:r>
              <a:rPr lang="en-US" dirty="0" smtClean="0"/>
              <a:t>Better with both ConfigMgr SP1 and Windows Intune</a:t>
            </a:r>
          </a:p>
          <a:p>
            <a:r>
              <a:rPr lang="en-US" dirty="0" smtClean="0"/>
              <a:t>SP1 full of improvements</a:t>
            </a:r>
            <a:endParaRPr lang="en-US" dirty="0"/>
          </a:p>
        </p:txBody>
      </p:sp>
    </p:spTree>
    <p:extLst>
      <p:ext uri="{BB962C8B-B14F-4D97-AF65-F5344CB8AC3E}">
        <p14:creationId xmlns:p14="http://schemas.microsoft.com/office/powerpoint/2010/main" val="1930908716"/>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917772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 name="Title 5"/>
          <p:cNvSpPr>
            <a:spLocks noGrp="1"/>
          </p:cNvSpPr>
          <p:nvPr>
            <p:ph type="title"/>
          </p:nvPr>
        </p:nvSpPr>
        <p:spPr/>
        <p:txBody>
          <a:bodyPr/>
          <a:lstStyle/>
          <a:p>
            <a:r>
              <a:rPr lang="en-US" sz="4488" dirty="0"/>
              <a:t>Enabling users to be productive, responsibly</a:t>
            </a:r>
            <a:br>
              <a:rPr lang="en-US" sz="4488" dirty="0"/>
            </a:br>
            <a:r>
              <a:rPr lang="en-US" sz="3672" dirty="0">
                <a:solidFill>
                  <a:schemeClr val="tx1">
                    <a:lumMod val="60000"/>
                    <a:lumOff val="40000"/>
                  </a:schemeClr>
                </a:solidFill>
              </a:rPr>
              <a:t>Finding the right balance</a:t>
            </a:r>
          </a:p>
        </p:txBody>
      </p:sp>
      <p:grpSp>
        <p:nvGrpSpPr>
          <p:cNvPr id="12" name="Group 11"/>
          <p:cNvGrpSpPr/>
          <p:nvPr/>
        </p:nvGrpSpPr>
        <p:grpSpPr>
          <a:xfrm>
            <a:off x="473019" y="1803036"/>
            <a:ext cx="5674203" cy="4372877"/>
            <a:chOff x="470707" y="1683833"/>
            <a:chExt cx="5676486" cy="4374637"/>
          </a:xfrm>
        </p:grpSpPr>
        <p:sp>
          <p:nvSpPr>
            <p:cNvPr id="656" name="Text Placeholder 12"/>
            <p:cNvSpPr txBox="1">
              <a:spLocks/>
            </p:cNvSpPr>
            <p:nvPr/>
          </p:nvSpPr>
          <p:spPr>
            <a:xfrm>
              <a:off x="659904" y="1934892"/>
              <a:ext cx="4117391" cy="926597"/>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3298" dirty="0">
                  <a:solidFill>
                    <a:schemeClr val="bg1"/>
                  </a:solidFill>
                </a:rPr>
                <a:t>Devices &amp; Experiences Users Want </a:t>
              </a:r>
            </a:p>
          </p:txBody>
        </p:sp>
        <p:grpSp>
          <p:nvGrpSpPr>
            <p:cNvPr id="9" name="Group 8"/>
            <p:cNvGrpSpPr/>
            <p:nvPr/>
          </p:nvGrpSpPr>
          <p:grpSpPr>
            <a:xfrm>
              <a:off x="516029" y="1730149"/>
              <a:ext cx="5579256" cy="4283717"/>
              <a:chOff x="516029" y="1730149"/>
              <a:chExt cx="5579256" cy="4283717"/>
            </a:xfrm>
          </p:grpSpPr>
          <p:grpSp>
            <p:nvGrpSpPr>
              <p:cNvPr id="3" name="Group 2"/>
              <p:cNvGrpSpPr/>
              <p:nvPr/>
            </p:nvGrpSpPr>
            <p:grpSpPr>
              <a:xfrm>
                <a:off x="516029" y="1730149"/>
                <a:ext cx="5579256" cy="1425299"/>
                <a:chOff x="516029" y="1730149"/>
                <a:chExt cx="5579256" cy="1425299"/>
              </a:xfrm>
            </p:grpSpPr>
            <p:sp>
              <p:nvSpPr>
                <p:cNvPr id="657" name="Rectangle 656"/>
                <p:cNvSpPr/>
                <p:nvPr/>
              </p:nvSpPr>
              <p:spPr bwMode="auto">
                <a:xfrm>
                  <a:off x="516029" y="1730149"/>
                  <a:ext cx="5579256" cy="1425299"/>
                </a:xfrm>
                <a:prstGeom prst="rect">
                  <a:avLst/>
                </a:prstGeom>
                <a:solidFill>
                  <a:schemeClr val="accent4"/>
                </a:solidFill>
                <a:ln>
                  <a:noFill/>
                  <a:headEnd type="none" w="med" len="med"/>
                  <a:tailEnd type="none" w="med" len="med"/>
                </a:ln>
                <a:effectLst/>
                <a:scene3d>
                  <a:camera prst="orthographicFront" fov="0">
                    <a:rot lat="0" lon="0" rev="0"/>
                  </a:camera>
                  <a:lightRig rig="glow" dir="t">
                    <a:rot lat="0" lon="0" rev="6360000"/>
                  </a:lightRig>
                </a:scene3d>
                <a:sp3d prstMaterial="flat">
                  <a:contourClr>
                    <a:srgbClr val="8CC600">
                      <a:satMod val="300000"/>
                    </a:srgbClr>
                  </a:contourClr>
                </a:sp3d>
              </p:spPr>
              <p:txBody>
                <a:bodyPr vert="horz" wrap="square" lIns="372925" tIns="62151" rIns="124303" bIns="62151" numCol="1" rtlCol="0" anchor="ctr" anchorCtr="0" compatLnSpc="1">
                  <a:prstTxWarp prst="textNoShape">
                    <a:avLst/>
                  </a:prstTxWarp>
                  <a:noAutofit/>
                </a:bodyPr>
                <a:lstStyle/>
                <a:p>
                  <a:pPr defTabSz="1242683" fontAlgn="base">
                    <a:lnSpc>
                      <a:spcPct val="80000"/>
                    </a:lnSpc>
                    <a:defRPr/>
                  </a:pPr>
                  <a:endParaRPr lang="en-US" sz="6498" kern="0" spc="-95" dirty="0">
                    <a:solidFill>
                      <a:srgbClr val="000000">
                        <a:alpha val="99000"/>
                      </a:srgbClr>
                    </a:solidFill>
                    <a:latin typeface="Segoe UI Light" pitchFamily="34" charset="0"/>
                    <a:ea typeface="Segoe UI" pitchFamily="34" charset="0"/>
                    <a:cs typeface="Segoe UI" pitchFamily="34" charset="0"/>
                  </a:endParaRPr>
                </a:p>
              </p:txBody>
            </p:sp>
            <p:sp>
              <p:nvSpPr>
                <p:cNvPr id="658" name="Text Placeholder 12"/>
                <p:cNvSpPr txBox="1">
                  <a:spLocks/>
                </p:cNvSpPr>
                <p:nvPr/>
              </p:nvSpPr>
              <p:spPr>
                <a:xfrm>
                  <a:off x="630477" y="2154483"/>
                  <a:ext cx="2138717" cy="914080"/>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r>
                    <a:rPr lang="en-US" sz="2199" spc="0" dirty="0">
                      <a:solidFill>
                        <a:schemeClr val="tx2"/>
                      </a:solidFill>
                    </a:rPr>
                    <a:t>Applications and data across devices, anywhere</a:t>
                  </a:r>
                </a:p>
              </p:txBody>
            </p:sp>
            <p:grpSp>
              <p:nvGrpSpPr>
                <p:cNvPr id="587" name="Group 586"/>
                <p:cNvGrpSpPr/>
                <p:nvPr/>
              </p:nvGrpSpPr>
              <p:grpSpPr>
                <a:xfrm>
                  <a:off x="3575338" y="2283398"/>
                  <a:ext cx="881336" cy="676800"/>
                  <a:chOff x="3878534" y="2679558"/>
                  <a:chExt cx="1132329" cy="869667"/>
                </a:xfrm>
              </p:grpSpPr>
              <p:grpSp>
                <p:nvGrpSpPr>
                  <p:cNvPr id="588" name="Group 587"/>
                  <p:cNvGrpSpPr/>
                  <p:nvPr/>
                </p:nvGrpSpPr>
                <p:grpSpPr>
                  <a:xfrm>
                    <a:off x="3878534" y="2679558"/>
                    <a:ext cx="1132329" cy="869667"/>
                    <a:chOff x="4214757" y="1611143"/>
                    <a:chExt cx="529892" cy="406975"/>
                  </a:xfrm>
                </p:grpSpPr>
                <p:sp>
                  <p:nvSpPr>
                    <p:cNvPr id="590" name="Round Same Side Corner Rectangle 11"/>
                    <p:cNvSpPr/>
                    <p:nvPr/>
                  </p:nvSpPr>
                  <p:spPr>
                    <a:xfrm>
                      <a:off x="4255259" y="1611143"/>
                      <a:ext cx="448888" cy="311084"/>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rgbClr val="FFFFFF"/>
                    </a:solidFill>
                    <a:ln w="25400" cap="flat" cmpd="sng" algn="ctr">
                      <a:noFill/>
                      <a:prstDash val="solid"/>
                    </a:ln>
                    <a:effectLst/>
                  </p:spPr>
                  <p:txBody>
                    <a:bodyPr rtlCol="0" anchor="ctr"/>
                    <a:lstStyle/>
                    <a:p>
                      <a:pPr algn="ctr" defTabSz="1243092">
                        <a:defRPr/>
                      </a:pPr>
                      <a:endParaRPr lang="en-US" sz="2399" kern="0">
                        <a:solidFill>
                          <a:schemeClr val="bg2"/>
                        </a:solidFill>
                        <a:latin typeface="Segoe UI"/>
                      </a:endParaRPr>
                    </a:p>
                  </p:txBody>
                </p:sp>
                <p:sp>
                  <p:nvSpPr>
                    <p:cNvPr id="591" name="Trapezoid 12"/>
                    <p:cNvSpPr/>
                    <p:nvPr/>
                  </p:nvSpPr>
                  <p:spPr>
                    <a:xfrm>
                      <a:off x="4214757" y="1922191"/>
                      <a:ext cx="529892" cy="72340"/>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rgbClr val="FFFFFF"/>
                    </a:solidFill>
                    <a:ln w="25400" cap="flat" cmpd="sng" algn="ctr">
                      <a:noFill/>
                      <a:prstDash val="solid"/>
                    </a:ln>
                    <a:effectLst/>
                  </p:spPr>
                  <p:txBody>
                    <a:bodyPr rtlCol="0" anchor="ctr"/>
                    <a:lstStyle/>
                    <a:p>
                      <a:pPr algn="ctr" defTabSz="1243092">
                        <a:defRPr/>
                      </a:pPr>
                      <a:endParaRPr lang="en-US" sz="2399" kern="0">
                        <a:solidFill>
                          <a:schemeClr val="bg2"/>
                        </a:solidFill>
                        <a:latin typeface="Segoe UI"/>
                      </a:endParaRPr>
                    </a:p>
                  </p:txBody>
                </p:sp>
                <p:sp>
                  <p:nvSpPr>
                    <p:cNvPr id="593" name="Rectangle 592"/>
                    <p:cNvSpPr/>
                    <p:nvPr/>
                  </p:nvSpPr>
                  <p:spPr>
                    <a:xfrm>
                      <a:off x="4214992" y="1994530"/>
                      <a:ext cx="529422" cy="23588"/>
                    </a:xfrm>
                    <a:prstGeom prst="rect">
                      <a:avLst/>
                    </a:prstGeom>
                    <a:solidFill>
                      <a:srgbClr val="FFFFFF"/>
                    </a:solidFill>
                    <a:ln w="25400" cap="flat" cmpd="sng" algn="ctr">
                      <a:noFill/>
                      <a:prstDash val="solid"/>
                    </a:ln>
                    <a:effectLst/>
                  </p:spPr>
                  <p:txBody>
                    <a:bodyPr rtlCol="0" anchor="ctr"/>
                    <a:lstStyle/>
                    <a:p>
                      <a:pPr algn="ctr" defTabSz="1243092">
                        <a:defRPr/>
                      </a:pPr>
                      <a:endParaRPr lang="en-US" sz="2399" kern="0">
                        <a:solidFill>
                          <a:schemeClr val="bg2"/>
                        </a:solidFill>
                        <a:latin typeface="Segoe UI"/>
                      </a:endParaRPr>
                    </a:p>
                  </p:txBody>
                </p:sp>
              </p:grpSp>
              <p:pic>
                <p:nvPicPr>
                  <p:cNvPr id="589" name="Picture 2"/>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4026448" y="2719909"/>
                    <a:ext cx="894912" cy="520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94" name="Group 593"/>
                <p:cNvGrpSpPr/>
                <p:nvPr/>
              </p:nvGrpSpPr>
              <p:grpSpPr>
                <a:xfrm>
                  <a:off x="4565534" y="2189384"/>
                  <a:ext cx="960912" cy="762953"/>
                  <a:chOff x="4865225" y="1458663"/>
                  <a:chExt cx="706517" cy="561046"/>
                </a:xfrm>
              </p:grpSpPr>
              <p:sp>
                <p:nvSpPr>
                  <p:cNvPr id="595" name="Freeform 7"/>
                  <p:cNvSpPr>
                    <a:spLocks noChangeAspect="1" noEditPoints="1"/>
                  </p:cNvSpPr>
                  <p:nvPr/>
                </p:nvSpPr>
                <p:spPr bwMode="auto">
                  <a:xfrm>
                    <a:off x="4865225" y="1458663"/>
                    <a:ext cx="706517" cy="561046"/>
                  </a:xfrm>
                  <a:custGeom>
                    <a:avLst/>
                    <a:gdLst>
                      <a:gd name="T0" fmla="*/ 16 w 1389"/>
                      <a:gd name="T1" fmla="*/ 0 h 878"/>
                      <a:gd name="T2" fmla="*/ 0 w 1389"/>
                      <a:gd name="T3" fmla="*/ 332 h 878"/>
                      <a:gd name="T4" fmla="*/ 0 w 1389"/>
                      <a:gd name="T5" fmla="*/ 788 h 878"/>
                      <a:gd name="T6" fmla="*/ 198 w 1389"/>
                      <a:gd name="T7" fmla="*/ 802 h 878"/>
                      <a:gd name="T8" fmla="*/ 647 w 1389"/>
                      <a:gd name="T9" fmla="*/ 803 h 878"/>
                      <a:gd name="T10" fmla="*/ 647 w 1389"/>
                      <a:gd name="T11" fmla="*/ 826 h 878"/>
                      <a:gd name="T12" fmla="*/ 355 w 1389"/>
                      <a:gd name="T13" fmla="*/ 840 h 878"/>
                      <a:gd name="T14" fmla="*/ 345 w 1389"/>
                      <a:gd name="T15" fmla="*/ 878 h 878"/>
                      <a:gd name="T16" fmla="*/ 1039 w 1389"/>
                      <a:gd name="T17" fmla="*/ 864 h 878"/>
                      <a:gd name="T18" fmla="*/ 1000 w 1389"/>
                      <a:gd name="T19" fmla="*/ 826 h 878"/>
                      <a:gd name="T20" fmla="*/ 721 w 1389"/>
                      <a:gd name="T21" fmla="*/ 804 h 878"/>
                      <a:gd name="T22" fmla="*/ 1374 w 1389"/>
                      <a:gd name="T23" fmla="*/ 803 h 878"/>
                      <a:gd name="T24" fmla="*/ 1389 w 1389"/>
                      <a:gd name="T25" fmla="*/ 14 h 878"/>
                      <a:gd name="T26" fmla="*/ 1126 w 1389"/>
                      <a:gd name="T27" fmla="*/ 781 h 878"/>
                      <a:gd name="T28" fmla="*/ 1107 w 1389"/>
                      <a:gd name="T29" fmla="*/ 778 h 878"/>
                      <a:gd name="T30" fmla="*/ 1126 w 1389"/>
                      <a:gd name="T31" fmla="*/ 774 h 878"/>
                      <a:gd name="T32" fmla="*/ 1126 w 1389"/>
                      <a:gd name="T33" fmla="*/ 781 h 878"/>
                      <a:gd name="T34" fmla="*/ 1144 w 1389"/>
                      <a:gd name="T35" fmla="*/ 781 h 878"/>
                      <a:gd name="T36" fmla="*/ 1144 w 1389"/>
                      <a:gd name="T37" fmla="*/ 774 h 878"/>
                      <a:gd name="T38" fmla="*/ 1164 w 1389"/>
                      <a:gd name="T39" fmla="*/ 778 h 878"/>
                      <a:gd name="T40" fmla="*/ 1194 w 1389"/>
                      <a:gd name="T41" fmla="*/ 781 h 878"/>
                      <a:gd name="T42" fmla="*/ 1174 w 1389"/>
                      <a:gd name="T43" fmla="*/ 778 h 878"/>
                      <a:gd name="T44" fmla="*/ 1194 w 1389"/>
                      <a:gd name="T45" fmla="*/ 774 h 878"/>
                      <a:gd name="T46" fmla="*/ 1194 w 1389"/>
                      <a:gd name="T47" fmla="*/ 781 h 878"/>
                      <a:gd name="T48" fmla="*/ 1211 w 1389"/>
                      <a:gd name="T49" fmla="*/ 781 h 878"/>
                      <a:gd name="T50" fmla="*/ 1211 w 1389"/>
                      <a:gd name="T51" fmla="*/ 774 h 878"/>
                      <a:gd name="T52" fmla="*/ 1231 w 1389"/>
                      <a:gd name="T53" fmla="*/ 778 h 878"/>
                      <a:gd name="T54" fmla="*/ 1261 w 1389"/>
                      <a:gd name="T55" fmla="*/ 781 h 878"/>
                      <a:gd name="T56" fmla="*/ 1241 w 1389"/>
                      <a:gd name="T57" fmla="*/ 778 h 878"/>
                      <a:gd name="T58" fmla="*/ 1261 w 1389"/>
                      <a:gd name="T59" fmla="*/ 774 h 878"/>
                      <a:gd name="T60" fmla="*/ 1261 w 1389"/>
                      <a:gd name="T61" fmla="*/ 781 h 878"/>
                      <a:gd name="T62" fmla="*/ 1278 w 1389"/>
                      <a:gd name="T63" fmla="*/ 781 h 878"/>
                      <a:gd name="T64" fmla="*/ 1278 w 1389"/>
                      <a:gd name="T65" fmla="*/ 774 h 878"/>
                      <a:gd name="T66" fmla="*/ 1298 w 1389"/>
                      <a:gd name="T67" fmla="*/ 778 h 878"/>
                      <a:gd name="T68" fmla="*/ 1316 w 1389"/>
                      <a:gd name="T69" fmla="*/ 787 h 878"/>
                      <a:gd name="T70" fmla="*/ 1316 w 1389"/>
                      <a:gd name="T71" fmla="*/ 768 h 878"/>
                      <a:gd name="T72" fmla="*/ 1316 w 1389"/>
                      <a:gd name="T73" fmla="*/ 787 h 878"/>
                      <a:gd name="T74" fmla="*/ 1326 w 1389"/>
                      <a:gd name="T75" fmla="*/ 754 h 878"/>
                      <a:gd name="T76" fmla="*/ 455 w 1389"/>
                      <a:gd name="T77" fmla="*/ 754 h 878"/>
                      <a:gd name="T78" fmla="*/ 49 w 1389"/>
                      <a:gd name="T79" fmla="*/ 739 h 878"/>
                      <a:gd name="T80" fmla="*/ 49 w 1389"/>
                      <a:gd name="T81" fmla="*/ 332 h 878"/>
                      <a:gd name="T82" fmla="*/ 64 w 1389"/>
                      <a:gd name="T83" fmla="*/ 48 h 878"/>
                      <a:gd name="T84" fmla="*/ 1340 w 1389"/>
                      <a:gd name="T85" fmla="*/ 6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9" h="878">
                        <a:moveTo>
                          <a:pt x="1374" y="0"/>
                        </a:moveTo>
                        <a:cubicBezTo>
                          <a:pt x="16" y="0"/>
                          <a:pt x="16" y="0"/>
                          <a:pt x="16" y="0"/>
                        </a:cubicBezTo>
                        <a:cubicBezTo>
                          <a:pt x="7" y="0"/>
                          <a:pt x="0" y="6"/>
                          <a:pt x="0" y="14"/>
                        </a:cubicBezTo>
                        <a:cubicBezTo>
                          <a:pt x="0" y="139"/>
                          <a:pt x="0" y="244"/>
                          <a:pt x="0" y="332"/>
                        </a:cubicBezTo>
                        <a:cubicBezTo>
                          <a:pt x="0" y="384"/>
                          <a:pt x="0" y="430"/>
                          <a:pt x="0" y="470"/>
                        </a:cubicBezTo>
                        <a:cubicBezTo>
                          <a:pt x="0" y="788"/>
                          <a:pt x="0" y="788"/>
                          <a:pt x="0" y="788"/>
                        </a:cubicBezTo>
                        <a:cubicBezTo>
                          <a:pt x="0" y="796"/>
                          <a:pt x="7" y="802"/>
                          <a:pt x="16" y="802"/>
                        </a:cubicBezTo>
                        <a:cubicBezTo>
                          <a:pt x="16" y="802"/>
                          <a:pt x="16" y="802"/>
                          <a:pt x="198" y="802"/>
                        </a:cubicBezTo>
                        <a:cubicBezTo>
                          <a:pt x="198" y="802"/>
                          <a:pt x="198" y="803"/>
                          <a:pt x="198" y="803"/>
                        </a:cubicBezTo>
                        <a:cubicBezTo>
                          <a:pt x="647" y="803"/>
                          <a:pt x="647" y="803"/>
                          <a:pt x="647" y="803"/>
                        </a:cubicBezTo>
                        <a:cubicBezTo>
                          <a:pt x="647" y="803"/>
                          <a:pt x="647" y="803"/>
                          <a:pt x="647" y="804"/>
                        </a:cubicBezTo>
                        <a:cubicBezTo>
                          <a:pt x="647" y="826"/>
                          <a:pt x="647" y="826"/>
                          <a:pt x="647" y="826"/>
                        </a:cubicBezTo>
                        <a:cubicBezTo>
                          <a:pt x="369" y="826"/>
                          <a:pt x="369" y="826"/>
                          <a:pt x="369" y="826"/>
                        </a:cubicBezTo>
                        <a:cubicBezTo>
                          <a:pt x="362" y="826"/>
                          <a:pt x="355" y="832"/>
                          <a:pt x="355" y="840"/>
                        </a:cubicBezTo>
                        <a:cubicBezTo>
                          <a:pt x="331" y="864"/>
                          <a:pt x="331" y="864"/>
                          <a:pt x="331" y="864"/>
                        </a:cubicBezTo>
                        <a:cubicBezTo>
                          <a:pt x="331" y="872"/>
                          <a:pt x="337" y="878"/>
                          <a:pt x="345" y="878"/>
                        </a:cubicBezTo>
                        <a:cubicBezTo>
                          <a:pt x="1024" y="878"/>
                          <a:pt x="1024" y="878"/>
                          <a:pt x="1024" y="878"/>
                        </a:cubicBezTo>
                        <a:cubicBezTo>
                          <a:pt x="1033" y="878"/>
                          <a:pt x="1039" y="872"/>
                          <a:pt x="1039" y="864"/>
                        </a:cubicBezTo>
                        <a:cubicBezTo>
                          <a:pt x="1015" y="840"/>
                          <a:pt x="1015" y="840"/>
                          <a:pt x="1015" y="840"/>
                        </a:cubicBezTo>
                        <a:cubicBezTo>
                          <a:pt x="1015" y="832"/>
                          <a:pt x="1009" y="826"/>
                          <a:pt x="1000" y="826"/>
                        </a:cubicBezTo>
                        <a:cubicBezTo>
                          <a:pt x="721" y="826"/>
                          <a:pt x="721" y="826"/>
                          <a:pt x="721" y="826"/>
                        </a:cubicBezTo>
                        <a:cubicBezTo>
                          <a:pt x="721" y="804"/>
                          <a:pt x="721" y="804"/>
                          <a:pt x="721" y="804"/>
                        </a:cubicBezTo>
                        <a:cubicBezTo>
                          <a:pt x="721" y="803"/>
                          <a:pt x="721" y="803"/>
                          <a:pt x="721" y="803"/>
                        </a:cubicBezTo>
                        <a:cubicBezTo>
                          <a:pt x="1374" y="803"/>
                          <a:pt x="1374" y="803"/>
                          <a:pt x="1374" y="803"/>
                        </a:cubicBezTo>
                        <a:cubicBezTo>
                          <a:pt x="1383" y="803"/>
                          <a:pt x="1389" y="797"/>
                          <a:pt x="1389" y="789"/>
                        </a:cubicBezTo>
                        <a:cubicBezTo>
                          <a:pt x="1389" y="14"/>
                          <a:pt x="1389" y="14"/>
                          <a:pt x="1389" y="14"/>
                        </a:cubicBezTo>
                        <a:cubicBezTo>
                          <a:pt x="1389" y="6"/>
                          <a:pt x="1383" y="0"/>
                          <a:pt x="1374" y="0"/>
                        </a:cubicBezTo>
                        <a:close/>
                        <a:moveTo>
                          <a:pt x="1126" y="781"/>
                        </a:moveTo>
                        <a:cubicBezTo>
                          <a:pt x="1110" y="781"/>
                          <a:pt x="1110" y="781"/>
                          <a:pt x="1110" y="781"/>
                        </a:cubicBezTo>
                        <a:cubicBezTo>
                          <a:pt x="1108" y="781"/>
                          <a:pt x="1107" y="780"/>
                          <a:pt x="1107" y="778"/>
                        </a:cubicBezTo>
                        <a:cubicBezTo>
                          <a:pt x="1107" y="776"/>
                          <a:pt x="1108" y="774"/>
                          <a:pt x="1110" y="774"/>
                        </a:cubicBezTo>
                        <a:cubicBezTo>
                          <a:pt x="1126" y="774"/>
                          <a:pt x="1126" y="774"/>
                          <a:pt x="1126" y="774"/>
                        </a:cubicBezTo>
                        <a:cubicBezTo>
                          <a:pt x="1129" y="774"/>
                          <a:pt x="1130" y="776"/>
                          <a:pt x="1130" y="778"/>
                        </a:cubicBezTo>
                        <a:cubicBezTo>
                          <a:pt x="1130" y="780"/>
                          <a:pt x="1129" y="781"/>
                          <a:pt x="1126" y="781"/>
                        </a:cubicBezTo>
                        <a:close/>
                        <a:moveTo>
                          <a:pt x="1160" y="781"/>
                        </a:moveTo>
                        <a:cubicBezTo>
                          <a:pt x="1144" y="781"/>
                          <a:pt x="1144" y="781"/>
                          <a:pt x="1144" y="781"/>
                        </a:cubicBezTo>
                        <a:cubicBezTo>
                          <a:pt x="1142" y="781"/>
                          <a:pt x="1140" y="780"/>
                          <a:pt x="1140" y="778"/>
                        </a:cubicBezTo>
                        <a:cubicBezTo>
                          <a:pt x="1140" y="776"/>
                          <a:pt x="1142" y="774"/>
                          <a:pt x="1144" y="774"/>
                        </a:cubicBezTo>
                        <a:cubicBezTo>
                          <a:pt x="1160" y="774"/>
                          <a:pt x="1160" y="774"/>
                          <a:pt x="1160" y="774"/>
                        </a:cubicBezTo>
                        <a:cubicBezTo>
                          <a:pt x="1162" y="774"/>
                          <a:pt x="1164" y="776"/>
                          <a:pt x="1164" y="778"/>
                        </a:cubicBezTo>
                        <a:cubicBezTo>
                          <a:pt x="1164" y="780"/>
                          <a:pt x="1162" y="781"/>
                          <a:pt x="1160" y="781"/>
                        </a:cubicBezTo>
                        <a:close/>
                        <a:moveTo>
                          <a:pt x="1194" y="781"/>
                        </a:moveTo>
                        <a:cubicBezTo>
                          <a:pt x="1177" y="781"/>
                          <a:pt x="1177" y="781"/>
                          <a:pt x="1177" y="781"/>
                        </a:cubicBezTo>
                        <a:cubicBezTo>
                          <a:pt x="1175" y="781"/>
                          <a:pt x="1174" y="780"/>
                          <a:pt x="1174" y="778"/>
                        </a:cubicBezTo>
                        <a:cubicBezTo>
                          <a:pt x="1174" y="776"/>
                          <a:pt x="1175" y="774"/>
                          <a:pt x="1177" y="774"/>
                        </a:cubicBezTo>
                        <a:cubicBezTo>
                          <a:pt x="1194" y="774"/>
                          <a:pt x="1194" y="774"/>
                          <a:pt x="1194" y="774"/>
                        </a:cubicBezTo>
                        <a:cubicBezTo>
                          <a:pt x="1196" y="774"/>
                          <a:pt x="1198" y="776"/>
                          <a:pt x="1198" y="778"/>
                        </a:cubicBezTo>
                        <a:cubicBezTo>
                          <a:pt x="1198" y="780"/>
                          <a:pt x="1196" y="781"/>
                          <a:pt x="1194" y="781"/>
                        </a:cubicBezTo>
                        <a:close/>
                        <a:moveTo>
                          <a:pt x="1228" y="781"/>
                        </a:moveTo>
                        <a:cubicBezTo>
                          <a:pt x="1211" y="781"/>
                          <a:pt x="1211" y="781"/>
                          <a:pt x="1211" y="781"/>
                        </a:cubicBezTo>
                        <a:cubicBezTo>
                          <a:pt x="1209" y="781"/>
                          <a:pt x="1207" y="780"/>
                          <a:pt x="1207" y="778"/>
                        </a:cubicBezTo>
                        <a:cubicBezTo>
                          <a:pt x="1207" y="776"/>
                          <a:pt x="1209" y="774"/>
                          <a:pt x="1211" y="774"/>
                        </a:cubicBezTo>
                        <a:cubicBezTo>
                          <a:pt x="1228" y="774"/>
                          <a:pt x="1228" y="774"/>
                          <a:pt x="1228" y="774"/>
                        </a:cubicBezTo>
                        <a:cubicBezTo>
                          <a:pt x="1230" y="774"/>
                          <a:pt x="1231" y="776"/>
                          <a:pt x="1231" y="778"/>
                        </a:cubicBezTo>
                        <a:cubicBezTo>
                          <a:pt x="1231" y="780"/>
                          <a:pt x="1230" y="781"/>
                          <a:pt x="1228" y="781"/>
                        </a:cubicBezTo>
                        <a:close/>
                        <a:moveTo>
                          <a:pt x="1261" y="781"/>
                        </a:moveTo>
                        <a:cubicBezTo>
                          <a:pt x="1244" y="781"/>
                          <a:pt x="1244" y="781"/>
                          <a:pt x="1244" y="781"/>
                        </a:cubicBezTo>
                        <a:cubicBezTo>
                          <a:pt x="1242" y="781"/>
                          <a:pt x="1241" y="780"/>
                          <a:pt x="1241" y="778"/>
                        </a:cubicBezTo>
                        <a:cubicBezTo>
                          <a:pt x="1241" y="776"/>
                          <a:pt x="1242" y="774"/>
                          <a:pt x="1244" y="774"/>
                        </a:cubicBezTo>
                        <a:cubicBezTo>
                          <a:pt x="1261" y="774"/>
                          <a:pt x="1261" y="774"/>
                          <a:pt x="1261" y="774"/>
                        </a:cubicBezTo>
                        <a:cubicBezTo>
                          <a:pt x="1263" y="774"/>
                          <a:pt x="1265" y="776"/>
                          <a:pt x="1265" y="778"/>
                        </a:cubicBezTo>
                        <a:cubicBezTo>
                          <a:pt x="1265" y="780"/>
                          <a:pt x="1263" y="781"/>
                          <a:pt x="1261" y="781"/>
                        </a:cubicBezTo>
                        <a:close/>
                        <a:moveTo>
                          <a:pt x="1295" y="781"/>
                        </a:moveTo>
                        <a:cubicBezTo>
                          <a:pt x="1278" y="781"/>
                          <a:pt x="1278" y="781"/>
                          <a:pt x="1278" y="781"/>
                        </a:cubicBezTo>
                        <a:cubicBezTo>
                          <a:pt x="1276" y="781"/>
                          <a:pt x="1274" y="780"/>
                          <a:pt x="1274" y="778"/>
                        </a:cubicBezTo>
                        <a:cubicBezTo>
                          <a:pt x="1274" y="776"/>
                          <a:pt x="1276" y="774"/>
                          <a:pt x="1278" y="774"/>
                        </a:cubicBezTo>
                        <a:cubicBezTo>
                          <a:pt x="1295" y="774"/>
                          <a:pt x="1295" y="774"/>
                          <a:pt x="1295" y="774"/>
                        </a:cubicBezTo>
                        <a:cubicBezTo>
                          <a:pt x="1297" y="774"/>
                          <a:pt x="1298" y="776"/>
                          <a:pt x="1298" y="778"/>
                        </a:cubicBezTo>
                        <a:cubicBezTo>
                          <a:pt x="1298" y="780"/>
                          <a:pt x="1297" y="781"/>
                          <a:pt x="1295" y="781"/>
                        </a:cubicBezTo>
                        <a:close/>
                        <a:moveTo>
                          <a:pt x="1316" y="787"/>
                        </a:moveTo>
                        <a:cubicBezTo>
                          <a:pt x="1311" y="787"/>
                          <a:pt x="1307" y="783"/>
                          <a:pt x="1307" y="778"/>
                        </a:cubicBezTo>
                        <a:cubicBezTo>
                          <a:pt x="1307" y="773"/>
                          <a:pt x="1311" y="768"/>
                          <a:pt x="1316" y="768"/>
                        </a:cubicBezTo>
                        <a:cubicBezTo>
                          <a:pt x="1321" y="768"/>
                          <a:pt x="1325" y="773"/>
                          <a:pt x="1325" y="778"/>
                        </a:cubicBezTo>
                        <a:cubicBezTo>
                          <a:pt x="1325" y="783"/>
                          <a:pt x="1321" y="787"/>
                          <a:pt x="1316" y="787"/>
                        </a:cubicBezTo>
                        <a:close/>
                        <a:moveTo>
                          <a:pt x="1340" y="740"/>
                        </a:moveTo>
                        <a:cubicBezTo>
                          <a:pt x="1340" y="748"/>
                          <a:pt x="1334" y="754"/>
                          <a:pt x="1326" y="754"/>
                        </a:cubicBezTo>
                        <a:cubicBezTo>
                          <a:pt x="918" y="754"/>
                          <a:pt x="642" y="754"/>
                          <a:pt x="455" y="754"/>
                        </a:cubicBezTo>
                        <a:cubicBezTo>
                          <a:pt x="455" y="754"/>
                          <a:pt x="455" y="754"/>
                          <a:pt x="455" y="754"/>
                        </a:cubicBezTo>
                        <a:cubicBezTo>
                          <a:pt x="64" y="754"/>
                          <a:pt x="64" y="754"/>
                          <a:pt x="64" y="754"/>
                        </a:cubicBezTo>
                        <a:cubicBezTo>
                          <a:pt x="56" y="754"/>
                          <a:pt x="49" y="747"/>
                          <a:pt x="49" y="739"/>
                        </a:cubicBezTo>
                        <a:cubicBezTo>
                          <a:pt x="49" y="739"/>
                          <a:pt x="49" y="739"/>
                          <a:pt x="49" y="470"/>
                        </a:cubicBezTo>
                        <a:cubicBezTo>
                          <a:pt x="49" y="417"/>
                          <a:pt x="49" y="372"/>
                          <a:pt x="49" y="332"/>
                        </a:cubicBezTo>
                        <a:cubicBezTo>
                          <a:pt x="49" y="63"/>
                          <a:pt x="49" y="63"/>
                          <a:pt x="49" y="63"/>
                        </a:cubicBezTo>
                        <a:cubicBezTo>
                          <a:pt x="49" y="55"/>
                          <a:pt x="56" y="48"/>
                          <a:pt x="64" y="48"/>
                        </a:cubicBezTo>
                        <a:cubicBezTo>
                          <a:pt x="1326" y="48"/>
                          <a:pt x="1326" y="48"/>
                          <a:pt x="1326" y="48"/>
                        </a:cubicBezTo>
                        <a:cubicBezTo>
                          <a:pt x="1334" y="48"/>
                          <a:pt x="1340" y="55"/>
                          <a:pt x="1340" y="63"/>
                        </a:cubicBezTo>
                        <a:cubicBezTo>
                          <a:pt x="1340" y="740"/>
                          <a:pt x="1340" y="740"/>
                          <a:pt x="1340" y="740"/>
                        </a:cubicBezTo>
                        <a:close/>
                      </a:path>
                    </a:pathLst>
                  </a:custGeom>
                  <a:solidFill>
                    <a:srgbClr val="FFFFFF"/>
                  </a:solidFill>
                  <a:ln w="25400" cap="flat" cmpd="sng" algn="ctr">
                    <a:noFill/>
                    <a:prstDash val="solid"/>
                    <a:headEnd type="none" w="med" len="med"/>
                    <a:tailEnd type="none" w="med" len="med"/>
                  </a:ln>
                  <a:effectLst/>
                </p:spPr>
                <p:txBody>
                  <a:bodyPr vert="horz" wrap="square" lIns="115994" tIns="57998" rIns="115994" bIns="57998" numCol="1" rtlCol="0" anchor="ctr" anchorCtr="0" compatLnSpc="1">
                    <a:prstTxWarp prst="textNoShape">
                      <a:avLst/>
                    </a:prstTxWarp>
                  </a:bodyPr>
                  <a:lstStyle/>
                  <a:p>
                    <a:pPr defTabSz="1419835">
                      <a:defRPr/>
                    </a:pPr>
                    <a:endParaRPr lang="en-US" sz="3798" kern="0" spc="-233" dirty="0">
                      <a:solidFill>
                        <a:schemeClr val="bg2"/>
                      </a:solidFill>
                      <a:latin typeface="Segoe UI Light" pitchFamily="34" charset="0"/>
                    </a:endParaRPr>
                  </a:p>
                </p:txBody>
              </p:sp>
              <p:pic>
                <p:nvPicPr>
                  <p:cNvPr id="596" name="Picture 2"/>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4914138" y="1489504"/>
                    <a:ext cx="642535" cy="373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97" name="Freeform 43"/>
                <p:cNvSpPr>
                  <a:spLocks noChangeAspect="1" noEditPoints="1"/>
                </p:cNvSpPr>
                <p:nvPr/>
              </p:nvSpPr>
              <p:spPr bwMode="black">
                <a:xfrm>
                  <a:off x="5641422" y="2585347"/>
                  <a:ext cx="191042" cy="366393"/>
                </a:xfrm>
                <a:custGeom>
                  <a:avLst/>
                  <a:gdLst>
                    <a:gd name="T0" fmla="*/ 544 w 602"/>
                    <a:gd name="T1" fmla="*/ 95 h 1156"/>
                    <a:gd name="T2" fmla="*/ 119 w 602"/>
                    <a:gd name="T3" fmla="*/ 1068 h 1156"/>
                    <a:gd name="T4" fmla="*/ 112 w 602"/>
                    <a:gd name="T5" fmla="*/ 1048 h 1156"/>
                    <a:gd name="T6" fmla="*/ 288 w 602"/>
                    <a:gd name="T7" fmla="*/ 1050 h 1156"/>
                    <a:gd name="T8" fmla="*/ 296 w 602"/>
                    <a:gd name="T9" fmla="*/ 1053 h 1156"/>
                    <a:gd name="T10" fmla="*/ 291 w 602"/>
                    <a:gd name="T11" fmla="*/ 1071 h 1156"/>
                    <a:gd name="T12" fmla="*/ 290 w 602"/>
                    <a:gd name="T13" fmla="*/ 1072 h 1156"/>
                    <a:gd name="T14" fmla="*/ 290 w 602"/>
                    <a:gd name="T15" fmla="*/ 1072 h 1156"/>
                    <a:gd name="T16" fmla="*/ 276 w 602"/>
                    <a:gd name="T17" fmla="*/ 1069 h 1156"/>
                    <a:gd name="T18" fmla="*/ 271 w 602"/>
                    <a:gd name="T19" fmla="*/ 1071 h 1156"/>
                    <a:gd name="T20" fmla="*/ 275 w 602"/>
                    <a:gd name="T21" fmla="*/ 1052 h 1156"/>
                    <a:gd name="T22" fmla="*/ 285 w 602"/>
                    <a:gd name="T23" fmla="*/ 1050 h 1156"/>
                    <a:gd name="T24" fmla="*/ 298 w 602"/>
                    <a:gd name="T25" fmla="*/ 1055 h 1156"/>
                    <a:gd name="T26" fmla="*/ 315 w 602"/>
                    <a:gd name="T27" fmla="*/ 1058 h 1156"/>
                    <a:gd name="T28" fmla="*/ 319 w 602"/>
                    <a:gd name="T29" fmla="*/ 1057 h 1156"/>
                    <a:gd name="T30" fmla="*/ 320 w 602"/>
                    <a:gd name="T31" fmla="*/ 1057 h 1156"/>
                    <a:gd name="T32" fmla="*/ 314 w 602"/>
                    <a:gd name="T33" fmla="*/ 1075 h 1156"/>
                    <a:gd name="T34" fmla="*/ 301 w 602"/>
                    <a:gd name="T35" fmla="*/ 1077 h 1156"/>
                    <a:gd name="T36" fmla="*/ 292 w 602"/>
                    <a:gd name="T37" fmla="*/ 1073 h 1156"/>
                    <a:gd name="T38" fmla="*/ 298 w 602"/>
                    <a:gd name="T39" fmla="*/ 1055 h 1156"/>
                    <a:gd name="T40" fmla="*/ 298 w 602"/>
                    <a:gd name="T41" fmla="*/ 1055 h 1156"/>
                    <a:gd name="T42" fmla="*/ 298 w 602"/>
                    <a:gd name="T43" fmla="*/ 1055 h 1156"/>
                    <a:gd name="T44" fmla="*/ 305 w 602"/>
                    <a:gd name="T45" fmla="*/ 1034 h 1156"/>
                    <a:gd name="T46" fmla="*/ 318 w 602"/>
                    <a:gd name="T47" fmla="*/ 1037 h 1156"/>
                    <a:gd name="T48" fmla="*/ 325 w 602"/>
                    <a:gd name="T49" fmla="*/ 1035 h 1156"/>
                    <a:gd name="T50" fmla="*/ 326 w 602"/>
                    <a:gd name="T51" fmla="*/ 1035 h 1156"/>
                    <a:gd name="T52" fmla="*/ 314 w 602"/>
                    <a:gd name="T53" fmla="*/ 1056 h 1156"/>
                    <a:gd name="T54" fmla="*/ 299 w 602"/>
                    <a:gd name="T55" fmla="*/ 1052 h 1156"/>
                    <a:gd name="T56" fmla="*/ 299 w 602"/>
                    <a:gd name="T57" fmla="*/ 1052 h 1156"/>
                    <a:gd name="T58" fmla="*/ 304 w 602"/>
                    <a:gd name="T59" fmla="*/ 1034 h 1156"/>
                    <a:gd name="T60" fmla="*/ 292 w 602"/>
                    <a:gd name="T61" fmla="*/ 1028 h 1156"/>
                    <a:gd name="T62" fmla="*/ 302 w 602"/>
                    <a:gd name="T63" fmla="*/ 1032 h 1156"/>
                    <a:gd name="T64" fmla="*/ 302 w 602"/>
                    <a:gd name="T65" fmla="*/ 1032 h 1156"/>
                    <a:gd name="T66" fmla="*/ 297 w 602"/>
                    <a:gd name="T67" fmla="*/ 1050 h 1156"/>
                    <a:gd name="T68" fmla="*/ 297 w 602"/>
                    <a:gd name="T69" fmla="*/ 1050 h 1156"/>
                    <a:gd name="T70" fmla="*/ 296 w 602"/>
                    <a:gd name="T71" fmla="*/ 1050 h 1156"/>
                    <a:gd name="T72" fmla="*/ 296 w 602"/>
                    <a:gd name="T73" fmla="*/ 1050 h 1156"/>
                    <a:gd name="T74" fmla="*/ 296 w 602"/>
                    <a:gd name="T75" fmla="*/ 1050 h 1156"/>
                    <a:gd name="T76" fmla="*/ 277 w 602"/>
                    <a:gd name="T77" fmla="*/ 1049 h 1156"/>
                    <a:gd name="T78" fmla="*/ 277 w 602"/>
                    <a:gd name="T79" fmla="*/ 1049 h 1156"/>
                    <a:gd name="T80" fmla="*/ 277 w 602"/>
                    <a:gd name="T81" fmla="*/ 1049 h 1156"/>
                    <a:gd name="T82" fmla="*/ 276 w 602"/>
                    <a:gd name="T83" fmla="*/ 1049 h 1156"/>
                    <a:gd name="T84" fmla="*/ 281 w 602"/>
                    <a:gd name="T85" fmla="*/ 1032 h 1156"/>
                    <a:gd name="T86" fmla="*/ 287 w 602"/>
                    <a:gd name="T87" fmla="*/ 1029 h 1156"/>
                    <a:gd name="T88" fmla="*/ 467 w 602"/>
                    <a:gd name="T89" fmla="*/ 1059 h 1156"/>
                    <a:gd name="T90" fmla="*/ 478 w 602"/>
                    <a:gd name="T91" fmla="*/ 1064 h 1156"/>
                    <a:gd name="T92" fmla="*/ 466 w 602"/>
                    <a:gd name="T93" fmla="*/ 1048 h 1156"/>
                    <a:gd name="T94" fmla="*/ 602 w 602"/>
                    <a:gd name="T95" fmla="*/ 1116 h 1156"/>
                    <a:gd name="T96" fmla="*/ 0 w 602"/>
                    <a:gd name="T97" fmla="*/ 40 h 1156"/>
                    <a:gd name="T98" fmla="*/ 602 w 602"/>
                    <a:gd name="T99" fmla="*/ 1116 h 1156"/>
                    <a:gd name="T100" fmla="*/ 273 w 602"/>
                    <a:gd name="T101" fmla="*/ 202 h 1156"/>
                    <a:gd name="T102" fmla="*/ 273 w 602"/>
                    <a:gd name="T103" fmla="*/ 911 h 1156"/>
                    <a:gd name="T104" fmla="*/ 462 w 602"/>
                    <a:gd name="T105" fmla="*/ 581 h 1156"/>
                    <a:gd name="T106" fmla="*/ 284 w 602"/>
                    <a:gd name="T107" fmla="*/ 391 h 1156"/>
                    <a:gd name="T108" fmla="*/ 284 w 602"/>
                    <a:gd name="T109" fmla="*/ 391 h 1156"/>
                    <a:gd name="T110" fmla="*/ 273 w 602"/>
                    <a:gd name="T111" fmla="*/ 391 h 1156"/>
                    <a:gd name="T112" fmla="*/ 462 w 602"/>
                    <a:gd name="T113" fmla="*/ 911 h 1156"/>
                    <a:gd name="T114" fmla="*/ 462 w 602"/>
                    <a:gd name="T115" fmla="*/ 379 h 1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02" h="1156">
                      <a:moveTo>
                        <a:pt x="54" y="95"/>
                      </a:moveTo>
                      <a:cubicBezTo>
                        <a:pt x="54" y="367"/>
                        <a:pt x="54" y="639"/>
                        <a:pt x="54" y="911"/>
                      </a:cubicBezTo>
                      <a:cubicBezTo>
                        <a:pt x="217" y="911"/>
                        <a:pt x="381" y="911"/>
                        <a:pt x="544" y="911"/>
                      </a:cubicBezTo>
                      <a:cubicBezTo>
                        <a:pt x="544" y="639"/>
                        <a:pt x="544" y="367"/>
                        <a:pt x="544" y="95"/>
                      </a:cubicBezTo>
                      <a:cubicBezTo>
                        <a:pt x="381" y="95"/>
                        <a:pt x="217" y="95"/>
                        <a:pt x="54" y="95"/>
                      </a:cubicBezTo>
                      <a:close/>
                      <a:moveTo>
                        <a:pt x="112" y="1053"/>
                      </a:moveTo>
                      <a:cubicBezTo>
                        <a:pt x="126" y="1068"/>
                        <a:pt x="126" y="1068"/>
                        <a:pt x="126" y="1068"/>
                      </a:cubicBezTo>
                      <a:cubicBezTo>
                        <a:pt x="119" y="1068"/>
                        <a:pt x="119" y="1068"/>
                        <a:pt x="119" y="1068"/>
                      </a:cubicBezTo>
                      <a:cubicBezTo>
                        <a:pt x="103" y="1050"/>
                        <a:pt x="103" y="1050"/>
                        <a:pt x="103" y="1050"/>
                      </a:cubicBezTo>
                      <a:cubicBezTo>
                        <a:pt x="119" y="1034"/>
                        <a:pt x="119" y="1034"/>
                        <a:pt x="119" y="1034"/>
                      </a:cubicBezTo>
                      <a:cubicBezTo>
                        <a:pt x="126" y="1034"/>
                        <a:pt x="126" y="1034"/>
                        <a:pt x="126" y="1034"/>
                      </a:cubicBezTo>
                      <a:cubicBezTo>
                        <a:pt x="112" y="1048"/>
                        <a:pt x="112" y="1048"/>
                        <a:pt x="112" y="1048"/>
                      </a:cubicBezTo>
                      <a:cubicBezTo>
                        <a:pt x="137" y="1048"/>
                        <a:pt x="137" y="1048"/>
                        <a:pt x="137" y="1048"/>
                      </a:cubicBezTo>
                      <a:cubicBezTo>
                        <a:pt x="137" y="1053"/>
                        <a:pt x="137" y="1053"/>
                        <a:pt x="137" y="1053"/>
                      </a:cubicBezTo>
                      <a:lnTo>
                        <a:pt x="112" y="1053"/>
                      </a:lnTo>
                      <a:close/>
                      <a:moveTo>
                        <a:pt x="288" y="1050"/>
                      </a:moveTo>
                      <a:cubicBezTo>
                        <a:pt x="291" y="1050"/>
                        <a:pt x="294" y="1052"/>
                        <a:pt x="296" y="1053"/>
                      </a:cubicBezTo>
                      <a:cubicBezTo>
                        <a:pt x="296" y="1053"/>
                        <a:pt x="296" y="1053"/>
                        <a:pt x="296" y="1053"/>
                      </a:cubicBezTo>
                      <a:cubicBezTo>
                        <a:pt x="296" y="1053"/>
                        <a:pt x="296" y="1053"/>
                        <a:pt x="296" y="1053"/>
                      </a:cubicBezTo>
                      <a:cubicBezTo>
                        <a:pt x="296" y="1053"/>
                        <a:pt x="296" y="1053"/>
                        <a:pt x="296" y="1053"/>
                      </a:cubicBezTo>
                      <a:cubicBezTo>
                        <a:pt x="296" y="1053"/>
                        <a:pt x="296" y="1053"/>
                        <a:pt x="296" y="1053"/>
                      </a:cubicBezTo>
                      <a:cubicBezTo>
                        <a:pt x="296" y="1054"/>
                        <a:pt x="296" y="1054"/>
                        <a:pt x="296" y="1054"/>
                      </a:cubicBezTo>
                      <a:cubicBezTo>
                        <a:pt x="296" y="1054"/>
                        <a:pt x="291" y="1071"/>
                        <a:pt x="291" y="1072"/>
                      </a:cubicBezTo>
                      <a:cubicBezTo>
                        <a:pt x="291" y="1071"/>
                        <a:pt x="291" y="1071"/>
                        <a:pt x="291" y="1071"/>
                      </a:cubicBezTo>
                      <a:cubicBezTo>
                        <a:pt x="291" y="1072"/>
                        <a:pt x="291" y="1072"/>
                        <a:pt x="291" y="1072"/>
                      </a:cubicBezTo>
                      <a:cubicBezTo>
                        <a:pt x="290" y="1072"/>
                        <a:pt x="290" y="1072"/>
                        <a:pt x="290" y="1072"/>
                      </a:cubicBezTo>
                      <a:cubicBezTo>
                        <a:pt x="290" y="1072"/>
                        <a:pt x="290" y="1072"/>
                        <a:pt x="290" y="1072"/>
                      </a:cubicBezTo>
                      <a:cubicBezTo>
                        <a:pt x="290" y="1072"/>
                        <a:pt x="290" y="1072"/>
                        <a:pt x="290" y="1072"/>
                      </a:cubicBezTo>
                      <a:cubicBezTo>
                        <a:pt x="290" y="1072"/>
                        <a:pt x="290" y="1072"/>
                        <a:pt x="290" y="1072"/>
                      </a:cubicBezTo>
                      <a:cubicBezTo>
                        <a:pt x="290" y="1072"/>
                        <a:pt x="290" y="1072"/>
                        <a:pt x="290" y="1072"/>
                      </a:cubicBezTo>
                      <a:cubicBezTo>
                        <a:pt x="290" y="1072"/>
                        <a:pt x="290" y="1072"/>
                        <a:pt x="290" y="1072"/>
                      </a:cubicBezTo>
                      <a:cubicBezTo>
                        <a:pt x="290" y="1072"/>
                        <a:pt x="290" y="1072"/>
                        <a:pt x="290" y="1072"/>
                      </a:cubicBezTo>
                      <a:cubicBezTo>
                        <a:pt x="289" y="1071"/>
                        <a:pt x="288" y="1071"/>
                        <a:pt x="286" y="1070"/>
                      </a:cubicBezTo>
                      <a:cubicBezTo>
                        <a:pt x="285" y="1069"/>
                        <a:pt x="285" y="1069"/>
                        <a:pt x="284" y="1069"/>
                      </a:cubicBezTo>
                      <a:cubicBezTo>
                        <a:pt x="283" y="1069"/>
                        <a:pt x="281" y="1069"/>
                        <a:pt x="280" y="1069"/>
                      </a:cubicBezTo>
                      <a:cubicBezTo>
                        <a:pt x="279" y="1069"/>
                        <a:pt x="278" y="1069"/>
                        <a:pt x="276" y="1069"/>
                      </a:cubicBezTo>
                      <a:cubicBezTo>
                        <a:pt x="274" y="1069"/>
                        <a:pt x="273" y="1070"/>
                        <a:pt x="271" y="1071"/>
                      </a:cubicBezTo>
                      <a:cubicBezTo>
                        <a:pt x="271" y="1071"/>
                        <a:pt x="271" y="1071"/>
                        <a:pt x="271" y="1071"/>
                      </a:cubicBezTo>
                      <a:cubicBezTo>
                        <a:pt x="271" y="1071"/>
                        <a:pt x="271" y="1071"/>
                        <a:pt x="271" y="1071"/>
                      </a:cubicBezTo>
                      <a:cubicBezTo>
                        <a:pt x="271" y="1071"/>
                        <a:pt x="271" y="1071"/>
                        <a:pt x="271" y="1071"/>
                      </a:cubicBezTo>
                      <a:cubicBezTo>
                        <a:pt x="270" y="1070"/>
                        <a:pt x="270" y="1070"/>
                        <a:pt x="270" y="1070"/>
                      </a:cubicBezTo>
                      <a:cubicBezTo>
                        <a:pt x="270" y="1070"/>
                        <a:pt x="270" y="1070"/>
                        <a:pt x="270" y="1070"/>
                      </a:cubicBezTo>
                      <a:cubicBezTo>
                        <a:pt x="275" y="1052"/>
                        <a:pt x="275" y="1052"/>
                        <a:pt x="275" y="1052"/>
                      </a:cubicBezTo>
                      <a:cubicBezTo>
                        <a:pt x="275" y="1052"/>
                        <a:pt x="275" y="1052"/>
                        <a:pt x="275" y="1052"/>
                      </a:cubicBezTo>
                      <a:cubicBezTo>
                        <a:pt x="275" y="1052"/>
                        <a:pt x="275" y="1052"/>
                        <a:pt x="275" y="1052"/>
                      </a:cubicBezTo>
                      <a:cubicBezTo>
                        <a:pt x="277" y="1051"/>
                        <a:pt x="278" y="1051"/>
                        <a:pt x="279" y="1051"/>
                      </a:cubicBezTo>
                      <a:cubicBezTo>
                        <a:pt x="280" y="1050"/>
                        <a:pt x="281" y="1050"/>
                        <a:pt x="282" y="1050"/>
                      </a:cubicBezTo>
                      <a:cubicBezTo>
                        <a:pt x="283" y="1050"/>
                        <a:pt x="284" y="1050"/>
                        <a:pt x="285" y="1050"/>
                      </a:cubicBezTo>
                      <a:cubicBezTo>
                        <a:pt x="286" y="1050"/>
                        <a:pt x="287" y="1050"/>
                        <a:pt x="288" y="1050"/>
                      </a:cubicBezTo>
                      <a:close/>
                      <a:moveTo>
                        <a:pt x="298" y="1055"/>
                      </a:moveTo>
                      <a:cubicBezTo>
                        <a:pt x="298" y="1055"/>
                        <a:pt x="298" y="1055"/>
                        <a:pt x="298" y="1055"/>
                      </a:cubicBezTo>
                      <a:cubicBezTo>
                        <a:pt x="298" y="1055"/>
                        <a:pt x="298" y="1055"/>
                        <a:pt x="298" y="1055"/>
                      </a:cubicBezTo>
                      <a:cubicBezTo>
                        <a:pt x="300" y="1056"/>
                        <a:pt x="301" y="1056"/>
                        <a:pt x="302" y="1057"/>
                      </a:cubicBezTo>
                      <a:cubicBezTo>
                        <a:pt x="303" y="1058"/>
                        <a:pt x="305" y="1058"/>
                        <a:pt x="306" y="1058"/>
                      </a:cubicBezTo>
                      <a:cubicBezTo>
                        <a:pt x="308" y="1058"/>
                        <a:pt x="310" y="1058"/>
                        <a:pt x="312" y="1058"/>
                      </a:cubicBezTo>
                      <a:cubicBezTo>
                        <a:pt x="313" y="1058"/>
                        <a:pt x="314" y="1058"/>
                        <a:pt x="315" y="1058"/>
                      </a:cubicBezTo>
                      <a:cubicBezTo>
                        <a:pt x="316" y="1057"/>
                        <a:pt x="317" y="1057"/>
                        <a:pt x="319" y="1056"/>
                      </a:cubicBezTo>
                      <a:cubicBezTo>
                        <a:pt x="319" y="1056"/>
                        <a:pt x="319" y="1057"/>
                        <a:pt x="319" y="1057"/>
                      </a:cubicBezTo>
                      <a:cubicBezTo>
                        <a:pt x="319" y="1057"/>
                        <a:pt x="319" y="1057"/>
                        <a:pt x="319" y="1057"/>
                      </a:cubicBezTo>
                      <a:cubicBezTo>
                        <a:pt x="319" y="1057"/>
                        <a:pt x="319" y="1057"/>
                        <a:pt x="319" y="1057"/>
                      </a:cubicBezTo>
                      <a:cubicBezTo>
                        <a:pt x="319" y="1057"/>
                        <a:pt x="319" y="1057"/>
                        <a:pt x="319" y="1057"/>
                      </a:cubicBezTo>
                      <a:cubicBezTo>
                        <a:pt x="319" y="1057"/>
                        <a:pt x="320" y="1057"/>
                        <a:pt x="320" y="1057"/>
                      </a:cubicBezTo>
                      <a:cubicBezTo>
                        <a:pt x="320" y="1057"/>
                        <a:pt x="320" y="1057"/>
                        <a:pt x="320" y="1057"/>
                      </a:cubicBezTo>
                      <a:cubicBezTo>
                        <a:pt x="320" y="1057"/>
                        <a:pt x="320" y="1057"/>
                        <a:pt x="320" y="1057"/>
                      </a:cubicBezTo>
                      <a:cubicBezTo>
                        <a:pt x="320" y="1057"/>
                        <a:pt x="320" y="1057"/>
                        <a:pt x="320" y="1057"/>
                      </a:cubicBezTo>
                      <a:cubicBezTo>
                        <a:pt x="320" y="1057"/>
                        <a:pt x="315" y="1075"/>
                        <a:pt x="315" y="1075"/>
                      </a:cubicBezTo>
                      <a:cubicBezTo>
                        <a:pt x="314" y="1075"/>
                        <a:pt x="314" y="1075"/>
                        <a:pt x="314" y="1075"/>
                      </a:cubicBezTo>
                      <a:cubicBezTo>
                        <a:pt x="314" y="1075"/>
                        <a:pt x="314" y="1075"/>
                        <a:pt x="314" y="1075"/>
                      </a:cubicBezTo>
                      <a:cubicBezTo>
                        <a:pt x="313" y="1076"/>
                        <a:pt x="312" y="1076"/>
                        <a:pt x="311" y="1076"/>
                      </a:cubicBezTo>
                      <a:cubicBezTo>
                        <a:pt x="309" y="1077"/>
                        <a:pt x="308" y="1077"/>
                        <a:pt x="307" y="1077"/>
                      </a:cubicBezTo>
                      <a:cubicBezTo>
                        <a:pt x="306" y="1077"/>
                        <a:pt x="305" y="1077"/>
                        <a:pt x="304" y="1077"/>
                      </a:cubicBezTo>
                      <a:cubicBezTo>
                        <a:pt x="303" y="1077"/>
                        <a:pt x="302" y="1077"/>
                        <a:pt x="301" y="1077"/>
                      </a:cubicBezTo>
                      <a:cubicBezTo>
                        <a:pt x="300" y="1077"/>
                        <a:pt x="300" y="1077"/>
                        <a:pt x="299" y="1077"/>
                      </a:cubicBezTo>
                      <a:cubicBezTo>
                        <a:pt x="298" y="1076"/>
                        <a:pt x="297" y="1076"/>
                        <a:pt x="297" y="1076"/>
                      </a:cubicBezTo>
                      <a:cubicBezTo>
                        <a:pt x="295" y="1075"/>
                        <a:pt x="294" y="1075"/>
                        <a:pt x="293" y="1074"/>
                      </a:cubicBezTo>
                      <a:cubicBezTo>
                        <a:pt x="293" y="1074"/>
                        <a:pt x="292" y="1073"/>
                        <a:pt x="292" y="1073"/>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ubicBezTo>
                        <a:pt x="298" y="1055"/>
                        <a:pt x="298" y="1055"/>
                        <a:pt x="298" y="1055"/>
                      </a:cubicBezTo>
                      <a:close/>
                      <a:moveTo>
                        <a:pt x="305" y="1034"/>
                      </a:moveTo>
                      <a:cubicBezTo>
                        <a:pt x="306" y="1034"/>
                        <a:pt x="307" y="1035"/>
                        <a:pt x="308" y="1036"/>
                      </a:cubicBezTo>
                      <a:cubicBezTo>
                        <a:pt x="310" y="1036"/>
                        <a:pt x="311" y="1037"/>
                        <a:pt x="313" y="1037"/>
                      </a:cubicBezTo>
                      <a:cubicBezTo>
                        <a:pt x="313" y="1037"/>
                        <a:pt x="314" y="1037"/>
                        <a:pt x="315" y="1037"/>
                      </a:cubicBezTo>
                      <a:cubicBezTo>
                        <a:pt x="316" y="1037"/>
                        <a:pt x="317" y="1037"/>
                        <a:pt x="318" y="1037"/>
                      </a:cubicBezTo>
                      <a:cubicBezTo>
                        <a:pt x="319" y="1037"/>
                        <a:pt x="320" y="1036"/>
                        <a:pt x="321" y="1036"/>
                      </a:cubicBezTo>
                      <a:cubicBezTo>
                        <a:pt x="322" y="1036"/>
                        <a:pt x="324" y="1035"/>
                        <a:pt x="325" y="1035"/>
                      </a:cubicBezTo>
                      <a:cubicBezTo>
                        <a:pt x="325" y="1035"/>
                        <a:pt x="325" y="1035"/>
                        <a:pt x="325" y="1035"/>
                      </a:cubicBezTo>
                      <a:cubicBezTo>
                        <a:pt x="325" y="1035"/>
                        <a:pt x="325" y="1035"/>
                        <a:pt x="325" y="1035"/>
                      </a:cubicBezTo>
                      <a:cubicBezTo>
                        <a:pt x="325" y="1035"/>
                        <a:pt x="325" y="1035"/>
                        <a:pt x="325" y="1035"/>
                      </a:cubicBezTo>
                      <a:cubicBezTo>
                        <a:pt x="325" y="1035"/>
                        <a:pt x="326" y="1035"/>
                        <a:pt x="326" y="1035"/>
                      </a:cubicBezTo>
                      <a:cubicBezTo>
                        <a:pt x="326" y="1035"/>
                        <a:pt x="326" y="1035"/>
                        <a:pt x="326" y="1035"/>
                      </a:cubicBezTo>
                      <a:cubicBezTo>
                        <a:pt x="326" y="1035"/>
                        <a:pt x="326" y="1035"/>
                        <a:pt x="326" y="1035"/>
                      </a:cubicBezTo>
                      <a:cubicBezTo>
                        <a:pt x="326" y="1035"/>
                        <a:pt x="321" y="1054"/>
                        <a:pt x="321" y="1054"/>
                      </a:cubicBezTo>
                      <a:cubicBezTo>
                        <a:pt x="321" y="1054"/>
                        <a:pt x="320" y="1054"/>
                        <a:pt x="320" y="1054"/>
                      </a:cubicBezTo>
                      <a:cubicBezTo>
                        <a:pt x="320" y="1054"/>
                        <a:pt x="320" y="1054"/>
                        <a:pt x="320" y="1054"/>
                      </a:cubicBezTo>
                      <a:cubicBezTo>
                        <a:pt x="318" y="1055"/>
                        <a:pt x="316" y="1055"/>
                        <a:pt x="314" y="1056"/>
                      </a:cubicBezTo>
                      <a:cubicBezTo>
                        <a:pt x="313" y="1056"/>
                        <a:pt x="311" y="1056"/>
                        <a:pt x="310" y="1056"/>
                      </a:cubicBezTo>
                      <a:cubicBezTo>
                        <a:pt x="308" y="1056"/>
                        <a:pt x="307" y="1056"/>
                        <a:pt x="306" y="1056"/>
                      </a:cubicBezTo>
                      <a:cubicBezTo>
                        <a:pt x="304" y="1055"/>
                        <a:pt x="302" y="1054"/>
                        <a:pt x="300" y="1053"/>
                      </a:cubicBezTo>
                      <a:cubicBezTo>
                        <a:pt x="300" y="1053"/>
                        <a:pt x="299" y="1053"/>
                        <a:pt x="299" y="1052"/>
                      </a:cubicBezTo>
                      <a:cubicBezTo>
                        <a:pt x="299" y="1052"/>
                        <a:pt x="299" y="1052"/>
                        <a:pt x="299" y="1052"/>
                      </a:cubicBezTo>
                      <a:cubicBezTo>
                        <a:pt x="299" y="1052"/>
                        <a:pt x="299" y="1052"/>
                        <a:pt x="299" y="1052"/>
                      </a:cubicBezTo>
                      <a:cubicBezTo>
                        <a:pt x="299" y="1052"/>
                        <a:pt x="299" y="1052"/>
                        <a:pt x="299" y="1052"/>
                      </a:cubicBezTo>
                      <a:cubicBezTo>
                        <a:pt x="299" y="1052"/>
                        <a:pt x="299" y="1052"/>
                        <a:pt x="299" y="1052"/>
                      </a:cubicBezTo>
                      <a:cubicBezTo>
                        <a:pt x="299" y="1052"/>
                        <a:pt x="304" y="1034"/>
                        <a:pt x="304" y="1034"/>
                      </a:cubicBezTo>
                      <a:cubicBezTo>
                        <a:pt x="304" y="1034"/>
                        <a:pt x="304" y="1034"/>
                        <a:pt x="304" y="1034"/>
                      </a:cubicBezTo>
                      <a:cubicBezTo>
                        <a:pt x="304" y="1034"/>
                        <a:pt x="304" y="1034"/>
                        <a:pt x="304" y="1034"/>
                      </a:cubicBezTo>
                      <a:cubicBezTo>
                        <a:pt x="304" y="1034"/>
                        <a:pt x="304" y="1034"/>
                        <a:pt x="304" y="1034"/>
                      </a:cubicBezTo>
                      <a:cubicBezTo>
                        <a:pt x="304" y="1034"/>
                        <a:pt x="304" y="1034"/>
                        <a:pt x="304" y="1034"/>
                      </a:cubicBezTo>
                      <a:cubicBezTo>
                        <a:pt x="304" y="1034"/>
                        <a:pt x="304" y="1034"/>
                        <a:pt x="304" y="1034"/>
                      </a:cubicBezTo>
                      <a:cubicBezTo>
                        <a:pt x="304" y="1033"/>
                        <a:pt x="304" y="1033"/>
                        <a:pt x="305" y="1034"/>
                      </a:cubicBezTo>
                      <a:close/>
                      <a:moveTo>
                        <a:pt x="292" y="1028"/>
                      </a:moveTo>
                      <a:cubicBezTo>
                        <a:pt x="295" y="1028"/>
                        <a:pt x="297" y="1029"/>
                        <a:pt x="299" y="1030"/>
                      </a:cubicBezTo>
                      <a:cubicBezTo>
                        <a:pt x="299" y="1030"/>
                        <a:pt x="299" y="1030"/>
                        <a:pt x="299" y="1030"/>
                      </a:cubicBezTo>
                      <a:cubicBezTo>
                        <a:pt x="300" y="1030"/>
                        <a:pt x="301" y="1031"/>
                        <a:pt x="302" y="1032"/>
                      </a:cubicBezTo>
                      <a:cubicBezTo>
                        <a:pt x="302" y="1032"/>
                        <a:pt x="302" y="1032"/>
                        <a:pt x="302" y="1032"/>
                      </a:cubicBezTo>
                      <a:cubicBezTo>
                        <a:pt x="302" y="1032"/>
                        <a:pt x="302" y="1032"/>
                        <a:pt x="302" y="1032"/>
                      </a:cubicBezTo>
                      <a:cubicBezTo>
                        <a:pt x="302" y="1032"/>
                        <a:pt x="302" y="1032"/>
                        <a:pt x="302" y="1032"/>
                      </a:cubicBezTo>
                      <a:cubicBezTo>
                        <a:pt x="302" y="1032"/>
                        <a:pt x="302" y="1032"/>
                        <a:pt x="302" y="1032"/>
                      </a:cubicBezTo>
                      <a:cubicBezTo>
                        <a:pt x="302" y="1032"/>
                        <a:pt x="302" y="1032"/>
                        <a:pt x="302" y="1032"/>
                      </a:cubicBezTo>
                      <a:cubicBezTo>
                        <a:pt x="302" y="1033"/>
                        <a:pt x="302" y="1033"/>
                        <a:pt x="302" y="1033"/>
                      </a:cubicBezTo>
                      <a:cubicBezTo>
                        <a:pt x="300" y="1039"/>
                        <a:pt x="300" y="1039"/>
                        <a:pt x="300" y="1039"/>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7" y="1050"/>
                        <a:pt x="297" y="1050"/>
                        <a:pt x="297"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6" y="1050"/>
                        <a:pt x="296" y="1050"/>
                        <a:pt x="296" y="1050"/>
                      </a:cubicBezTo>
                      <a:cubicBezTo>
                        <a:pt x="295" y="1049"/>
                        <a:pt x="294" y="1049"/>
                        <a:pt x="292" y="1048"/>
                      </a:cubicBezTo>
                      <a:cubicBezTo>
                        <a:pt x="291" y="1048"/>
                        <a:pt x="290" y="1047"/>
                        <a:pt x="288" y="1047"/>
                      </a:cubicBezTo>
                      <a:cubicBezTo>
                        <a:pt x="285" y="1047"/>
                        <a:pt x="281" y="1047"/>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7" y="1049"/>
                        <a:pt x="277" y="1049"/>
                        <a:pt x="277" y="1049"/>
                      </a:cubicBezTo>
                      <a:cubicBezTo>
                        <a:pt x="276" y="1049"/>
                        <a:pt x="276" y="1049"/>
                        <a:pt x="276" y="1049"/>
                      </a:cubicBezTo>
                      <a:cubicBezTo>
                        <a:pt x="276" y="1049"/>
                        <a:pt x="276" y="1049"/>
                        <a:pt x="276" y="1049"/>
                      </a:cubicBezTo>
                      <a:cubicBezTo>
                        <a:pt x="276" y="1049"/>
                        <a:pt x="276" y="1049"/>
                        <a:pt x="276" y="1049"/>
                      </a:cubicBezTo>
                      <a:cubicBezTo>
                        <a:pt x="276" y="1049"/>
                        <a:pt x="276" y="1049"/>
                        <a:pt x="276" y="1049"/>
                      </a:cubicBezTo>
                      <a:cubicBezTo>
                        <a:pt x="276" y="1049"/>
                        <a:pt x="276" y="1049"/>
                        <a:pt x="276" y="1049"/>
                      </a:cubicBezTo>
                      <a:cubicBezTo>
                        <a:pt x="276" y="1049"/>
                        <a:pt x="276" y="1049"/>
                        <a:pt x="276" y="1049"/>
                      </a:cubicBezTo>
                      <a:cubicBezTo>
                        <a:pt x="281" y="1032"/>
                        <a:pt x="281" y="1032"/>
                        <a:pt x="281" y="1032"/>
                      </a:cubicBezTo>
                      <a:cubicBezTo>
                        <a:pt x="281" y="1031"/>
                        <a:pt x="281" y="1031"/>
                        <a:pt x="281" y="1031"/>
                      </a:cubicBezTo>
                      <a:cubicBezTo>
                        <a:pt x="281" y="1030"/>
                        <a:pt x="282" y="1030"/>
                        <a:pt x="282" y="1030"/>
                      </a:cubicBezTo>
                      <a:cubicBezTo>
                        <a:pt x="282" y="1030"/>
                        <a:pt x="282" y="1030"/>
                        <a:pt x="282" y="1030"/>
                      </a:cubicBezTo>
                      <a:cubicBezTo>
                        <a:pt x="284" y="1030"/>
                        <a:pt x="286" y="1029"/>
                        <a:pt x="287" y="1029"/>
                      </a:cubicBezTo>
                      <a:cubicBezTo>
                        <a:pt x="289" y="1028"/>
                        <a:pt x="291" y="1028"/>
                        <a:pt x="292" y="1028"/>
                      </a:cubicBezTo>
                      <a:close/>
                      <a:moveTo>
                        <a:pt x="478" y="1033"/>
                      </a:moveTo>
                      <a:cubicBezTo>
                        <a:pt x="469" y="1033"/>
                        <a:pt x="462" y="1040"/>
                        <a:pt x="462" y="1048"/>
                      </a:cubicBezTo>
                      <a:cubicBezTo>
                        <a:pt x="462" y="1052"/>
                        <a:pt x="464" y="1056"/>
                        <a:pt x="467" y="1059"/>
                      </a:cubicBezTo>
                      <a:cubicBezTo>
                        <a:pt x="460" y="1068"/>
                        <a:pt x="460" y="1068"/>
                        <a:pt x="460" y="1068"/>
                      </a:cubicBezTo>
                      <a:cubicBezTo>
                        <a:pt x="463" y="1070"/>
                        <a:pt x="463" y="1070"/>
                        <a:pt x="463" y="1070"/>
                      </a:cubicBezTo>
                      <a:cubicBezTo>
                        <a:pt x="470" y="1061"/>
                        <a:pt x="470" y="1061"/>
                        <a:pt x="470" y="1061"/>
                      </a:cubicBezTo>
                      <a:cubicBezTo>
                        <a:pt x="472" y="1063"/>
                        <a:pt x="475" y="1064"/>
                        <a:pt x="478" y="1064"/>
                      </a:cubicBezTo>
                      <a:cubicBezTo>
                        <a:pt x="486" y="1064"/>
                        <a:pt x="493" y="1057"/>
                        <a:pt x="493" y="1048"/>
                      </a:cubicBezTo>
                      <a:cubicBezTo>
                        <a:pt x="493" y="1040"/>
                        <a:pt x="486" y="1033"/>
                        <a:pt x="478" y="1033"/>
                      </a:cubicBezTo>
                      <a:close/>
                      <a:moveTo>
                        <a:pt x="478" y="1060"/>
                      </a:moveTo>
                      <a:cubicBezTo>
                        <a:pt x="471" y="1060"/>
                        <a:pt x="466" y="1055"/>
                        <a:pt x="466" y="1048"/>
                      </a:cubicBezTo>
                      <a:cubicBezTo>
                        <a:pt x="466" y="1042"/>
                        <a:pt x="471" y="1037"/>
                        <a:pt x="478" y="1037"/>
                      </a:cubicBezTo>
                      <a:cubicBezTo>
                        <a:pt x="484" y="1037"/>
                        <a:pt x="489" y="1042"/>
                        <a:pt x="489" y="1048"/>
                      </a:cubicBezTo>
                      <a:cubicBezTo>
                        <a:pt x="489" y="1055"/>
                        <a:pt x="484" y="1060"/>
                        <a:pt x="478" y="1060"/>
                      </a:cubicBezTo>
                      <a:close/>
                      <a:moveTo>
                        <a:pt x="602" y="1116"/>
                      </a:moveTo>
                      <a:cubicBezTo>
                        <a:pt x="602" y="1139"/>
                        <a:pt x="584" y="1156"/>
                        <a:pt x="562" y="1156"/>
                      </a:cubicBezTo>
                      <a:cubicBezTo>
                        <a:pt x="40" y="1156"/>
                        <a:pt x="40" y="1156"/>
                        <a:pt x="40" y="1156"/>
                      </a:cubicBezTo>
                      <a:cubicBezTo>
                        <a:pt x="18" y="1156"/>
                        <a:pt x="0" y="1139"/>
                        <a:pt x="0" y="1116"/>
                      </a:cubicBezTo>
                      <a:cubicBezTo>
                        <a:pt x="0" y="40"/>
                        <a:pt x="0" y="40"/>
                        <a:pt x="0" y="40"/>
                      </a:cubicBezTo>
                      <a:cubicBezTo>
                        <a:pt x="0" y="18"/>
                        <a:pt x="18" y="0"/>
                        <a:pt x="40" y="0"/>
                      </a:cubicBezTo>
                      <a:cubicBezTo>
                        <a:pt x="562" y="0"/>
                        <a:pt x="562" y="0"/>
                        <a:pt x="562" y="0"/>
                      </a:cubicBezTo>
                      <a:cubicBezTo>
                        <a:pt x="584" y="0"/>
                        <a:pt x="602" y="18"/>
                        <a:pt x="602" y="40"/>
                      </a:cubicBezTo>
                      <a:lnTo>
                        <a:pt x="602" y="1116"/>
                      </a:lnTo>
                      <a:close/>
                      <a:moveTo>
                        <a:pt x="273" y="379"/>
                      </a:moveTo>
                      <a:cubicBezTo>
                        <a:pt x="95" y="379"/>
                        <a:pt x="95" y="379"/>
                        <a:pt x="95" y="379"/>
                      </a:cubicBezTo>
                      <a:cubicBezTo>
                        <a:pt x="95" y="202"/>
                        <a:pt x="95" y="202"/>
                        <a:pt x="95" y="202"/>
                      </a:cubicBezTo>
                      <a:cubicBezTo>
                        <a:pt x="273" y="202"/>
                        <a:pt x="273" y="202"/>
                        <a:pt x="273" y="202"/>
                      </a:cubicBezTo>
                      <a:lnTo>
                        <a:pt x="273" y="379"/>
                      </a:lnTo>
                      <a:close/>
                      <a:moveTo>
                        <a:pt x="95" y="769"/>
                      </a:moveTo>
                      <a:cubicBezTo>
                        <a:pt x="273" y="769"/>
                        <a:pt x="273" y="769"/>
                        <a:pt x="273" y="769"/>
                      </a:cubicBezTo>
                      <a:cubicBezTo>
                        <a:pt x="273" y="911"/>
                        <a:pt x="273" y="911"/>
                        <a:pt x="273" y="911"/>
                      </a:cubicBezTo>
                      <a:cubicBezTo>
                        <a:pt x="95" y="911"/>
                        <a:pt x="95" y="911"/>
                        <a:pt x="95" y="911"/>
                      </a:cubicBezTo>
                      <a:lnTo>
                        <a:pt x="95" y="769"/>
                      </a:lnTo>
                      <a:close/>
                      <a:moveTo>
                        <a:pt x="95" y="581"/>
                      </a:moveTo>
                      <a:cubicBezTo>
                        <a:pt x="462" y="581"/>
                        <a:pt x="462" y="581"/>
                        <a:pt x="462" y="581"/>
                      </a:cubicBezTo>
                      <a:cubicBezTo>
                        <a:pt x="462" y="758"/>
                        <a:pt x="462" y="758"/>
                        <a:pt x="462" y="758"/>
                      </a:cubicBezTo>
                      <a:cubicBezTo>
                        <a:pt x="95" y="758"/>
                        <a:pt x="95" y="758"/>
                        <a:pt x="95" y="758"/>
                      </a:cubicBezTo>
                      <a:lnTo>
                        <a:pt x="95" y="581"/>
                      </a:lnTo>
                      <a:close/>
                      <a:moveTo>
                        <a:pt x="284" y="391"/>
                      </a:moveTo>
                      <a:cubicBezTo>
                        <a:pt x="462" y="391"/>
                        <a:pt x="462" y="391"/>
                        <a:pt x="462" y="391"/>
                      </a:cubicBezTo>
                      <a:cubicBezTo>
                        <a:pt x="462" y="568"/>
                        <a:pt x="462" y="568"/>
                        <a:pt x="462" y="568"/>
                      </a:cubicBezTo>
                      <a:cubicBezTo>
                        <a:pt x="284" y="568"/>
                        <a:pt x="284" y="568"/>
                        <a:pt x="284" y="568"/>
                      </a:cubicBezTo>
                      <a:lnTo>
                        <a:pt x="284" y="391"/>
                      </a:lnTo>
                      <a:close/>
                      <a:moveTo>
                        <a:pt x="273" y="568"/>
                      </a:moveTo>
                      <a:cubicBezTo>
                        <a:pt x="95" y="568"/>
                        <a:pt x="95" y="568"/>
                        <a:pt x="95" y="568"/>
                      </a:cubicBezTo>
                      <a:cubicBezTo>
                        <a:pt x="95" y="391"/>
                        <a:pt x="95" y="391"/>
                        <a:pt x="95" y="391"/>
                      </a:cubicBezTo>
                      <a:cubicBezTo>
                        <a:pt x="273" y="391"/>
                        <a:pt x="273" y="391"/>
                        <a:pt x="273" y="391"/>
                      </a:cubicBezTo>
                      <a:lnTo>
                        <a:pt x="273" y="568"/>
                      </a:lnTo>
                      <a:close/>
                      <a:moveTo>
                        <a:pt x="284" y="769"/>
                      </a:moveTo>
                      <a:cubicBezTo>
                        <a:pt x="462" y="769"/>
                        <a:pt x="462" y="769"/>
                        <a:pt x="462" y="769"/>
                      </a:cubicBezTo>
                      <a:cubicBezTo>
                        <a:pt x="462" y="911"/>
                        <a:pt x="462" y="911"/>
                        <a:pt x="462" y="911"/>
                      </a:cubicBezTo>
                      <a:cubicBezTo>
                        <a:pt x="284" y="911"/>
                        <a:pt x="284" y="911"/>
                        <a:pt x="284" y="911"/>
                      </a:cubicBezTo>
                      <a:lnTo>
                        <a:pt x="284" y="769"/>
                      </a:lnTo>
                      <a:close/>
                      <a:moveTo>
                        <a:pt x="462" y="202"/>
                      </a:moveTo>
                      <a:cubicBezTo>
                        <a:pt x="462" y="379"/>
                        <a:pt x="462" y="379"/>
                        <a:pt x="462" y="379"/>
                      </a:cubicBezTo>
                      <a:cubicBezTo>
                        <a:pt x="284" y="379"/>
                        <a:pt x="284" y="379"/>
                        <a:pt x="284" y="379"/>
                      </a:cubicBezTo>
                      <a:cubicBezTo>
                        <a:pt x="284" y="202"/>
                        <a:pt x="284" y="202"/>
                        <a:pt x="284" y="202"/>
                      </a:cubicBezTo>
                      <a:lnTo>
                        <a:pt x="462" y="202"/>
                      </a:lnTo>
                      <a:close/>
                    </a:path>
                  </a:pathLst>
                </a:custGeom>
                <a:solidFill>
                  <a:schemeClr val="tx1"/>
                </a:solidFill>
                <a:ln>
                  <a:noFill/>
                </a:ln>
              </p:spPr>
              <p:txBody>
                <a:bodyPr vert="horz" wrap="square" lIns="124308" tIns="62154" rIns="124308" bIns="62154" numCol="1" anchor="t" anchorCtr="0" compatLnSpc="1">
                  <a:prstTxWarp prst="textNoShape">
                    <a:avLst/>
                  </a:prstTxWarp>
                </a:bodyPr>
                <a:lstStyle/>
                <a:p>
                  <a:endParaRPr lang="en-US" sz="1799"/>
                </a:p>
              </p:txBody>
            </p:sp>
            <p:grpSp>
              <p:nvGrpSpPr>
                <p:cNvPr id="598" name="Group 597"/>
                <p:cNvGrpSpPr/>
                <p:nvPr/>
              </p:nvGrpSpPr>
              <p:grpSpPr>
                <a:xfrm>
                  <a:off x="2919124" y="2591656"/>
                  <a:ext cx="510668" cy="368542"/>
                  <a:chOff x="3654692" y="1754478"/>
                  <a:chExt cx="375472" cy="271011"/>
                </a:xfrm>
              </p:grpSpPr>
              <p:sp>
                <p:nvSpPr>
                  <p:cNvPr id="599" name="Freeform 107"/>
                  <p:cNvSpPr>
                    <a:spLocks noEditPoints="1"/>
                  </p:cNvSpPr>
                  <p:nvPr/>
                </p:nvSpPr>
                <p:spPr bwMode="auto">
                  <a:xfrm>
                    <a:off x="3654692" y="1754478"/>
                    <a:ext cx="375472" cy="271011"/>
                  </a:xfrm>
                  <a:custGeom>
                    <a:avLst/>
                    <a:gdLst/>
                    <a:ahLst/>
                    <a:cxnLst>
                      <a:cxn ang="0">
                        <a:pos x="514" y="0"/>
                      </a:cxn>
                      <a:cxn ang="0">
                        <a:pos x="17" y="0"/>
                      </a:cxn>
                      <a:cxn ang="0">
                        <a:pos x="0" y="17"/>
                      </a:cxn>
                      <a:cxn ang="0">
                        <a:pos x="0" y="356"/>
                      </a:cxn>
                      <a:cxn ang="0">
                        <a:pos x="17" y="373"/>
                      </a:cxn>
                      <a:cxn ang="0">
                        <a:pos x="514" y="373"/>
                      </a:cxn>
                      <a:cxn ang="0">
                        <a:pos x="531" y="356"/>
                      </a:cxn>
                      <a:cxn ang="0">
                        <a:pos x="531" y="17"/>
                      </a:cxn>
                      <a:cxn ang="0">
                        <a:pos x="514" y="0"/>
                      </a:cxn>
                      <a:cxn ang="0">
                        <a:pos x="501" y="329"/>
                      </a:cxn>
                      <a:cxn ang="0">
                        <a:pos x="486" y="343"/>
                      </a:cxn>
                      <a:cxn ang="0">
                        <a:pos x="45" y="343"/>
                      </a:cxn>
                      <a:cxn ang="0">
                        <a:pos x="30" y="329"/>
                      </a:cxn>
                      <a:cxn ang="0">
                        <a:pos x="30" y="45"/>
                      </a:cxn>
                      <a:cxn ang="0">
                        <a:pos x="45" y="30"/>
                      </a:cxn>
                      <a:cxn ang="0">
                        <a:pos x="486" y="30"/>
                      </a:cxn>
                      <a:cxn ang="0">
                        <a:pos x="501" y="45"/>
                      </a:cxn>
                      <a:cxn ang="0">
                        <a:pos x="501" y="329"/>
                      </a:cxn>
                    </a:cxnLst>
                    <a:rect l="0" t="0" r="r" b="b"/>
                    <a:pathLst>
                      <a:path w="531" h="373">
                        <a:moveTo>
                          <a:pt x="514" y="0"/>
                        </a:moveTo>
                        <a:cubicBezTo>
                          <a:pt x="17" y="0"/>
                          <a:pt x="17" y="0"/>
                          <a:pt x="17" y="0"/>
                        </a:cubicBezTo>
                        <a:cubicBezTo>
                          <a:pt x="7" y="0"/>
                          <a:pt x="0" y="8"/>
                          <a:pt x="0" y="17"/>
                        </a:cubicBezTo>
                        <a:cubicBezTo>
                          <a:pt x="0" y="356"/>
                          <a:pt x="0" y="356"/>
                          <a:pt x="0" y="356"/>
                        </a:cubicBezTo>
                        <a:cubicBezTo>
                          <a:pt x="0" y="366"/>
                          <a:pt x="7" y="373"/>
                          <a:pt x="17" y="373"/>
                        </a:cubicBezTo>
                        <a:cubicBezTo>
                          <a:pt x="514" y="373"/>
                          <a:pt x="514" y="373"/>
                          <a:pt x="514" y="373"/>
                        </a:cubicBezTo>
                        <a:cubicBezTo>
                          <a:pt x="524" y="373"/>
                          <a:pt x="531" y="366"/>
                          <a:pt x="531" y="356"/>
                        </a:cubicBezTo>
                        <a:cubicBezTo>
                          <a:pt x="531" y="17"/>
                          <a:pt x="531" y="17"/>
                          <a:pt x="531" y="17"/>
                        </a:cubicBezTo>
                        <a:cubicBezTo>
                          <a:pt x="531" y="8"/>
                          <a:pt x="524" y="0"/>
                          <a:pt x="514" y="0"/>
                        </a:cubicBezTo>
                        <a:close/>
                        <a:moveTo>
                          <a:pt x="501" y="329"/>
                        </a:moveTo>
                        <a:cubicBezTo>
                          <a:pt x="501" y="337"/>
                          <a:pt x="494" y="343"/>
                          <a:pt x="486" y="343"/>
                        </a:cubicBezTo>
                        <a:cubicBezTo>
                          <a:pt x="45" y="343"/>
                          <a:pt x="45" y="343"/>
                          <a:pt x="45" y="343"/>
                        </a:cubicBezTo>
                        <a:cubicBezTo>
                          <a:pt x="37" y="343"/>
                          <a:pt x="30" y="337"/>
                          <a:pt x="30" y="329"/>
                        </a:cubicBezTo>
                        <a:cubicBezTo>
                          <a:pt x="30" y="45"/>
                          <a:pt x="30" y="45"/>
                          <a:pt x="30" y="45"/>
                        </a:cubicBezTo>
                        <a:cubicBezTo>
                          <a:pt x="30" y="37"/>
                          <a:pt x="37" y="30"/>
                          <a:pt x="45" y="30"/>
                        </a:cubicBezTo>
                        <a:cubicBezTo>
                          <a:pt x="486" y="30"/>
                          <a:pt x="486" y="30"/>
                          <a:pt x="486" y="30"/>
                        </a:cubicBezTo>
                        <a:cubicBezTo>
                          <a:pt x="494" y="30"/>
                          <a:pt x="501" y="37"/>
                          <a:pt x="501" y="45"/>
                        </a:cubicBezTo>
                        <a:lnTo>
                          <a:pt x="501" y="329"/>
                        </a:lnTo>
                        <a:close/>
                      </a:path>
                    </a:pathLst>
                  </a:custGeom>
                  <a:solidFill>
                    <a:srgbClr val="FFFFFF"/>
                  </a:solidFill>
                  <a:extLst/>
                </p:spPr>
                <p:txBody>
                  <a:bodyPr vert="horz" wrap="square" lIns="116000" tIns="58000" rIns="116000" bIns="58000" numCol="1" anchor="t" anchorCtr="0" compatLnSpc="1">
                    <a:prstTxWarp prst="textNoShape">
                      <a:avLst/>
                    </a:prstTxWarp>
                  </a:bodyPr>
                  <a:lstStyle/>
                  <a:p>
                    <a:pPr defTabSz="1243092">
                      <a:defRPr/>
                    </a:pPr>
                    <a:endParaRPr lang="en-US" sz="2399" kern="0" dirty="0">
                      <a:solidFill>
                        <a:schemeClr val="bg2"/>
                      </a:solidFill>
                      <a:latin typeface="Segoe UI" pitchFamily="34" charset="0"/>
                    </a:endParaRPr>
                  </a:p>
                </p:txBody>
              </p:sp>
              <p:pic>
                <p:nvPicPr>
                  <p:cNvPr id="600" name="Picture 2"/>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3690257" y="1777405"/>
                    <a:ext cx="326241" cy="189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5" name="Group 4"/>
              <p:cNvGrpSpPr/>
              <p:nvPr/>
            </p:nvGrpSpPr>
            <p:grpSpPr>
              <a:xfrm>
                <a:off x="516029" y="3303599"/>
                <a:ext cx="2688336" cy="2710267"/>
                <a:chOff x="516029" y="3303599"/>
                <a:chExt cx="2688336" cy="2710267"/>
              </a:xfrm>
              <a:solidFill>
                <a:schemeClr val="tx2">
                  <a:lumMod val="75000"/>
                </a:schemeClr>
              </a:solidFill>
            </p:grpSpPr>
            <p:pic>
              <p:nvPicPr>
                <p:cNvPr id="3074" name="Picture 2"/>
                <p:cNvPicPr>
                  <a:picLocks noChangeAspect="1" noChangeArrowheads="1"/>
                </p:cNvPicPr>
                <p:nvPr/>
              </p:nvPicPr>
              <p:blipFill rotWithShape="1">
                <a:blip r:embed="rId9">
                  <a:extLst>
                    <a:ext uri="{28A0092B-C50C-407E-A947-70E740481C1C}">
                      <a14:useLocalDpi xmlns:a14="http://schemas.microsoft.com/office/drawing/2010/main" val="0"/>
                    </a:ext>
                  </a:extLst>
                </a:blip>
                <a:srcRect/>
                <a:stretch/>
              </p:blipFill>
              <p:spPr bwMode="auto">
                <a:xfrm>
                  <a:off x="516029" y="3303599"/>
                  <a:ext cx="2688336" cy="2239330"/>
                </a:xfrm>
                <a:prstGeom prst="rect">
                  <a:avLst/>
                </a:prstGeom>
                <a:grpFill/>
                <a:extLst/>
              </p:spPr>
            </p:pic>
            <p:sp>
              <p:nvSpPr>
                <p:cNvPr id="602" name="Rectangle 601"/>
                <p:cNvSpPr/>
                <p:nvPr/>
              </p:nvSpPr>
              <p:spPr bwMode="auto">
                <a:xfrm>
                  <a:off x="516029" y="5389438"/>
                  <a:ext cx="2688336" cy="624428"/>
                </a:xfrm>
                <a:prstGeom prst="rect">
                  <a:avLst/>
                </a:prstGeom>
                <a:solidFill>
                  <a:schemeClr val="tx2"/>
                </a:solidFill>
                <a:ln>
                  <a:noFill/>
                  <a:headEnd type="none" w="med" len="med"/>
                  <a:tailEnd type="none" w="med" len="med"/>
                </a:ln>
                <a:effectLst/>
                <a:scene3d>
                  <a:camera prst="orthographicFront" fov="0">
                    <a:rot lat="0" lon="0" rev="0"/>
                  </a:camera>
                  <a:lightRig rig="glow" dir="t">
                    <a:rot lat="0" lon="0" rev="6360000"/>
                  </a:lightRig>
                </a:scene3d>
                <a:sp3d prstMaterial="flat">
                  <a:contourClr>
                    <a:srgbClr val="8CC600">
                      <a:satMod val="300000"/>
                    </a:srgbClr>
                  </a:contourClr>
                </a:sp3d>
              </p:spPr>
              <p:txBody>
                <a:bodyPr vert="horz" wrap="square" lIns="91403" tIns="62151" rIns="124303" bIns="62151" numCol="1" rtlCol="0" anchor="ctr" anchorCtr="0" compatLnSpc="1">
                  <a:prstTxWarp prst="textNoShape">
                    <a:avLst/>
                  </a:prstTxWarp>
                  <a:noAutofit/>
                </a:bodyPr>
                <a:lstStyle/>
                <a:p>
                  <a:pPr defTabSz="1242683" fontAlgn="base">
                    <a:spcBef>
                      <a:spcPct val="0"/>
                    </a:spcBef>
                    <a:spcAft>
                      <a:spcPct val="0"/>
                    </a:spcAft>
                  </a:pPr>
                  <a:r>
                    <a:rPr lang="en-US" sz="1599" dirty="0">
                      <a:gradFill>
                        <a:gsLst>
                          <a:gs pos="0">
                            <a:srgbClr val="FFFFFF"/>
                          </a:gs>
                          <a:gs pos="100000">
                            <a:srgbClr val="FFFFFF"/>
                          </a:gs>
                        </a:gsLst>
                        <a:lin ang="5400000" scaled="0"/>
                      </a:gradFill>
                      <a:latin typeface="Segoe UI" pitchFamily="34" charset="0"/>
                    </a:rPr>
                    <a:t>Empower User Productivity</a:t>
                  </a:r>
                </a:p>
              </p:txBody>
            </p:sp>
          </p:grpSp>
          <p:grpSp>
            <p:nvGrpSpPr>
              <p:cNvPr id="6" name="Group 5"/>
              <p:cNvGrpSpPr/>
              <p:nvPr/>
            </p:nvGrpSpPr>
            <p:grpSpPr>
              <a:xfrm>
                <a:off x="3378820" y="3303338"/>
                <a:ext cx="2696982" cy="2710528"/>
                <a:chOff x="3378820" y="3303338"/>
                <a:chExt cx="2696982" cy="2710528"/>
              </a:xfrm>
            </p:grpSpPr>
            <p:pic>
              <p:nvPicPr>
                <p:cNvPr id="3079" name="Picture 7" descr="C:\Users\v-angep\Dropbox\ZumTeam\Team_Resources\Design Resources\Photos\Windows Brand Photos\Commercial\WIN12_Nick_01.png"/>
                <p:cNvPicPr>
                  <a:picLocks noChangeAspect="1" noChangeArrowheads="1"/>
                </p:cNvPicPr>
                <p:nvPr/>
              </p:nvPicPr>
              <p:blipFill rotWithShape="1">
                <a:blip r:embed="rId10">
                  <a:extLst>
                    <a:ext uri="{28A0092B-C50C-407E-A947-70E740481C1C}">
                      <a14:useLocalDpi xmlns:a14="http://schemas.microsoft.com/office/drawing/2010/main" val="0"/>
                    </a:ext>
                  </a:extLst>
                </a:blip>
                <a:srcRect/>
                <a:stretch/>
              </p:blipFill>
              <p:spPr bwMode="auto">
                <a:xfrm>
                  <a:off x="3378820" y="3303338"/>
                  <a:ext cx="2696982" cy="2688336"/>
                </a:xfrm>
                <a:prstGeom prst="rect">
                  <a:avLst/>
                </a:prstGeom>
                <a:noFill/>
                <a:extLst>
                  <a:ext uri="{909E8E84-426E-40DD-AFC4-6F175D3DCCD1}">
                    <a14:hiddenFill xmlns:a14="http://schemas.microsoft.com/office/drawing/2010/main">
                      <a:solidFill>
                        <a:srgbClr val="FFFFFF"/>
                      </a:solidFill>
                    </a14:hiddenFill>
                  </a:ext>
                </a:extLst>
              </p:spPr>
            </p:pic>
            <p:sp>
              <p:nvSpPr>
                <p:cNvPr id="603" name="Rectangle 602"/>
                <p:cNvSpPr/>
                <p:nvPr/>
              </p:nvSpPr>
              <p:spPr bwMode="auto">
                <a:xfrm>
                  <a:off x="3378820" y="5389438"/>
                  <a:ext cx="2696982" cy="624428"/>
                </a:xfrm>
                <a:prstGeom prst="rect">
                  <a:avLst/>
                </a:prstGeom>
                <a:solidFill>
                  <a:schemeClr val="tx2"/>
                </a:solidFill>
                <a:ln>
                  <a:noFill/>
                  <a:headEnd type="none" w="med" len="med"/>
                  <a:tailEnd type="none" w="med" len="med"/>
                </a:ln>
                <a:effectLst/>
                <a:scene3d>
                  <a:camera prst="orthographicFront" fov="0">
                    <a:rot lat="0" lon="0" rev="0"/>
                  </a:camera>
                  <a:lightRig rig="glow" dir="t">
                    <a:rot lat="0" lon="0" rev="6360000"/>
                  </a:lightRig>
                </a:scene3d>
                <a:sp3d prstMaterial="flat">
                  <a:contourClr>
                    <a:srgbClr val="8CC600">
                      <a:satMod val="300000"/>
                    </a:srgbClr>
                  </a:contourClr>
                </a:sp3d>
              </p:spPr>
              <p:txBody>
                <a:bodyPr vert="horz" wrap="square" lIns="91403" tIns="62151" rIns="124303" bIns="62151" numCol="1" rtlCol="0" anchor="ctr" anchorCtr="0" compatLnSpc="1">
                  <a:prstTxWarp prst="textNoShape">
                    <a:avLst/>
                  </a:prstTxWarp>
                  <a:noAutofit/>
                </a:bodyPr>
                <a:lstStyle/>
                <a:p>
                  <a:pPr defTabSz="1242683" fontAlgn="base">
                    <a:spcBef>
                      <a:spcPct val="0"/>
                    </a:spcBef>
                    <a:spcAft>
                      <a:spcPct val="0"/>
                    </a:spcAft>
                  </a:pPr>
                  <a:r>
                    <a:rPr lang="en-US" sz="1599" dirty="0">
                      <a:gradFill>
                        <a:gsLst>
                          <a:gs pos="0">
                            <a:srgbClr val="FFFFFF"/>
                          </a:gs>
                          <a:gs pos="100000">
                            <a:srgbClr val="FFFFFF"/>
                          </a:gs>
                        </a:gsLst>
                        <a:lin ang="5400000" scaled="0"/>
                      </a:gradFill>
                      <a:latin typeface="Segoe UI" pitchFamily="34" charset="0"/>
                    </a:rPr>
                    <a:t>Unified Management Infrastructure</a:t>
                  </a:r>
                </a:p>
              </p:txBody>
            </p:sp>
          </p:grpSp>
        </p:grpSp>
        <p:sp>
          <p:nvSpPr>
            <p:cNvPr id="11" name="Rectangle 10"/>
            <p:cNvSpPr/>
            <p:nvPr/>
          </p:nvSpPr>
          <p:spPr bwMode="auto">
            <a:xfrm>
              <a:off x="470707" y="1683833"/>
              <a:ext cx="5676486" cy="4374637"/>
            </a:xfrm>
            <a:prstGeom prst="rect">
              <a:avLst/>
            </a:prstGeom>
            <a:no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a:gradFill>
                  <a:gsLst>
                    <a:gs pos="0">
                      <a:srgbClr val="FFFFFF"/>
                    </a:gs>
                    <a:gs pos="100000">
                      <a:srgbClr val="FFFFFF"/>
                    </a:gs>
                  </a:gsLst>
                  <a:lin ang="5400000" scaled="0"/>
                </a:gradFill>
                <a:ea typeface="Segoe UI" pitchFamily="34" charset="0"/>
                <a:cs typeface="Segoe UI" pitchFamily="34" charset="0"/>
              </a:endParaRPr>
            </a:p>
          </p:txBody>
        </p:sp>
      </p:grpSp>
      <p:grpSp>
        <p:nvGrpSpPr>
          <p:cNvPr id="13" name="Group 12"/>
          <p:cNvGrpSpPr/>
          <p:nvPr/>
        </p:nvGrpSpPr>
        <p:grpSpPr>
          <a:xfrm>
            <a:off x="6189732" y="1799320"/>
            <a:ext cx="5674203" cy="4372877"/>
            <a:chOff x="6189720" y="1680116"/>
            <a:chExt cx="5676486" cy="4374637"/>
          </a:xfrm>
        </p:grpSpPr>
        <p:grpSp>
          <p:nvGrpSpPr>
            <p:cNvPr id="10" name="Group 9"/>
            <p:cNvGrpSpPr/>
            <p:nvPr/>
          </p:nvGrpSpPr>
          <p:grpSpPr>
            <a:xfrm>
              <a:off x="6254022" y="1730149"/>
              <a:ext cx="5547882" cy="4283717"/>
              <a:chOff x="6254022" y="1730149"/>
              <a:chExt cx="5547882" cy="4283717"/>
            </a:xfrm>
          </p:grpSpPr>
          <p:grpSp>
            <p:nvGrpSpPr>
              <p:cNvPr id="7" name="Group 6"/>
              <p:cNvGrpSpPr/>
              <p:nvPr/>
            </p:nvGrpSpPr>
            <p:grpSpPr>
              <a:xfrm>
                <a:off x="6257816" y="3303598"/>
                <a:ext cx="2688336" cy="2710268"/>
                <a:chOff x="6257816" y="3303598"/>
                <a:chExt cx="2688336" cy="2710268"/>
              </a:xfrm>
            </p:grpSpPr>
            <p:pic>
              <p:nvPicPr>
                <p:cNvPr id="677" name="Picture 7" descr="C:\Users\v-junyo\Documents\Jun_Mesh\Microsoft Files\DesignTools\Brand Photos\Unified Communications\Brand Library - no exp\UC10_Group_001.jp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t="28" b="28"/>
                <a:stretch/>
              </p:blipFill>
              <p:spPr bwMode="auto">
                <a:xfrm>
                  <a:off x="6257816" y="3303598"/>
                  <a:ext cx="2688336" cy="2688336"/>
                </a:xfrm>
                <a:prstGeom prst="rect">
                  <a:avLst/>
                </a:prstGeom>
                <a:noFill/>
                <a:extLst>
                  <a:ext uri="{909E8E84-426E-40DD-AFC4-6F175D3DCCD1}">
                    <a14:hiddenFill xmlns:a14="http://schemas.microsoft.com/office/drawing/2010/main">
                      <a:solidFill>
                        <a:srgbClr val="FFFFFF"/>
                      </a:solidFill>
                    </a14:hiddenFill>
                  </a:ext>
                </a:extLst>
              </p:spPr>
            </p:pic>
            <p:sp>
              <p:nvSpPr>
                <p:cNvPr id="604" name="Rectangle 603"/>
                <p:cNvSpPr/>
                <p:nvPr/>
              </p:nvSpPr>
              <p:spPr bwMode="auto">
                <a:xfrm>
                  <a:off x="6257816" y="5389438"/>
                  <a:ext cx="2688336" cy="624428"/>
                </a:xfrm>
                <a:prstGeom prst="rect">
                  <a:avLst/>
                </a:prstGeom>
                <a:solidFill>
                  <a:schemeClr val="tx2"/>
                </a:solidFill>
                <a:ln>
                  <a:noFill/>
                  <a:headEnd type="none" w="med" len="med"/>
                  <a:tailEnd type="none" w="med" len="med"/>
                </a:ln>
                <a:effectLst/>
                <a:scene3d>
                  <a:camera prst="orthographicFront" fov="0">
                    <a:rot lat="0" lon="0" rev="0"/>
                  </a:camera>
                  <a:lightRig rig="glow" dir="t">
                    <a:rot lat="0" lon="0" rev="6360000"/>
                  </a:lightRig>
                </a:scene3d>
                <a:sp3d prstMaterial="flat">
                  <a:contourClr>
                    <a:srgbClr val="8CC600">
                      <a:satMod val="300000"/>
                    </a:srgbClr>
                  </a:contourClr>
                </a:sp3d>
              </p:spPr>
              <p:txBody>
                <a:bodyPr vert="horz" wrap="square" lIns="91403" tIns="62151" rIns="124303" bIns="62151" numCol="1" rtlCol="0" anchor="ctr" anchorCtr="0" compatLnSpc="1">
                  <a:prstTxWarp prst="textNoShape">
                    <a:avLst/>
                  </a:prstTxWarp>
                  <a:noAutofit/>
                </a:bodyPr>
                <a:lstStyle/>
                <a:p>
                  <a:pPr defTabSz="1242683" fontAlgn="base">
                    <a:spcBef>
                      <a:spcPct val="0"/>
                    </a:spcBef>
                    <a:spcAft>
                      <a:spcPct val="0"/>
                    </a:spcAft>
                  </a:pPr>
                  <a:r>
                    <a:rPr lang="en-US" sz="1599" dirty="0">
                      <a:gradFill>
                        <a:gsLst>
                          <a:gs pos="0">
                            <a:srgbClr val="FFFFFF"/>
                          </a:gs>
                          <a:gs pos="100000">
                            <a:srgbClr val="FFFFFF"/>
                          </a:gs>
                        </a:gsLst>
                        <a:lin ang="5400000" scaled="0"/>
                      </a:gradFill>
                      <a:latin typeface="Segoe UI" pitchFamily="34" charset="0"/>
                    </a:rPr>
                    <a:t>Common Identity</a:t>
                  </a:r>
                </a:p>
              </p:txBody>
            </p:sp>
          </p:grpSp>
          <p:grpSp>
            <p:nvGrpSpPr>
              <p:cNvPr id="8" name="Group 7"/>
              <p:cNvGrpSpPr/>
              <p:nvPr/>
            </p:nvGrpSpPr>
            <p:grpSpPr>
              <a:xfrm>
                <a:off x="9094729" y="3303339"/>
                <a:ext cx="2688585" cy="2710527"/>
                <a:chOff x="9094729" y="3303339"/>
                <a:chExt cx="2688585" cy="2710527"/>
              </a:xfrm>
            </p:grpSpPr>
            <p:pic>
              <p:nvPicPr>
                <p:cNvPr id="3076" name="Picture 4" descr="C:\Users\v-angep\Dropbox\ZumTeam\Team_Resources\Design Resources\Photos\Windows Brand Photos\Commercial\WIN12_Bill_09.png"/>
                <p:cNvPicPr>
                  <a:picLocks noChangeAspect="1" noChangeArrowheads="1"/>
                </p:cNvPicPr>
                <p:nvPr/>
              </p:nvPicPr>
              <p:blipFill rotWithShape="1">
                <a:blip r:embed="rId12">
                  <a:extLst>
                    <a:ext uri="{28A0092B-C50C-407E-A947-70E740481C1C}">
                      <a14:useLocalDpi xmlns:a14="http://schemas.microsoft.com/office/drawing/2010/main" val="0"/>
                    </a:ext>
                  </a:extLst>
                </a:blip>
                <a:srcRect/>
                <a:stretch/>
              </p:blipFill>
              <p:spPr bwMode="auto">
                <a:xfrm>
                  <a:off x="9094729" y="3303339"/>
                  <a:ext cx="2688585" cy="2688585"/>
                </a:xfrm>
                <a:prstGeom prst="rect">
                  <a:avLst/>
                </a:prstGeom>
                <a:noFill/>
                <a:extLst>
                  <a:ext uri="{909E8E84-426E-40DD-AFC4-6F175D3DCCD1}">
                    <a14:hiddenFill xmlns:a14="http://schemas.microsoft.com/office/drawing/2010/main">
                      <a:solidFill>
                        <a:srgbClr val="FFFFFF"/>
                      </a:solidFill>
                    </a14:hiddenFill>
                  </a:ext>
                </a:extLst>
              </p:spPr>
            </p:pic>
            <p:sp>
              <p:nvSpPr>
                <p:cNvPr id="605" name="Rectangle 604"/>
                <p:cNvSpPr/>
                <p:nvPr/>
              </p:nvSpPr>
              <p:spPr bwMode="auto">
                <a:xfrm>
                  <a:off x="9094978" y="5389438"/>
                  <a:ext cx="2688336" cy="624428"/>
                </a:xfrm>
                <a:prstGeom prst="rect">
                  <a:avLst/>
                </a:prstGeom>
                <a:solidFill>
                  <a:schemeClr val="tx2"/>
                </a:solidFill>
                <a:ln>
                  <a:noFill/>
                  <a:headEnd type="none" w="med" len="med"/>
                  <a:tailEnd type="none" w="med" len="med"/>
                </a:ln>
                <a:effectLst/>
                <a:scene3d>
                  <a:camera prst="orthographicFront" fov="0">
                    <a:rot lat="0" lon="0" rev="0"/>
                  </a:camera>
                  <a:lightRig rig="glow" dir="t">
                    <a:rot lat="0" lon="0" rev="6360000"/>
                  </a:lightRig>
                </a:scene3d>
                <a:sp3d prstMaterial="flat">
                  <a:contourClr>
                    <a:srgbClr val="8CC600">
                      <a:satMod val="300000"/>
                    </a:srgbClr>
                  </a:contourClr>
                </a:sp3d>
              </p:spPr>
              <p:txBody>
                <a:bodyPr vert="horz" wrap="square" lIns="91403" tIns="62151" rIns="124303" bIns="62151" numCol="1" rtlCol="0" anchor="ctr" anchorCtr="0" compatLnSpc="1">
                  <a:prstTxWarp prst="textNoShape">
                    <a:avLst/>
                  </a:prstTxWarp>
                  <a:noAutofit/>
                </a:bodyPr>
                <a:lstStyle/>
                <a:p>
                  <a:pPr defTabSz="1242683" fontAlgn="base">
                    <a:spcBef>
                      <a:spcPct val="0"/>
                    </a:spcBef>
                    <a:spcAft>
                      <a:spcPct val="0"/>
                    </a:spcAft>
                  </a:pPr>
                  <a:r>
                    <a:rPr lang="en-US" sz="1599" dirty="0">
                      <a:gradFill>
                        <a:gsLst>
                          <a:gs pos="0">
                            <a:srgbClr val="FFFFFF"/>
                          </a:gs>
                          <a:gs pos="100000">
                            <a:srgbClr val="FFFFFF"/>
                          </a:gs>
                        </a:gsLst>
                        <a:lin ang="5400000" scaled="0"/>
                      </a:gradFill>
                      <a:latin typeface="Segoe UI" pitchFamily="34" charset="0"/>
                    </a:rPr>
                    <a:t>Access and Information Protection</a:t>
                  </a:r>
                </a:p>
              </p:txBody>
            </p:sp>
          </p:grpSp>
          <p:grpSp>
            <p:nvGrpSpPr>
              <p:cNvPr id="4" name="Group 3"/>
              <p:cNvGrpSpPr/>
              <p:nvPr/>
            </p:nvGrpSpPr>
            <p:grpSpPr>
              <a:xfrm>
                <a:off x="6254022" y="1730149"/>
                <a:ext cx="5547882" cy="1445379"/>
                <a:chOff x="6254022" y="1730149"/>
                <a:chExt cx="5547882" cy="1445379"/>
              </a:xfrm>
            </p:grpSpPr>
            <p:sp>
              <p:nvSpPr>
                <p:cNvPr id="745" name="Rectangle 744"/>
                <p:cNvSpPr/>
                <p:nvPr/>
              </p:nvSpPr>
              <p:spPr bwMode="auto">
                <a:xfrm>
                  <a:off x="6254022" y="1730149"/>
                  <a:ext cx="5547882" cy="1419933"/>
                </a:xfrm>
                <a:prstGeom prst="rect">
                  <a:avLst/>
                </a:prstGeom>
                <a:solidFill>
                  <a:schemeClr val="accent4"/>
                </a:solidFill>
                <a:ln>
                  <a:noFill/>
                  <a:headEnd type="none" w="med" len="med"/>
                  <a:tailEnd type="none" w="med" len="med"/>
                </a:ln>
                <a:effectLst/>
                <a:scene3d>
                  <a:camera prst="orthographicFront" fov="0">
                    <a:rot lat="0" lon="0" rev="0"/>
                  </a:camera>
                  <a:lightRig rig="glow" dir="t">
                    <a:rot lat="0" lon="0" rev="6360000"/>
                  </a:lightRig>
                </a:scene3d>
                <a:sp3d prstMaterial="flat">
                  <a:contourClr>
                    <a:srgbClr val="8CC600">
                      <a:satMod val="300000"/>
                    </a:srgbClr>
                  </a:contourClr>
                </a:sp3d>
              </p:spPr>
              <p:txBody>
                <a:bodyPr vert="horz" wrap="square" lIns="372925" tIns="62151" rIns="124303" bIns="62151" numCol="1" rtlCol="0" anchor="ctr" anchorCtr="0" compatLnSpc="1">
                  <a:prstTxWarp prst="textNoShape">
                    <a:avLst/>
                  </a:prstTxWarp>
                  <a:noAutofit/>
                </a:bodyPr>
                <a:lstStyle/>
                <a:p>
                  <a:pPr defTabSz="1242683" fontAlgn="base">
                    <a:lnSpc>
                      <a:spcPct val="80000"/>
                    </a:lnSpc>
                    <a:defRPr/>
                  </a:pPr>
                  <a:endParaRPr lang="en-US" sz="6498" kern="0" spc="-95" dirty="0">
                    <a:solidFill>
                      <a:srgbClr val="000000">
                        <a:alpha val="99000"/>
                      </a:srgbClr>
                    </a:solidFill>
                    <a:latin typeface="Segoe UI Light" pitchFamily="34" charset="0"/>
                    <a:ea typeface="Segoe UI" pitchFamily="34" charset="0"/>
                    <a:cs typeface="Segoe UI" pitchFamily="34" charset="0"/>
                  </a:endParaRPr>
                </a:p>
              </p:txBody>
            </p:sp>
            <p:sp>
              <p:nvSpPr>
                <p:cNvPr id="746" name="Text Placeholder 12"/>
                <p:cNvSpPr txBox="1">
                  <a:spLocks/>
                </p:cNvSpPr>
                <p:nvPr/>
              </p:nvSpPr>
              <p:spPr>
                <a:xfrm>
                  <a:off x="6397372" y="1932494"/>
                  <a:ext cx="2116624" cy="1243034"/>
                </a:xfrm>
                <a:prstGeom prst="rect">
                  <a:avLst/>
                </a:prstGeom>
                <a:noFill/>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1243042">
                    <a:spcAft>
                      <a:spcPts val="1224"/>
                    </a:spcAft>
                    <a:defRPr/>
                  </a:pPr>
                  <a:r>
                    <a:rPr lang="en-US" sz="2199" spc="0" dirty="0">
                      <a:solidFill>
                        <a:schemeClr val="tx2"/>
                      </a:solidFill>
                    </a:rPr>
                    <a:t>Controlled access to data with seamless authentication</a:t>
                  </a:r>
                </a:p>
              </p:txBody>
            </p:sp>
            <p:sp>
              <p:nvSpPr>
                <p:cNvPr id="749" name="Rounded Rectangle 2058"/>
                <p:cNvSpPr/>
                <p:nvPr/>
              </p:nvSpPr>
              <p:spPr bwMode="auto">
                <a:xfrm>
                  <a:off x="10457601" y="2208656"/>
                  <a:ext cx="269314" cy="738422"/>
                </a:xfrm>
                <a:custGeom>
                  <a:avLst/>
                  <a:gdLst/>
                  <a:ahLst/>
                  <a:cxnLst/>
                  <a:rect l="l" t="t" r="r" b="b"/>
                  <a:pathLst>
                    <a:path w="235932" h="524825">
                      <a:moveTo>
                        <a:pt x="26526" y="453142"/>
                      </a:moveTo>
                      <a:lnTo>
                        <a:pt x="26526" y="471430"/>
                      </a:lnTo>
                      <a:lnTo>
                        <a:pt x="209406" y="471430"/>
                      </a:lnTo>
                      <a:lnTo>
                        <a:pt x="209406" y="453142"/>
                      </a:lnTo>
                      <a:close/>
                      <a:moveTo>
                        <a:pt x="26526" y="412660"/>
                      </a:moveTo>
                      <a:lnTo>
                        <a:pt x="26526" y="430948"/>
                      </a:lnTo>
                      <a:lnTo>
                        <a:pt x="63102" y="430948"/>
                      </a:lnTo>
                      <a:lnTo>
                        <a:pt x="63102" y="412660"/>
                      </a:lnTo>
                      <a:close/>
                      <a:moveTo>
                        <a:pt x="26526" y="372178"/>
                      </a:moveTo>
                      <a:lnTo>
                        <a:pt x="26526" y="390466"/>
                      </a:lnTo>
                      <a:lnTo>
                        <a:pt x="63102" y="390466"/>
                      </a:lnTo>
                      <a:lnTo>
                        <a:pt x="63102" y="372178"/>
                      </a:lnTo>
                      <a:close/>
                      <a:moveTo>
                        <a:pt x="26526" y="97526"/>
                      </a:moveTo>
                      <a:lnTo>
                        <a:pt x="26526" y="124958"/>
                      </a:lnTo>
                      <a:lnTo>
                        <a:pt x="209406" y="124958"/>
                      </a:lnTo>
                      <a:lnTo>
                        <a:pt x="209406" y="97526"/>
                      </a:lnTo>
                      <a:close/>
                      <a:moveTo>
                        <a:pt x="26526" y="53758"/>
                      </a:moveTo>
                      <a:lnTo>
                        <a:pt x="26526" y="72046"/>
                      </a:lnTo>
                      <a:lnTo>
                        <a:pt x="209406" y="72046"/>
                      </a:lnTo>
                      <a:lnTo>
                        <a:pt x="209406" y="53758"/>
                      </a:lnTo>
                      <a:close/>
                      <a:moveTo>
                        <a:pt x="31386" y="0"/>
                      </a:moveTo>
                      <a:lnTo>
                        <a:pt x="204546" y="0"/>
                      </a:lnTo>
                      <a:cubicBezTo>
                        <a:pt x="221880" y="0"/>
                        <a:pt x="235932" y="14052"/>
                        <a:pt x="235932" y="31386"/>
                      </a:cubicBezTo>
                      <a:lnTo>
                        <a:pt x="235932" y="493439"/>
                      </a:lnTo>
                      <a:cubicBezTo>
                        <a:pt x="235932" y="510773"/>
                        <a:pt x="221880" y="524825"/>
                        <a:pt x="204546" y="524825"/>
                      </a:cubicBezTo>
                      <a:lnTo>
                        <a:pt x="31386" y="524825"/>
                      </a:lnTo>
                      <a:cubicBezTo>
                        <a:pt x="14052" y="524825"/>
                        <a:pt x="0" y="510773"/>
                        <a:pt x="0" y="493439"/>
                      </a:cubicBezTo>
                      <a:lnTo>
                        <a:pt x="0" y="31386"/>
                      </a:lnTo>
                      <a:cubicBezTo>
                        <a:pt x="0" y="14052"/>
                        <a:pt x="14052" y="0"/>
                        <a:pt x="31386" y="0"/>
                      </a:cubicBezTo>
                      <a:close/>
                    </a:path>
                  </a:pathLst>
                </a:cu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24308" tIns="62154" rIns="62154" bIns="124308" numCol="1" spcCol="0" rtlCol="0" fromWordArt="0" anchor="b" anchorCtr="0" forceAA="0" compatLnSpc="1">
                  <a:prstTxWarp prst="textNoShape">
                    <a:avLst/>
                  </a:prstTxWarp>
                  <a:noAutofit/>
                </a:bodyPr>
                <a:lstStyle/>
                <a:p>
                  <a:pPr algn="ctr" defTabSz="1242683" fontAlgn="base">
                    <a:spcBef>
                      <a:spcPct val="0"/>
                    </a:spcBef>
                    <a:spcAft>
                      <a:spcPct val="0"/>
                    </a:spcAft>
                    <a:defRPr/>
                  </a:pPr>
                  <a:endParaRPr lang="en-US" sz="2399" kern="0" spc="-68" dirty="0" err="1">
                    <a:solidFill>
                      <a:srgbClr val="FFFFFF"/>
                    </a:solidFill>
                    <a:latin typeface="Segoe UI" pitchFamily="34" charset="0"/>
                    <a:ea typeface="Segoe UI" pitchFamily="34" charset="0"/>
                    <a:cs typeface="Segoe UI" pitchFamily="34" charset="0"/>
                  </a:endParaRPr>
                </a:p>
              </p:txBody>
            </p:sp>
            <p:sp>
              <p:nvSpPr>
                <p:cNvPr id="750" name="Rounded Rectangle 2060"/>
                <p:cNvSpPr/>
                <p:nvPr/>
              </p:nvSpPr>
              <p:spPr bwMode="auto">
                <a:xfrm>
                  <a:off x="9838690" y="2398190"/>
                  <a:ext cx="573588" cy="551601"/>
                </a:xfrm>
                <a:custGeom>
                  <a:avLst/>
                  <a:gdLst/>
                  <a:ahLst/>
                  <a:cxnLst/>
                  <a:rect l="l" t="t" r="r" b="b"/>
                  <a:pathLst>
                    <a:path w="542456" h="526753">
                      <a:moveTo>
                        <a:pt x="45804" y="47263"/>
                      </a:moveTo>
                      <a:lnTo>
                        <a:pt x="45804" y="392812"/>
                      </a:lnTo>
                      <a:lnTo>
                        <a:pt x="496653" y="392812"/>
                      </a:lnTo>
                      <a:lnTo>
                        <a:pt x="496653" y="47263"/>
                      </a:lnTo>
                      <a:close/>
                      <a:moveTo>
                        <a:pt x="35310" y="0"/>
                      </a:moveTo>
                      <a:lnTo>
                        <a:pt x="507146" y="0"/>
                      </a:lnTo>
                      <a:cubicBezTo>
                        <a:pt x="526647" y="0"/>
                        <a:pt x="542456" y="15809"/>
                        <a:pt x="542456" y="35310"/>
                      </a:cubicBezTo>
                      <a:lnTo>
                        <a:pt x="542456" y="405128"/>
                      </a:lnTo>
                      <a:cubicBezTo>
                        <a:pt x="542456" y="424629"/>
                        <a:pt x="526647" y="440438"/>
                        <a:pt x="507146" y="440438"/>
                      </a:cubicBezTo>
                      <a:lnTo>
                        <a:pt x="325203" y="440438"/>
                      </a:lnTo>
                      <a:lnTo>
                        <a:pt x="325203" y="485340"/>
                      </a:lnTo>
                      <a:cubicBezTo>
                        <a:pt x="383488" y="490959"/>
                        <a:pt x="432800" y="506124"/>
                        <a:pt x="463161" y="526753"/>
                      </a:cubicBezTo>
                      <a:lnTo>
                        <a:pt x="79298" y="526753"/>
                      </a:lnTo>
                      <a:cubicBezTo>
                        <a:pt x="109659" y="506125"/>
                        <a:pt x="158970" y="490959"/>
                        <a:pt x="217253" y="485341"/>
                      </a:cubicBezTo>
                      <a:lnTo>
                        <a:pt x="217253" y="440438"/>
                      </a:lnTo>
                      <a:lnTo>
                        <a:pt x="35310" y="440438"/>
                      </a:lnTo>
                      <a:cubicBezTo>
                        <a:pt x="15809" y="440438"/>
                        <a:pt x="0" y="424629"/>
                        <a:pt x="0" y="405128"/>
                      </a:cubicBezTo>
                      <a:lnTo>
                        <a:pt x="0" y="35310"/>
                      </a:lnTo>
                      <a:cubicBezTo>
                        <a:pt x="0" y="15809"/>
                        <a:pt x="15809" y="0"/>
                        <a:pt x="35310" y="0"/>
                      </a:cubicBezTo>
                      <a:close/>
                    </a:path>
                  </a:pathLst>
                </a:cu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24308" tIns="62154" rIns="62154" bIns="124308" numCol="1" spcCol="0" rtlCol="0" fromWordArt="0" anchor="b" anchorCtr="0" forceAA="0" compatLnSpc="1">
                  <a:prstTxWarp prst="textNoShape">
                    <a:avLst/>
                  </a:prstTxWarp>
                  <a:noAutofit/>
                </a:bodyPr>
                <a:lstStyle/>
                <a:p>
                  <a:pPr algn="ctr" defTabSz="1242683" fontAlgn="base">
                    <a:spcBef>
                      <a:spcPct val="0"/>
                    </a:spcBef>
                    <a:spcAft>
                      <a:spcPct val="0"/>
                    </a:spcAft>
                    <a:defRPr/>
                  </a:pPr>
                  <a:endParaRPr lang="en-US" sz="2399" kern="0" spc="-68" dirty="0" err="1">
                    <a:solidFill>
                      <a:srgbClr val="FFFFFF"/>
                    </a:solidFill>
                    <a:latin typeface="Segoe UI" pitchFamily="34" charset="0"/>
                    <a:ea typeface="Segoe UI" pitchFamily="34" charset="0"/>
                    <a:cs typeface="Segoe UI" pitchFamily="34" charset="0"/>
                  </a:endParaRPr>
                </a:p>
              </p:txBody>
            </p:sp>
            <p:sp>
              <p:nvSpPr>
                <p:cNvPr id="751" name="Rounded Rectangle 2058"/>
                <p:cNvSpPr/>
                <p:nvPr/>
              </p:nvSpPr>
              <p:spPr bwMode="auto">
                <a:xfrm>
                  <a:off x="9012052" y="2213317"/>
                  <a:ext cx="269314" cy="738422"/>
                </a:xfrm>
                <a:custGeom>
                  <a:avLst/>
                  <a:gdLst/>
                  <a:ahLst/>
                  <a:cxnLst/>
                  <a:rect l="l" t="t" r="r" b="b"/>
                  <a:pathLst>
                    <a:path w="235932" h="524825">
                      <a:moveTo>
                        <a:pt x="26526" y="453142"/>
                      </a:moveTo>
                      <a:lnTo>
                        <a:pt x="26526" y="471430"/>
                      </a:lnTo>
                      <a:lnTo>
                        <a:pt x="209406" y="471430"/>
                      </a:lnTo>
                      <a:lnTo>
                        <a:pt x="209406" y="453142"/>
                      </a:lnTo>
                      <a:close/>
                      <a:moveTo>
                        <a:pt x="26526" y="412660"/>
                      </a:moveTo>
                      <a:lnTo>
                        <a:pt x="26526" y="430948"/>
                      </a:lnTo>
                      <a:lnTo>
                        <a:pt x="63102" y="430948"/>
                      </a:lnTo>
                      <a:lnTo>
                        <a:pt x="63102" y="412660"/>
                      </a:lnTo>
                      <a:close/>
                      <a:moveTo>
                        <a:pt x="26526" y="372178"/>
                      </a:moveTo>
                      <a:lnTo>
                        <a:pt x="26526" y="390466"/>
                      </a:lnTo>
                      <a:lnTo>
                        <a:pt x="63102" y="390466"/>
                      </a:lnTo>
                      <a:lnTo>
                        <a:pt x="63102" y="372178"/>
                      </a:lnTo>
                      <a:close/>
                      <a:moveTo>
                        <a:pt x="26526" y="97526"/>
                      </a:moveTo>
                      <a:lnTo>
                        <a:pt x="26526" y="124958"/>
                      </a:lnTo>
                      <a:lnTo>
                        <a:pt x="209406" y="124958"/>
                      </a:lnTo>
                      <a:lnTo>
                        <a:pt x="209406" y="97526"/>
                      </a:lnTo>
                      <a:close/>
                      <a:moveTo>
                        <a:pt x="26526" y="53758"/>
                      </a:moveTo>
                      <a:lnTo>
                        <a:pt x="26526" y="72046"/>
                      </a:lnTo>
                      <a:lnTo>
                        <a:pt x="209406" y="72046"/>
                      </a:lnTo>
                      <a:lnTo>
                        <a:pt x="209406" y="53758"/>
                      </a:lnTo>
                      <a:close/>
                      <a:moveTo>
                        <a:pt x="31386" y="0"/>
                      </a:moveTo>
                      <a:lnTo>
                        <a:pt x="204546" y="0"/>
                      </a:lnTo>
                      <a:cubicBezTo>
                        <a:pt x="221880" y="0"/>
                        <a:pt x="235932" y="14052"/>
                        <a:pt x="235932" y="31386"/>
                      </a:cubicBezTo>
                      <a:lnTo>
                        <a:pt x="235932" y="493439"/>
                      </a:lnTo>
                      <a:cubicBezTo>
                        <a:pt x="235932" y="510773"/>
                        <a:pt x="221880" y="524825"/>
                        <a:pt x="204546" y="524825"/>
                      </a:cubicBezTo>
                      <a:lnTo>
                        <a:pt x="31386" y="524825"/>
                      </a:lnTo>
                      <a:cubicBezTo>
                        <a:pt x="14052" y="524825"/>
                        <a:pt x="0" y="510773"/>
                        <a:pt x="0" y="493439"/>
                      </a:cubicBezTo>
                      <a:lnTo>
                        <a:pt x="0" y="31386"/>
                      </a:lnTo>
                      <a:cubicBezTo>
                        <a:pt x="0" y="14052"/>
                        <a:pt x="14052" y="0"/>
                        <a:pt x="31386" y="0"/>
                      </a:cubicBezTo>
                      <a:close/>
                    </a:path>
                  </a:pathLst>
                </a:cu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24308" tIns="62154" rIns="62154" bIns="124308" numCol="1" spcCol="0" rtlCol="0" fromWordArt="0" anchor="b" anchorCtr="0" forceAA="0" compatLnSpc="1">
                  <a:prstTxWarp prst="textNoShape">
                    <a:avLst/>
                  </a:prstTxWarp>
                  <a:noAutofit/>
                </a:bodyPr>
                <a:lstStyle/>
                <a:p>
                  <a:pPr algn="ctr" defTabSz="1242683" fontAlgn="base">
                    <a:spcBef>
                      <a:spcPct val="0"/>
                    </a:spcBef>
                    <a:spcAft>
                      <a:spcPct val="0"/>
                    </a:spcAft>
                    <a:defRPr/>
                  </a:pPr>
                  <a:endParaRPr lang="en-US" sz="2399" kern="0" spc="-68" dirty="0" err="1">
                    <a:solidFill>
                      <a:srgbClr val="FFFFFF"/>
                    </a:solidFill>
                    <a:latin typeface="Segoe UI" pitchFamily="34" charset="0"/>
                    <a:ea typeface="Segoe UI" pitchFamily="34" charset="0"/>
                    <a:cs typeface="Segoe UI" pitchFamily="34" charset="0"/>
                  </a:endParaRPr>
                </a:p>
              </p:txBody>
            </p:sp>
            <p:sp>
              <p:nvSpPr>
                <p:cNvPr id="752" name="Rounded Rectangle 2058"/>
                <p:cNvSpPr/>
                <p:nvPr/>
              </p:nvSpPr>
              <p:spPr bwMode="auto">
                <a:xfrm>
                  <a:off x="8704908" y="2213317"/>
                  <a:ext cx="269314" cy="738422"/>
                </a:xfrm>
                <a:custGeom>
                  <a:avLst/>
                  <a:gdLst/>
                  <a:ahLst/>
                  <a:cxnLst/>
                  <a:rect l="l" t="t" r="r" b="b"/>
                  <a:pathLst>
                    <a:path w="235932" h="524825">
                      <a:moveTo>
                        <a:pt x="26526" y="453142"/>
                      </a:moveTo>
                      <a:lnTo>
                        <a:pt x="26526" y="471430"/>
                      </a:lnTo>
                      <a:lnTo>
                        <a:pt x="209406" y="471430"/>
                      </a:lnTo>
                      <a:lnTo>
                        <a:pt x="209406" y="453142"/>
                      </a:lnTo>
                      <a:close/>
                      <a:moveTo>
                        <a:pt x="26526" y="412660"/>
                      </a:moveTo>
                      <a:lnTo>
                        <a:pt x="26526" y="430948"/>
                      </a:lnTo>
                      <a:lnTo>
                        <a:pt x="63102" y="430948"/>
                      </a:lnTo>
                      <a:lnTo>
                        <a:pt x="63102" y="412660"/>
                      </a:lnTo>
                      <a:close/>
                      <a:moveTo>
                        <a:pt x="26526" y="372178"/>
                      </a:moveTo>
                      <a:lnTo>
                        <a:pt x="26526" y="390466"/>
                      </a:lnTo>
                      <a:lnTo>
                        <a:pt x="63102" y="390466"/>
                      </a:lnTo>
                      <a:lnTo>
                        <a:pt x="63102" y="372178"/>
                      </a:lnTo>
                      <a:close/>
                      <a:moveTo>
                        <a:pt x="26526" y="97526"/>
                      </a:moveTo>
                      <a:lnTo>
                        <a:pt x="26526" y="124958"/>
                      </a:lnTo>
                      <a:lnTo>
                        <a:pt x="209406" y="124958"/>
                      </a:lnTo>
                      <a:lnTo>
                        <a:pt x="209406" y="97526"/>
                      </a:lnTo>
                      <a:close/>
                      <a:moveTo>
                        <a:pt x="26526" y="53758"/>
                      </a:moveTo>
                      <a:lnTo>
                        <a:pt x="26526" y="72046"/>
                      </a:lnTo>
                      <a:lnTo>
                        <a:pt x="209406" y="72046"/>
                      </a:lnTo>
                      <a:lnTo>
                        <a:pt x="209406" y="53758"/>
                      </a:lnTo>
                      <a:close/>
                      <a:moveTo>
                        <a:pt x="31386" y="0"/>
                      </a:moveTo>
                      <a:lnTo>
                        <a:pt x="204546" y="0"/>
                      </a:lnTo>
                      <a:cubicBezTo>
                        <a:pt x="221880" y="0"/>
                        <a:pt x="235932" y="14052"/>
                        <a:pt x="235932" y="31386"/>
                      </a:cubicBezTo>
                      <a:lnTo>
                        <a:pt x="235932" y="493439"/>
                      </a:lnTo>
                      <a:cubicBezTo>
                        <a:pt x="235932" y="510773"/>
                        <a:pt x="221880" y="524825"/>
                        <a:pt x="204546" y="524825"/>
                      </a:cubicBezTo>
                      <a:lnTo>
                        <a:pt x="31386" y="524825"/>
                      </a:lnTo>
                      <a:cubicBezTo>
                        <a:pt x="14052" y="524825"/>
                        <a:pt x="0" y="510773"/>
                        <a:pt x="0" y="493439"/>
                      </a:cubicBezTo>
                      <a:lnTo>
                        <a:pt x="0" y="31386"/>
                      </a:lnTo>
                      <a:cubicBezTo>
                        <a:pt x="0" y="14052"/>
                        <a:pt x="14052" y="0"/>
                        <a:pt x="31386" y="0"/>
                      </a:cubicBezTo>
                      <a:close/>
                    </a:path>
                  </a:pathLst>
                </a:cu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24308" tIns="62154" rIns="62154" bIns="124308" numCol="1" spcCol="0" rtlCol="0" fromWordArt="0" anchor="b" anchorCtr="0" forceAA="0" compatLnSpc="1">
                  <a:prstTxWarp prst="textNoShape">
                    <a:avLst/>
                  </a:prstTxWarp>
                  <a:noAutofit/>
                </a:bodyPr>
                <a:lstStyle/>
                <a:p>
                  <a:pPr algn="ctr" defTabSz="1242683" fontAlgn="base">
                    <a:spcBef>
                      <a:spcPct val="0"/>
                    </a:spcBef>
                    <a:spcAft>
                      <a:spcPct val="0"/>
                    </a:spcAft>
                    <a:defRPr/>
                  </a:pPr>
                  <a:endParaRPr lang="en-US" sz="2399" kern="0" spc="-68" dirty="0" err="1">
                    <a:solidFill>
                      <a:srgbClr val="FFFFFF"/>
                    </a:solidFill>
                    <a:latin typeface="Segoe UI" pitchFamily="34" charset="0"/>
                    <a:ea typeface="Segoe UI" pitchFamily="34" charset="0"/>
                    <a:cs typeface="Segoe UI" pitchFamily="34" charset="0"/>
                  </a:endParaRPr>
                </a:p>
              </p:txBody>
            </p:sp>
            <p:sp>
              <p:nvSpPr>
                <p:cNvPr id="753" name="Rounded Rectangle 2058"/>
                <p:cNvSpPr/>
                <p:nvPr/>
              </p:nvSpPr>
              <p:spPr bwMode="auto">
                <a:xfrm>
                  <a:off x="9319197" y="2213317"/>
                  <a:ext cx="269314" cy="738422"/>
                </a:xfrm>
                <a:custGeom>
                  <a:avLst/>
                  <a:gdLst/>
                  <a:ahLst/>
                  <a:cxnLst/>
                  <a:rect l="l" t="t" r="r" b="b"/>
                  <a:pathLst>
                    <a:path w="235932" h="524825">
                      <a:moveTo>
                        <a:pt x="26526" y="453142"/>
                      </a:moveTo>
                      <a:lnTo>
                        <a:pt x="26526" y="471430"/>
                      </a:lnTo>
                      <a:lnTo>
                        <a:pt x="209406" y="471430"/>
                      </a:lnTo>
                      <a:lnTo>
                        <a:pt x="209406" y="453142"/>
                      </a:lnTo>
                      <a:close/>
                      <a:moveTo>
                        <a:pt x="26526" y="412660"/>
                      </a:moveTo>
                      <a:lnTo>
                        <a:pt x="26526" y="430948"/>
                      </a:lnTo>
                      <a:lnTo>
                        <a:pt x="63102" y="430948"/>
                      </a:lnTo>
                      <a:lnTo>
                        <a:pt x="63102" y="412660"/>
                      </a:lnTo>
                      <a:close/>
                      <a:moveTo>
                        <a:pt x="26526" y="372178"/>
                      </a:moveTo>
                      <a:lnTo>
                        <a:pt x="26526" y="390466"/>
                      </a:lnTo>
                      <a:lnTo>
                        <a:pt x="63102" y="390466"/>
                      </a:lnTo>
                      <a:lnTo>
                        <a:pt x="63102" y="372178"/>
                      </a:lnTo>
                      <a:close/>
                      <a:moveTo>
                        <a:pt x="26526" y="97526"/>
                      </a:moveTo>
                      <a:lnTo>
                        <a:pt x="26526" y="124958"/>
                      </a:lnTo>
                      <a:lnTo>
                        <a:pt x="209406" y="124958"/>
                      </a:lnTo>
                      <a:lnTo>
                        <a:pt x="209406" y="97526"/>
                      </a:lnTo>
                      <a:close/>
                      <a:moveTo>
                        <a:pt x="26526" y="53758"/>
                      </a:moveTo>
                      <a:lnTo>
                        <a:pt x="26526" y="72046"/>
                      </a:lnTo>
                      <a:lnTo>
                        <a:pt x="209406" y="72046"/>
                      </a:lnTo>
                      <a:lnTo>
                        <a:pt x="209406" y="53758"/>
                      </a:lnTo>
                      <a:close/>
                      <a:moveTo>
                        <a:pt x="31386" y="0"/>
                      </a:moveTo>
                      <a:lnTo>
                        <a:pt x="204546" y="0"/>
                      </a:lnTo>
                      <a:cubicBezTo>
                        <a:pt x="221880" y="0"/>
                        <a:pt x="235932" y="14052"/>
                        <a:pt x="235932" y="31386"/>
                      </a:cubicBezTo>
                      <a:lnTo>
                        <a:pt x="235932" y="493439"/>
                      </a:lnTo>
                      <a:cubicBezTo>
                        <a:pt x="235932" y="510773"/>
                        <a:pt x="221880" y="524825"/>
                        <a:pt x="204546" y="524825"/>
                      </a:cubicBezTo>
                      <a:lnTo>
                        <a:pt x="31386" y="524825"/>
                      </a:lnTo>
                      <a:cubicBezTo>
                        <a:pt x="14052" y="524825"/>
                        <a:pt x="0" y="510773"/>
                        <a:pt x="0" y="493439"/>
                      </a:cubicBezTo>
                      <a:lnTo>
                        <a:pt x="0" y="31386"/>
                      </a:lnTo>
                      <a:cubicBezTo>
                        <a:pt x="0" y="14052"/>
                        <a:pt x="14052" y="0"/>
                        <a:pt x="31386" y="0"/>
                      </a:cubicBezTo>
                      <a:close/>
                    </a:path>
                  </a:pathLst>
                </a:custGeom>
                <a:solidFill>
                  <a:schemeClr val="tx1"/>
                </a:solidFill>
                <a:ln w="9525" cap="flat" cmpd="sng" algn="ctr">
                  <a:noFill/>
                  <a:prstDash val="solid"/>
                  <a:headEnd type="none" w="med" len="med"/>
                  <a:tailEnd type="none" w="med" len="med"/>
                </a:ln>
                <a:effectLst/>
              </p:spPr>
              <p:txBody>
                <a:bodyPr rot="0" spcFirstLastPara="0" vertOverflow="overflow" horzOverflow="overflow" vert="horz" wrap="square" lIns="124308" tIns="62154" rIns="62154" bIns="124308" numCol="1" spcCol="0" rtlCol="0" fromWordArt="0" anchor="b" anchorCtr="0" forceAA="0" compatLnSpc="1">
                  <a:prstTxWarp prst="textNoShape">
                    <a:avLst/>
                  </a:prstTxWarp>
                  <a:noAutofit/>
                </a:bodyPr>
                <a:lstStyle/>
                <a:p>
                  <a:pPr algn="ctr" defTabSz="1242683" fontAlgn="base">
                    <a:spcBef>
                      <a:spcPct val="0"/>
                    </a:spcBef>
                    <a:spcAft>
                      <a:spcPct val="0"/>
                    </a:spcAft>
                    <a:defRPr/>
                  </a:pPr>
                  <a:endParaRPr lang="en-US" sz="2399" kern="0" spc="-68" dirty="0" err="1">
                    <a:solidFill>
                      <a:srgbClr val="FFFFFF"/>
                    </a:solidFill>
                    <a:latin typeface="Segoe UI" pitchFamily="34" charset="0"/>
                    <a:ea typeface="Segoe UI" pitchFamily="34" charset="0"/>
                    <a:cs typeface="Segoe UI" pitchFamily="34" charset="0"/>
                  </a:endParaRPr>
                </a:p>
              </p:txBody>
            </p:sp>
            <p:sp>
              <p:nvSpPr>
                <p:cNvPr id="601" name="Oval 24"/>
                <p:cNvSpPr/>
                <p:nvPr/>
              </p:nvSpPr>
              <p:spPr bwMode="auto">
                <a:xfrm>
                  <a:off x="10884735" y="2475408"/>
                  <a:ext cx="797703" cy="445568"/>
                </a:xfrm>
                <a:custGeom>
                  <a:avLst/>
                  <a:gdLst/>
                  <a:ahLst/>
                  <a:cxnLst/>
                  <a:rect l="l" t="t" r="r" b="b"/>
                  <a:pathLst>
                    <a:path w="1476540" h="824740">
                      <a:moveTo>
                        <a:pt x="829013" y="0"/>
                      </a:moveTo>
                      <a:cubicBezTo>
                        <a:pt x="969838" y="0"/>
                        <a:pt x="1089334" y="91316"/>
                        <a:pt x="1130108" y="218436"/>
                      </a:cubicBezTo>
                      <a:cubicBezTo>
                        <a:pt x="1143457" y="215230"/>
                        <a:pt x="1157273" y="214282"/>
                        <a:pt x="1171311" y="214282"/>
                      </a:cubicBezTo>
                      <a:cubicBezTo>
                        <a:pt x="1339884" y="214282"/>
                        <a:pt x="1476540" y="350938"/>
                        <a:pt x="1476540" y="519511"/>
                      </a:cubicBezTo>
                      <a:cubicBezTo>
                        <a:pt x="1476540" y="686597"/>
                        <a:pt x="1342285" y="822327"/>
                        <a:pt x="1175759" y="824292"/>
                      </a:cubicBezTo>
                      <a:lnTo>
                        <a:pt x="1175759" y="824740"/>
                      </a:lnTo>
                      <a:lnTo>
                        <a:pt x="1171311" y="824740"/>
                      </a:lnTo>
                      <a:lnTo>
                        <a:pt x="209606" y="824740"/>
                      </a:lnTo>
                      <a:lnTo>
                        <a:pt x="209606" y="824521"/>
                      </a:lnTo>
                      <a:cubicBezTo>
                        <a:pt x="208884" y="824737"/>
                        <a:pt x="208159" y="824740"/>
                        <a:pt x="207433" y="824740"/>
                      </a:cubicBezTo>
                      <a:cubicBezTo>
                        <a:pt x="92871" y="824740"/>
                        <a:pt x="0" y="731869"/>
                        <a:pt x="0" y="617307"/>
                      </a:cubicBezTo>
                      <a:cubicBezTo>
                        <a:pt x="0" y="502745"/>
                        <a:pt x="92871" y="409874"/>
                        <a:pt x="207433" y="409874"/>
                      </a:cubicBezTo>
                      <a:cubicBezTo>
                        <a:pt x="224921" y="409874"/>
                        <a:pt x="241905" y="412039"/>
                        <a:pt x="257958" y="416795"/>
                      </a:cubicBezTo>
                      <a:cubicBezTo>
                        <a:pt x="284139" y="333500"/>
                        <a:pt x="362183" y="273546"/>
                        <a:pt x="454230" y="273546"/>
                      </a:cubicBezTo>
                      <a:cubicBezTo>
                        <a:pt x="475047" y="273546"/>
                        <a:pt x="495147" y="276613"/>
                        <a:pt x="513815" y="283280"/>
                      </a:cubicBezTo>
                      <a:cubicBezTo>
                        <a:pt x="529946" y="123838"/>
                        <a:pt x="665018" y="0"/>
                        <a:pt x="829013" y="0"/>
                      </a:cubicBezTo>
                      <a:close/>
                    </a:path>
                  </a:pathLst>
                </a:custGeom>
                <a:noFill/>
                <a:ln w="25400" cap="flat" cmpd="sng" algn="ctr">
                  <a:solidFill>
                    <a:srgbClr val="FFFFFF"/>
                  </a:solidFill>
                  <a:prstDash val="solid"/>
                  <a:miter lim="800000"/>
                  <a:headEnd type="none" w="med" len="med"/>
                  <a:tailEnd type="none" w="med" len="med"/>
                </a:ln>
                <a:effectLst/>
              </p:spPr>
              <p:txBody>
                <a:bodyPr rot="0" spcFirstLastPara="0" vertOverflow="overflow" horzOverflow="overflow" vert="horz" wrap="square" lIns="91403" tIns="45702" rIns="45702" bIns="91403" numCol="1" spcCol="0" rtlCol="0" fromWordArt="0" anchor="b" anchorCtr="0" forceAA="0" compatLnSpc="1">
                  <a:prstTxWarp prst="textNoShape">
                    <a:avLst/>
                  </a:prstTxWarp>
                  <a:noAutofit/>
                </a:bodyPr>
                <a:lstStyle/>
                <a:p>
                  <a:pPr algn="ctr" defTabSz="913737" fontAlgn="base">
                    <a:spcBef>
                      <a:spcPct val="0"/>
                    </a:spcBef>
                    <a:spcAft>
                      <a:spcPct val="0"/>
                    </a:spcAft>
                    <a:defRPr/>
                  </a:pPr>
                  <a:endParaRPr lang="en-US" sz="1799" kern="0" spc="-50" dirty="0" err="1">
                    <a:solidFill>
                      <a:srgbClr val="FFFFFF"/>
                    </a:solidFill>
                    <a:latin typeface="Segoe UI" pitchFamily="34" charset="0"/>
                    <a:ea typeface="Segoe UI" pitchFamily="34" charset="0"/>
                    <a:cs typeface="Segoe UI" pitchFamily="34" charset="0"/>
                  </a:endParaRPr>
                </a:p>
              </p:txBody>
            </p:sp>
          </p:grpSp>
        </p:grpSp>
        <p:sp>
          <p:nvSpPr>
            <p:cNvPr id="46" name="Rectangle 45"/>
            <p:cNvSpPr/>
            <p:nvPr/>
          </p:nvSpPr>
          <p:spPr bwMode="auto">
            <a:xfrm>
              <a:off x="6189720" y="1680116"/>
              <a:ext cx="5676486" cy="4374637"/>
            </a:xfrm>
            <a:prstGeom prst="rect">
              <a:avLst/>
            </a:prstGeom>
            <a:no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14803827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100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2000"/>
                            </p:stCondLst>
                            <p:childTnLst>
                              <p:par>
                                <p:cTn id="9" presetID="10" presetClass="entr" presetSubtype="0" fill="hold" nodeType="after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7824" y="388585"/>
            <a:ext cx="8107476" cy="1374767"/>
          </a:xfrm>
          <a:prstGeom prst="rect">
            <a:avLst/>
          </a:prstGeom>
          <a:noFill/>
        </p:spPr>
        <p:txBody>
          <a:bodyPr wrap="none" rtlCol="0">
            <a:spAutoFit/>
          </a:bodyPr>
          <a:lstStyle/>
          <a:p>
            <a:r>
              <a:rPr lang="en-GB" sz="8159" dirty="0"/>
              <a:t>People Centric IT</a:t>
            </a:r>
            <a:endParaRPr lang="en-US" sz="8159" dirty="0"/>
          </a:p>
        </p:txBody>
      </p:sp>
      <p:sp>
        <p:nvSpPr>
          <p:cNvPr id="5" name="TextBox 4"/>
          <p:cNvSpPr txBox="1"/>
          <p:nvPr/>
        </p:nvSpPr>
        <p:spPr>
          <a:xfrm>
            <a:off x="2021523" y="2111055"/>
            <a:ext cx="7927128" cy="3071744"/>
          </a:xfrm>
          <a:prstGeom prst="rect">
            <a:avLst/>
          </a:prstGeom>
          <a:noFill/>
        </p:spPr>
        <p:txBody>
          <a:bodyPr wrap="square" rtlCol="0">
            <a:spAutoFit/>
          </a:bodyPr>
          <a:lstStyle/>
          <a:p>
            <a:pPr algn="ctr"/>
            <a:r>
              <a:rPr lang="en-US" sz="2448" dirty="0"/>
              <a:t>Come to Booth 1 in the Expo Hall for your chance to win a Surface RT bundle worth $699</a:t>
            </a:r>
          </a:p>
          <a:p>
            <a:pPr algn="ctr"/>
            <a:endParaRPr lang="en-GB" sz="2448" dirty="0"/>
          </a:p>
          <a:p>
            <a:pPr algn="ctr"/>
            <a:r>
              <a:rPr lang="en-GB" sz="2448" dirty="0"/>
              <a:t>Answer four questions correctly and you’ll be entered in our prize draw.</a:t>
            </a:r>
          </a:p>
          <a:p>
            <a:pPr algn="ctr"/>
            <a:endParaRPr lang="en-GB" sz="2448" dirty="0"/>
          </a:p>
          <a:p>
            <a:pPr algn="ctr"/>
            <a:r>
              <a:rPr lang="en-GB" sz="2448" dirty="0"/>
              <a:t>Draw will take place at 4pm on April 10 2013</a:t>
            </a:r>
            <a:endParaRPr lang="en-US" sz="2448" dirty="0"/>
          </a:p>
          <a:p>
            <a:pPr algn="ctr"/>
            <a:endParaRPr lang="en-US" sz="1836" dirty="0"/>
          </a:p>
        </p:txBody>
      </p:sp>
      <p:pic>
        <p:nvPicPr>
          <p:cNvPr id="1026" name="Picture 2" descr="cid:image004.png@01CE05EC.EDF28DC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4322" y="5196261"/>
            <a:ext cx="3676499" cy="62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AutoShape 4" descr="https://mediabank.partners.extranet.microsoft.com/Assets/Active/R-T/System_Center/System_Center_2012/System_Center_2012_Configuration_Manager/Logos/Horizontal/online-rgb/_w/SysCnt12-ConfigMgr_h_rgb_png.jpeg"/>
          <p:cNvSpPr>
            <a:spLocks noChangeAspect="1" noChangeArrowheads="1"/>
          </p:cNvSpPr>
          <p:nvPr/>
        </p:nvSpPr>
        <p:spPr bwMode="auto">
          <a:xfrm>
            <a:off x="1555220" y="-147339"/>
            <a:ext cx="310868" cy="3108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endParaRPr lang="en-US" sz="1836"/>
          </a:p>
        </p:txBody>
      </p:sp>
      <p:sp>
        <p:nvSpPr>
          <p:cNvPr id="7" name="AutoShape 6" descr="https://mediabank.partners.extranet.microsoft.com/Assets/Active/R-T/System_Center/System_Center_2012/System_Center_2012_Configuration_Manager/Logos/Horizontal/online-rgb/_w/SysCnt12-ConfigMgr_h_rgb_png.jpeg"/>
          <p:cNvSpPr>
            <a:spLocks noChangeAspect="1" noChangeArrowheads="1"/>
          </p:cNvSpPr>
          <p:nvPr/>
        </p:nvSpPr>
        <p:spPr bwMode="auto">
          <a:xfrm>
            <a:off x="1710654" y="8095"/>
            <a:ext cx="310868" cy="3108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3260" tIns="46630" rIns="93260" bIns="46630" numCol="1" anchor="t" anchorCtr="0" compatLnSpc="1">
            <a:prstTxWarp prst="textNoShape">
              <a:avLst/>
            </a:prstTxWarp>
          </a:bodyPr>
          <a:lstStyle/>
          <a:p>
            <a:endParaRPr lang="en-US" sz="1836"/>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87824" y="5196261"/>
            <a:ext cx="2945655" cy="754824"/>
          </a:xfrm>
          <a:prstGeom prst="rect">
            <a:avLst/>
          </a:prstGeom>
        </p:spPr>
      </p:pic>
      <p:sp>
        <p:nvSpPr>
          <p:cNvPr id="2" name="TextBox 1"/>
          <p:cNvSpPr txBox="1"/>
          <p:nvPr/>
        </p:nvSpPr>
        <p:spPr>
          <a:xfrm>
            <a:off x="2332390" y="6315319"/>
            <a:ext cx="7849411" cy="382308"/>
          </a:xfrm>
          <a:prstGeom prst="rect">
            <a:avLst/>
          </a:prstGeom>
          <a:noFill/>
        </p:spPr>
        <p:txBody>
          <a:bodyPr wrap="square" rtlCol="0">
            <a:spAutoFit/>
          </a:bodyPr>
          <a:lstStyle/>
          <a:p>
            <a:pPr algn="ctr"/>
            <a:r>
              <a:rPr lang="en-US" sz="1836" dirty="0"/>
              <a:t>NO PURCHASE NECESSARY. See Event Booth #1 for Official Rules</a:t>
            </a:r>
          </a:p>
        </p:txBody>
      </p:sp>
    </p:spTree>
    <p:extLst>
      <p:ext uri="{BB962C8B-B14F-4D97-AF65-F5344CB8AC3E}">
        <p14:creationId xmlns:p14="http://schemas.microsoft.com/office/powerpoint/2010/main" val="1780935196"/>
      </p:ext>
    </p:extLst>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Related Content</a:t>
            </a:r>
            <a:endParaRPr lang="en-US" dirty="0"/>
          </a:p>
        </p:txBody>
      </p:sp>
      <p:sp>
        <p:nvSpPr>
          <p:cNvPr id="6" name="Text Placeholder 5"/>
          <p:cNvSpPr>
            <a:spLocks noGrp="1"/>
          </p:cNvSpPr>
          <p:nvPr>
            <p:ph type="body" sz="quarter" idx="10"/>
          </p:nvPr>
        </p:nvSpPr>
        <p:spPr>
          <a:xfrm>
            <a:off x="277029" y="1395736"/>
            <a:ext cx="11594042" cy="631274"/>
          </a:xfrm>
        </p:spPr>
        <p:txBody>
          <a:bodyPr/>
          <a:lstStyle/>
          <a:p>
            <a:r>
              <a:rPr lang="en-US" smtClean="0"/>
              <a:t>Breakout Sessions</a:t>
            </a:r>
            <a:endParaRPr lang="en-US" dirty="0"/>
          </a:p>
        </p:txBody>
      </p:sp>
      <p:sp>
        <p:nvSpPr>
          <p:cNvPr id="8" name="TextBox 7"/>
          <p:cNvSpPr txBox="1"/>
          <p:nvPr/>
        </p:nvSpPr>
        <p:spPr>
          <a:xfrm>
            <a:off x="428997" y="1978465"/>
            <a:ext cx="11728624" cy="4162983"/>
          </a:xfrm>
          <a:prstGeom prst="rect">
            <a:avLst/>
          </a:prstGeom>
          <a:noFill/>
        </p:spPr>
        <p:txBody>
          <a:bodyPr wrap="square" lIns="186521" tIns="149217" rIns="186521" bIns="149217" rtlCol="0">
            <a:spAutoFit/>
          </a:bodyPr>
          <a:lstStyle/>
          <a:p>
            <a:pPr>
              <a:lnSpc>
                <a:spcPct val="90000"/>
              </a:lnSpc>
              <a:spcAft>
                <a:spcPts val="612"/>
              </a:spcAft>
            </a:pPr>
            <a:endParaRPr lang="en-US" sz="1632" dirty="0">
              <a:gradFill>
                <a:gsLst>
                  <a:gs pos="2917">
                    <a:schemeClr val="tx1"/>
                  </a:gs>
                  <a:gs pos="30000">
                    <a:schemeClr val="tx1"/>
                  </a:gs>
                </a:gsLst>
                <a:lin ang="5400000" scaled="0"/>
              </a:gradFill>
            </a:endParaRPr>
          </a:p>
          <a:p>
            <a:pPr>
              <a:lnSpc>
                <a:spcPct val="90000"/>
              </a:lnSpc>
              <a:spcAft>
                <a:spcPts val="612"/>
              </a:spcAft>
            </a:pPr>
            <a:r>
              <a:rPr lang="en-US" sz="1632" dirty="0">
                <a:gradFill>
                  <a:gsLst>
                    <a:gs pos="2917">
                      <a:schemeClr val="tx1"/>
                    </a:gs>
                    <a:gs pos="30000">
                      <a:schemeClr val="tx1"/>
                    </a:gs>
                  </a:gsLst>
                  <a:lin ang="5400000" scaled="0"/>
                </a:gradFill>
              </a:rPr>
              <a:t>UD-B309	Deploying and Configuring Mobile Device Management Infrastructure</a:t>
            </a:r>
          </a:p>
          <a:p>
            <a:pPr>
              <a:lnSpc>
                <a:spcPct val="90000"/>
              </a:lnSpc>
              <a:spcAft>
                <a:spcPts val="612"/>
              </a:spcAft>
            </a:pPr>
            <a:r>
              <a:rPr lang="en-US" sz="1632" dirty="0">
                <a:gradFill>
                  <a:gsLst>
                    <a:gs pos="2917">
                      <a:schemeClr val="tx1"/>
                    </a:gs>
                    <a:gs pos="30000">
                      <a:schemeClr val="tx1"/>
                    </a:gs>
                  </a:gsLst>
                  <a:lin ang="5400000" scaled="0"/>
                </a:gradFill>
              </a:rPr>
              <a:t>UD-B310	Deploying and Managing Windows 8 with Configuration Manager 2012 SP1</a:t>
            </a:r>
          </a:p>
          <a:p>
            <a:pPr>
              <a:lnSpc>
                <a:spcPct val="90000"/>
              </a:lnSpc>
              <a:spcAft>
                <a:spcPts val="612"/>
              </a:spcAft>
            </a:pPr>
            <a:r>
              <a:rPr lang="en-US" sz="1632" dirty="0">
                <a:gradFill>
                  <a:gsLst>
                    <a:gs pos="2917">
                      <a:schemeClr val="tx1"/>
                    </a:gs>
                    <a:gs pos="30000">
                      <a:schemeClr val="tx1"/>
                    </a:gs>
                  </a:gsLst>
                  <a:lin ang="5400000" scaled="0"/>
                </a:gradFill>
              </a:rPr>
              <a:t>UD-B317	Manageability of Mac &amp; Linux Using System Center 2012 Configuration Manager SP1</a:t>
            </a:r>
          </a:p>
          <a:p>
            <a:pPr>
              <a:lnSpc>
                <a:spcPct val="90000"/>
              </a:lnSpc>
              <a:spcAft>
                <a:spcPts val="612"/>
              </a:spcAft>
            </a:pPr>
            <a:r>
              <a:rPr lang="en-US" sz="1632" dirty="0">
                <a:gradFill>
                  <a:gsLst>
                    <a:gs pos="2917">
                      <a:schemeClr val="tx1"/>
                    </a:gs>
                    <a:gs pos="30000">
                      <a:schemeClr val="tx1"/>
                    </a:gs>
                  </a:gsLst>
                  <a:lin ang="5400000" scaled="0"/>
                </a:gradFill>
              </a:rPr>
              <a:t>UD-B318	Managing Embedded Devices with Configuration Manager 2012</a:t>
            </a:r>
          </a:p>
          <a:p>
            <a:pPr>
              <a:lnSpc>
                <a:spcPct val="90000"/>
              </a:lnSpc>
              <a:spcAft>
                <a:spcPts val="612"/>
              </a:spcAft>
            </a:pPr>
            <a:r>
              <a:rPr lang="en-US" sz="1632" dirty="0">
                <a:gradFill>
                  <a:gsLst>
                    <a:gs pos="2917">
                      <a:schemeClr val="tx1"/>
                    </a:gs>
                    <a:gs pos="30000">
                      <a:schemeClr val="tx1"/>
                    </a:gs>
                  </a:gsLst>
                  <a:lin ang="5400000" scaled="0"/>
                </a:gradFill>
              </a:rPr>
              <a:t>UD-B325	System Center 2012 Configuration Manager SP1 Overview</a:t>
            </a:r>
          </a:p>
          <a:p>
            <a:pPr>
              <a:lnSpc>
                <a:spcPct val="90000"/>
              </a:lnSpc>
              <a:spcAft>
                <a:spcPts val="612"/>
              </a:spcAft>
            </a:pPr>
            <a:r>
              <a:rPr lang="en-US" sz="1632" dirty="0">
                <a:gradFill>
                  <a:gsLst>
                    <a:gs pos="2917">
                      <a:schemeClr val="tx1"/>
                    </a:gs>
                    <a:gs pos="30000">
                      <a:schemeClr val="tx1"/>
                    </a:gs>
                  </a:gsLst>
                  <a:lin ang="5400000" scaled="0"/>
                </a:gradFill>
              </a:rPr>
              <a:t>UD-B330	System Center 2012 Configuration Manager SP1 and Windows Intune: Unified Modern Device Management</a:t>
            </a:r>
          </a:p>
          <a:p>
            <a:pPr>
              <a:lnSpc>
                <a:spcPct val="90000"/>
              </a:lnSpc>
              <a:spcAft>
                <a:spcPts val="612"/>
              </a:spcAft>
            </a:pPr>
            <a:r>
              <a:rPr lang="en-US" sz="1632" dirty="0">
                <a:gradFill>
                  <a:gsLst>
                    <a:gs pos="2917">
                      <a:schemeClr val="tx1"/>
                    </a:gs>
                    <a:gs pos="30000">
                      <a:schemeClr val="tx1"/>
                    </a:gs>
                  </a:gsLst>
                  <a:lin ang="5400000" scaled="0"/>
                </a:gradFill>
              </a:rPr>
              <a:t>UD-B331	System Center 2012 Endpoint Protection Integration With Configuration Manager 2012 SP1</a:t>
            </a:r>
          </a:p>
          <a:p>
            <a:pPr>
              <a:lnSpc>
                <a:spcPct val="90000"/>
              </a:lnSpc>
              <a:spcAft>
                <a:spcPts val="612"/>
              </a:spcAft>
            </a:pPr>
            <a:r>
              <a:rPr lang="en-US" sz="1632" dirty="0">
                <a:gradFill>
                  <a:gsLst>
                    <a:gs pos="2917">
                      <a:schemeClr val="tx1"/>
                    </a:gs>
                    <a:gs pos="30000">
                      <a:schemeClr val="tx1"/>
                    </a:gs>
                  </a:gsLst>
                  <a:lin ang="5400000" scaled="0"/>
                </a:gradFill>
              </a:rPr>
              <a:t>UD-B332	What’s New with Microsoft Deployment Toolkit 2012 Update 1</a:t>
            </a:r>
          </a:p>
          <a:p>
            <a:pPr>
              <a:lnSpc>
                <a:spcPct val="90000"/>
              </a:lnSpc>
              <a:spcAft>
                <a:spcPts val="612"/>
              </a:spcAft>
            </a:pPr>
            <a:r>
              <a:rPr lang="en-US" sz="1632" dirty="0">
                <a:gradFill>
                  <a:gsLst>
                    <a:gs pos="2917">
                      <a:schemeClr val="tx1"/>
                    </a:gs>
                    <a:gs pos="30000">
                      <a:schemeClr val="tx1"/>
                    </a:gs>
                  </a:gsLst>
                  <a:lin ang="5400000" scaled="0"/>
                </a:gradFill>
              </a:rPr>
              <a:t>UD-B333	What's New: Configuration Manager 2012 SP1 Infrastructure Improvements and Hierarchy Design</a:t>
            </a:r>
          </a:p>
          <a:p>
            <a:pPr>
              <a:lnSpc>
                <a:spcPct val="90000"/>
              </a:lnSpc>
              <a:spcAft>
                <a:spcPts val="612"/>
              </a:spcAft>
            </a:pPr>
            <a:r>
              <a:rPr lang="en-US" sz="1632" dirty="0">
                <a:gradFill>
                  <a:gsLst>
                    <a:gs pos="2917">
                      <a:schemeClr val="tx1"/>
                    </a:gs>
                    <a:gs pos="30000">
                      <a:schemeClr val="tx1"/>
                    </a:gs>
                  </a:gsLst>
                  <a:lin ang="5400000" scaled="0"/>
                </a:gradFill>
              </a:rPr>
              <a:t>UD-B335	Windows Intune Overview</a:t>
            </a:r>
          </a:p>
          <a:p>
            <a:pPr>
              <a:lnSpc>
                <a:spcPct val="90000"/>
              </a:lnSpc>
              <a:spcAft>
                <a:spcPts val="612"/>
              </a:spcAft>
            </a:pPr>
            <a:r>
              <a:rPr lang="en-US" sz="1632" dirty="0">
                <a:gradFill>
                  <a:gsLst>
                    <a:gs pos="2917">
                      <a:schemeClr val="tx1"/>
                    </a:gs>
                    <a:gs pos="30000">
                      <a:schemeClr val="tx1"/>
                    </a:gs>
                  </a:gsLst>
                  <a:lin ang="5400000" scaled="0"/>
                </a:gradFill>
              </a:rPr>
              <a:t>UD-B403	Infrastructure Changes for System Center 2012 Configuration Manager SP1: Advanced Topics and Troubleshooting</a:t>
            </a:r>
          </a:p>
          <a:p>
            <a:pPr>
              <a:lnSpc>
                <a:spcPct val="90000"/>
              </a:lnSpc>
              <a:spcAft>
                <a:spcPts val="612"/>
              </a:spcAft>
            </a:pPr>
            <a:endParaRPr lang="en-US" sz="1632" dirty="0" err="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551159337"/>
      </p:ext>
    </p:extLst>
  </p:cSld>
  <p:clrMapOvr>
    <a:masterClrMapping/>
  </p:clrMapOvr>
  <p:transition advTm="0">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Related Content</a:t>
            </a:r>
          </a:p>
        </p:txBody>
      </p:sp>
      <p:sp>
        <p:nvSpPr>
          <p:cNvPr id="2" name="Text Placeholder 1"/>
          <p:cNvSpPr>
            <a:spLocks noGrp="1"/>
          </p:cNvSpPr>
          <p:nvPr>
            <p:ph type="body" sz="quarter" idx="10"/>
          </p:nvPr>
        </p:nvSpPr>
        <p:spPr>
          <a:xfrm>
            <a:off x="531948" y="1476621"/>
            <a:ext cx="11370961" cy="6004714"/>
          </a:xfrm>
        </p:spPr>
        <p:txBody>
          <a:bodyPr/>
          <a:lstStyle/>
          <a:p>
            <a:pPr marL="293056" indent="-293056">
              <a:spcBef>
                <a:spcPts val="1224"/>
              </a:spcBef>
            </a:pPr>
            <a:r>
              <a:rPr lang="en-US" sz="2040" dirty="0"/>
              <a:t>Instructor-led and Hands-on Labs</a:t>
            </a:r>
          </a:p>
          <a:p>
            <a:pPr marL="586111" lvl="1" indent="-293056"/>
            <a:r>
              <a:rPr lang="en-US" sz="1428" dirty="0"/>
              <a:t>UD-IL301	Basic Software Distribution</a:t>
            </a:r>
          </a:p>
          <a:p>
            <a:pPr marL="586111" lvl="1" indent="-293056"/>
            <a:r>
              <a:rPr lang="en-US" sz="1428" dirty="0"/>
              <a:t>UD-IL302	Deploying a Configuration Manager Hierarchy</a:t>
            </a:r>
          </a:p>
          <a:p>
            <a:pPr marL="586111" lvl="1" indent="-293056"/>
            <a:r>
              <a:rPr lang="en-US" sz="1428" dirty="0"/>
              <a:t>UD-IL303	Deploying Configuration Manager</a:t>
            </a:r>
          </a:p>
          <a:p>
            <a:pPr marL="586111" lvl="1" indent="-293056"/>
            <a:r>
              <a:rPr lang="en-US" sz="1428" dirty="0"/>
              <a:t>UD-IL304	Deploying Windows 8 to Bare Metal Clients</a:t>
            </a:r>
          </a:p>
          <a:p>
            <a:pPr marL="586111" lvl="1" indent="-293056"/>
            <a:r>
              <a:rPr lang="en-US" sz="1428" dirty="0"/>
              <a:t>UD-IL306	Implementing Endpoint Protection</a:t>
            </a:r>
          </a:p>
          <a:p>
            <a:pPr marL="586111" lvl="1" indent="-293056"/>
            <a:r>
              <a:rPr lang="en-US" sz="1428" dirty="0"/>
              <a:t>UD-IL307	Implementing Role-Based Administration</a:t>
            </a:r>
          </a:p>
          <a:p>
            <a:pPr marL="586111" lvl="1" indent="-293056"/>
            <a:r>
              <a:rPr lang="en-US" sz="1428" dirty="0"/>
              <a:t>UD-IL308	Implementing Settings Management</a:t>
            </a:r>
          </a:p>
          <a:p>
            <a:pPr marL="586111" lvl="1" indent="-293056"/>
            <a:r>
              <a:rPr lang="en-US" sz="1428" dirty="0"/>
              <a:t>UD-IL309	Introduction to Configuration Manager</a:t>
            </a:r>
          </a:p>
          <a:p>
            <a:pPr marL="586111" lvl="1" indent="-293056"/>
            <a:r>
              <a:rPr lang="en-US" sz="1428" dirty="0"/>
              <a:t>UD-IL310	Managing Applications</a:t>
            </a:r>
          </a:p>
          <a:p>
            <a:pPr marL="586111" lvl="1" indent="-293056"/>
            <a:r>
              <a:rPr lang="en-US" sz="1428" dirty="0"/>
              <a:t>UD-IL311	Managing Clients</a:t>
            </a:r>
          </a:p>
          <a:p>
            <a:pPr marL="586111" lvl="1" indent="-293056"/>
            <a:r>
              <a:rPr lang="en-US" sz="1428" dirty="0"/>
              <a:t>UD-IL312	Managing Content</a:t>
            </a:r>
          </a:p>
          <a:p>
            <a:pPr marL="586111" lvl="1" indent="-293056"/>
            <a:r>
              <a:rPr lang="en-US" sz="1428" dirty="0"/>
              <a:t>UD-IL313	Managing Microsoft Software Updates</a:t>
            </a:r>
          </a:p>
          <a:p>
            <a:pPr marL="586111" lvl="1" indent="-293056"/>
            <a:r>
              <a:rPr lang="en-US" sz="1428" dirty="0"/>
              <a:t>UD-IL314	Migrating from Configuration Manager 2007 to Configuration Manager 2012</a:t>
            </a:r>
          </a:p>
          <a:p>
            <a:pPr marL="586111" lvl="1" indent="-293056"/>
            <a:r>
              <a:rPr lang="en-US" sz="1428" dirty="0"/>
              <a:t>UD-IL315	New for SP1: Deploying Windows 8 Applications in Configuration Manager 2012 SP1</a:t>
            </a:r>
          </a:p>
          <a:p>
            <a:pPr marL="586111" lvl="1" indent="-293056"/>
            <a:r>
              <a:rPr lang="en-US" sz="1428" dirty="0"/>
              <a:t>UD-IL316	New for SP1: Expanding a Configuration Manager 2012 SP1 Hierarchy</a:t>
            </a:r>
          </a:p>
          <a:p>
            <a:pPr marL="586111" lvl="1" indent="-293056"/>
            <a:r>
              <a:rPr lang="en-US" sz="1428" dirty="0"/>
              <a:t>UD-IL317	New for SP1: Implementing App-V 5.0 in Configuration Manager 2012 SP1</a:t>
            </a:r>
          </a:p>
          <a:p>
            <a:pPr marL="586111" lvl="1" indent="-293056"/>
            <a:r>
              <a:rPr lang="en-US" sz="1428" dirty="0"/>
              <a:t>UD-IL318	New for SP1: Implementing Database Replication Controls in Configuration Manager 2012 SP1</a:t>
            </a:r>
          </a:p>
          <a:p>
            <a:pPr marL="586111" lvl="1" indent="-293056"/>
            <a:r>
              <a:rPr lang="en-US" sz="1428" dirty="0"/>
              <a:t>UD-IL319	New for SP1: Implementing Linux Clients in Configuration Manager 2012 SP1</a:t>
            </a:r>
          </a:p>
          <a:p>
            <a:pPr marL="586111" lvl="1" indent="-293056"/>
            <a:r>
              <a:rPr lang="en-US" sz="1428" dirty="0"/>
              <a:t>UD-IL320	New for SP1: Upgrading from Configuration Manager 2012 to Configuration Manager 2012 SP1</a:t>
            </a:r>
          </a:p>
          <a:p>
            <a:pPr marL="586111" lvl="1" indent="-293056"/>
            <a:r>
              <a:rPr lang="en-US" sz="1428" dirty="0"/>
              <a:t>UD-IL401	Advanced Software Distribution</a:t>
            </a:r>
          </a:p>
          <a:p>
            <a:pPr marL="586111" indent="-293056"/>
            <a:endParaRPr lang="en-US" sz="2040" dirty="0"/>
          </a:p>
          <a:p>
            <a:pPr marL="586111" lvl="1" indent="-293056"/>
            <a:endParaRPr lang="en-US" sz="1428" dirty="0"/>
          </a:p>
        </p:txBody>
      </p:sp>
    </p:spTree>
    <p:extLst>
      <p:ext uri="{BB962C8B-B14F-4D97-AF65-F5344CB8AC3E}">
        <p14:creationId xmlns:p14="http://schemas.microsoft.com/office/powerpoint/2010/main" val="739132055"/>
      </p:ext>
    </p:extLst>
  </p:cSld>
  <p:clrMapOvr>
    <a:masterClrMapping/>
  </p:clrMapOvr>
  <p:transition advTm="0">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3" name="Text Placeholder 2"/>
          <p:cNvSpPr>
            <a:spLocks noGrp="1"/>
          </p:cNvSpPr>
          <p:nvPr>
            <p:ph type="body" sz="quarter" idx="10"/>
          </p:nvPr>
        </p:nvSpPr>
        <p:spPr/>
        <p:txBody>
          <a:bodyPr/>
          <a:lstStyle/>
          <a:p>
            <a:endParaRPr lang="en-US"/>
          </a:p>
        </p:txBody>
      </p:sp>
      <p:sp>
        <p:nvSpPr>
          <p:cNvPr id="4" name="Text Placeholder 4"/>
          <p:cNvSpPr txBox="1">
            <a:spLocks/>
          </p:cNvSpPr>
          <p:nvPr/>
        </p:nvSpPr>
        <p:spPr>
          <a:xfrm>
            <a:off x="464924" y="2888028"/>
            <a:ext cx="8748349" cy="3139321"/>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200" dirty="0" smtClean="0">
                <a:solidFill>
                  <a:schemeClr val="tx2">
                    <a:alpha val="99000"/>
                  </a:schemeClr>
                </a:solidFill>
              </a:rPr>
              <a:t>Complete your session evaluations today and enter to win prizes daily. </a:t>
            </a:r>
          </a:p>
          <a:p>
            <a:pPr marL="0" indent="0">
              <a:buNone/>
            </a:pPr>
            <a:r>
              <a:rPr lang="en-US" sz="3200" dirty="0" smtClean="0">
                <a:solidFill>
                  <a:schemeClr val="tx2">
                    <a:alpha val="99000"/>
                  </a:schemeClr>
                </a:solidFill>
                <a:latin typeface="Segoe UI Light" pitchFamily="34" charset="0"/>
              </a:rPr>
              <a:t>Provide your feedback at a CommNet kiosk or log on at </a:t>
            </a:r>
            <a:r>
              <a:rPr lang="en-US" sz="3200" b="1" dirty="0" smtClean="0">
                <a:solidFill>
                  <a:schemeClr val="tx2">
                    <a:alpha val="99000"/>
                  </a:schemeClr>
                </a:solidFill>
                <a:latin typeface="+mn-lt"/>
              </a:rPr>
              <a:t>www.2013mms.com</a:t>
            </a:r>
            <a:r>
              <a:rPr lang="en-US" sz="3200" dirty="0" smtClean="0">
                <a:solidFill>
                  <a:schemeClr val="tx2">
                    <a:alpha val="99000"/>
                  </a:schemeClr>
                </a:solidFill>
                <a:latin typeface="Segoe UI Light" pitchFamily="34" charset="0"/>
              </a:rPr>
              <a:t>.</a:t>
            </a:r>
          </a:p>
          <a:p>
            <a:pPr marL="0" indent="0">
              <a:buNone/>
            </a:pPr>
            <a:endParaRPr lang="en-US" sz="1600" dirty="0" smtClean="0">
              <a:solidFill>
                <a:schemeClr val="tx2">
                  <a:alpha val="99000"/>
                </a:schemeClr>
              </a:solidFill>
              <a:latin typeface="Segoe UI Light" pitchFamily="34" charset="0"/>
            </a:endParaRPr>
          </a:p>
          <a:p>
            <a:pPr marL="0" indent="0">
              <a:buNone/>
            </a:pPr>
            <a:r>
              <a:rPr lang="en-US" sz="1600" dirty="0" smtClean="0">
                <a:solidFill>
                  <a:schemeClr val="tx2">
                    <a:alpha val="99000"/>
                  </a:schemeClr>
                </a:solidFill>
                <a:latin typeface="Segoe UI Light" pitchFamily="34" charset="0"/>
              </a:rPr>
              <a:t>Upon submission you will receive instant notification if you have won a prize. </a:t>
            </a:r>
          </a:p>
          <a:p>
            <a:pPr marL="0" indent="0">
              <a:buNone/>
            </a:pPr>
            <a:r>
              <a:rPr lang="en-US" sz="1600" dirty="0" smtClean="0">
                <a:solidFill>
                  <a:schemeClr val="tx2">
                    <a:alpha val="99000"/>
                  </a:schemeClr>
                </a:solidFill>
                <a:latin typeface="Segoe UI Light" pitchFamily="34" charset="0"/>
              </a:rPr>
              <a:t>Prize pickup is at the Information Desk located in Attendee Services in the Mandalay Bay Foyer. </a:t>
            </a:r>
          </a:p>
          <a:p>
            <a:pPr marL="0" indent="0">
              <a:buNone/>
            </a:pPr>
            <a:r>
              <a:rPr lang="en-US" sz="1600" dirty="0" smtClean="0">
                <a:solidFill>
                  <a:schemeClr val="tx2">
                    <a:alpha val="99000"/>
                  </a:schemeClr>
                </a:solidFill>
                <a:latin typeface="Segoe UI Light" pitchFamily="34" charset="0"/>
              </a:rPr>
              <a:t>Entry details can be found on the MMS website.</a:t>
            </a:r>
            <a:endParaRPr lang="en-US" sz="1600" dirty="0">
              <a:solidFill>
                <a:schemeClr val="tx2">
                  <a:alpha val="99000"/>
                </a:schemeClr>
              </a:solidFill>
              <a:latin typeface="Segoe UI Light" pitchFamily="34" charset="0"/>
            </a:endParaRPr>
          </a:p>
        </p:txBody>
      </p:sp>
      <p:sp>
        <p:nvSpPr>
          <p:cNvPr id="5" name="Text Placeholder 4"/>
          <p:cNvSpPr txBox="1">
            <a:spLocks/>
          </p:cNvSpPr>
          <p:nvPr/>
        </p:nvSpPr>
        <p:spPr>
          <a:xfrm>
            <a:off x="441551" y="1803090"/>
            <a:ext cx="10784967" cy="1015663"/>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600" kern="1200" spc="0" baseline="0">
                <a:gradFill>
                  <a:gsLst>
                    <a:gs pos="1250">
                      <a:schemeClr val="tx1"/>
                    </a:gs>
                    <a:gs pos="99000">
                      <a:schemeClr val="tx1"/>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18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6000" spc="-200" dirty="0" smtClean="0"/>
              <a:t>We want to hear from you!</a:t>
            </a:r>
            <a:endParaRPr lang="en-US" sz="6000" spc="-200" dirty="0"/>
          </a:p>
        </p:txBody>
      </p:sp>
    </p:spTree>
    <p:extLst>
      <p:ext uri="{BB962C8B-B14F-4D97-AF65-F5344CB8AC3E}">
        <p14:creationId xmlns:p14="http://schemas.microsoft.com/office/powerpoint/2010/main" val="4239760871"/>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TextBox 3"/>
          <p:cNvSpPr txBox="1"/>
          <p:nvPr/>
        </p:nvSpPr>
        <p:spPr>
          <a:xfrm>
            <a:off x="605053" y="5801556"/>
            <a:ext cx="9771797" cy="492443"/>
          </a:xfrm>
          <a:prstGeom prst="rect">
            <a:avLst/>
          </a:prstGeom>
          <a:noFill/>
        </p:spPr>
        <p:txBody>
          <a:bodyPr wrap="square" lIns="0" tIns="0" rIns="0" bIns="0" rtlCol="0">
            <a:spAutoFit/>
          </a:bodyPr>
          <a:lstStyle/>
          <a:p>
            <a:r>
              <a:rPr lang="en-US" sz="3200" b="1" dirty="0" smtClean="0">
                <a:gradFill>
                  <a:gsLst>
                    <a:gs pos="0">
                      <a:schemeClr val="tx1"/>
                    </a:gs>
                    <a:gs pos="100000">
                      <a:schemeClr val="tx1"/>
                    </a:gs>
                  </a:gsLst>
                  <a:path path="circle">
                    <a:fillToRect l="50000" t="50000" r="50000" b="50000"/>
                  </a:path>
                </a:gradFill>
                <a:ea typeface="Segoe UI" pitchFamily="34" charset="0"/>
                <a:cs typeface="Segoe UI" pitchFamily="34" charset="0"/>
              </a:rPr>
              <a:t>http://channel9.msdn.com/Events</a:t>
            </a:r>
          </a:p>
        </p:txBody>
      </p:sp>
      <p:sp>
        <p:nvSpPr>
          <p:cNvPr id="5" name="Text Placeholder 4"/>
          <p:cNvSpPr txBox="1">
            <a:spLocks/>
          </p:cNvSpPr>
          <p:nvPr/>
        </p:nvSpPr>
        <p:spPr>
          <a:xfrm>
            <a:off x="464923" y="1918492"/>
            <a:ext cx="5082049" cy="2843855"/>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800" dirty="0" smtClean="0"/>
              <a:t>Access MMS Online to view session recordings after the event.</a:t>
            </a:r>
            <a:endParaRPr lang="en-US" sz="4800" dirty="0"/>
          </a:p>
        </p:txBody>
      </p:sp>
      <p:grpSp>
        <p:nvGrpSpPr>
          <p:cNvPr id="12" name="Group 11"/>
          <p:cNvGrpSpPr/>
          <p:nvPr/>
        </p:nvGrpSpPr>
        <p:grpSpPr>
          <a:xfrm>
            <a:off x="6616829" y="1624828"/>
            <a:ext cx="4176738" cy="4176728"/>
            <a:chOff x="5074452" y="2723295"/>
            <a:chExt cx="905203" cy="905203"/>
          </a:xfrm>
        </p:grpSpPr>
        <p:pic>
          <p:nvPicPr>
            <p:cNvPr id="13" name="Picture 12"/>
            <p:cNvPicPr>
              <a:picLocks noChangeAspect="1"/>
            </p:cNvPicPr>
            <p:nvPr/>
          </p:nvPicPr>
          <p:blipFill>
            <a:blip r:embed="rId2"/>
            <a:stretch>
              <a:fillRect/>
            </a:stretch>
          </p:blipFill>
          <p:spPr>
            <a:xfrm>
              <a:off x="5273928" y="2973396"/>
              <a:ext cx="506250" cy="405000"/>
            </a:xfrm>
            <a:prstGeom prst="rect">
              <a:avLst/>
            </a:prstGeom>
          </p:spPr>
        </p:pic>
        <p:sp>
          <p:nvSpPr>
            <p:cNvPr id="14" name="Donut 13"/>
            <p:cNvSpPr/>
            <p:nvPr/>
          </p:nvSpPr>
          <p:spPr bwMode="auto">
            <a:xfrm>
              <a:off x="5074452" y="2723295"/>
              <a:ext cx="905203" cy="905203"/>
            </a:xfrm>
            <a:prstGeom prst="donut">
              <a:avLst>
                <a:gd name="adj" fmla="val 5228"/>
              </a:avLst>
            </a:prstGeom>
            <a:solidFill>
              <a:srgbClr val="FFFFFF"/>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mn-ea"/>
                <a:cs typeface="+mn-cs"/>
              </a:endParaRPr>
            </a:p>
          </p:txBody>
        </p:sp>
      </p:grpSp>
    </p:spTree>
    <p:extLst>
      <p:ext uri="{BB962C8B-B14F-4D97-AF65-F5344CB8AC3E}">
        <p14:creationId xmlns:p14="http://schemas.microsoft.com/office/powerpoint/2010/main" val="29210708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a:gradFill>
                  <a:gsLst>
                    <a:gs pos="0">
                      <a:srgbClr val="FFFFFF"/>
                    </a:gs>
                    <a:gs pos="100000">
                      <a:srgbClr val="FFFFFF"/>
                    </a:gs>
                  </a:gsLst>
                  <a:lin ang="5400000" scaled="0"/>
                </a:gradFill>
                <a:cs typeface="Segoe UI" pitchFamily="34" charset="0"/>
              </a:rPr>
              <a:t>MICROSOFT MAKES NO WARRANTIES, EXPRESS, IMPLIED OR STATUTORY, AS TO THE INFORMATION IN THIS PRESENTATION.</a:t>
            </a:r>
            <a:endParaRPr lang="en-US" sz="700" dirty="0">
              <a:gradFill>
                <a:gsLst>
                  <a:gs pos="0">
                    <a:srgbClr val="FFFFFF"/>
                  </a:gs>
                  <a:gs pos="100000">
                    <a:srgbClr val="FFFFFF"/>
                  </a:gs>
                </a:gsLst>
                <a:lin ang="5400000" scaled="0"/>
              </a:gradFill>
              <a:cs typeface="Segoe UI"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943173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1933577" y="1386110"/>
            <a:ext cx="8516442" cy="5331193"/>
          </a:xfrm>
          <a:prstGeom prst="roundRect">
            <a:avLst>
              <a:gd name="adj" fmla="val 0"/>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399" tIns="45700" rIns="91399" bIns="45700" numCol="1" rtlCol="0" anchor="ctr" anchorCtr="0" compatLnSpc="1">
            <a:prstTxWarp prst="textNoShape">
              <a:avLst/>
            </a:prstTxWarp>
          </a:bodyPr>
          <a:lstStyle/>
          <a:p>
            <a:pPr algn="ctr" defTabSz="913737"/>
            <a:endParaRPr lang="en-US" sz="2199" dirty="0">
              <a:solidFill>
                <a:schemeClr val="bg1"/>
              </a:solidFill>
            </a:endParaRPr>
          </a:p>
        </p:txBody>
      </p:sp>
      <p:sp>
        <p:nvSpPr>
          <p:cNvPr id="2" name="Title 1"/>
          <p:cNvSpPr>
            <a:spLocks noGrp="1"/>
          </p:cNvSpPr>
          <p:nvPr>
            <p:ph type="title"/>
          </p:nvPr>
        </p:nvSpPr>
        <p:spPr/>
        <p:txBody>
          <a:bodyPr/>
          <a:lstStyle/>
          <a:p>
            <a:r>
              <a:rPr lang="en-US" sz="4895" dirty="0"/>
              <a:t>Unified Device Management</a:t>
            </a:r>
          </a:p>
        </p:txBody>
      </p:sp>
      <p:grpSp>
        <p:nvGrpSpPr>
          <p:cNvPr id="6" name="Group 5"/>
          <p:cNvGrpSpPr/>
          <p:nvPr/>
        </p:nvGrpSpPr>
        <p:grpSpPr>
          <a:xfrm>
            <a:off x="6481183" y="2986280"/>
            <a:ext cx="3968835" cy="2902735"/>
            <a:chOff x="6481289" y="2194222"/>
            <a:chExt cx="3970432" cy="2903903"/>
          </a:xfrm>
        </p:grpSpPr>
        <p:sp>
          <p:nvSpPr>
            <p:cNvPr id="118" name="Rectangle 117"/>
            <p:cNvSpPr/>
            <p:nvPr/>
          </p:nvSpPr>
          <p:spPr bwMode="auto">
            <a:xfrm>
              <a:off x="6481289" y="2194222"/>
              <a:ext cx="3742795" cy="2903903"/>
            </a:xfrm>
            <a:prstGeom prst="rect">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4209" tIns="146246" rIns="45702" bIns="146246" numCol="1" spcCol="0" rtlCol="0" fromWordArt="0" anchor="t" anchorCtr="0" forceAA="0" compatLnSpc="1">
              <a:prstTxWarp prst="textNoShape">
                <a:avLst/>
              </a:prstTxWarp>
              <a:noAutofit/>
            </a:bodyPr>
            <a:lstStyle/>
            <a:p>
              <a:pPr defTabSz="932103" fontAlgn="base">
                <a:lnSpc>
                  <a:spcPct val="90000"/>
                </a:lnSpc>
                <a:spcBef>
                  <a:spcPct val="0"/>
                </a:spcBef>
                <a:spcAft>
                  <a:spcPts val="612"/>
                </a:spcAft>
              </a:pPr>
              <a:endParaRPr lang="en-US" sz="1495"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09" name="Group 108"/>
            <p:cNvGrpSpPr/>
            <p:nvPr/>
          </p:nvGrpSpPr>
          <p:grpSpPr>
            <a:xfrm>
              <a:off x="6641299" y="2476460"/>
              <a:ext cx="914271" cy="914271"/>
              <a:chOff x="4917174" y="4940963"/>
              <a:chExt cx="1032878" cy="1035892"/>
            </a:xfrm>
            <a:solidFill>
              <a:schemeClr val="bg1"/>
            </a:solidFill>
          </p:grpSpPr>
          <p:sp>
            <p:nvSpPr>
              <p:cNvPr id="110" name="Freeform 14"/>
              <p:cNvSpPr>
                <a:spLocks noEditPoints="1"/>
              </p:cNvSpPr>
              <p:nvPr/>
            </p:nvSpPr>
            <p:spPr bwMode="auto">
              <a:xfrm>
                <a:off x="5255019" y="5215228"/>
                <a:ext cx="357187" cy="487363"/>
              </a:xfrm>
              <a:custGeom>
                <a:avLst/>
                <a:gdLst>
                  <a:gd name="T0" fmla="*/ 86 w 95"/>
                  <a:gd name="T1" fmla="*/ 55 h 130"/>
                  <a:gd name="T2" fmla="*/ 83 w 95"/>
                  <a:gd name="T3" fmla="*/ 55 h 130"/>
                  <a:gd name="T4" fmla="*/ 83 w 95"/>
                  <a:gd name="T5" fmla="*/ 30 h 130"/>
                  <a:gd name="T6" fmla="*/ 71 w 95"/>
                  <a:gd name="T7" fmla="*/ 7 h 130"/>
                  <a:gd name="T8" fmla="*/ 48 w 95"/>
                  <a:gd name="T9" fmla="*/ 0 h 130"/>
                  <a:gd name="T10" fmla="*/ 24 w 95"/>
                  <a:gd name="T11" fmla="*/ 7 h 130"/>
                  <a:gd name="T12" fmla="*/ 12 w 95"/>
                  <a:gd name="T13" fmla="*/ 29 h 130"/>
                  <a:gd name="T14" fmla="*/ 12 w 95"/>
                  <a:gd name="T15" fmla="*/ 55 h 130"/>
                  <a:gd name="T16" fmla="*/ 9 w 95"/>
                  <a:gd name="T17" fmla="*/ 55 h 130"/>
                  <a:gd name="T18" fmla="*/ 0 w 95"/>
                  <a:gd name="T19" fmla="*/ 63 h 130"/>
                  <a:gd name="T20" fmla="*/ 0 w 95"/>
                  <a:gd name="T21" fmla="*/ 122 h 130"/>
                  <a:gd name="T22" fmla="*/ 9 w 95"/>
                  <a:gd name="T23" fmla="*/ 130 h 130"/>
                  <a:gd name="T24" fmla="*/ 86 w 95"/>
                  <a:gd name="T25" fmla="*/ 130 h 130"/>
                  <a:gd name="T26" fmla="*/ 95 w 95"/>
                  <a:gd name="T27" fmla="*/ 122 h 130"/>
                  <a:gd name="T28" fmla="*/ 95 w 95"/>
                  <a:gd name="T29" fmla="*/ 63 h 130"/>
                  <a:gd name="T30" fmla="*/ 86 w 95"/>
                  <a:gd name="T31" fmla="*/ 55 h 130"/>
                  <a:gd name="T32" fmla="*/ 26 w 95"/>
                  <a:gd name="T33" fmla="*/ 29 h 130"/>
                  <a:gd name="T34" fmla="*/ 48 w 95"/>
                  <a:gd name="T35" fmla="*/ 15 h 130"/>
                  <a:gd name="T36" fmla="*/ 62 w 95"/>
                  <a:gd name="T37" fmla="*/ 19 h 130"/>
                  <a:gd name="T38" fmla="*/ 68 w 95"/>
                  <a:gd name="T39" fmla="*/ 30 h 130"/>
                  <a:gd name="T40" fmla="*/ 68 w 95"/>
                  <a:gd name="T41" fmla="*/ 55 h 130"/>
                  <a:gd name="T42" fmla="*/ 26 w 95"/>
                  <a:gd name="T43" fmla="*/ 55 h 130"/>
                  <a:gd name="T44" fmla="*/ 26 w 95"/>
                  <a:gd name="T45" fmla="*/ 2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5" h="130">
                    <a:moveTo>
                      <a:pt x="86" y="55"/>
                    </a:moveTo>
                    <a:cubicBezTo>
                      <a:pt x="86" y="55"/>
                      <a:pt x="86" y="55"/>
                      <a:pt x="83" y="55"/>
                    </a:cubicBezTo>
                    <a:cubicBezTo>
                      <a:pt x="83" y="48"/>
                      <a:pt x="83" y="41"/>
                      <a:pt x="83" y="30"/>
                    </a:cubicBezTo>
                    <a:cubicBezTo>
                      <a:pt x="83" y="21"/>
                      <a:pt x="79" y="12"/>
                      <a:pt x="71" y="7"/>
                    </a:cubicBezTo>
                    <a:cubicBezTo>
                      <a:pt x="65" y="2"/>
                      <a:pt x="56" y="0"/>
                      <a:pt x="48" y="0"/>
                    </a:cubicBezTo>
                    <a:cubicBezTo>
                      <a:pt x="39" y="0"/>
                      <a:pt x="30" y="2"/>
                      <a:pt x="24" y="7"/>
                    </a:cubicBezTo>
                    <a:cubicBezTo>
                      <a:pt x="16" y="12"/>
                      <a:pt x="12" y="20"/>
                      <a:pt x="12" y="29"/>
                    </a:cubicBezTo>
                    <a:cubicBezTo>
                      <a:pt x="12" y="29"/>
                      <a:pt x="12" y="29"/>
                      <a:pt x="12" y="55"/>
                    </a:cubicBezTo>
                    <a:cubicBezTo>
                      <a:pt x="11" y="55"/>
                      <a:pt x="10" y="55"/>
                      <a:pt x="9" y="55"/>
                    </a:cubicBezTo>
                    <a:cubicBezTo>
                      <a:pt x="4" y="55"/>
                      <a:pt x="0" y="58"/>
                      <a:pt x="0" y="63"/>
                    </a:cubicBezTo>
                    <a:cubicBezTo>
                      <a:pt x="0" y="63"/>
                      <a:pt x="0" y="63"/>
                      <a:pt x="0" y="122"/>
                    </a:cubicBezTo>
                    <a:cubicBezTo>
                      <a:pt x="0" y="127"/>
                      <a:pt x="4" y="130"/>
                      <a:pt x="9" y="130"/>
                    </a:cubicBezTo>
                    <a:cubicBezTo>
                      <a:pt x="9" y="130"/>
                      <a:pt x="9" y="130"/>
                      <a:pt x="86" y="130"/>
                    </a:cubicBezTo>
                    <a:cubicBezTo>
                      <a:pt x="91" y="130"/>
                      <a:pt x="95" y="127"/>
                      <a:pt x="95" y="122"/>
                    </a:cubicBezTo>
                    <a:cubicBezTo>
                      <a:pt x="95" y="122"/>
                      <a:pt x="95" y="122"/>
                      <a:pt x="95" y="63"/>
                    </a:cubicBezTo>
                    <a:cubicBezTo>
                      <a:pt x="95" y="58"/>
                      <a:pt x="91" y="55"/>
                      <a:pt x="86" y="55"/>
                    </a:cubicBezTo>
                    <a:close/>
                    <a:moveTo>
                      <a:pt x="26" y="29"/>
                    </a:moveTo>
                    <a:cubicBezTo>
                      <a:pt x="26" y="19"/>
                      <a:pt x="39" y="15"/>
                      <a:pt x="48" y="15"/>
                    </a:cubicBezTo>
                    <a:cubicBezTo>
                      <a:pt x="53" y="15"/>
                      <a:pt x="59" y="16"/>
                      <a:pt x="62" y="19"/>
                    </a:cubicBezTo>
                    <a:cubicBezTo>
                      <a:pt x="66" y="22"/>
                      <a:pt x="68" y="25"/>
                      <a:pt x="68" y="30"/>
                    </a:cubicBezTo>
                    <a:cubicBezTo>
                      <a:pt x="68" y="30"/>
                      <a:pt x="68" y="30"/>
                      <a:pt x="68" y="55"/>
                    </a:cubicBezTo>
                    <a:cubicBezTo>
                      <a:pt x="59" y="55"/>
                      <a:pt x="46" y="55"/>
                      <a:pt x="26" y="55"/>
                    </a:cubicBezTo>
                    <a:cubicBezTo>
                      <a:pt x="26" y="51"/>
                      <a:pt x="26" y="43"/>
                      <a:pt x="26" y="29"/>
                    </a:cubicBezTo>
                    <a:close/>
                  </a:path>
                </a:pathLst>
              </a:custGeom>
              <a:solidFill>
                <a:schemeClr val="tx1"/>
              </a:solidFill>
              <a:ln>
                <a:noFill/>
              </a:ln>
            </p:spPr>
            <p:txBody>
              <a:bodyPr vert="horz" wrap="square" lIns="91390" tIns="45696" rIns="91390" bIns="45696" numCol="1" anchor="t" anchorCtr="0" compatLnSpc="1">
                <a:prstTxWarp prst="textNoShape">
                  <a:avLst/>
                </a:prstTxWarp>
              </a:bodyPr>
              <a:lstStyle/>
              <a:p>
                <a:endParaRPr lang="en-US">
                  <a:gradFill>
                    <a:gsLst>
                      <a:gs pos="1250">
                        <a:schemeClr val="accent2"/>
                      </a:gs>
                      <a:gs pos="100000">
                        <a:schemeClr val="accent2"/>
                      </a:gs>
                    </a:gsLst>
                    <a:lin ang="5400000" scaled="0"/>
                  </a:gradFill>
                </a:endParaRPr>
              </a:p>
            </p:txBody>
          </p:sp>
          <p:sp>
            <p:nvSpPr>
              <p:cNvPr id="111" name="Freeform 7"/>
              <p:cNvSpPr>
                <a:spLocks noEditPoints="1"/>
              </p:cNvSpPr>
              <p:nvPr/>
            </p:nvSpPr>
            <p:spPr bwMode="auto">
              <a:xfrm rot="10800000">
                <a:off x="4917174" y="4940963"/>
                <a:ext cx="1032878" cy="1035892"/>
              </a:xfrm>
              <a:custGeom>
                <a:avLst/>
                <a:gdLst>
                  <a:gd name="T0" fmla="*/ 216 w 435"/>
                  <a:gd name="T1" fmla="*/ 0 h 436"/>
                  <a:gd name="T2" fmla="*/ 0 w 435"/>
                  <a:gd name="T3" fmla="*/ 220 h 436"/>
                  <a:gd name="T4" fmla="*/ 216 w 435"/>
                  <a:gd name="T5" fmla="*/ 436 h 436"/>
                  <a:gd name="T6" fmla="*/ 435 w 435"/>
                  <a:gd name="T7" fmla="*/ 220 h 436"/>
                  <a:gd name="T8" fmla="*/ 216 w 435"/>
                  <a:gd name="T9" fmla="*/ 0 h 436"/>
                  <a:gd name="T10" fmla="*/ 216 w 435"/>
                  <a:gd name="T11" fmla="*/ 410 h 436"/>
                  <a:gd name="T12" fmla="*/ 27 w 435"/>
                  <a:gd name="T13" fmla="*/ 220 h 436"/>
                  <a:gd name="T14" fmla="*/ 216 w 435"/>
                  <a:gd name="T15" fmla="*/ 27 h 436"/>
                  <a:gd name="T16" fmla="*/ 409 w 435"/>
                  <a:gd name="T17" fmla="*/ 220 h 436"/>
                  <a:gd name="T18" fmla="*/ 216 w 435"/>
                  <a:gd name="T19" fmla="*/ 41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36">
                    <a:moveTo>
                      <a:pt x="216" y="0"/>
                    </a:moveTo>
                    <a:cubicBezTo>
                      <a:pt x="97" y="0"/>
                      <a:pt x="0" y="97"/>
                      <a:pt x="0" y="220"/>
                    </a:cubicBezTo>
                    <a:cubicBezTo>
                      <a:pt x="0" y="340"/>
                      <a:pt x="97" y="436"/>
                      <a:pt x="216" y="436"/>
                    </a:cubicBezTo>
                    <a:cubicBezTo>
                      <a:pt x="339" y="436"/>
                      <a:pt x="435" y="340"/>
                      <a:pt x="435" y="220"/>
                    </a:cubicBezTo>
                    <a:cubicBezTo>
                      <a:pt x="435" y="97"/>
                      <a:pt x="339" y="0"/>
                      <a:pt x="216" y="0"/>
                    </a:cubicBezTo>
                    <a:close/>
                    <a:moveTo>
                      <a:pt x="216" y="410"/>
                    </a:moveTo>
                    <a:cubicBezTo>
                      <a:pt x="111" y="410"/>
                      <a:pt x="27" y="325"/>
                      <a:pt x="27" y="220"/>
                    </a:cubicBezTo>
                    <a:cubicBezTo>
                      <a:pt x="27" y="114"/>
                      <a:pt x="111" y="27"/>
                      <a:pt x="216" y="27"/>
                    </a:cubicBezTo>
                    <a:cubicBezTo>
                      <a:pt x="321" y="27"/>
                      <a:pt x="409" y="114"/>
                      <a:pt x="409" y="220"/>
                    </a:cubicBezTo>
                    <a:cubicBezTo>
                      <a:pt x="409" y="325"/>
                      <a:pt x="321" y="410"/>
                      <a:pt x="216" y="410"/>
                    </a:cubicBezTo>
                    <a:close/>
                  </a:path>
                </a:pathLst>
              </a:custGeom>
              <a:solidFill>
                <a:schemeClr val="tx1"/>
              </a:solidFill>
              <a:ln>
                <a:noFill/>
              </a:ln>
              <a:effectLst/>
              <a:extLst/>
            </p:spPr>
            <p:txBody>
              <a:bodyPr vert="horz" wrap="square" lIns="91390" tIns="45696" rIns="91390" bIns="45696" numCol="1" anchor="t" anchorCtr="0" compatLnSpc="1">
                <a:prstTxWarp prst="textNoShape">
                  <a:avLst/>
                </a:prstTxWarp>
              </a:bodyPr>
              <a:lstStyle/>
              <a:p>
                <a:endParaRPr lang="en-US"/>
              </a:p>
            </p:txBody>
          </p:sp>
        </p:grpSp>
        <p:sp>
          <p:nvSpPr>
            <p:cNvPr id="117" name="Rectangle 116"/>
            <p:cNvSpPr/>
            <p:nvPr/>
          </p:nvSpPr>
          <p:spPr>
            <a:xfrm>
              <a:off x="6641299" y="3556115"/>
              <a:ext cx="3810422" cy="1174734"/>
            </a:xfrm>
            <a:prstGeom prst="rect">
              <a:avLst/>
            </a:prstGeom>
          </p:spPr>
          <p:txBody>
            <a:bodyPr wrap="square">
              <a:spAutoFit/>
            </a:bodyPr>
            <a:lstStyle/>
            <a:p>
              <a:pPr marL="285618" indent="-285618" defTabSz="932042" fontAlgn="base">
                <a:lnSpc>
                  <a:spcPct val="90000"/>
                </a:lnSpc>
                <a:spcBef>
                  <a:spcPct val="0"/>
                </a:spcBef>
                <a:spcAft>
                  <a:spcPts val="612"/>
                </a:spcAft>
                <a:buFont typeface="Arial" pitchFamily="34" charset="0"/>
                <a:buChar char="•"/>
              </a:pPr>
              <a:r>
                <a:rPr lang="en-US" sz="1495" dirty="0">
                  <a:gradFill>
                    <a:gsLst>
                      <a:gs pos="0">
                        <a:srgbClr val="FFFFFF"/>
                      </a:gs>
                      <a:gs pos="100000">
                        <a:srgbClr val="FFFFFF"/>
                      </a:gs>
                    </a:gsLst>
                    <a:lin ang="5400000" scaled="0"/>
                  </a:gradFill>
                  <a:ea typeface="Segoe UI" pitchFamily="34" charset="0"/>
                  <a:cs typeface="Segoe UI" pitchFamily="34" charset="0"/>
                </a:rPr>
                <a:t>Single management interface</a:t>
              </a:r>
            </a:p>
            <a:p>
              <a:pPr marL="285618" indent="-285618" defTabSz="932042" fontAlgn="base">
                <a:lnSpc>
                  <a:spcPct val="90000"/>
                </a:lnSpc>
                <a:spcBef>
                  <a:spcPct val="0"/>
                </a:spcBef>
                <a:spcAft>
                  <a:spcPts val="612"/>
                </a:spcAft>
                <a:buFont typeface="Arial" pitchFamily="34" charset="0"/>
                <a:buChar char="•"/>
              </a:pPr>
              <a:r>
                <a:rPr lang="en-US" sz="1495" dirty="0">
                  <a:gradFill>
                    <a:gsLst>
                      <a:gs pos="0">
                        <a:srgbClr val="FFFFFF"/>
                      </a:gs>
                      <a:gs pos="100000">
                        <a:srgbClr val="FFFFFF"/>
                      </a:gs>
                    </a:gsLst>
                    <a:lin ang="5400000" scaled="0"/>
                  </a:gradFill>
                  <a:ea typeface="Segoe UI" pitchFamily="34" charset="0"/>
                  <a:cs typeface="Segoe UI" pitchFamily="34" charset="0"/>
                </a:rPr>
                <a:t>Integrated security and compliance</a:t>
              </a:r>
            </a:p>
            <a:p>
              <a:pPr marL="285618" indent="-285618" defTabSz="932042" fontAlgn="base">
                <a:lnSpc>
                  <a:spcPct val="90000"/>
                </a:lnSpc>
                <a:spcBef>
                  <a:spcPct val="0"/>
                </a:spcBef>
                <a:spcAft>
                  <a:spcPts val="612"/>
                </a:spcAft>
                <a:buFont typeface="Arial" pitchFamily="34" charset="0"/>
                <a:buChar char="•"/>
              </a:pPr>
              <a:r>
                <a:rPr lang="en-US" sz="1495" dirty="0">
                  <a:gradFill>
                    <a:gsLst>
                      <a:gs pos="0">
                        <a:srgbClr val="FFFFFF"/>
                      </a:gs>
                      <a:gs pos="100000">
                        <a:srgbClr val="FFFFFF"/>
                      </a:gs>
                    </a:gsLst>
                    <a:lin ang="5400000" scaled="0"/>
                  </a:gradFill>
                  <a:ea typeface="Segoe UI" pitchFamily="34" charset="0"/>
                  <a:cs typeface="Segoe UI" pitchFamily="34" charset="0"/>
                </a:rPr>
                <a:t>Improve IT efficiency</a:t>
              </a:r>
            </a:p>
            <a:p>
              <a:pPr marL="285618" indent="-285618" defTabSz="932042" fontAlgn="base">
                <a:lnSpc>
                  <a:spcPct val="90000"/>
                </a:lnSpc>
                <a:spcBef>
                  <a:spcPct val="0"/>
                </a:spcBef>
                <a:spcAft>
                  <a:spcPts val="612"/>
                </a:spcAft>
                <a:buFont typeface="Arial" pitchFamily="34" charset="0"/>
                <a:buChar char="•"/>
              </a:pPr>
              <a:r>
                <a:rPr lang="en-US" sz="1495" dirty="0">
                  <a:gradFill>
                    <a:gsLst>
                      <a:gs pos="0">
                        <a:srgbClr val="FFFFFF"/>
                      </a:gs>
                      <a:gs pos="100000">
                        <a:srgbClr val="FFFFFF"/>
                      </a:gs>
                    </a:gsLst>
                    <a:lin ang="5400000" scaled="0"/>
                  </a:gradFill>
                  <a:ea typeface="Segoe UI" pitchFamily="34" charset="0"/>
                  <a:cs typeface="Segoe UI" pitchFamily="34" charset="0"/>
                </a:rPr>
                <a:t>Reduced infrastructure complexity</a:t>
              </a:r>
            </a:p>
          </p:txBody>
        </p:sp>
        <p:sp>
          <p:nvSpPr>
            <p:cNvPr id="122" name="Rectangle 121"/>
            <p:cNvSpPr/>
            <p:nvPr/>
          </p:nvSpPr>
          <p:spPr>
            <a:xfrm>
              <a:off x="7615549" y="2455283"/>
              <a:ext cx="2628528" cy="941697"/>
            </a:xfrm>
            <a:prstGeom prst="rect">
              <a:avLst/>
            </a:prstGeom>
          </p:spPr>
          <p:txBody>
            <a:bodyPr wrap="square">
              <a:spAutoFit/>
            </a:bodyPr>
            <a:lstStyle/>
            <a:p>
              <a:pPr defTabSz="932042" fontAlgn="base">
                <a:lnSpc>
                  <a:spcPct val="90000"/>
                </a:lnSpc>
                <a:spcBef>
                  <a:spcPct val="0"/>
                </a:spcBef>
                <a:spcAft>
                  <a:spcPts val="612"/>
                </a:spcAft>
              </a:pPr>
              <a:r>
                <a:rPr lang="en-US" sz="1999" b="1" dirty="0">
                  <a:gradFill>
                    <a:gsLst>
                      <a:gs pos="0">
                        <a:srgbClr val="FFFFFF"/>
                      </a:gs>
                      <a:gs pos="100000">
                        <a:srgbClr val="FFFFFF"/>
                      </a:gs>
                    </a:gsLst>
                    <a:lin ang="5400000" scaled="0"/>
                  </a:gradFill>
                  <a:ea typeface="Segoe UI" pitchFamily="34" charset="0"/>
                  <a:cs typeface="Segoe UI" pitchFamily="34" charset="0"/>
                </a:rPr>
                <a:t>Unified Management Infrastructure</a:t>
              </a:r>
              <a:endParaRPr lang="en-US" sz="1999" dirty="0">
                <a:gradFill>
                  <a:gsLst>
                    <a:gs pos="0">
                      <a:srgbClr val="FFFFFF"/>
                    </a:gs>
                    <a:gs pos="100000">
                      <a:srgbClr val="FFFFFF"/>
                    </a:gs>
                  </a:gsLst>
                  <a:lin ang="5400000" scaled="0"/>
                </a:gradFill>
                <a:ea typeface="Segoe UI" pitchFamily="34" charset="0"/>
                <a:cs typeface="Segoe UI" pitchFamily="34" charset="0"/>
              </a:endParaRPr>
            </a:p>
          </p:txBody>
        </p:sp>
      </p:grpSp>
      <p:sp>
        <p:nvSpPr>
          <p:cNvPr id="123" name="Rectangle 122"/>
          <p:cNvSpPr/>
          <p:nvPr/>
        </p:nvSpPr>
        <p:spPr>
          <a:xfrm>
            <a:off x="5989021" y="4050814"/>
            <a:ext cx="366482" cy="602434"/>
          </a:xfrm>
          <a:prstGeom prst="rect">
            <a:avLst/>
          </a:prstGeom>
        </p:spPr>
        <p:txBody>
          <a:bodyPr wrap="square">
            <a:spAutoFit/>
          </a:bodyPr>
          <a:lstStyle/>
          <a:p>
            <a:pPr algn="ctr" defTabSz="932042" fontAlgn="base">
              <a:lnSpc>
                <a:spcPct val="90000"/>
              </a:lnSpc>
              <a:spcBef>
                <a:spcPct val="0"/>
              </a:spcBef>
              <a:spcAft>
                <a:spcPts val="612"/>
              </a:spcAft>
            </a:pPr>
            <a:r>
              <a:rPr lang="en-US" sz="3598" b="1" dirty="0">
                <a:gradFill>
                  <a:gsLst>
                    <a:gs pos="0">
                      <a:srgbClr val="FFFFFF"/>
                    </a:gs>
                    <a:gs pos="100000">
                      <a:srgbClr val="FFFFFF"/>
                    </a:gs>
                  </a:gsLst>
                  <a:lin ang="5400000" scaled="0"/>
                </a:gradFill>
                <a:ea typeface="Segoe UI" pitchFamily="34" charset="0"/>
                <a:cs typeface="Segoe UI" pitchFamily="34" charset="0"/>
              </a:rPr>
              <a:t>+</a:t>
            </a:r>
            <a:endParaRPr lang="en-US" sz="3598" dirty="0">
              <a:gradFill>
                <a:gsLst>
                  <a:gs pos="0">
                    <a:srgbClr val="FFFFFF"/>
                  </a:gs>
                  <a:gs pos="100000">
                    <a:srgbClr val="FFFFFF"/>
                  </a:gs>
                </a:gsLst>
                <a:lin ang="5400000" scaled="0"/>
              </a:gradFill>
              <a:ea typeface="Segoe UI" pitchFamily="34" charset="0"/>
              <a:cs typeface="Segoe UI" pitchFamily="34" charset="0"/>
            </a:endParaRPr>
          </a:p>
        </p:txBody>
      </p:sp>
      <p:grpSp>
        <p:nvGrpSpPr>
          <p:cNvPr id="126" name="Group 125"/>
          <p:cNvGrpSpPr/>
          <p:nvPr/>
        </p:nvGrpSpPr>
        <p:grpSpPr>
          <a:xfrm>
            <a:off x="3892708" y="6036135"/>
            <a:ext cx="4652866" cy="579209"/>
            <a:chOff x="8024775" y="5443743"/>
            <a:chExt cx="3497673" cy="435405"/>
          </a:xfrm>
        </p:grpSpPr>
        <p:pic>
          <p:nvPicPr>
            <p:cNvPr id="127" name="Picture 126" descr="C:\Users\mflorida.REDMOND\AppData\Local\Microsoft\Windows\Temporary Internet Files\Content.Outlook\CJ3SCPD3\SysCnt12-ConfigMgr_h_rgb_r.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00000" contrast="-20000"/>
                      </a14:imgEffect>
                    </a14:imgLayer>
                  </a14:imgProps>
                </a:ext>
                <a:ext uri="{28A0092B-C50C-407E-A947-70E740481C1C}">
                  <a14:useLocalDpi xmlns:a14="http://schemas.microsoft.com/office/drawing/2010/main" val="0"/>
                </a:ext>
              </a:extLst>
            </a:blip>
            <a:srcRect/>
            <a:stretch>
              <a:fillRect/>
            </a:stretch>
          </p:blipFill>
          <p:spPr bwMode="auto">
            <a:xfrm>
              <a:off x="9829643" y="5443743"/>
              <a:ext cx="1692805" cy="435405"/>
            </a:xfrm>
            <a:prstGeom prst="rect">
              <a:avLst/>
            </a:prstGeom>
            <a:noFill/>
            <a:extLst>
              <a:ext uri="{909E8E84-426E-40DD-AFC4-6F175D3DCCD1}">
                <a14:hiddenFill xmlns:a14="http://schemas.microsoft.com/office/drawing/2010/main">
                  <a:solidFill>
                    <a:srgbClr val="FFFFFF"/>
                  </a:solidFill>
                </a14:hiddenFill>
              </a:ext>
            </a:extLst>
          </p:spPr>
        </p:pic>
        <p:pic>
          <p:nvPicPr>
            <p:cNvPr id="128" name="Picture 2"/>
            <p:cNvPicPr>
              <a:picLocks noChangeAspect="1" noChangeArrowheads="1"/>
            </p:cNvPicPr>
            <p:nvPr/>
          </p:nvPicPr>
          <p:blipFill>
            <a:blip r:embed="rId5">
              <a:biLevel thresh="50000"/>
              <a:extLst>
                <a:ext uri="{28A0092B-C50C-407E-A947-70E740481C1C}">
                  <a14:useLocalDpi xmlns:a14="http://schemas.microsoft.com/office/drawing/2010/main" val="0"/>
                </a:ext>
              </a:extLst>
            </a:blip>
            <a:srcRect/>
            <a:stretch>
              <a:fillRect/>
            </a:stretch>
          </p:blipFill>
          <p:spPr bwMode="auto">
            <a:xfrm>
              <a:off x="8024775" y="5443743"/>
              <a:ext cx="1692155" cy="395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 name="Group 3"/>
          <p:cNvGrpSpPr/>
          <p:nvPr/>
        </p:nvGrpSpPr>
        <p:grpSpPr>
          <a:xfrm>
            <a:off x="2128703" y="2986280"/>
            <a:ext cx="3741290" cy="2902735"/>
            <a:chOff x="2127057" y="2194222"/>
            <a:chExt cx="3742795" cy="2903903"/>
          </a:xfrm>
        </p:grpSpPr>
        <p:sp>
          <p:nvSpPr>
            <p:cNvPr id="16" name="Rectangle 15"/>
            <p:cNvSpPr/>
            <p:nvPr/>
          </p:nvSpPr>
          <p:spPr bwMode="auto">
            <a:xfrm>
              <a:off x="2127057" y="2194222"/>
              <a:ext cx="3742795" cy="2903903"/>
            </a:xfrm>
            <a:prstGeom prst="rect">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74209" tIns="146246" rIns="45702" bIns="146246" numCol="1" spcCol="0" rtlCol="0" fromWordArt="0" anchor="t" anchorCtr="0" forceAA="0" compatLnSpc="1">
              <a:prstTxWarp prst="textNoShape">
                <a:avLst/>
              </a:prstTxWarp>
              <a:noAutofit/>
            </a:bodyPr>
            <a:lstStyle/>
            <a:p>
              <a:pPr defTabSz="932103" fontAlgn="base">
                <a:lnSpc>
                  <a:spcPct val="90000"/>
                </a:lnSpc>
                <a:spcBef>
                  <a:spcPct val="0"/>
                </a:spcBef>
                <a:spcAft>
                  <a:spcPts val="612"/>
                </a:spcAft>
              </a:pPr>
              <a:endParaRPr lang="en-US" sz="1495"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112" name="Group 111"/>
            <p:cNvGrpSpPr/>
            <p:nvPr/>
          </p:nvGrpSpPr>
          <p:grpSpPr>
            <a:xfrm>
              <a:off x="2332794" y="2476460"/>
              <a:ext cx="914271" cy="914271"/>
              <a:chOff x="4798638" y="2221561"/>
              <a:chExt cx="1032878" cy="1035892"/>
            </a:xfrm>
            <a:solidFill>
              <a:schemeClr val="bg1"/>
            </a:solidFill>
          </p:grpSpPr>
          <p:sp>
            <p:nvSpPr>
              <p:cNvPr id="113" name="Freeform 7"/>
              <p:cNvSpPr>
                <a:spLocks noEditPoints="1"/>
              </p:cNvSpPr>
              <p:nvPr/>
            </p:nvSpPr>
            <p:spPr bwMode="auto">
              <a:xfrm rot="10800000">
                <a:off x="4798638" y="2221561"/>
                <a:ext cx="1032878" cy="1035892"/>
              </a:xfrm>
              <a:custGeom>
                <a:avLst/>
                <a:gdLst>
                  <a:gd name="T0" fmla="*/ 216 w 435"/>
                  <a:gd name="T1" fmla="*/ 0 h 436"/>
                  <a:gd name="T2" fmla="*/ 0 w 435"/>
                  <a:gd name="T3" fmla="*/ 220 h 436"/>
                  <a:gd name="T4" fmla="*/ 216 w 435"/>
                  <a:gd name="T5" fmla="*/ 436 h 436"/>
                  <a:gd name="T6" fmla="*/ 435 w 435"/>
                  <a:gd name="T7" fmla="*/ 220 h 436"/>
                  <a:gd name="T8" fmla="*/ 216 w 435"/>
                  <a:gd name="T9" fmla="*/ 0 h 436"/>
                  <a:gd name="T10" fmla="*/ 216 w 435"/>
                  <a:gd name="T11" fmla="*/ 410 h 436"/>
                  <a:gd name="T12" fmla="*/ 27 w 435"/>
                  <a:gd name="T13" fmla="*/ 220 h 436"/>
                  <a:gd name="T14" fmla="*/ 216 w 435"/>
                  <a:gd name="T15" fmla="*/ 27 h 436"/>
                  <a:gd name="T16" fmla="*/ 409 w 435"/>
                  <a:gd name="T17" fmla="*/ 220 h 436"/>
                  <a:gd name="T18" fmla="*/ 216 w 435"/>
                  <a:gd name="T19" fmla="*/ 41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436">
                    <a:moveTo>
                      <a:pt x="216" y="0"/>
                    </a:moveTo>
                    <a:cubicBezTo>
                      <a:pt x="97" y="0"/>
                      <a:pt x="0" y="97"/>
                      <a:pt x="0" y="220"/>
                    </a:cubicBezTo>
                    <a:cubicBezTo>
                      <a:pt x="0" y="340"/>
                      <a:pt x="97" y="436"/>
                      <a:pt x="216" y="436"/>
                    </a:cubicBezTo>
                    <a:cubicBezTo>
                      <a:pt x="339" y="436"/>
                      <a:pt x="435" y="340"/>
                      <a:pt x="435" y="220"/>
                    </a:cubicBezTo>
                    <a:cubicBezTo>
                      <a:pt x="435" y="97"/>
                      <a:pt x="339" y="0"/>
                      <a:pt x="216" y="0"/>
                    </a:cubicBezTo>
                    <a:close/>
                    <a:moveTo>
                      <a:pt x="216" y="410"/>
                    </a:moveTo>
                    <a:cubicBezTo>
                      <a:pt x="111" y="410"/>
                      <a:pt x="27" y="325"/>
                      <a:pt x="27" y="220"/>
                    </a:cubicBezTo>
                    <a:cubicBezTo>
                      <a:pt x="27" y="114"/>
                      <a:pt x="111" y="27"/>
                      <a:pt x="216" y="27"/>
                    </a:cubicBezTo>
                    <a:cubicBezTo>
                      <a:pt x="321" y="27"/>
                      <a:pt x="409" y="114"/>
                      <a:pt x="409" y="220"/>
                    </a:cubicBezTo>
                    <a:cubicBezTo>
                      <a:pt x="409" y="325"/>
                      <a:pt x="321" y="410"/>
                      <a:pt x="216" y="410"/>
                    </a:cubicBezTo>
                    <a:close/>
                  </a:path>
                </a:pathLst>
              </a:custGeom>
              <a:solidFill>
                <a:schemeClr val="tx1"/>
              </a:solidFill>
              <a:ln>
                <a:noFill/>
              </a:ln>
              <a:extLst/>
            </p:spPr>
            <p:txBody>
              <a:bodyPr vert="horz" wrap="square" lIns="91390" tIns="45696" rIns="91390" bIns="45696" numCol="1" anchor="t" anchorCtr="0" compatLnSpc="1">
                <a:prstTxWarp prst="textNoShape">
                  <a:avLst/>
                </a:prstTxWarp>
              </a:bodyPr>
              <a:lstStyle/>
              <a:p>
                <a:endParaRPr lang="en-US">
                  <a:solidFill>
                    <a:schemeClr val="bg2">
                      <a:lumMod val="50000"/>
                    </a:schemeClr>
                  </a:solidFill>
                </a:endParaRPr>
              </a:p>
            </p:txBody>
          </p:sp>
          <p:sp>
            <p:nvSpPr>
              <p:cNvPr id="114" name="Freeform 237"/>
              <p:cNvSpPr>
                <a:spLocks noChangeAspect="1"/>
              </p:cNvSpPr>
              <p:nvPr/>
            </p:nvSpPr>
            <p:spPr bwMode="auto">
              <a:xfrm>
                <a:off x="5048176" y="2478359"/>
                <a:ext cx="533474" cy="476574"/>
              </a:xfrm>
              <a:custGeom>
                <a:avLst/>
                <a:gdLst>
                  <a:gd name="T0" fmla="*/ 95 w 95"/>
                  <a:gd name="T1" fmla="*/ 85 h 85"/>
                  <a:gd name="T2" fmla="*/ 0 w 95"/>
                  <a:gd name="T3" fmla="*/ 85 h 85"/>
                  <a:gd name="T4" fmla="*/ 0 w 95"/>
                  <a:gd name="T5" fmla="*/ 76 h 85"/>
                  <a:gd name="T6" fmla="*/ 5 w 95"/>
                  <a:gd name="T7" fmla="*/ 67 h 85"/>
                  <a:gd name="T8" fmla="*/ 36 w 95"/>
                  <a:gd name="T9" fmla="*/ 54 h 85"/>
                  <a:gd name="T10" fmla="*/ 38 w 95"/>
                  <a:gd name="T11" fmla="*/ 51 h 85"/>
                  <a:gd name="T12" fmla="*/ 36 w 95"/>
                  <a:gd name="T13" fmla="*/ 47 h 85"/>
                  <a:gd name="T14" fmla="*/ 48 w 95"/>
                  <a:gd name="T15" fmla="*/ 0 h 85"/>
                  <a:gd name="T16" fmla="*/ 59 w 95"/>
                  <a:gd name="T17" fmla="*/ 47 h 85"/>
                  <a:gd name="T18" fmla="*/ 57 w 95"/>
                  <a:gd name="T19" fmla="*/ 51 h 85"/>
                  <a:gd name="T20" fmla="*/ 59 w 95"/>
                  <a:gd name="T21" fmla="*/ 54 h 85"/>
                  <a:gd name="T22" fmla="*/ 91 w 95"/>
                  <a:gd name="T23" fmla="*/ 67 h 85"/>
                  <a:gd name="T24" fmla="*/ 95 w 95"/>
                  <a:gd name="T25" fmla="*/ 76 h 85"/>
                  <a:gd name="T26" fmla="*/ 95 w 95"/>
                  <a:gd name="T2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85">
                    <a:moveTo>
                      <a:pt x="95" y="85"/>
                    </a:moveTo>
                    <a:cubicBezTo>
                      <a:pt x="0" y="85"/>
                      <a:pt x="0" y="85"/>
                      <a:pt x="0" y="85"/>
                    </a:cubicBezTo>
                    <a:cubicBezTo>
                      <a:pt x="0" y="82"/>
                      <a:pt x="0" y="79"/>
                      <a:pt x="0" y="76"/>
                    </a:cubicBezTo>
                    <a:cubicBezTo>
                      <a:pt x="0" y="72"/>
                      <a:pt x="1" y="70"/>
                      <a:pt x="5" y="67"/>
                    </a:cubicBezTo>
                    <a:cubicBezTo>
                      <a:pt x="12" y="61"/>
                      <a:pt x="24" y="57"/>
                      <a:pt x="36" y="54"/>
                    </a:cubicBezTo>
                    <a:cubicBezTo>
                      <a:pt x="38" y="53"/>
                      <a:pt x="38" y="53"/>
                      <a:pt x="38" y="51"/>
                    </a:cubicBezTo>
                    <a:cubicBezTo>
                      <a:pt x="38" y="49"/>
                      <a:pt x="38" y="49"/>
                      <a:pt x="36" y="47"/>
                    </a:cubicBezTo>
                    <a:cubicBezTo>
                      <a:pt x="23" y="36"/>
                      <a:pt x="24" y="2"/>
                      <a:pt x="48" y="0"/>
                    </a:cubicBezTo>
                    <a:cubicBezTo>
                      <a:pt x="71" y="2"/>
                      <a:pt x="72" y="36"/>
                      <a:pt x="59" y="47"/>
                    </a:cubicBezTo>
                    <a:cubicBezTo>
                      <a:pt x="57" y="49"/>
                      <a:pt x="57" y="49"/>
                      <a:pt x="57" y="51"/>
                    </a:cubicBezTo>
                    <a:cubicBezTo>
                      <a:pt x="57" y="53"/>
                      <a:pt x="57" y="53"/>
                      <a:pt x="59" y="54"/>
                    </a:cubicBezTo>
                    <a:cubicBezTo>
                      <a:pt x="71" y="57"/>
                      <a:pt x="83" y="61"/>
                      <a:pt x="91" y="67"/>
                    </a:cubicBezTo>
                    <a:cubicBezTo>
                      <a:pt x="94" y="70"/>
                      <a:pt x="95" y="72"/>
                      <a:pt x="95" y="76"/>
                    </a:cubicBezTo>
                    <a:cubicBezTo>
                      <a:pt x="95" y="79"/>
                      <a:pt x="95" y="82"/>
                      <a:pt x="95" y="85"/>
                    </a:cubicBezTo>
                    <a:close/>
                  </a:path>
                </a:pathLst>
              </a:custGeom>
              <a:solidFill>
                <a:schemeClr val="tx1"/>
              </a:solidFill>
              <a:ln>
                <a:noFill/>
              </a:ln>
              <a:extLst/>
            </p:spPr>
            <p:txBody>
              <a:bodyPr vert="horz" wrap="square" lIns="91390" tIns="45696" rIns="91390" bIns="45696" numCol="1" anchor="t" anchorCtr="0" compatLnSpc="1">
                <a:prstTxWarp prst="textNoShape">
                  <a:avLst/>
                </a:prstTxWarp>
              </a:bodyPr>
              <a:lstStyle/>
              <a:p>
                <a:endParaRPr lang="en-US">
                  <a:solidFill>
                    <a:schemeClr val="bg2">
                      <a:lumMod val="50000"/>
                    </a:schemeClr>
                  </a:solidFill>
                </a:endParaRPr>
              </a:p>
            </p:txBody>
          </p:sp>
        </p:grpSp>
        <p:sp>
          <p:nvSpPr>
            <p:cNvPr id="15" name="Rectangle 14"/>
            <p:cNvSpPr/>
            <p:nvPr/>
          </p:nvSpPr>
          <p:spPr>
            <a:xfrm>
              <a:off x="3307044" y="2593794"/>
              <a:ext cx="2276152" cy="659201"/>
            </a:xfrm>
            <a:prstGeom prst="rect">
              <a:avLst/>
            </a:prstGeom>
          </p:spPr>
          <p:txBody>
            <a:bodyPr wrap="square">
              <a:spAutoFit/>
            </a:bodyPr>
            <a:lstStyle/>
            <a:p>
              <a:pPr defTabSz="932042" fontAlgn="base">
                <a:lnSpc>
                  <a:spcPct val="90000"/>
                </a:lnSpc>
                <a:spcBef>
                  <a:spcPct val="0"/>
                </a:spcBef>
                <a:spcAft>
                  <a:spcPts val="612"/>
                </a:spcAft>
              </a:pPr>
              <a:r>
                <a:rPr lang="en-US" sz="1999" b="1" dirty="0">
                  <a:gradFill>
                    <a:gsLst>
                      <a:gs pos="0">
                        <a:srgbClr val="FFFFFF"/>
                      </a:gs>
                      <a:gs pos="100000">
                        <a:srgbClr val="FFFFFF"/>
                      </a:gs>
                    </a:gsLst>
                    <a:lin ang="5400000" scaled="0"/>
                  </a:gradFill>
                  <a:ea typeface="Segoe UI" pitchFamily="34" charset="0"/>
                  <a:cs typeface="Segoe UI" pitchFamily="34" charset="0"/>
                </a:rPr>
                <a:t>Empower User Productivity</a:t>
              </a:r>
              <a:endParaRPr lang="en-US" sz="1999" dirty="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p:nvSpPr>
          <p:spPr>
            <a:xfrm>
              <a:off x="2332793" y="3536368"/>
              <a:ext cx="3455381" cy="1385984"/>
            </a:xfrm>
            <a:prstGeom prst="rect">
              <a:avLst/>
            </a:prstGeom>
          </p:spPr>
          <p:txBody>
            <a:bodyPr wrap="square">
              <a:spAutoFit/>
            </a:bodyPr>
            <a:lstStyle/>
            <a:p>
              <a:pPr marL="285637" indent="-285637" defTabSz="932103" fontAlgn="base">
                <a:lnSpc>
                  <a:spcPct val="90000"/>
                </a:lnSpc>
                <a:spcBef>
                  <a:spcPct val="0"/>
                </a:spcBef>
                <a:spcAft>
                  <a:spcPts val="612"/>
                </a:spcAft>
                <a:buFont typeface="Arial" panose="020B0604020202020204" pitchFamily="34" charset="0"/>
                <a:buChar char="•"/>
              </a:pPr>
              <a:r>
                <a:rPr lang="en-US" sz="1495" dirty="0">
                  <a:gradFill>
                    <a:gsLst>
                      <a:gs pos="0">
                        <a:srgbClr val="FFFFFF"/>
                      </a:gs>
                      <a:gs pos="100000">
                        <a:srgbClr val="FFFFFF"/>
                      </a:gs>
                    </a:gsLst>
                    <a:lin ang="5400000" scaled="0"/>
                  </a:gradFill>
                  <a:ea typeface="Segoe UI" pitchFamily="34" charset="0"/>
                  <a:cs typeface="Segoe UI" pitchFamily="34" charset="0"/>
                </a:rPr>
                <a:t>Device choice</a:t>
              </a:r>
            </a:p>
            <a:p>
              <a:pPr marL="285637" indent="-285637" defTabSz="932103" fontAlgn="base">
                <a:lnSpc>
                  <a:spcPct val="90000"/>
                </a:lnSpc>
                <a:spcBef>
                  <a:spcPct val="0"/>
                </a:spcBef>
                <a:spcAft>
                  <a:spcPts val="612"/>
                </a:spcAft>
                <a:buFont typeface="Arial" panose="020B0604020202020204" pitchFamily="34" charset="0"/>
                <a:buChar char="•"/>
              </a:pPr>
              <a:r>
                <a:rPr lang="en-US" sz="1495" dirty="0">
                  <a:gradFill>
                    <a:gsLst>
                      <a:gs pos="0">
                        <a:srgbClr val="FFFFFF"/>
                      </a:gs>
                      <a:gs pos="100000">
                        <a:srgbClr val="FFFFFF"/>
                      </a:gs>
                    </a:gsLst>
                    <a:lin ang="5400000" scaled="0"/>
                  </a:gradFill>
                  <a:ea typeface="Segoe UI" pitchFamily="34" charset="0"/>
                  <a:cs typeface="Segoe UI" pitchFamily="34" charset="0"/>
                </a:rPr>
                <a:t>Application self-service</a:t>
              </a:r>
            </a:p>
            <a:p>
              <a:pPr marL="285637" indent="-285637" defTabSz="932103" fontAlgn="base">
                <a:lnSpc>
                  <a:spcPct val="90000"/>
                </a:lnSpc>
                <a:spcBef>
                  <a:spcPct val="0"/>
                </a:spcBef>
                <a:spcAft>
                  <a:spcPts val="612"/>
                </a:spcAft>
                <a:buFont typeface="Arial" panose="020B0604020202020204" pitchFamily="34" charset="0"/>
                <a:buChar char="•"/>
              </a:pPr>
              <a:r>
                <a:rPr lang="en-US" sz="1495" dirty="0">
                  <a:gradFill>
                    <a:gsLst>
                      <a:gs pos="0">
                        <a:srgbClr val="FFFFFF"/>
                      </a:gs>
                      <a:gs pos="100000">
                        <a:srgbClr val="FFFFFF"/>
                      </a:gs>
                    </a:gsLst>
                    <a:lin ang="5400000" scaled="0"/>
                  </a:gradFill>
                  <a:ea typeface="Segoe UI" pitchFamily="34" charset="0"/>
                  <a:cs typeface="Segoe UI" pitchFamily="34" charset="0"/>
                </a:rPr>
                <a:t>Personalized application Experience</a:t>
              </a:r>
            </a:p>
            <a:p>
              <a:pPr marL="285637" indent="-285637" defTabSz="932103" fontAlgn="base">
                <a:lnSpc>
                  <a:spcPct val="90000"/>
                </a:lnSpc>
                <a:spcBef>
                  <a:spcPct val="0"/>
                </a:spcBef>
                <a:spcAft>
                  <a:spcPts val="612"/>
                </a:spcAft>
                <a:buFont typeface="Arial" panose="020B0604020202020204" pitchFamily="34" charset="0"/>
                <a:buChar char="•"/>
              </a:pPr>
              <a:r>
                <a:rPr lang="en-US" sz="1495" dirty="0">
                  <a:gradFill>
                    <a:gsLst>
                      <a:gs pos="0">
                        <a:srgbClr val="FFFFFF"/>
                      </a:gs>
                      <a:gs pos="100000">
                        <a:srgbClr val="FFFFFF"/>
                      </a:gs>
                    </a:gsLst>
                    <a:lin ang="5400000" scaled="0"/>
                  </a:gradFill>
                  <a:ea typeface="Segoe UI" pitchFamily="34" charset="0"/>
                  <a:cs typeface="Segoe UI" pitchFamily="34" charset="0"/>
                </a:rPr>
                <a:t>Non-intrusive management</a:t>
              </a:r>
            </a:p>
          </p:txBody>
        </p:sp>
      </p:grpSp>
      <p:pic>
        <p:nvPicPr>
          <p:cNvPr id="24" name="Picture 2" descr="C:\Users\ADI\Pictures\People_images\WIN12_Jon_02.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2133074" y="1488839"/>
            <a:ext cx="3736919" cy="149744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descr="C:\Users\ADI\Pictures\People_images\WIN12_Bill_09.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481183" y="1487840"/>
            <a:ext cx="3741290" cy="1497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83951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459518" y="1731037"/>
            <a:ext cx="11566023" cy="4779209"/>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399" tIns="45700" rIns="91399" bIns="45700" numCol="1" rtlCol="0" anchor="ctr" anchorCtr="0" compatLnSpc="1">
            <a:prstTxWarp prst="textNoShape">
              <a:avLst/>
            </a:prstTxWarp>
          </a:bodyPr>
          <a:lstStyle/>
          <a:p>
            <a:pPr algn="ctr" defTabSz="913737"/>
            <a:endParaRPr lang="en-US" sz="2199" dirty="0">
              <a:solidFill>
                <a:schemeClr val="bg1"/>
              </a:solidFill>
            </a:endParaRPr>
          </a:p>
        </p:txBody>
      </p:sp>
      <p:sp>
        <p:nvSpPr>
          <p:cNvPr id="4" name="Title 3"/>
          <p:cNvSpPr>
            <a:spLocks noGrp="1"/>
          </p:cNvSpPr>
          <p:nvPr>
            <p:ph type="title"/>
          </p:nvPr>
        </p:nvSpPr>
        <p:spPr/>
        <p:txBody>
          <a:bodyPr/>
          <a:lstStyle/>
          <a:p>
            <a:r>
              <a:rPr lang="en-US" dirty="0" smtClean="0"/>
              <a:t>Simplifying Management Across Platforms</a:t>
            </a:r>
            <a:endParaRPr lang="en-US" dirty="0"/>
          </a:p>
        </p:txBody>
      </p:sp>
      <p:sp>
        <p:nvSpPr>
          <p:cNvPr id="5" name="Rectangle 4"/>
          <p:cNvSpPr/>
          <p:nvPr/>
        </p:nvSpPr>
        <p:spPr>
          <a:xfrm>
            <a:off x="7323208" y="2064030"/>
            <a:ext cx="4269730" cy="381810"/>
          </a:xfrm>
          <a:prstGeom prst="rect">
            <a:avLst/>
          </a:prstGeom>
          <a:noFill/>
          <a:ln w="12700">
            <a:noFill/>
            <a:prstDash val="sysDot"/>
          </a:ln>
        </p:spPr>
        <p:txBody>
          <a:bodyPr wrap="none" lIns="91403" rIns="137105" anchor="ctr" anchorCtr="0">
            <a:noAutofit/>
          </a:bodyPr>
          <a:lstStyle/>
          <a:p>
            <a:pPr marL="58715" algn="ctr" defTabSz="913737" fontAlgn="base">
              <a:spcBef>
                <a:spcPct val="0"/>
              </a:spcBef>
              <a:spcAft>
                <a:spcPct val="0"/>
              </a:spcAft>
            </a:pPr>
            <a:r>
              <a:rPr lang="en-US" sz="1399" b="1" dirty="0"/>
              <a:t>Devices &amp; Platforms</a:t>
            </a:r>
          </a:p>
        </p:txBody>
      </p:sp>
      <p:sp>
        <p:nvSpPr>
          <p:cNvPr id="23" name="Freeform 237"/>
          <p:cNvSpPr>
            <a:spLocks noChangeAspect="1"/>
          </p:cNvSpPr>
          <p:nvPr/>
        </p:nvSpPr>
        <p:spPr bwMode="auto">
          <a:xfrm>
            <a:off x="732106" y="5129948"/>
            <a:ext cx="1552937" cy="1387105"/>
          </a:xfrm>
          <a:custGeom>
            <a:avLst/>
            <a:gdLst>
              <a:gd name="T0" fmla="*/ 95 w 95"/>
              <a:gd name="T1" fmla="*/ 85 h 85"/>
              <a:gd name="T2" fmla="*/ 0 w 95"/>
              <a:gd name="T3" fmla="*/ 85 h 85"/>
              <a:gd name="T4" fmla="*/ 0 w 95"/>
              <a:gd name="T5" fmla="*/ 76 h 85"/>
              <a:gd name="T6" fmla="*/ 5 w 95"/>
              <a:gd name="T7" fmla="*/ 67 h 85"/>
              <a:gd name="T8" fmla="*/ 36 w 95"/>
              <a:gd name="T9" fmla="*/ 54 h 85"/>
              <a:gd name="T10" fmla="*/ 38 w 95"/>
              <a:gd name="T11" fmla="*/ 51 h 85"/>
              <a:gd name="T12" fmla="*/ 36 w 95"/>
              <a:gd name="T13" fmla="*/ 47 h 85"/>
              <a:gd name="T14" fmla="*/ 48 w 95"/>
              <a:gd name="T15" fmla="*/ 0 h 85"/>
              <a:gd name="T16" fmla="*/ 59 w 95"/>
              <a:gd name="T17" fmla="*/ 47 h 85"/>
              <a:gd name="T18" fmla="*/ 57 w 95"/>
              <a:gd name="T19" fmla="*/ 51 h 85"/>
              <a:gd name="T20" fmla="*/ 59 w 95"/>
              <a:gd name="T21" fmla="*/ 54 h 85"/>
              <a:gd name="T22" fmla="*/ 91 w 95"/>
              <a:gd name="T23" fmla="*/ 67 h 85"/>
              <a:gd name="T24" fmla="*/ 95 w 95"/>
              <a:gd name="T25" fmla="*/ 76 h 85"/>
              <a:gd name="T26" fmla="*/ 95 w 95"/>
              <a:gd name="T2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85">
                <a:moveTo>
                  <a:pt x="95" y="85"/>
                </a:moveTo>
                <a:cubicBezTo>
                  <a:pt x="0" y="85"/>
                  <a:pt x="0" y="85"/>
                  <a:pt x="0" y="85"/>
                </a:cubicBezTo>
                <a:cubicBezTo>
                  <a:pt x="0" y="82"/>
                  <a:pt x="0" y="79"/>
                  <a:pt x="0" y="76"/>
                </a:cubicBezTo>
                <a:cubicBezTo>
                  <a:pt x="0" y="72"/>
                  <a:pt x="1" y="70"/>
                  <a:pt x="5" y="67"/>
                </a:cubicBezTo>
                <a:cubicBezTo>
                  <a:pt x="12" y="61"/>
                  <a:pt x="24" y="57"/>
                  <a:pt x="36" y="54"/>
                </a:cubicBezTo>
                <a:cubicBezTo>
                  <a:pt x="38" y="53"/>
                  <a:pt x="38" y="53"/>
                  <a:pt x="38" y="51"/>
                </a:cubicBezTo>
                <a:cubicBezTo>
                  <a:pt x="38" y="49"/>
                  <a:pt x="38" y="49"/>
                  <a:pt x="36" y="47"/>
                </a:cubicBezTo>
                <a:cubicBezTo>
                  <a:pt x="23" y="36"/>
                  <a:pt x="24" y="2"/>
                  <a:pt x="48" y="0"/>
                </a:cubicBezTo>
                <a:cubicBezTo>
                  <a:pt x="71" y="2"/>
                  <a:pt x="72" y="36"/>
                  <a:pt x="59" y="47"/>
                </a:cubicBezTo>
                <a:cubicBezTo>
                  <a:pt x="57" y="49"/>
                  <a:pt x="57" y="49"/>
                  <a:pt x="57" y="51"/>
                </a:cubicBezTo>
                <a:cubicBezTo>
                  <a:pt x="57" y="53"/>
                  <a:pt x="57" y="53"/>
                  <a:pt x="59" y="54"/>
                </a:cubicBezTo>
                <a:cubicBezTo>
                  <a:pt x="71" y="57"/>
                  <a:pt x="83" y="61"/>
                  <a:pt x="91" y="67"/>
                </a:cubicBezTo>
                <a:cubicBezTo>
                  <a:pt x="94" y="70"/>
                  <a:pt x="95" y="72"/>
                  <a:pt x="95" y="76"/>
                </a:cubicBezTo>
                <a:cubicBezTo>
                  <a:pt x="95" y="79"/>
                  <a:pt x="95" y="82"/>
                  <a:pt x="95" y="85"/>
                </a:cubicBezTo>
                <a:close/>
              </a:path>
            </a:pathLst>
          </a:custGeom>
          <a:solidFill>
            <a:srgbClr val="FFFFFF"/>
          </a:solidFill>
          <a:ln>
            <a:noFill/>
            <a:headEnd type="none" w="med" len="med"/>
            <a:tailEnd type="none" w="med" len="med"/>
          </a:ln>
          <a:effectLst/>
          <a:ex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15" tIns="46615" rIns="46615" bIns="46615" numCol="1" spcCol="0" rtlCol="0" fromWordArt="0" anchor="ctr" anchorCtr="0" forceAA="0" compatLnSpc="1">
            <a:prstTxWarp prst="textNoShape">
              <a:avLst/>
            </a:prstTxWarp>
            <a:noAutofit/>
          </a:bodyPr>
          <a:lstStyle/>
          <a:p>
            <a:pPr algn="ctr" defTabSz="932012" fontAlgn="base">
              <a:spcBef>
                <a:spcPct val="0"/>
              </a:spcBef>
              <a:spcAft>
                <a:spcPct val="0"/>
              </a:spcAft>
            </a:pPr>
            <a:endParaRPr lang="en-US" sz="1799">
              <a:gradFill>
                <a:gsLst>
                  <a:gs pos="0">
                    <a:srgbClr val="FFFFFF"/>
                  </a:gs>
                  <a:gs pos="100000">
                    <a:srgbClr val="FFFFFF"/>
                  </a:gs>
                </a:gsLst>
                <a:lin ang="5400000" scaled="0"/>
              </a:gradFill>
              <a:ea typeface="Segoe UI" pitchFamily="34" charset="0"/>
              <a:cs typeface="Segoe UI" pitchFamily="34" charset="0"/>
            </a:endParaRPr>
          </a:p>
        </p:txBody>
      </p:sp>
      <p:sp>
        <p:nvSpPr>
          <p:cNvPr id="24" name="TextBox 23"/>
          <p:cNvSpPr txBox="1"/>
          <p:nvPr/>
        </p:nvSpPr>
        <p:spPr>
          <a:xfrm>
            <a:off x="1199729" y="5997013"/>
            <a:ext cx="617690" cy="634232"/>
          </a:xfrm>
          <a:prstGeom prst="rect">
            <a:avLst/>
          </a:prstGeom>
          <a:noFill/>
        </p:spPr>
        <p:txBody>
          <a:bodyPr wrap="none" lIns="182806" tIns="146246" rIns="182806" bIns="146246" rtlCol="0">
            <a:spAutoFit/>
          </a:bodyPr>
          <a:lstStyle/>
          <a:p>
            <a:pPr algn="ctr">
              <a:lnSpc>
                <a:spcPct val="90000"/>
              </a:lnSpc>
            </a:pPr>
            <a:r>
              <a:rPr lang="en-US" sz="2399" dirty="0">
                <a:gradFill>
                  <a:gsLst>
                    <a:gs pos="2917">
                      <a:schemeClr val="tx1"/>
                    </a:gs>
                    <a:gs pos="30000">
                      <a:schemeClr val="tx1"/>
                    </a:gs>
                  </a:gsLst>
                  <a:lin ang="5400000" scaled="0"/>
                </a:gradFill>
              </a:rPr>
              <a:t>IT</a:t>
            </a:r>
          </a:p>
        </p:txBody>
      </p:sp>
      <p:grpSp>
        <p:nvGrpSpPr>
          <p:cNvPr id="41" name="Group 40"/>
          <p:cNvGrpSpPr/>
          <p:nvPr/>
        </p:nvGrpSpPr>
        <p:grpSpPr>
          <a:xfrm>
            <a:off x="3637087" y="3083923"/>
            <a:ext cx="2934117" cy="2741591"/>
            <a:chOff x="3636048" y="3083757"/>
            <a:chExt cx="2935297" cy="2742694"/>
          </a:xfrm>
        </p:grpSpPr>
        <p:pic>
          <p:nvPicPr>
            <p:cNvPr id="22" name="Picture 21" descr="C:\Users\mflorida.REDMOND\AppData\Local\Microsoft\Windows\Temporary Internet Files\Content.Outlook\CJ3SCPD3\SysCnt12-ConfigMgr_h_rgb_r.png"/>
            <p:cNvPicPr>
              <a:picLocks noChangeAspect="1" noChangeArrowheads="1"/>
            </p:cNvPicPr>
            <p:nvPr/>
          </p:nvPicPr>
          <p:blipFill>
            <a:blip r:embed="rId3">
              <a:biLevel thresh="25000"/>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bwMode="auto">
            <a:xfrm>
              <a:off x="4209382" y="3083757"/>
              <a:ext cx="2289427" cy="60915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0" name="Freeform 320"/>
            <p:cNvSpPr>
              <a:spLocks/>
            </p:cNvSpPr>
            <p:nvPr/>
          </p:nvSpPr>
          <p:spPr bwMode="auto">
            <a:xfrm>
              <a:off x="4699672" y="4992283"/>
              <a:ext cx="1871673" cy="834168"/>
            </a:xfrm>
            <a:custGeom>
              <a:avLst/>
              <a:gdLst>
                <a:gd name="T0" fmla="*/ 743 w 959"/>
                <a:gd name="T1" fmla="*/ 528 h 534"/>
                <a:gd name="T2" fmla="*/ 607 w 959"/>
                <a:gd name="T3" fmla="*/ 531 h 534"/>
                <a:gd name="T4" fmla="*/ 187 w 959"/>
                <a:gd name="T5" fmla="*/ 531 h 534"/>
                <a:gd name="T6" fmla="*/ 121 w 959"/>
                <a:gd name="T7" fmla="*/ 526 h 534"/>
                <a:gd name="T8" fmla="*/ 13 w 959"/>
                <a:gd name="T9" fmla="*/ 419 h 534"/>
                <a:gd name="T10" fmla="*/ 23 w 959"/>
                <a:gd name="T11" fmla="*/ 297 h 534"/>
                <a:gd name="T12" fmla="*/ 96 w 959"/>
                <a:gd name="T13" fmla="*/ 227 h 534"/>
                <a:gd name="T14" fmla="*/ 212 w 959"/>
                <a:gd name="T15" fmla="*/ 224 h 534"/>
                <a:gd name="T16" fmla="*/ 320 w 959"/>
                <a:gd name="T17" fmla="*/ 123 h 534"/>
                <a:gd name="T18" fmla="*/ 487 w 959"/>
                <a:gd name="T19" fmla="*/ 133 h 534"/>
                <a:gd name="T20" fmla="*/ 687 w 959"/>
                <a:gd name="T21" fmla="*/ 3 h 534"/>
                <a:gd name="T22" fmla="*/ 805 w 959"/>
                <a:gd name="T23" fmla="*/ 26 h 534"/>
                <a:gd name="T24" fmla="*/ 940 w 959"/>
                <a:gd name="T25" fmla="*/ 178 h 534"/>
                <a:gd name="T26" fmla="*/ 952 w 959"/>
                <a:gd name="T27" fmla="*/ 307 h 534"/>
                <a:gd name="T28" fmla="*/ 843 w 959"/>
                <a:gd name="T29" fmla="*/ 486 h 534"/>
                <a:gd name="T30" fmla="*/ 743 w 959"/>
                <a:gd name="T31" fmla="*/ 52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59" h="534">
                  <a:moveTo>
                    <a:pt x="743" y="528"/>
                  </a:moveTo>
                  <a:cubicBezTo>
                    <a:pt x="703" y="534"/>
                    <a:pt x="657" y="531"/>
                    <a:pt x="607" y="531"/>
                  </a:cubicBezTo>
                  <a:cubicBezTo>
                    <a:pt x="468" y="531"/>
                    <a:pt x="327" y="531"/>
                    <a:pt x="187" y="531"/>
                  </a:cubicBezTo>
                  <a:cubicBezTo>
                    <a:pt x="162" y="531"/>
                    <a:pt x="140" y="531"/>
                    <a:pt x="121" y="526"/>
                  </a:cubicBezTo>
                  <a:cubicBezTo>
                    <a:pt x="68" y="513"/>
                    <a:pt x="29" y="473"/>
                    <a:pt x="13" y="419"/>
                  </a:cubicBezTo>
                  <a:cubicBezTo>
                    <a:pt x="0" y="377"/>
                    <a:pt x="7" y="330"/>
                    <a:pt x="23" y="297"/>
                  </a:cubicBezTo>
                  <a:cubicBezTo>
                    <a:pt x="38" y="268"/>
                    <a:pt x="64" y="241"/>
                    <a:pt x="96" y="227"/>
                  </a:cubicBezTo>
                  <a:cubicBezTo>
                    <a:pt x="126" y="213"/>
                    <a:pt x="174" y="207"/>
                    <a:pt x="212" y="224"/>
                  </a:cubicBezTo>
                  <a:cubicBezTo>
                    <a:pt x="236" y="179"/>
                    <a:pt x="271" y="143"/>
                    <a:pt x="320" y="123"/>
                  </a:cubicBezTo>
                  <a:cubicBezTo>
                    <a:pt x="371" y="101"/>
                    <a:pt x="445" y="105"/>
                    <a:pt x="487" y="133"/>
                  </a:cubicBezTo>
                  <a:cubicBezTo>
                    <a:pt x="528" y="66"/>
                    <a:pt x="590" y="10"/>
                    <a:pt x="687" y="3"/>
                  </a:cubicBezTo>
                  <a:cubicBezTo>
                    <a:pt x="734" y="0"/>
                    <a:pt x="772" y="10"/>
                    <a:pt x="805" y="26"/>
                  </a:cubicBezTo>
                  <a:cubicBezTo>
                    <a:pt x="868" y="55"/>
                    <a:pt x="917" y="106"/>
                    <a:pt x="940" y="178"/>
                  </a:cubicBezTo>
                  <a:cubicBezTo>
                    <a:pt x="952" y="213"/>
                    <a:pt x="959" y="259"/>
                    <a:pt x="952" y="307"/>
                  </a:cubicBezTo>
                  <a:cubicBezTo>
                    <a:pt x="941" y="389"/>
                    <a:pt x="897" y="448"/>
                    <a:pt x="843" y="486"/>
                  </a:cubicBezTo>
                  <a:cubicBezTo>
                    <a:pt x="815" y="505"/>
                    <a:pt x="782" y="521"/>
                    <a:pt x="743" y="528"/>
                  </a:cubicBezTo>
                  <a:close/>
                </a:path>
              </a:pathLst>
            </a:custGeom>
            <a:solidFill>
              <a:schemeClr val="tx1"/>
            </a:solidFill>
            <a:ln w="9525" cap="flat" cmpd="sng" algn="ctr">
              <a:noFill/>
              <a:prstDash val="solid"/>
              <a:headEnd type="none" w="med" len="med"/>
              <a:tailEnd type="none" w="med" len="med"/>
            </a:ln>
            <a:effectLst/>
            <a:extLst/>
          </p:spPr>
          <p:txBody>
            <a:bodyPr vert="horz" wrap="square" lIns="113796" tIns="0" rIns="113796" bIns="56898" numCol="1" rtlCol="0" anchor="ctr" anchorCtr="0" compatLnSpc="1">
              <a:prstTxWarp prst="textNoShape">
                <a:avLst/>
              </a:prstTxWarp>
            </a:bodyPr>
            <a:lstStyle/>
            <a:p>
              <a:pPr defTabSz="1137643" fontAlgn="base">
                <a:spcBef>
                  <a:spcPct val="0"/>
                </a:spcBef>
                <a:spcAft>
                  <a:spcPct val="0"/>
                </a:spcAft>
              </a:pPr>
              <a:endParaRPr lang="en-US" sz="1399" b="1" kern="0" dirty="0">
                <a:solidFill>
                  <a:schemeClr val="accent1"/>
                </a:solidFill>
                <a:latin typeface="Segoe" pitchFamily="34" charset="0"/>
              </a:endParaRPr>
            </a:p>
            <a:p>
              <a:pPr defTabSz="1137643" fontAlgn="base">
                <a:spcBef>
                  <a:spcPct val="0"/>
                </a:spcBef>
                <a:spcAft>
                  <a:spcPct val="0"/>
                </a:spcAft>
              </a:pPr>
              <a:r>
                <a:rPr lang="en-US" sz="1399" b="1" kern="0" dirty="0">
                  <a:solidFill>
                    <a:schemeClr val="accent1"/>
                  </a:solidFill>
                  <a:latin typeface="Segoe" pitchFamily="34" charset="0"/>
                </a:rPr>
                <a:t>       </a:t>
              </a:r>
            </a:p>
          </p:txBody>
        </p:sp>
        <p:cxnSp>
          <p:nvCxnSpPr>
            <p:cNvPr id="34" name="Straight Arrow Connector 33"/>
            <p:cNvCxnSpPr/>
            <p:nvPr/>
          </p:nvCxnSpPr>
          <p:spPr>
            <a:xfrm flipH="1">
              <a:off x="3636048" y="3608613"/>
              <a:ext cx="512399" cy="735809"/>
            </a:xfrm>
            <a:prstGeom prst="straightConnector1">
              <a:avLst/>
            </a:prstGeom>
            <a:ln w="19050" cap="rnd" cmpd="sng">
              <a:solidFill>
                <a:schemeClr val="tx1"/>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flipV="1">
              <a:off x="3636048" y="4659621"/>
              <a:ext cx="512399" cy="584737"/>
            </a:xfrm>
            <a:prstGeom prst="straightConnector1">
              <a:avLst/>
            </a:prstGeom>
            <a:ln w="19050" cap="rnd" cmpd="sng">
              <a:solidFill>
                <a:schemeClr val="tx1"/>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 name="Group 1"/>
          <p:cNvGrpSpPr/>
          <p:nvPr/>
        </p:nvGrpSpPr>
        <p:grpSpPr>
          <a:xfrm>
            <a:off x="2035016" y="3924206"/>
            <a:ext cx="1870435" cy="1068646"/>
            <a:chOff x="2312733" y="3924377"/>
            <a:chExt cx="1871187" cy="1069076"/>
          </a:xfrm>
        </p:grpSpPr>
        <p:pic>
          <p:nvPicPr>
            <p:cNvPr id="39" name="Picture 38"/>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a:off x="2399333" y="3924377"/>
              <a:ext cx="1368055" cy="1069076"/>
            </a:xfrm>
            <a:prstGeom prst="rect">
              <a:avLst/>
            </a:prstGeom>
          </p:spPr>
        </p:pic>
        <p:sp>
          <p:nvSpPr>
            <p:cNvPr id="25" name="Rectangle 24"/>
            <p:cNvSpPr/>
            <p:nvPr/>
          </p:nvSpPr>
          <p:spPr>
            <a:xfrm>
              <a:off x="2312733" y="4321892"/>
              <a:ext cx="1871187" cy="470783"/>
            </a:xfrm>
            <a:prstGeom prst="rect">
              <a:avLst/>
            </a:prstGeom>
          </p:spPr>
          <p:txBody>
            <a:bodyPr wrap="square">
              <a:spAutoFit/>
            </a:bodyPr>
            <a:lstStyle/>
            <a:p>
              <a:pPr marL="168208" lvl="1"/>
              <a:r>
                <a:rPr lang="en-US" sz="1199" dirty="0">
                  <a:ea typeface="Calibri"/>
                  <a:cs typeface="Arial" pitchFamily="34" charset="0"/>
                </a:rPr>
                <a:t>Single admin</a:t>
              </a:r>
            </a:p>
            <a:p>
              <a:pPr marL="168208" lvl="1"/>
              <a:r>
                <a:rPr lang="en-US" sz="1199" dirty="0">
                  <a:ea typeface="Calibri"/>
                  <a:cs typeface="Arial" pitchFamily="34" charset="0"/>
                </a:rPr>
                <a:t>console</a:t>
              </a:r>
            </a:p>
          </p:txBody>
        </p:sp>
      </p:grpSp>
      <p:cxnSp>
        <p:nvCxnSpPr>
          <p:cNvPr id="29" name="Straight Arrow Connector 28"/>
          <p:cNvCxnSpPr/>
          <p:nvPr/>
        </p:nvCxnSpPr>
        <p:spPr>
          <a:xfrm flipH="1">
            <a:off x="2038158" y="5118523"/>
            <a:ext cx="426650" cy="504031"/>
          </a:xfrm>
          <a:prstGeom prst="straightConnector1">
            <a:avLst/>
          </a:prstGeom>
          <a:ln w="19050" cap="rnd" cmpd="sng">
            <a:solidFill>
              <a:schemeClr val="tx1"/>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7063267" y="2845883"/>
            <a:ext cx="4351960" cy="1552727"/>
            <a:chOff x="7063606" y="2845621"/>
            <a:chExt cx="4353711" cy="1553352"/>
          </a:xfrm>
        </p:grpSpPr>
        <p:grpSp>
          <p:nvGrpSpPr>
            <p:cNvPr id="13" name="Group 12"/>
            <p:cNvGrpSpPr/>
            <p:nvPr/>
          </p:nvGrpSpPr>
          <p:grpSpPr>
            <a:xfrm>
              <a:off x="9583894" y="3649365"/>
              <a:ext cx="943970" cy="749608"/>
              <a:chOff x="10242275" y="-961788"/>
              <a:chExt cx="780141" cy="619510"/>
            </a:xfrm>
          </p:grpSpPr>
          <p:sp>
            <p:nvSpPr>
              <p:cNvPr id="64" name="Freeform 7"/>
              <p:cNvSpPr>
                <a:spLocks noChangeAspect="1" noEditPoints="1"/>
              </p:cNvSpPr>
              <p:nvPr/>
            </p:nvSpPr>
            <p:spPr bwMode="auto">
              <a:xfrm>
                <a:off x="10242275" y="-961788"/>
                <a:ext cx="780141" cy="619510"/>
              </a:xfrm>
              <a:custGeom>
                <a:avLst/>
                <a:gdLst>
                  <a:gd name="T0" fmla="*/ 16 w 1389"/>
                  <a:gd name="T1" fmla="*/ 0 h 878"/>
                  <a:gd name="T2" fmla="*/ 0 w 1389"/>
                  <a:gd name="T3" fmla="*/ 332 h 878"/>
                  <a:gd name="T4" fmla="*/ 0 w 1389"/>
                  <a:gd name="T5" fmla="*/ 788 h 878"/>
                  <a:gd name="T6" fmla="*/ 198 w 1389"/>
                  <a:gd name="T7" fmla="*/ 802 h 878"/>
                  <a:gd name="T8" fmla="*/ 647 w 1389"/>
                  <a:gd name="T9" fmla="*/ 803 h 878"/>
                  <a:gd name="T10" fmla="*/ 647 w 1389"/>
                  <a:gd name="T11" fmla="*/ 826 h 878"/>
                  <a:gd name="T12" fmla="*/ 355 w 1389"/>
                  <a:gd name="T13" fmla="*/ 840 h 878"/>
                  <a:gd name="T14" fmla="*/ 345 w 1389"/>
                  <a:gd name="T15" fmla="*/ 878 h 878"/>
                  <a:gd name="T16" fmla="*/ 1039 w 1389"/>
                  <a:gd name="T17" fmla="*/ 864 h 878"/>
                  <a:gd name="T18" fmla="*/ 1000 w 1389"/>
                  <a:gd name="T19" fmla="*/ 826 h 878"/>
                  <a:gd name="T20" fmla="*/ 721 w 1389"/>
                  <a:gd name="T21" fmla="*/ 804 h 878"/>
                  <a:gd name="T22" fmla="*/ 1374 w 1389"/>
                  <a:gd name="T23" fmla="*/ 803 h 878"/>
                  <a:gd name="T24" fmla="*/ 1389 w 1389"/>
                  <a:gd name="T25" fmla="*/ 14 h 878"/>
                  <a:gd name="T26" fmla="*/ 1126 w 1389"/>
                  <a:gd name="T27" fmla="*/ 781 h 878"/>
                  <a:gd name="T28" fmla="*/ 1107 w 1389"/>
                  <a:gd name="T29" fmla="*/ 778 h 878"/>
                  <a:gd name="T30" fmla="*/ 1126 w 1389"/>
                  <a:gd name="T31" fmla="*/ 774 h 878"/>
                  <a:gd name="T32" fmla="*/ 1126 w 1389"/>
                  <a:gd name="T33" fmla="*/ 781 h 878"/>
                  <a:gd name="T34" fmla="*/ 1144 w 1389"/>
                  <a:gd name="T35" fmla="*/ 781 h 878"/>
                  <a:gd name="T36" fmla="*/ 1144 w 1389"/>
                  <a:gd name="T37" fmla="*/ 774 h 878"/>
                  <a:gd name="T38" fmla="*/ 1164 w 1389"/>
                  <a:gd name="T39" fmla="*/ 778 h 878"/>
                  <a:gd name="T40" fmla="*/ 1194 w 1389"/>
                  <a:gd name="T41" fmla="*/ 781 h 878"/>
                  <a:gd name="T42" fmla="*/ 1174 w 1389"/>
                  <a:gd name="T43" fmla="*/ 778 h 878"/>
                  <a:gd name="T44" fmla="*/ 1194 w 1389"/>
                  <a:gd name="T45" fmla="*/ 774 h 878"/>
                  <a:gd name="T46" fmla="*/ 1194 w 1389"/>
                  <a:gd name="T47" fmla="*/ 781 h 878"/>
                  <a:gd name="T48" fmla="*/ 1211 w 1389"/>
                  <a:gd name="T49" fmla="*/ 781 h 878"/>
                  <a:gd name="T50" fmla="*/ 1211 w 1389"/>
                  <a:gd name="T51" fmla="*/ 774 h 878"/>
                  <a:gd name="T52" fmla="*/ 1231 w 1389"/>
                  <a:gd name="T53" fmla="*/ 778 h 878"/>
                  <a:gd name="T54" fmla="*/ 1261 w 1389"/>
                  <a:gd name="T55" fmla="*/ 781 h 878"/>
                  <a:gd name="T56" fmla="*/ 1241 w 1389"/>
                  <a:gd name="T57" fmla="*/ 778 h 878"/>
                  <a:gd name="T58" fmla="*/ 1261 w 1389"/>
                  <a:gd name="T59" fmla="*/ 774 h 878"/>
                  <a:gd name="T60" fmla="*/ 1261 w 1389"/>
                  <a:gd name="T61" fmla="*/ 781 h 878"/>
                  <a:gd name="T62" fmla="*/ 1278 w 1389"/>
                  <a:gd name="T63" fmla="*/ 781 h 878"/>
                  <a:gd name="T64" fmla="*/ 1278 w 1389"/>
                  <a:gd name="T65" fmla="*/ 774 h 878"/>
                  <a:gd name="T66" fmla="*/ 1298 w 1389"/>
                  <a:gd name="T67" fmla="*/ 778 h 878"/>
                  <a:gd name="T68" fmla="*/ 1316 w 1389"/>
                  <a:gd name="T69" fmla="*/ 787 h 878"/>
                  <a:gd name="T70" fmla="*/ 1316 w 1389"/>
                  <a:gd name="T71" fmla="*/ 768 h 878"/>
                  <a:gd name="T72" fmla="*/ 1316 w 1389"/>
                  <a:gd name="T73" fmla="*/ 787 h 878"/>
                  <a:gd name="T74" fmla="*/ 1326 w 1389"/>
                  <a:gd name="T75" fmla="*/ 754 h 878"/>
                  <a:gd name="T76" fmla="*/ 455 w 1389"/>
                  <a:gd name="T77" fmla="*/ 754 h 878"/>
                  <a:gd name="T78" fmla="*/ 49 w 1389"/>
                  <a:gd name="T79" fmla="*/ 739 h 878"/>
                  <a:gd name="T80" fmla="*/ 49 w 1389"/>
                  <a:gd name="T81" fmla="*/ 332 h 878"/>
                  <a:gd name="T82" fmla="*/ 64 w 1389"/>
                  <a:gd name="T83" fmla="*/ 48 h 878"/>
                  <a:gd name="T84" fmla="*/ 1340 w 1389"/>
                  <a:gd name="T85" fmla="*/ 63 h 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9" h="878">
                    <a:moveTo>
                      <a:pt x="1374" y="0"/>
                    </a:moveTo>
                    <a:cubicBezTo>
                      <a:pt x="16" y="0"/>
                      <a:pt x="16" y="0"/>
                      <a:pt x="16" y="0"/>
                    </a:cubicBezTo>
                    <a:cubicBezTo>
                      <a:pt x="7" y="0"/>
                      <a:pt x="0" y="6"/>
                      <a:pt x="0" y="14"/>
                    </a:cubicBezTo>
                    <a:cubicBezTo>
                      <a:pt x="0" y="139"/>
                      <a:pt x="0" y="244"/>
                      <a:pt x="0" y="332"/>
                    </a:cubicBezTo>
                    <a:cubicBezTo>
                      <a:pt x="0" y="384"/>
                      <a:pt x="0" y="430"/>
                      <a:pt x="0" y="470"/>
                    </a:cubicBezTo>
                    <a:cubicBezTo>
                      <a:pt x="0" y="788"/>
                      <a:pt x="0" y="788"/>
                      <a:pt x="0" y="788"/>
                    </a:cubicBezTo>
                    <a:cubicBezTo>
                      <a:pt x="0" y="796"/>
                      <a:pt x="7" y="802"/>
                      <a:pt x="16" y="802"/>
                    </a:cubicBezTo>
                    <a:cubicBezTo>
                      <a:pt x="16" y="802"/>
                      <a:pt x="16" y="802"/>
                      <a:pt x="198" y="802"/>
                    </a:cubicBezTo>
                    <a:cubicBezTo>
                      <a:pt x="198" y="802"/>
                      <a:pt x="198" y="803"/>
                      <a:pt x="198" y="803"/>
                    </a:cubicBezTo>
                    <a:cubicBezTo>
                      <a:pt x="647" y="803"/>
                      <a:pt x="647" y="803"/>
                      <a:pt x="647" y="803"/>
                    </a:cubicBezTo>
                    <a:cubicBezTo>
                      <a:pt x="647" y="803"/>
                      <a:pt x="647" y="803"/>
                      <a:pt x="647" y="804"/>
                    </a:cubicBezTo>
                    <a:cubicBezTo>
                      <a:pt x="647" y="826"/>
                      <a:pt x="647" y="826"/>
                      <a:pt x="647" y="826"/>
                    </a:cubicBezTo>
                    <a:cubicBezTo>
                      <a:pt x="369" y="826"/>
                      <a:pt x="369" y="826"/>
                      <a:pt x="369" y="826"/>
                    </a:cubicBezTo>
                    <a:cubicBezTo>
                      <a:pt x="362" y="826"/>
                      <a:pt x="355" y="832"/>
                      <a:pt x="355" y="840"/>
                    </a:cubicBezTo>
                    <a:cubicBezTo>
                      <a:pt x="331" y="864"/>
                      <a:pt x="331" y="864"/>
                      <a:pt x="331" y="864"/>
                    </a:cubicBezTo>
                    <a:cubicBezTo>
                      <a:pt x="331" y="872"/>
                      <a:pt x="337" y="878"/>
                      <a:pt x="345" y="878"/>
                    </a:cubicBezTo>
                    <a:cubicBezTo>
                      <a:pt x="1024" y="878"/>
                      <a:pt x="1024" y="878"/>
                      <a:pt x="1024" y="878"/>
                    </a:cubicBezTo>
                    <a:cubicBezTo>
                      <a:pt x="1033" y="878"/>
                      <a:pt x="1039" y="872"/>
                      <a:pt x="1039" y="864"/>
                    </a:cubicBezTo>
                    <a:cubicBezTo>
                      <a:pt x="1015" y="840"/>
                      <a:pt x="1015" y="840"/>
                      <a:pt x="1015" y="840"/>
                    </a:cubicBezTo>
                    <a:cubicBezTo>
                      <a:pt x="1015" y="832"/>
                      <a:pt x="1009" y="826"/>
                      <a:pt x="1000" y="826"/>
                    </a:cubicBezTo>
                    <a:cubicBezTo>
                      <a:pt x="721" y="826"/>
                      <a:pt x="721" y="826"/>
                      <a:pt x="721" y="826"/>
                    </a:cubicBezTo>
                    <a:cubicBezTo>
                      <a:pt x="721" y="804"/>
                      <a:pt x="721" y="804"/>
                      <a:pt x="721" y="804"/>
                    </a:cubicBezTo>
                    <a:cubicBezTo>
                      <a:pt x="721" y="803"/>
                      <a:pt x="721" y="803"/>
                      <a:pt x="721" y="803"/>
                    </a:cubicBezTo>
                    <a:cubicBezTo>
                      <a:pt x="1374" y="803"/>
                      <a:pt x="1374" y="803"/>
                      <a:pt x="1374" y="803"/>
                    </a:cubicBezTo>
                    <a:cubicBezTo>
                      <a:pt x="1383" y="803"/>
                      <a:pt x="1389" y="797"/>
                      <a:pt x="1389" y="789"/>
                    </a:cubicBezTo>
                    <a:cubicBezTo>
                      <a:pt x="1389" y="14"/>
                      <a:pt x="1389" y="14"/>
                      <a:pt x="1389" y="14"/>
                    </a:cubicBezTo>
                    <a:cubicBezTo>
                      <a:pt x="1389" y="6"/>
                      <a:pt x="1383" y="0"/>
                      <a:pt x="1374" y="0"/>
                    </a:cubicBezTo>
                    <a:close/>
                    <a:moveTo>
                      <a:pt x="1126" y="781"/>
                    </a:moveTo>
                    <a:cubicBezTo>
                      <a:pt x="1110" y="781"/>
                      <a:pt x="1110" y="781"/>
                      <a:pt x="1110" y="781"/>
                    </a:cubicBezTo>
                    <a:cubicBezTo>
                      <a:pt x="1108" y="781"/>
                      <a:pt x="1107" y="780"/>
                      <a:pt x="1107" y="778"/>
                    </a:cubicBezTo>
                    <a:cubicBezTo>
                      <a:pt x="1107" y="776"/>
                      <a:pt x="1108" y="774"/>
                      <a:pt x="1110" y="774"/>
                    </a:cubicBezTo>
                    <a:cubicBezTo>
                      <a:pt x="1126" y="774"/>
                      <a:pt x="1126" y="774"/>
                      <a:pt x="1126" y="774"/>
                    </a:cubicBezTo>
                    <a:cubicBezTo>
                      <a:pt x="1129" y="774"/>
                      <a:pt x="1130" y="776"/>
                      <a:pt x="1130" y="778"/>
                    </a:cubicBezTo>
                    <a:cubicBezTo>
                      <a:pt x="1130" y="780"/>
                      <a:pt x="1129" y="781"/>
                      <a:pt x="1126" y="781"/>
                    </a:cubicBezTo>
                    <a:close/>
                    <a:moveTo>
                      <a:pt x="1160" y="781"/>
                    </a:moveTo>
                    <a:cubicBezTo>
                      <a:pt x="1144" y="781"/>
                      <a:pt x="1144" y="781"/>
                      <a:pt x="1144" y="781"/>
                    </a:cubicBezTo>
                    <a:cubicBezTo>
                      <a:pt x="1142" y="781"/>
                      <a:pt x="1140" y="780"/>
                      <a:pt x="1140" y="778"/>
                    </a:cubicBezTo>
                    <a:cubicBezTo>
                      <a:pt x="1140" y="776"/>
                      <a:pt x="1142" y="774"/>
                      <a:pt x="1144" y="774"/>
                    </a:cubicBezTo>
                    <a:cubicBezTo>
                      <a:pt x="1160" y="774"/>
                      <a:pt x="1160" y="774"/>
                      <a:pt x="1160" y="774"/>
                    </a:cubicBezTo>
                    <a:cubicBezTo>
                      <a:pt x="1162" y="774"/>
                      <a:pt x="1164" y="776"/>
                      <a:pt x="1164" y="778"/>
                    </a:cubicBezTo>
                    <a:cubicBezTo>
                      <a:pt x="1164" y="780"/>
                      <a:pt x="1162" y="781"/>
                      <a:pt x="1160" y="781"/>
                    </a:cubicBezTo>
                    <a:close/>
                    <a:moveTo>
                      <a:pt x="1194" y="781"/>
                    </a:moveTo>
                    <a:cubicBezTo>
                      <a:pt x="1177" y="781"/>
                      <a:pt x="1177" y="781"/>
                      <a:pt x="1177" y="781"/>
                    </a:cubicBezTo>
                    <a:cubicBezTo>
                      <a:pt x="1175" y="781"/>
                      <a:pt x="1174" y="780"/>
                      <a:pt x="1174" y="778"/>
                    </a:cubicBezTo>
                    <a:cubicBezTo>
                      <a:pt x="1174" y="776"/>
                      <a:pt x="1175" y="774"/>
                      <a:pt x="1177" y="774"/>
                    </a:cubicBezTo>
                    <a:cubicBezTo>
                      <a:pt x="1194" y="774"/>
                      <a:pt x="1194" y="774"/>
                      <a:pt x="1194" y="774"/>
                    </a:cubicBezTo>
                    <a:cubicBezTo>
                      <a:pt x="1196" y="774"/>
                      <a:pt x="1198" y="776"/>
                      <a:pt x="1198" y="778"/>
                    </a:cubicBezTo>
                    <a:cubicBezTo>
                      <a:pt x="1198" y="780"/>
                      <a:pt x="1196" y="781"/>
                      <a:pt x="1194" y="781"/>
                    </a:cubicBezTo>
                    <a:close/>
                    <a:moveTo>
                      <a:pt x="1228" y="781"/>
                    </a:moveTo>
                    <a:cubicBezTo>
                      <a:pt x="1211" y="781"/>
                      <a:pt x="1211" y="781"/>
                      <a:pt x="1211" y="781"/>
                    </a:cubicBezTo>
                    <a:cubicBezTo>
                      <a:pt x="1209" y="781"/>
                      <a:pt x="1207" y="780"/>
                      <a:pt x="1207" y="778"/>
                    </a:cubicBezTo>
                    <a:cubicBezTo>
                      <a:pt x="1207" y="776"/>
                      <a:pt x="1209" y="774"/>
                      <a:pt x="1211" y="774"/>
                    </a:cubicBezTo>
                    <a:cubicBezTo>
                      <a:pt x="1228" y="774"/>
                      <a:pt x="1228" y="774"/>
                      <a:pt x="1228" y="774"/>
                    </a:cubicBezTo>
                    <a:cubicBezTo>
                      <a:pt x="1230" y="774"/>
                      <a:pt x="1231" y="776"/>
                      <a:pt x="1231" y="778"/>
                    </a:cubicBezTo>
                    <a:cubicBezTo>
                      <a:pt x="1231" y="780"/>
                      <a:pt x="1230" y="781"/>
                      <a:pt x="1228" y="781"/>
                    </a:cubicBezTo>
                    <a:close/>
                    <a:moveTo>
                      <a:pt x="1261" y="781"/>
                    </a:moveTo>
                    <a:cubicBezTo>
                      <a:pt x="1244" y="781"/>
                      <a:pt x="1244" y="781"/>
                      <a:pt x="1244" y="781"/>
                    </a:cubicBezTo>
                    <a:cubicBezTo>
                      <a:pt x="1242" y="781"/>
                      <a:pt x="1241" y="780"/>
                      <a:pt x="1241" y="778"/>
                    </a:cubicBezTo>
                    <a:cubicBezTo>
                      <a:pt x="1241" y="776"/>
                      <a:pt x="1242" y="774"/>
                      <a:pt x="1244" y="774"/>
                    </a:cubicBezTo>
                    <a:cubicBezTo>
                      <a:pt x="1261" y="774"/>
                      <a:pt x="1261" y="774"/>
                      <a:pt x="1261" y="774"/>
                    </a:cubicBezTo>
                    <a:cubicBezTo>
                      <a:pt x="1263" y="774"/>
                      <a:pt x="1265" y="776"/>
                      <a:pt x="1265" y="778"/>
                    </a:cubicBezTo>
                    <a:cubicBezTo>
                      <a:pt x="1265" y="780"/>
                      <a:pt x="1263" y="781"/>
                      <a:pt x="1261" y="781"/>
                    </a:cubicBezTo>
                    <a:close/>
                    <a:moveTo>
                      <a:pt x="1295" y="781"/>
                    </a:moveTo>
                    <a:cubicBezTo>
                      <a:pt x="1278" y="781"/>
                      <a:pt x="1278" y="781"/>
                      <a:pt x="1278" y="781"/>
                    </a:cubicBezTo>
                    <a:cubicBezTo>
                      <a:pt x="1276" y="781"/>
                      <a:pt x="1274" y="780"/>
                      <a:pt x="1274" y="778"/>
                    </a:cubicBezTo>
                    <a:cubicBezTo>
                      <a:pt x="1274" y="776"/>
                      <a:pt x="1276" y="774"/>
                      <a:pt x="1278" y="774"/>
                    </a:cubicBezTo>
                    <a:cubicBezTo>
                      <a:pt x="1295" y="774"/>
                      <a:pt x="1295" y="774"/>
                      <a:pt x="1295" y="774"/>
                    </a:cubicBezTo>
                    <a:cubicBezTo>
                      <a:pt x="1297" y="774"/>
                      <a:pt x="1298" y="776"/>
                      <a:pt x="1298" y="778"/>
                    </a:cubicBezTo>
                    <a:cubicBezTo>
                      <a:pt x="1298" y="780"/>
                      <a:pt x="1297" y="781"/>
                      <a:pt x="1295" y="781"/>
                    </a:cubicBezTo>
                    <a:close/>
                    <a:moveTo>
                      <a:pt x="1316" y="787"/>
                    </a:moveTo>
                    <a:cubicBezTo>
                      <a:pt x="1311" y="787"/>
                      <a:pt x="1307" y="783"/>
                      <a:pt x="1307" y="778"/>
                    </a:cubicBezTo>
                    <a:cubicBezTo>
                      <a:pt x="1307" y="773"/>
                      <a:pt x="1311" y="768"/>
                      <a:pt x="1316" y="768"/>
                    </a:cubicBezTo>
                    <a:cubicBezTo>
                      <a:pt x="1321" y="768"/>
                      <a:pt x="1325" y="773"/>
                      <a:pt x="1325" y="778"/>
                    </a:cubicBezTo>
                    <a:cubicBezTo>
                      <a:pt x="1325" y="783"/>
                      <a:pt x="1321" y="787"/>
                      <a:pt x="1316" y="787"/>
                    </a:cubicBezTo>
                    <a:close/>
                    <a:moveTo>
                      <a:pt x="1340" y="740"/>
                    </a:moveTo>
                    <a:cubicBezTo>
                      <a:pt x="1340" y="748"/>
                      <a:pt x="1334" y="754"/>
                      <a:pt x="1326" y="754"/>
                    </a:cubicBezTo>
                    <a:cubicBezTo>
                      <a:pt x="918" y="754"/>
                      <a:pt x="642" y="754"/>
                      <a:pt x="455" y="754"/>
                    </a:cubicBezTo>
                    <a:cubicBezTo>
                      <a:pt x="455" y="754"/>
                      <a:pt x="455" y="754"/>
                      <a:pt x="455" y="754"/>
                    </a:cubicBezTo>
                    <a:cubicBezTo>
                      <a:pt x="64" y="754"/>
                      <a:pt x="64" y="754"/>
                      <a:pt x="64" y="754"/>
                    </a:cubicBezTo>
                    <a:cubicBezTo>
                      <a:pt x="56" y="754"/>
                      <a:pt x="49" y="747"/>
                      <a:pt x="49" y="739"/>
                    </a:cubicBezTo>
                    <a:cubicBezTo>
                      <a:pt x="49" y="739"/>
                      <a:pt x="49" y="739"/>
                      <a:pt x="49" y="470"/>
                    </a:cubicBezTo>
                    <a:cubicBezTo>
                      <a:pt x="49" y="417"/>
                      <a:pt x="49" y="372"/>
                      <a:pt x="49" y="332"/>
                    </a:cubicBezTo>
                    <a:cubicBezTo>
                      <a:pt x="49" y="63"/>
                      <a:pt x="49" y="63"/>
                      <a:pt x="49" y="63"/>
                    </a:cubicBezTo>
                    <a:cubicBezTo>
                      <a:pt x="49" y="55"/>
                      <a:pt x="56" y="48"/>
                      <a:pt x="64" y="48"/>
                    </a:cubicBezTo>
                    <a:cubicBezTo>
                      <a:pt x="1326" y="48"/>
                      <a:pt x="1326" y="48"/>
                      <a:pt x="1326" y="48"/>
                    </a:cubicBezTo>
                    <a:cubicBezTo>
                      <a:pt x="1334" y="48"/>
                      <a:pt x="1340" y="55"/>
                      <a:pt x="1340" y="63"/>
                    </a:cubicBezTo>
                    <a:cubicBezTo>
                      <a:pt x="1340" y="740"/>
                      <a:pt x="1340" y="740"/>
                      <a:pt x="1340" y="740"/>
                    </a:cubicBezTo>
                    <a:close/>
                  </a:path>
                </a:pathLst>
              </a:custGeom>
              <a:solidFill>
                <a:srgbClr val="FFFFFF"/>
              </a:solidFill>
              <a:ln w="25400" cap="flat" cmpd="sng" algn="ctr">
                <a:noFill/>
                <a:prstDash val="solid"/>
                <a:headEnd type="none" w="med" len="med"/>
                <a:tailEnd type="none" w="med" len="med"/>
              </a:ln>
              <a:effectLst/>
            </p:spPr>
            <p:txBody>
              <a:bodyPr vert="horz" wrap="square" lIns="115994" tIns="57998" rIns="115994" bIns="57998" numCol="1" rtlCol="0" anchor="ctr" anchorCtr="0" compatLnSpc="1">
                <a:prstTxWarp prst="textNoShape">
                  <a:avLst/>
                </a:prstTxWarp>
              </a:bodyPr>
              <a:lstStyle/>
              <a:p>
                <a:pPr defTabSz="1043996">
                  <a:defRPr/>
                </a:pPr>
                <a:endParaRPr lang="en-US" sz="2799" kern="0" spc="-171">
                  <a:solidFill>
                    <a:schemeClr val="bg2"/>
                  </a:solidFill>
                  <a:latin typeface="Segoe Light" pitchFamily="34" charset="0"/>
                </a:endParaRPr>
              </a:p>
            </p:txBody>
          </p:sp>
          <p:pic>
            <p:nvPicPr>
              <p:cNvPr id="68" name="Picture 6" descr="http://www.kizel.com/http:/www.kizel.com/wp-content/img/2010/03/Apple-Logo.png"/>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10548445" y="-786622"/>
                <a:ext cx="167800" cy="1678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7063606" y="2845621"/>
              <a:ext cx="4353711" cy="1507853"/>
              <a:chOff x="7758291" y="2940514"/>
              <a:chExt cx="3271008" cy="1132871"/>
            </a:xfrm>
          </p:grpSpPr>
          <p:sp>
            <p:nvSpPr>
              <p:cNvPr id="21" name="Rectangle 20"/>
              <p:cNvSpPr/>
              <p:nvPr/>
            </p:nvSpPr>
            <p:spPr bwMode="auto">
              <a:xfrm>
                <a:off x="7758291" y="2948289"/>
                <a:ext cx="1813443" cy="112509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00" rIns="0" bIns="45700" numCol="1" rtlCol="0" anchor="ctr" anchorCtr="0" compatLnSpc="1">
                <a:prstTxWarp prst="textNoShape">
                  <a:avLst/>
                </a:prstTxWarp>
              </a:bodyPr>
              <a:lstStyle/>
              <a:p>
                <a:pPr algn="ctr" defTabSz="913737" fontAlgn="base">
                  <a:spcBef>
                    <a:spcPct val="0"/>
                  </a:spcBef>
                  <a:spcAft>
                    <a:spcPct val="0"/>
                  </a:spcAft>
                </a:pPr>
                <a:r>
                  <a:rPr lang="en-US" sz="1399" b="1" dirty="0">
                    <a:gradFill>
                      <a:gsLst>
                        <a:gs pos="0">
                          <a:srgbClr val="FFFFFF"/>
                        </a:gs>
                        <a:gs pos="100000">
                          <a:srgbClr val="FFFFFF"/>
                        </a:gs>
                      </a:gsLst>
                      <a:lin ang="5400000" scaled="0"/>
                    </a:gradFill>
                  </a:rPr>
                  <a:t>Windows PCs</a:t>
                </a:r>
              </a:p>
              <a:p>
                <a:pPr algn="ctr" defTabSz="913737" fontAlgn="base">
                  <a:spcBef>
                    <a:spcPct val="0"/>
                  </a:spcBef>
                  <a:spcAft>
                    <a:spcPct val="0"/>
                  </a:spcAft>
                </a:pPr>
                <a:r>
                  <a:rPr lang="en-US" sz="1399" dirty="0">
                    <a:gradFill>
                      <a:gsLst>
                        <a:gs pos="0">
                          <a:srgbClr val="FFFFFF"/>
                        </a:gs>
                        <a:gs pos="100000">
                          <a:srgbClr val="FFFFFF"/>
                        </a:gs>
                      </a:gsLst>
                      <a:lin ang="5400000" scaled="0"/>
                    </a:gradFill>
                  </a:rPr>
                  <a:t>(x86/64, Intel </a:t>
                </a:r>
                <a:r>
                  <a:rPr lang="en-US" sz="1399" dirty="0" err="1">
                    <a:gradFill>
                      <a:gsLst>
                        <a:gs pos="0">
                          <a:srgbClr val="FFFFFF"/>
                        </a:gs>
                        <a:gs pos="100000">
                          <a:srgbClr val="FFFFFF"/>
                        </a:gs>
                      </a:gsLst>
                      <a:lin ang="5400000" scaled="0"/>
                    </a:gradFill>
                  </a:rPr>
                  <a:t>SoC</a:t>
                </a:r>
                <a:r>
                  <a:rPr lang="en-US" sz="1399" dirty="0">
                    <a:gradFill>
                      <a:gsLst>
                        <a:gs pos="0">
                          <a:srgbClr val="FFFFFF"/>
                        </a:gs>
                        <a:gs pos="100000">
                          <a:srgbClr val="FFFFFF"/>
                        </a:gs>
                      </a:gsLst>
                      <a:lin ang="5400000" scaled="0"/>
                    </a:gradFill>
                  </a:rPr>
                  <a:t>), </a:t>
                </a:r>
              </a:p>
              <a:p>
                <a:pPr algn="ctr" defTabSz="913737" fontAlgn="base">
                  <a:spcBef>
                    <a:spcPct val="0"/>
                  </a:spcBef>
                  <a:spcAft>
                    <a:spcPct val="0"/>
                  </a:spcAft>
                </a:pPr>
                <a:r>
                  <a:rPr lang="en-US" sz="1399" dirty="0">
                    <a:gradFill>
                      <a:gsLst>
                        <a:gs pos="0">
                          <a:srgbClr val="FFFFFF"/>
                        </a:gs>
                        <a:gs pos="100000">
                          <a:srgbClr val="FFFFFF"/>
                        </a:gs>
                      </a:gsLst>
                      <a:lin ang="5400000" scaled="0"/>
                    </a:gradFill>
                  </a:rPr>
                  <a:t>Windows to Go</a:t>
                </a:r>
              </a:p>
              <a:p>
                <a:pPr algn="ctr" defTabSz="913737" fontAlgn="base">
                  <a:spcBef>
                    <a:spcPct val="0"/>
                  </a:spcBef>
                  <a:spcAft>
                    <a:spcPct val="0"/>
                  </a:spcAft>
                </a:pPr>
                <a:r>
                  <a:rPr lang="en-US" sz="1399" dirty="0">
                    <a:gradFill>
                      <a:gsLst>
                        <a:gs pos="0">
                          <a:srgbClr val="FFFFFF"/>
                        </a:gs>
                        <a:gs pos="100000">
                          <a:srgbClr val="FFFFFF"/>
                        </a:gs>
                      </a:gsLst>
                      <a:lin ang="5400000" scaled="0"/>
                    </a:gradFill>
                  </a:rPr>
                  <a:t>Windows Embedded</a:t>
                </a:r>
              </a:p>
              <a:p>
                <a:pPr algn="ctr" defTabSz="913737" fontAlgn="base">
                  <a:spcBef>
                    <a:spcPct val="0"/>
                  </a:spcBef>
                  <a:spcAft>
                    <a:spcPct val="0"/>
                  </a:spcAft>
                </a:pPr>
                <a:endParaRPr lang="en-US" sz="1399" dirty="0">
                  <a:gradFill>
                    <a:gsLst>
                      <a:gs pos="0">
                        <a:srgbClr val="FFFFFF"/>
                      </a:gs>
                      <a:gs pos="100000">
                        <a:srgbClr val="FFFFFF"/>
                      </a:gs>
                    </a:gsLst>
                    <a:lin ang="5400000" scaled="0"/>
                  </a:gradFill>
                </a:endParaRPr>
              </a:p>
              <a:p>
                <a:pPr algn="ctr" defTabSz="913737" fontAlgn="base">
                  <a:spcBef>
                    <a:spcPct val="0"/>
                  </a:spcBef>
                  <a:spcAft>
                    <a:spcPct val="0"/>
                  </a:spcAft>
                </a:pPr>
                <a:r>
                  <a:rPr lang="en-US" sz="1399" b="1" dirty="0">
                    <a:gradFill>
                      <a:gsLst>
                        <a:gs pos="0">
                          <a:srgbClr val="FFFFFF"/>
                        </a:gs>
                        <a:gs pos="100000">
                          <a:srgbClr val="FFFFFF"/>
                        </a:gs>
                      </a:gsLst>
                      <a:lin ang="5400000" scaled="0"/>
                    </a:gradFill>
                  </a:rPr>
                  <a:t>Android</a:t>
                </a:r>
              </a:p>
              <a:p>
                <a:pPr algn="ctr" defTabSz="913737" fontAlgn="base">
                  <a:spcBef>
                    <a:spcPct val="0"/>
                  </a:spcBef>
                  <a:spcAft>
                    <a:spcPct val="0"/>
                  </a:spcAft>
                </a:pPr>
                <a:r>
                  <a:rPr lang="en-US" sz="1399" b="1" dirty="0">
                    <a:gradFill>
                      <a:gsLst>
                        <a:gs pos="0">
                          <a:srgbClr val="FFFFFF"/>
                        </a:gs>
                        <a:gs pos="100000">
                          <a:srgbClr val="FFFFFF"/>
                        </a:gs>
                      </a:gsLst>
                      <a:lin ang="5400000" scaled="0"/>
                    </a:gradFill>
                  </a:rPr>
                  <a:t>Mac OS X</a:t>
                </a:r>
              </a:p>
            </p:txBody>
          </p:sp>
          <p:grpSp>
            <p:nvGrpSpPr>
              <p:cNvPr id="17" name="Group 16"/>
              <p:cNvGrpSpPr/>
              <p:nvPr/>
            </p:nvGrpSpPr>
            <p:grpSpPr>
              <a:xfrm>
                <a:off x="9731279" y="2940514"/>
                <a:ext cx="1298020" cy="444195"/>
                <a:chOff x="10184101" y="2680957"/>
                <a:chExt cx="1727664" cy="591225"/>
              </a:xfrm>
            </p:grpSpPr>
            <p:grpSp>
              <p:nvGrpSpPr>
                <p:cNvPr id="63" name="Group 62"/>
                <p:cNvGrpSpPr/>
                <p:nvPr/>
              </p:nvGrpSpPr>
              <p:grpSpPr>
                <a:xfrm>
                  <a:off x="11268143" y="2775926"/>
                  <a:ext cx="643622" cy="496256"/>
                  <a:chOff x="13956664" y="2531689"/>
                  <a:chExt cx="483562" cy="372844"/>
                </a:xfrm>
              </p:grpSpPr>
              <p:sp>
                <p:nvSpPr>
                  <p:cNvPr id="76" name="Round Same Side Corner Rectangle 11"/>
                  <p:cNvSpPr/>
                  <p:nvPr/>
                </p:nvSpPr>
                <p:spPr>
                  <a:xfrm>
                    <a:off x="13993624" y="2531689"/>
                    <a:ext cx="409640" cy="283886"/>
                  </a:xfrm>
                  <a:custGeom>
                    <a:avLst/>
                    <a:gdLst/>
                    <a:ahLst/>
                    <a:cxnLst/>
                    <a:rect l="l" t="t" r="r" b="b"/>
                    <a:pathLst>
                      <a:path w="564520" h="361776">
                        <a:moveTo>
                          <a:pt x="21117" y="19360"/>
                        </a:moveTo>
                        <a:lnTo>
                          <a:pt x="21117" y="345592"/>
                        </a:lnTo>
                        <a:lnTo>
                          <a:pt x="543404" y="345592"/>
                        </a:lnTo>
                        <a:lnTo>
                          <a:pt x="543404" y="19360"/>
                        </a:lnTo>
                        <a:close/>
                        <a:moveTo>
                          <a:pt x="17539" y="0"/>
                        </a:moveTo>
                        <a:lnTo>
                          <a:pt x="546981" y="0"/>
                        </a:lnTo>
                        <a:cubicBezTo>
                          <a:pt x="556668" y="0"/>
                          <a:pt x="564520" y="7852"/>
                          <a:pt x="564520" y="17539"/>
                        </a:cubicBezTo>
                        <a:lnTo>
                          <a:pt x="564520" y="361776"/>
                        </a:lnTo>
                        <a:lnTo>
                          <a:pt x="0" y="361776"/>
                        </a:lnTo>
                        <a:lnTo>
                          <a:pt x="0" y="17539"/>
                        </a:lnTo>
                        <a:cubicBezTo>
                          <a:pt x="0" y="7852"/>
                          <a:pt x="7852" y="0"/>
                          <a:pt x="17539" y="0"/>
                        </a:cubicBezTo>
                        <a:close/>
                      </a:path>
                    </a:pathLst>
                  </a:custGeom>
                  <a:solidFill>
                    <a:srgbClr val="FFFFFF"/>
                  </a:solidFill>
                  <a:ln w="25400" cap="flat" cmpd="sng" algn="ctr">
                    <a:noFill/>
                    <a:prstDash val="solid"/>
                  </a:ln>
                  <a:effectLst/>
                </p:spPr>
                <p:txBody>
                  <a:bodyPr rtlCol="0" anchor="ctr"/>
                  <a:lstStyle/>
                  <a:p>
                    <a:pPr algn="ctr" defTabSz="914037">
                      <a:defRPr/>
                    </a:pPr>
                    <a:endParaRPr lang="en-US" sz="1799" kern="0">
                      <a:solidFill>
                        <a:schemeClr val="bg2"/>
                      </a:solidFill>
                      <a:latin typeface="Segoe UI"/>
                    </a:endParaRPr>
                  </a:p>
                </p:txBody>
              </p:sp>
              <p:sp>
                <p:nvSpPr>
                  <p:cNvPr id="77" name="Trapezoid 12"/>
                  <p:cNvSpPr/>
                  <p:nvPr/>
                </p:nvSpPr>
                <p:spPr>
                  <a:xfrm>
                    <a:off x="13956664" y="2816992"/>
                    <a:ext cx="483562" cy="66015"/>
                  </a:xfrm>
                  <a:custGeom>
                    <a:avLst/>
                    <a:gdLst/>
                    <a:ahLst/>
                    <a:cxnLst/>
                    <a:rect l="l" t="t" r="r" b="b"/>
                    <a:pathLst>
                      <a:path w="666391" h="84127">
                        <a:moveTo>
                          <a:pt x="257990" y="52557"/>
                        </a:moveTo>
                        <a:lnTo>
                          <a:pt x="241755" y="79989"/>
                        </a:lnTo>
                        <a:lnTo>
                          <a:pt x="424635" y="79989"/>
                        </a:lnTo>
                        <a:lnTo>
                          <a:pt x="408400" y="52557"/>
                        </a:lnTo>
                        <a:close/>
                        <a:moveTo>
                          <a:pt x="49787" y="0"/>
                        </a:moveTo>
                        <a:lnTo>
                          <a:pt x="616604" y="0"/>
                        </a:lnTo>
                        <a:lnTo>
                          <a:pt x="666391" y="84127"/>
                        </a:lnTo>
                        <a:lnTo>
                          <a:pt x="0" y="84127"/>
                        </a:lnTo>
                        <a:close/>
                      </a:path>
                    </a:pathLst>
                  </a:custGeom>
                  <a:solidFill>
                    <a:srgbClr val="FFFFFF"/>
                  </a:solidFill>
                  <a:ln w="25400" cap="flat" cmpd="sng" algn="ctr">
                    <a:noFill/>
                    <a:prstDash val="solid"/>
                  </a:ln>
                  <a:effectLst/>
                </p:spPr>
                <p:txBody>
                  <a:bodyPr rtlCol="0" anchor="ctr"/>
                  <a:lstStyle/>
                  <a:p>
                    <a:pPr algn="ctr" defTabSz="914037">
                      <a:defRPr/>
                    </a:pPr>
                    <a:endParaRPr lang="en-US" sz="1799" kern="0">
                      <a:solidFill>
                        <a:schemeClr val="bg2"/>
                      </a:solidFill>
                      <a:latin typeface="Segoe UI"/>
                    </a:endParaRPr>
                  </a:p>
                </p:txBody>
              </p:sp>
              <p:sp>
                <p:nvSpPr>
                  <p:cNvPr id="78" name="Rectangle 77"/>
                  <p:cNvSpPr/>
                  <p:nvPr/>
                </p:nvSpPr>
                <p:spPr>
                  <a:xfrm>
                    <a:off x="13956878" y="2883007"/>
                    <a:ext cx="483132" cy="21526"/>
                  </a:xfrm>
                  <a:prstGeom prst="rect">
                    <a:avLst/>
                  </a:prstGeom>
                  <a:solidFill>
                    <a:srgbClr val="FFFFFF"/>
                  </a:solidFill>
                  <a:ln w="25400" cap="flat" cmpd="sng" algn="ctr">
                    <a:noFill/>
                    <a:prstDash val="solid"/>
                  </a:ln>
                  <a:effectLst/>
                </p:spPr>
                <p:txBody>
                  <a:bodyPr rtlCol="0" anchor="ctr"/>
                  <a:lstStyle/>
                  <a:p>
                    <a:pPr algn="ctr" defTabSz="914037">
                      <a:defRPr/>
                    </a:pPr>
                    <a:endParaRPr lang="en-US" sz="1799" kern="0">
                      <a:solidFill>
                        <a:schemeClr val="bg2"/>
                      </a:solidFill>
                      <a:latin typeface="Segoe UI"/>
                    </a:endParaRPr>
                  </a:p>
                </p:txBody>
              </p:sp>
            </p:grpSp>
            <p:grpSp>
              <p:nvGrpSpPr>
                <p:cNvPr id="65" name="Group 64"/>
                <p:cNvGrpSpPr/>
                <p:nvPr/>
              </p:nvGrpSpPr>
              <p:grpSpPr>
                <a:xfrm>
                  <a:off x="10184101" y="2680957"/>
                  <a:ext cx="896614" cy="562248"/>
                  <a:chOff x="2908728" y="2458446"/>
                  <a:chExt cx="551783" cy="346012"/>
                </a:xfrm>
              </p:grpSpPr>
              <p:sp>
                <p:nvSpPr>
                  <p:cNvPr id="74" name="Rounded Rectangle 2058"/>
                  <p:cNvSpPr/>
                  <p:nvPr/>
                </p:nvSpPr>
                <p:spPr bwMode="auto">
                  <a:xfrm>
                    <a:off x="3293208" y="2458446"/>
                    <a:ext cx="167303" cy="344744"/>
                  </a:xfrm>
                  <a:custGeom>
                    <a:avLst/>
                    <a:gdLst/>
                    <a:ahLst/>
                    <a:cxnLst/>
                    <a:rect l="l" t="t" r="r" b="b"/>
                    <a:pathLst>
                      <a:path w="235932" h="524825">
                        <a:moveTo>
                          <a:pt x="26526" y="453142"/>
                        </a:moveTo>
                        <a:lnTo>
                          <a:pt x="26526" y="471430"/>
                        </a:lnTo>
                        <a:lnTo>
                          <a:pt x="209406" y="471430"/>
                        </a:lnTo>
                        <a:lnTo>
                          <a:pt x="209406" y="453142"/>
                        </a:lnTo>
                        <a:close/>
                        <a:moveTo>
                          <a:pt x="26526" y="412660"/>
                        </a:moveTo>
                        <a:lnTo>
                          <a:pt x="26526" y="430948"/>
                        </a:lnTo>
                        <a:lnTo>
                          <a:pt x="63102" y="430948"/>
                        </a:lnTo>
                        <a:lnTo>
                          <a:pt x="63102" y="412660"/>
                        </a:lnTo>
                        <a:close/>
                        <a:moveTo>
                          <a:pt x="26526" y="372178"/>
                        </a:moveTo>
                        <a:lnTo>
                          <a:pt x="26526" y="390466"/>
                        </a:lnTo>
                        <a:lnTo>
                          <a:pt x="63102" y="390466"/>
                        </a:lnTo>
                        <a:lnTo>
                          <a:pt x="63102" y="372178"/>
                        </a:lnTo>
                        <a:close/>
                        <a:moveTo>
                          <a:pt x="26526" y="97526"/>
                        </a:moveTo>
                        <a:lnTo>
                          <a:pt x="26526" y="124958"/>
                        </a:lnTo>
                        <a:lnTo>
                          <a:pt x="209406" y="124958"/>
                        </a:lnTo>
                        <a:lnTo>
                          <a:pt x="209406" y="97526"/>
                        </a:lnTo>
                        <a:close/>
                        <a:moveTo>
                          <a:pt x="26526" y="53758"/>
                        </a:moveTo>
                        <a:lnTo>
                          <a:pt x="26526" y="72046"/>
                        </a:lnTo>
                        <a:lnTo>
                          <a:pt x="209406" y="72046"/>
                        </a:lnTo>
                        <a:lnTo>
                          <a:pt x="209406" y="53758"/>
                        </a:lnTo>
                        <a:close/>
                        <a:moveTo>
                          <a:pt x="31386" y="0"/>
                        </a:moveTo>
                        <a:lnTo>
                          <a:pt x="204546" y="0"/>
                        </a:lnTo>
                        <a:cubicBezTo>
                          <a:pt x="221880" y="0"/>
                          <a:pt x="235932" y="14052"/>
                          <a:pt x="235932" y="31386"/>
                        </a:cubicBezTo>
                        <a:lnTo>
                          <a:pt x="235932" y="493439"/>
                        </a:lnTo>
                        <a:cubicBezTo>
                          <a:pt x="235932" y="510773"/>
                          <a:pt x="221880" y="524825"/>
                          <a:pt x="204546" y="524825"/>
                        </a:cubicBezTo>
                        <a:lnTo>
                          <a:pt x="31386" y="524825"/>
                        </a:lnTo>
                        <a:cubicBezTo>
                          <a:pt x="14052" y="524825"/>
                          <a:pt x="0" y="510773"/>
                          <a:pt x="0" y="493439"/>
                        </a:cubicBezTo>
                        <a:lnTo>
                          <a:pt x="0" y="31386"/>
                        </a:lnTo>
                        <a:cubicBezTo>
                          <a:pt x="0" y="14052"/>
                          <a:pt x="14052" y="0"/>
                          <a:pt x="31386" y="0"/>
                        </a:cubicBezTo>
                        <a:close/>
                      </a:path>
                    </a:pathLst>
                  </a:cu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91403" tIns="45702" rIns="45702" bIns="91403" numCol="1" spcCol="0" rtlCol="0" fromWordArt="0" anchor="b" anchorCtr="0" forceAA="0" compatLnSpc="1">
                    <a:prstTxWarp prst="textNoShape">
                      <a:avLst/>
                    </a:prstTxWarp>
                    <a:noAutofit/>
                  </a:bodyPr>
                  <a:lstStyle/>
                  <a:p>
                    <a:pPr algn="ctr" defTabSz="913737" fontAlgn="base">
                      <a:spcBef>
                        <a:spcPct val="0"/>
                      </a:spcBef>
                      <a:spcAft>
                        <a:spcPct val="0"/>
                      </a:spcAft>
                      <a:defRPr/>
                    </a:pPr>
                    <a:endParaRPr lang="en-US" sz="1799" kern="0" spc="-50" dirty="0" err="1">
                      <a:solidFill>
                        <a:srgbClr val="FFFFFF"/>
                      </a:solidFill>
                      <a:latin typeface="Segoe UI" pitchFamily="34" charset="0"/>
                      <a:ea typeface="Segoe UI" pitchFamily="34" charset="0"/>
                      <a:cs typeface="Segoe UI" pitchFamily="34" charset="0"/>
                    </a:endParaRPr>
                  </a:p>
                </p:txBody>
              </p:sp>
              <p:sp>
                <p:nvSpPr>
                  <p:cNvPr id="75" name="Rounded Rectangle 2060"/>
                  <p:cNvSpPr/>
                  <p:nvPr/>
                </p:nvSpPr>
                <p:spPr bwMode="auto">
                  <a:xfrm>
                    <a:off x="2908728" y="2458447"/>
                    <a:ext cx="356324" cy="346011"/>
                  </a:xfrm>
                  <a:custGeom>
                    <a:avLst/>
                    <a:gdLst/>
                    <a:ahLst/>
                    <a:cxnLst/>
                    <a:rect l="l" t="t" r="r" b="b"/>
                    <a:pathLst>
                      <a:path w="542456" h="526753">
                        <a:moveTo>
                          <a:pt x="45804" y="47263"/>
                        </a:moveTo>
                        <a:lnTo>
                          <a:pt x="45804" y="392812"/>
                        </a:lnTo>
                        <a:lnTo>
                          <a:pt x="496653" y="392812"/>
                        </a:lnTo>
                        <a:lnTo>
                          <a:pt x="496653" y="47263"/>
                        </a:lnTo>
                        <a:close/>
                        <a:moveTo>
                          <a:pt x="35310" y="0"/>
                        </a:moveTo>
                        <a:lnTo>
                          <a:pt x="507146" y="0"/>
                        </a:lnTo>
                        <a:cubicBezTo>
                          <a:pt x="526647" y="0"/>
                          <a:pt x="542456" y="15809"/>
                          <a:pt x="542456" y="35310"/>
                        </a:cubicBezTo>
                        <a:lnTo>
                          <a:pt x="542456" y="405128"/>
                        </a:lnTo>
                        <a:cubicBezTo>
                          <a:pt x="542456" y="424629"/>
                          <a:pt x="526647" y="440438"/>
                          <a:pt x="507146" y="440438"/>
                        </a:cubicBezTo>
                        <a:lnTo>
                          <a:pt x="325203" y="440438"/>
                        </a:lnTo>
                        <a:lnTo>
                          <a:pt x="325203" y="485340"/>
                        </a:lnTo>
                        <a:cubicBezTo>
                          <a:pt x="383488" y="490959"/>
                          <a:pt x="432800" y="506124"/>
                          <a:pt x="463161" y="526753"/>
                        </a:cubicBezTo>
                        <a:lnTo>
                          <a:pt x="79298" y="526753"/>
                        </a:lnTo>
                        <a:cubicBezTo>
                          <a:pt x="109659" y="506125"/>
                          <a:pt x="158970" y="490959"/>
                          <a:pt x="217253" y="485341"/>
                        </a:cubicBezTo>
                        <a:lnTo>
                          <a:pt x="217253" y="440438"/>
                        </a:lnTo>
                        <a:lnTo>
                          <a:pt x="35310" y="440438"/>
                        </a:lnTo>
                        <a:cubicBezTo>
                          <a:pt x="15809" y="440438"/>
                          <a:pt x="0" y="424629"/>
                          <a:pt x="0" y="405128"/>
                        </a:cubicBezTo>
                        <a:lnTo>
                          <a:pt x="0" y="35310"/>
                        </a:lnTo>
                        <a:cubicBezTo>
                          <a:pt x="0" y="15809"/>
                          <a:pt x="15809" y="0"/>
                          <a:pt x="35310" y="0"/>
                        </a:cubicBezTo>
                        <a:close/>
                      </a:path>
                    </a:pathLst>
                  </a:cu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91403" tIns="45702" rIns="45702" bIns="91403" numCol="1" spcCol="0" rtlCol="0" fromWordArt="0" anchor="b" anchorCtr="0" forceAA="0" compatLnSpc="1">
                    <a:prstTxWarp prst="textNoShape">
                      <a:avLst/>
                    </a:prstTxWarp>
                    <a:noAutofit/>
                  </a:bodyPr>
                  <a:lstStyle/>
                  <a:p>
                    <a:pPr algn="ctr" defTabSz="913737" fontAlgn="base">
                      <a:spcBef>
                        <a:spcPct val="0"/>
                      </a:spcBef>
                      <a:spcAft>
                        <a:spcPct val="0"/>
                      </a:spcAft>
                      <a:defRPr/>
                    </a:pPr>
                    <a:endParaRPr lang="en-US" sz="1799" kern="0" spc="-50" dirty="0" err="1">
                      <a:solidFill>
                        <a:srgbClr val="FFFFFF"/>
                      </a:solidFill>
                      <a:latin typeface="Segoe UI" pitchFamily="34" charset="0"/>
                      <a:ea typeface="Segoe UI" pitchFamily="34" charset="0"/>
                      <a:cs typeface="Segoe UI" pitchFamily="34" charset="0"/>
                    </a:endParaRPr>
                  </a:p>
                </p:txBody>
              </p:sp>
            </p:grpSp>
            <p:grpSp>
              <p:nvGrpSpPr>
                <p:cNvPr id="80" name="Group 79"/>
                <p:cNvGrpSpPr/>
                <p:nvPr/>
              </p:nvGrpSpPr>
              <p:grpSpPr>
                <a:xfrm>
                  <a:off x="10386474" y="2832775"/>
                  <a:ext cx="193434" cy="169468"/>
                  <a:chOff x="3432110" y="2063149"/>
                  <a:chExt cx="3428125" cy="3003387"/>
                </a:xfrm>
              </p:grpSpPr>
              <p:sp>
                <p:nvSpPr>
                  <p:cNvPr id="81" name="Freeform 23"/>
                  <p:cNvSpPr>
                    <a:spLocks/>
                  </p:cNvSpPr>
                  <p:nvPr/>
                </p:nvSpPr>
                <p:spPr bwMode="auto">
                  <a:xfrm>
                    <a:off x="3867543" y="2063149"/>
                    <a:ext cx="1567240" cy="1341459"/>
                  </a:xfrm>
                  <a:custGeom>
                    <a:avLst/>
                    <a:gdLst>
                      <a:gd name="T0" fmla="*/ 125 w 210"/>
                      <a:gd name="T1" fmla="*/ 0 h 180"/>
                      <a:gd name="T2" fmla="*/ 146 w 210"/>
                      <a:gd name="T3" fmla="*/ 1 h 180"/>
                      <a:gd name="T4" fmla="*/ 164 w 210"/>
                      <a:gd name="T5" fmla="*/ 5 h 180"/>
                      <a:gd name="T6" fmla="*/ 181 w 210"/>
                      <a:gd name="T7" fmla="*/ 12 h 180"/>
                      <a:gd name="T8" fmla="*/ 197 w 210"/>
                      <a:gd name="T9" fmla="*/ 20 h 180"/>
                      <a:gd name="T10" fmla="*/ 210 w 210"/>
                      <a:gd name="T11" fmla="*/ 30 h 180"/>
                      <a:gd name="T12" fmla="*/ 168 w 210"/>
                      <a:gd name="T13" fmla="*/ 180 h 180"/>
                      <a:gd name="T14" fmla="*/ 153 w 210"/>
                      <a:gd name="T15" fmla="*/ 172 h 180"/>
                      <a:gd name="T16" fmla="*/ 137 w 210"/>
                      <a:gd name="T17" fmla="*/ 164 h 180"/>
                      <a:gd name="T18" fmla="*/ 121 w 210"/>
                      <a:gd name="T19" fmla="*/ 157 h 180"/>
                      <a:gd name="T20" fmla="*/ 102 w 210"/>
                      <a:gd name="T21" fmla="*/ 153 h 180"/>
                      <a:gd name="T22" fmla="*/ 81 w 210"/>
                      <a:gd name="T23" fmla="*/ 151 h 180"/>
                      <a:gd name="T24" fmla="*/ 58 w 210"/>
                      <a:gd name="T25" fmla="*/ 154 h 180"/>
                      <a:gd name="T26" fmla="*/ 30 w 210"/>
                      <a:gd name="T27" fmla="*/ 160 h 180"/>
                      <a:gd name="T28" fmla="*/ 0 w 210"/>
                      <a:gd name="T29" fmla="*/ 171 h 180"/>
                      <a:gd name="T30" fmla="*/ 44 w 210"/>
                      <a:gd name="T31" fmla="*/ 19 h 180"/>
                      <a:gd name="T32" fmla="*/ 74 w 210"/>
                      <a:gd name="T33" fmla="*/ 8 h 180"/>
                      <a:gd name="T34" fmla="*/ 102 w 210"/>
                      <a:gd name="T35" fmla="*/ 3 h 180"/>
                      <a:gd name="T36" fmla="*/ 125 w 210"/>
                      <a:gd name="T3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0" h="180">
                        <a:moveTo>
                          <a:pt x="125" y="0"/>
                        </a:moveTo>
                        <a:lnTo>
                          <a:pt x="146" y="1"/>
                        </a:lnTo>
                        <a:lnTo>
                          <a:pt x="164" y="5"/>
                        </a:lnTo>
                        <a:lnTo>
                          <a:pt x="181" y="12"/>
                        </a:lnTo>
                        <a:lnTo>
                          <a:pt x="197" y="20"/>
                        </a:lnTo>
                        <a:lnTo>
                          <a:pt x="210" y="30"/>
                        </a:lnTo>
                        <a:lnTo>
                          <a:pt x="168" y="180"/>
                        </a:lnTo>
                        <a:lnTo>
                          <a:pt x="153" y="172"/>
                        </a:lnTo>
                        <a:lnTo>
                          <a:pt x="137" y="164"/>
                        </a:lnTo>
                        <a:lnTo>
                          <a:pt x="121" y="157"/>
                        </a:lnTo>
                        <a:lnTo>
                          <a:pt x="102" y="153"/>
                        </a:lnTo>
                        <a:lnTo>
                          <a:pt x="81" y="151"/>
                        </a:lnTo>
                        <a:lnTo>
                          <a:pt x="58" y="154"/>
                        </a:lnTo>
                        <a:lnTo>
                          <a:pt x="30" y="160"/>
                        </a:lnTo>
                        <a:lnTo>
                          <a:pt x="0" y="171"/>
                        </a:lnTo>
                        <a:lnTo>
                          <a:pt x="44" y="19"/>
                        </a:lnTo>
                        <a:lnTo>
                          <a:pt x="74" y="8"/>
                        </a:lnTo>
                        <a:lnTo>
                          <a:pt x="102" y="3"/>
                        </a:lnTo>
                        <a:lnTo>
                          <a:pt x="125" y="0"/>
                        </a:lnTo>
                        <a:close/>
                      </a:path>
                    </a:pathLst>
                  </a:custGeom>
                  <a:solidFill>
                    <a:srgbClr val="FFFFFF"/>
                  </a:solidFill>
                  <a:ln w="0">
                    <a:noFill/>
                    <a:prstDash val="solid"/>
                    <a:round/>
                    <a:headEnd/>
                    <a:tailEnd/>
                  </a:ln>
                </p:spPr>
                <p:txBody>
                  <a:bodyPr vert="horz" wrap="square" lIns="91403" tIns="45702" rIns="91403" bIns="45702" numCol="1" anchor="t" anchorCtr="0" compatLnSpc="1">
                    <a:prstTxWarp prst="textNoShape">
                      <a:avLst/>
                    </a:prstTxWarp>
                  </a:bodyPr>
                  <a:lstStyle/>
                  <a:p>
                    <a:pPr defTabSz="913849"/>
                    <a:endParaRPr lang="en-US" sz="1899">
                      <a:solidFill>
                        <a:srgbClr val="FFFFFF"/>
                      </a:solidFill>
                    </a:endParaRPr>
                  </a:p>
                </p:txBody>
              </p:sp>
              <p:sp>
                <p:nvSpPr>
                  <p:cNvPr id="82" name="Freeform 24"/>
                  <p:cNvSpPr>
                    <a:spLocks/>
                  </p:cNvSpPr>
                  <p:nvPr/>
                </p:nvSpPr>
                <p:spPr bwMode="auto">
                  <a:xfrm>
                    <a:off x="3432110" y="3322612"/>
                    <a:ext cx="1699343" cy="1475605"/>
                  </a:xfrm>
                  <a:custGeom>
                    <a:avLst/>
                    <a:gdLst>
                      <a:gd name="T0" fmla="*/ 122 w 207"/>
                      <a:gd name="T1" fmla="*/ 0 h 180"/>
                      <a:gd name="T2" fmla="*/ 143 w 207"/>
                      <a:gd name="T3" fmla="*/ 1 h 180"/>
                      <a:gd name="T4" fmla="*/ 161 w 207"/>
                      <a:gd name="T5" fmla="*/ 5 h 180"/>
                      <a:gd name="T6" fmla="*/ 179 w 207"/>
                      <a:gd name="T7" fmla="*/ 12 h 180"/>
                      <a:gd name="T8" fmla="*/ 194 w 207"/>
                      <a:gd name="T9" fmla="*/ 20 h 180"/>
                      <a:gd name="T10" fmla="*/ 207 w 207"/>
                      <a:gd name="T11" fmla="*/ 30 h 180"/>
                      <a:gd name="T12" fmla="*/ 165 w 207"/>
                      <a:gd name="T13" fmla="*/ 180 h 180"/>
                      <a:gd name="T14" fmla="*/ 151 w 207"/>
                      <a:gd name="T15" fmla="*/ 170 h 180"/>
                      <a:gd name="T16" fmla="*/ 136 w 207"/>
                      <a:gd name="T17" fmla="*/ 162 h 180"/>
                      <a:gd name="T18" fmla="*/ 119 w 207"/>
                      <a:gd name="T19" fmla="*/ 157 h 180"/>
                      <a:gd name="T20" fmla="*/ 102 w 207"/>
                      <a:gd name="T21" fmla="*/ 151 h 180"/>
                      <a:gd name="T22" fmla="*/ 81 w 207"/>
                      <a:gd name="T23" fmla="*/ 150 h 180"/>
                      <a:gd name="T24" fmla="*/ 59 w 207"/>
                      <a:gd name="T25" fmla="*/ 151 h 180"/>
                      <a:gd name="T26" fmla="*/ 33 w 207"/>
                      <a:gd name="T27" fmla="*/ 157 h 180"/>
                      <a:gd name="T28" fmla="*/ 4 w 207"/>
                      <a:gd name="T29" fmla="*/ 168 h 180"/>
                      <a:gd name="T30" fmla="*/ 3 w 207"/>
                      <a:gd name="T31" fmla="*/ 168 h 180"/>
                      <a:gd name="T32" fmla="*/ 1 w 207"/>
                      <a:gd name="T33" fmla="*/ 168 h 180"/>
                      <a:gd name="T34" fmla="*/ 0 w 207"/>
                      <a:gd name="T35" fmla="*/ 166 h 180"/>
                      <a:gd name="T36" fmla="*/ 0 w 207"/>
                      <a:gd name="T37" fmla="*/ 163 h 180"/>
                      <a:gd name="T38" fmla="*/ 0 w 207"/>
                      <a:gd name="T39" fmla="*/ 163 h 180"/>
                      <a:gd name="T40" fmla="*/ 41 w 207"/>
                      <a:gd name="T41" fmla="*/ 19 h 180"/>
                      <a:gd name="T42" fmla="*/ 71 w 207"/>
                      <a:gd name="T43" fmla="*/ 8 h 180"/>
                      <a:gd name="T44" fmla="*/ 99 w 207"/>
                      <a:gd name="T45" fmla="*/ 2 h 180"/>
                      <a:gd name="T46" fmla="*/ 122 w 207"/>
                      <a:gd name="T4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7" h="180">
                        <a:moveTo>
                          <a:pt x="122" y="0"/>
                        </a:moveTo>
                        <a:lnTo>
                          <a:pt x="143" y="1"/>
                        </a:lnTo>
                        <a:lnTo>
                          <a:pt x="161" y="5"/>
                        </a:lnTo>
                        <a:lnTo>
                          <a:pt x="179" y="12"/>
                        </a:lnTo>
                        <a:lnTo>
                          <a:pt x="194" y="20"/>
                        </a:lnTo>
                        <a:lnTo>
                          <a:pt x="207" y="30"/>
                        </a:lnTo>
                        <a:lnTo>
                          <a:pt x="165" y="180"/>
                        </a:lnTo>
                        <a:lnTo>
                          <a:pt x="151" y="170"/>
                        </a:lnTo>
                        <a:lnTo>
                          <a:pt x="136" y="162"/>
                        </a:lnTo>
                        <a:lnTo>
                          <a:pt x="119" y="157"/>
                        </a:lnTo>
                        <a:lnTo>
                          <a:pt x="102" y="151"/>
                        </a:lnTo>
                        <a:lnTo>
                          <a:pt x="81" y="150"/>
                        </a:lnTo>
                        <a:lnTo>
                          <a:pt x="59" y="151"/>
                        </a:lnTo>
                        <a:lnTo>
                          <a:pt x="33" y="157"/>
                        </a:lnTo>
                        <a:lnTo>
                          <a:pt x="4" y="168"/>
                        </a:lnTo>
                        <a:lnTo>
                          <a:pt x="3" y="168"/>
                        </a:lnTo>
                        <a:lnTo>
                          <a:pt x="1" y="168"/>
                        </a:lnTo>
                        <a:lnTo>
                          <a:pt x="0" y="166"/>
                        </a:lnTo>
                        <a:lnTo>
                          <a:pt x="0" y="163"/>
                        </a:lnTo>
                        <a:lnTo>
                          <a:pt x="0" y="163"/>
                        </a:lnTo>
                        <a:lnTo>
                          <a:pt x="41" y="19"/>
                        </a:lnTo>
                        <a:lnTo>
                          <a:pt x="71" y="8"/>
                        </a:lnTo>
                        <a:lnTo>
                          <a:pt x="99" y="2"/>
                        </a:lnTo>
                        <a:lnTo>
                          <a:pt x="122" y="0"/>
                        </a:lnTo>
                        <a:close/>
                      </a:path>
                    </a:pathLst>
                  </a:custGeom>
                  <a:solidFill>
                    <a:srgbClr val="FFFFFF"/>
                  </a:solidFill>
                  <a:ln w="0">
                    <a:noFill/>
                    <a:prstDash val="solid"/>
                    <a:round/>
                    <a:headEnd/>
                    <a:tailEnd/>
                  </a:ln>
                </p:spPr>
                <p:txBody>
                  <a:bodyPr vert="horz" wrap="square" lIns="91403" tIns="45702" rIns="91403" bIns="45702" numCol="1" anchor="t" anchorCtr="0" compatLnSpc="1">
                    <a:prstTxWarp prst="textNoShape">
                      <a:avLst/>
                    </a:prstTxWarp>
                  </a:bodyPr>
                  <a:lstStyle/>
                  <a:p>
                    <a:pPr defTabSz="913849"/>
                    <a:endParaRPr lang="en-US" sz="1899">
                      <a:solidFill>
                        <a:srgbClr val="FFFFFF"/>
                      </a:solidFill>
                    </a:endParaRPr>
                  </a:p>
                </p:txBody>
              </p:sp>
              <p:sp>
                <p:nvSpPr>
                  <p:cNvPr id="83" name="Freeform 25"/>
                  <p:cNvSpPr>
                    <a:spLocks/>
                  </p:cNvSpPr>
                  <p:nvPr/>
                </p:nvSpPr>
                <p:spPr bwMode="auto">
                  <a:xfrm>
                    <a:off x="4904914" y="3725077"/>
                    <a:ext cx="1574708" cy="1341459"/>
                  </a:xfrm>
                  <a:custGeom>
                    <a:avLst/>
                    <a:gdLst>
                      <a:gd name="T0" fmla="*/ 44 w 211"/>
                      <a:gd name="T1" fmla="*/ 0 h 180"/>
                      <a:gd name="T2" fmla="*/ 58 w 211"/>
                      <a:gd name="T3" fmla="*/ 10 h 180"/>
                      <a:gd name="T4" fmla="*/ 73 w 211"/>
                      <a:gd name="T5" fmla="*/ 18 h 180"/>
                      <a:gd name="T6" fmla="*/ 91 w 211"/>
                      <a:gd name="T7" fmla="*/ 23 h 180"/>
                      <a:gd name="T8" fmla="*/ 108 w 211"/>
                      <a:gd name="T9" fmla="*/ 29 h 180"/>
                      <a:gd name="T10" fmla="*/ 129 w 211"/>
                      <a:gd name="T11" fmla="*/ 29 h 180"/>
                      <a:gd name="T12" fmla="*/ 154 w 211"/>
                      <a:gd name="T13" fmla="*/ 28 h 180"/>
                      <a:gd name="T14" fmla="*/ 180 w 211"/>
                      <a:gd name="T15" fmla="*/ 21 h 180"/>
                      <a:gd name="T16" fmla="*/ 211 w 211"/>
                      <a:gd name="T17" fmla="*/ 10 h 180"/>
                      <a:gd name="T18" fmla="*/ 167 w 211"/>
                      <a:gd name="T19" fmla="*/ 161 h 180"/>
                      <a:gd name="T20" fmla="*/ 137 w 211"/>
                      <a:gd name="T21" fmla="*/ 172 h 180"/>
                      <a:gd name="T22" fmla="*/ 110 w 211"/>
                      <a:gd name="T23" fmla="*/ 178 h 180"/>
                      <a:gd name="T24" fmla="*/ 86 w 211"/>
                      <a:gd name="T25" fmla="*/ 180 h 180"/>
                      <a:gd name="T26" fmla="*/ 66 w 211"/>
                      <a:gd name="T27" fmla="*/ 179 h 180"/>
                      <a:gd name="T28" fmla="*/ 47 w 211"/>
                      <a:gd name="T29" fmla="*/ 175 h 180"/>
                      <a:gd name="T30" fmla="*/ 30 w 211"/>
                      <a:gd name="T31" fmla="*/ 168 h 180"/>
                      <a:gd name="T32" fmla="*/ 15 w 211"/>
                      <a:gd name="T33" fmla="*/ 160 h 180"/>
                      <a:gd name="T34" fmla="*/ 0 w 211"/>
                      <a:gd name="T35" fmla="*/ 150 h 180"/>
                      <a:gd name="T36" fmla="*/ 44 w 211"/>
                      <a:gd name="T3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1" h="180">
                        <a:moveTo>
                          <a:pt x="44" y="0"/>
                        </a:moveTo>
                        <a:lnTo>
                          <a:pt x="58" y="10"/>
                        </a:lnTo>
                        <a:lnTo>
                          <a:pt x="73" y="18"/>
                        </a:lnTo>
                        <a:lnTo>
                          <a:pt x="91" y="23"/>
                        </a:lnTo>
                        <a:lnTo>
                          <a:pt x="108" y="29"/>
                        </a:lnTo>
                        <a:lnTo>
                          <a:pt x="129" y="29"/>
                        </a:lnTo>
                        <a:lnTo>
                          <a:pt x="154" y="28"/>
                        </a:lnTo>
                        <a:lnTo>
                          <a:pt x="180" y="21"/>
                        </a:lnTo>
                        <a:lnTo>
                          <a:pt x="211" y="10"/>
                        </a:lnTo>
                        <a:lnTo>
                          <a:pt x="167" y="161"/>
                        </a:lnTo>
                        <a:lnTo>
                          <a:pt x="137" y="172"/>
                        </a:lnTo>
                        <a:lnTo>
                          <a:pt x="110" y="178"/>
                        </a:lnTo>
                        <a:lnTo>
                          <a:pt x="86" y="180"/>
                        </a:lnTo>
                        <a:lnTo>
                          <a:pt x="66" y="179"/>
                        </a:lnTo>
                        <a:lnTo>
                          <a:pt x="47" y="175"/>
                        </a:lnTo>
                        <a:lnTo>
                          <a:pt x="30" y="168"/>
                        </a:lnTo>
                        <a:lnTo>
                          <a:pt x="15" y="160"/>
                        </a:lnTo>
                        <a:lnTo>
                          <a:pt x="0" y="150"/>
                        </a:lnTo>
                        <a:lnTo>
                          <a:pt x="44" y="0"/>
                        </a:lnTo>
                        <a:close/>
                      </a:path>
                    </a:pathLst>
                  </a:custGeom>
                  <a:solidFill>
                    <a:srgbClr val="FFFFFF"/>
                  </a:solidFill>
                  <a:ln w="0">
                    <a:noFill/>
                    <a:prstDash val="solid"/>
                    <a:round/>
                    <a:headEnd/>
                    <a:tailEnd/>
                  </a:ln>
                </p:spPr>
                <p:txBody>
                  <a:bodyPr vert="horz" wrap="square" lIns="91403" tIns="45702" rIns="91403" bIns="45702" numCol="1" anchor="t" anchorCtr="0" compatLnSpc="1">
                    <a:prstTxWarp prst="textNoShape">
                      <a:avLst/>
                    </a:prstTxWarp>
                  </a:bodyPr>
                  <a:lstStyle/>
                  <a:p>
                    <a:pPr defTabSz="913849"/>
                    <a:endParaRPr lang="en-US" sz="1899">
                      <a:solidFill>
                        <a:srgbClr val="FFFFFF"/>
                      </a:solidFill>
                    </a:endParaRPr>
                  </a:p>
                </p:txBody>
              </p:sp>
              <p:sp>
                <p:nvSpPr>
                  <p:cNvPr id="84" name="Freeform 26"/>
                  <p:cNvSpPr>
                    <a:spLocks/>
                  </p:cNvSpPr>
                  <p:nvPr/>
                </p:nvSpPr>
                <p:spPr bwMode="auto">
                  <a:xfrm>
                    <a:off x="5285527" y="2398516"/>
                    <a:ext cx="1574708" cy="1356367"/>
                  </a:xfrm>
                  <a:custGeom>
                    <a:avLst/>
                    <a:gdLst>
                      <a:gd name="T0" fmla="*/ 44 w 211"/>
                      <a:gd name="T1" fmla="*/ 0 h 182"/>
                      <a:gd name="T2" fmla="*/ 57 w 211"/>
                      <a:gd name="T3" fmla="*/ 10 h 182"/>
                      <a:gd name="T4" fmla="*/ 72 w 211"/>
                      <a:gd name="T5" fmla="*/ 18 h 182"/>
                      <a:gd name="T6" fmla="*/ 89 w 211"/>
                      <a:gd name="T7" fmla="*/ 25 h 182"/>
                      <a:gd name="T8" fmla="*/ 108 w 211"/>
                      <a:gd name="T9" fmla="*/ 29 h 182"/>
                      <a:gd name="T10" fmla="*/ 129 w 211"/>
                      <a:gd name="T11" fmla="*/ 31 h 182"/>
                      <a:gd name="T12" fmla="*/ 152 w 211"/>
                      <a:gd name="T13" fmla="*/ 28 h 182"/>
                      <a:gd name="T14" fmla="*/ 180 w 211"/>
                      <a:gd name="T15" fmla="*/ 22 h 182"/>
                      <a:gd name="T16" fmla="*/ 211 w 211"/>
                      <a:gd name="T17" fmla="*/ 11 h 182"/>
                      <a:gd name="T18" fmla="*/ 167 w 211"/>
                      <a:gd name="T19" fmla="*/ 161 h 182"/>
                      <a:gd name="T20" fmla="*/ 137 w 211"/>
                      <a:gd name="T21" fmla="*/ 172 h 182"/>
                      <a:gd name="T22" fmla="*/ 110 w 211"/>
                      <a:gd name="T23" fmla="*/ 179 h 182"/>
                      <a:gd name="T24" fmla="*/ 86 w 211"/>
                      <a:gd name="T25" fmla="*/ 182 h 182"/>
                      <a:gd name="T26" fmla="*/ 66 w 211"/>
                      <a:gd name="T27" fmla="*/ 181 h 182"/>
                      <a:gd name="T28" fmla="*/ 46 w 211"/>
                      <a:gd name="T29" fmla="*/ 175 h 182"/>
                      <a:gd name="T30" fmla="*/ 30 w 211"/>
                      <a:gd name="T31" fmla="*/ 170 h 182"/>
                      <a:gd name="T32" fmla="*/ 15 w 211"/>
                      <a:gd name="T33" fmla="*/ 161 h 182"/>
                      <a:gd name="T34" fmla="*/ 0 w 211"/>
                      <a:gd name="T35" fmla="*/ 152 h 182"/>
                      <a:gd name="T36" fmla="*/ 44 w 211"/>
                      <a:gd name="T37"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1" h="182">
                        <a:moveTo>
                          <a:pt x="44" y="0"/>
                        </a:moveTo>
                        <a:lnTo>
                          <a:pt x="57" y="10"/>
                        </a:lnTo>
                        <a:lnTo>
                          <a:pt x="72" y="18"/>
                        </a:lnTo>
                        <a:lnTo>
                          <a:pt x="89" y="25"/>
                        </a:lnTo>
                        <a:lnTo>
                          <a:pt x="108" y="29"/>
                        </a:lnTo>
                        <a:lnTo>
                          <a:pt x="129" y="31"/>
                        </a:lnTo>
                        <a:lnTo>
                          <a:pt x="152" y="28"/>
                        </a:lnTo>
                        <a:lnTo>
                          <a:pt x="180" y="22"/>
                        </a:lnTo>
                        <a:lnTo>
                          <a:pt x="211" y="11"/>
                        </a:lnTo>
                        <a:lnTo>
                          <a:pt x="167" y="161"/>
                        </a:lnTo>
                        <a:lnTo>
                          <a:pt x="137" y="172"/>
                        </a:lnTo>
                        <a:lnTo>
                          <a:pt x="110" y="179"/>
                        </a:lnTo>
                        <a:lnTo>
                          <a:pt x="86" y="182"/>
                        </a:lnTo>
                        <a:lnTo>
                          <a:pt x="66" y="181"/>
                        </a:lnTo>
                        <a:lnTo>
                          <a:pt x="46" y="175"/>
                        </a:lnTo>
                        <a:lnTo>
                          <a:pt x="30" y="170"/>
                        </a:lnTo>
                        <a:lnTo>
                          <a:pt x="15" y="161"/>
                        </a:lnTo>
                        <a:lnTo>
                          <a:pt x="0" y="152"/>
                        </a:lnTo>
                        <a:lnTo>
                          <a:pt x="44" y="0"/>
                        </a:lnTo>
                        <a:close/>
                      </a:path>
                    </a:pathLst>
                  </a:custGeom>
                  <a:solidFill>
                    <a:srgbClr val="FFFFFF"/>
                  </a:solidFill>
                  <a:ln w="0">
                    <a:noFill/>
                    <a:prstDash val="solid"/>
                    <a:round/>
                    <a:headEnd/>
                    <a:tailEnd/>
                  </a:ln>
                </p:spPr>
                <p:txBody>
                  <a:bodyPr vert="horz" wrap="square" lIns="91403" tIns="45702" rIns="91403" bIns="45702" numCol="1" anchor="t" anchorCtr="0" compatLnSpc="1">
                    <a:prstTxWarp prst="textNoShape">
                      <a:avLst/>
                    </a:prstTxWarp>
                  </a:bodyPr>
                  <a:lstStyle/>
                  <a:p>
                    <a:pPr defTabSz="913849"/>
                    <a:endParaRPr lang="en-US" sz="1899">
                      <a:solidFill>
                        <a:srgbClr val="FFFFFF"/>
                      </a:solidFill>
                    </a:endParaRPr>
                  </a:p>
                </p:txBody>
              </p:sp>
            </p:grpSp>
            <p:pic>
              <p:nvPicPr>
                <p:cNvPr id="85" name="Picture 84"/>
                <p:cNvPicPr>
                  <a:picLocks noChangeAspect="1" noChangeArrowheads="1"/>
                </p:cNvPicPr>
                <p:nvPr/>
              </p:nvPicPr>
              <p:blipFill rotWithShape="1">
                <a:blip r:embed="rId8" cstate="email">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a:ext>
                  </a:extLst>
                </a:blip>
                <a:srcRect r="68617"/>
                <a:stretch/>
              </p:blipFill>
              <p:spPr bwMode="auto">
                <a:xfrm>
                  <a:off x="11390729" y="2804954"/>
                  <a:ext cx="309407" cy="358603"/>
                </a:xfrm>
                <a:prstGeom prst="rect">
                  <a:avLst/>
                </a:prstGeom>
                <a:noFill/>
                <a:extLst>
                  <a:ext uri="{909E8E84-426E-40DD-AFC4-6F175D3DCCD1}">
                    <a14:hiddenFill xmlns:a14="http://schemas.microsoft.com/office/drawing/2010/main">
                      <a:solidFill>
                        <a:srgbClr val="FFFFFF"/>
                      </a:solidFill>
                    </a14:hiddenFill>
                  </a:ext>
                </a:extLst>
              </p:spPr>
            </p:pic>
          </p:grpSp>
        </p:grpSp>
        <p:cxnSp>
          <p:nvCxnSpPr>
            <p:cNvPr id="16" name="Straight Connector 15"/>
            <p:cNvCxnSpPr/>
            <p:nvPr/>
          </p:nvCxnSpPr>
          <p:spPr>
            <a:xfrm>
              <a:off x="7173065" y="2908729"/>
              <a:ext cx="0" cy="1264790"/>
            </a:xfrm>
            <a:prstGeom prst="line">
              <a:avLst/>
            </a:prstGeom>
            <a:ln w="19050" cap="rnd" cmpd="sng">
              <a:solidFill>
                <a:schemeClr val="tx1"/>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cxnSp>
        <p:nvCxnSpPr>
          <p:cNvPr id="88" name="Straight Arrow Connector 87"/>
          <p:cNvCxnSpPr/>
          <p:nvPr/>
        </p:nvCxnSpPr>
        <p:spPr>
          <a:xfrm>
            <a:off x="6691172" y="3483884"/>
            <a:ext cx="287882" cy="0"/>
          </a:xfrm>
          <a:prstGeom prst="straightConnector1">
            <a:avLst/>
          </a:prstGeom>
          <a:ln w="19050" cap="rnd" cmpd="sng">
            <a:solidFill>
              <a:schemeClr val="tx1"/>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a:off x="6691172" y="5512068"/>
            <a:ext cx="287882" cy="0"/>
          </a:xfrm>
          <a:prstGeom prst="straightConnector1">
            <a:avLst/>
          </a:prstGeom>
          <a:ln w="19050" cap="rnd" cmpd="sng">
            <a:solidFill>
              <a:schemeClr val="tx1"/>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6" name="Group 35"/>
          <p:cNvGrpSpPr/>
          <p:nvPr/>
        </p:nvGrpSpPr>
        <p:grpSpPr>
          <a:xfrm>
            <a:off x="6925199" y="4874102"/>
            <a:ext cx="4422197" cy="1496902"/>
            <a:chOff x="6925482" y="4874656"/>
            <a:chExt cx="4423977" cy="1497504"/>
          </a:xfrm>
        </p:grpSpPr>
        <p:sp>
          <p:nvSpPr>
            <p:cNvPr id="19" name="Rectangle 18"/>
            <p:cNvSpPr/>
            <p:nvPr/>
          </p:nvSpPr>
          <p:spPr bwMode="auto">
            <a:xfrm>
              <a:off x="6925482" y="4874656"/>
              <a:ext cx="2639187" cy="1497504"/>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5700" rIns="0" bIns="45700" numCol="1" rtlCol="0" anchor="ctr" anchorCtr="0" compatLnSpc="1">
              <a:prstTxWarp prst="textNoShape">
                <a:avLst/>
              </a:prstTxWarp>
            </a:bodyPr>
            <a:lstStyle/>
            <a:p>
              <a:pPr algn="ctr" defTabSz="913737" fontAlgn="base">
                <a:spcBef>
                  <a:spcPct val="0"/>
                </a:spcBef>
                <a:spcAft>
                  <a:spcPct val="0"/>
                </a:spcAft>
              </a:pPr>
              <a:r>
                <a:rPr lang="en-US" sz="1399" b="1" dirty="0">
                  <a:gradFill>
                    <a:gsLst>
                      <a:gs pos="0">
                        <a:srgbClr val="FFFFFF"/>
                      </a:gs>
                      <a:gs pos="100000">
                        <a:srgbClr val="FFFFFF"/>
                      </a:gs>
                    </a:gsLst>
                    <a:lin ang="5400000" scaled="0"/>
                  </a:gradFill>
                </a:rPr>
                <a:t>Windows RT </a:t>
              </a:r>
              <a:r>
                <a:rPr lang="en-US" sz="1399" dirty="0">
                  <a:gradFill>
                    <a:gsLst>
                      <a:gs pos="0">
                        <a:srgbClr val="FFFFFF"/>
                      </a:gs>
                      <a:gs pos="100000">
                        <a:srgbClr val="FFFFFF"/>
                      </a:gs>
                    </a:gsLst>
                    <a:lin ang="5400000" scaled="0"/>
                  </a:gradFill>
                </a:rPr>
                <a:t/>
              </a:r>
              <a:br>
                <a:rPr lang="en-US" sz="1399" dirty="0">
                  <a:gradFill>
                    <a:gsLst>
                      <a:gs pos="0">
                        <a:srgbClr val="FFFFFF"/>
                      </a:gs>
                      <a:gs pos="100000">
                        <a:srgbClr val="FFFFFF"/>
                      </a:gs>
                    </a:gsLst>
                    <a:lin ang="5400000" scaled="0"/>
                  </a:gradFill>
                </a:rPr>
              </a:br>
              <a:r>
                <a:rPr lang="en-US" sz="1399" b="1" dirty="0">
                  <a:gradFill>
                    <a:gsLst>
                      <a:gs pos="0">
                        <a:srgbClr val="FFFFFF"/>
                      </a:gs>
                      <a:gs pos="100000">
                        <a:srgbClr val="FFFFFF"/>
                      </a:gs>
                    </a:gsLst>
                    <a:lin ang="5400000" scaled="0"/>
                  </a:gradFill>
                </a:rPr>
                <a:t>Windows Phone 8</a:t>
              </a:r>
              <a:br>
                <a:rPr lang="en-US" sz="1399" b="1" dirty="0">
                  <a:gradFill>
                    <a:gsLst>
                      <a:gs pos="0">
                        <a:srgbClr val="FFFFFF"/>
                      </a:gs>
                      <a:gs pos="100000">
                        <a:srgbClr val="FFFFFF"/>
                      </a:gs>
                    </a:gsLst>
                    <a:lin ang="5400000" scaled="0"/>
                  </a:gradFill>
                </a:rPr>
              </a:br>
              <a:r>
                <a:rPr lang="en-US" sz="1399" b="1" dirty="0" err="1">
                  <a:gradFill>
                    <a:gsLst>
                      <a:gs pos="0">
                        <a:srgbClr val="FFFFFF"/>
                      </a:gs>
                      <a:gs pos="100000">
                        <a:srgbClr val="FFFFFF"/>
                      </a:gs>
                    </a:gsLst>
                    <a:lin ang="5400000" scaled="0"/>
                  </a:gradFill>
                </a:rPr>
                <a:t>iOS</a:t>
              </a:r>
              <a:endParaRPr lang="en-US" sz="1399" b="1" dirty="0">
                <a:gradFill>
                  <a:gsLst>
                    <a:gs pos="0">
                      <a:srgbClr val="FFFFFF"/>
                    </a:gs>
                    <a:gs pos="100000">
                      <a:srgbClr val="FFFFFF"/>
                    </a:gs>
                  </a:gsLst>
                  <a:lin ang="5400000" scaled="0"/>
                </a:gradFill>
              </a:endParaRPr>
            </a:p>
            <a:p>
              <a:pPr algn="ctr" defTabSz="913737" fontAlgn="base">
                <a:spcBef>
                  <a:spcPct val="0"/>
                </a:spcBef>
                <a:spcAft>
                  <a:spcPct val="0"/>
                </a:spcAft>
              </a:pPr>
              <a:r>
                <a:rPr lang="en-US" sz="1399" b="1" dirty="0">
                  <a:gradFill>
                    <a:gsLst>
                      <a:gs pos="0">
                        <a:srgbClr val="FFFFFF"/>
                      </a:gs>
                      <a:gs pos="100000">
                        <a:srgbClr val="FFFFFF"/>
                      </a:gs>
                    </a:gsLst>
                    <a:lin ang="5400000" scaled="0"/>
                  </a:gradFill>
                </a:rPr>
                <a:t>Android</a:t>
              </a:r>
            </a:p>
          </p:txBody>
        </p:sp>
        <p:cxnSp>
          <p:nvCxnSpPr>
            <p:cNvPr id="86" name="Straight Connector 85"/>
            <p:cNvCxnSpPr/>
            <p:nvPr/>
          </p:nvCxnSpPr>
          <p:spPr>
            <a:xfrm>
              <a:off x="7173065" y="5055459"/>
              <a:ext cx="0" cy="950255"/>
            </a:xfrm>
            <a:prstGeom prst="line">
              <a:avLst/>
            </a:prstGeom>
            <a:ln w="19050" cap="rnd" cmpd="sng">
              <a:solidFill>
                <a:schemeClr val="tx1"/>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9298704" y="5386947"/>
              <a:ext cx="2050755" cy="584290"/>
              <a:chOff x="9298704" y="5386947"/>
              <a:chExt cx="2050755" cy="584290"/>
            </a:xfrm>
          </p:grpSpPr>
          <p:grpSp>
            <p:nvGrpSpPr>
              <p:cNvPr id="10" name="Group 9"/>
              <p:cNvGrpSpPr/>
              <p:nvPr/>
            </p:nvGrpSpPr>
            <p:grpSpPr>
              <a:xfrm>
                <a:off x="9298704" y="5386947"/>
                <a:ext cx="363464" cy="552246"/>
                <a:chOff x="9707868" y="5386947"/>
                <a:chExt cx="363464" cy="552246"/>
              </a:xfrm>
            </p:grpSpPr>
            <p:sp>
              <p:nvSpPr>
                <p:cNvPr id="62" name="Freeform 107"/>
                <p:cNvSpPr>
                  <a:spLocks noEditPoints="1"/>
                </p:cNvSpPr>
                <p:nvPr/>
              </p:nvSpPr>
              <p:spPr bwMode="auto">
                <a:xfrm rot="5400000">
                  <a:off x="9614027" y="5481888"/>
                  <a:ext cx="552246" cy="362364"/>
                </a:xfrm>
                <a:custGeom>
                  <a:avLst/>
                  <a:gdLst/>
                  <a:ahLst/>
                  <a:cxnLst>
                    <a:cxn ang="0">
                      <a:pos x="514" y="0"/>
                    </a:cxn>
                    <a:cxn ang="0">
                      <a:pos x="17" y="0"/>
                    </a:cxn>
                    <a:cxn ang="0">
                      <a:pos x="0" y="17"/>
                    </a:cxn>
                    <a:cxn ang="0">
                      <a:pos x="0" y="356"/>
                    </a:cxn>
                    <a:cxn ang="0">
                      <a:pos x="17" y="373"/>
                    </a:cxn>
                    <a:cxn ang="0">
                      <a:pos x="514" y="373"/>
                    </a:cxn>
                    <a:cxn ang="0">
                      <a:pos x="531" y="356"/>
                    </a:cxn>
                    <a:cxn ang="0">
                      <a:pos x="531" y="17"/>
                    </a:cxn>
                    <a:cxn ang="0">
                      <a:pos x="514" y="0"/>
                    </a:cxn>
                    <a:cxn ang="0">
                      <a:pos x="501" y="329"/>
                    </a:cxn>
                    <a:cxn ang="0">
                      <a:pos x="486" y="343"/>
                    </a:cxn>
                    <a:cxn ang="0">
                      <a:pos x="45" y="343"/>
                    </a:cxn>
                    <a:cxn ang="0">
                      <a:pos x="30" y="329"/>
                    </a:cxn>
                    <a:cxn ang="0">
                      <a:pos x="30" y="45"/>
                    </a:cxn>
                    <a:cxn ang="0">
                      <a:pos x="45" y="30"/>
                    </a:cxn>
                    <a:cxn ang="0">
                      <a:pos x="486" y="30"/>
                    </a:cxn>
                    <a:cxn ang="0">
                      <a:pos x="501" y="45"/>
                    </a:cxn>
                    <a:cxn ang="0">
                      <a:pos x="501" y="329"/>
                    </a:cxn>
                  </a:cxnLst>
                  <a:rect l="0" t="0" r="r" b="b"/>
                  <a:pathLst>
                    <a:path w="531" h="373">
                      <a:moveTo>
                        <a:pt x="514" y="0"/>
                      </a:moveTo>
                      <a:cubicBezTo>
                        <a:pt x="17" y="0"/>
                        <a:pt x="17" y="0"/>
                        <a:pt x="17" y="0"/>
                      </a:cubicBezTo>
                      <a:cubicBezTo>
                        <a:pt x="7" y="0"/>
                        <a:pt x="0" y="8"/>
                        <a:pt x="0" y="17"/>
                      </a:cubicBezTo>
                      <a:cubicBezTo>
                        <a:pt x="0" y="356"/>
                        <a:pt x="0" y="356"/>
                        <a:pt x="0" y="356"/>
                      </a:cubicBezTo>
                      <a:cubicBezTo>
                        <a:pt x="0" y="366"/>
                        <a:pt x="7" y="373"/>
                        <a:pt x="17" y="373"/>
                      </a:cubicBezTo>
                      <a:cubicBezTo>
                        <a:pt x="514" y="373"/>
                        <a:pt x="514" y="373"/>
                        <a:pt x="514" y="373"/>
                      </a:cubicBezTo>
                      <a:cubicBezTo>
                        <a:pt x="524" y="373"/>
                        <a:pt x="531" y="366"/>
                        <a:pt x="531" y="356"/>
                      </a:cubicBezTo>
                      <a:cubicBezTo>
                        <a:pt x="531" y="17"/>
                        <a:pt x="531" y="17"/>
                        <a:pt x="531" y="17"/>
                      </a:cubicBezTo>
                      <a:cubicBezTo>
                        <a:pt x="531" y="8"/>
                        <a:pt x="524" y="0"/>
                        <a:pt x="514" y="0"/>
                      </a:cubicBezTo>
                      <a:close/>
                      <a:moveTo>
                        <a:pt x="501" y="329"/>
                      </a:moveTo>
                      <a:cubicBezTo>
                        <a:pt x="501" y="337"/>
                        <a:pt x="494" y="343"/>
                        <a:pt x="486" y="343"/>
                      </a:cubicBezTo>
                      <a:cubicBezTo>
                        <a:pt x="45" y="343"/>
                        <a:pt x="45" y="343"/>
                        <a:pt x="45" y="343"/>
                      </a:cubicBezTo>
                      <a:cubicBezTo>
                        <a:pt x="37" y="343"/>
                        <a:pt x="30" y="337"/>
                        <a:pt x="30" y="329"/>
                      </a:cubicBezTo>
                      <a:cubicBezTo>
                        <a:pt x="30" y="45"/>
                        <a:pt x="30" y="45"/>
                        <a:pt x="30" y="45"/>
                      </a:cubicBezTo>
                      <a:cubicBezTo>
                        <a:pt x="30" y="37"/>
                        <a:pt x="37" y="30"/>
                        <a:pt x="45" y="30"/>
                      </a:cubicBezTo>
                      <a:cubicBezTo>
                        <a:pt x="486" y="30"/>
                        <a:pt x="486" y="30"/>
                        <a:pt x="486" y="30"/>
                      </a:cubicBezTo>
                      <a:cubicBezTo>
                        <a:pt x="494" y="30"/>
                        <a:pt x="501" y="37"/>
                        <a:pt x="501" y="45"/>
                      </a:cubicBezTo>
                      <a:lnTo>
                        <a:pt x="501" y="329"/>
                      </a:lnTo>
                      <a:close/>
                    </a:path>
                  </a:pathLst>
                </a:custGeom>
                <a:solidFill>
                  <a:srgbClr val="FFFFFF"/>
                </a:solidFill>
                <a:extLst/>
              </p:spPr>
              <p:txBody>
                <a:bodyPr vert="horz" wrap="square" lIns="116000" tIns="58000" rIns="116000" bIns="58000" numCol="1" anchor="t" anchorCtr="0" compatLnSpc="1">
                  <a:prstTxWarp prst="textNoShape">
                    <a:avLst/>
                  </a:prstTxWarp>
                </a:bodyPr>
                <a:lstStyle/>
                <a:p>
                  <a:pPr defTabSz="914037">
                    <a:defRPr/>
                  </a:pPr>
                  <a:endParaRPr lang="en-US" sz="1799" kern="0" dirty="0">
                    <a:solidFill>
                      <a:schemeClr val="bg2"/>
                    </a:solidFill>
                    <a:latin typeface="Segoe UI" pitchFamily="34" charset="0"/>
                  </a:endParaRPr>
                </a:p>
              </p:txBody>
            </p:sp>
            <p:pic>
              <p:nvPicPr>
                <p:cNvPr id="69" name="Picture 68"/>
                <p:cNvPicPr>
                  <a:picLocks noChangeAspect="1" noChangeArrowheads="1"/>
                </p:cNvPicPr>
                <p:nvPr/>
              </p:nvPicPr>
              <p:blipFill rotWithShape="1">
                <a:blip r:embed="rId8" cstate="email">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a:ext>
                  </a:extLst>
                </a:blip>
                <a:srcRect r="68617"/>
                <a:stretch/>
              </p:blipFill>
              <p:spPr bwMode="auto">
                <a:xfrm>
                  <a:off x="9707868" y="5466539"/>
                  <a:ext cx="309405" cy="39446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Group 8"/>
              <p:cNvGrpSpPr/>
              <p:nvPr/>
            </p:nvGrpSpPr>
            <p:grpSpPr>
              <a:xfrm>
                <a:off x="9725325" y="5386951"/>
                <a:ext cx="357943" cy="552244"/>
                <a:chOff x="10261489" y="5386951"/>
                <a:chExt cx="357943" cy="552244"/>
              </a:xfrm>
            </p:grpSpPr>
            <p:sp>
              <p:nvSpPr>
                <p:cNvPr id="66" name="Freeform 107"/>
                <p:cNvSpPr>
                  <a:spLocks noEditPoints="1"/>
                </p:cNvSpPr>
                <p:nvPr/>
              </p:nvSpPr>
              <p:spPr bwMode="auto">
                <a:xfrm rot="5400000">
                  <a:off x="10164339" y="5484101"/>
                  <a:ext cx="552244" cy="357943"/>
                </a:xfrm>
                <a:custGeom>
                  <a:avLst/>
                  <a:gdLst/>
                  <a:ahLst/>
                  <a:cxnLst>
                    <a:cxn ang="0">
                      <a:pos x="514" y="0"/>
                    </a:cxn>
                    <a:cxn ang="0">
                      <a:pos x="17" y="0"/>
                    </a:cxn>
                    <a:cxn ang="0">
                      <a:pos x="0" y="17"/>
                    </a:cxn>
                    <a:cxn ang="0">
                      <a:pos x="0" y="356"/>
                    </a:cxn>
                    <a:cxn ang="0">
                      <a:pos x="17" y="373"/>
                    </a:cxn>
                    <a:cxn ang="0">
                      <a:pos x="514" y="373"/>
                    </a:cxn>
                    <a:cxn ang="0">
                      <a:pos x="531" y="356"/>
                    </a:cxn>
                    <a:cxn ang="0">
                      <a:pos x="531" y="17"/>
                    </a:cxn>
                    <a:cxn ang="0">
                      <a:pos x="514" y="0"/>
                    </a:cxn>
                    <a:cxn ang="0">
                      <a:pos x="501" y="329"/>
                    </a:cxn>
                    <a:cxn ang="0">
                      <a:pos x="486" y="343"/>
                    </a:cxn>
                    <a:cxn ang="0">
                      <a:pos x="45" y="343"/>
                    </a:cxn>
                    <a:cxn ang="0">
                      <a:pos x="30" y="329"/>
                    </a:cxn>
                    <a:cxn ang="0">
                      <a:pos x="30" y="45"/>
                    </a:cxn>
                    <a:cxn ang="0">
                      <a:pos x="45" y="30"/>
                    </a:cxn>
                    <a:cxn ang="0">
                      <a:pos x="486" y="30"/>
                    </a:cxn>
                    <a:cxn ang="0">
                      <a:pos x="501" y="45"/>
                    </a:cxn>
                    <a:cxn ang="0">
                      <a:pos x="501" y="329"/>
                    </a:cxn>
                  </a:cxnLst>
                  <a:rect l="0" t="0" r="r" b="b"/>
                  <a:pathLst>
                    <a:path w="531" h="373">
                      <a:moveTo>
                        <a:pt x="514" y="0"/>
                      </a:moveTo>
                      <a:cubicBezTo>
                        <a:pt x="17" y="0"/>
                        <a:pt x="17" y="0"/>
                        <a:pt x="17" y="0"/>
                      </a:cubicBezTo>
                      <a:cubicBezTo>
                        <a:pt x="7" y="0"/>
                        <a:pt x="0" y="8"/>
                        <a:pt x="0" y="17"/>
                      </a:cubicBezTo>
                      <a:cubicBezTo>
                        <a:pt x="0" y="356"/>
                        <a:pt x="0" y="356"/>
                        <a:pt x="0" y="356"/>
                      </a:cubicBezTo>
                      <a:cubicBezTo>
                        <a:pt x="0" y="366"/>
                        <a:pt x="7" y="373"/>
                        <a:pt x="17" y="373"/>
                      </a:cubicBezTo>
                      <a:cubicBezTo>
                        <a:pt x="514" y="373"/>
                        <a:pt x="514" y="373"/>
                        <a:pt x="514" y="373"/>
                      </a:cubicBezTo>
                      <a:cubicBezTo>
                        <a:pt x="524" y="373"/>
                        <a:pt x="531" y="366"/>
                        <a:pt x="531" y="356"/>
                      </a:cubicBezTo>
                      <a:cubicBezTo>
                        <a:pt x="531" y="17"/>
                        <a:pt x="531" y="17"/>
                        <a:pt x="531" y="17"/>
                      </a:cubicBezTo>
                      <a:cubicBezTo>
                        <a:pt x="531" y="8"/>
                        <a:pt x="524" y="0"/>
                        <a:pt x="514" y="0"/>
                      </a:cubicBezTo>
                      <a:close/>
                      <a:moveTo>
                        <a:pt x="501" y="329"/>
                      </a:moveTo>
                      <a:cubicBezTo>
                        <a:pt x="501" y="337"/>
                        <a:pt x="494" y="343"/>
                        <a:pt x="486" y="343"/>
                      </a:cubicBezTo>
                      <a:cubicBezTo>
                        <a:pt x="45" y="343"/>
                        <a:pt x="45" y="343"/>
                        <a:pt x="45" y="343"/>
                      </a:cubicBezTo>
                      <a:cubicBezTo>
                        <a:pt x="37" y="343"/>
                        <a:pt x="30" y="337"/>
                        <a:pt x="30" y="329"/>
                      </a:cubicBezTo>
                      <a:cubicBezTo>
                        <a:pt x="30" y="45"/>
                        <a:pt x="30" y="45"/>
                        <a:pt x="30" y="45"/>
                      </a:cubicBezTo>
                      <a:cubicBezTo>
                        <a:pt x="30" y="37"/>
                        <a:pt x="37" y="30"/>
                        <a:pt x="45" y="30"/>
                      </a:cubicBezTo>
                      <a:cubicBezTo>
                        <a:pt x="486" y="30"/>
                        <a:pt x="486" y="30"/>
                        <a:pt x="486" y="30"/>
                      </a:cubicBezTo>
                      <a:cubicBezTo>
                        <a:pt x="494" y="30"/>
                        <a:pt x="501" y="37"/>
                        <a:pt x="501" y="45"/>
                      </a:cubicBezTo>
                      <a:lnTo>
                        <a:pt x="501" y="329"/>
                      </a:lnTo>
                      <a:close/>
                    </a:path>
                  </a:pathLst>
                </a:custGeom>
                <a:solidFill>
                  <a:srgbClr val="FFFFFF"/>
                </a:solidFill>
                <a:extLst/>
              </p:spPr>
              <p:txBody>
                <a:bodyPr vert="horz" wrap="square" lIns="116000" tIns="58000" rIns="116000" bIns="58000" numCol="1" anchor="t" anchorCtr="0" compatLnSpc="1">
                  <a:prstTxWarp prst="textNoShape">
                    <a:avLst/>
                  </a:prstTxWarp>
                </a:bodyPr>
                <a:lstStyle/>
                <a:p>
                  <a:pPr defTabSz="914037">
                    <a:defRPr/>
                  </a:pPr>
                  <a:endParaRPr lang="en-US" sz="1799" kern="0" dirty="0">
                    <a:solidFill>
                      <a:schemeClr val="bg2"/>
                    </a:solidFill>
                    <a:latin typeface="Segoe UI" pitchFamily="34" charset="0"/>
                  </a:endParaRPr>
                </a:p>
              </p:txBody>
            </p:sp>
            <p:pic>
              <p:nvPicPr>
                <p:cNvPr id="79" name="Picture 6" descr="http://www.kizel.com/http:/www.kizel.com/wp-content/img/2010/03/Apple-Logo.png"/>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10356561" y="5552817"/>
                  <a:ext cx="167799" cy="18458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8" name="Group 7"/>
              <p:cNvGrpSpPr/>
              <p:nvPr/>
            </p:nvGrpSpPr>
            <p:grpSpPr>
              <a:xfrm>
                <a:off x="10131476" y="5386952"/>
                <a:ext cx="357943" cy="552244"/>
                <a:chOff x="10693040" y="5386952"/>
                <a:chExt cx="357943" cy="552244"/>
              </a:xfrm>
            </p:grpSpPr>
            <p:pic>
              <p:nvPicPr>
                <p:cNvPr id="52" name="Picture 3" descr="F:\MyPhotos\Logos\Android_B_withBug_060311.png"/>
                <p:cNvPicPr>
                  <a:picLocks noChangeAspect="1" noChangeArrowheads="1"/>
                </p:cNvPicPr>
                <p:nvPr/>
              </p:nvPicPr>
              <p:blipFill rotWithShape="1">
                <a:blip r:embed="rId10" cstate="screen">
                  <a:biLevel thresh="50000"/>
                  <a:extLst>
                    <a:ext uri="{28A0092B-C50C-407E-A947-70E740481C1C}">
                      <a14:useLocalDpi xmlns:a14="http://schemas.microsoft.com/office/drawing/2010/main"/>
                    </a:ext>
                  </a:extLst>
                </a:blip>
                <a:srcRect/>
                <a:stretch/>
              </p:blipFill>
              <p:spPr bwMode="auto">
                <a:xfrm>
                  <a:off x="10792136" y="5564981"/>
                  <a:ext cx="159750" cy="176809"/>
                </a:xfrm>
                <a:prstGeom prst="rect">
                  <a:avLst/>
                </a:prstGeom>
                <a:noFill/>
                <a:extLst>
                  <a:ext uri="{909E8E84-426E-40DD-AFC4-6F175D3DCCD1}">
                    <a14:hiddenFill xmlns:a14="http://schemas.microsoft.com/office/drawing/2010/main">
                      <a:solidFill>
                        <a:srgbClr val="FFFFFF"/>
                      </a:solidFill>
                    </a14:hiddenFill>
                  </a:ext>
                </a:extLst>
              </p:spPr>
            </p:pic>
            <p:sp>
              <p:nvSpPr>
                <p:cNvPr id="53" name="Freeform 107"/>
                <p:cNvSpPr>
                  <a:spLocks noEditPoints="1"/>
                </p:cNvSpPr>
                <p:nvPr/>
              </p:nvSpPr>
              <p:spPr bwMode="auto">
                <a:xfrm rot="5400000">
                  <a:off x="10595890" y="5484102"/>
                  <a:ext cx="552244" cy="357943"/>
                </a:xfrm>
                <a:custGeom>
                  <a:avLst/>
                  <a:gdLst/>
                  <a:ahLst/>
                  <a:cxnLst>
                    <a:cxn ang="0">
                      <a:pos x="514" y="0"/>
                    </a:cxn>
                    <a:cxn ang="0">
                      <a:pos x="17" y="0"/>
                    </a:cxn>
                    <a:cxn ang="0">
                      <a:pos x="0" y="17"/>
                    </a:cxn>
                    <a:cxn ang="0">
                      <a:pos x="0" y="356"/>
                    </a:cxn>
                    <a:cxn ang="0">
                      <a:pos x="17" y="373"/>
                    </a:cxn>
                    <a:cxn ang="0">
                      <a:pos x="514" y="373"/>
                    </a:cxn>
                    <a:cxn ang="0">
                      <a:pos x="531" y="356"/>
                    </a:cxn>
                    <a:cxn ang="0">
                      <a:pos x="531" y="17"/>
                    </a:cxn>
                    <a:cxn ang="0">
                      <a:pos x="514" y="0"/>
                    </a:cxn>
                    <a:cxn ang="0">
                      <a:pos x="501" y="329"/>
                    </a:cxn>
                    <a:cxn ang="0">
                      <a:pos x="486" y="343"/>
                    </a:cxn>
                    <a:cxn ang="0">
                      <a:pos x="45" y="343"/>
                    </a:cxn>
                    <a:cxn ang="0">
                      <a:pos x="30" y="329"/>
                    </a:cxn>
                    <a:cxn ang="0">
                      <a:pos x="30" y="45"/>
                    </a:cxn>
                    <a:cxn ang="0">
                      <a:pos x="45" y="30"/>
                    </a:cxn>
                    <a:cxn ang="0">
                      <a:pos x="486" y="30"/>
                    </a:cxn>
                    <a:cxn ang="0">
                      <a:pos x="501" y="45"/>
                    </a:cxn>
                    <a:cxn ang="0">
                      <a:pos x="501" y="329"/>
                    </a:cxn>
                  </a:cxnLst>
                  <a:rect l="0" t="0" r="r" b="b"/>
                  <a:pathLst>
                    <a:path w="531" h="373">
                      <a:moveTo>
                        <a:pt x="514" y="0"/>
                      </a:moveTo>
                      <a:cubicBezTo>
                        <a:pt x="17" y="0"/>
                        <a:pt x="17" y="0"/>
                        <a:pt x="17" y="0"/>
                      </a:cubicBezTo>
                      <a:cubicBezTo>
                        <a:pt x="7" y="0"/>
                        <a:pt x="0" y="8"/>
                        <a:pt x="0" y="17"/>
                      </a:cubicBezTo>
                      <a:cubicBezTo>
                        <a:pt x="0" y="356"/>
                        <a:pt x="0" y="356"/>
                        <a:pt x="0" y="356"/>
                      </a:cubicBezTo>
                      <a:cubicBezTo>
                        <a:pt x="0" y="366"/>
                        <a:pt x="7" y="373"/>
                        <a:pt x="17" y="373"/>
                      </a:cubicBezTo>
                      <a:cubicBezTo>
                        <a:pt x="514" y="373"/>
                        <a:pt x="514" y="373"/>
                        <a:pt x="514" y="373"/>
                      </a:cubicBezTo>
                      <a:cubicBezTo>
                        <a:pt x="524" y="373"/>
                        <a:pt x="531" y="366"/>
                        <a:pt x="531" y="356"/>
                      </a:cubicBezTo>
                      <a:cubicBezTo>
                        <a:pt x="531" y="17"/>
                        <a:pt x="531" y="17"/>
                        <a:pt x="531" y="17"/>
                      </a:cubicBezTo>
                      <a:cubicBezTo>
                        <a:pt x="531" y="8"/>
                        <a:pt x="524" y="0"/>
                        <a:pt x="514" y="0"/>
                      </a:cubicBezTo>
                      <a:close/>
                      <a:moveTo>
                        <a:pt x="501" y="329"/>
                      </a:moveTo>
                      <a:cubicBezTo>
                        <a:pt x="501" y="337"/>
                        <a:pt x="494" y="343"/>
                        <a:pt x="486" y="343"/>
                      </a:cubicBezTo>
                      <a:cubicBezTo>
                        <a:pt x="45" y="343"/>
                        <a:pt x="45" y="343"/>
                        <a:pt x="45" y="343"/>
                      </a:cubicBezTo>
                      <a:cubicBezTo>
                        <a:pt x="37" y="343"/>
                        <a:pt x="30" y="337"/>
                        <a:pt x="30" y="329"/>
                      </a:cubicBezTo>
                      <a:cubicBezTo>
                        <a:pt x="30" y="45"/>
                        <a:pt x="30" y="45"/>
                        <a:pt x="30" y="45"/>
                      </a:cubicBezTo>
                      <a:cubicBezTo>
                        <a:pt x="30" y="37"/>
                        <a:pt x="37" y="30"/>
                        <a:pt x="45" y="30"/>
                      </a:cubicBezTo>
                      <a:cubicBezTo>
                        <a:pt x="486" y="30"/>
                        <a:pt x="486" y="30"/>
                        <a:pt x="486" y="30"/>
                      </a:cubicBezTo>
                      <a:cubicBezTo>
                        <a:pt x="494" y="30"/>
                        <a:pt x="501" y="37"/>
                        <a:pt x="501" y="45"/>
                      </a:cubicBezTo>
                      <a:lnTo>
                        <a:pt x="501" y="329"/>
                      </a:lnTo>
                      <a:close/>
                    </a:path>
                  </a:pathLst>
                </a:custGeom>
                <a:solidFill>
                  <a:srgbClr val="FFFFFF"/>
                </a:solidFill>
                <a:extLst/>
              </p:spPr>
              <p:txBody>
                <a:bodyPr vert="horz" wrap="square" lIns="116000" tIns="58000" rIns="116000" bIns="58000" numCol="1" anchor="t" anchorCtr="0" compatLnSpc="1">
                  <a:prstTxWarp prst="textNoShape">
                    <a:avLst/>
                  </a:prstTxWarp>
                </a:bodyPr>
                <a:lstStyle/>
                <a:p>
                  <a:pPr defTabSz="914037">
                    <a:defRPr/>
                  </a:pPr>
                  <a:endParaRPr lang="en-US" sz="1799" kern="0" dirty="0">
                    <a:solidFill>
                      <a:schemeClr val="bg2"/>
                    </a:solidFill>
                    <a:latin typeface="Segoe UI" pitchFamily="34" charset="0"/>
                  </a:endParaRPr>
                </a:p>
              </p:txBody>
            </p:sp>
          </p:grpSp>
          <p:grpSp>
            <p:nvGrpSpPr>
              <p:cNvPr id="30" name="Group 29"/>
              <p:cNvGrpSpPr/>
              <p:nvPr/>
            </p:nvGrpSpPr>
            <p:grpSpPr>
              <a:xfrm>
                <a:off x="11178846" y="5553468"/>
                <a:ext cx="170613" cy="360571"/>
                <a:chOff x="11178846" y="5553468"/>
                <a:chExt cx="170613" cy="360571"/>
              </a:xfrm>
            </p:grpSpPr>
            <p:pic>
              <p:nvPicPr>
                <p:cNvPr id="57" name="Picture 3" descr="F:\MyPhotos\Logos\Android_B_withBug_060311.png"/>
                <p:cNvPicPr>
                  <a:picLocks noChangeAspect="1" noChangeArrowheads="1"/>
                </p:cNvPicPr>
                <p:nvPr/>
              </p:nvPicPr>
              <p:blipFill rotWithShape="1">
                <a:blip r:embed="rId10" cstate="screen">
                  <a:biLevel thresh="50000"/>
                  <a:extLst>
                    <a:ext uri="{28A0092B-C50C-407E-A947-70E740481C1C}">
                      <a14:useLocalDpi xmlns:a14="http://schemas.microsoft.com/office/drawing/2010/main"/>
                    </a:ext>
                  </a:extLst>
                </a:blip>
                <a:srcRect/>
                <a:stretch/>
              </p:blipFill>
              <p:spPr bwMode="auto">
                <a:xfrm>
                  <a:off x="11202890" y="5646229"/>
                  <a:ext cx="120023" cy="132839"/>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57"/>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a:ext>
                  </a:extLst>
                </a:blip>
                <a:stretch>
                  <a:fillRect/>
                </a:stretch>
              </p:blipFill>
              <p:spPr>
                <a:xfrm>
                  <a:off x="11178846" y="5553468"/>
                  <a:ext cx="170613" cy="360571"/>
                </a:xfrm>
                <a:prstGeom prst="rect">
                  <a:avLst/>
                </a:prstGeom>
              </p:spPr>
            </p:pic>
          </p:grpSp>
          <p:grpSp>
            <p:nvGrpSpPr>
              <p:cNvPr id="31" name="Group 30"/>
              <p:cNvGrpSpPr/>
              <p:nvPr/>
            </p:nvGrpSpPr>
            <p:grpSpPr>
              <a:xfrm>
                <a:off x="10908518" y="5535431"/>
                <a:ext cx="179783" cy="379950"/>
                <a:chOff x="10908518" y="5535431"/>
                <a:chExt cx="179783" cy="379950"/>
              </a:xfrm>
            </p:grpSpPr>
            <p:grpSp>
              <p:nvGrpSpPr>
                <p:cNvPr id="27" name="Group 26"/>
                <p:cNvGrpSpPr/>
                <p:nvPr/>
              </p:nvGrpSpPr>
              <p:grpSpPr>
                <a:xfrm>
                  <a:off x="10908518" y="5535431"/>
                  <a:ext cx="179783" cy="379950"/>
                  <a:chOff x="13012681" y="-1062706"/>
                  <a:chExt cx="2684519" cy="5673423"/>
                </a:xfrm>
              </p:grpSpPr>
              <p:pic>
                <p:nvPicPr>
                  <p:cNvPr id="61" name="Picture 60"/>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a:ext>
                    </a:extLst>
                  </a:blip>
                  <a:stretch>
                    <a:fillRect/>
                  </a:stretch>
                </p:blipFill>
                <p:spPr>
                  <a:xfrm>
                    <a:off x="13012681" y="-1062706"/>
                    <a:ext cx="2684519" cy="5673423"/>
                  </a:xfrm>
                  <a:prstGeom prst="rect">
                    <a:avLst/>
                  </a:prstGeom>
                </p:spPr>
              </p:pic>
              <p:sp>
                <p:nvSpPr>
                  <p:cNvPr id="14" name="Rectangle 13"/>
                  <p:cNvSpPr/>
                  <p:nvPr/>
                </p:nvSpPr>
                <p:spPr bwMode="auto">
                  <a:xfrm>
                    <a:off x="13284200" y="3692912"/>
                    <a:ext cx="622300" cy="70606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a:gradFill>
                        <a:gsLst>
                          <a:gs pos="0">
                            <a:srgbClr val="FFFFFF"/>
                          </a:gs>
                          <a:gs pos="100000">
                            <a:srgbClr val="FFFFFF"/>
                          </a:gs>
                        </a:gsLst>
                        <a:lin ang="5400000" scaled="0"/>
                      </a:gradFill>
                      <a:ea typeface="Segoe UI" pitchFamily="34" charset="0"/>
                      <a:cs typeface="Segoe UI" pitchFamily="34" charset="0"/>
                    </a:endParaRPr>
                  </a:p>
                </p:txBody>
              </p:sp>
              <p:sp>
                <p:nvSpPr>
                  <p:cNvPr id="67" name="Rectangle 66"/>
                  <p:cNvSpPr/>
                  <p:nvPr/>
                </p:nvSpPr>
                <p:spPr bwMode="auto">
                  <a:xfrm>
                    <a:off x="14833600" y="3692912"/>
                    <a:ext cx="622300" cy="70606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p:nvSpPr>
                <p:spPr bwMode="auto">
                  <a:xfrm>
                    <a:off x="14160500" y="3873817"/>
                    <a:ext cx="448075" cy="448075"/>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a:gradFill>
                        <a:gsLst>
                          <a:gs pos="0">
                            <a:srgbClr val="FFFFFF"/>
                          </a:gs>
                          <a:gs pos="100000">
                            <a:srgbClr val="FFFFFF"/>
                          </a:gs>
                        </a:gsLst>
                        <a:lin ang="5400000" scaled="0"/>
                      </a:gradFill>
                      <a:ea typeface="Segoe UI" pitchFamily="34" charset="0"/>
                      <a:cs typeface="Segoe UI" pitchFamily="34" charset="0"/>
                    </a:endParaRPr>
                  </a:p>
                </p:txBody>
              </p:sp>
            </p:grpSp>
            <p:pic>
              <p:nvPicPr>
                <p:cNvPr id="70" name="Picture 6" descr="http://www.kizel.com/http:/www.kizel.com/wp-content/img/2010/03/Apple-Logo.png"/>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10945017" y="5653385"/>
                  <a:ext cx="114609" cy="12607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3" name="Group 32"/>
              <p:cNvGrpSpPr/>
              <p:nvPr/>
            </p:nvGrpSpPr>
            <p:grpSpPr>
              <a:xfrm>
                <a:off x="10542520" y="5495239"/>
                <a:ext cx="351824" cy="475998"/>
                <a:chOff x="10540711" y="3570924"/>
                <a:chExt cx="1778289" cy="2405920"/>
              </a:xfrm>
            </p:grpSpPr>
            <p:pic>
              <p:nvPicPr>
                <p:cNvPr id="51" name="Picture 2" descr="\\MAGNUM\Projects\Microsoft\Cloud Power FY12\Design\ICONS_PNG\Devices.png"/>
                <p:cNvPicPr>
                  <a:picLocks noChangeAspect="1" noChangeArrowheads="1"/>
                </p:cNvPicPr>
                <p:nvPr/>
              </p:nvPicPr>
              <p:blipFill>
                <a:blip r:embed="rId13" cstate="print">
                  <a:biLevel thresh="50000"/>
                </a:blip>
                <a:srcRect l="56000" t="50000" r="10000" b="4000"/>
                <a:stretch>
                  <a:fillRect/>
                </a:stretch>
              </p:blipFill>
              <p:spPr bwMode="auto">
                <a:xfrm>
                  <a:off x="10540711" y="3570924"/>
                  <a:ext cx="1778289" cy="2405920"/>
                </a:xfrm>
                <a:prstGeom prst="rect">
                  <a:avLst/>
                </a:prstGeom>
                <a:noFill/>
                <a:ln>
                  <a:noFill/>
                </a:ln>
              </p:spPr>
            </p:pic>
            <p:sp>
              <p:nvSpPr>
                <p:cNvPr id="32" name="Rectangle 31"/>
                <p:cNvSpPr/>
                <p:nvPr/>
              </p:nvSpPr>
              <p:spPr bwMode="auto">
                <a:xfrm>
                  <a:off x="11095506" y="4165052"/>
                  <a:ext cx="664694" cy="12358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06" tIns="146246" rIns="182806" bIns="146246" numCol="1" spcCol="0" rtlCol="0" fromWordArt="0" anchor="t" anchorCtr="0" forceAA="0" compatLnSpc="1">
                  <a:prstTxWarp prst="textNoShape">
                    <a:avLst/>
                  </a:prstTxWarp>
                  <a:noAutofit/>
                </a:bodyPr>
                <a:lstStyle/>
                <a:p>
                  <a:pPr algn="ctr" defTabSz="932103" fontAlgn="base">
                    <a:lnSpc>
                      <a:spcPct val="90000"/>
                    </a:lnSpc>
                    <a:spcBef>
                      <a:spcPct val="0"/>
                    </a:spcBef>
                    <a:spcAft>
                      <a:spcPct val="0"/>
                    </a:spcAft>
                  </a:pPr>
                  <a:endParaRPr lang="en-US" sz="2399" dirty="0" err="1">
                    <a:gradFill>
                      <a:gsLst>
                        <a:gs pos="0">
                          <a:srgbClr val="FFFFFF"/>
                        </a:gs>
                        <a:gs pos="100000">
                          <a:srgbClr val="FFFFFF"/>
                        </a:gs>
                      </a:gsLst>
                      <a:lin ang="5400000" scaled="0"/>
                    </a:gradFill>
                    <a:ea typeface="Segoe UI" pitchFamily="34" charset="0"/>
                    <a:cs typeface="Segoe UI" pitchFamily="34" charset="0"/>
                  </a:endParaRPr>
                </a:p>
              </p:txBody>
            </p:sp>
            <p:pic>
              <p:nvPicPr>
                <p:cNvPr id="71" name="Picture 70"/>
                <p:cNvPicPr>
                  <a:picLocks noChangeAspect="1" noChangeArrowheads="1"/>
                </p:cNvPicPr>
                <p:nvPr/>
              </p:nvPicPr>
              <p:blipFill rotWithShape="1">
                <a:blip r:embed="rId8" cstate="email">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a:ext>
                  </a:extLst>
                </a:blip>
                <a:srcRect r="68617"/>
                <a:stretch/>
              </p:blipFill>
              <p:spPr bwMode="auto">
                <a:xfrm>
                  <a:off x="10946134" y="4129352"/>
                  <a:ext cx="882770" cy="1125452"/>
                </a:xfrm>
                <a:prstGeom prst="rect">
                  <a:avLst/>
                </a:prstGeom>
                <a:noFill/>
                <a:extLst>
                  <a:ext uri="{909E8E84-426E-40DD-AFC4-6F175D3DCCD1}">
                    <a14:hiddenFill xmlns:a14="http://schemas.microsoft.com/office/drawing/2010/main">
                      <a:solidFill>
                        <a:srgbClr val="FFFFFF"/>
                      </a:solidFill>
                    </a14:hiddenFill>
                  </a:ext>
                </a:extLst>
              </p:spPr>
            </p:pic>
          </p:grpSp>
        </p:grpSp>
      </p:grpSp>
      <p:pic>
        <p:nvPicPr>
          <p:cNvPr id="72" name="Picture 2"/>
          <p:cNvPicPr>
            <a:picLocks noChangeAspect="1" noChangeArrowheads="1"/>
          </p:cNvPicPr>
          <p:nvPr/>
        </p:nvPicPr>
        <p:blipFill>
          <a:blip r:embed="rId14">
            <a:biLevel thresh="50000"/>
            <a:extLst>
              <a:ext uri="{28A0092B-C50C-407E-A947-70E740481C1C}">
                <a14:useLocalDpi xmlns:a14="http://schemas.microsoft.com/office/drawing/2010/main" val="0"/>
              </a:ext>
            </a:extLst>
          </a:blip>
          <a:srcRect/>
          <a:stretch>
            <a:fillRect/>
          </a:stretch>
        </p:blipFill>
        <p:spPr bwMode="auto">
          <a:xfrm>
            <a:off x="4457195" y="5845283"/>
            <a:ext cx="2211882" cy="465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3" name="Picture 72" descr="C:\Users\mflorida.REDMOND\AppData\Local\Microsoft\Windows\Temporary Internet Files\Content.Outlook\CJ3SCPD3\SysCnt12-ConfigMgr_h_rgb_r.png"/>
          <p:cNvPicPr>
            <a:picLocks noChangeAspect="1" noChangeArrowheads="1"/>
          </p:cNvPicPr>
          <p:nvPr/>
        </p:nvPicPr>
        <p:blipFill>
          <a:blip r:embed="rId3">
            <a:biLevel thresh="25000"/>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bwMode="auto">
          <a:xfrm>
            <a:off x="566465" y="4275819"/>
            <a:ext cx="1492056" cy="396996"/>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04461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8"/>
                                        </p:tgtEl>
                                        <p:attrNameLst>
                                          <p:attrName>style.visibility</p:attrName>
                                        </p:attrNameLst>
                                      </p:cBhvr>
                                      <p:to>
                                        <p:strVal val="visible"/>
                                      </p:to>
                                    </p:set>
                                    <p:animEffect transition="in" filter="wipe(left)">
                                      <p:cBhvr>
                                        <p:cTn id="12" dur="500"/>
                                        <p:tgtEl>
                                          <p:spTgt spid="88"/>
                                        </p:tgtEl>
                                      </p:cBhvr>
                                    </p:animEffect>
                                  </p:childTnLst>
                                </p:cTn>
                              </p:par>
                              <p:par>
                                <p:cTn id="13" presetID="22" presetClass="entr" presetSubtype="8" fill="hold" nodeType="with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wipe(left)">
                                      <p:cBhvr>
                                        <p:cTn id="15" dur="500"/>
                                        <p:tgtEl>
                                          <p:spTgt spid="90"/>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smtClean="0"/>
              <a:t>Client Management Approach</a:t>
            </a:r>
            <a:endParaRPr lang="en-US" dirty="0"/>
          </a:p>
        </p:txBody>
      </p:sp>
      <p:sp>
        <p:nvSpPr>
          <p:cNvPr id="6" name="Text Placeholder 5"/>
          <p:cNvSpPr>
            <a:spLocks noGrp="1"/>
          </p:cNvSpPr>
          <p:nvPr>
            <p:ph type="body" sz="quarter" idx="10"/>
          </p:nvPr>
        </p:nvSpPr>
        <p:spPr>
          <a:xfrm>
            <a:off x="274638" y="1395736"/>
            <a:ext cx="11598707" cy="3200876"/>
          </a:xfrm>
        </p:spPr>
        <p:txBody>
          <a:bodyPr/>
          <a:lstStyle/>
          <a:p>
            <a:r>
              <a:rPr lang="en-US" dirty="0" smtClean="0"/>
              <a:t>End user in control of the experience</a:t>
            </a:r>
          </a:p>
          <a:p>
            <a:pPr lvl="1"/>
            <a:r>
              <a:rPr lang="en-US" dirty="0" smtClean="0"/>
              <a:t>Personally controlled device vs. IT controlled device</a:t>
            </a:r>
          </a:p>
          <a:p>
            <a:pPr lvl="1"/>
            <a:r>
              <a:rPr lang="en-US" dirty="0" smtClean="0"/>
              <a:t>Not about device ownership</a:t>
            </a:r>
          </a:p>
          <a:p>
            <a:pPr lvl="1"/>
            <a:r>
              <a:rPr lang="en-US" dirty="0" smtClean="0"/>
              <a:t>Pull Software Distribution vs. Push</a:t>
            </a:r>
          </a:p>
          <a:p>
            <a:r>
              <a:rPr lang="en-US" dirty="0" smtClean="0"/>
              <a:t>IT Pro can meet IT policies</a:t>
            </a:r>
          </a:p>
          <a:p>
            <a:pPr lvl="1"/>
            <a:r>
              <a:rPr lang="en-US" dirty="0" smtClean="0"/>
              <a:t>Constrain vs. controlling an entire device</a:t>
            </a:r>
          </a:p>
          <a:p>
            <a:pPr lvl="1"/>
            <a:r>
              <a:rPr lang="en-US" dirty="0" smtClean="0"/>
              <a:t>Ensure compliance</a:t>
            </a:r>
          </a:p>
          <a:p>
            <a:pPr lvl="1"/>
            <a:r>
              <a:rPr lang="en-US" dirty="0" smtClean="0"/>
              <a:t>Manage access to apps, data and network resources</a:t>
            </a:r>
          </a:p>
        </p:txBody>
      </p:sp>
    </p:spTree>
    <p:custDataLst>
      <p:tags r:id="rId1"/>
    </p:custDataLst>
    <p:extLst>
      <p:ext uri="{BB962C8B-B14F-4D97-AF65-F5344CB8AC3E}">
        <p14:creationId xmlns:p14="http://schemas.microsoft.com/office/powerpoint/2010/main" val="22705677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le 43"/>
          <p:cNvSpPr>
            <a:spLocks noGrp="1"/>
          </p:cNvSpPr>
          <p:nvPr>
            <p:ph type="title"/>
          </p:nvPr>
        </p:nvSpPr>
        <p:spPr/>
        <p:txBody>
          <a:bodyPr/>
          <a:lstStyle/>
          <a:p>
            <a:r>
              <a:rPr lang="en-US" smtClean="0"/>
              <a:t>System Center 2012 Configuration Manager</a:t>
            </a:r>
            <a:endParaRPr lang="en-US" dirty="0"/>
          </a:p>
        </p:txBody>
      </p:sp>
      <p:grpSp>
        <p:nvGrpSpPr>
          <p:cNvPr id="2" name="Group 1"/>
          <p:cNvGrpSpPr/>
          <p:nvPr/>
        </p:nvGrpSpPr>
        <p:grpSpPr>
          <a:xfrm>
            <a:off x="549764" y="1895355"/>
            <a:ext cx="3637153" cy="4476496"/>
            <a:chOff x="536581" y="1858360"/>
            <a:chExt cx="3566160" cy="4389120"/>
          </a:xfrm>
        </p:grpSpPr>
        <p:sp>
          <p:nvSpPr>
            <p:cNvPr id="78" name="TextBox 77"/>
            <p:cNvSpPr txBox="1"/>
            <p:nvPr/>
          </p:nvSpPr>
          <p:spPr>
            <a:xfrm>
              <a:off x="536581" y="2120750"/>
              <a:ext cx="3566160" cy="469039"/>
            </a:xfrm>
            <a:prstGeom prst="rect">
              <a:avLst/>
            </a:prstGeom>
            <a:noFill/>
          </p:spPr>
          <p:txBody>
            <a:bodyPr wrap="square" rtlCol="0">
              <a:spAutoFit/>
            </a:bodyPr>
            <a:lstStyle/>
            <a:p>
              <a:pPr algn="ctr"/>
              <a:r>
                <a:rPr lang="en-US" sz="2448" b="1" dirty="0">
                  <a:solidFill>
                    <a:srgbClr val="FFFFFF"/>
                  </a:solidFill>
                  <a:latin typeface="Segoe Semibold" pitchFamily="34" charset="0"/>
                  <a:cs typeface="Arial" pitchFamily="34" charset="0"/>
                </a:rPr>
                <a:t>Empower Users</a:t>
              </a:r>
            </a:p>
          </p:txBody>
        </p:sp>
        <p:sp>
          <p:nvSpPr>
            <p:cNvPr id="33" name="Rectangle 32"/>
            <p:cNvSpPr/>
            <p:nvPr/>
          </p:nvSpPr>
          <p:spPr bwMode="auto">
            <a:xfrm>
              <a:off x="536581" y="1858360"/>
              <a:ext cx="3566160" cy="4389120"/>
            </a:xfrm>
            <a:prstGeom prst="rect">
              <a:avLst/>
            </a:prstGeom>
            <a:ln w="12700">
              <a:solidFill>
                <a:srgbClr val="FFFFFF"/>
              </a:solidFill>
              <a:prstDash val="sysDot"/>
            </a:ln>
          </p:spPr>
          <p:txBody>
            <a:bodyPr vert="horz" wrap="square" lIns="139891" tIns="139891" rIns="46630" bIns="139891" numCol="1" rtlCol="0" anchor="t" anchorCtr="0" compatLnSpc="1">
              <a:prstTxWarp prst="textNoShape">
                <a:avLst/>
              </a:prstTxWarp>
            </a:bodyPr>
            <a:lstStyle/>
            <a:p>
              <a:pPr algn="ctr" defTabSz="932450" fontAlgn="base">
                <a:spcBef>
                  <a:spcPct val="0"/>
                </a:spcBef>
                <a:spcAft>
                  <a:spcPct val="0"/>
                </a:spcAft>
                <a:defRPr/>
              </a:pPr>
              <a:endParaRPr lang="en-US" sz="1836" kern="0" dirty="0">
                <a:solidFill>
                  <a:srgbClr val="FFFFFF"/>
                </a:solidFill>
                <a:latin typeface="Segoe Light"/>
                <a:ea typeface="Segoe UI" pitchFamily="34" charset="0"/>
                <a:cs typeface="Segoe UI" pitchFamily="34" charset="0"/>
              </a:endParaRPr>
            </a:p>
          </p:txBody>
        </p:sp>
        <p:sp>
          <p:nvSpPr>
            <p:cNvPr id="34" name="Rectangle 33"/>
            <p:cNvSpPr/>
            <p:nvPr/>
          </p:nvSpPr>
          <p:spPr>
            <a:xfrm>
              <a:off x="823698" y="4546420"/>
              <a:ext cx="2991926" cy="1348061"/>
            </a:xfrm>
            <a:prstGeom prst="rect">
              <a:avLst/>
            </a:prstGeom>
          </p:spPr>
          <p:txBody>
            <a:bodyPr wrap="square">
              <a:spAutoFit/>
            </a:bodyPr>
            <a:lstStyle/>
            <a:p>
              <a:pPr algn="ctr"/>
              <a:r>
                <a:rPr lang="en-US" sz="2040" dirty="0">
                  <a:solidFill>
                    <a:srgbClr val="FFFFFF"/>
                  </a:solidFill>
                  <a:latin typeface="Segoe" pitchFamily="34" charset="0"/>
                  <a:cs typeface="Arial" pitchFamily="34" charset="0"/>
                </a:rPr>
                <a:t>Empower people to be more productive from almost anywhere on almost any device. </a:t>
              </a:r>
            </a:p>
          </p:txBody>
        </p:sp>
        <p:grpSp>
          <p:nvGrpSpPr>
            <p:cNvPr id="14" name="Group 13"/>
            <p:cNvGrpSpPr/>
            <p:nvPr/>
          </p:nvGrpSpPr>
          <p:grpSpPr>
            <a:xfrm>
              <a:off x="1557324" y="2734553"/>
              <a:ext cx="1524674" cy="1388894"/>
              <a:chOff x="1573530" y="2777697"/>
              <a:chExt cx="1304930" cy="1188720"/>
            </a:xfrm>
          </p:grpSpPr>
          <p:pic>
            <p:nvPicPr>
              <p:cNvPr id="30" name="Picture 3" descr="\\MAGNUM\Projects\Microsoft\Cloud Power FY12\Design\ICONS_PNG\User.png"/>
              <p:cNvPicPr>
                <a:picLocks noChangeAspect="1" noChangeArrowheads="1"/>
              </p:cNvPicPr>
              <p:nvPr/>
            </p:nvPicPr>
            <p:blipFill>
              <a:blip r:embed="rId4" cstate="print">
                <a:biLevel thresh="25000"/>
              </a:blip>
              <a:srcRect/>
              <a:stretch>
                <a:fillRect/>
              </a:stretch>
            </p:blipFill>
            <p:spPr bwMode="auto">
              <a:xfrm>
                <a:off x="1573530" y="2777697"/>
                <a:ext cx="1188720" cy="1188720"/>
              </a:xfrm>
              <a:prstGeom prst="rect">
                <a:avLst/>
              </a:prstGeom>
              <a:noFill/>
            </p:spPr>
          </p:pic>
          <p:pic>
            <p:nvPicPr>
              <p:cNvPr id="13" name="Picture 12"/>
              <p:cNvPicPr>
                <a:picLocks noChangeAspect="1"/>
              </p:cNvPicPr>
              <p:nvPr/>
            </p:nvPicPr>
            <p:blipFill>
              <a:blip r:embed="rId5" cstate="print">
                <a:biLevel thresh="25000"/>
                <a:extLst>
                  <a:ext uri="{28A0092B-C50C-407E-A947-70E740481C1C}">
                    <a14:useLocalDpi xmlns:a14="http://schemas.microsoft.com/office/drawing/2010/main" val="0"/>
                  </a:ext>
                </a:extLst>
              </a:blip>
              <a:stretch>
                <a:fillRect/>
              </a:stretch>
            </p:blipFill>
            <p:spPr>
              <a:xfrm flipH="1">
                <a:off x="2466980" y="3041789"/>
                <a:ext cx="411480" cy="608143"/>
              </a:xfrm>
              <a:prstGeom prst="rect">
                <a:avLst/>
              </a:prstGeom>
            </p:spPr>
          </p:pic>
        </p:grpSp>
      </p:grpSp>
      <p:grpSp>
        <p:nvGrpSpPr>
          <p:cNvPr id="4" name="Group 3"/>
          <p:cNvGrpSpPr/>
          <p:nvPr/>
        </p:nvGrpSpPr>
        <p:grpSpPr>
          <a:xfrm>
            <a:off x="8241636" y="1895355"/>
            <a:ext cx="3637153" cy="4476496"/>
            <a:chOff x="8078317" y="1858360"/>
            <a:chExt cx="3566160" cy="4389120"/>
          </a:xfrm>
        </p:grpSpPr>
        <p:sp>
          <p:nvSpPr>
            <p:cNvPr id="79" name="TextBox 78"/>
            <p:cNvSpPr txBox="1"/>
            <p:nvPr/>
          </p:nvSpPr>
          <p:spPr>
            <a:xfrm>
              <a:off x="8091732" y="2120750"/>
              <a:ext cx="3539331" cy="845744"/>
            </a:xfrm>
            <a:prstGeom prst="rect">
              <a:avLst/>
            </a:prstGeom>
            <a:noFill/>
          </p:spPr>
          <p:txBody>
            <a:bodyPr wrap="square" rtlCol="0">
              <a:spAutoFit/>
            </a:bodyPr>
            <a:lstStyle/>
            <a:p>
              <a:pPr algn="ctr"/>
              <a:r>
                <a:rPr lang="en-US" sz="2448" b="1" dirty="0">
                  <a:solidFill>
                    <a:srgbClr val="FFFFFF"/>
                  </a:solidFill>
                  <a:latin typeface="Segoe Semibold" pitchFamily="34" charset="0"/>
                  <a:cs typeface="Arial" pitchFamily="34" charset="0"/>
                </a:rPr>
                <a:t>Simplify Administration</a:t>
              </a:r>
            </a:p>
          </p:txBody>
        </p:sp>
        <p:sp>
          <p:nvSpPr>
            <p:cNvPr id="43" name="Rectangle 42"/>
            <p:cNvSpPr/>
            <p:nvPr/>
          </p:nvSpPr>
          <p:spPr>
            <a:xfrm>
              <a:off x="8078317" y="4546420"/>
              <a:ext cx="3566160" cy="720197"/>
            </a:xfrm>
            <a:prstGeom prst="rect">
              <a:avLst/>
            </a:prstGeom>
          </p:spPr>
          <p:txBody>
            <a:bodyPr wrap="square">
              <a:spAutoFit/>
            </a:bodyPr>
            <a:lstStyle/>
            <a:p>
              <a:pPr algn="ctr"/>
              <a:r>
                <a:rPr lang="en-US" sz="2040" dirty="0">
                  <a:solidFill>
                    <a:srgbClr val="FFFFFF"/>
                  </a:solidFill>
                  <a:latin typeface="Segoe" pitchFamily="34" charset="0"/>
                  <a:cs typeface="Arial" pitchFamily="34" charset="0"/>
                </a:rPr>
                <a:t>Improve IT effectiveness </a:t>
              </a:r>
              <a:br>
                <a:rPr lang="en-US" sz="2040" dirty="0">
                  <a:solidFill>
                    <a:srgbClr val="FFFFFF"/>
                  </a:solidFill>
                  <a:latin typeface="Segoe" pitchFamily="34" charset="0"/>
                  <a:cs typeface="Arial" pitchFamily="34" charset="0"/>
                </a:rPr>
              </a:br>
              <a:r>
                <a:rPr lang="en-US" sz="2040" dirty="0">
                  <a:solidFill>
                    <a:srgbClr val="FFFFFF"/>
                  </a:solidFill>
                  <a:latin typeface="Segoe" pitchFamily="34" charset="0"/>
                  <a:cs typeface="Arial" pitchFamily="34" charset="0"/>
                </a:rPr>
                <a:t>and efficiency.</a:t>
              </a:r>
            </a:p>
          </p:txBody>
        </p:sp>
        <p:sp>
          <p:nvSpPr>
            <p:cNvPr id="36" name="Rectangle 35"/>
            <p:cNvSpPr/>
            <p:nvPr/>
          </p:nvSpPr>
          <p:spPr bwMode="auto">
            <a:xfrm>
              <a:off x="8078317" y="1858360"/>
              <a:ext cx="3566160" cy="4389120"/>
            </a:xfrm>
            <a:prstGeom prst="rect">
              <a:avLst/>
            </a:prstGeom>
            <a:ln w="12700">
              <a:solidFill>
                <a:srgbClr val="FFFFFF"/>
              </a:solidFill>
              <a:prstDash val="sysDot"/>
            </a:ln>
          </p:spPr>
          <p:txBody>
            <a:bodyPr vert="horz" wrap="square" lIns="139891" tIns="139891" rIns="46630" bIns="139891" numCol="1" rtlCol="0" anchor="t" anchorCtr="0" compatLnSpc="1">
              <a:prstTxWarp prst="textNoShape">
                <a:avLst/>
              </a:prstTxWarp>
            </a:bodyPr>
            <a:lstStyle/>
            <a:p>
              <a:pPr algn="ctr" defTabSz="932450" fontAlgn="base">
                <a:spcBef>
                  <a:spcPct val="0"/>
                </a:spcBef>
                <a:spcAft>
                  <a:spcPct val="0"/>
                </a:spcAft>
                <a:defRPr/>
              </a:pPr>
              <a:endParaRPr lang="en-US" sz="1836" kern="0" dirty="0">
                <a:solidFill>
                  <a:srgbClr val="FFFFFF"/>
                </a:solidFill>
                <a:latin typeface="Segoe Light"/>
                <a:ea typeface="Segoe UI" pitchFamily="34" charset="0"/>
                <a:cs typeface="Segoe UI" pitchFamily="34" charset="0"/>
              </a:endParaRPr>
            </a:p>
          </p:txBody>
        </p:sp>
        <p:pic>
          <p:nvPicPr>
            <p:cNvPr id="15" name="Picture 14"/>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a:off x="8850924" y="3204584"/>
              <a:ext cx="724565" cy="896249"/>
            </a:xfrm>
            <a:prstGeom prst="rect">
              <a:avLst/>
            </a:prstGeom>
          </p:spPr>
        </p:pic>
        <p:grpSp>
          <p:nvGrpSpPr>
            <p:cNvPr id="19" name="Group 18"/>
            <p:cNvGrpSpPr/>
            <p:nvPr/>
          </p:nvGrpSpPr>
          <p:grpSpPr>
            <a:xfrm>
              <a:off x="9570411" y="3028765"/>
              <a:ext cx="1021601" cy="798337"/>
              <a:chOff x="9570411" y="2856637"/>
              <a:chExt cx="1021601" cy="798337"/>
            </a:xfrm>
          </p:grpSpPr>
          <p:pic>
            <p:nvPicPr>
              <p:cNvPr id="16" name="Picture 15"/>
              <p:cNvPicPr>
                <a:picLocks noChangeAspect="1"/>
              </p:cNvPicPr>
              <p:nvPr/>
            </p:nvPicPr>
            <p:blipFill>
              <a:blip r:embed="rId7" cstate="print">
                <a:biLevel thresh="25000"/>
                <a:extLst>
                  <a:ext uri="{28A0092B-C50C-407E-A947-70E740481C1C}">
                    <a14:useLocalDpi xmlns:a14="http://schemas.microsoft.com/office/drawing/2010/main" val="0"/>
                  </a:ext>
                </a:extLst>
              </a:blip>
              <a:stretch>
                <a:fillRect/>
              </a:stretch>
            </p:blipFill>
            <p:spPr>
              <a:xfrm>
                <a:off x="9570411" y="2856637"/>
                <a:ext cx="1021601" cy="798337"/>
              </a:xfrm>
              <a:prstGeom prst="rect">
                <a:avLst/>
              </a:prstGeom>
            </p:spPr>
          </p:pic>
          <p:cxnSp>
            <p:nvCxnSpPr>
              <p:cNvPr id="18" name="Straight Connector 17"/>
              <p:cNvCxnSpPr/>
              <p:nvPr/>
            </p:nvCxnSpPr>
            <p:spPr>
              <a:xfrm>
                <a:off x="9763539" y="32004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9763539" y="32766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9763539" y="33528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9763539" y="3429000"/>
                <a:ext cx="453887"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grpSp>
        <p:nvGrpSpPr>
          <p:cNvPr id="3" name="Group 2"/>
          <p:cNvGrpSpPr/>
          <p:nvPr/>
        </p:nvGrpSpPr>
        <p:grpSpPr>
          <a:xfrm>
            <a:off x="4394320" y="1895355"/>
            <a:ext cx="3637153" cy="4476496"/>
            <a:chOff x="4306096" y="1858360"/>
            <a:chExt cx="3566160" cy="4389120"/>
          </a:xfrm>
        </p:grpSpPr>
        <p:sp>
          <p:nvSpPr>
            <p:cNvPr id="75" name="TextBox 74"/>
            <p:cNvSpPr txBox="1"/>
            <p:nvPr/>
          </p:nvSpPr>
          <p:spPr>
            <a:xfrm>
              <a:off x="4306097" y="2120750"/>
              <a:ext cx="3566159" cy="469039"/>
            </a:xfrm>
            <a:prstGeom prst="rect">
              <a:avLst/>
            </a:prstGeom>
            <a:noFill/>
          </p:spPr>
          <p:txBody>
            <a:bodyPr wrap="square" rtlCol="0">
              <a:spAutoFit/>
            </a:bodyPr>
            <a:lstStyle/>
            <a:p>
              <a:pPr algn="ctr"/>
              <a:r>
                <a:rPr lang="en-US" sz="2448" b="1" dirty="0">
                  <a:solidFill>
                    <a:srgbClr val="FFFFFF"/>
                  </a:solidFill>
                  <a:latin typeface="Segoe Semibold" pitchFamily="34" charset="0"/>
                  <a:cs typeface="Arial" pitchFamily="34" charset="0"/>
                </a:rPr>
                <a:t>Unify Infrastructure</a:t>
              </a:r>
            </a:p>
          </p:txBody>
        </p:sp>
        <p:sp>
          <p:nvSpPr>
            <p:cNvPr id="42" name="Rectangle 41"/>
            <p:cNvSpPr/>
            <p:nvPr/>
          </p:nvSpPr>
          <p:spPr>
            <a:xfrm>
              <a:off x="4306097" y="4546420"/>
              <a:ext cx="3566159" cy="1034129"/>
            </a:xfrm>
            <a:prstGeom prst="rect">
              <a:avLst/>
            </a:prstGeom>
          </p:spPr>
          <p:txBody>
            <a:bodyPr wrap="square">
              <a:spAutoFit/>
            </a:bodyPr>
            <a:lstStyle/>
            <a:p>
              <a:pPr algn="ctr"/>
              <a:r>
                <a:rPr lang="en-US" sz="2040" dirty="0">
                  <a:solidFill>
                    <a:srgbClr val="FFFFFF"/>
                  </a:solidFill>
                  <a:latin typeface="Segoe" pitchFamily="34" charset="0"/>
                  <a:cs typeface="Arial" pitchFamily="34" charset="0"/>
                </a:rPr>
                <a:t>Reduce costs by unifying </a:t>
              </a:r>
              <a:br>
                <a:rPr lang="en-US" sz="2040" dirty="0">
                  <a:solidFill>
                    <a:srgbClr val="FFFFFF"/>
                  </a:solidFill>
                  <a:latin typeface="Segoe" pitchFamily="34" charset="0"/>
                  <a:cs typeface="Arial" pitchFamily="34" charset="0"/>
                </a:rPr>
              </a:br>
              <a:r>
                <a:rPr lang="en-US" sz="2040" dirty="0">
                  <a:solidFill>
                    <a:srgbClr val="FFFFFF"/>
                  </a:solidFill>
                  <a:latin typeface="Segoe" pitchFamily="34" charset="0"/>
                  <a:cs typeface="Arial" pitchFamily="34" charset="0"/>
                </a:rPr>
                <a:t>IT management </a:t>
              </a:r>
              <a:br>
                <a:rPr lang="en-US" sz="2040" dirty="0">
                  <a:solidFill>
                    <a:srgbClr val="FFFFFF"/>
                  </a:solidFill>
                  <a:latin typeface="Segoe" pitchFamily="34" charset="0"/>
                  <a:cs typeface="Arial" pitchFamily="34" charset="0"/>
                </a:rPr>
              </a:br>
              <a:r>
                <a:rPr lang="en-US" sz="2040" dirty="0">
                  <a:solidFill>
                    <a:srgbClr val="FFFFFF"/>
                  </a:solidFill>
                  <a:latin typeface="Segoe" pitchFamily="34" charset="0"/>
                  <a:cs typeface="Arial" pitchFamily="34" charset="0"/>
                </a:rPr>
                <a:t>infrastructure.</a:t>
              </a:r>
            </a:p>
          </p:txBody>
        </p:sp>
        <p:sp>
          <p:nvSpPr>
            <p:cNvPr id="35" name="Rectangle 34"/>
            <p:cNvSpPr/>
            <p:nvPr/>
          </p:nvSpPr>
          <p:spPr bwMode="auto">
            <a:xfrm>
              <a:off x="4306096" y="1858360"/>
              <a:ext cx="3566160" cy="4389120"/>
            </a:xfrm>
            <a:prstGeom prst="rect">
              <a:avLst/>
            </a:prstGeom>
            <a:ln w="12700">
              <a:solidFill>
                <a:srgbClr val="FFFFFF"/>
              </a:solidFill>
              <a:prstDash val="sysDot"/>
            </a:ln>
          </p:spPr>
          <p:txBody>
            <a:bodyPr vert="horz" wrap="square" lIns="139891" tIns="139891" rIns="46630" bIns="139891" numCol="1" rtlCol="0" anchor="t" anchorCtr="0" compatLnSpc="1">
              <a:prstTxWarp prst="textNoShape">
                <a:avLst/>
              </a:prstTxWarp>
            </a:bodyPr>
            <a:lstStyle/>
            <a:p>
              <a:pPr algn="ctr" defTabSz="932450" fontAlgn="base">
                <a:spcBef>
                  <a:spcPct val="0"/>
                </a:spcBef>
                <a:spcAft>
                  <a:spcPct val="0"/>
                </a:spcAft>
                <a:defRPr/>
              </a:pPr>
              <a:endParaRPr lang="en-US" sz="1836" kern="0" dirty="0">
                <a:solidFill>
                  <a:srgbClr val="FFFFFF"/>
                </a:solidFill>
                <a:latin typeface="Segoe Light"/>
                <a:ea typeface="Segoe UI" pitchFamily="34" charset="0"/>
                <a:cs typeface="Segoe UI" pitchFamily="34" charset="0"/>
              </a:endParaRPr>
            </a:p>
          </p:txBody>
        </p:sp>
        <p:pic>
          <p:nvPicPr>
            <p:cNvPr id="37" name="Picture 36"/>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677697" y="2856637"/>
              <a:ext cx="640080" cy="412108"/>
            </a:xfrm>
            <a:prstGeom prst="rect">
              <a:avLst/>
            </a:prstGeom>
          </p:spPr>
        </p:pic>
        <p:pic>
          <p:nvPicPr>
            <p:cNvPr id="45" name="Picture 44"/>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037617" y="3736066"/>
              <a:ext cx="640080" cy="412108"/>
            </a:xfrm>
            <a:prstGeom prst="rect">
              <a:avLst/>
            </a:prstGeom>
          </p:spPr>
        </p:pic>
        <p:pic>
          <p:nvPicPr>
            <p:cNvPr id="47" name="Picture 46"/>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341431" y="3736066"/>
              <a:ext cx="640080" cy="412108"/>
            </a:xfrm>
            <a:prstGeom prst="rect">
              <a:avLst/>
            </a:prstGeom>
          </p:spPr>
        </p:pic>
        <p:cxnSp>
          <p:nvCxnSpPr>
            <p:cNvPr id="51" name="Straight Connector 50"/>
            <p:cNvCxnSpPr/>
            <p:nvPr/>
          </p:nvCxnSpPr>
          <p:spPr>
            <a:xfrm>
              <a:off x="6415928" y="3200400"/>
              <a:ext cx="182880" cy="365760"/>
            </a:xfrm>
            <a:prstGeom prst="line">
              <a:avLst/>
            </a:prstGeom>
            <a:noFill/>
            <a:ln w="19050" cap="rnd" cmpd="sng" algn="ctr">
              <a:solidFill>
                <a:srgbClr val="FFFFFF"/>
              </a:solidFill>
              <a:prstDash val="sysDot"/>
              <a:headEnd type="none"/>
              <a:tailEnd type="none"/>
            </a:ln>
            <a:effectLst/>
          </p:spPr>
        </p:cxnSp>
        <p:cxnSp>
          <p:nvCxnSpPr>
            <p:cNvPr id="54" name="Straight Connector 53"/>
            <p:cNvCxnSpPr/>
            <p:nvPr/>
          </p:nvCxnSpPr>
          <p:spPr>
            <a:xfrm flipH="1" flipV="1">
              <a:off x="5745483" y="3942120"/>
              <a:ext cx="457200" cy="1"/>
            </a:xfrm>
            <a:prstGeom prst="line">
              <a:avLst/>
            </a:prstGeom>
            <a:noFill/>
            <a:ln w="19050" cap="rnd" cmpd="sng" algn="ctr">
              <a:solidFill>
                <a:srgbClr val="FFFFFF"/>
              </a:solidFill>
              <a:prstDash val="sysDot"/>
              <a:headEnd type="none"/>
              <a:tailEnd type="none"/>
            </a:ln>
            <a:effectLst/>
          </p:spPr>
        </p:cxnSp>
        <p:cxnSp>
          <p:nvCxnSpPr>
            <p:cNvPr id="59" name="Straight Connector 58"/>
            <p:cNvCxnSpPr/>
            <p:nvPr/>
          </p:nvCxnSpPr>
          <p:spPr>
            <a:xfrm flipH="1">
              <a:off x="5378132" y="3200400"/>
              <a:ext cx="182880" cy="365760"/>
            </a:xfrm>
            <a:prstGeom prst="line">
              <a:avLst/>
            </a:prstGeom>
            <a:noFill/>
            <a:ln w="19050" cap="rnd" cmpd="sng" algn="ctr">
              <a:solidFill>
                <a:srgbClr val="FFFFFF"/>
              </a:solidFill>
              <a:prstDash val="sysDot"/>
              <a:headEnd type="none"/>
              <a:tailEnd type="none"/>
            </a:ln>
            <a:effectLst/>
          </p:spPr>
        </p:cxnSp>
      </p:grpSp>
    </p:spTree>
    <p:custDataLst>
      <p:tags r:id="rId1"/>
    </p:custDataLst>
    <p:extLst>
      <p:ext uri="{BB962C8B-B14F-4D97-AF65-F5344CB8AC3E}">
        <p14:creationId xmlns:p14="http://schemas.microsoft.com/office/powerpoint/2010/main" val="36104953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9.2|108.9"/>
</p:tagLst>
</file>

<file path=ppt/tags/tag10.xml><?xml version="1.0" encoding="utf-8"?>
<p:tagLst xmlns:a="http://schemas.openxmlformats.org/drawingml/2006/main" xmlns:r="http://schemas.openxmlformats.org/officeDocument/2006/relationships" xmlns:p="http://schemas.openxmlformats.org/presentationml/2006/main">
  <p:tag name="TIMING" val="|7.4|22.9|14|32"/>
</p:tagLst>
</file>

<file path=ppt/tags/tag11.xml><?xml version="1.0" encoding="utf-8"?>
<p:tagLst xmlns:a="http://schemas.openxmlformats.org/drawingml/2006/main" xmlns:r="http://schemas.openxmlformats.org/officeDocument/2006/relationships" xmlns:p="http://schemas.openxmlformats.org/presentationml/2006/main">
  <p:tag name="TIMING" val="|12.1|10.2|7.3|6.8"/>
</p:tagLst>
</file>

<file path=ppt/tags/tag12.xml><?xml version="1.0" encoding="utf-8"?>
<p:tagLst xmlns:a="http://schemas.openxmlformats.org/drawingml/2006/main" xmlns:r="http://schemas.openxmlformats.org/officeDocument/2006/relationships" xmlns:p="http://schemas.openxmlformats.org/presentationml/2006/main">
  <p:tag name="TIMING" val="|1.2"/>
</p:tagLst>
</file>

<file path=ppt/tags/tag2.xml><?xml version="1.0" encoding="utf-8"?>
<p:tagLst xmlns:a="http://schemas.openxmlformats.org/drawingml/2006/main" xmlns:r="http://schemas.openxmlformats.org/officeDocument/2006/relationships" xmlns:p="http://schemas.openxmlformats.org/presentationml/2006/main">
  <p:tag name="TIMING" val="|0|1|1"/>
</p:tagLst>
</file>

<file path=ppt/tags/tag3.xml><?xml version="1.0" encoding="utf-8"?>
<p:tagLst xmlns:a="http://schemas.openxmlformats.org/drawingml/2006/main" xmlns:r="http://schemas.openxmlformats.org/officeDocument/2006/relationships" xmlns:p="http://schemas.openxmlformats.org/presentationml/2006/main">
  <p:tag name="TIMING" val="|0|.8"/>
</p:tagLst>
</file>

<file path=ppt/tags/tag4.xml><?xml version="1.0" encoding="utf-8"?>
<p:tagLst xmlns:a="http://schemas.openxmlformats.org/drawingml/2006/main" xmlns:r="http://schemas.openxmlformats.org/officeDocument/2006/relationships" xmlns:p="http://schemas.openxmlformats.org/presentationml/2006/main">
  <p:tag name="TIMING" val="|73.1"/>
</p:tagLst>
</file>

<file path=ppt/tags/tag5.xml><?xml version="1.0" encoding="utf-8"?>
<p:tagLst xmlns:a="http://schemas.openxmlformats.org/drawingml/2006/main" xmlns:r="http://schemas.openxmlformats.org/officeDocument/2006/relationships" xmlns:p="http://schemas.openxmlformats.org/presentationml/2006/main">
  <p:tag name="TIMING" val="|88|58.5"/>
</p:tagLst>
</file>

<file path=ppt/tags/tag6.xml><?xml version="1.0" encoding="utf-8"?>
<p:tagLst xmlns:a="http://schemas.openxmlformats.org/drawingml/2006/main" xmlns:r="http://schemas.openxmlformats.org/officeDocument/2006/relationships" xmlns:p="http://schemas.openxmlformats.org/presentationml/2006/main">
  <p:tag name="TIMING" val="|.7|18|18"/>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j9igghki4EyqMjoZA91xcg"/>
</p:tagLst>
</file>

<file path=ppt/tags/tag8.xml><?xml version="1.0" encoding="utf-8"?>
<p:tagLst xmlns:a="http://schemas.openxmlformats.org/drawingml/2006/main" xmlns:r="http://schemas.openxmlformats.org/officeDocument/2006/relationships" xmlns:p="http://schemas.openxmlformats.org/presentationml/2006/main">
  <p:tag name="TIMING" val="|1"/>
</p:tagLst>
</file>

<file path=ppt/tags/tag9.xml><?xml version="1.0" encoding="utf-8"?>
<p:tagLst xmlns:a="http://schemas.openxmlformats.org/drawingml/2006/main" xmlns:r="http://schemas.openxmlformats.org/officeDocument/2006/relationships" xmlns:p="http://schemas.openxmlformats.org/presentationml/2006/main">
  <p:tag name="TIMING" val="|3.3|75.7|124.9|16.3"/>
</p:tagLst>
</file>

<file path=ppt/theme/theme1.xml><?xml version="1.0" encoding="utf-8"?>
<a:theme xmlns:a="http://schemas.openxmlformats.org/drawingml/2006/main" name="MMS_2013_Template_Dark_Gray_16x9">
  <a:themeElements>
    <a:clrScheme name="Custom 56">
      <a:dk1>
        <a:srgbClr val="000000"/>
      </a:dk1>
      <a:lt1>
        <a:srgbClr val="FFFFFF"/>
      </a:lt1>
      <a:dk2>
        <a:srgbClr val="505050"/>
      </a:dk2>
      <a:lt2>
        <a:srgbClr val="7FBA00"/>
      </a:lt2>
      <a:accent1>
        <a:srgbClr val="969696"/>
      </a:accent1>
      <a:accent2>
        <a:srgbClr val="0072C6"/>
      </a:accent2>
      <a:accent3>
        <a:srgbClr val="7FBA00"/>
      </a:accent3>
      <a:accent4>
        <a:srgbClr val="00188F"/>
      </a:accent4>
      <a:accent5>
        <a:srgbClr val="00BCF2"/>
      </a:accent5>
      <a:accent6>
        <a:srgbClr val="00205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32F9B32C-E28C-497F-B5B0-2D3F4BD5BC58}"/>
    </a:ext>
  </a:extLst>
</a:theme>
</file>

<file path=ppt/theme/theme2.xml><?xml version="1.0" encoding="utf-8"?>
<a:theme xmlns:a="http://schemas.openxmlformats.org/drawingml/2006/main" name="MS1698_MMS_Template_2013_r12">
  <a:themeElements>
    <a:clrScheme name="Custom 24">
      <a:dk1>
        <a:srgbClr val="505050"/>
      </a:dk1>
      <a:lt1>
        <a:srgbClr val="FFFFFF"/>
      </a:lt1>
      <a:dk2>
        <a:srgbClr val="7FBA00"/>
      </a:dk2>
      <a:lt2>
        <a:srgbClr val="D2D2D2"/>
      </a:lt2>
      <a:accent1>
        <a:srgbClr val="505050"/>
      </a:accent1>
      <a:accent2>
        <a:srgbClr val="00BCF2"/>
      </a:accent2>
      <a:accent3>
        <a:srgbClr val="7FBA00"/>
      </a:accent3>
      <a:accent4>
        <a:srgbClr val="969696"/>
      </a:accent4>
      <a:accent5>
        <a:srgbClr val="0072C6"/>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1E52C5CB-7F3B-4964-8160-750367E0667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B0E7E46444004D9D85B2EDB9215618" ma:contentTypeVersion="0" ma:contentTypeDescription="Create a new document." ma:contentTypeScope="" ma:versionID="3b260da1e13990388490d0ad0c7102ae">
  <xsd:schema xmlns:xsd="http://www.w3.org/2001/XMLSchema" xmlns:xs="http://www.w3.org/2001/XMLSchema" xmlns:p="http://schemas.microsoft.com/office/2006/metadata/properties" targetNamespace="http://schemas.microsoft.com/office/2006/metadata/properties" ma:root="true" ma:fieldsID="aa1222beb234debe96d12a98d24ff8a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336205D-0125-4DC1-829A-FCD0AF16A0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MMS13 Speaker PPT Template</Template>
  <TotalTime>21656</TotalTime>
  <Words>6211</Words>
  <Application>Microsoft Office PowerPoint</Application>
  <PresentationFormat>Custom</PresentationFormat>
  <Paragraphs>758</Paragraphs>
  <Slides>55</Slides>
  <Notes>42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55</vt:i4>
      </vt:variant>
    </vt:vector>
  </HeadingPairs>
  <TitlesOfParts>
    <vt:vector size="66" baseType="lpstr">
      <vt:lpstr>Arial</vt:lpstr>
      <vt:lpstr>Calibri</vt:lpstr>
      <vt:lpstr>Consolas</vt:lpstr>
      <vt:lpstr>Segoe</vt:lpstr>
      <vt:lpstr>Segoe Light</vt:lpstr>
      <vt:lpstr>Segoe Semibold</vt:lpstr>
      <vt:lpstr>Segoe UI</vt:lpstr>
      <vt:lpstr>Segoe UI Light</vt:lpstr>
      <vt:lpstr>Wingdings</vt:lpstr>
      <vt:lpstr>MMS_2013_Template_Dark_Gray_16x9</vt:lpstr>
      <vt:lpstr>MS1698_MMS_Template_2013_r12</vt:lpstr>
      <vt:lpstr>PowerPoint Presentation</vt:lpstr>
      <vt:lpstr>System Center 2012 Configuration Manager and Service Pack 1 Overview</vt:lpstr>
      <vt:lpstr>Session Objectives And Takeaways</vt:lpstr>
      <vt:lpstr>Configuration Manager 2012 SP1</vt:lpstr>
      <vt:lpstr>Enabling users to be productive, responsibly Finding the right balance</vt:lpstr>
      <vt:lpstr>Unified Device Management</vt:lpstr>
      <vt:lpstr>Simplifying Management Across Platforms</vt:lpstr>
      <vt:lpstr>Client Management Approach</vt:lpstr>
      <vt:lpstr>System Center 2012 Configuration Manager</vt:lpstr>
      <vt:lpstr>PowerPoint Presentation</vt:lpstr>
      <vt:lpstr>Many Types of Devices for IWs</vt:lpstr>
      <vt:lpstr>Managing these IW Devices - Unified ConfigMgr and Windows Intune Design Goals</vt:lpstr>
      <vt:lpstr>Windows 8 and Windows Phone 8 Management Capabilities</vt:lpstr>
      <vt:lpstr>Core OS Deployment Scenarios</vt:lpstr>
      <vt:lpstr>Windows To Go</vt:lpstr>
      <vt:lpstr>Operating System Deployment</vt:lpstr>
      <vt:lpstr>Always on Always Connected</vt:lpstr>
      <vt:lpstr>Application Delivery</vt:lpstr>
      <vt:lpstr>User-centric Application Delivery Administrator</vt:lpstr>
      <vt:lpstr>Windows 8 Apps</vt:lpstr>
      <vt:lpstr>Windows 8 Apps in the Windows Store</vt:lpstr>
      <vt:lpstr>Integration with App-V</vt:lpstr>
      <vt:lpstr>App-V Connection Groups</vt:lpstr>
      <vt:lpstr>Metered Connection Support</vt:lpstr>
      <vt:lpstr>User Data and Settings Management</vt:lpstr>
      <vt:lpstr>Embedded Device Support in SP1</vt:lpstr>
      <vt:lpstr>Mac OS X</vt:lpstr>
      <vt:lpstr>Mac OS X Software Distribution</vt:lpstr>
      <vt:lpstr>iOS and Android Management Capabilities</vt:lpstr>
      <vt:lpstr>Linux &amp; UNIX</vt:lpstr>
      <vt:lpstr>Linux &amp; UNIX</vt:lpstr>
      <vt:lpstr>PowerPoint Presentation</vt:lpstr>
      <vt:lpstr>Reduced Infrastructure Requirements</vt:lpstr>
      <vt:lpstr>Flexible Hierarchy Management</vt:lpstr>
      <vt:lpstr>Distribution Point for Windows Azure</vt:lpstr>
      <vt:lpstr>Database Replication Controls </vt:lpstr>
      <vt:lpstr>Wake-up Proxy</vt:lpstr>
      <vt:lpstr>How Wake-up Proxy Works</vt:lpstr>
      <vt:lpstr>Considerations/Issues</vt:lpstr>
      <vt:lpstr> </vt:lpstr>
      <vt:lpstr>Real-time Administrative Actions</vt:lpstr>
      <vt:lpstr>Real-time Operational Actions</vt:lpstr>
      <vt:lpstr>PowerPoint Presentation</vt:lpstr>
      <vt:lpstr>End User Client UI Improvements</vt:lpstr>
      <vt:lpstr>PowerShell</vt:lpstr>
      <vt:lpstr>Alerts</vt:lpstr>
      <vt:lpstr>Summary</vt:lpstr>
      <vt:lpstr>In Review: Session Objectives And Takeaways</vt:lpstr>
      <vt:lpstr>PowerPoint Presentation</vt:lpstr>
      <vt:lpstr>PowerPoint Presentation</vt:lpstr>
      <vt:lpstr>Related Content</vt:lpstr>
      <vt:lpstr>Related Content</vt:lpstr>
      <vt:lpstr>Evaluation</vt:lpstr>
      <vt:lpstr>Resources</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UD-B325 System Center 2012 Configuration Manager and Service Pack 1 Overview</dc:title>
  <dc:subject>MMS 2013</dc:subject>
  <dc:creator>Maayan Bar, Niv, Mark Florida</dc:creator>
  <cp:keywords>MMS 2013</cp:keywords>
  <dc:description>Template: Mitchell Derrey, Silver Fox Productions
Formatting: Brett Perry Silver Fox Productions
Event Dates: February 4th - 8th, 2013
Event Location: WSCTC, Seattle, WA
Audience Type: Internal</dc:description>
  <cp:lastModifiedBy>Shows</cp:lastModifiedBy>
  <cp:revision>1093</cp:revision>
  <dcterms:created xsi:type="dcterms:W3CDTF">2012-05-22T07:38:31Z</dcterms:created>
  <dcterms:modified xsi:type="dcterms:W3CDTF">2013-04-09T00:57:42Z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0x01010025B0E7E46444004D9D85B2EDB9215618</vt:lpwstr>
  </property>
  <property fmtid="{D5CDD505-2E9C-101B-9397-08002B2CF9AE}" pid="3" name="Product">
    <vt:lpwstr/>
  </property>
  <property fmtid="{D5CDD505-2E9C-101B-9397-08002B2CF9AE}" pid="4" name="Event1">
    <vt:lpwstr>346;#TechReady|ebdf1b7d-d34f-4ccf-ac45-ca5a756d5c65</vt:lpwstr>
  </property>
  <property fmtid="{D5CDD505-2E9C-101B-9397-08002B2CF9AE}" pid="5" name="Audience">
    <vt:lpwstr/>
  </property>
  <property fmtid="{D5CDD505-2E9C-101B-9397-08002B2CF9AE}" pid="6" name="Event Location">
    <vt:lpwstr>311;#Seattle|54f46ed2-c77e-4a59-b182-a4171fdb0d11</vt:lpwstr>
  </property>
  <property fmtid="{D5CDD505-2E9C-101B-9397-08002B2CF9AE}" pid="7" name="Campaign">
    <vt:lpwstr/>
  </property>
  <property fmtid="{D5CDD505-2E9C-101B-9397-08002B2CF9AE}" pid="8" name="Event Venue">
    <vt:lpwstr>347;#Washington State Convention and Trade Center|2ebf141d-f871-4cc9-bf08-f87f112ab464</vt:lpwstr>
  </property>
  <property fmtid="{D5CDD505-2E9C-101B-9397-08002B2CF9AE}" pid="9" name="Track">
    <vt:lpwstr/>
  </property>
</Properties>
</file>