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embeddings/Microsoft_Excel_Worksheet211222222222.xlsx" ContentType="application/softgrid-xlsx"/>
  <Override PartName="/ppt/charts/chart3.xml" ContentType="application/vnd.openxmlformats-officedocument.drawingml.chart+xml"/>
  <Override PartName="/ppt/theme/themeOverride2.xml" ContentType="application/vnd.openxmlformats-officedocument.themeOverride+xml"/>
  <Override PartName="/ppt/embeddings/Microsoft_Excel_Worksheet22211311333333333333333.xlsx" ContentType="application/softgrid-xlsx"/>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8" r:id="rId5"/>
  </p:sldMasterIdLst>
  <p:notesMasterIdLst>
    <p:notesMasterId r:id="rId50"/>
  </p:notesMasterIdLst>
  <p:handoutMasterIdLst>
    <p:handoutMasterId r:id="rId51"/>
  </p:handoutMasterIdLst>
  <p:sldIdLst>
    <p:sldId id="1135" r:id="rId6"/>
    <p:sldId id="1053" r:id="rId7"/>
    <p:sldId id="1148" r:id="rId8"/>
    <p:sldId id="1147" r:id="rId9"/>
    <p:sldId id="1149" r:id="rId10"/>
    <p:sldId id="1187" r:id="rId11"/>
    <p:sldId id="1150" r:id="rId12"/>
    <p:sldId id="1151" r:id="rId13"/>
    <p:sldId id="1183" r:id="rId14"/>
    <p:sldId id="1154" r:id="rId15"/>
    <p:sldId id="1153" r:id="rId16"/>
    <p:sldId id="1155" r:id="rId17"/>
    <p:sldId id="1156" r:id="rId18"/>
    <p:sldId id="1157" r:id="rId19"/>
    <p:sldId id="1159" r:id="rId20"/>
    <p:sldId id="1160" r:id="rId21"/>
    <p:sldId id="1161" r:id="rId22"/>
    <p:sldId id="1162" r:id="rId23"/>
    <p:sldId id="1163" r:id="rId24"/>
    <p:sldId id="1164" r:id="rId25"/>
    <p:sldId id="1165" r:id="rId26"/>
    <p:sldId id="1189" r:id="rId27"/>
    <p:sldId id="1170" r:id="rId28"/>
    <p:sldId id="1172" r:id="rId29"/>
    <p:sldId id="1171" r:id="rId30"/>
    <p:sldId id="1178" r:id="rId31"/>
    <p:sldId id="1179" r:id="rId32"/>
    <p:sldId id="1167" r:id="rId33"/>
    <p:sldId id="1174" r:id="rId34"/>
    <p:sldId id="1169" r:id="rId35"/>
    <p:sldId id="1168" r:id="rId36"/>
    <p:sldId id="1175" r:id="rId37"/>
    <p:sldId id="1176" r:id="rId38"/>
    <p:sldId id="1188" r:id="rId39"/>
    <p:sldId id="1177" r:id="rId40"/>
    <p:sldId id="1152" r:id="rId41"/>
    <p:sldId id="1180" r:id="rId42"/>
    <p:sldId id="1181" r:id="rId43"/>
    <p:sldId id="1182" r:id="rId44"/>
    <p:sldId id="1191" r:id="rId45"/>
    <p:sldId id="1192" r:id="rId46"/>
    <p:sldId id="1193" r:id="rId47"/>
    <p:sldId id="1194" r:id="rId48"/>
    <p:sldId id="1195" r:id="rId4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8E5C"/>
    <a:srgbClr val="282828"/>
    <a:srgbClr val="FFFFFF"/>
    <a:srgbClr val="00CC99"/>
    <a:srgbClr val="777777"/>
    <a:srgbClr val="000000"/>
    <a:srgbClr val="33CCCC"/>
    <a:srgbClr val="CC00CC"/>
    <a:srgbClr val="00FFFF"/>
    <a:srgbClr val="4423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90" autoAdjust="0"/>
    <p:restoredTop sz="88466" autoAdjust="0"/>
  </p:normalViewPr>
  <p:slideViewPr>
    <p:cSldViewPr>
      <p:cViewPr varScale="1">
        <p:scale>
          <a:sx n="101" d="100"/>
          <a:sy n="101" d="100"/>
        </p:scale>
        <p:origin x="792" y="96"/>
      </p:cViewPr>
      <p:guideLst>
        <p:guide orient="horz" pos="2203"/>
        <p:guide pos="3917"/>
      </p:guideLst>
    </p:cSldViewPr>
  </p:slideViewPr>
  <p:outlineViewPr>
    <p:cViewPr>
      <p:scale>
        <a:sx n="33" d="100"/>
        <a:sy n="33" d="100"/>
      </p:scale>
      <p:origin x="0" y="1092"/>
    </p:cViewPr>
  </p:outlin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58" d="100"/>
          <a:sy n="58" d="100"/>
        </p:scale>
        <p:origin x="280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1122222222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22211311333333333333333.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525473071325697E-2"/>
          <c:y val="6.9544364508393394E-2"/>
          <c:w val="0.82966418509689599"/>
          <c:h val="0.760984333454373"/>
        </c:manualLayout>
      </c:layout>
      <c:lineChart>
        <c:grouping val="standard"/>
        <c:varyColors val="0"/>
        <c:ser>
          <c:idx val="3"/>
          <c:order val="0"/>
          <c:tx>
            <c:strRef>
              <c:f>Sheet1!$A$2</c:f>
              <c:strCache>
                <c:ptCount val="1"/>
                <c:pt idx="0">
                  <c:v>2013 Actual YTD Spend</c:v>
                </c:pt>
              </c:strCache>
            </c:strRef>
          </c:tx>
          <c:spPr>
            <a:ln>
              <a:solidFill>
                <a:srgbClr val="7030A0"/>
              </a:solidFill>
            </a:ln>
          </c:spPr>
          <c:marker>
            <c:symbol val="triangle"/>
            <c:size val="7"/>
            <c:spPr>
              <a:solidFill>
                <a:srgbClr val="7030A0"/>
              </a:solidFill>
              <a:ln>
                <a:noFill/>
              </a:ln>
            </c:spPr>
          </c:marker>
          <c:dLbls>
            <c:dLbl>
              <c:idx val="4"/>
              <c:layout>
                <c:manualLayout>
                  <c:x val="-4.0582082928437901E-2"/>
                  <c:y val="-3.219604291343219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4.6197684809679201E-2"/>
                  <c:y val="-3.788189807276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6"/>
              <c:layout>
                <c:manualLayout>
                  <c:x val="-2.5607144578460798E-2"/>
                  <c:y val="3.887714657821220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7"/>
              <c:layout>
                <c:manualLayout>
                  <c:x val="-2.18634099909664E-2"/>
                  <c:y val="3.0348139986649401E-2"/>
                </c:manualLayout>
              </c:layout>
              <c:spPr>
                <a:noFill/>
              </c:spPr>
              <c:txPr>
                <a:bodyPr/>
                <a:lstStyle/>
                <a:p>
                  <a:pPr>
                    <a:defRPr sz="1100">
                      <a:solidFill>
                        <a:srgbClr val="7030A0"/>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dLbl>
              <c:idx val="8"/>
              <c:layout>
                <c:manualLayout>
                  <c:x val="-4.2566262259809799E-2"/>
                  <c:y val="-2.93531153337665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solidFill>
                      <a:srgbClr val="7030A0"/>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Sheet1!$B$2:$M$2</c:f>
              <c:numCache>
                <c:formatCode>"$"#,##0_);\("$"#,##0\)</c:formatCode>
                <c:ptCount val="12"/>
                <c:pt idx="0">
                  <c:v>8.7715170000000011</c:v>
                </c:pt>
                <c:pt idx="1">
                  <c:v>15.125774</c:v>
                </c:pt>
                <c:pt idx="2">
                  <c:v>25.289363000000002</c:v>
                </c:pt>
                <c:pt idx="3">
                  <c:v>39.274198000000013</c:v>
                </c:pt>
                <c:pt idx="4">
                  <c:v>52.200141000000002</c:v>
                </c:pt>
                <c:pt idx="5">
                  <c:v>65.651210000000006</c:v>
                </c:pt>
                <c:pt idx="6">
                  <c:v>73.53599290999999</c:v>
                </c:pt>
                <c:pt idx="7">
                  <c:v>84.665000000000006</c:v>
                </c:pt>
                <c:pt idx="8">
                  <c:v>103.377227</c:v>
                </c:pt>
              </c:numCache>
            </c:numRef>
          </c:val>
          <c:smooth val="0"/>
        </c:ser>
        <c:ser>
          <c:idx val="4"/>
          <c:order val="1"/>
          <c:tx>
            <c:strRef>
              <c:f>Sheet1!$A$3</c:f>
              <c:strCache>
                <c:ptCount val="1"/>
                <c:pt idx="0">
                  <c:v>2013 Projected YTD Spend </c:v>
                </c:pt>
              </c:strCache>
            </c:strRef>
          </c:tx>
          <c:spPr>
            <a:ln>
              <a:solidFill>
                <a:srgbClr val="00B0F0"/>
              </a:solidFill>
              <a:prstDash val="sysDot"/>
            </a:ln>
          </c:spPr>
          <c:marker>
            <c:spPr>
              <a:solidFill>
                <a:schemeClr val="accent1">
                  <a:lumMod val="60000"/>
                  <a:lumOff val="40000"/>
                </a:schemeClr>
              </a:solidFill>
              <a:ln>
                <a:solidFill>
                  <a:srgbClr val="00B0F0"/>
                </a:solidFill>
              </a:ln>
            </c:spPr>
          </c:marker>
          <c:dLbls>
            <c:dLbl>
              <c:idx val="6"/>
              <c:layout>
                <c:manualLayout>
                  <c:x val="-3.8710215634690501E-2"/>
                  <c:y val="-3.5038970493098003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solidFill>
                      <a:srgbClr val="00B0F0"/>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Sheet1!$B$3:$M$3</c:f>
              <c:numCache>
                <c:formatCode>General</c:formatCode>
                <c:ptCount val="12"/>
                <c:pt idx="6" formatCode="&quot;$&quot;#,##0_);\(&quot;$&quot;#,##0\)">
                  <c:v>79.641389964838993</c:v>
                </c:pt>
                <c:pt idx="7" formatCode="&quot;$&quot;#,##0_);\(&quot;$&quot;#,##0\)">
                  <c:v>97.69392914667678</c:v>
                </c:pt>
                <c:pt idx="8" formatCode="&quot;$&quot;#,##0_);\(&quot;$&quot;#,##0\)">
                  <c:v>121.55881041751501</c:v>
                </c:pt>
                <c:pt idx="9" formatCode="&quot;$&quot;#,##0_);\(&quot;$&quot;#,##0\)">
                  <c:v>137.9</c:v>
                </c:pt>
                <c:pt idx="10" formatCode="&quot;$&quot;#,##0_);\(&quot;$&quot;#,##0\)">
                  <c:v>168.2</c:v>
                </c:pt>
                <c:pt idx="11" formatCode="&quot;$&quot;#,##0_);\(&quot;$&quot;#,##0\)">
                  <c:v>190.6</c:v>
                </c:pt>
              </c:numCache>
            </c:numRef>
          </c:val>
          <c:smooth val="0"/>
        </c:ser>
        <c:ser>
          <c:idx val="5"/>
          <c:order val="2"/>
          <c:tx>
            <c:strRef>
              <c:f>Sheet1!$A$4</c:f>
              <c:strCache>
                <c:ptCount val="1"/>
                <c:pt idx="0">
                  <c:v>2011 &amp; 2012 Average YTD Spend </c:v>
                </c:pt>
              </c:strCache>
            </c:strRef>
          </c:tx>
          <c:spPr>
            <a:ln>
              <a:solidFill>
                <a:schemeClr val="tx1">
                  <a:lumMod val="50000"/>
                  <a:lumOff val="50000"/>
                </a:schemeClr>
              </a:solidFill>
            </a:ln>
          </c:spPr>
          <c:marker>
            <c:spPr>
              <a:solidFill>
                <a:schemeClr val="tx1">
                  <a:lumMod val="50000"/>
                  <a:lumOff val="50000"/>
                </a:schemeClr>
              </a:solidFill>
              <a:ln>
                <a:noFill/>
              </a:ln>
            </c:spPr>
          </c:marker>
          <c:dLbls>
            <c:dLbl>
              <c:idx val="6"/>
              <c:layout>
                <c:manualLayout>
                  <c:x val="-6.4916357747150405E-2"/>
                  <c:y val="-1.32905745086548E-2"/>
                </c:manualLayout>
              </c:layout>
              <c:spPr>
                <a:noFill/>
              </c:spPr>
              <c:txPr>
                <a:bodyPr/>
                <a:lstStyle/>
                <a:p>
                  <a:pPr>
                    <a:defRPr sz="1100" b="0" i="1">
                      <a:solidFill>
                        <a:schemeClr val="tx1">
                          <a:lumMod val="50000"/>
                          <a:lumOff val="50000"/>
                        </a:schemeClr>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dLbl>
              <c:idx val="7"/>
              <c:layout>
                <c:manualLayout>
                  <c:x val="-7.0531959628391594E-2"/>
                  <c:y val="-2.4662284827317901E-2"/>
                </c:manualLayout>
              </c:layout>
              <c:spPr>
                <a:noFill/>
              </c:spPr>
              <c:txPr>
                <a:bodyPr/>
                <a:lstStyle/>
                <a:p>
                  <a:pPr>
                    <a:defRPr sz="1100" b="0" i="1">
                      <a:solidFill>
                        <a:schemeClr val="tx1">
                          <a:lumMod val="50000"/>
                          <a:lumOff val="50000"/>
                        </a:schemeClr>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dLbl>
              <c:idx val="8"/>
              <c:spPr>
                <a:noFill/>
              </c:spPr>
              <c:txPr>
                <a:bodyPr/>
                <a:lstStyle/>
                <a:p>
                  <a:pPr>
                    <a:defRPr sz="1100" b="0" i="1">
                      <a:solidFill>
                        <a:schemeClr val="tx1">
                          <a:lumMod val="50000"/>
                          <a:lumOff val="50000"/>
                        </a:schemeClr>
                      </a:solidFill>
                    </a:defRPr>
                  </a:pPr>
                  <a:endParaRPr lang="en-US"/>
                </a:p>
              </c:txPr>
              <c:dLblPos val="b"/>
              <c:showLegendKey val="0"/>
              <c:showVal val="1"/>
              <c:showCatName val="0"/>
              <c:showSerName val="0"/>
              <c:showPercent val="0"/>
              <c:showBubbleSize val="0"/>
            </c:dLbl>
            <c:dLbl>
              <c:idx val="10"/>
              <c:layout>
                <c:manualLayout>
                  <c:x val="-2.7591323909832599E-2"/>
                  <c:y val="4.0725049504994698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1"/>
              <c:layout>
                <c:manualLayout>
                  <c:x val="-1.26163855598556E-2"/>
                  <c:y val="3.50391943456635E-2"/>
                </c:manualLayout>
              </c:layout>
              <c:dLblPos val="r"/>
              <c:showLegendKey val="0"/>
              <c:showVal val="1"/>
              <c:showCatName val="0"/>
              <c:showSerName val="0"/>
              <c:showPercent val="0"/>
              <c:showBubbleSize val="0"/>
              <c:extLst>
                <c:ext xmlns:c15="http://schemas.microsoft.com/office/drawing/2012/chart" uri="{CE6537A1-D6FC-4f65-9D91-7224C49458BB}"/>
              </c:extLst>
            </c:dLbl>
            <c:spPr>
              <a:solidFill>
                <a:schemeClr val="bg1"/>
              </a:solidFill>
            </c:spPr>
            <c:txPr>
              <a:bodyPr/>
              <a:lstStyle/>
              <a:p>
                <a:pPr>
                  <a:defRPr sz="1100" b="0" i="1">
                    <a:solidFill>
                      <a:schemeClr val="tx1">
                        <a:lumMod val="50000"/>
                        <a:lumOff val="50000"/>
                      </a:schemeClr>
                    </a:solidFill>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Sheet1!$B$4:$M$4</c:f>
              <c:numCache>
                <c:formatCode>"$"#,##0_);\("$"#,##0\)</c:formatCode>
                <c:ptCount val="12"/>
                <c:pt idx="0">
                  <c:v>7.095083335</c:v>
                </c:pt>
                <c:pt idx="1">
                  <c:v>14.639171899999999</c:v>
                </c:pt>
                <c:pt idx="2">
                  <c:v>24.214609804999998</c:v>
                </c:pt>
                <c:pt idx="3">
                  <c:v>34.938207595000002</c:v>
                </c:pt>
                <c:pt idx="4">
                  <c:v>49.324935520000011</c:v>
                </c:pt>
                <c:pt idx="5">
                  <c:v>66.465304470000007</c:v>
                </c:pt>
                <c:pt idx="6">
                  <c:v>76.376453770000012</c:v>
                </c:pt>
                <c:pt idx="7">
                  <c:v>89.190515620000113</c:v>
                </c:pt>
                <c:pt idx="8">
                  <c:v>102.6452152400003</c:v>
                </c:pt>
                <c:pt idx="9">
                  <c:v>117.91978573999999</c:v>
                </c:pt>
                <c:pt idx="10">
                  <c:v>137.36805587000001</c:v>
                </c:pt>
                <c:pt idx="11">
                  <c:v>172.587361195</c:v>
                </c:pt>
              </c:numCache>
            </c:numRef>
          </c:val>
          <c:smooth val="0"/>
        </c:ser>
        <c:ser>
          <c:idx val="1"/>
          <c:order val="3"/>
          <c:tx>
            <c:strRef>
              <c:f>Sheet1!$A$6</c:f>
              <c:strCache>
                <c:ptCount val="1"/>
                <c:pt idx="0">
                  <c:v>2013 Original Budget</c:v>
                </c:pt>
              </c:strCache>
            </c:strRef>
          </c:tx>
          <c:dLbls>
            <c:dLbl>
              <c:idx val="11"/>
              <c:layout>
                <c:manualLayout>
                  <c:x val="-4.6796682343678397E-2"/>
                  <c:y val="-3.6958058535655001E-2"/>
                </c:manualLayout>
              </c:layout>
              <c:spPr/>
              <c:txPr>
                <a:bodyPr/>
                <a:lstStyle/>
                <a:p>
                  <a:pPr>
                    <a:defRPr sz="1100">
                      <a:solidFill>
                        <a:schemeClr val="accent2"/>
                      </a:solidFill>
                    </a:defRPr>
                  </a:pPr>
                  <a:endParaRPr lang="en-US"/>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solidFill>
                      <a:schemeClr val="accent2"/>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Sheet1!$B$6:$M$6</c:f>
              <c:numCache>
                <c:formatCode>General</c:formatCode>
                <c:ptCount val="12"/>
                <c:pt idx="11" formatCode="&quot;$&quot;#,##0_);\(&quot;$&quot;#,##0\)">
                  <c:v>212</c:v>
                </c:pt>
              </c:numCache>
            </c:numRef>
          </c:val>
          <c:smooth val="0"/>
        </c:ser>
        <c:dLbls>
          <c:showLegendKey val="0"/>
          <c:showVal val="0"/>
          <c:showCatName val="0"/>
          <c:showSerName val="0"/>
          <c:showPercent val="0"/>
          <c:showBubbleSize val="0"/>
        </c:dLbls>
        <c:marker val="1"/>
        <c:smooth val="0"/>
        <c:axId val="-1695851280"/>
        <c:axId val="-1695843120"/>
      </c:lineChart>
      <c:catAx>
        <c:axId val="-1695851280"/>
        <c:scaling>
          <c:orientation val="minMax"/>
        </c:scaling>
        <c:delete val="0"/>
        <c:axPos val="b"/>
        <c:numFmt formatCode="General" sourceLinked="1"/>
        <c:majorTickMark val="out"/>
        <c:minorTickMark val="none"/>
        <c:tickLblPos val="low"/>
        <c:spPr>
          <a:ln w="3176">
            <a:solidFill>
              <a:schemeClr val="tx1"/>
            </a:solidFill>
            <a:prstDash val="solid"/>
          </a:ln>
        </c:spPr>
        <c:txPr>
          <a:bodyPr rot="0" vert="horz"/>
          <a:lstStyle/>
          <a:p>
            <a:pPr>
              <a:defRPr sz="1000"/>
            </a:pPr>
            <a:endParaRPr lang="en-US"/>
          </a:p>
        </c:txPr>
        <c:crossAx val="-1695843120"/>
        <c:crosses val="autoZero"/>
        <c:auto val="1"/>
        <c:lblAlgn val="ctr"/>
        <c:lblOffset val="100"/>
        <c:tickLblSkip val="1"/>
        <c:tickMarkSkip val="1"/>
        <c:noMultiLvlLbl val="0"/>
      </c:catAx>
      <c:valAx>
        <c:axId val="-1695843120"/>
        <c:scaling>
          <c:orientation val="minMax"/>
          <c:max val="240"/>
          <c:min val="-10"/>
        </c:scaling>
        <c:delete val="0"/>
        <c:axPos val="l"/>
        <c:numFmt formatCode="&quot;$&quot;#,##0_);\(&quot;$&quot;#,##0\)" sourceLinked="1"/>
        <c:majorTickMark val="out"/>
        <c:minorTickMark val="none"/>
        <c:tickLblPos val="nextTo"/>
        <c:spPr>
          <a:ln w="3176">
            <a:solidFill>
              <a:schemeClr val="tx1"/>
            </a:solidFill>
            <a:prstDash val="solid"/>
          </a:ln>
        </c:spPr>
        <c:txPr>
          <a:bodyPr rot="0" vert="horz"/>
          <a:lstStyle/>
          <a:p>
            <a:pPr>
              <a:defRPr sz="1000"/>
            </a:pPr>
            <a:endParaRPr lang="en-US"/>
          </a:p>
        </c:txPr>
        <c:crossAx val="-1695851280"/>
        <c:crosses val="autoZero"/>
        <c:crossBetween val="between"/>
      </c:valAx>
      <c:spPr>
        <a:noFill/>
        <a:ln w="25407">
          <a:noFill/>
        </a:ln>
      </c:spPr>
    </c:plotArea>
    <c:legend>
      <c:legendPos val="b"/>
      <c:layout>
        <c:manualLayout>
          <c:xMode val="edge"/>
          <c:yMode val="edge"/>
          <c:x val="4.33129457015516E-2"/>
          <c:y val="0.90721490249206005"/>
          <c:w val="0.92673717759849805"/>
          <c:h val="8.0145486259258006E-2"/>
        </c:manualLayout>
      </c:layout>
      <c:overlay val="1"/>
      <c:spPr>
        <a:solidFill>
          <a:schemeClr val="bg1"/>
        </a:solidFill>
        <a:ln>
          <a:solidFill>
            <a:schemeClr val="bg2"/>
          </a:solidFill>
        </a:ln>
        <a:effectLst>
          <a:outerShdw blurRad="50800" dist="38100" dir="2700000" algn="tl" rotWithShape="0">
            <a:prstClr val="black">
              <a:alpha val="40000"/>
            </a:prstClr>
          </a:outerShdw>
        </a:effectLst>
      </c:spPr>
      <c:txPr>
        <a:bodyPr/>
        <a:lstStyle/>
        <a:p>
          <a:pPr>
            <a:defRPr sz="800"/>
          </a:pPr>
          <a:endParaRPr lang="en-US"/>
        </a:p>
      </c:txPr>
    </c:legend>
    <c:plotVisOnly val="1"/>
    <c:dispBlanksAs val="gap"/>
    <c:showDLblsOverMax val="0"/>
  </c:chart>
  <c:spPr>
    <a:noFill/>
    <a:ln>
      <a:solidFill>
        <a:schemeClr val="tx1"/>
      </a:solidFill>
    </a:ln>
  </c:spPr>
  <c:txPr>
    <a:bodyPr/>
    <a:lstStyle/>
    <a:p>
      <a:pPr>
        <a:defRPr sz="1000" b="1" i="0" u="none" strike="noStrike" baseline="0">
          <a:solidFill>
            <a:schemeClr val="tx1"/>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270082338213101E-2"/>
          <c:y val="2.7521389266450501E-2"/>
          <c:w val="0.88637123813699004"/>
          <c:h val="0.707288288450587"/>
        </c:manualLayout>
      </c:layout>
      <c:lineChart>
        <c:grouping val="standard"/>
        <c:varyColors val="0"/>
        <c:ser>
          <c:idx val="3"/>
          <c:order val="0"/>
          <c:tx>
            <c:strRef>
              <c:f>Sheet1!$A$2</c:f>
              <c:strCache>
                <c:ptCount val="1"/>
                <c:pt idx="0">
                  <c:v>2013 Actual YTD Spend</c:v>
                </c:pt>
              </c:strCache>
            </c:strRef>
          </c:tx>
          <c:spPr>
            <a:ln>
              <a:solidFill>
                <a:srgbClr val="7030A0"/>
              </a:solidFill>
            </a:ln>
          </c:spPr>
          <c:marker>
            <c:symbol val="triangle"/>
            <c:size val="9"/>
            <c:spPr>
              <a:solidFill>
                <a:srgbClr val="7030A0"/>
              </a:solidFill>
              <a:ln>
                <a:noFill/>
              </a:ln>
            </c:spPr>
          </c:marker>
          <c:dLbls>
            <c:dLbl>
              <c:idx val="6"/>
              <c:numFmt formatCode="&quot;$&quot;#,##0.0" sourceLinked="0"/>
              <c:spPr>
                <a:solidFill>
                  <a:srgbClr val="FFFFFF">
                    <a:lumMod val="95000"/>
                  </a:srgbClr>
                </a:solidFill>
              </c:spPr>
              <c:txPr>
                <a:bodyPr/>
                <a:lstStyle/>
                <a:p>
                  <a:pPr>
                    <a:defRPr sz="1100">
                      <a:solidFill>
                        <a:srgbClr val="7030A0"/>
                      </a:solidFill>
                    </a:defRPr>
                  </a:pPr>
                  <a:endParaRPr lang="en-US"/>
                </a:p>
              </c:txPr>
              <c:dLblPos val="t"/>
              <c:showLegendKey val="0"/>
              <c:showVal val="1"/>
              <c:showCatName val="0"/>
              <c:showSerName val="0"/>
              <c:showPercent val="0"/>
              <c:showBubbleSize val="0"/>
            </c:dLbl>
            <c:dLbl>
              <c:idx val="7"/>
              <c:numFmt formatCode="&quot;$&quot;#,##0.0" sourceLinked="0"/>
              <c:spPr>
                <a:noFill/>
              </c:spPr>
              <c:txPr>
                <a:bodyPr/>
                <a:lstStyle/>
                <a:p>
                  <a:pPr>
                    <a:defRPr sz="1100">
                      <a:solidFill>
                        <a:srgbClr val="7030A0"/>
                      </a:solidFill>
                    </a:defRPr>
                  </a:pPr>
                  <a:endParaRPr lang="en-US"/>
                </a:p>
              </c:txPr>
              <c:dLblPos val="t"/>
              <c:showLegendKey val="0"/>
              <c:showVal val="1"/>
              <c:showCatName val="0"/>
              <c:showSerName val="0"/>
              <c:showPercent val="0"/>
              <c:showBubbleSize val="0"/>
            </c:dLbl>
            <c:dLbl>
              <c:idx val="9"/>
              <c:numFmt formatCode="&quot;$&quot;#,##0.0" sourceLinked="0"/>
              <c:spPr>
                <a:solidFill>
                  <a:srgbClr val="FFFFFF">
                    <a:lumMod val="95000"/>
                  </a:srgbClr>
                </a:solidFill>
              </c:spPr>
              <c:txPr>
                <a:bodyPr/>
                <a:lstStyle/>
                <a:p>
                  <a:pPr>
                    <a:defRPr sz="1100">
                      <a:solidFill>
                        <a:srgbClr val="7030A0"/>
                      </a:solidFill>
                    </a:defRPr>
                  </a:pPr>
                  <a:endParaRPr lang="en-US"/>
                </a:p>
              </c:txPr>
              <c:dLblPos val="t"/>
              <c:showLegendKey val="0"/>
              <c:showVal val="1"/>
              <c:showCatName val="0"/>
              <c:showSerName val="0"/>
              <c:showPercent val="0"/>
              <c:showBubbleSize val="0"/>
            </c:dLbl>
            <c:dLbl>
              <c:idx val="10"/>
              <c:layout>
                <c:manualLayout>
                  <c:x val="-5.2767529595798703E-2"/>
                  <c:y val="-3.81124356097692E-2"/>
                </c:manualLayout>
              </c:layout>
              <c:dLblPos val="r"/>
              <c:showLegendKey val="0"/>
              <c:showVal val="1"/>
              <c:showCatName val="0"/>
              <c:showSerName val="0"/>
              <c:showPercent val="0"/>
              <c:showBubbleSize val="0"/>
              <c:extLst>
                <c:ext xmlns:c15="http://schemas.microsoft.com/office/drawing/2012/chart" uri="{CE6537A1-D6FC-4f65-9D91-7224C49458BB}"/>
              </c:extLst>
            </c:dLbl>
            <c:numFmt formatCode="&quot;$&quot;#,##0.0" sourceLinked="0"/>
            <c:spPr>
              <a:noFill/>
              <a:ln>
                <a:noFill/>
              </a:ln>
              <a:effectLst/>
            </c:spPr>
            <c:txPr>
              <a:bodyPr/>
              <a:lstStyle/>
              <a:p>
                <a:pPr>
                  <a:defRPr sz="1100">
                    <a:solidFill>
                      <a:srgbClr val="7030A0"/>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Sheet1!$B$2:$M$2</c:f>
              <c:numCache>
                <c:formatCode>"$"#,##0_);\("$"#,##0\)</c:formatCode>
                <c:ptCount val="12"/>
                <c:pt idx="0">
                  <c:v>8.7715170000000011</c:v>
                </c:pt>
                <c:pt idx="1">
                  <c:v>15.125774</c:v>
                </c:pt>
                <c:pt idx="2">
                  <c:v>25.289363000000002</c:v>
                </c:pt>
                <c:pt idx="3">
                  <c:v>39.274197999999998</c:v>
                </c:pt>
                <c:pt idx="4">
                  <c:v>52.200141000000002</c:v>
                </c:pt>
                <c:pt idx="5">
                  <c:v>65.651210000000006</c:v>
                </c:pt>
                <c:pt idx="6">
                  <c:v>73.535992910000033</c:v>
                </c:pt>
                <c:pt idx="7">
                  <c:v>85.66</c:v>
                </c:pt>
                <c:pt idx="8">
                  <c:v>103.377227</c:v>
                </c:pt>
                <c:pt idx="9">
                  <c:v>127.741</c:v>
                </c:pt>
                <c:pt idx="10">
                  <c:v>143.566</c:v>
                </c:pt>
                <c:pt idx="11">
                  <c:v>179.14400000000001</c:v>
                </c:pt>
              </c:numCache>
            </c:numRef>
          </c:val>
          <c:smooth val="0"/>
        </c:ser>
        <c:ser>
          <c:idx val="0"/>
          <c:order val="1"/>
          <c:tx>
            <c:strRef>
              <c:f>Sheet1!$A$4</c:f>
              <c:strCache>
                <c:ptCount val="1"/>
                <c:pt idx="0">
                  <c:v>2011 &amp; 2012 Average YTD Spend </c:v>
                </c:pt>
              </c:strCache>
            </c:strRef>
          </c:tx>
          <c:spPr>
            <a:ln>
              <a:solidFill>
                <a:srgbClr val="282828">
                  <a:lumMod val="50000"/>
                  <a:lumOff val="50000"/>
                </a:srgbClr>
              </a:solidFill>
              <a:prstDash val="dash"/>
            </a:ln>
          </c:spPr>
          <c:marker>
            <c:symbol val="diamond"/>
            <c:size val="9"/>
            <c:spPr>
              <a:solidFill>
                <a:srgbClr val="282828">
                  <a:lumMod val="50000"/>
                  <a:lumOff val="50000"/>
                </a:srgbClr>
              </a:solidFill>
              <a:ln>
                <a:solidFill>
                  <a:srgbClr val="282828">
                    <a:lumMod val="25000"/>
                    <a:lumOff val="75000"/>
                  </a:srgbClr>
                </a:solidFill>
              </a:ln>
            </c:spPr>
          </c:marker>
          <c:dLbls>
            <c:dLbl>
              <c:idx val="1"/>
              <c:layout>
                <c:manualLayout>
                  <c:x val="-2.4102933236051401E-2"/>
                  <c:y val="2.8774174714947701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solidFill>
                      <a:schemeClr val="tx1">
                        <a:lumMod val="50000"/>
                        <a:lumOff val="50000"/>
                      </a:schemeClr>
                    </a:solidFill>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Sheet1!$B$4:$M$4</c:f>
              <c:numCache>
                <c:formatCode>"$"#,##0_);\("$"#,##0\)</c:formatCode>
                <c:ptCount val="12"/>
                <c:pt idx="0">
                  <c:v>7.095083335</c:v>
                </c:pt>
                <c:pt idx="1">
                  <c:v>14.639171899999999</c:v>
                </c:pt>
                <c:pt idx="2">
                  <c:v>24.214609804999998</c:v>
                </c:pt>
                <c:pt idx="3">
                  <c:v>34.938207595000002</c:v>
                </c:pt>
                <c:pt idx="4">
                  <c:v>49.324935519999997</c:v>
                </c:pt>
                <c:pt idx="5">
                  <c:v>66.465304470000007</c:v>
                </c:pt>
                <c:pt idx="6">
                  <c:v>76.376453770000012</c:v>
                </c:pt>
                <c:pt idx="7">
                  <c:v>89.190515620000014</c:v>
                </c:pt>
                <c:pt idx="8">
                  <c:v>102.64521524</c:v>
                </c:pt>
                <c:pt idx="9">
                  <c:v>117.91978573999999</c:v>
                </c:pt>
                <c:pt idx="10">
                  <c:v>137.36805587000001</c:v>
                </c:pt>
                <c:pt idx="11">
                  <c:v>172.587361195</c:v>
                </c:pt>
              </c:numCache>
            </c:numRef>
          </c:val>
          <c:smooth val="0"/>
        </c:ser>
        <c:ser>
          <c:idx val="2"/>
          <c:order val="2"/>
          <c:tx>
            <c:strRef>
              <c:f>Sheet1!$A$6</c:f>
              <c:strCache>
                <c:ptCount val="1"/>
                <c:pt idx="0">
                  <c:v>2013 Original Budget</c:v>
                </c:pt>
              </c:strCache>
            </c:strRef>
          </c:tx>
          <c:marker>
            <c:symbol val="triangle"/>
            <c:size val="9"/>
            <c:spPr>
              <a:solidFill>
                <a:srgbClr val="009E49"/>
              </a:solidFill>
            </c:spPr>
          </c:marker>
          <c:dLbls>
            <c:dLbl>
              <c:idx val="11"/>
              <c:layout>
                <c:manualLayout>
                  <c:x val="-3.5355067884514098E-2"/>
                  <c:y val="-2.33461118061839E-2"/>
                </c:manualLayout>
              </c:layout>
              <c:spPr/>
              <c:txPr>
                <a:bodyPr/>
                <a:lstStyle/>
                <a:p>
                  <a:pPr>
                    <a:defRPr sz="1100">
                      <a:solidFill>
                        <a:srgbClr val="338E5C"/>
                      </a:solidFill>
                    </a:defRPr>
                  </a:pPr>
                  <a:endParaRPr lang="en-US"/>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Sheet1!$B$6:$M$6</c:f>
              <c:numCache>
                <c:formatCode>General</c:formatCode>
                <c:ptCount val="12"/>
                <c:pt idx="11" formatCode="&quot;$&quot;#,##0_);\(&quot;$&quot;#,##0\)">
                  <c:v>212</c:v>
                </c:pt>
              </c:numCache>
            </c:numRef>
          </c:val>
          <c:smooth val="0"/>
        </c:ser>
        <c:dLbls>
          <c:showLegendKey val="0"/>
          <c:showVal val="0"/>
          <c:showCatName val="0"/>
          <c:showSerName val="0"/>
          <c:showPercent val="0"/>
          <c:showBubbleSize val="0"/>
        </c:dLbls>
        <c:marker val="1"/>
        <c:smooth val="0"/>
        <c:axId val="-1695847472"/>
        <c:axId val="-1695840400"/>
      </c:lineChart>
      <c:catAx>
        <c:axId val="-1695847472"/>
        <c:scaling>
          <c:orientation val="minMax"/>
        </c:scaling>
        <c:delete val="0"/>
        <c:axPos val="b"/>
        <c:numFmt formatCode="General" sourceLinked="1"/>
        <c:majorTickMark val="out"/>
        <c:minorTickMark val="none"/>
        <c:tickLblPos val="low"/>
        <c:spPr>
          <a:ln w="3176">
            <a:solidFill>
              <a:schemeClr val="tx1"/>
            </a:solidFill>
            <a:prstDash val="solid"/>
          </a:ln>
        </c:spPr>
        <c:txPr>
          <a:bodyPr rot="0" vert="horz"/>
          <a:lstStyle/>
          <a:p>
            <a:pPr>
              <a:defRPr sz="1000"/>
            </a:pPr>
            <a:endParaRPr lang="en-US"/>
          </a:p>
        </c:txPr>
        <c:crossAx val="-1695840400"/>
        <c:crosses val="autoZero"/>
        <c:auto val="1"/>
        <c:lblAlgn val="ctr"/>
        <c:lblOffset val="100"/>
        <c:tickLblSkip val="1"/>
        <c:tickMarkSkip val="1"/>
        <c:noMultiLvlLbl val="0"/>
      </c:catAx>
      <c:valAx>
        <c:axId val="-1695840400"/>
        <c:scaling>
          <c:orientation val="minMax"/>
          <c:max val="240"/>
          <c:min val="-10"/>
        </c:scaling>
        <c:delete val="0"/>
        <c:axPos val="l"/>
        <c:numFmt formatCode="&quot;$&quot;#,##0_);\(&quot;$&quot;#,##0\)" sourceLinked="1"/>
        <c:majorTickMark val="out"/>
        <c:minorTickMark val="none"/>
        <c:tickLblPos val="nextTo"/>
        <c:spPr>
          <a:ln w="3176">
            <a:solidFill>
              <a:schemeClr val="tx1"/>
            </a:solidFill>
            <a:prstDash val="solid"/>
          </a:ln>
        </c:spPr>
        <c:txPr>
          <a:bodyPr rot="0" vert="horz"/>
          <a:lstStyle/>
          <a:p>
            <a:pPr>
              <a:defRPr sz="1000"/>
            </a:pPr>
            <a:endParaRPr lang="en-US"/>
          </a:p>
        </c:txPr>
        <c:crossAx val="-1695847472"/>
        <c:crosses val="autoZero"/>
        <c:crossBetween val="between"/>
      </c:valAx>
      <c:spPr>
        <a:solidFill>
          <a:srgbClr val="FFFFFF">
            <a:lumMod val="95000"/>
          </a:srgbClr>
        </a:solidFill>
        <a:ln w="25407">
          <a:noFill/>
        </a:ln>
      </c:spPr>
    </c:plotArea>
    <c:legend>
      <c:legendPos val="b"/>
      <c:layout>
        <c:manualLayout>
          <c:xMode val="edge"/>
          <c:yMode val="edge"/>
          <c:x val="9.8713504001924995E-2"/>
          <c:y val="0.819008073342821"/>
          <c:w val="0.85706215968023802"/>
          <c:h val="3.9836003675082401E-2"/>
        </c:manualLayout>
      </c:layout>
      <c:overlay val="1"/>
      <c:spPr>
        <a:solidFill>
          <a:srgbClr val="FFFFFF">
            <a:lumMod val="95000"/>
          </a:srgbClr>
        </a:solidFill>
        <a:ln>
          <a:solidFill>
            <a:schemeClr val="bg2"/>
          </a:solidFill>
        </a:ln>
        <a:effectLst>
          <a:outerShdw blurRad="50800" dist="38100" dir="2700000" algn="tl" rotWithShape="0">
            <a:prstClr val="black">
              <a:alpha val="40000"/>
            </a:prstClr>
          </a:outerShdw>
        </a:effectLst>
      </c:spPr>
      <c:txPr>
        <a:bodyPr/>
        <a:lstStyle/>
        <a:p>
          <a:pPr>
            <a:defRPr sz="1000">
              <a:latin typeface="+mn-lt"/>
            </a:defRPr>
          </a:pPr>
          <a:endParaRPr lang="en-US"/>
        </a:p>
      </c:txPr>
    </c:legend>
    <c:plotVisOnly val="1"/>
    <c:dispBlanksAs val="gap"/>
    <c:showDLblsOverMax val="0"/>
  </c:chart>
  <c:spPr>
    <a:noFill/>
    <a:ln>
      <a:noFill/>
    </a:ln>
  </c:spPr>
  <c:txPr>
    <a:bodyPr/>
    <a:lstStyle/>
    <a:p>
      <a:pPr>
        <a:defRPr sz="1000" b="1" i="0" u="none" strike="noStrike" baseline="0">
          <a:solidFill>
            <a:schemeClr val="tx1"/>
          </a:solidFill>
          <a:latin typeface="Arial"/>
          <a:ea typeface="Arial"/>
          <a:cs typeface="Aria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b="0" u="sng">
                <a:solidFill>
                  <a:schemeClr val="bg1">
                    <a:lumMod val="85000"/>
                  </a:schemeClr>
                </a:solidFill>
              </a:defRPr>
            </a:pPr>
            <a:r>
              <a:rPr lang="en-US" sz="1400" b="1" u="sng" dirty="0" smtClean="0">
                <a:solidFill>
                  <a:srgbClr val="F7F793"/>
                </a:solidFill>
              </a:rPr>
              <a:t>Total Project Portfolio –Budget Utilization</a:t>
            </a:r>
            <a:r>
              <a:rPr lang="en-US" sz="1400" b="1" u="sng" baseline="0" dirty="0" smtClean="0">
                <a:solidFill>
                  <a:srgbClr val="F7F793"/>
                </a:solidFill>
              </a:rPr>
              <a:t> </a:t>
            </a:r>
            <a:endParaRPr lang="en-US" sz="1400" b="1" u="sng" dirty="0">
              <a:solidFill>
                <a:srgbClr val="F7F793"/>
              </a:solidFill>
            </a:endParaRPr>
          </a:p>
        </c:rich>
      </c:tx>
      <c:layout>
        <c:manualLayout>
          <c:xMode val="edge"/>
          <c:yMode val="edge"/>
          <c:x val="0.16837213700145301"/>
          <c:y val="1.33365208350849E-2"/>
        </c:manualLayout>
      </c:layout>
      <c:overlay val="0"/>
    </c:title>
    <c:autoTitleDeleted val="0"/>
    <c:plotArea>
      <c:layout>
        <c:manualLayout>
          <c:layoutTarget val="inner"/>
          <c:xMode val="edge"/>
          <c:yMode val="edge"/>
          <c:x val="0.11761361056012"/>
          <c:y val="0.115171809298411"/>
          <c:w val="0.58086263094199597"/>
          <c:h val="0.75914935723255295"/>
        </c:manualLayout>
      </c:layout>
      <c:lineChart>
        <c:grouping val="standard"/>
        <c:varyColors val="0"/>
        <c:ser>
          <c:idx val="0"/>
          <c:order val="0"/>
          <c:tx>
            <c:strRef>
              <c:f>Sheet1!$B$1</c:f>
              <c:strCache>
                <c:ptCount val="1"/>
                <c:pt idx="0">
                  <c:v>Original Budget</c:v>
                </c:pt>
              </c:strCache>
            </c:strRef>
          </c:tx>
          <c:spPr>
            <a:ln>
              <a:solidFill>
                <a:schemeClr val="accent2">
                  <a:lumMod val="75000"/>
                </a:schemeClr>
              </a:solidFill>
            </a:ln>
          </c:spPr>
          <c:marker>
            <c:symbol val="diamond"/>
            <c:size val="12"/>
            <c:spPr>
              <a:solidFill>
                <a:schemeClr val="accent2">
                  <a:lumMod val="60000"/>
                  <a:lumOff val="40000"/>
                </a:schemeClr>
              </a:solidFill>
              <a:ln>
                <a:solidFill>
                  <a:srgbClr val="3333CC">
                    <a:lumMod val="75000"/>
                  </a:srgbClr>
                </a:solidFill>
              </a:ln>
            </c:spPr>
          </c:marker>
          <c:dLbls>
            <c:dLbl>
              <c:idx val="0"/>
              <c:layout>
                <c:manualLayout>
                  <c:x val="-3.4724088278673702E-2"/>
                  <c:y val="-3.587004341065699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3.2200717923099399E-2"/>
                  <c:y val="-4.8088468714193998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4.0085855962842497E-2"/>
                  <c:y val="-5.19657831579841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0085855962842698E-2"/>
                  <c:y val="-5.19657831579841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4.1906904008972803E-2"/>
                  <c:y val="-5.19657831579841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b="1">
                    <a:solidFill>
                      <a:schemeClr val="accent6">
                        <a:lumMod val="60000"/>
                        <a:lumOff val="40000"/>
                      </a:schemeClr>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Sheet1!$A$2:$A$6</c:f>
              <c:numCache>
                <c:formatCode>General</c:formatCode>
                <c:ptCount val="5"/>
                <c:pt idx="0">
                  <c:v>2009</c:v>
                </c:pt>
                <c:pt idx="1">
                  <c:v>2010</c:v>
                </c:pt>
                <c:pt idx="2">
                  <c:v>2011</c:v>
                </c:pt>
                <c:pt idx="3">
                  <c:v>2012</c:v>
                </c:pt>
                <c:pt idx="4">
                  <c:v>2013</c:v>
                </c:pt>
              </c:numCache>
            </c:numRef>
          </c:cat>
          <c:val>
            <c:numRef>
              <c:f>Sheet1!$B$2:$B$6</c:f>
              <c:numCache>
                <c:formatCode>#,##0</c:formatCode>
                <c:ptCount val="5"/>
                <c:pt idx="0">
                  <c:v>244</c:v>
                </c:pt>
                <c:pt idx="1">
                  <c:v>211</c:v>
                </c:pt>
                <c:pt idx="2">
                  <c:v>180</c:v>
                </c:pt>
                <c:pt idx="3">
                  <c:v>188</c:v>
                </c:pt>
                <c:pt idx="4">
                  <c:v>212</c:v>
                </c:pt>
              </c:numCache>
            </c:numRef>
          </c:val>
          <c:smooth val="0"/>
        </c:ser>
        <c:ser>
          <c:idx val="1"/>
          <c:order val="1"/>
          <c:tx>
            <c:strRef>
              <c:f>Sheet1!$C$1</c:f>
              <c:strCache>
                <c:ptCount val="1"/>
                <c:pt idx="0">
                  <c:v>Sanctioned Budget</c:v>
                </c:pt>
              </c:strCache>
            </c:strRef>
          </c:tx>
          <c:spPr>
            <a:ln>
              <a:noFill/>
            </a:ln>
          </c:spPr>
          <c:marker>
            <c:spPr>
              <a:solidFill>
                <a:srgbClr val="FF0000"/>
              </a:solidFill>
              <a:ln>
                <a:solidFill>
                  <a:srgbClr val="FF0000"/>
                </a:solidFill>
              </a:ln>
            </c:spPr>
          </c:marker>
          <c:dLbls>
            <c:dLbl>
              <c:idx val="4"/>
              <c:layout>
                <c:manualLayout>
                  <c:x val="-1.0988691249781799E-2"/>
                  <c:y val="4.1137666043745497E-2"/>
                </c:manualLayout>
              </c:layout>
              <c:tx>
                <c:rich>
                  <a:bodyPr/>
                  <a:lstStyle/>
                  <a:p>
                    <a:pPr>
                      <a:defRPr sz="1200" b="1">
                        <a:solidFill>
                          <a:srgbClr val="FF0000"/>
                        </a:solidFill>
                      </a:defRPr>
                    </a:pPr>
                    <a:r>
                      <a:rPr lang="en-US" dirty="0" smtClean="0"/>
                      <a:t>179</a:t>
                    </a:r>
                    <a:endParaRPr lang="en-US" dirty="0"/>
                  </a:p>
                </c:rich>
              </c:tx>
              <c:spPr/>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b="1"/>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Sheet1!$A$2:$A$6</c:f>
              <c:numCache>
                <c:formatCode>General</c:formatCode>
                <c:ptCount val="5"/>
                <c:pt idx="0">
                  <c:v>2009</c:v>
                </c:pt>
                <c:pt idx="1">
                  <c:v>2010</c:v>
                </c:pt>
                <c:pt idx="2">
                  <c:v>2011</c:v>
                </c:pt>
                <c:pt idx="3">
                  <c:v>2012</c:v>
                </c:pt>
                <c:pt idx="4">
                  <c:v>2013</c:v>
                </c:pt>
              </c:numCache>
            </c:numRef>
          </c:cat>
          <c:val>
            <c:numRef>
              <c:f>Sheet1!$C$2:$C$6</c:f>
              <c:numCache>
                <c:formatCode>General</c:formatCode>
                <c:ptCount val="5"/>
                <c:pt idx="4" formatCode="#,##0">
                  <c:v>178</c:v>
                </c:pt>
              </c:numCache>
            </c:numRef>
          </c:val>
          <c:smooth val="0"/>
        </c:ser>
        <c:ser>
          <c:idx val="2"/>
          <c:order val="2"/>
          <c:tx>
            <c:strRef>
              <c:f>Sheet1!$D$1</c:f>
              <c:strCache>
                <c:ptCount val="1"/>
                <c:pt idx="0">
                  <c:v>Actual Spend</c:v>
                </c:pt>
              </c:strCache>
            </c:strRef>
          </c:tx>
          <c:spPr>
            <a:ln>
              <a:solidFill>
                <a:srgbClr val="00B050"/>
              </a:solidFill>
              <a:prstDash val="solid"/>
            </a:ln>
          </c:spPr>
          <c:marker>
            <c:symbol val="square"/>
            <c:size val="7"/>
            <c:spPr>
              <a:solidFill>
                <a:srgbClr val="00B050"/>
              </a:solidFill>
              <a:ln>
                <a:solidFill>
                  <a:srgbClr val="00B050"/>
                </a:solidFill>
                <a:prstDash val="sysDash"/>
              </a:ln>
            </c:spPr>
          </c:marker>
          <c:dLbls>
            <c:dLbl>
              <c:idx val="4"/>
              <c:layout>
                <c:manualLayout>
                  <c:x val="-4.6422367830526397E-2"/>
                  <c:y val="4.5291928529675701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b="1" i="1">
                    <a:solidFill>
                      <a:srgbClr val="00B050"/>
                    </a:solidFill>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Sheet1!$A$2:$A$6</c:f>
              <c:numCache>
                <c:formatCode>General</c:formatCode>
                <c:ptCount val="5"/>
                <c:pt idx="0">
                  <c:v>2009</c:v>
                </c:pt>
                <c:pt idx="1">
                  <c:v>2010</c:v>
                </c:pt>
                <c:pt idx="2">
                  <c:v>2011</c:v>
                </c:pt>
                <c:pt idx="3">
                  <c:v>2012</c:v>
                </c:pt>
                <c:pt idx="4">
                  <c:v>2013</c:v>
                </c:pt>
              </c:numCache>
            </c:numRef>
          </c:cat>
          <c:val>
            <c:numRef>
              <c:f>Sheet1!$D$2:$D$6</c:f>
              <c:numCache>
                <c:formatCode>General</c:formatCode>
                <c:ptCount val="5"/>
                <c:pt idx="0">
                  <c:v>200</c:v>
                </c:pt>
                <c:pt idx="1">
                  <c:v>194</c:v>
                </c:pt>
                <c:pt idx="2">
                  <c:v>175</c:v>
                </c:pt>
                <c:pt idx="3">
                  <c:v>170</c:v>
                </c:pt>
                <c:pt idx="4" formatCode="#,##0">
                  <c:v>179</c:v>
                </c:pt>
              </c:numCache>
            </c:numRef>
          </c:val>
          <c:smooth val="0"/>
        </c:ser>
        <c:dLbls>
          <c:showLegendKey val="0"/>
          <c:showVal val="0"/>
          <c:showCatName val="0"/>
          <c:showSerName val="0"/>
          <c:showPercent val="0"/>
          <c:showBubbleSize val="0"/>
        </c:dLbls>
        <c:marker val="1"/>
        <c:smooth val="0"/>
        <c:axId val="-1695844752"/>
        <c:axId val="-1695843664"/>
      </c:lineChart>
      <c:lineChart>
        <c:grouping val="standard"/>
        <c:varyColors val="0"/>
        <c:ser>
          <c:idx val="3"/>
          <c:order val="3"/>
          <c:tx>
            <c:strRef>
              <c:f>Sheet1!$E$1</c:f>
              <c:strCache>
                <c:ptCount val="1"/>
                <c:pt idx="0">
                  <c:v>Original Budget Utilization %</c:v>
                </c:pt>
              </c:strCache>
            </c:strRef>
          </c:tx>
          <c:spPr>
            <a:ln>
              <a:solidFill>
                <a:srgbClr val="FFC000"/>
              </a:solidFill>
              <a:prstDash val="dash"/>
            </a:ln>
          </c:spPr>
          <c:marker>
            <c:spPr>
              <a:solidFill>
                <a:srgbClr val="FFC000"/>
              </a:solidFill>
              <a:ln>
                <a:solidFill>
                  <a:srgbClr val="FFC000"/>
                </a:solidFill>
              </a:ln>
            </c:spPr>
          </c:marker>
          <c:dLbls>
            <c:dLbl>
              <c:idx val="4"/>
              <c:layout>
                <c:manualLayout>
                  <c:x val="-3.6294208726276998E-2"/>
                  <c:y val="-4.9446191015606003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b="1" i="1">
                    <a:solidFill>
                      <a:srgbClr val="FFC000"/>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Sheet1!$A$2:$A$6</c:f>
              <c:numCache>
                <c:formatCode>General</c:formatCode>
                <c:ptCount val="5"/>
                <c:pt idx="0">
                  <c:v>2009</c:v>
                </c:pt>
                <c:pt idx="1">
                  <c:v>2010</c:v>
                </c:pt>
                <c:pt idx="2">
                  <c:v>2011</c:v>
                </c:pt>
                <c:pt idx="3">
                  <c:v>2012</c:v>
                </c:pt>
                <c:pt idx="4">
                  <c:v>2013</c:v>
                </c:pt>
              </c:numCache>
            </c:numRef>
          </c:cat>
          <c:val>
            <c:numRef>
              <c:f>Sheet1!$E$2:$E$6</c:f>
              <c:numCache>
                <c:formatCode>0%</c:formatCode>
                <c:ptCount val="5"/>
                <c:pt idx="0">
                  <c:v>0.81967213114754101</c:v>
                </c:pt>
                <c:pt idx="1">
                  <c:v>0.91943127962085303</c:v>
                </c:pt>
                <c:pt idx="2">
                  <c:v>0.97222222222222199</c:v>
                </c:pt>
                <c:pt idx="3">
                  <c:v>0.90425531914893598</c:v>
                </c:pt>
                <c:pt idx="4">
                  <c:v>0.84433962264151097</c:v>
                </c:pt>
              </c:numCache>
            </c:numRef>
          </c:val>
          <c:smooth val="0"/>
        </c:ser>
        <c:ser>
          <c:idx val="4"/>
          <c:order val="4"/>
          <c:tx>
            <c:strRef>
              <c:f>Sheet1!$F$1</c:f>
              <c:strCache>
                <c:ptCount val="1"/>
                <c:pt idx="0">
                  <c:v>Sanctioned Budget Utilization %</c:v>
                </c:pt>
              </c:strCache>
            </c:strRef>
          </c:tx>
          <c:spPr>
            <a:ln>
              <a:noFill/>
            </a:ln>
          </c:spPr>
          <c:marker>
            <c:spPr>
              <a:noFill/>
              <a:ln>
                <a:solidFill>
                  <a:srgbClr val="FF0000"/>
                </a:solidFill>
              </a:ln>
            </c:spPr>
          </c:marker>
          <c:dLbls>
            <c:dLbl>
              <c:idx val="4"/>
              <c:layout>
                <c:manualLayout>
                  <c:x val="-3.8808312445577399E-2"/>
                  <c:y val="-4.5696887345233403E-2"/>
                </c:manualLayout>
              </c:layout>
              <c:spPr/>
              <c:txPr>
                <a:bodyPr/>
                <a:lstStyle/>
                <a:p>
                  <a:pPr>
                    <a:defRPr sz="1200" i="1">
                      <a:solidFill>
                        <a:srgbClr val="FF0000"/>
                      </a:solidFill>
                    </a:defRPr>
                  </a:pPr>
                  <a:endParaRPr lang="en-US"/>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Sheet1!$A$2:$A$6</c:f>
              <c:numCache>
                <c:formatCode>General</c:formatCode>
                <c:ptCount val="5"/>
                <c:pt idx="0">
                  <c:v>2009</c:v>
                </c:pt>
                <c:pt idx="1">
                  <c:v>2010</c:v>
                </c:pt>
                <c:pt idx="2">
                  <c:v>2011</c:v>
                </c:pt>
                <c:pt idx="3">
                  <c:v>2012</c:v>
                </c:pt>
                <c:pt idx="4">
                  <c:v>2013</c:v>
                </c:pt>
              </c:numCache>
            </c:numRef>
          </c:cat>
          <c:val>
            <c:numRef>
              <c:f>Sheet1!$F$2:$F$6</c:f>
              <c:numCache>
                <c:formatCode>General</c:formatCode>
                <c:ptCount val="5"/>
                <c:pt idx="4" formatCode="0%">
                  <c:v>1.00561797752809</c:v>
                </c:pt>
              </c:numCache>
            </c:numRef>
          </c:val>
          <c:smooth val="0"/>
        </c:ser>
        <c:dLbls>
          <c:showLegendKey val="0"/>
          <c:showVal val="0"/>
          <c:showCatName val="0"/>
          <c:showSerName val="0"/>
          <c:showPercent val="0"/>
          <c:showBubbleSize val="0"/>
        </c:dLbls>
        <c:marker val="1"/>
        <c:smooth val="0"/>
        <c:axId val="-1367889776"/>
        <c:axId val="-1695839312"/>
      </c:lineChart>
      <c:catAx>
        <c:axId val="-1695844752"/>
        <c:scaling>
          <c:orientation val="minMax"/>
        </c:scaling>
        <c:delete val="0"/>
        <c:axPos val="b"/>
        <c:numFmt formatCode="General" sourceLinked="1"/>
        <c:majorTickMark val="in"/>
        <c:minorTickMark val="none"/>
        <c:tickLblPos val="nextTo"/>
        <c:txPr>
          <a:bodyPr anchor="t" anchorCtr="1"/>
          <a:lstStyle/>
          <a:p>
            <a:pPr>
              <a:defRPr sz="1200" baseline="0">
                <a:solidFill>
                  <a:schemeClr val="bg1"/>
                </a:solidFill>
              </a:defRPr>
            </a:pPr>
            <a:endParaRPr lang="en-US"/>
          </a:p>
        </c:txPr>
        <c:crossAx val="-1695843664"/>
        <c:crosses val="autoZero"/>
        <c:auto val="1"/>
        <c:lblAlgn val="ctr"/>
        <c:lblOffset val="100"/>
        <c:noMultiLvlLbl val="0"/>
      </c:catAx>
      <c:valAx>
        <c:axId val="-1695843664"/>
        <c:scaling>
          <c:orientation val="minMax"/>
          <c:max val="400"/>
          <c:min val="50"/>
        </c:scaling>
        <c:delete val="0"/>
        <c:axPos val="l"/>
        <c:numFmt formatCode="#,##0" sourceLinked="0"/>
        <c:majorTickMark val="in"/>
        <c:minorTickMark val="none"/>
        <c:tickLblPos val="nextTo"/>
        <c:txPr>
          <a:bodyPr/>
          <a:lstStyle/>
          <a:p>
            <a:pPr>
              <a:defRPr sz="1200" baseline="0">
                <a:solidFill>
                  <a:schemeClr val="bg1"/>
                </a:solidFill>
              </a:defRPr>
            </a:pPr>
            <a:endParaRPr lang="en-US"/>
          </a:p>
        </c:txPr>
        <c:crossAx val="-1695844752"/>
        <c:crosses val="autoZero"/>
        <c:crossBetween val="between"/>
        <c:majorUnit val="50"/>
      </c:valAx>
      <c:valAx>
        <c:axId val="-1695839312"/>
        <c:scaling>
          <c:orientation val="minMax"/>
          <c:max val="1.2"/>
        </c:scaling>
        <c:delete val="0"/>
        <c:axPos val="r"/>
        <c:numFmt formatCode="0%" sourceLinked="1"/>
        <c:majorTickMark val="out"/>
        <c:minorTickMark val="none"/>
        <c:tickLblPos val="nextTo"/>
        <c:txPr>
          <a:bodyPr/>
          <a:lstStyle/>
          <a:p>
            <a:pPr>
              <a:defRPr sz="1200">
                <a:solidFill>
                  <a:schemeClr val="bg1"/>
                </a:solidFill>
              </a:defRPr>
            </a:pPr>
            <a:endParaRPr lang="en-US"/>
          </a:p>
        </c:txPr>
        <c:crossAx val="-1367889776"/>
        <c:crosses val="max"/>
        <c:crossBetween val="between"/>
      </c:valAx>
      <c:catAx>
        <c:axId val="-1367889776"/>
        <c:scaling>
          <c:orientation val="minMax"/>
        </c:scaling>
        <c:delete val="1"/>
        <c:axPos val="b"/>
        <c:numFmt formatCode="General" sourceLinked="1"/>
        <c:majorTickMark val="out"/>
        <c:minorTickMark val="none"/>
        <c:tickLblPos val="none"/>
        <c:crossAx val="-1695839312"/>
        <c:crosses val="autoZero"/>
        <c:auto val="1"/>
        <c:lblAlgn val="ctr"/>
        <c:lblOffset val="100"/>
        <c:noMultiLvlLbl val="0"/>
      </c:catAx>
      <c:spPr>
        <a:solidFill>
          <a:schemeClr val="bg1"/>
        </a:solidFill>
        <a:ln w="25400">
          <a:noFill/>
        </a:ln>
      </c:spPr>
    </c:plotArea>
    <c:legend>
      <c:legendPos val="r"/>
      <c:layout>
        <c:manualLayout>
          <c:xMode val="edge"/>
          <c:yMode val="edge"/>
          <c:x val="0.77162952088616099"/>
          <c:y val="0.122948191258701"/>
          <c:w val="0.215658629276055"/>
          <c:h val="0.71584648331867495"/>
        </c:manualLayout>
      </c:layout>
      <c:overlay val="0"/>
      <c:spPr>
        <a:solidFill>
          <a:schemeClr val="bg1"/>
        </a:solidFill>
        <a:ln>
          <a:solidFill>
            <a:schemeClr val="bg1"/>
          </a:solidFill>
        </a:ln>
      </c:spPr>
      <c:txPr>
        <a:bodyPr/>
        <a:lstStyle/>
        <a:p>
          <a:pPr>
            <a:defRPr sz="1000" b="1">
              <a:solidFill>
                <a:schemeClr val="tx1"/>
              </a:solidFill>
            </a:defRPr>
          </a:pPr>
          <a:endParaRPr lang="en-US"/>
        </a:p>
      </c:txPr>
    </c:legend>
    <c:plotVisOnly val="1"/>
    <c:dispBlanksAs val="gap"/>
    <c:showDLblsOverMax val="0"/>
  </c:chart>
  <c:spPr>
    <a:solidFill>
      <a:srgbClr val="007233"/>
    </a:solidFill>
    <a:ln>
      <a:noFill/>
    </a:ln>
  </c:spPr>
  <c:txPr>
    <a:bodyPr/>
    <a:lstStyle/>
    <a:p>
      <a:pPr>
        <a:defRPr sz="1800"/>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0.00198</cdr:x>
      <cdr:y>0.15408</cdr:y>
    </cdr:from>
    <cdr:to>
      <cdr:x>0.05347</cdr:x>
      <cdr:y>0.8625</cdr:y>
    </cdr:to>
    <cdr:sp macro="" textlink="">
      <cdr:nvSpPr>
        <cdr:cNvPr id="2" name="TextBox 1"/>
        <cdr:cNvSpPr txBox="1"/>
      </cdr:nvSpPr>
      <cdr:spPr>
        <a:xfrm xmlns:a="http://schemas.openxmlformats.org/drawingml/2006/main">
          <a:off x="13647" y="504683"/>
          <a:ext cx="354841" cy="2320405"/>
        </a:xfrm>
        <a:prstGeom xmlns:a="http://schemas.openxmlformats.org/drawingml/2006/main" prst="rect">
          <a:avLst/>
        </a:prstGeom>
      </cdr:spPr>
      <cdr:txBody>
        <a:bodyPr xmlns:a="http://schemas.openxmlformats.org/drawingml/2006/main" vertOverflow="clip" vert="vert270" wrap="square" rtlCol="0"/>
        <a:lstStyle xmlns:a="http://schemas.openxmlformats.org/drawingml/2006/main"/>
        <a:p xmlns:a="http://schemas.openxmlformats.org/drawingml/2006/main">
          <a:pPr algn="ctr"/>
          <a:r>
            <a:rPr lang="en-US" sz="1200" b="1" i="1" dirty="0" smtClean="0">
              <a:solidFill>
                <a:srgbClr val="F7F793"/>
              </a:solidFill>
            </a:rPr>
            <a:t>Millions</a:t>
          </a:r>
          <a:endParaRPr lang="en-US" sz="1200" b="1" i="1" dirty="0">
            <a:solidFill>
              <a:srgbClr val="F7F793"/>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Microsoft Project Conference </a:t>
            </a:r>
            <a:r>
              <a:rPr lang="en-US" dirty="0" smtClean="0"/>
              <a:t>2014</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pPr/>
              <a:t>2/4/2014 3:54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Project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pPr/>
              <a:t>2/4/2014 3:54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pPr/>
              <a:t>2/4/2014 3:54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r>
              <a:rPr lang="en-US" dirty="0"/>
              <a:t>Microsoft Project Conference </a:t>
            </a:r>
            <a:r>
              <a:rPr lang="en-US" dirty="0" smtClean="0"/>
              <a:t>2014</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22729718-D09D-45C7-B2CD-A62DB18B932F}" type="datetime8">
              <a:rPr lang="en-US" smtClean="0"/>
              <a:pPr/>
              <a:t>2/4/2014 3:54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509722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Project Conference 2014</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pPr/>
              <a:t>2/4/2014 3:54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753490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Project Conference 2014</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pPr/>
              <a:t>2/4/2014 3:54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1219196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1876426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44</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solidFill>
                  <a:prstClr val="black"/>
                </a:solidFill>
              </a:rPr>
              <a:pPr/>
              <a:t>2/4/2014 3:54 PM</a:t>
            </a:fld>
            <a:endParaRPr lang="en-US" dirty="0">
              <a:solidFill>
                <a:prstClr val="black"/>
              </a:solidFill>
            </a:endParaRPr>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solidFill>
                <a:prstClr val="black"/>
              </a:solidFill>
            </a:endParaRPr>
          </a:p>
        </p:txBody>
      </p:sp>
    </p:spTree>
    <p:extLst>
      <p:ext uri="{BB962C8B-B14F-4D97-AF65-F5344CB8AC3E}">
        <p14:creationId xmlns:p14="http://schemas.microsoft.com/office/powerpoint/2010/main" val="38608952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10163551" y="479425"/>
            <a:ext cx="1827522" cy="391481"/>
          </a:xfrm>
          <a:prstGeom prst="rect">
            <a:avLst/>
          </a:prstGeom>
        </p:spPr>
      </p:pic>
      <p:pic>
        <p:nvPicPr>
          <p:cNvPr id="8" name="Picture 7"/>
          <p:cNvPicPr>
            <a:picLocks noChangeAspect="1"/>
          </p:cNvPicPr>
          <p:nvPr userDrawn="1"/>
        </p:nvPicPr>
        <p:blipFill>
          <a:blip r:embed="rId4"/>
          <a:stretch>
            <a:fillRect/>
          </a:stretch>
        </p:blipFill>
        <p:spPr>
          <a:xfrm>
            <a:off x="457200" y="479425"/>
            <a:ext cx="11368399" cy="6035675"/>
          </a:xfrm>
          <a:prstGeom prst="rect">
            <a:avLst/>
          </a:prstGeom>
        </p:spPr>
      </p:pic>
      <p:sp>
        <p:nvSpPr>
          <p:cNvPr id="7" name="Rectangle 6"/>
          <p:cNvSpPr/>
          <p:nvPr userDrawn="1"/>
        </p:nvSpPr>
        <p:spPr>
          <a:xfrm>
            <a:off x="473302" y="2132240"/>
            <a:ext cx="7116536" cy="523220"/>
          </a:xfrm>
          <a:prstGeom prst="rect">
            <a:avLst/>
          </a:prstGeom>
        </p:spPr>
        <p:txBody>
          <a:bodyPr wrap="square" lIns="347472" rIns="91440">
            <a:spAutoFit/>
          </a:bodyPr>
          <a:lstStyle/>
          <a:p>
            <a:pPr marL="0" marR="0">
              <a:spcBef>
                <a:spcPts val="0"/>
              </a:spcBef>
              <a:spcAft>
                <a:spcPts val="0"/>
              </a:spcAft>
            </a:pPr>
            <a:r>
              <a:rPr lang="en-US" sz="280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Anaheim, CA </a:t>
            </a:r>
            <a:r>
              <a:rPr lang="en-US" sz="2800" baseline="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 |  </a:t>
            </a:r>
            <a:r>
              <a:rPr lang="en-US" sz="280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February 2-5, 2014</a:t>
            </a:r>
            <a:endParaRPr lang="en-US" sz="2800" dirty="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endParaRPr>
          </a:p>
        </p:txBody>
      </p:sp>
      <p:sp>
        <p:nvSpPr>
          <p:cNvPr id="9" name="Freeform 5"/>
          <p:cNvSpPr>
            <a:spLocks noEditPoints="1"/>
          </p:cNvSpPr>
          <p:nvPr userDrawn="1"/>
        </p:nvSpPr>
        <p:spPr bwMode="auto">
          <a:xfrm>
            <a:off x="457201" y="6245260"/>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userDrawn="1">
          <p15:clr>
            <a:srgbClr val="C35EA4"/>
          </p15:clr>
        </p15:guide>
        <p15:guide id="2" pos="288" userDrawn="1">
          <p15:clr>
            <a:srgbClr val="C35EA4"/>
          </p15:clr>
        </p15:guide>
        <p15:guide id="3" pos="7546"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28860535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userDrawn="1">
          <p15:clr>
            <a:srgbClr val="C35EA4"/>
          </p15:clr>
        </p15:guide>
        <p15:guide id="2" orient="horz" pos="4104" userDrawn="1">
          <p15:clr>
            <a:srgbClr val="C35EA4"/>
          </p15:clr>
        </p15:guide>
        <p15:guide id="3" pos="288" userDrawn="1">
          <p15:clr>
            <a:srgbClr val="C35EA4"/>
          </p15:clr>
        </p15:guide>
        <p15:guide id="4" pos="7546"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436475" cy="6994525"/>
          </a:xfrm>
          <a:prstGeom prst="rect">
            <a:avLst/>
          </a:prstGeom>
          <a:noFill/>
          <a:ln>
            <a:noFill/>
          </a:ln>
        </p:spPr>
      </p:pic>
    </p:spTree>
    <p:extLst>
      <p:ext uri="{BB962C8B-B14F-4D97-AF65-F5344CB8AC3E}">
        <p14:creationId xmlns:p14="http://schemas.microsoft.com/office/powerpoint/2010/main" val="7247390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invGray">
          <a:xfrm>
            <a:off x="10163552" y="479426"/>
            <a:ext cx="1827522" cy="391481"/>
          </a:xfrm>
          <a:prstGeom prst="rect">
            <a:avLst/>
          </a:prstGeom>
        </p:spPr>
      </p:pic>
      <p:pic>
        <p:nvPicPr>
          <p:cNvPr id="8" name="Picture 7"/>
          <p:cNvPicPr>
            <a:picLocks noChangeAspect="1"/>
          </p:cNvPicPr>
          <p:nvPr userDrawn="1"/>
        </p:nvPicPr>
        <p:blipFill>
          <a:blip r:embed="rId4"/>
          <a:stretch>
            <a:fillRect/>
          </a:stretch>
        </p:blipFill>
        <p:spPr>
          <a:xfrm>
            <a:off x="457201" y="479425"/>
            <a:ext cx="11368399" cy="6035675"/>
          </a:xfrm>
          <a:prstGeom prst="rect">
            <a:avLst/>
          </a:prstGeom>
        </p:spPr>
      </p:pic>
      <p:sp>
        <p:nvSpPr>
          <p:cNvPr id="7" name="Rectangle 6"/>
          <p:cNvSpPr/>
          <p:nvPr userDrawn="1"/>
        </p:nvSpPr>
        <p:spPr>
          <a:xfrm>
            <a:off x="473302" y="2132240"/>
            <a:ext cx="7116536" cy="533636"/>
          </a:xfrm>
          <a:prstGeom prst="rect">
            <a:avLst/>
          </a:prstGeom>
        </p:spPr>
        <p:txBody>
          <a:bodyPr wrap="square" lIns="347422" rIns="91427">
            <a:spAutoFit/>
          </a:bodyPr>
          <a:lstStyle/>
          <a:p>
            <a:pPr defTabSz="932563"/>
            <a:r>
              <a:rPr lang="en-US" sz="2800" dirty="0">
                <a:gradFill>
                  <a:gsLst>
                    <a:gs pos="0">
                      <a:srgbClr val="007233"/>
                    </a:gs>
                    <a:gs pos="100000">
                      <a:srgbClr val="007233"/>
                    </a:gs>
                  </a:gsLst>
                  <a:lin ang="5400000" scaled="0"/>
                </a:gradFill>
                <a:ea typeface="Calibri" panose="020F0502020204030204" pitchFamily="34" charset="0"/>
                <a:cs typeface="Times New Roman" panose="02020603050405020304" pitchFamily="18" charset="0"/>
              </a:rPr>
              <a:t>Anaheim, CA  |  February 2-5, 2014</a:t>
            </a:r>
          </a:p>
        </p:txBody>
      </p:sp>
      <p:sp>
        <p:nvSpPr>
          <p:cNvPr id="9" name="Freeform 5"/>
          <p:cNvSpPr>
            <a:spLocks noEditPoints="1"/>
          </p:cNvSpPr>
          <p:nvPr userDrawn="1"/>
        </p:nvSpPr>
        <p:spPr bwMode="auto">
          <a:xfrm>
            <a:off x="457201" y="6245261"/>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27" tIns="45713" rIns="91427" bIns="45713" numCol="1" anchor="t" anchorCtr="0" compatLnSpc="1">
            <a:prstTxWarp prst="textNoShape">
              <a:avLst/>
            </a:prstTxWarp>
          </a:bodyPr>
          <a:lstStyle/>
          <a:p>
            <a:pPr defTabSz="932563"/>
            <a:endParaRPr lang="en-US" dirty="0">
              <a:solidFill>
                <a:srgbClr val="282828"/>
              </a:solidFill>
            </a:endParaRPr>
          </a:p>
        </p:txBody>
      </p:sp>
    </p:spTree>
    <p:extLst>
      <p:ext uri="{BB962C8B-B14F-4D97-AF65-F5344CB8AC3E}">
        <p14:creationId xmlns:p14="http://schemas.microsoft.com/office/powerpoint/2010/main" val="32054990"/>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pos="288">
          <p15:clr>
            <a:srgbClr val="C35EA4"/>
          </p15:clr>
        </p15:guide>
        <p15:guide id="3" pos="7546">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6399213" cy="1830388"/>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8839" y="481460"/>
            <a:ext cx="1841945" cy="393192"/>
          </a:xfrm>
          <a:prstGeom prst="rect">
            <a:avLst/>
          </a:prstGeom>
        </p:spPr>
      </p:pic>
      <p:sp>
        <p:nvSpPr>
          <p:cNvPr id="10" name="Freeform 9"/>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6" name="Freeform 5"/>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Tree>
    <p:extLst>
      <p:ext uri="{BB962C8B-B14F-4D97-AF65-F5344CB8AC3E}">
        <p14:creationId xmlns:p14="http://schemas.microsoft.com/office/powerpoint/2010/main" val="40095907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osing_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8839" y="481460"/>
            <a:ext cx="1841945" cy="393192"/>
          </a:xfrm>
          <a:prstGeom prst="rect">
            <a:avLst/>
          </a:prstGeom>
        </p:spPr>
      </p:pic>
      <p:sp>
        <p:nvSpPr>
          <p:cNvPr id="10" name="Freeform 9"/>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6" name="Freeform 5"/>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
        <p:nvSpPr>
          <p:cNvPr id="3" name="TextBox 2"/>
          <p:cNvSpPr txBox="1"/>
          <p:nvPr userDrawn="1"/>
        </p:nvSpPr>
        <p:spPr>
          <a:xfrm>
            <a:off x="274638" y="2384195"/>
            <a:ext cx="4572000" cy="747314"/>
          </a:xfrm>
          <a:prstGeom prst="rect">
            <a:avLst/>
          </a:prstGeom>
          <a:noFill/>
        </p:spPr>
        <p:txBody>
          <a:bodyPr wrap="square" lIns="182854" tIns="146283" rIns="182854" bIns="146283" rtlCol="0">
            <a:spAutoFit/>
          </a:bodyPr>
          <a:lstStyle/>
          <a:p>
            <a:pPr defTabSz="932563">
              <a:lnSpc>
                <a:spcPct val="90000"/>
              </a:lnSpc>
              <a:spcAft>
                <a:spcPts val="600"/>
              </a:spcAft>
            </a:pPr>
            <a:r>
              <a:rPr lang="en-US" sz="3199" dirty="0">
                <a:gradFill>
                  <a:gsLst>
                    <a:gs pos="2917">
                      <a:srgbClr val="FFFFFF"/>
                    </a:gs>
                    <a:gs pos="30000">
                      <a:srgbClr val="FFFFFF"/>
                    </a:gs>
                  </a:gsLst>
                  <a:lin ang="5400000" scaled="0"/>
                </a:gradFill>
                <a:latin typeface="Segoe UI Light"/>
              </a:rPr>
              <a:t>Microsoft</a:t>
            </a:r>
          </a:p>
        </p:txBody>
      </p:sp>
      <p:sp>
        <p:nvSpPr>
          <p:cNvPr id="11" name="TextBox 10"/>
          <p:cNvSpPr txBox="1"/>
          <p:nvPr userDrawn="1"/>
        </p:nvSpPr>
        <p:spPr>
          <a:xfrm>
            <a:off x="274638" y="2753527"/>
            <a:ext cx="4572000" cy="1312210"/>
          </a:xfrm>
          <a:prstGeom prst="rect">
            <a:avLst/>
          </a:prstGeom>
          <a:noFill/>
        </p:spPr>
        <p:txBody>
          <a:bodyPr wrap="square" lIns="182854" tIns="146283" rIns="182854" bIns="146283" rtlCol="0">
            <a:spAutoFit/>
          </a:bodyPr>
          <a:lstStyle/>
          <a:p>
            <a:pPr defTabSz="932563">
              <a:lnSpc>
                <a:spcPct val="90000"/>
              </a:lnSpc>
              <a:spcAft>
                <a:spcPts val="600"/>
              </a:spcAft>
            </a:pPr>
            <a:r>
              <a:rPr lang="en-US" sz="7198" dirty="0">
                <a:gradFill>
                  <a:gsLst>
                    <a:gs pos="2917">
                      <a:srgbClr val="FFFFFF"/>
                    </a:gs>
                    <a:gs pos="30000">
                      <a:srgbClr val="FFFFFF"/>
                    </a:gs>
                  </a:gsLst>
                  <a:lin ang="5400000" scaled="0"/>
                </a:gradFill>
              </a:rPr>
              <a:t>Project</a:t>
            </a:r>
          </a:p>
        </p:txBody>
      </p:sp>
      <p:sp>
        <p:nvSpPr>
          <p:cNvPr id="12" name="TextBox 11"/>
          <p:cNvSpPr txBox="1"/>
          <p:nvPr userDrawn="1"/>
        </p:nvSpPr>
        <p:spPr>
          <a:xfrm>
            <a:off x="274638" y="3771581"/>
            <a:ext cx="4572000" cy="916822"/>
          </a:xfrm>
          <a:prstGeom prst="rect">
            <a:avLst/>
          </a:prstGeom>
          <a:noFill/>
        </p:spPr>
        <p:txBody>
          <a:bodyPr wrap="square" lIns="182854" tIns="146283" rIns="182854" bIns="146283" rtlCol="0">
            <a:spAutoFit/>
          </a:bodyPr>
          <a:lstStyle/>
          <a:p>
            <a:pPr defTabSz="932563">
              <a:lnSpc>
                <a:spcPct val="90000"/>
              </a:lnSpc>
              <a:spcAft>
                <a:spcPts val="600"/>
              </a:spcAft>
            </a:pPr>
            <a:r>
              <a:rPr lang="en-US" sz="4399" dirty="0">
                <a:gradFill>
                  <a:gsLst>
                    <a:gs pos="2917">
                      <a:srgbClr val="FFFFFF"/>
                    </a:gs>
                    <a:gs pos="30000">
                      <a:srgbClr val="FFFFFF"/>
                    </a:gs>
                  </a:gsLst>
                  <a:lin ang="5400000" scaled="0"/>
                </a:gradFill>
                <a:latin typeface="Segoe UI Light"/>
              </a:rPr>
              <a:t>Conference </a:t>
            </a:r>
            <a:r>
              <a:rPr lang="en-US" sz="4399" dirty="0">
                <a:gradFill>
                  <a:gsLst>
                    <a:gs pos="2917">
                      <a:srgbClr val="FFFFFF"/>
                    </a:gs>
                    <a:gs pos="30000">
                      <a:srgbClr val="FFFFFF"/>
                    </a:gs>
                  </a:gsLst>
                  <a:lin ang="5400000" scaled="0"/>
                </a:gradFill>
              </a:rPr>
              <a:t>2014</a:t>
            </a:r>
          </a:p>
        </p:txBody>
      </p:sp>
    </p:spTree>
    <p:extLst>
      <p:ext uri="{BB962C8B-B14F-4D97-AF65-F5344CB8AC3E}">
        <p14:creationId xmlns:p14="http://schemas.microsoft.com/office/powerpoint/2010/main" val="16606249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8" name="Freeform 7"/>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Tree>
    <p:extLst>
      <p:ext uri="{BB962C8B-B14F-4D97-AF65-F5344CB8AC3E}">
        <p14:creationId xmlns:p14="http://schemas.microsoft.com/office/powerpoint/2010/main" val="13740376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282828"/>
              </a:solidFill>
            </a:endParaRPr>
          </a:p>
        </p:txBody>
      </p:sp>
      <p:sp>
        <p:nvSpPr>
          <p:cNvPr id="7" name="Freeform 6"/>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282828"/>
              </a:solidFill>
            </a:endParaRPr>
          </a:p>
        </p:txBody>
      </p:sp>
    </p:spTree>
    <p:extLst>
      <p:ext uri="{BB962C8B-B14F-4D97-AF65-F5344CB8AC3E}">
        <p14:creationId xmlns:p14="http://schemas.microsoft.com/office/powerpoint/2010/main" val="1095969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206049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7"/>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17061196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0738443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5653979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45879647"/>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8163410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53413508"/>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1"/>
            <a:ext cx="11887200" cy="2231528"/>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51345296"/>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55501113"/>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689853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95045100"/>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2203696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6"/>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28279268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164075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93055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68411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482531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800495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6732158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901987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83" r:id="rId1"/>
    <p:sldLayoutId id="2147484167" r:id="rId2"/>
    <p:sldLayoutId id="2147484185" r:id="rId3"/>
    <p:sldLayoutId id="2147484186"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187"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53308929"/>
      </p:ext>
    </p:extLst>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 id="2147484200" r:id="rId12"/>
    <p:sldLayoutId id="2147484201" r:id="rId13"/>
    <p:sldLayoutId id="2147484202" r:id="rId14"/>
    <p:sldLayoutId id="2147484203" r:id="rId15"/>
    <p:sldLayoutId id="2147484204" r:id="rId16"/>
    <p:sldLayoutId id="2147484205" r:id="rId17"/>
    <p:sldLayoutId id="2147484206" r:id="rId18"/>
    <p:sldLayoutId id="2147484207" r:id="rId19"/>
    <p:sldLayoutId id="2147484208" r:id="rId20"/>
    <p:sldLayoutId id="2147484209" r:id="rId21"/>
    <p:sldLayoutId id="2147484210" r:id="rId22"/>
    <p:sldLayoutId id="2147484211" r:id="rId23"/>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3.xml"/><Relationship Id="rId5" Type="http://schemas.openxmlformats.org/officeDocument/2006/relationships/image" Target="../media/image32.png"/><Relationship Id="rId4" Type="http://schemas.openxmlformats.org/officeDocument/2006/relationships/image" Target="../media/image31.png"/></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35.png"/><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369887"/>
            <a:ext cx="11889564" cy="917575"/>
          </a:xfrm>
        </p:spPr>
        <p:txBody>
          <a:bodyPr/>
          <a:lstStyle/>
          <a:p>
            <a:r>
              <a:rPr lang="en-US" dirty="0" smtClean="0"/>
              <a:t>Common Planning Challenges</a:t>
            </a:r>
            <a:endParaRPr lang="en-US" dirty="0"/>
          </a:p>
        </p:txBody>
      </p:sp>
      <p:sp>
        <p:nvSpPr>
          <p:cNvPr id="3" name="Text Placeholder 2"/>
          <p:cNvSpPr>
            <a:spLocks noGrp="1" noChangeAspect="1"/>
          </p:cNvSpPr>
          <p:nvPr>
            <p:ph type="body" sz="quarter" idx="10"/>
          </p:nvPr>
        </p:nvSpPr>
        <p:spPr>
          <a:xfrm>
            <a:off x="122237" y="2088656"/>
            <a:ext cx="6016752" cy="4456606"/>
          </a:xfrm>
          <a:ln>
            <a:solidFill>
              <a:srgbClr val="000000"/>
            </a:solidFill>
          </a:ln>
        </p:spPr>
        <p:txBody>
          <a:bodyPr/>
          <a:lstStyle/>
          <a:p>
            <a:r>
              <a:rPr lang="en-US" sz="2400" dirty="0" smtClean="0">
                <a:solidFill>
                  <a:schemeClr val="tx1"/>
                </a:solidFill>
              </a:rPr>
              <a:t>Disparate methods of receiving project proposals</a:t>
            </a:r>
          </a:p>
          <a:p>
            <a:pPr lvl="1"/>
            <a:r>
              <a:rPr lang="en-US" dirty="0" smtClean="0">
                <a:solidFill>
                  <a:schemeClr val="tx1"/>
                </a:solidFill>
              </a:rPr>
              <a:t>Non standard business case</a:t>
            </a:r>
          </a:p>
          <a:p>
            <a:pPr lvl="1"/>
            <a:r>
              <a:rPr lang="en-US" dirty="0" smtClean="0">
                <a:solidFill>
                  <a:schemeClr val="tx1"/>
                </a:solidFill>
              </a:rPr>
              <a:t>Disparate financial models and calculations</a:t>
            </a:r>
          </a:p>
          <a:p>
            <a:pPr lvl="1"/>
            <a:r>
              <a:rPr lang="en-US" dirty="0" smtClean="0">
                <a:solidFill>
                  <a:schemeClr val="tx1"/>
                </a:solidFill>
              </a:rPr>
              <a:t>Disparate cost estimating methodologies</a:t>
            </a:r>
          </a:p>
          <a:p>
            <a:pPr lvl="1"/>
            <a:r>
              <a:rPr lang="en-US" dirty="0" smtClean="0">
                <a:solidFill>
                  <a:schemeClr val="tx1"/>
                </a:solidFill>
              </a:rPr>
              <a:t>Disparate method of linking benefit of strategic value</a:t>
            </a:r>
          </a:p>
          <a:p>
            <a:r>
              <a:rPr lang="en-US" sz="2400" dirty="0" smtClean="0">
                <a:solidFill>
                  <a:schemeClr val="tx1"/>
                </a:solidFill>
              </a:rPr>
              <a:t>Disparate methods of classifying or categorizing project proposals</a:t>
            </a:r>
          </a:p>
          <a:p>
            <a:pPr lvl="1"/>
            <a:r>
              <a:rPr lang="en-US" dirty="0" smtClean="0">
                <a:solidFill>
                  <a:schemeClr val="tx1"/>
                </a:solidFill>
              </a:rPr>
              <a:t>Mandated</a:t>
            </a:r>
          </a:p>
          <a:p>
            <a:pPr lvl="1"/>
            <a:r>
              <a:rPr lang="en-US" dirty="0" smtClean="0">
                <a:solidFill>
                  <a:schemeClr val="tx1"/>
                </a:solidFill>
              </a:rPr>
              <a:t>Operationally Required</a:t>
            </a:r>
          </a:p>
          <a:p>
            <a:pPr lvl="1"/>
            <a:r>
              <a:rPr lang="en-US" dirty="0" smtClean="0">
                <a:solidFill>
                  <a:schemeClr val="tx1"/>
                </a:solidFill>
              </a:rPr>
              <a:t>Strategic</a:t>
            </a:r>
          </a:p>
        </p:txBody>
      </p:sp>
      <p:sp>
        <p:nvSpPr>
          <p:cNvPr id="4" name="Text Placeholder 3"/>
          <p:cNvSpPr>
            <a:spLocks noGrp="1" noChangeAspect="1"/>
          </p:cNvSpPr>
          <p:nvPr>
            <p:ph type="body" sz="quarter" idx="11"/>
          </p:nvPr>
        </p:nvSpPr>
        <p:spPr>
          <a:xfrm>
            <a:off x="6294437" y="2088657"/>
            <a:ext cx="6019800" cy="4456605"/>
          </a:xfrm>
          <a:ln>
            <a:solidFill>
              <a:srgbClr val="000000"/>
            </a:solidFill>
          </a:ln>
        </p:spPr>
        <p:txBody>
          <a:bodyPr/>
          <a:lstStyle/>
          <a:p>
            <a:r>
              <a:rPr lang="en-US" sz="2400" dirty="0" smtClean="0">
                <a:solidFill>
                  <a:srgbClr val="282828"/>
                </a:solidFill>
              </a:rPr>
              <a:t>Often times projects are chosen based upon who submits and how fancy the “slide ware” is vs. the financial merit and strategic value</a:t>
            </a:r>
          </a:p>
          <a:p>
            <a:r>
              <a:rPr lang="en-US" sz="2400" dirty="0" smtClean="0">
                <a:solidFill>
                  <a:srgbClr val="282828"/>
                </a:solidFill>
              </a:rPr>
              <a:t>Small business units often lose</a:t>
            </a:r>
          </a:p>
          <a:p>
            <a:r>
              <a:rPr lang="en-US" sz="2400" dirty="0" smtClean="0">
                <a:solidFill>
                  <a:srgbClr val="282828"/>
                </a:solidFill>
              </a:rPr>
              <a:t>Impossible to compare financial value from one project to the next (apples to oranges)</a:t>
            </a:r>
          </a:p>
          <a:p>
            <a:r>
              <a:rPr lang="en-US" sz="2400" dirty="0" smtClean="0">
                <a:solidFill>
                  <a:srgbClr val="282828"/>
                </a:solidFill>
              </a:rPr>
              <a:t>Either cost over-runs or under-runs</a:t>
            </a:r>
          </a:p>
          <a:p>
            <a:r>
              <a:rPr lang="en-US" sz="2400" dirty="0" smtClean="0">
                <a:solidFill>
                  <a:srgbClr val="282828"/>
                </a:solidFill>
              </a:rPr>
              <a:t>Unable to distinguish between “lights on” and discretionary</a:t>
            </a:r>
            <a:endParaRPr lang="en-US" sz="2400" dirty="0">
              <a:solidFill>
                <a:srgbClr val="282828"/>
              </a:solidFill>
            </a:endParaRPr>
          </a:p>
        </p:txBody>
      </p:sp>
      <p:sp>
        <p:nvSpPr>
          <p:cNvPr id="5" name="TextBox 4"/>
          <p:cNvSpPr txBox="1"/>
          <p:nvPr/>
        </p:nvSpPr>
        <p:spPr>
          <a:xfrm>
            <a:off x="1493837" y="1345398"/>
            <a:ext cx="4953000" cy="627864"/>
          </a:xfrm>
          <a:prstGeom prst="rect">
            <a:avLst/>
          </a:prstGeom>
          <a:noFill/>
        </p:spPr>
        <p:txBody>
          <a:bodyPr wrap="square" lIns="182880" tIns="146304" rIns="182880" bIns="146304" rtlCol="0">
            <a:spAutoFit/>
          </a:bodyPr>
          <a:lstStyle/>
          <a:p>
            <a:pPr>
              <a:lnSpc>
                <a:spcPct val="90000"/>
              </a:lnSpc>
              <a:spcAft>
                <a:spcPts val="600"/>
              </a:spcAft>
            </a:pPr>
            <a:r>
              <a:rPr lang="en-US" sz="2400" b="1" dirty="0" smtClean="0">
                <a:solidFill>
                  <a:schemeClr val="tx2"/>
                </a:solidFill>
              </a:rPr>
              <a:t>Common Challenges</a:t>
            </a:r>
          </a:p>
        </p:txBody>
      </p:sp>
      <p:sp>
        <p:nvSpPr>
          <p:cNvPr id="6" name="TextBox 5"/>
          <p:cNvSpPr txBox="1"/>
          <p:nvPr/>
        </p:nvSpPr>
        <p:spPr>
          <a:xfrm>
            <a:off x="7513637" y="1345398"/>
            <a:ext cx="3352800"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b="1" dirty="0" smtClean="0">
                <a:solidFill>
                  <a:schemeClr val="tx2"/>
                </a:solidFill>
              </a:rPr>
              <a:t>Typical Results</a:t>
            </a:r>
          </a:p>
        </p:txBody>
      </p:sp>
      <p:sp>
        <p:nvSpPr>
          <p:cNvPr id="7" name="AutoShape 5"/>
          <p:cNvSpPr>
            <a:spLocks noChangeArrowheads="1"/>
          </p:cNvSpPr>
          <p:nvPr/>
        </p:nvSpPr>
        <p:spPr bwMode="auto">
          <a:xfrm>
            <a:off x="0" y="0"/>
            <a:ext cx="1854200" cy="481013"/>
          </a:xfrm>
          <a:prstGeom prst="homePlate">
            <a:avLst>
              <a:gd name="adj" fmla="val 96370"/>
            </a:avLst>
          </a:prstGeom>
          <a:gradFill rotWithShape="0">
            <a:gsLst>
              <a:gs pos="0">
                <a:srgbClr val="EFF5FF"/>
              </a:gs>
              <a:gs pos="100000">
                <a:srgbClr val="6699FF"/>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Propose Projects</a:t>
            </a:r>
          </a:p>
        </p:txBody>
      </p:sp>
    </p:spTree>
    <p:extLst>
      <p:ext uri="{BB962C8B-B14F-4D97-AF65-F5344CB8AC3E}">
        <p14:creationId xmlns:p14="http://schemas.microsoft.com/office/powerpoint/2010/main" val="28817680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702708"/>
            <a:ext cx="11887200" cy="4910062"/>
          </a:xfrm>
        </p:spPr>
        <p:txBody>
          <a:bodyPr/>
          <a:lstStyle/>
          <a:p>
            <a:r>
              <a:rPr lang="en-US" dirty="0" smtClean="0"/>
              <a:t>To effectively compare the wide array of capital work that we do across our various business units we established a “strategic value currency”</a:t>
            </a:r>
          </a:p>
          <a:p>
            <a:endParaRPr lang="en-US" sz="1600" dirty="0" smtClean="0"/>
          </a:p>
          <a:p>
            <a:pPr lvl="1"/>
            <a:r>
              <a:rPr lang="en-US" dirty="0" smtClean="0"/>
              <a:t>Enables us to quantifiably compare the benefit of doing one capital project or program over another</a:t>
            </a:r>
          </a:p>
          <a:p>
            <a:pPr lvl="1"/>
            <a:r>
              <a:rPr lang="en-US" dirty="0" smtClean="0"/>
              <a:t>Ensures that our spend is in alignment with our Corporate Strategy</a:t>
            </a:r>
          </a:p>
          <a:p>
            <a:pPr lvl="1"/>
            <a:endParaRPr lang="en-US" dirty="0" smtClean="0"/>
          </a:p>
          <a:p>
            <a:r>
              <a:rPr lang="en-US" dirty="0" smtClean="0"/>
              <a:t>Identified and prioritized our Strategic Drivers and formed several Governance Committees</a:t>
            </a:r>
            <a:endParaRPr lang="en-US" dirty="0"/>
          </a:p>
        </p:txBody>
      </p:sp>
      <p:sp>
        <p:nvSpPr>
          <p:cNvPr id="2" name="Title 1"/>
          <p:cNvSpPr>
            <a:spLocks noGrp="1"/>
          </p:cNvSpPr>
          <p:nvPr>
            <p:ph type="title"/>
          </p:nvPr>
        </p:nvSpPr>
        <p:spPr>
          <a:xfrm>
            <a:off x="274320" y="369887"/>
            <a:ext cx="11889564" cy="917575"/>
          </a:xfrm>
        </p:spPr>
        <p:txBody>
          <a:bodyPr/>
          <a:lstStyle/>
          <a:p>
            <a:r>
              <a:rPr lang="en-US" dirty="0" smtClean="0"/>
              <a:t>Capital Optimization:  </a:t>
            </a:r>
            <a:r>
              <a:rPr lang="en-US" dirty="0" smtClean="0">
                <a:solidFill>
                  <a:schemeClr val="tx1"/>
                </a:solidFill>
              </a:rPr>
              <a:t>Methodology</a:t>
            </a:r>
            <a:endParaRPr lang="en-US" dirty="0">
              <a:solidFill>
                <a:schemeClr val="tx1"/>
              </a:solidFill>
            </a:endParaRPr>
          </a:p>
        </p:txBody>
      </p:sp>
      <p:sp>
        <p:nvSpPr>
          <p:cNvPr id="4" name="AutoShape 5"/>
          <p:cNvSpPr>
            <a:spLocks noChangeArrowheads="1"/>
          </p:cNvSpPr>
          <p:nvPr/>
        </p:nvSpPr>
        <p:spPr bwMode="auto">
          <a:xfrm>
            <a:off x="0" y="0"/>
            <a:ext cx="1854200" cy="481013"/>
          </a:xfrm>
          <a:prstGeom prst="homePlate">
            <a:avLst>
              <a:gd name="adj" fmla="val 96370"/>
            </a:avLst>
          </a:prstGeom>
          <a:gradFill rotWithShape="0">
            <a:gsLst>
              <a:gs pos="0">
                <a:srgbClr val="EFF5FF"/>
              </a:gs>
              <a:gs pos="100000">
                <a:srgbClr val="6699FF"/>
              </a:gs>
            </a:gsLst>
            <a:lin ang="5400000" scaled="1"/>
          </a:gradFill>
          <a:ln w="9525">
            <a:solidFill>
              <a:srgbClr val="000000"/>
            </a:solidFill>
            <a:miter lim="800000"/>
            <a:headEnd/>
            <a:tailEnd/>
          </a:ln>
        </p:spPr>
        <p:txBody>
          <a:bodyPr wrap="none" lIns="91402" tIns="45702" rIns="91402" bIns="45702"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002060"/>
                </a:solidFill>
                <a:effectLst/>
                <a:uLnTx/>
                <a:uFillTx/>
                <a:latin typeface="Arial" charset="0"/>
                <a:ea typeface="Times New Roman (Hebrew)"/>
                <a:cs typeface="Times New Roman (Hebrew)"/>
                <a:sym typeface="Gill Sans" charset="0"/>
              </a:rPr>
              <a:t>Propose Projects</a:t>
            </a:r>
          </a:p>
        </p:txBody>
      </p:sp>
    </p:spTree>
    <p:extLst>
      <p:ext uri="{BB962C8B-B14F-4D97-AF65-F5344CB8AC3E}">
        <p14:creationId xmlns:p14="http://schemas.microsoft.com/office/powerpoint/2010/main" val="293830991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68262"/>
            <a:ext cx="11889564" cy="917575"/>
          </a:xfrm>
        </p:spPr>
        <p:txBody>
          <a:bodyPr/>
          <a:lstStyle/>
          <a:p>
            <a:r>
              <a:rPr lang="en-US" sz="4400" dirty="0" smtClean="0"/>
              <a:t>Optimization Process and Governance Overview</a:t>
            </a:r>
            <a:endParaRPr lang="en-US" sz="4400" dirty="0"/>
          </a:p>
        </p:txBody>
      </p:sp>
      <p:sp>
        <p:nvSpPr>
          <p:cNvPr id="3" name="Rectangle 4"/>
          <p:cNvSpPr>
            <a:spLocks noChangeArrowheads="1"/>
          </p:cNvSpPr>
          <p:nvPr/>
        </p:nvSpPr>
        <p:spPr bwMode="black">
          <a:xfrm>
            <a:off x="960437" y="1287462"/>
            <a:ext cx="10363200" cy="2651760"/>
          </a:xfrm>
          <a:prstGeom prst="rect">
            <a:avLst/>
          </a:prstGeom>
          <a:gradFill rotWithShape="0">
            <a:gsLst>
              <a:gs pos="0">
                <a:srgbClr val="FFFFFF"/>
              </a:gs>
              <a:gs pos="100000">
                <a:srgbClr val="003399"/>
              </a:gs>
            </a:gsLst>
            <a:path path="shape">
              <a:fillToRect l="50000" t="50000" r="50000" b="50000"/>
            </a:path>
          </a:gradFill>
          <a:ln w="15875">
            <a:solidFill>
              <a:srgbClr val="000000"/>
            </a:solidFill>
            <a:miter lim="800000"/>
            <a:headEnd/>
            <a:tailEnd/>
          </a:ln>
        </p:spPr>
        <p:txBody>
          <a:bodyPr wrap="none" anchor="ctr"/>
          <a:lstStyle/>
          <a:p>
            <a:pPr eaLnBrk="0" hangingPunct="0">
              <a:defRPr/>
            </a:pPr>
            <a:endParaRPr lang="en-US" sz="2000" b="1" i="1" u="sng" dirty="0">
              <a:solidFill>
                <a:srgbClr val="FFFFFF"/>
              </a:solidFill>
              <a:effectLst>
                <a:outerShdw blurRad="38100" dist="38100" dir="2700000" algn="tl">
                  <a:srgbClr val="C0C0C0"/>
                </a:outerShdw>
              </a:effectLst>
              <a:ea typeface="ＭＳ Ｐゴシック" pitchFamily="-110" charset="-128"/>
              <a:cs typeface="Times New Roman (Hebrew)" charset="-79"/>
            </a:endParaRPr>
          </a:p>
          <a:p>
            <a:pPr eaLnBrk="0" hangingPunct="0">
              <a:defRPr/>
            </a:pPr>
            <a:endParaRPr lang="en-US" sz="3200" dirty="0">
              <a:solidFill>
                <a:srgbClr val="FFFFFF"/>
              </a:solidFill>
              <a:ea typeface="ＭＳ Ｐゴシック" pitchFamily="-110" charset="-128"/>
              <a:cs typeface="Times New Roman (Hebrew)" charset="-79"/>
            </a:endParaRPr>
          </a:p>
          <a:p>
            <a:pPr eaLnBrk="0" hangingPunct="0">
              <a:defRPr/>
            </a:pPr>
            <a:endParaRPr lang="en-US" sz="3200" dirty="0">
              <a:solidFill>
                <a:srgbClr val="FFFFFF"/>
              </a:solidFill>
              <a:ea typeface="ＭＳ Ｐゴシック" pitchFamily="-110" charset="-128"/>
              <a:cs typeface="Times New Roman (Hebrew)" charset="-79"/>
            </a:endParaRPr>
          </a:p>
          <a:p>
            <a:pPr eaLnBrk="0" hangingPunct="0">
              <a:defRPr/>
            </a:pPr>
            <a:endParaRPr lang="en-US" sz="3200" dirty="0">
              <a:solidFill>
                <a:srgbClr val="FFFFFF"/>
              </a:solidFill>
              <a:ea typeface="ＭＳ Ｐゴシック" pitchFamily="-110" charset="-128"/>
              <a:cs typeface="Times New Roman (Hebrew)" charset="-79"/>
            </a:endParaRPr>
          </a:p>
          <a:p>
            <a:pPr eaLnBrk="0" hangingPunct="0">
              <a:defRPr/>
            </a:pPr>
            <a:endParaRPr lang="en-US" sz="3200" dirty="0">
              <a:solidFill>
                <a:srgbClr val="FFFFFF"/>
              </a:solidFill>
              <a:ea typeface="ＭＳ Ｐゴシック" pitchFamily="-110" charset="-128"/>
              <a:cs typeface="Times New Roman (Hebrew)" charset="-79"/>
            </a:endParaRPr>
          </a:p>
        </p:txBody>
      </p:sp>
      <p:sp>
        <p:nvSpPr>
          <p:cNvPr id="4" name="Rectangle 4"/>
          <p:cNvSpPr>
            <a:spLocks noChangeArrowheads="1"/>
          </p:cNvSpPr>
          <p:nvPr/>
        </p:nvSpPr>
        <p:spPr bwMode="black">
          <a:xfrm>
            <a:off x="960437" y="4152900"/>
            <a:ext cx="10363200" cy="2651760"/>
          </a:xfrm>
          <a:prstGeom prst="rect">
            <a:avLst/>
          </a:prstGeom>
          <a:gradFill rotWithShape="0">
            <a:gsLst>
              <a:gs pos="0">
                <a:srgbClr val="FFFFFF"/>
              </a:gs>
              <a:gs pos="100000">
                <a:srgbClr val="003399"/>
              </a:gs>
            </a:gsLst>
            <a:path path="shape">
              <a:fillToRect l="50000" t="50000" r="50000" b="50000"/>
            </a:path>
          </a:gradFill>
          <a:ln w="15875">
            <a:solidFill>
              <a:srgbClr val="000000"/>
            </a:solidFill>
            <a:miter lim="800000"/>
            <a:headEnd/>
            <a:tailEnd/>
          </a:ln>
        </p:spPr>
        <p:txBody>
          <a:bodyPr wrap="none" anchor="ctr"/>
          <a:lstStyle/>
          <a:p>
            <a:pPr eaLnBrk="0" hangingPunct="0">
              <a:defRPr/>
            </a:pPr>
            <a:endParaRPr lang="en-US" sz="2000" b="1" i="1" u="sng" dirty="0">
              <a:solidFill>
                <a:srgbClr val="FFFFFF"/>
              </a:solidFill>
              <a:effectLst>
                <a:outerShdw blurRad="38100" dist="38100" dir="2700000" algn="tl">
                  <a:srgbClr val="C0C0C0"/>
                </a:outerShdw>
              </a:effectLst>
              <a:ea typeface="ＭＳ Ｐゴシック" pitchFamily="-110" charset="-128"/>
              <a:cs typeface="Times New Roman (Hebrew)" charset="-79"/>
            </a:endParaRPr>
          </a:p>
          <a:p>
            <a:pPr eaLnBrk="0" hangingPunct="0">
              <a:defRPr/>
            </a:pPr>
            <a:endParaRPr lang="en-US" sz="2000" dirty="0">
              <a:solidFill>
                <a:srgbClr val="FFFFFF"/>
              </a:solidFill>
              <a:ea typeface="ＭＳ Ｐゴシック" pitchFamily="-110" charset="-128"/>
              <a:cs typeface="Times New Roman (Hebrew)" charset="-79"/>
            </a:endParaRPr>
          </a:p>
          <a:p>
            <a:pPr eaLnBrk="0" hangingPunct="0">
              <a:defRPr/>
            </a:pPr>
            <a:endParaRPr lang="en-US" sz="3200" dirty="0">
              <a:solidFill>
                <a:srgbClr val="FFFFFF"/>
              </a:solidFill>
              <a:ea typeface="ＭＳ Ｐゴシック" pitchFamily="-110" charset="-128"/>
              <a:cs typeface="Times New Roman (Hebrew)" charset="-79"/>
            </a:endParaRPr>
          </a:p>
          <a:p>
            <a:pPr eaLnBrk="0" hangingPunct="0">
              <a:defRPr/>
            </a:pPr>
            <a:endParaRPr lang="en-US" sz="3200" dirty="0">
              <a:solidFill>
                <a:srgbClr val="FFFFFF"/>
              </a:solidFill>
              <a:ea typeface="ＭＳ Ｐゴシック" pitchFamily="-110" charset="-128"/>
              <a:cs typeface="Times New Roman (Hebrew)" charset="-79"/>
            </a:endParaRPr>
          </a:p>
          <a:p>
            <a:pPr eaLnBrk="0" hangingPunct="0">
              <a:defRPr/>
            </a:pPr>
            <a:endParaRPr lang="en-US" sz="3200" dirty="0">
              <a:solidFill>
                <a:srgbClr val="FFFFFF"/>
              </a:solidFill>
              <a:ea typeface="ＭＳ Ｐゴシック" pitchFamily="-110" charset="-128"/>
              <a:cs typeface="Times New Roman (Hebrew)" charset="-79"/>
            </a:endParaRPr>
          </a:p>
          <a:p>
            <a:pPr eaLnBrk="0" hangingPunct="0">
              <a:defRPr/>
            </a:pPr>
            <a:endParaRPr lang="en-US" sz="3200" dirty="0">
              <a:solidFill>
                <a:srgbClr val="FFFFFF"/>
              </a:solidFill>
              <a:ea typeface="ＭＳ Ｐゴシック" pitchFamily="-110" charset="-128"/>
              <a:cs typeface="Times New Roman (Hebrew)" charset="-79"/>
            </a:endParaRPr>
          </a:p>
        </p:txBody>
      </p:sp>
      <p:grpSp>
        <p:nvGrpSpPr>
          <p:cNvPr id="7" name="Group 6"/>
          <p:cNvGrpSpPr/>
          <p:nvPr/>
        </p:nvGrpSpPr>
        <p:grpSpPr>
          <a:xfrm>
            <a:off x="3795077" y="4640262"/>
            <a:ext cx="2194560" cy="2103120"/>
            <a:chOff x="4252607" y="4881562"/>
            <a:chExt cx="2021788" cy="1013460"/>
          </a:xfrm>
        </p:grpSpPr>
        <p:sp>
          <p:nvSpPr>
            <p:cNvPr id="8" name="Rectangle 13"/>
            <p:cNvSpPr>
              <a:spLocks noChangeArrowheads="1"/>
            </p:cNvSpPr>
            <p:nvPr/>
          </p:nvSpPr>
          <p:spPr bwMode="black">
            <a:xfrm>
              <a:off x="4252607" y="4881562"/>
              <a:ext cx="2021788" cy="1013460"/>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r>
                <a:rPr lang="en-US" sz="2000" b="1" dirty="0">
                  <a:solidFill>
                    <a:srgbClr val="000000"/>
                  </a:solidFill>
                  <a:cs typeface="Times New Roman" pitchFamily="18" charset="0"/>
                </a:rPr>
                <a:t>Project </a:t>
              </a:r>
              <a:endParaRPr lang="en-US" sz="2000" b="1" dirty="0" smtClean="0">
                <a:solidFill>
                  <a:srgbClr val="000000"/>
                </a:solidFill>
                <a:cs typeface="Times New Roman" pitchFamily="18" charset="0"/>
              </a:endParaRPr>
            </a:p>
            <a:p>
              <a:pPr algn="ctr" eaLnBrk="0" hangingPunct="0"/>
              <a:r>
                <a:rPr lang="en-US" sz="2000" b="1" dirty="0" smtClean="0">
                  <a:solidFill>
                    <a:srgbClr val="000000"/>
                  </a:solidFill>
                  <a:cs typeface="Times New Roman" pitchFamily="18" charset="0"/>
                </a:rPr>
                <a:t>Assessment</a:t>
              </a:r>
              <a:endParaRPr lang="en-US" sz="2000" b="1" dirty="0">
                <a:solidFill>
                  <a:srgbClr val="000000"/>
                </a:solidFill>
                <a:cs typeface="Times New Roman" pitchFamily="18" charset="0"/>
              </a:endParaRPr>
            </a:p>
          </p:txBody>
        </p:sp>
        <p:sp>
          <p:nvSpPr>
            <p:cNvPr id="9" name="Rectangle 14"/>
            <p:cNvSpPr>
              <a:spLocks noChangeArrowheads="1"/>
            </p:cNvSpPr>
            <p:nvPr/>
          </p:nvSpPr>
          <p:spPr bwMode="black">
            <a:xfrm>
              <a:off x="4252607" y="4881562"/>
              <a:ext cx="2021788" cy="361950"/>
            </a:xfrm>
            <a:prstGeom prst="rect">
              <a:avLst/>
            </a:prstGeom>
            <a:solidFill>
              <a:srgbClr val="AABBDF"/>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4:</a:t>
              </a:r>
            </a:p>
          </p:txBody>
        </p:sp>
      </p:grpSp>
      <p:grpSp>
        <p:nvGrpSpPr>
          <p:cNvPr id="19" name="Group 18"/>
          <p:cNvGrpSpPr/>
          <p:nvPr/>
        </p:nvGrpSpPr>
        <p:grpSpPr>
          <a:xfrm>
            <a:off x="6324917" y="4640262"/>
            <a:ext cx="2194560" cy="2103120"/>
            <a:chOff x="6523037" y="4868862"/>
            <a:chExt cx="2113687" cy="1013460"/>
          </a:xfrm>
        </p:grpSpPr>
        <p:sp>
          <p:nvSpPr>
            <p:cNvPr id="10" name="Rectangle 15"/>
            <p:cNvSpPr>
              <a:spLocks noChangeArrowheads="1"/>
            </p:cNvSpPr>
            <p:nvPr/>
          </p:nvSpPr>
          <p:spPr bwMode="black">
            <a:xfrm>
              <a:off x="6523037" y="4868862"/>
              <a:ext cx="2113687" cy="1013460"/>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r>
                <a:rPr lang="en-US" sz="2000" b="1" dirty="0">
                  <a:solidFill>
                    <a:srgbClr val="000000"/>
                  </a:solidFill>
                  <a:cs typeface="Times New Roman" pitchFamily="18" charset="0"/>
                </a:rPr>
                <a:t>Project </a:t>
              </a:r>
            </a:p>
            <a:p>
              <a:pPr algn="ctr" eaLnBrk="0" hangingPunct="0"/>
              <a:r>
                <a:rPr lang="en-US" sz="2000" b="1" dirty="0">
                  <a:solidFill>
                    <a:srgbClr val="000000"/>
                  </a:solidFill>
                  <a:cs typeface="Times New Roman" pitchFamily="18" charset="0"/>
                </a:rPr>
                <a:t>Prioritization</a:t>
              </a:r>
            </a:p>
          </p:txBody>
        </p:sp>
        <p:sp>
          <p:nvSpPr>
            <p:cNvPr id="11" name="Rectangle 16"/>
            <p:cNvSpPr>
              <a:spLocks noChangeArrowheads="1"/>
            </p:cNvSpPr>
            <p:nvPr/>
          </p:nvSpPr>
          <p:spPr bwMode="black">
            <a:xfrm>
              <a:off x="6523037" y="4868862"/>
              <a:ext cx="2113687" cy="361950"/>
            </a:xfrm>
            <a:prstGeom prst="rect">
              <a:avLst/>
            </a:prstGeom>
            <a:solidFill>
              <a:srgbClr val="AABBDF"/>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5:</a:t>
              </a:r>
            </a:p>
          </p:txBody>
        </p:sp>
      </p:grpSp>
      <p:grpSp>
        <p:nvGrpSpPr>
          <p:cNvPr id="20" name="Group 19"/>
          <p:cNvGrpSpPr/>
          <p:nvPr/>
        </p:nvGrpSpPr>
        <p:grpSpPr>
          <a:xfrm>
            <a:off x="8824277" y="4625027"/>
            <a:ext cx="2194560" cy="2103120"/>
            <a:chOff x="9102988" y="4881562"/>
            <a:chExt cx="2113687" cy="1266824"/>
          </a:xfrm>
        </p:grpSpPr>
        <p:sp>
          <p:nvSpPr>
            <p:cNvPr id="12" name="Rectangle 17"/>
            <p:cNvSpPr>
              <a:spLocks noChangeArrowheads="1"/>
            </p:cNvSpPr>
            <p:nvPr/>
          </p:nvSpPr>
          <p:spPr bwMode="black">
            <a:xfrm>
              <a:off x="9102988" y="4881562"/>
              <a:ext cx="2113687" cy="1266824"/>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2000" b="1" dirty="0" smtClean="0">
                  <a:solidFill>
                    <a:srgbClr val="000000"/>
                  </a:solidFill>
                  <a:cs typeface="Times New Roman" pitchFamily="18" charset="0"/>
                </a:rPr>
                <a:t>Portfolio </a:t>
              </a:r>
            </a:p>
            <a:p>
              <a:pPr algn="ctr" eaLnBrk="0" hangingPunct="0"/>
              <a:r>
                <a:rPr lang="en-US" sz="2000" b="1" dirty="0" smtClean="0">
                  <a:solidFill>
                    <a:srgbClr val="000000"/>
                  </a:solidFill>
                  <a:cs typeface="Times New Roman" pitchFamily="18" charset="0"/>
                </a:rPr>
                <a:t>Analysis </a:t>
              </a:r>
              <a:r>
                <a:rPr lang="en-US" sz="2000" b="1" dirty="0">
                  <a:solidFill>
                    <a:srgbClr val="000000"/>
                  </a:solidFill>
                  <a:cs typeface="Times New Roman" pitchFamily="18" charset="0"/>
                </a:rPr>
                <a:t>&amp;</a:t>
              </a:r>
            </a:p>
            <a:p>
              <a:pPr algn="ctr" eaLnBrk="0" hangingPunct="0"/>
              <a:r>
                <a:rPr lang="en-US" sz="2000" b="1" dirty="0" smtClean="0">
                  <a:solidFill>
                    <a:srgbClr val="000000"/>
                  </a:solidFill>
                  <a:cs typeface="Times New Roman" pitchFamily="18" charset="0"/>
                </a:rPr>
                <a:t>Constraint</a:t>
              </a:r>
            </a:p>
            <a:p>
              <a:pPr algn="ctr" eaLnBrk="0" hangingPunct="0"/>
              <a:r>
                <a:rPr lang="en-US" sz="2000" b="1" dirty="0" smtClean="0">
                  <a:solidFill>
                    <a:srgbClr val="000000"/>
                  </a:solidFill>
                  <a:cs typeface="Times New Roman" pitchFamily="18" charset="0"/>
                </a:rPr>
                <a:t> </a:t>
              </a:r>
              <a:r>
                <a:rPr lang="en-US" sz="2000" b="1" dirty="0">
                  <a:solidFill>
                    <a:srgbClr val="000000"/>
                  </a:solidFill>
                  <a:cs typeface="Times New Roman" pitchFamily="18" charset="0"/>
                </a:rPr>
                <a:t>Analysis</a:t>
              </a:r>
            </a:p>
          </p:txBody>
        </p:sp>
        <p:sp>
          <p:nvSpPr>
            <p:cNvPr id="13" name="Rectangle 18"/>
            <p:cNvSpPr>
              <a:spLocks noChangeArrowheads="1"/>
            </p:cNvSpPr>
            <p:nvPr/>
          </p:nvSpPr>
          <p:spPr bwMode="black">
            <a:xfrm>
              <a:off x="9102988" y="4881562"/>
              <a:ext cx="2113687" cy="462991"/>
            </a:xfrm>
            <a:prstGeom prst="rect">
              <a:avLst/>
            </a:prstGeom>
            <a:solidFill>
              <a:srgbClr val="AABBDF"/>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6:</a:t>
              </a:r>
            </a:p>
          </p:txBody>
        </p:sp>
      </p:grpSp>
      <p:sp>
        <p:nvSpPr>
          <p:cNvPr id="14" name="AutoShape 19"/>
          <p:cNvSpPr>
            <a:spLocks noChangeArrowheads="1"/>
          </p:cNvSpPr>
          <p:nvPr/>
        </p:nvSpPr>
        <p:spPr bwMode="black">
          <a:xfrm>
            <a:off x="6004877" y="5249862"/>
            <a:ext cx="320040" cy="304800"/>
          </a:xfrm>
          <a:prstGeom prst="rightArrow">
            <a:avLst>
              <a:gd name="adj1" fmla="val 48954"/>
              <a:gd name="adj2" fmla="val 39060"/>
            </a:avLst>
          </a:prstGeom>
          <a:solidFill>
            <a:schemeClr val="tx1"/>
          </a:solidFill>
          <a:ln w="19050">
            <a:solidFill>
              <a:srgbClr val="000000"/>
            </a:solidFill>
            <a:miter lim="800000"/>
            <a:headEnd/>
            <a:tailEnd/>
          </a:ln>
        </p:spPr>
        <p:txBody>
          <a:bodyPr wrap="none" anchor="ctr"/>
          <a:lstStyle/>
          <a:p>
            <a:endParaRPr lang="en-US" sz="3200" dirty="0">
              <a:ea typeface="Times New Roman (Hebrew)"/>
              <a:cs typeface="Times New Roman" pitchFamily="18" charset="0"/>
            </a:endParaRPr>
          </a:p>
        </p:txBody>
      </p:sp>
      <p:sp>
        <p:nvSpPr>
          <p:cNvPr id="15" name="AutoShape 20"/>
          <p:cNvSpPr>
            <a:spLocks noChangeArrowheads="1"/>
          </p:cNvSpPr>
          <p:nvPr/>
        </p:nvSpPr>
        <p:spPr bwMode="black">
          <a:xfrm>
            <a:off x="8519477" y="5249862"/>
            <a:ext cx="304800" cy="304800"/>
          </a:xfrm>
          <a:prstGeom prst="rightArrow">
            <a:avLst>
              <a:gd name="adj1" fmla="val 48954"/>
              <a:gd name="adj2" fmla="val 39060"/>
            </a:avLst>
          </a:prstGeom>
          <a:solidFill>
            <a:schemeClr val="tx1"/>
          </a:solidFill>
          <a:ln w="19050">
            <a:solidFill>
              <a:srgbClr val="000000"/>
            </a:solidFill>
            <a:miter lim="800000"/>
            <a:headEnd/>
            <a:tailEnd/>
          </a:ln>
        </p:spPr>
        <p:txBody>
          <a:bodyPr wrap="none" anchor="ctr"/>
          <a:lstStyle/>
          <a:p>
            <a:endParaRPr lang="en-US" sz="3200" dirty="0">
              <a:ea typeface="Times New Roman (Hebrew)"/>
              <a:cs typeface="Times New Roman" pitchFamily="18" charset="0"/>
            </a:endParaRPr>
          </a:p>
        </p:txBody>
      </p:sp>
      <p:sp>
        <p:nvSpPr>
          <p:cNvPr id="16" name="AutoShape 22"/>
          <p:cNvSpPr>
            <a:spLocks noChangeArrowheads="1"/>
          </p:cNvSpPr>
          <p:nvPr/>
        </p:nvSpPr>
        <p:spPr bwMode="black">
          <a:xfrm>
            <a:off x="3490277" y="5249862"/>
            <a:ext cx="304800" cy="304800"/>
          </a:xfrm>
          <a:prstGeom prst="rightArrow">
            <a:avLst>
              <a:gd name="adj1" fmla="val 48954"/>
              <a:gd name="adj2" fmla="val 39060"/>
            </a:avLst>
          </a:prstGeom>
          <a:solidFill>
            <a:schemeClr val="tx1"/>
          </a:solidFill>
          <a:ln w="25400">
            <a:solidFill>
              <a:srgbClr val="000000"/>
            </a:solidFill>
            <a:miter lim="800000"/>
            <a:headEnd/>
            <a:tailEnd/>
          </a:ln>
        </p:spPr>
        <p:txBody>
          <a:bodyPr wrap="none" anchor="ctr"/>
          <a:lstStyle/>
          <a:p>
            <a:endParaRPr lang="en-US" sz="3200" dirty="0">
              <a:ea typeface="Times New Roman (Hebrew)"/>
              <a:cs typeface="Times New Roman" pitchFamily="18" charset="0"/>
            </a:endParaRPr>
          </a:p>
        </p:txBody>
      </p:sp>
      <p:grpSp>
        <p:nvGrpSpPr>
          <p:cNvPr id="6" name="Group 5"/>
          <p:cNvGrpSpPr/>
          <p:nvPr/>
        </p:nvGrpSpPr>
        <p:grpSpPr>
          <a:xfrm>
            <a:off x="1289621" y="4640262"/>
            <a:ext cx="2194560" cy="2103120"/>
            <a:chOff x="2560637" y="4868862"/>
            <a:chExt cx="2090713" cy="1013460"/>
          </a:xfrm>
        </p:grpSpPr>
        <p:sp>
          <p:nvSpPr>
            <p:cNvPr id="17" name="Rectangle 23"/>
            <p:cNvSpPr>
              <a:spLocks noChangeArrowheads="1"/>
            </p:cNvSpPr>
            <p:nvPr/>
          </p:nvSpPr>
          <p:spPr bwMode="black">
            <a:xfrm>
              <a:off x="2560637" y="4868862"/>
              <a:ext cx="2090713" cy="1013460"/>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2000" b="1" dirty="0" smtClean="0">
                  <a:solidFill>
                    <a:srgbClr val="000000"/>
                  </a:solidFill>
                  <a:cs typeface="Times New Roman" pitchFamily="18" charset="0"/>
                </a:rPr>
                <a:t>Impact </a:t>
              </a:r>
            </a:p>
            <a:p>
              <a:pPr algn="ctr" eaLnBrk="0" hangingPunct="0"/>
              <a:r>
                <a:rPr lang="en-US" sz="2000" b="1" dirty="0" smtClean="0">
                  <a:solidFill>
                    <a:srgbClr val="000000"/>
                  </a:solidFill>
                  <a:cs typeface="Times New Roman" pitchFamily="18" charset="0"/>
                </a:rPr>
                <a:t>Statement</a:t>
              </a:r>
              <a:endParaRPr lang="en-US" sz="2000" b="1" dirty="0">
                <a:solidFill>
                  <a:srgbClr val="000000"/>
                </a:solidFill>
                <a:cs typeface="Times New Roman" pitchFamily="18" charset="0"/>
              </a:endParaRPr>
            </a:p>
            <a:p>
              <a:pPr algn="ctr" eaLnBrk="0" hangingPunct="0"/>
              <a:r>
                <a:rPr lang="en-US" sz="2000" b="1" dirty="0">
                  <a:solidFill>
                    <a:srgbClr val="000000"/>
                  </a:solidFill>
                  <a:cs typeface="Times New Roman" pitchFamily="18" charset="0"/>
                </a:rPr>
                <a:t>Definition</a:t>
              </a:r>
            </a:p>
          </p:txBody>
        </p:sp>
        <p:sp>
          <p:nvSpPr>
            <p:cNvPr id="18" name="Rectangle 24"/>
            <p:cNvSpPr>
              <a:spLocks noChangeArrowheads="1"/>
            </p:cNvSpPr>
            <p:nvPr/>
          </p:nvSpPr>
          <p:spPr bwMode="black">
            <a:xfrm>
              <a:off x="2560637" y="4868862"/>
              <a:ext cx="2090713" cy="361950"/>
            </a:xfrm>
            <a:prstGeom prst="rect">
              <a:avLst/>
            </a:prstGeom>
            <a:solidFill>
              <a:srgbClr val="AABBDF"/>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3:</a:t>
              </a:r>
            </a:p>
          </p:txBody>
        </p:sp>
      </p:grpSp>
      <p:grpSp>
        <p:nvGrpSpPr>
          <p:cNvPr id="39" name="Group 38"/>
          <p:cNvGrpSpPr/>
          <p:nvPr/>
        </p:nvGrpSpPr>
        <p:grpSpPr>
          <a:xfrm>
            <a:off x="1265237" y="1750768"/>
            <a:ext cx="2194560" cy="2103120"/>
            <a:chOff x="1722437" y="1744662"/>
            <a:chExt cx="2194560" cy="1458448"/>
          </a:xfrm>
        </p:grpSpPr>
        <p:sp>
          <p:nvSpPr>
            <p:cNvPr id="22" name="Rectangle 5"/>
            <p:cNvSpPr>
              <a:spLocks noChangeArrowheads="1"/>
            </p:cNvSpPr>
            <p:nvPr/>
          </p:nvSpPr>
          <p:spPr bwMode="black">
            <a:xfrm>
              <a:off x="1722437" y="1797124"/>
              <a:ext cx="2194560" cy="14059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r>
                <a:rPr lang="en-US" sz="2000" b="1" dirty="0">
                  <a:solidFill>
                    <a:srgbClr val="000000"/>
                  </a:solidFill>
                  <a:cs typeface="Times New Roman" pitchFamily="18" charset="0"/>
                </a:rPr>
                <a:t>Driver </a:t>
              </a:r>
              <a:endParaRPr lang="en-US" sz="2000" b="1" dirty="0" smtClean="0">
                <a:solidFill>
                  <a:srgbClr val="000000"/>
                </a:solidFill>
                <a:cs typeface="Times New Roman" pitchFamily="18" charset="0"/>
              </a:endParaRPr>
            </a:p>
            <a:p>
              <a:pPr algn="ctr" eaLnBrk="0" hangingPunct="0"/>
              <a:r>
                <a:rPr lang="en-US" sz="2000" b="1" dirty="0" smtClean="0">
                  <a:solidFill>
                    <a:srgbClr val="000000"/>
                  </a:solidFill>
                  <a:cs typeface="Times New Roman" pitchFamily="18" charset="0"/>
                </a:rPr>
                <a:t>Definition</a:t>
              </a:r>
              <a:endParaRPr lang="en-US" sz="2000" b="1" dirty="0">
                <a:solidFill>
                  <a:srgbClr val="000000"/>
                </a:solidFill>
                <a:cs typeface="Times New Roman" pitchFamily="18" charset="0"/>
              </a:endParaRPr>
            </a:p>
          </p:txBody>
        </p:sp>
        <p:sp>
          <p:nvSpPr>
            <p:cNvPr id="23" name="Rectangle 6"/>
            <p:cNvSpPr>
              <a:spLocks noChangeArrowheads="1"/>
            </p:cNvSpPr>
            <p:nvPr/>
          </p:nvSpPr>
          <p:spPr bwMode="black">
            <a:xfrm>
              <a:off x="1722437" y="1744662"/>
              <a:ext cx="2194560" cy="502138"/>
            </a:xfrm>
            <a:prstGeom prst="rect">
              <a:avLst/>
            </a:prstGeom>
            <a:solidFill>
              <a:srgbClr val="AABBDF"/>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1:</a:t>
              </a:r>
            </a:p>
          </p:txBody>
        </p:sp>
      </p:grpSp>
      <p:grpSp>
        <p:nvGrpSpPr>
          <p:cNvPr id="21" name="Group 20"/>
          <p:cNvGrpSpPr/>
          <p:nvPr/>
        </p:nvGrpSpPr>
        <p:grpSpPr>
          <a:xfrm>
            <a:off x="8900477" y="1775142"/>
            <a:ext cx="2194560" cy="2103120"/>
            <a:chOff x="8580437" y="2214562"/>
            <a:chExt cx="1752600" cy="1013460"/>
          </a:xfrm>
        </p:grpSpPr>
        <p:sp>
          <p:nvSpPr>
            <p:cNvPr id="24" name="Rectangle 9"/>
            <p:cNvSpPr>
              <a:spLocks noChangeArrowheads="1"/>
            </p:cNvSpPr>
            <p:nvPr/>
          </p:nvSpPr>
          <p:spPr bwMode="black">
            <a:xfrm>
              <a:off x="8580437" y="2214562"/>
              <a:ext cx="1752600" cy="1013460"/>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2000" b="1" dirty="0" smtClean="0">
                  <a:solidFill>
                    <a:srgbClr val="000000"/>
                  </a:solidFill>
                  <a:cs typeface="Times New Roman" pitchFamily="18" charset="0"/>
                </a:rPr>
                <a:t>Final </a:t>
              </a:r>
            </a:p>
            <a:p>
              <a:pPr algn="ctr" eaLnBrk="0" hangingPunct="0"/>
              <a:r>
                <a:rPr lang="en-US" sz="2000" b="1" dirty="0" smtClean="0">
                  <a:solidFill>
                    <a:srgbClr val="000000"/>
                  </a:solidFill>
                  <a:cs typeface="Times New Roman" pitchFamily="18" charset="0"/>
                </a:rPr>
                <a:t>Portfolio</a:t>
              </a:r>
              <a:endParaRPr lang="en-US" sz="2000" b="1" dirty="0">
                <a:solidFill>
                  <a:srgbClr val="000000"/>
                </a:solidFill>
                <a:cs typeface="Times New Roman" pitchFamily="18" charset="0"/>
              </a:endParaRPr>
            </a:p>
            <a:p>
              <a:pPr algn="ctr" eaLnBrk="0" hangingPunct="0"/>
              <a:r>
                <a:rPr lang="en-US" sz="2000" b="1" dirty="0">
                  <a:solidFill>
                    <a:srgbClr val="000000"/>
                  </a:solidFill>
                  <a:cs typeface="Times New Roman" pitchFamily="18" charset="0"/>
                </a:rPr>
                <a:t>Recommendation</a:t>
              </a:r>
            </a:p>
          </p:txBody>
        </p:sp>
        <p:sp>
          <p:nvSpPr>
            <p:cNvPr id="25" name="Rectangle 10"/>
            <p:cNvSpPr>
              <a:spLocks noChangeArrowheads="1"/>
            </p:cNvSpPr>
            <p:nvPr/>
          </p:nvSpPr>
          <p:spPr bwMode="black">
            <a:xfrm>
              <a:off x="8580437" y="2214562"/>
              <a:ext cx="1752600" cy="337185"/>
            </a:xfrm>
            <a:prstGeom prst="rect">
              <a:avLst/>
            </a:prstGeom>
            <a:solidFill>
              <a:srgbClr val="AABBDF"/>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7:</a:t>
              </a:r>
            </a:p>
          </p:txBody>
        </p:sp>
      </p:grpSp>
      <p:sp>
        <p:nvSpPr>
          <p:cNvPr id="26" name="AutoShape 11"/>
          <p:cNvSpPr>
            <a:spLocks noChangeArrowheads="1"/>
          </p:cNvSpPr>
          <p:nvPr/>
        </p:nvSpPr>
        <p:spPr bwMode="black">
          <a:xfrm>
            <a:off x="3475037" y="2354262"/>
            <a:ext cx="304800" cy="304800"/>
          </a:xfrm>
          <a:prstGeom prst="rightArrow">
            <a:avLst>
              <a:gd name="adj1" fmla="val 48954"/>
              <a:gd name="adj2" fmla="val 39060"/>
            </a:avLst>
          </a:prstGeom>
          <a:solidFill>
            <a:schemeClr val="tx1"/>
          </a:solidFill>
          <a:ln w="25400">
            <a:solidFill>
              <a:srgbClr val="000000"/>
            </a:solidFill>
            <a:miter lim="800000"/>
            <a:headEnd/>
            <a:tailEnd/>
          </a:ln>
        </p:spPr>
        <p:txBody>
          <a:bodyPr wrap="none" anchor="ctr"/>
          <a:lstStyle/>
          <a:p>
            <a:endParaRPr lang="en-US" sz="3200" dirty="0">
              <a:ea typeface="Times New Roman (Hebrew)"/>
              <a:cs typeface="Times New Roman" pitchFamily="18" charset="0"/>
            </a:endParaRPr>
          </a:p>
        </p:txBody>
      </p:sp>
      <p:sp>
        <p:nvSpPr>
          <p:cNvPr id="38" name="AutoShape 20"/>
          <p:cNvSpPr>
            <a:spLocks noChangeArrowheads="1"/>
          </p:cNvSpPr>
          <p:nvPr/>
        </p:nvSpPr>
        <p:spPr bwMode="black">
          <a:xfrm rot="-5400000">
            <a:off x="9610920" y="4042605"/>
            <a:ext cx="771134" cy="393700"/>
          </a:xfrm>
          <a:prstGeom prst="rightArrow">
            <a:avLst>
              <a:gd name="adj1" fmla="val 48954"/>
              <a:gd name="adj2" fmla="val 39052"/>
            </a:avLst>
          </a:prstGeom>
          <a:solidFill>
            <a:schemeClr val="tx1"/>
          </a:solidFill>
          <a:ln w="19050">
            <a:solidFill>
              <a:srgbClr val="000000"/>
            </a:solidFill>
            <a:miter lim="800000"/>
            <a:headEnd/>
            <a:tailEnd/>
          </a:ln>
        </p:spPr>
        <p:txBody>
          <a:bodyPr wrap="none" anchor="ctr"/>
          <a:lstStyle/>
          <a:p>
            <a:endParaRPr lang="en-US" sz="3200" dirty="0">
              <a:ea typeface="Times New Roman (Hebrew)"/>
              <a:cs typeface="Times New Roman" pitchFamily="18" charset="0"/>
            </a:endParaRPr>
          </a:p>
        </p:txBody>
      </p:sp>
      <p:sp>
        <p:nvSpPr>
          <p:cNvPr id="37" name="TextBox 36"/>
          <p:cNvSpPr txBox="1"/>
          <p:nvPr/>
        </p:nvSpPr>
        <p:spPr>
          <a:xfrm>
            <a:off x="3888739" y="4154487"/>
            <a:ext cx="47625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b="1" dirty="0" smtClean="0">
                <a:solidFill>
                  <a:schemeClr val="bg1"/>
                </a:solidFill>
              </a:rPr>
              <a:t>Vice President Level</a:t>
            </a:r>
          </a:p>
        </p:txBody>
      </p:sp>
      <p:sp>
        <p:nvSpPr>
          <p:cNvPr id="32" name="TextBox 31"/>
          <p:cNvSpPr txBox="1"/>
          <p:nvPr/>
        </p:nvSpPr>
        <p:spPr>
          <a:xfrm>
            <a:off x="2903537" y="1248398"/>
            <a:ext cx="47625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b="1" dirty="0" smtClean="0">
                <a:solidFill>
                  <a:schemeClr val="bg1"/>
                </a:solidFill>
              </a:rPr>
              <a:t>Senior Vice President Level</a:t>
            </a:r>
          </a:p>
        </p:txBody>
      </p:sp>
      <p:cxnSp>
        <p:nvCxnSpPr>
          <p:cNvPr id="40" name="Elbow Connector 39"/>
          <p:cNvCxnSpPr/>
          <p:nvPr/>
        </p:nvCxnSpPr>
        <p:spPr bwMode="auto">
          <a:xfrm rot="5400000">
            <a:off x="1858962" y="2820987"/>
            <a:ext cx="2216150" cy="3403600"/>
          </a:xfrm>
          <a:prstGeom prst="bentConnector4">
            <a:avLst>
              <a:gd name="adj1" fmla="val 28653"/>
              <a:gd name="adj2" fmla="val 112220"/>
            </a:avLst>
          </a:prstGeom>
          <a:noFill/>
          <a:ln w="57150" cap="flat" cmpd="sng" algn="ctr">
            <a:solidFill>
              <a:srgbClr val="FF0000"/>
            </a:solidFill>
            <a:prstDash val="solid"/>
            <a:round/>
            <a:headEnd type="none" w="med" len="med"/>
            <a:tailEnd type="arrow"/>
          </a:ln>
          <a:effectLst>
            <a:glow rad="63500">
              <a:schemeClr val="tx1">
                <a:alpha val="40000"/>
              </a:schemeClr>
            </a:glow>
          </a:effectLst>
        </p:spPr>
      </p:cxnSp>
      <p:grpSp>
        <p:nvGrpSpPr>
          <p:cNvPr id="5" name="Group 4"/>
          <p:cNvGrpSpPr/>
          <p:nvPr/>
        </p:nvGrpSpPr>
        <p:grpSpPr>
          <a:xfrm>
            <a:off x="3779837" y="1744662"/>
            <a:ext cx="2194560" cy="2103120"/>
            <a:chOff x="3906837" y="2031006"/>
            <a:chExt cx="2328121" cy="1406810"/>
          </a:xfrm>
        </p:grpSpPr>
        <p:sp>
          <p:nvSpPr>
            <p:cNvPr id="27" name="Rectangle 9"/>
            <p:cNvSpPr>
              <a:spLocks noChangeArrowheads="1"/>
            </p:cNvSpPr>
            <p:nvPr/>
          </p:nvSpPr>
          <p:spPr bwMode="black">
            <a:xfrm>
              <a:off x="3906837" y="2031830"/>
              <a:ext cx="2328121" cy="14059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r>
                <a:rPr lang="en-US" sz="2000" b="1" dirty="0">
                  <a:solidFill>
                    <a:srgbClr val="000000"/>
                  </a:solidFill>
                  <a:cs typeface="Times New Roman" pitchFamily="18" charset="0"/>
                </a:rPr>
                <a:t>Driver </a:t>
              </a:r>
              <a:endParaRPr lang="en-US" sz="2000" b="1" dirty="0" smtClean="0">
                <a:solidFill>
                  <a:srgbClr val="000000"/>
                </a:solidFill>
                <a:cs typeface="Times New Roman" pitchFamily="18" charset="0"/>
              </a:endParaRPr>
            </a:p>
            <a:p>
              <a:pPr algn="ctr" eaLnBrk="0" hangingPunct="0"/>
              <a:r>
                <a:rPr lang="en-US" sz="2000" b="1" dirty="0" smtClean="0">
                  <a:solidFill>
                    <a:srgbClr val="000000"/>
                  </a:solidFill>
                  <a:cs typeface="Times New Roman" pitchFamily="18" charset="0"/>
                </a:rPr>
                <a:t>Prioritization</a:t>
              </a:r>
              <a:endParaRPr lang="en-US" sz="2000" b="1" dirty="0">
                <a:solidFill>
                  <a:srgbClr val="000000"/>
                </a:solidFill>
                <a:cs typeface="Times New Roman" pitchFamily="18" charset="0"/>
              </a:endParaRPr>
            </a:p>
          </p:txBody>
        </p:sp>
        <p:sp>
          <p:nvSpPr>
            <p:cNvPr id="28" name="Rectangle 8"/>
            <p:cNvSpPr>
              <a:spLocks noChangeArrowheads="1"/>
            </p:cNvSpPr>
            <p:nvPr/>
          </p:nvSpPr>
          <p:spPr bwMode="black">
            <a:xfrm>
              <a:off x="3906837" y="2031006"/>
              <a:ext cx="2328121" cy="489056"/>
            </a:xfrm>
            <a:prstGeom prst="rect">
              <a:avLst/>
            </a:prstGeom>
            <a:solidFill>
              <a:srgbClr val="FF0000">
                <a:alpha val="0"/>
              </a:srgbClr>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2:</a:t>
              </a:r>
            </a:p>
          </p:txBody>
        </p:sp>
      </p:grpSp>
    </p:spTree>
    <p:extLst>
      <p:ext uri="{BB962C8B-B14F-4D97-AF65-F5344CB8AC3E}">
        <p14:creationId xmlns:p14="http://schemas.microsoft.com/office/powerpoint/2010/main" val="24679370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142038" y="2049463"/>
            <a:ext cx="6172200" cy="3809998"/>
          </a:xfrm>
          <a:prstGeom prst="rect">
            <a:avLst/>
          </a:prstGeom>
          <a:ln>
            <a:solidFill>
              <a:schemeClr val="bg1">
                <a:lumMod val="85000"/>
              </a:schemeClr>
            </a:solidFill>
          </a:ln>
        </p:spPr>
      </p:pic>
      <p:sp>
        <p:nvSpPr>
          <p:cNvPr id="2" name="Title 1"/>
          <p:cNvSpPr>
            <a:spLocks noGrp="1"/>
          </p:cNvSpPr>
          <p:nvPr>
            <p:ph type="title"/>
          </p:nvPr>
        </p:nvSpPr>
        <p:spPr/>
        <p:txBody>
          <a:bodyPr/>
          <a:lstStyle/>
          <a:p>
            <a:r>
              <a:rPr lang="en-US" dirty="0" smtClean="0"/>
              <a:t>Strategic Driver Definition</a:t>
            </a:r>
            <a:endParaRPr lang="en-US" dirty="0"/>
          </a:p>
        </p:txBody>
      </p:sp>
      <p:grpSp>
        <p:nvGrpSpPr>
          <p:cNvPr id="12" name="Group 11"/>
          <p:cNvGrpSpPr/>
          <p:nvPr/>
        </p:nvGrpSpPr>
        <p:grpSpPr>
          <a:xfrm>
            <a:off x="10485437" y="98742"/>
            <a:ext cx="1828800" cy="1264919"/>
            <a:chOff x="3906837" y="2031006"/>
            <a:chExt cx="2328121" cy="949310"/>
          </a:xfrm>
        </p:grpSpPr>
        <p:sp>
          <p:nvSpPr>
            <p:cNvPr id="13" name="Rectangle 9"/>
            <p:cNvSpPr>
              <a:spLocks noChangeArrowheads="1"/>
            </p:cNvSpPr>
            <p:nvPr/>
          </p:nvSpPr>
          <p:spPr bwMode="black">
            <a:xfrm>
              <a:off x="3906837" y="2031830"/>
              <a:ext cx="2328121" cy="9484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1400" b="1" dirty="0" smtClean="0">
                  <a:solidFill>
                    <a:srgbClr val="000000"/>
                  </a:solidFill>
                  <a:cs typeface="Times New Roman" pitchFamily="18" charset="0"/>
                </a:rPr>
                <a:t>Driver Definition</a:t>
              </a:r>
              <a:endParaRPr lang="en-US" sz="1400" b="1" dirty="0">
                <a:solidFill>
                  <a:srgbClr val="000000"/>
                </a:solidFill>
                <a:cs typeface="Times New Roman" pitchFamily="18" charset="0"/>
              </a:endParaRPr>
            </a:p>
          </p:txBody>
        </p:sp>
        <p:sp>
          <p:nvSpPr>
            <p:cNvPr id="14" name="Rectangle 8"/>
            <p:cNvSpPr>
              <a:spLocks noChangeArrowheads="1"/>
            </p:cNvSpPr>
            <p:nvPr/>
          </p:nvSpPr>
          <p:spPr bwMode="black">
            <a:xfrm>
              <a:off x="3906837" y="2031006"/>
              <a:ext cx="2328121" cy="377437"/>
            </a:xfrm>
            <a:prstGeom prst="rect">
              <a:avLst/>
            </a:prstGeom>
            <a:solidFill>
              <a:srgbClr val="FF0000">
                <a:alpha val="0"/>
              </a:srgbClr>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a:t>
              </a:r>
              <a:r>
                <a:rPr lang="en-US" sz="2000" b="1" i="1" dirty="0" smtClean="0">
                  <a:solidFill>
                    <a:srgbClr val="000000"/>
                  </a:solidFill>
                  <a:effectLst>
                    <a:outerShdw blurRad="38100" dist="38100" dir="2700000" algn="tl">
                      <a:srgbClr val="FFFFFF"/>
                    </a:outerShdw>
                  </a:effectLst>
                  <a:ea typeface="ＭＳ Ｐゴシック" pitchFamily="-110" charset="-128"/>
                  <a:cs typeface="Times New Roman" pitchFamily="18" charset="0"/>
                </a:rPr>
                <a:t>1:</a:t>
              </a:r>
              <a:endPar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endParaRPr>
            </a:p>
          </p:txBody>
        </p:sp>
      </p:grpSp>
      <p:pic>
        <p:nvPicPr>
          <p:cNvPr id="5" name="Picture 4"/>
          <p:cNvPicPr>
            <a:picLocks noChangeAspect="1"/>
          </p:cNvPicPr>
          <p:nvPr/>
        </p:nvPicPr>
        <p:blipFill>
          <a:blip r:embed="rId3"/>
          <a:stretch>
            <a:fillRect/>
          </a:stretch>
        </p:blipFill>
        <p:spPr>
          <a:xfrm>
            <a:off x="306502" y="2049462"/>
            <a:ext cx="5508725" cy="3809999"/>
          </a:xfrm>
          <a:prstGeom prst="rect">
            <a:avLst/>
          </a:prstGeom>
          <a:ln>
            <a:solidFill>
              <a:schemeClr val="bg1">
                <a:lumMod val="85000"/>
              </a:schemeClr>
            </a:solidFill>
          </a:ln>
        </p:spPr>
      </p:pic>
    </p:spTree>
    <p:extLst>
      <p:ext uri="{BB962C8B-B14F-4D97-AF65-F5344CB8AC3E}">
        <p14:creationId xmlns:p14="http://schemas.microsoft.com/office/powerpoint/2010/main" val="280234804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237" y="1363662"/>
            <a:ext cx="11201400" cy="5257800"/>
          </a:xfrm>
          <a:prstGeom prst="rect">
            <a:avLst/>
          </a:prstGeom>
          <a:noFill/>
          <a:ln w="9525">
            <a:solidFill>
              <a:srgbClr val="808080"/>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sz="4800" dirty="0" smtClean="0"/>
              <a:t>Strategic Driver Prioritization Results</a:t>
            </a:r>
            <a:endParaRPr lang="en-US" sz="4800" dirty="0"/>
          </a:p>
        </p:txBody>
      </p:sp>
      <p:grpSp>
        <p:nvGrpSpPr>
          <p:cNvPr id="7" name="Group 6"/>
          <p:cNvGrpSpPr/>
          <p:nvPr/>
        </p:nvGrpSpPr>
        <p:grpSpPr>
          <a:xfrm>
            <a:off x="10485437" y="98742"/>
            <a:ext cx="1828800" cy="1264919"/>
            <a:chOff x="3906837" y="2031006"/>
            <a:chExt cx="2328121" cy="949310"/>
          </a:xfrm>
        </p:grpSpPr>
        <p:sp>
          <p:nvSpPr>
            <p:cNvPr id="8" name="Rectangle 9"/>
            <p:cNvSpPr>
              <a:spLocks noChangeArrowheads="1"/>
            </p:cNvSpPr>
            <p:nvPr/>
          </p:nvSpPr>
          <p:spPr bwMode="black">
            <a:xfrm>
              <a:off x="3906837" y="2031830"/>
              <a:ext cx="2328121" cy="9484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1400" b="1" dirty="0" smtClean="0">
                  <a:solidFill>
                    <a:srgbClr val="000000"/>
                  </a:solidFill>
                  <a:cs typeface="Times New Roman" pitchFamily="18" charset="0"/>
                </a:rPr>
                <a:t>Driver Prioritization</a:t>
              </a:r>
              <a:endParaRPr lang="en-US" sz="1400" b="1" dirty="0">
                <a:solidFill>
                  <a:srgbClr val="000000"/>
                </a:solidFill>
                <a:cs typeface="Times New Roman" pitchFamily="18" charset="0"/>
              </a:endParaRPr>
            </a:p>
          </p:txBody>
        </p:sp>
        <p:sp>
          <p:nvSpPr>
            <p:cNvPr id="9" name="Rectangle 8"/>
            <p:cNvSpPr>
              <a:spLocks noChangeArrowheads="1"/>
            </p:cNvSpPr>
            <p:nvPr/>
          </p:nvSpPr>
          <p:spPr bwMode="black">
            <a:xfrm>
              <a:off x="3906837" y="2031006"/>
              <a:ext cx="2328121" cy="377437"/>
            </a:xfrm>
            <a:prstGeom prst="rect">
              <a:avLst/>
            </a:prstGeom>
            <a:solidFill>
              <a:srgbClr val="FF0000">
                <a:alpha val="0"/>
              </a:srgbClr>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a:t>
              </a:r>
              <a:r>
                <a:rPr lang="en-US" sz="2000" b="1" i="1" dirty="0" smtClean="0">
                  <a:solidFill>
                    <a:srgbClr val="000000"/>
                  </a:solidFill>
                  <a:effectLst>
                    <a:outerShdw blurRad="38100" dist="38100" dir="2700000" algn="tl">
                      <a:srgbClr val="FFFFFF"/>
                    </a:outerShdw>
                  </a:effectLst>
                  <a:ea typeface="ＭＳ Ｐゴシック" pitchFamily="-110" charset="-128"/>
                  <a:cs typeface="Times New Roman" pitchFamily="18" charset="0"/>
                </a:rPr>
                <a:t>2:</a:t>
              </a:r>
              <a:endPar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endParaRPr>
            </a:p>
          </p:txBody>
        </p:sp>
      </p:grpSp>
    </p:spTree>
    <p:extLst>
      <p:ext uri="{BB962C8B-B14F-4D97-AF65-F5344CB8AC3E}">
        <p14:creationId xmlns:p14="http://schemas.microsoft.com/office/powerpoint/2010/main" val="208381236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Projects Using Criteria</a:t>
            </a:r>
            <a:endParaRPr lang="en-US" dirty="0"/>
          </a:p>
        </p:txBody>
      </p:sp>
      <p:grpSp>
        <p:nvGrpSpPr>
          <p:cNvPr id="7" name="Group 6"/>
          <p:cNvGrpSpPr/>
          <p:nvPr/>
        </p:nvGrpSpPr>
        <p:grpSpPr>
          <a:xfrm>
            <a:off x="10485437" y="98742"/>
            <a:ext cx="1828800" cy="1264919"/>
            <a:chOff x="3906837" y="2031006"/>
            <a:chExt cx="2328121" cy="949310"/>
          </a:xfrm>
        </p:grpSpPr>
        <p:sp>
          <p:nvSpPr>
            <p:cNvPr id="8" name="Rectangle 9"/>
            <p:cNvSpPr>
              <a:spLocks noChangeArrowheads="1"/>
            </p:cNvSpPr>
            <p:nvPr/>
          </p:nvSpPr>
          <p:spPr bwMode="black">
            <a:xfrm>
              <a:off x="3906837" y="2031830"/>
              <a:ext cx="2328121" cy="9484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1400" b="1" dirty="0" smtClean="0">
                  <a:solidFill>
                    <a:srgbClr val="000000"/>
                  </a:solidFill>
                  <a:cs typeface="Times New Roman" pitchFamily="18" charset="0"/>
                </a:rPr>
                <a:t>Project Assessment</a:t>
              </a:r>
              <a:endParaRPr lang="en-US" sz="1400" b="1" dirty="0">
                <a:solidFill>
                  <a:srgbClr val="000000"/>
                </a:solidFill>
                <a:cs typeface="Times New Roman" pitchFamily="18" charset="0"/>
              </a:endParaRPr>
            </a:p>
          </p:txBody>
        </p:sp>
        <p:sp>
          <p:nvSpPr>
            <p:cNvPr id="9" name="Rectangle 8"/>
            <p:cNvSpPr>
              <a:spLocks noChangeArrowheads="1"/>
            </p:cNvSpPr>
            <p:nvPr/>
          </p:nvSpPr>
          <p:spPr bwMode="black">
            <a:xfrm>
              <a:off x="3906837" y="2031006"/>
              <a:ext cx="2328121" cy="377437"/>
            </a:xfrm>
            <a:prstGeom prst="rect">
              <a:avLst/>
            </a:prstGeom>
            <a:solidFill>
              <a:srgbClr val="FF0000">
                <a:alpha val="0"/>
              </a:srgbClr>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a:t>
              </a:r>
              <a:r>
                <a:rPr lang="en-US" sz="2000" b="1" i="1" dirty="0" smtClean="0">
                  <a:solidFill>
                    <a:srgbClr val="000000"/>
                  </a:solidFill>
                  <a:effectLst>
                    <a:outerShdw blurRad="38100" dist="38100" dir="2700000" algn="tl">
                      <a:srgbClr val="FFFFFF"/>
                    </a:outerShdw>
                  </a:effectLst>
                  <a:ea typeface="ＭＳ Ｐゴシック" pitchFamily="-110" charset="-128"/>
                  <a:cs typeface="Times New Roman" pitchFamily="18" charset="0"/>
                </a:rPr>
                <a:t>4:</a:t>
              </a:r>
              <a:endPar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endParaRPr>
            </a:p>
          </p:txBody>
        </p:sp>
      </p:grpSp>
      <p:pic>
        <p:nvPicPr>
          <p:cNvPr id="3" name="Picture 2"/>
          <p:cNvPicPr>
            <a:picLocks noChangeAspect="1"/>
          </p:cNvPicPr>
          <p:nvPr/>
        </p:nvPicPr>
        <p:blipFill>
          <a:blip r:embed="rId2"/>
          <a:stretch>
            <a:fillRect/>
          </a:stretch>
        </p:blipFill>
        <p:spPr>
          <a:xfrm>
            <a:off x="960437" y="1411529"/>
            <a:ext cx="10308500" cy="5403284"/>
          </a:xfrm>
          <a:prstGeom prst="rect">
            <a:avLst/>
          </a:prstGeom>
          <a:ln>
            <a:solidFill>
              <a:schemeClr val="bg1">
                <a:lumMod val="85000"/>
              </a:schemeClr>
            </a:solidFill>
          </a:ln>
        </p:spPr>
      </p:pic>
    </p:spTree>
    <p:extLst>
      <p:ext uri="{BB962C8B-B14F-4D97-AF65-F5344CB8AC3E}">
        <p14:creationId xmlns:p14="http://schemas.microsoft.com/office/powerpoint/2010/main" val="127145856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446087"/>
            <a:ext cx="11889564" cy="917575"/>
          </a:xfrm>
        </p:spPr>
        <p:txBody>
          <a:bodyPr/>
          <a:lstStyle/>
          <a:p>
            <a:r>
              <a:rPr lang="en-US" dirty="0" smtClean="0"/>
              <a:t>Analysis:  Strategic Value &amp; Cost</a:t>
            </a:r>
            <a:endParaRPr lang="en-US" dirty="0"/>
          </a:p>
        </p:txBody>
      </p:sp>
      <p:grpSp>
        <p:nvGrpSpPr>
          <p:cNvPr id="4" name="Group 3"/>
          <p:cNvGrpSpPr/>
          <p:nvPr/>
        </p:nvGrpSpPr>
        <p:grpSpPr>
          <a:xfrm>
            <a:off x="10485437" y="98742"/>
            <a:ext cx="1828800" cy="1264919"/>
            <a:chOff x="3906837" y="2031006"/>
            <a:chExt cx="2328121" cy="949310"/>
          </a:xfrm>
        </p:grpSpPr>
        <p:sp>
          <p:nvSpPr>
            <p:cNvPr id="5" name="Rectangle 9"/>
            <p:cNvSpPr>
              <a:spLocks noChangeArrowheads="1"/>
            </p:cNvSpPr>
            <p:nvPr/>
          </p:nvSpPr>
          <p:spPr bwMode="black">
            <a:xfrm>
              <a:off x="3906837" y="2031830"/>
              <a:ext cx="2328121" cy="9484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1400" b="1" dirty="0" smtClean="0">
                  <a:solidFill>
                    <a:srgbClr val="000000"/>
                  </a:solidFill>
                  <a:cs typeface="Times New Roman" pitchFamily="18" charset="0"/>
                </a:rPr>
                <a:t>Project</a:t>
              </a:r>
            </a:p>
            <a:p>
              <a:pPr algn="ctr" eaLnBrk="0" hangingPunct="0"/>
              <a:r>
                <a:rPr lang="en-US" sz="1400" b="1" dirty="0" smtClean="0">
                  <a:solidFill>
                    <a:srgbClr val="000000"/>
                  </a:solidFill>
                  <a:cs typeface="Times New Roman" pitchFamily="18" charset="0"/>
                </a:rPr>
                <a:t>Prioritization</a:t>
              </a:r>
              <a:endParaRPr lang="en-US" sz="1400" b="1" dirty="0">
                <a:solidFill>
                  <a:srgbClr val="000000"/>
                </a:solidFill>
                <a:cs typeface="Times New Roman" pitchFamily="18" charset="0"/>
              </a:endParaRPr>
            </a:p>
          </p:txBody>
        </p:sp>
        <p:sp>
          <p:nvSpPr>
            <p:cNvPr id="6" name="Rectangle 8"/>
            <p:cNvSpPr>
              <a:spLocks noChangeArrowheads="1"/>
            </p:cNvSpPr>
            <p:nvPr/>
          </p:nvSpPr>
          <p:spPr bwMode="black">
            <a:xfrm>
              <a:off x="3906837" y="2031006"/>
              <a:ext cx="2328121" cy="377437"/>
            </a:xfrm>
            <a:prstGeom prst="rect">
              <a:avLst/>
            </a:prstGeom>
            <a:solidFill>
              <a:srgbClr val="FF0000">
                <a:alpha val="0"/>
              </a:srgbClr>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a:t>
              </a:r>
              <a:r>
                <a:rPr lang="en-US" sz="2000" b="1" i="1" dirty="0" smtClean="0">
                  <a:solidFill>
                    <a:srgbClr val="000000"/>
                  </a:solidFill>
                  <a:effectLst>
                    <a:outerShdw blurRad="38100" dist="38100" dir="2700000" algn="tl">
                      <a:srgbClr val="FFFFFF"/>
                    </a:outerShdw>
                  </a:effectLst>
                  <a:ea typeface="ＭＳ Ｐゴシック" pitchFamily="-110" charset="-128"/>
                  <a:cs typeface="Times New Roman" pitchFamily="18" charset="0"/>
                </a:rPr>
                <a:t>5:</a:t>
              </a:r>
              <a:endPar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endParaRPr>
            </a:p>
          </p:txBody>
        </p:sp>
      </p:grpSp>
      <p:pic>
        <p:nvPicPr>
          <p:cNvPr id="7" name="Picture 5"/>
          <p:cNvPicPr preferRelativeResize="0">
            <a:picLocks noGrp="1" noChangeAspect="1" noChangeArrowheads="1"/>
          </p:cNvPicPr>
          <p:nvPr>
            <p:ph sz="quarter" idx="10"/>
          </p:nvPr>
        </p:nvPicPr>
        <p:blipFill>
          <a:blip r:embed="rId2"/>
          <a:srcRect/>
          <a:stretch>
            <a:fillRect/>
          </a:stretch>
        </p:blipFill>
        <p:spPr bwMode="auto">
          <a:xfrm>
            <a:off x="1077550" y="1439861"/>
            <a:ext cx="9865087" cy="5410201"/>
          </a:xfrm>
          <a:prstGeom prst="rect">
            <a:avLst/>
          </a:prstGeom>
          <a:noFill/>
          <a:ln w="25400">
            <a:noFill/>
            <a:miter lim="800000"/>
            <a:headEnd/>
            <a:tailEnd/>
          </a:ln>
        </p:spPr>
      </p:pic>
      <p:sp>
        <p:nvSpPr>
          <p:cNvPr id="8" name="Text Box 12"/>
          <p:cNvSpPr txBox="1">
            <a:spLocks noChangeArrowheads="1"/>
          </p:cNvSpPr>
          <p:nvPr/>
        </p:nvSpPr>
        <p:spPr bwMode="auto">
          <a:xfrm>
            <a:off x="1362074" y="1528762"/>
            <a:ext cx="414338" cy="215900"/>
          </a:xfrm>
          <a:prstGeom prst="rect">
            <a:avLst/>
          </a:prstGeom>
          <a:solidFill>
            <a:srgbClr val="EFFFFF"/>
          </a:solidFill>
          <a:ln w="25400">
            <a:noFill/>
            <a:miter lim="800000"/>
            <a:headEnd/>
            <a:tailEnd/>
          </a:ln>
        </p:spPr>
        <p:txBody>
          <a:bodyPr>
            <a:spAutoFit/>
          </a:bodyPr>
          <a:lstStyle/>
          <a:p>
            <a:pPr algn="ctr">
              <a:spcBef>
                <a:spcPct val="50000"/>
              </a:spcBef>
            </a:pPr>
            <a:r>
              <a:rPr lang="en-US" sz="800" dirty="0">
                <a:solidFill>
                  <a:srgbClr val="4D4D4D"/>
                </a:solidFill>
              </a:rPr>
              <a:t>High</a:t>
            </a:r>
            <a:endParaRPr lang="en-US" sz="900" dirty="0">
              <a:solidFill>
                <a:srgbClr val="4D4D4D"/>
              </a:solidFill>
            </a:endParaRPr>
          </a:p>
        </p:txBody>
      </p:sp>
      <p:sp>
        <p:nvSpPr>
          <p:cNvPr id="9" name="Text Box 13"/>
          <p:cNvSpPr txBox="1">
            <a:spLocks noChangeArrowheads="1"/>
          </p:cNvSpPr>
          <p:nvPr/>
        </p:nvSpPr>
        <p:spPr bwMode="auto">
          <a:xfrm>
            <a:off x="1417637" y="3802062"/>
            <a:ext cx="304800" cy="215900"/>
          </a:xfrm>
          <a:prstGeom prst="rect">
            <a:avLst/>
          </a:prstGeom>
          <a:solidFill>
            <a:srgbClr val="EFFFFF"/>
          </a:solidFill>
          <a:ln w="25400">
            <a:noFill/>
            <a:miter lim="800000"/>
            <a:headEnd/>
            <a:tailEnd/>
          </a:ln>
        </p:spPr>
        <p:txBody>
          <a:bodyPr lIns="45720" rIns="45720">
            <a:spAutoFit/>
          </a:bodyPr>
          <a:lstStyle/>
          <a:p>
            <a:pPr algn="ctr">
              <a:spcBef>
                <a:spcPct val="50000"/>
              </a:spcBef>
            </a:pPr>
            <a:r>
              <a:rPr lang="en-US" sz="800" dirty="0">
                <a:solidFill>
                  <a:srgbClr val="4D4D4D"/>
                </a:solidFill>
              </a:rPr>
              <a:t>Med</a:t>
            </a:r>
          </a:p>
        </p:txBody>
      </p:sp>
      <p:sp>
        <p:nvSpPr>
          <p:cNvPr id="10" name="Text Box 14"/>
          <p:cNvSpPr txBox="1">
            <a:spLocks noChangeArrowheads="1"/>
          </p:cNvSpPr>
          <p:nvPr/>
        </p:nvSpPr>
        <p:spPr bwMode="auto">
          <a:xfrm>
            <a:off x="1384299" y="6021676"/>
            <a:ext cx="392113" cy="215444"/>
          </a:xfrm>
          <a:prstGeom prst="rect">
            <a:avLst/>
          </a:prstGeom>
          <a:solidFill>
            <a:srgbClr val="EFFFFF"/>
          </a:solidFill>
          <a:ln w="25400">
            <a:noFill/>
            <a:miter lim="800000"/>
            <a:headEnd/>
            <a:tailEnd/>
          </a:ln>
        </p:spPr>
        <p:txBody>
          <a:bodyPr wrap="square">
            <a:spAutoFit/>
          </a:bodyPr>
          <a:lstStyle/>
          <a:p>
            <a:pPr algn="ctr">
              <a:spcBef>
                <a:spcPct val="50000"/>
              </a:spcBef>
            </a:pPr>
            <a:r>
              <a:rPr lang="en-US" sz="800" dirty="0">
                <a:solidFill>
                  <a:srgbClr val="4D4D4D"/>
                </a:solidFill>
              </a:rPr>
              <a:t>Low</a:t>
            </a:r>
          </a:p>
        </p:txBody>
      </p:sp>
      <p:sp>
        <p:nvSpPr>
          <p:cNvPr id="11" name="AutoShape 5"/>
          <p:cNvSpPr>
            <a:spLocks noChangeArrowheads="1"/>
          </p:cNvSpPr>
          <p:nvPr/>
        </p:nvSpPr>
        <p:spPr bwMode="auto">
          <a:xfrm>
            <a:off x="0" y="0"/>
            <a:ext cx="1854200" cy="481013"/>
          </a:xfrm>
          <a:prstGeom prst="homePlate">
            <a:avLst>
              <a:gd name="adj" fmla="val 96370"/>
            </a:avLst>
          </a:prstGeom>
          <a:gradFill rotWithShape="0">
            <a:gsLst>
              <a:gs pos="0">
                <a:srgbClr val="EFF5FF"/>
              </a:gs>
              <a:gs pos="100000">
                <a:srgbClr val="6699FF"/>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Propose Projects</a:t>
            </a:r>
          </a:p>
        </p:txBody>
      </p:sp>
    </p:spTree>
    <p:extLst>
      <p:ext uri="{BB962C8B-B14F-4D97-AF65-F5344CB8AC3E}">
        <p14:creationId xmlns:p14="http://schemas.microsoft.com/office/powerpoint/2010/main" val="69890476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369887"/>
            <a:ext cx="11889564" cy="917575"/>
          </a:xfrm>
        </p:spPr>
        <p:txBody>
          <a:bodyPr/>
          <a:lstStyle/>
          <a:p>
            <a:r>
              <a:rPr lang="en-US" dirty="0" smtClean="0"/>
              <a:t>Analysis:  Applying Constraints</a:t>
            </a:r>
            <a:endParaRPr lang="en-US" dirty="0"/>
          </a:p>
        </p:txBody>
      </p:sp>
      <p:grpSp>
        <p:nvGrpSpPr>
          <p:cNvPr id="4" name="Group 3"/>
          <p:cNvGrpSpPr/>
          <p:nvPr/>
        </p:nvGrpSpPr>
        <p:grpSpPr>
          <a:xfrm>
            <a:off x="10485437" y="98742"/>
            <a:ext cx="1828800" cy="1264919"/>
            <a:chOff x="3906837" y="2031006"/>
            <a:chExt cx="2328121" cy="949310"/>
          </a:xfrm>
        </p:grpSpPr>
        <p:sp>
          <p:nvSpPr>
            <p:cNvPr id="5" name="Rectangle 9"/>
            <p:cNvSpPr>
              <a:spLocks noChangeArrowheads="1"/>
            </p:cNvSpPr>
            <p:nvPr/>
          </p:nvSpPr>
          <p:spPr bwMode="black">
            <a:xfrm>
              <a:off x="3906837" y="2031830"/>
              <a:ext cx="2328121" cy="9484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1400" b="1" dirty="0" smtClean="0">
                  <a:solidFill>
                    <a:srgbClr val="000000"/>
                  </a:solidFill>
                  <a:cs typeface="Times New Roman" pitchFamily="18" charset="0"/>
                </a:rPr>
                <a:t>Portfolio Analysis &amp;</a:t>
              </a:r>
            </a:p>
            <a:p>
              <a:pPr algn="ctr" eaLnBrk="0" hangingPunct="0"/>
              <a:r>
                <a:rPr lang="en-US" sz="1400" b="1" dirty="0" smtClean="0">
                  <a:solidFill>
                    <a:srgbClr val="000000"/>
                  </a:solidFill>
                  <a:cs typeface="Times New Roman" pitchFamily="18" charset="0"/>
                </a:rPr>
                <a:t>Constraint Analysis</a:t>
              </a:r>
              <a:endParaRPr lang="en-US" sz="1400" b="1" dirty="0">
                <a:solidFill>
                  <a:srgbClr val="000000"/>
                </a:solidFill>
                <a:cs typeface="Times New Roman" pitchFamily="18" charset="0"/>
              </a:endParaRPr>
            </a:p>
          </p:txBody>
        </p:sp>
        <p:sp>
          <p:nvSpPr>
            <p:cNvPr id="6" name="Rectangle 8"/>
            <p:cNvSpPr>
              <a:spLocks noChangeArrowheads="1"/>
            </p:cNvSpPr>
            <p:nvPr/>
          </p:nvSpPr>
          <p:spPr bwMode="black">
            <a:xfrm>
              <a:off x="3906837" y="2031006"/>
              <a:ext cx="2328121" cy="377437"/>
            </a:xfrm>
            <a:prstGeom prst="rect">
              <a:avLst/>
            </a:prstGeom>
            <a:solidFill>
              <a:srgbClr val="FF0000">
                <a:alpha val="0"/>
              </a:srgbClr>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a:t>
              </a:r>
              <a:r>
                <a:rPr lang="en-US" sz="2000" b="1" i="1" dirty="0" smtClean="0">
                  <a:solidFill>
                    <a:srgbClr val="000000"/>
                  </a:solidFill>
                  <a:effectLst>
                    <a:outerShdw blurRad="38100" dist="38100" dir="2700000" algn="tl">
                      <a:srgbClr val="FFFFFF"/>
                    </a:outerShdw>
                  </a:effectLst>
                  <a:ea typeface="ＭＳ Ｐゴシック" pitchFamily="-110" charset="-128"/>
                  <a:cs typeface="Times New Roman" pitchFamily="18" charset="0"/>
                </a:rPr>
                <a:t>6:</a:t>
              </a:r>
              <a:endPar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endParaRPr>
            </a:p>
          </p:txBody>
        </p:sp>
      </p:grpSp>
      <p:pic>
        <p:nvPicPr>
          <p:cNvPr id="7" name="Picture 11"/>
          <p:cNvPicPr preferRelativeResize="0">
            <a:picLocks noGrp="1" noChangeAspect="1" noChangeArrowheads="1"/>
          </p:cNvPicPr>
          <p:nvPr>
            <p:ph sz="quarter" idx="10"/>
          </p:nvPr>
        </p:nvPicPr>
        <p:blipFill>
          <a:blip r:embed="rId2"/>
          <a:srcRect/>
          <a:stretch>
            <a:fillRect/>
          </a:stretch>
        </p:blipFill>
        <p:spPr bwMode="auto">
          <a:xfrm>
            <a:off x="1036637" y="1441716"/>
            <a:ext cx="10000649" cy="5484546"/>
          </a:xfrm>
          <a:prstGeom prst="rect">
            <a:avLst/>
          </a:prstGeom>
          <a:noFill/>
          <a:ln w="25400">
            <a:noFill/>
            <a:miter lim="800000"/>
            <a:headEnd/>
            <a:tailEnd/>
          </a:ln>
        </p:spPr>
      </p:pic>
      <p:sp>
        <p:nvSpPr>
          <p:cNvPr id="8" name="Text Box 12"/>
          <p:cNvSpPr txBox="1">
            <a:spLocks noChangeArrowheads="1"/>
          </p:cNvSpPr>
          <p:nvPr/>
        </p:nvSpPr>
        <p:spPr bwMode="auto">
          <a:xfrm>
            <a:off x="1265237" y="1528762"/>
            <a:ext cx="414338" cy="215900"/>
          </a:xfrm>
          <a:prstGeom prst="rect">
            <a:avLst/>
          </a:prstGeom>
          <a:solidFill>
            <a:srgbClr val="EFFFFF"/>
          </a:solidFill>
          <a:ln w="25400">
            <a:noFill/>
            <a:miter lim="800000"/>
            <a:headEnd/>
            <a:tailEnd/>
          </a:ln>
        </p:spPr>
        <p:txBody>
          <a:bodyPr>
            <a:spAutoFit/>
          </a:bodyPr>
          <a:lstStyle/>
          <a:p>
            <a:pPr algn="ctr">
              <a:spcBef>
                <a:spcPct val="50000"/>
              </a:spcBef>
            </a:pPr>
            <a:r>
              <a:rPr lang="en-US" sz="800" dirty="0">
                <a:solidFill>
                  <a:srgbClr val="4D4D4D"/>
                </a:solidFill>
              </a:rPr>
              <a:t>High</a:t>
            </a:r>
            <a:endParaRPr lang="en-US" sz="900" dirty="0">
              <a:solidFill>
                <a:srgbClr val="4D4D4D"/>
              </a:solidFill>
            </a:endParaRPr>
          </a:p>
        </p:txBody>
      </p:sp>
      <p:sp>
        <p:nvSpPr>
          <p:cNvPr id="9" name="Text Box 13"/>
          <p:cNvSpPr txBox="1">
            <a:spLocks noChangeArrowheads="1"/>
          </p:cNvSpPr>
          <p:nvPr/>
        </p:nvSpPr>
        <p:spPr bwMode="auto">
          <a:xfrm>
            <a:off x="1417637" y="3802062"/>
            <a:ext cx="304800" cy="215900"/>
          </a:xfrm>
          <a:prstGeom prst="rect">
            <a:avLst/>
          </a:prstGeom>
          <a:solidFill>
            <a:srgbClr val="EFFFFF"/>
          </a:solidFill>
          <a:ln w="25400">
            <a:noFill/>
            <a:miter lim="800000"/>
            <a:headEnd/>
            <a:tailEnd/>
          </a:ln>
        </p:spPr>
        <p:txBody>
          <a:bodyPr lIns="45720" rIns="45720">
            <a:spAutoFit/>
          </a:bodyPr>
          <a:lstStyle/>
          <a:p>
            <a:pPr algn="ctr">
              <a:spcBef>
                <a:spcPct val="50000"/>
              </a:spcBef>
            </a:pPr>
            <a:r>
              <a:rPr lang="en-US" sz="800" dirty="0">
                <a:solidFill>
                  <a:srgbClr val="4D4D4D"/>
                </a:solidFill>
              </a:rPr>
              <a:t>Med</a:t>
            </a:r>
          </a:p>
        </p:txBody>
      </p:sp>
      <p:sp>
        <p:nvSpPr>
          <p:cNvPr id="10" name="Text Box 14"/>
          <p:cNvSpPr txBox="1">
            <a:spLocks noChangeArrowheads="1"/>
          </p:cNvSpPr>
          <p:nvPr/>
        </p:nvSpPr>
        <p:spPr bwMode="auto">
          <a:xfrm>
            <a:off x="1330324" y="6101218"/>
            <a:ext cx="392113" cy="215444"/>
          </a:xfrm>
          <a:prstGeom prst="rect">
            <a:avLst/>
          </a:prstGeom>
          <a:solidFill>
            <a:srgbClr val="EFFFFF"/>
          </a:solidFill>
          <a:ln w="25400">
            <a:noFill/>
            <a:miter lim="800000"/>
            <a:headEnd/>
            <a:tailEnd/>
          </a:ln>
        </p:spPr>
        <p:txBody>
          <a:bodyPr wrap="square">
            <a:spAutoFit/>
          </a:bodyPr>
          <a:lstStyle/>
          <a:p>
            <a:pPr algn="ctr">
              <a:spcBef>
                <a:spcPct val="50000"/>
              </a:spcBef>
            </a:pPr>
            <a:r>
              <a:rPr lang="en-US" sz="800" dirty="0">
                <a:solidFill>
                  <a:srgbClr val="4D4D4D"/>
                </a:solidFill>
              </a:rPr>
              <a:t>Low</a:t>
            </a:r>
          </a:p>
        </p:txBody>
      </p:sp>
      <p:sp>
        <p:nvSpPr>
          <p:cNvPr id="11" name="Rectangle 8"/>
          <p:cNvSpPr>
            <a:spLocks noChangeArrowheads="1"/>
          </p:cNvSpPr>
          <p:nvPr/>
        </p:nvSpPr>
        <p:spPr bwMode="auto">
          <a:xfrm>
            <a:off x="8513762" y="6611937"/>
            <a:ext cx="1743075" cy="238125"/>
          </a:xfrm>
          <a:prstGeom prst="rect">
            <a:avLst/>
          </a:prstGeom>
          <a:solidFill>
            <a:srgbClr val="FFFF00"/>
          </a:solidFill>
          <a:ln w="9525">
            <a:solidFill>
              <a:srgbClr val="4B77B8"/>
            </a:solidFill>
            <a:miter lim="800000"/>
            <a:headEnd/>
            <a:tailEnd/>
          </a:ln>
        </p:spPr>
        <p:txBody>
          <a:bodyPr tIns="0" bIns="0" anchor="ctr"/>
          <a:lstStyle/>
          <a:p>
            <a:pPr marL="173038" indent="-173038" algn="ctr" eaLnBrk="0" hangingPunct="0"/>
            <a:r>
              <a:rPr lang="en-US" sz="1200" b="1" dirty="0">
                <a:solidFill>
                  <a:srgbClr val="28446A"/>
                </a:solidFill>
              </a:rPr>
              <a:t>Constraint Analysis</a:t>
            </a:r>
          </a:p>
        </p:txBody>
      </p:sp>
      <p:sp>
        <p:nvSpPr>
          <p:cNvPr id="13" name="AutoShape 5"/>
          <p:cNvSpPr>
            <a:spLocks noChangeArrowheads="1"/>
          </p:cNvSpPr>
          <p:nvPr/>
        </p:nvSpPr>
        <p:spPr bwMode="auto">
          <a:xfrm>
            <a:off x="0" y="0"/>
            <a:ext cx="1854200" cy="481013"/>
          </a:xfrm>
          <a:prstGeom prst="homePlate">
            <a:avLst>
              <a:gd name="adj" fmla="val 96370"/>
            </a:avLst>
          </a:prstGeom>
          <a:gradFill rotWithShape="0">
            <a:gsLst>
              <a:gs pos="0">
                <a:srgbClr val="EFF5FF"/>
              </a:gs>
              <a:gs pos="100000">
                <a:srgbClr val="6699FF"/>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Propose Projects</a:t>
            </a:r>
          </a:p>
        </p:txBody>
      </p:sp>
    </p:spTree>
    <p:extLst>
      <p:ext uri="{BB962C8B-B14F-4D97-AF65-F5344CB8AC3E}">
        <p14:creationId xmlns:p14="http://schemas.microsoft.com/office/powerpoint/2010/main" val="285321407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522287"/>
            <a:ext cx="11889564" cy="917575"/>
          </a:xfrm>
        </p:spPr>
        <p:txBody>
          <a:bodyPr/>
          <a:lstStyle/>
          <a:p>
            <a:r>
              <a:rPr lang="en-US" dirty="0" smtClean="0"/>
              <a:t>Analysis:  </a:t>
            </a:r>
            <a:r>
              <a:rPr lang="en-US" sz="4800" dirty="0" smtClean="0"/>
              <a:t>Evaluating Constraint Impact</a:t>
            </a:r>
            <a:endParaRPr lang="en-US" dirty="0"/>
          </a:p>
        </p:txBody>
      </p:sp>
      <p:grpSp>
        <p:nvGrpSpPr>
          <p:cNvPr id="4" name="Group 3"/>
          <p:cNvGrpSpPr/>
          <p:nvPr/>
        </p:nvGrpSpPr>
        <p:grpSpPr>
          <a:xfrm>
            <a:off x="10485437" y="98742"/>
            <a:ext cx="1828800" cy="1264919"/>
            <a:chOff x="3906837" y="2031006"/>
            <a:chExt cx="2328121" cy="949310"/>
          </a:xfrm>
        </p:grpSpPr>
        <p:sp>
          <p:nvSpPr>
            <p:cNvPr id="5" name="Rectangle 9"/>
            <p:cNvSpPr>
              <a:spLocks noChangeArrowheads="1"/>
            </p:cNvSpPr>
            <p:nvPr/>
          </p:nvSpPr>
          <p:spPr bwMode="black">
            <a:xfrm>
              <a:off x="3906837" y="2031830"/>
              <a:ext cx="2328121" cy="9484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1400" b="1" dirty="0" smtClean="0">
                  <a:solidFill>
                    <a:srgbClr val="000000"/>
                  </a:solidFill>
                  <a:cs typeface="Times New Roman" pitchFamily="18" charset="0"/>
                </a:rPr>
                <a:t>Portfolio Analysis &amp;</a:t>
              </a:r>
            </a:p>
            <a:p>
              <a:pPr algn="ctr" eaLnBrk="0" hangingPunct="0"/>
              <a:r>
                <a:rPr lang="en-US" sz="1400" b="1" dirty="0" smtClean="0">
                  <a:solidFill>
                    <a:srgbClr val="000000"/>
                  </a:solidFill>
                  <a:cs typeface="Times New Roman" pitchFamily="18" charset="0"/>
                </a:rPr>
                <a:t>Constraint Analysis</a:t>
              </a:r>
              <a:endParaRPr lang="en-US" sz="1400" b="1" dirty="0">
                <a:solidFill>
                  <a:srgbClr val="000000"/>
                </a:solidFill>
                <a:cs typeface="Times New Roman" pitchFamily="18" charset="0"/>
              </a:endParaRPr>
            </a:p>
          </p:txBody>
        </p:sp>
        <p:sp>
          <p:nvSpPr>
            <p:cNvPr id="6" name="Rectangle 8"/>
            <p:cNvSpPr>
              <a:spLocks noChangeArrowheads="1"/>
            </p:cNvSpPr>
            <p:nvPr/>
          </p:nvSpPr>
          <p:spPr bwMode="black">
            <a:xfrm>
              <a:off x="3906837" y="2031006"/>
              <a:ext cx="2328121" cy="377437"/>
            </a:xfrm>
            <a:prstGeom prst="rect">
              <a:avLst/>
            </a:prstGeom>
            <a:solidFill>
              <a:srgbClr val="FF0000">
                <a:alpha val="0"/>
              </a:srgbClr>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a:t>
              </a:r>
              <a:r>
                <a:rPr lang="en-US" sz="2000" b="1" i="1" dirty="0" smtClean="0">
                  <a:solidFill>
                    <a:srgbClr val="000000"/>
                  </a:solidFill>
                  <a:effectLst>
                    <a:outerShdw blurRad="38100" dist="38100" dir="2700000" algn="tl">
                      <a:srgbClr val="FFFFFF"/>
                    </a:outerShdw>
                  </a:effectLst>
                  <a:ea typeface="ＭＳ Ｐゴシック" pitchFamily="-110" charset="-128"/>
                  <a:cs typeface="Times New Roman" pitchFamily="18" charset="0"/>
                </a:rPr>
                <a:t>6:</a:t>
              </a:r>
              <a:endPar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endParaRPr>
            </a:p>
          </p:txBody>
        </p:sp>
      </p:grpSp>
      <p:pic>
        <p:nvPicPr>
          <p:cNvPr id="13" name="Picture 19"/>
          <p:cNvPicPr preferRelativeResize="0">
            <a:picLocks noChangeAspect="1" noChangeArrowheads="1"/>
          </p:cNvPicPr>
          <p:nvPr/>
        </p:nvPicPr>
        <p:blipFill>
          <a:blip r:embed="rId2"/>
          <a:srcRect/>
          <a:stretch>
            <a:fillRect/>
          </a:stretch>
        </p:blipFill>
        <p:spPr bwMode="auto">
          <a:xfrm>
            <a:off x="731837" y="1461860"/>
            <a:ext cx="10210800" cy="5383252"/>
          </a:xfrm>
          <a:prstGeom prst="rect">
            <a:avLst/>
          </a:prstGeom>
          <a:noFill/>
          <a:ln w="25400">
            <a:noFill/>
            <a:miter lim="800000"/>
            <a:headEnd/>
            <a:tailEnd/>
          </a:ln>
        </p:spPr>
      </p:pic>
      <p:sp>
        <p:nvSpPr>
          <p:cNvPr id="14" name="Text Box 12"/>
          <p:cNvSpPr txBox="1">
            <a:spLocks noChangeArrowheads="1"/>
          </p:cNvSpPr>
          <p:nvPr/>
        </p:nvSpPr>
        <p:spPr bwMode="auto">
          <a:xfrm>
            <a:off x="8904286" y="2187574"/>
            <a:ext cx="1513095" cy="276999"/>
          </a:xfrm>
          <a:prstGeom prst="rect">
            <a:avLst/>
          </a:prstGeom>
          <a:noFill/>
          <a:ln w="25400">
            <a:noFill/>
            <a:miter lim="800000"/>
            <a:headEnd/>
            <a:tailEnd/>
          </a:ln>
        </p:spPr>
        <p:txBody>
          <a:bodyPr wrap="square">
            <a:spAutoFit/>
          </a:bodyPr>
          <a:lstStyle/>
          <a:p>
            <a:pPr algn="r">
              <a:spcBef>
                <a:spcPct val="50000"/>
              </a:spcBef>
            </a:pPr>
            <a:r>
              <a:rPr lang="en-US" sz="1200" dirty="0"/>
              <a:t>Cost: $34 million</a:t>
            </a:r>
          </a:p>
        </p:txBody>
      </p:sp>
      <p:sp>
        <p:nvSpPr>
          <p:cNvPr id="15" name="Text Box 20"/>
          <p:cNvSpPr txBox="1">
            <a:spLocks noChangeArrowheads="1"/>
          </p:cNvSpPr>
          <p:nvPr/>
        </p:nvSpPr>
        <p:spPr bwMode="auto">
          <a:xfrm>
            <a:off x="7536132" y="4220482"/>
            <a:ext cx="349583" cy="446892"/>
          </a:xfrm>
          <a:prstGeom prst="rect">
            <a:avLst/>
          </a:prstGeom>
          <a:noFill/>
          <a:ln w="25400">
            <a:noFill/>
            <a:miter lim="800000"/>
            <a:headEnd/>
            <a:tailEnd/>
          </a:ln>
        </p:spPr>
        <p:txBody>
          <a:bodyPr wrap="square">
            <a:spAutoFit/>
          </a:bodyPr>
          <a:lstStyle/>
          <a:p>
            <a:pPr algn="ctr">
              <a:spcBef>
                <a:spcPct val="50000"/>
              </a:spcBef>
            </a:pPr>
            <a:r>
              <a:rPr lang="en-US" dirty="0"/>
              <a:t>M</a:t>
            </a:r>
          </a:p>
        </p:txBody>
      </p:sp>
      <p:sp>
        <p:nvSpPr>
          <p:cNvPr id="16" name="Text Box 21"/>
          <p:cNvSpPr txBox="1">
            <a:spLocks noChangeArrowheads="1"/>
          </p:cNvSpPr>
          <p:nvPr/>
        </p:nvSpPr>
        <p:spPr bwMode="auto">
          <a:xfrm>
            <a:off x="4580914" y="3676133"/>
            <a:ext cx="465294" cy="369332"/>
          </a:xfrm>
          <a:prstGeom prst="rect">
            <a:avLst/>
          </a:prstGeom>
          <a:noFill/>
          <a:ln w="25400">
            <a:noFill/>
            <a:miter lim="800000"/>
            <a:headEnd/>
            <a:tailEnd/>
          </a:ln>
        </p:spPr>
        <p:txBody>
          <a:bodyPr wrap="square">
            <a:spAutoFit/>
          </a:bodyPr>
          <a:lstStyle/>
          <a:p>
            <a:pPr algn="ctr">
              <a:spcBef>
                <a:spcPct val="50000"/>
              </a:spcBef>
            </a:pPr>
            <a:r>
              <a:rPr lang="en-US" dirty="0"/>
              <a:t>M</a:t>
            </a:r>
          </a:p>
        </p:txBody>
      </p:sp>
      <p:sp>
        <p:nvSpPr>
          <p:cNvPr id="17" name="Text Box 23"/>
          <p:cNvSpPr txBox="1">
            <a:spLocks noChangeArrowheads="1"/>
          </p:cNvSpPr>
          <p:nvPr/>
        </p:nvSpPr>
        <p:spPr bwMode="auto">
          <a:xfrm>
            <a:off x="3749570" y="4335462"/>
            <a:ext cx="465294" cy="369332"/>
          </a:xfrm>
          <a:prstGeom prst="rect">
            <a:avLst/>
          </a:prstGeom>
          <a:noFill/>
          <a:ln w="25400">
            <a:noFill/>
            <a:miter lim="800000"/>
            <a:headEnd/>
            <a:tailEnd/>
          </a:ln>
        </p:spPr>
        <p:txBody>
          <a:bodyPr wrap="square">
            <a:spAutoFit/>
          </a:bodyPr>
          <a:lstStyle/>
          <a:p>
            <a:pPr algn="ctr">
              <a:spcBef>
                <a:spcPct val="50000"/>
              </a:spcBef>
            </a:pPr>
            <a:r>
              <a:rPr lang="en-US" dirty="0"/>
              <a:t>M</a:t>
            </a:r>
          </a:p>
        </p:txBody>
      </p:sp>
      <p:sp>
        <p:nvSpPr>
          <p:cNvPr id="18" name="Text Box 24"/>
          <p:cNvSpPr txBox="1">
            <a:spLocks noChangeArrowheads="1"/>
          </p:cNvSpPr>
          <p:nvPr/>
        </p:nvSpPr>
        <p:spPr bwMode="auto">
          <a:xfrm>
            <a:off x="990630" y="1599012"/>
            <a:ext cx="463519" cy="215444"/>
          </a:xfrm>
          <a:prstGeom prst="rect">
            <a:avLst/>
          </a:prstGeom>
          <a:solidFill>
            <a:srgbClr val="EFFFFF"/>
          </a:solidFill>
          <a:ln w="25400">
            <a:noFill/>
            <a:miter lim="800000"/>
            <a:headEnd/>
            <a:tailEnd/>
          </a:ln>
        </p:spPr>
        <p:txBody>
          <a:bodyPr wrap="square">
            <a:spAutoFit/>
          </a:bodyPr>
          <a:lstStyle/>
          <a:p>
            <a:pPr algn="ctr">
              <a:spcBef>
                <a:spcPct val="50000"/>
              </a:spcBef>
            </a:pPr>
            <a:r>
              <a:rPr lang="en-US" sz="800" dirty="0">
                <a:solidFill>
                  <a:srgbClr val="4D4D4D"/>
                </a:solidFill>
              </a:rPr>
              <a:t>High</a:t>
            </a:r>
          </a:p>
        </p:txBody>
      </p:sp>
      <p:sp>
        <p:nvSpPr>
          <p:cNvPr id="19" name="Text Box 25"/>
          <p:cNvSpPr txBox="1">
            <a:spLocks noChangeArrowheads="1"/>
          </p:cNvSpPr>
          <p:nvPr/>
        </p:nvSpPr>
        <p:spPr bwMode="auto">
          <a:xfrm>
            <a:off x="1076658" y="3860799"/>
            <a:ext cx="340979" cy="215444"/>
          </a:xfrm>
          <a:prstGeom prst="rect">
            <a:avLst/>
          </a:prstGeom>
          <a:solidFill>
            <a:srgbClr val="EFFFFF"/>
          </a:solidFill>
          <a:ln w="25400">
            <a:noFill/>
            <a:miter lim="800000"/>
            <a:headEnd/>
            <a:tailEnd/>
          </a:ln>
        </p:spPr>
        <p:txBody>
          <a:bodyPr wrap="square" lIns="45720" rIns="45720">
            <a:spAutoFit/>
          </a:bodyPr>
          <a:lstStyle/>
          <a:p>
            <a:pPr algn="ctr">
              <a:spcBef>
                <a:spcPct val="50000"/>
              </a:spcBef>
            </a:pPr>
            <a:r>
              <a:rPr lang="en-US" sz="800" dirty="0">
                <a:solidFill>
                  <a:srgbClr val="4D4D4D"/>
                </a:solidFill>
              </a:rPr>
              <a:t>Med</a:t>
            </a:r>
          </a:p>
        </p:txBody>
      </p:sp>
      <p:sp>
        <p:nvSpPr>
          <p:cNvPr id="20" name="Text Box 26"/>
          <p:cNvSpPr txBox="1">
            <a:spLocks noChangeArrowheads="1"/>
          </p:cNvSpPr>
          <p:nvPr/>
        </p:nvSpPr>
        <p:spPr bwMode="auto">
          <a:xfrm>
            <a:off x="954118" y="6088062"/>
            <a:ext cx="463519" cy="215444"/>
          </a:xfrm>
          <a:prstGeom prst="rect">
            <a:avLst/>
          </a:prstGeom>
          <a:solidFill>
            <a:srgbClr val="EFFFFF"/>
          </a:solidFill>
          <a:ln w="25400">
            <a:noFill/>
            <a:miter lim="800000"/>
            <a:headEnd/>
            <a:tailEnd/>
          </a:ln>
        </p:spPr>
        <p:txBody>
          <a:bodyPr wrap="square">
            <a:spAutoFit/>
          </a:bodyPr>
          <a:lstStyle/>
          <a:p>
            <a:pPr algn="ctr">
              <a:spcBef>
                <a:spcPct val="50000"/>
              </a:spcBef>
            </a:pPr>
            <a:r>
              <a:rPr lang="en-US" sz="800" dirty="0">
                <a:solidFill>
                  <a:srgbClr val="4D4D4D"/>
                </a:solidFill>
              </a:rPr>
              <a:t>Low</a:t>
            </a:r>
          </a:p>
        </p:txBody>
      </p:sp>
      <p:sp>
        <p:nvSpPr>
          <p:cNvPr id="11" name="Rectangle 8"/>
          <p:cNvSpPr>
            <a:spLocks noChangeArrowheads="1"/>
          </p:cNvSpPr>
          <p:nvPr/>
        </p:nvSpPr>
        <p:spPr bwMode="auto">
          <a:xfrm>
            <a:off x="8275637" y="6469549"/>
            <a:ext cx="1743075" cy="238125"/>
          </a:xfrm>
          <a:prstGeom prst="rect">
            <a:avLst/>
          </a:prstGeom>
          <a:solidFill>
            <a:srgbClr val="FFFF00"/>
          </a:solidFill>
          <a:ln w="9525">
            <a:solidFill>
              <a:srgbClr val="4B77B8"/>
            </a:solidFill>
            <a:miter lim="800000"/>
            <a:headEnd/>
            <a:tailEnd/>
          </a:ln>
        </p:spPr>
        <p:txBody>
          <a:bodyPr tIns="0" bIns="0" anchor="ctr"/>
          <a:lstStyle/>
          <a:p>
            <a:pPr marL="173038" indent="-173038" algn="ctr" eaLnBrk="0" hangingPunct="0"/>
            <a:r>
              <a:rPr lang="en-US" sz="1200" b="1" dirty="0">
                <a:solidFill>
                  <a:srgbClr val="28446A"/>
                </a:solidFill>
              </a:rPr>
              <a:t>Constraint Analysis</a:t>
            </a:r>
          </a:p>
        </p:txBody>
      </p:sp>
      <p:sp>
        <p:nvSpPr>
          <p:cNvPr id="21" name="Oval 6"/>
          <p:cNvSpPr>
            <a:spLocks noChangeArrowheads="1"/>
          </p:cNvSpPr>
          <p:nvPr/>
        </p:nvSpPr>
        <p:spPr bwMode="auto">
          <a:xfrm>
            <a:off x="10028237" y="1973262"/>
            <a:ext cx="282575" cy="282575"/>
          </a:xfrm>
          <a:prstGeom prst="ellipse">
            <a:avLst/>
          </a:prstGeom>
          <a:solidFill>
            <a:srgbClr val="00CC99">
              <a:alpha val="72000"/>
            </a:srgbClr>
          </a:solidFill>
          <a:ln w="25400">
            <a:noFill/>
            <a:round/>
            <a:headEnd/>
            <a:tailEnd/>
          </a:ln>
        </p:spPr>
        <p:txBody>
          <a:bodyPr wrap="none" anchor="ctr">
            <a:spAutoFit/>
          </a:bodyPr>
          <a:lstStyle/>
          <a:p>
            <a:pPr algn="ctr">
              <a:spcBef>
                <a:spcPct val="50000"/>
              </a:spcBef>
            </a:pPr>
            <a:endParaRPr lang="en-US" dirty="0"/>
          </a:p>
        </p:txBody>
      </p:sp>
      <p:sp>
        <p:nvSpPr>
          <p:cNvPr id="22" name="AutoShape 4"/>
          <p:cNvSpPr>
            <a:spLocks noChangeArrowheads="1"/>
          </p:cNvSpPr>
          <p:nvPr/>
        </p:nvSpPr>
        <p:spPr bwMode="auto">
          <a:xfrm>
            <a:off x="0" y="0"/>
            <a:ext cx="1930400" cy="471488"/>
          </a:xfrm>
          <a:prstGeom prst="homePlate">
            <a:avLst>
              <a:gd name="adj" fmla="val 102717"/>
            </a:avLst>
          </a:prstGeom>
          <a:gradFill rotWithShape="0">
            <a:gsLst>
              <a:gs pos="0">
                <a:srgbClr val="FFFAE5"/>
              </a:gs>
              <a:gs pos="100000">
                <a:srgbClr val="FFCC00"/>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 Select Projects</a:t>
            </a:r>
          </a:p>
        </p:txBody>
      </p:sp>
    </p:spTree>
    <p:extLst>
      <p:ext uri="{BB962C8B-B14F-4D97-AF65-F5344CB8AC3E}">
        <p14:creationId xmlns:p14="http://schemas.microsoft.com/office/powerpoint/2010/main" val="93934413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437" y="1431300"/>
            <a:ext cx="10515600" cy="4941019"/>
          </a:xfrm>
          <a:prstGeom prst="rect">
            <a:avLst/>
          </a:prstGeom>
          <a:noFill/>
          <a:ln w="9525">
            <a:solidFill>
              <a:srgbClr val="808080"/>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sz="4800" dirty="0" smtClean="0"/>
              <a:t>Aligning Our Spend with Our Vision</a:t>
            </a:r>
            <a:endParaRPr lang="en-US" sz="4800" dirty="0"/>
          </a:p>
        </p:txBody>
      </p:sp>
      <p:grpSp>
        <p:nvGrpSpPr>
          <p:cNvPr id="4" name="Group 3"/>
          <p:cNvGrpSpPr/>
          <p:nvPr/>
        </p:nvGrpSpPr>
        <p:grpSpPr>
          <a:xfrm>
            <a:off x="10485437" y="98742"/>
            <a:ext cx="1828800" cy="1264919"/>
            <a:chOff x="3906837" y="2031006"/>
            <a:chExt cx="2328121" cy="949310"/>
          </a:xfrm>
        </p:grpSpPr>
        <p:sp>
          <p:nvSpPr>
            <p:cNvPr id="5" name="Rectangle 9"/>
            <p:cNvSpPr>
              <a:spLocks noChangeArrowheads="1"/>
            </p:cNvSpPr>
            <p:nvPr/>
          </p:nvSpPr>
          <p:spPr bwMode="black">
            <a:xfrm>
              <a:off x="3906837" y="2031830"/>
              <a:ext cx="2328121" cy="948486"/>
            </a:xfrm>
            <a:prstGeom prst="rect">
              <a:avLst/>
            </a:prstGeom>
            <a:solidFill>
              <a:srgbClr val="AABBDF"/>
            </a:solidFill>
            <a:ln w="28575">
              <a:solidFill>
                <a:srgbClr val="000000"/>
              </a:solidFill>
              <a:miter lim="800000"/>
              <a:headEnd/>
              <a:tailEnd/>
            </a:ln>
          </p:spPr>
          <p:txBody>
            <a:bodyPr wrap="none" anchor="ctr"/>
            <a:lstStyle/>
            <a:p>
              <a:pPr algn="ctr" eaLnBrk="0" hangingPunct="0"/>
              <a:endParaRPr lang="en-US" sz="1600" dirty="0">
                <a:solidFill>
                  <a:srgbClr val="000000"/>
                </a:solidFill>
                <a:cs typeface="Times New Roman" pitchFamily="18" charset="0"/>
              </a:endParaRPr>
            </a:p>
            <a:p>
              <a:pPr algn="ctr" eaLnBrk="0" hangingPunct="0"/>
              <a:endParaRPr lang="en-US" sz="2000" b="1" dirty="0" smtClean="0">
                <a:solidFill>
                  <a:srgbClr val="000000"/>
                </a:solidFill>
                <a:cs typeface="Times New Roman" pitchFamily="18" charset="0"/>
              </a:endParaRPr>
            </a:p>
            <a:p>
              <a:pPr algn="ctr" eaLnBrk="0" hangingPunct="0"/>
              <a:r>
                <a:rPr lang="en-US" sz="1400" b="1" dirty="0" smtClean="0">
                  <a:solidFill>
                    <a:srgbClr val="000000"/>
                  </a:solidFill>
                  <a:cs typeface="Times New Roman" pitchFamily="18" charset="0"/>
                </a:rPr>
                <a:t>Portfolio Analysis &amp;</a:t>
              </a:r>
            </a:p>
            <a:p>
              <a:pPr algn="ctr" eaLnBrk="0" hangingPunct="0"/>
              <a:r>
                <a:rPr lang="en-US" sz="1400" b="1" dirty="0" smtClean="0">
                  <a:solidFill>
                    <a:srgbClr val="000000"/>
                  </a:solidFill>
                  <a:cs typeface="Times New Roman" pitchFamily="18" charset="0"/>
                </a:rPr>
                <a:t>Constraint Analysis</a:t>
              </a:r>
              <a:endParaRPr lang="en-US" sz="1400" b="1" dirty="0">
                <a:solidFill>
                  <a:srgbClr val="000000"/>
                </a:solidFill>
                <a:cs typeface="Times New Roman" pitchFamily="18" charset="0"/>
              </a:endParaRPr>
            </a:p>
          </p:txBody>
        </p:sp>
        <p:sp>
          <p:nvSpPr>
            <p:cNvPr id="6" name="Rectangle 8"/>
            <p:cNvSpPr>
              <a:spLocks noChangeArrowheads="1"/>
            </p:cNvSpPr>
            <p:nvPr/>
          </p:nvSpPr>
          <p:spPr bwMode="black">
            <a:xfrm>
              <a:off x="3906837" y="2031006"/>
              <a:ext cx="2328121" cy="377437"/>
            </a:xfrm>
            <a:prstGeom prst="rect">
              <a:avLst/>
            </a:prstGeom>
            <a:solidFill>
              <a:srgbClr val="FF0000">
                <a:alpha val="0"/>
              </a:srgbClr>
            </a:solidFill>
            <a:ln w="28575">
              <a:solidFill>
                <a:srgbClr val="000000"/>
              </a:solidFill>
              <a:miter lim="800000"/>
              <a:headEnd/>
              <a:tailEnd/>
            </a:ln>
          </p:spPr>
          <p:txBody>
            <a:bodyPr wrap="none" anchor="ctr"/>
            <a:lstStyle/>
            <a:p>
              <a:pPr algn="ctr" eaLnBrk="0" hangingPunct="0">
                <a:defRPr/>
              </a:pPr>
              <a:r>
                <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rPr>
                <a:t>Step </a:t>
              </a:r>
              <a:r>
                <a:rPr lang="en-US" sz="2000" b="1" i="1" dirty="0" smtClean="0">
                  <a:solidFill>
                    <a:srgbClr val="000000"/>
                  </a:solidFill>
                  <a:effectLst>
                    <a:outerShdw blurRad="38100" dist="38100" dir="2700000" algn="tl">
                      <a:srgbClr val="FFFFFF"/>
                    </a:outerShdw>
                  </a:effectLst>
                  <a:ea typeface="ＭＳ Ｐゴシック" pitchFamily="-110" charset="-128"/>
                  <a:cs typeface="Times New Roman" pitchFamily="18" charset="0"/>
                </a:rPr>
                <a:t>6:</a:t>
              </a:r>
              <a:endParaRPr lang="en-US" sz="2000" b="1" i="1" dirty="0">
                <a:solidFill>
                  <a:srgbClr val="000000"/>
                </a:solidFill>
                <a:effectLst>
                  <a:outerShdw blurRad="38100" dist="38100" dir="2700000" algn="tl">
                    <a:srgbClr val="FFFFFF"/>
                  </a:outerShdw>
                </a:effectLst>
                <a:ea typeface="ＭＳ Ｐゴシック" pitchFamily="-110" charset="-128"/>
                <a:cs typeface="Times New Roman" pitchFamily="18" charset="0"/>
              </a:endParaRPr>
            </a:p>
          </p:txBody>
        </p:sp>
      </p:grpSp>
      <p:sp>
        <p:nvSpPr>
          <p:cNvPr id="8" name="AutoShape 4"/>
          <p:cNvSpPr>
            <a:spLocks noChangeArrowheads="1"/>
          </p:cNvSpPr>
          <p:nvPr/>
        </p:nvSpPr>
        <p:spPr bwMode="auto">
          <a:xfrm>
            <a:off x="0" y="0"/>
            <a:ext cx="1930400" cy="471488"/>
          </a:xfrm>
          <a:prstGeom prst="homePlate">
            <a:avLst>
              <a:gd name="adj" fmla="val 102717"/>
            </a:avLst>
          </a:prstGeom>
          <a:gradFill rotWithShape="0">
            <a:gsLst>
              <a:gs pos="0">
                <a:srgbClr val="FFFAE5"/>
              </a:gs>
              <a:gs pos="100000">
                <a:srgbClr val="FFCC00"/>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 Select Projects</a:t>
            </a:r>
          </a:p>
        </p:txBody>
      </p:sp>
    </p:spTree>
    <p:extLst>
      <p:ext uri="{BB962C8B-B14F-4D97-AF65-F5344CB8AC3E}">
        <p14:creationId xmlns:p14="http://schemas.microsoft.com/office/powerpoint/2010/main" val="168033322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n-US" dirty="0" smtClean="0"/>
              <a:t>Frank La Rocca</a:t>
            </a:r>
          </a:p>
          <a:p>
            <a:r>
              <a:rPr lang="en-US" sz="3200" dirty="0" smtClean="0"/>
              <a:t>Director, Con Edison</a:t>
            </a:r>
          </a:p>
          <a:p>
            <a:r>
              <a:rPr lang="en-US" sz="3200" dirty="0" smtClean="0"/>
              <a:t>Business Improvement Services</a:t>
            </a:r>
            <a:endParaRPr lang="en-US" sz="3200" dirty="0"/>
          </a:p>
        </p:txBody>
      </p:sp>
      <p:sp>
        <p:nvSpPr>
          <p:cNvPr id="4" name="Title 3"/>
          <p:cNvSpPr>
            <a:spLocks noGrp="1"/>
          </p:cNvSpPr>
          <p:nvPr>
            <p:ph type="title"/>
          </p:nvPr>
        </p:nvSpPr>
        <p:spPr/>
        <p:txBody>
          <a:bodyPr/>
          <a:lstStyle/>
          <a:p>
            <a:r>
              <a:rPr lang="en-US" dirty="0" smtClean="0"/>
              <a:t>Con Edison’s Portfolio and Project Management Journey</a:t>
            </a:r>
            <a:endParaRPr lang="en-US" dirty="0"/>
          </a:p>
        </p:txBody>
      </p:sp>
      <p:sp>
        <p:nvSpPr>
          <p:cNvPr id="2" name="Rectangle 1"/>
          <p:cNvSpPr/>
          <p:nvPr/>
        </p:nvSpPr>
        <p:spPr>
          <a:xfrm>
            <a:off x="11323637" y="220662"/>
            <a:ext cx="901209" cy="400110"/>
          </a:xfrm>
          <a:prstGeom prst="rect">
            <a:avLst/>
          </a:prstGeom>
        </p:spPr>
        <p:txBody>
          <a:bodyPr wrap="none">
            <a:spAutoFit/>
          </a:bodyPr>
          <a:lstStyle/>
          <a:p>
            <a:r>
              <a:rPr lang="en-US" sz="2000" dirty="0" smtClean="0"/>
              <a:t>PC212</a:t>
            </a:r>
            <a:endParaRPr lang="en-US" sz="2000" dirty="0"/>
          </a:p>
        </p:txBody>
      </p:sp>
    </p:spTree>
    <p:extLst>
      <p:ext uri="{BB962C8B-B14F-4D97-AF65-F5344CB8AC3E}">
        <p14:creationId xmlns:p14="http://schemas.microsoft.com/office/powerpoint/2010/main" val="2417917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446087"/>
            <a:ext cx="11889564" cy="917575"/>
          </a:xfrm>
        </p:spPr>
        <p:txBody>
          <a:bodyPr/>
          <a:lstStyle/>
          <a:p>
            <a:r>
              <a:rPr lang="en-US" dirty="0" smtClean="0"/>
              <a:t>Building Our Portfolios</a:t>
            </a:r>
            <a:endParaRPr lang="en-US" dirty="0"/>
          </a:p>
        </p:txBody>
      </p:sp>
      <p:sp>
        <p:nvSpPr>
          <p:cNvPr id="4" name="AutoShape 4"/>
          <p:cNvSpPr>
            <a:spLocks noChangeArrowheads="1"/>
          </p:cNvSpPr>
          <p:nvPr/>
        </p:nvSpPr>
        <p:spPr bwMode="auto">
          <a:xfrm>
            <a:off x="0" y="0"/>
            <a:ext cx="1930400" cy="471488"/>
          </a:xfrm>
          <a:prstGeom prst="homePlate">
            <a:avLst>
              <a:gd name="adj" fmla="val 102717"/>
            </a:avLst>
          </a:prstGeom>
          <a:gradFill rotWithShape="0">
            <a:gsLst>
              <a:gs pos="0">
                <a:srgbClr val="FFFAE5"/>
              </a:gs>
              <a:gs pos="100000">
                <a:srgbClr val="FFCC00"/>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 Select Projects</a:t>
            </a:r>
          </a:p>
        </p:txBody>
      </p:sp>
      <p:sp>
        <p:nvSpPr>
          <p:cNvPr id="17" name="Freeform 16"/>
          <p:cNvSpPr/>
          <p:nvPr/>
        </p:nvSpPr>
        <p:spPr>
          <a:xfrm>
            <a:off x="1751012" y="1602323"/>
            <a:ext cx="9039225" cy="4714339"/>
          </a:xfrm>
          <a:custGeom>
            <a:avLst/>
            <a:gdLst>
              <a:gd name="connsiteX0" fmla="*/ 0 w 6074989"/>
              <a:gd name="connsiteY0" fmla="*/ 2032000 h 4064000"/>
              <a:gd name="connsiteX1" fmla="*/ 1348572 w 6074989"/>
              <a:gd name="connsiteY1" fmla="*/ 343075 h 4064000"/>
              <a:gd name="connsiteX2" fmla="*/ 3037499 w 6074989"/>
              <a:gd name="connsiteY2" fmla="*/ 3 h 4064000"/>
              <a:gd name="connsiteX3" fmla="*/ 4726427 w 6074989"/>
              <a:gd name="connsiteY3" fmla="*/ 343078 h 4064000"/>
              <a:gd name="connsiteX4" fmla="*/ 6074992 w 6074989"/>
              <a:gd name="connsiteY4" fmla="*/ 2032009 h 4064000"/>
              <a:gd name="connsiteX5" fmla="*/ 4726423 w 6074989"/>
              <a:gd name="connsiteY5" fmla="*/ 3720936 h 4064000"/>
              <a:gd name="connsiteX6" fmla="*/ 3037496 w 6074989"/>
              <a:gd name="connsiteY6" fmla="*/ 4064009 h 4064000"/>
              <a:gd name="connsiteX7" fmla="*/ 1348568 w 6074989"/>
              <a:gd name="connsiteY7" fmla="*/ 3720935 h 4064000"/>
              <a:gd name="connsiteX8" fmla="*/ 2 w 6074989"/>
              <a:gd name="connsiteY8" fmla="*/ 2032006 h 4064000"/>
              <a:gd name="connsiteX9" fmla="*/ 0 w 6074989"/>
              <a:gd name="connsiteY9" fmla="*/ 2032000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74989" h="4064000">
                <a:moveTo>
                  <a:pt x="0" y="2032000"/>
                </a:moveTo>
                <a:cubicBezTo>
                  <a:pt x="2" y="1353742"/>
                  <a:pt x="505870" y="720203"/>
                  <a:pt x="1348572" y="343075"/>
                </a:cubicBezTo>
                <a:cubicBezTo>
                  <a:pt x="1848374" y="119402"/>
                  <a:pt x="2436172" y="3"/>
                  <a:pt x="3037499" y="3"/>
                </a:cubicBezTo>
                <a:cubicBezTo>
                  <a:pt x="3638827" y="3"/>
                  <a:pt x="4226625" y="119404"/>
                  <a:pt x="4726427" y="343078"/>
                </a:cubicBezTo>
                <a:cubicBezTo>
                  <a:pt x="5569129" y="720208"/>
                  <a:pt x="6074994" y="1353750"/>
                  <a:pt x="6074992" y="2032009"/>
                </a:cubicBezTo>
                <a:cubicBezTo>
                  <a:pt x="6074992" y="2710267"/>
                  <a:pt x="5569125" y="3343807"/>
                  <a:pt x="4726423" y="3720936"/>
                </a:cubicBezTo>
                <a:cubicBezTo>
                  <a:pt x="4226621" y="3944609"/>
                  <a:pt x="3638823" y="4064009"/>
                  <a:pt x="3037496" y="4064009"/>
                </a:cubicBezTo>
                <a:cubicBezTo>
                  <a:pt x="2436168" y="4064009"/>
                  <a:pt x="1848371" y="3944609"/>
                  <a:pt x="1348568" y="3720935"/>
                </a:cubicBezTo>
                <a:cubicBezTo>
                  <a:pt x="505866" y="3343805"/>
                  <a:pt x="0" y="2710264"/>
                  <a:pt x="2" y="2032006"/>
                </a:cubicBezTo>
                <a:cubicBezTo>
                  <a:pt x="1" y="2032004"/>
                  <a:pt x="1" y="2032002"/>
                  <a:pt x="0" y="2032000"/>
                </a:cubicBezTo>
                <a:close/>
              </a:path>
            </a:pathLst>
          </a:custGeom>
          <a:solidFill>
            <a:srgbClr val="3333CC">
              <a:lumMod val="20000"/>
              <a:lumOff val="80000"/>
            </a:srgbClr>
          </a:solidFill>
          <a:ln w="25400" cap="flat" cmpd="sng" algn="ctr">
            <a:solidFill>
              <a:srgbClr val="3333CC">
                <a:lumMod val="20000"/>
                <a:lumOff val="80000"/>
              </a:srgbClr>
            </a:solidFill>
            <a:prstDash val="solid"/>
          </a:ln>
          <a:effectLst/>
        </p:spPr>
        <p:txBody>
          <a:bodyPr lIns="914400" tIns="331216" rIns="914400" bIns="3379216" spcCol="127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p:txBody>
      </p:sp>
      <p:sp>
        <p:nvSpPr>
          <p:cNvPr id="18" name="Freeform 17"/>
          <p:cNvSpPr/>
          <p:nvPr/>
        </p:nvSpPr>
        <p:spPr>
          <a:xfrm>
            <a:off x="2051049" y="1602323"/>
            <a:ext cx="8439150" cy="4085689"/>
          </a:xfrm>
          <a:custGeom>
            <a:avLst/>
            <a:gdLst>
              <a:gd name="connsiteX0" fmla="*/ 0 w 6074989"/>
              <a:gd name="connsiteY0" fmla="*/ 2032000 h 4064000"/>
              <a:gd name="connsiteX1" fmla="*/ 1348572 w 6074989"/>
              <a:gd name="connsiteY1" fmla="*/ 343075 h 4064000"/>
              <a:gd name="connsiteX2" fmla="*/ 3037499 w 6074989"/>
              <a:gd name="connsiteY2" fmla="*/ 3 h 4064000"/>
              <a:gd name="connsiteX3" fmla="*/ 4726427 w 6074989"/>
              <a:gd name="connsiteY3" fmla="*/ 343078 h 4064000"/>
              <a:gd name="connsiteX4" fmla="*/ 6074992 w 6074989"/>
              <a:gd name="connsiteY4" fmla="*/ 2032009 h 4064000"/>
              <a:gd name="connsiteX5" fmla="*/ 4726423 w 6074989"/>
              <a:gd name="connsiteY5" fmla="*/ 3720936 h 4064000"/>
              <a:gd name="connsiteX6" fmla="*/ 3037496 w 6074989"/>
              <a:gd name="connsiteY6" fmla="*/ 4064009 h 4064000"/>
              <a:gd name="connsiteX7" fmla="*/ 1348568 w 6074989"/>
              <a:gd name="connsiteY7" fmla="*/ 3720935 h 4064000"/>
              <a:gd name="connsiteX8" fmla="*/ 2 w 6074989"/>
              <a:gd name="connsiteY8" fmla="*/ 2032006 h 4064000"/>
              <a:gd name="connsiteX9" fmla="*/ 0 w 6074989"/>
              <a:gd name="connsiteY9" fmla="*/ 2032000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74989" h="4064000">
                <a:moveTo>
                  <a:pt x="0" y="2032000"/>
                </a:moveTo>
                <a:cubicBezTo>
                  <a:pt x="2" y="1353742"/>
                  <a:pt x="505870" y="720203"/>
                  <a:pt x="1348572" y="343075"/>
                </a:cubicBezTo>
                <a:cubicBezTo>
                  <a:pt x="1848374" y="119402"/>
                  <a:pt x="2436172" y="3"/>
                  <a:pt x="3037499" y="3"/>
                </a:cubicBezTo>
                <a:cubicBezTo>
                  <a:pt x="3638827" y="3"/>
                  <a:pt x="4226625" y="119404"/>
                  <a:pt x="4726427" y="343078"/>
                </a:cubicBezTo>
                <a:cubicBezTo>
                  <a:pt x="5569129" y="720208"/>
                  <a:pt x="6074994" y="1353750"/>
                  <a:pt x="6074992" y="2032009"/>
                </a:cubicBezTo>
                <a:cubicBezTo>
                  <a:pt x="6074992" y="2710267"/>
                  <a:pt x="5569125" y="3343807"/>
                  <a:pt x="4726423" y="3720936"/>
                </a:cubicBezTo>
                <a:cubicBezTo>
                  <a:pt x="4226621" y="3944609"/>
                  <a:pt x="3638823" y="4064009"/>
                  <a:pt x="3037496" y="4064009"/>
                </a:cubicBezTo>
                <a:cubicBezTo>
                  <a:pt x="2436168" y="4064009"/>
                  <a:pt x="1848371" y="3944609"/>
                  <a:pt x="1348568" y="3720935"/>
                </a:cubicBezTo>
                <a:cubicBezTo>
                  <a:pt x="505866" y="3343805"/>
                  <a:pt x="0" y="2710264"/>
                  <a:pt x="2" y="2032006"/>
                </a:cubicBezTo>
                <a:cubicBezTo>
                  <a:pt x="1" y="2032004"/>
                  <a:pt x="1" y="2032002"/>
                  <a:pt x="0" y="2032000"/>
                </a:cubicBezTo>
                <a:close/>
              </a:path>
            </a:pathLst>
          </a:custGeom>
          <a:solidFill>
            <a:srgbClr val="3333CC">
              <a:lumMod val="40000"/>
              <a:lumOff val="60000"/>
            </a:srgbClr>
          </a:solidFill>
          <a:ln w="25400" cap="flat" cmpd="sng" algn="ctr">
            <a:solidFill>
              <a:srgbClr val="3333CC">
                <a:lumMod val="40000"/>
                <a:lumOff val="60000"/>
              </a:srgbClr>
            </a:solidFill>
            <a:prstDash val="solid"/>
          </a:ln>
          <a:effectLst/>
        </p:spPr>
        <p:txBody>
          <a:bodyPr lIns="914400" tIns="331216" rIns="914400" bIns="3379216" spcCol="127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p:txBody>
      </p:sp>
      <p:sp>
        <p:nvSpPr>
          <p:cNvPr id="19" name="Freeform 18"/>
          <p:cNvSpPr/>
          <p:nvPr/>
        </p:nvSpPr>
        <p:spPr>
          <a:xfrm>
            <a:off x="2398712" y="1618199"/>
            <a:ext cx="7743825" cy="3458316"/>
          </a:xfrm>
          <a:custGeom>
            <a:avLst/>
            <a:gdLst>
              <a:gd name="connsiteX0" fmla="*/ 0 w 6074989"/>
              <a:gd name="connsiteY0" fmla="*/ 2032000 h 4064000"/>
              <a:gd name="connsiteX1" fmla="*/ 1348572 w 6074989"/>
              <a:gd name="connsiteY1" fmla="*/ 343075 h 4064000"/>
              <a:gd name="connsiteX2" fmla="*/ 3037499 w 6074989"/>
              <a:gd name="connsiteY2" fmla="*/ 3 h 4064000"/>
              <a:gd name="connsiteX3" fmla="*/ 4726427 w 6074989"/>
              <a:gd name="connsiteY3" fmla="*/ 343078 h 4064000"/>
              <a:gd name="connsiteX4" fmla="*/ 6074992 w 6074989"/>
              <a:gd name="connsiteY4" fmla="*/ 2032009 h 4064000"/>
              <a:gd name="connsiteX5" fmla="*/ 4726423 w 6074989"/>
              <a:gd name="connsiteY5" fmla="*/ 3720936 h 4064000"/>
              <a:gd name="connsiteX6" fmla="*/ 3037496 w 6074989"/>
              <a:gd name="connsiteY6" fmla="*/ 4064009 h 4064000"/>
              <a:gd name="connsiteX7" fmla="*/ 1348568 w 6074989"/>
              <a:gd name="connsiteY7" fmla="*/ 3720935 h 4064000"/>
              <a:gd name="connsiteX8" fmla="*/ 2 w 6074989"/>
              <a:gd name="connsiteY8" fmla="*/ 2032006 h 4064000"/>
              <a:gd name="connsiteX9" fmla="*/ 0 w 6074989"/>
              <a:gd name="connsiteY9" fmla="*/ 2032000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74989" h="4064000">
                <a:moveTo>
                  <a:pt x="0" y="2032000"/>
                </a:moveTo>
                <a:cubicBezTo>
                  <a:pt x="2" y="1353742"/>
                  <a:pt x="505870" y="720203"/>
                  <a:pt x="1348572" y="343075"/>
                </a:cubicBezTo>
                <a:cubicBezTo>
                  <a:pt x="1848374" y="119402"/>
                  <a:pt x="2436172" y="3"/>
                  <a:pt x="3037499" y="3"/>
                </a:cubicBezTo>
                <a:cubicBezTo>
                  <a:pt x="3638827" y="3"/>
                  <a:pt x="4226625" y="119404"/>
                  <a:pt x="4726427" y="343078"/>
                </a:cubicBezTo>
                <a:cubicBezTo>
                  <a:pt x="5569129" y="720208"/>
                  <a:pt x="6074994" y="1353750"/>
                  <a:pt x="6074992" y="2032009"/>
                </a:cubicBezTo>
                <a:cubicBezTo>
                  <a:pt x="6074992" y="2710267"/>
                  <a:pt x="5569125" y="3343807"/>
                  <a:pt x="4726423" y="3720936"/>
                </a:cubicBezTo>
                <a:cubicBezTo>
                  <a:pt x="4226621" y="3944609"/>
                  <a:pt x="3638823" y="4064009"/>
                  <a:pt x="3037496" y="4064009"/>
                </a:cubicBezTo>
                <a:cubicBezTo>
                  <a:pt x="2436168" y="4064009"/>
                  <a:pt x="1848371" y="3944609"/>
                  <a:pt x="1348568" y="3720935"/>
                </a:cubicBezTo>
                <a:cubicBezTo>
                  <a:pt x="505866" y="3343805"/>
                  <a:pt x="0" y="2710264"/>
                  <a:pt x="2" y="2032006"/>
                </a:cubicBezTo>
                <a:cubicBezTo>
                  <a:pt x="1" y="2032004"/>
                  <a:pt x="1" y="2032002"/>
                  <a:pt x="0" y="2032000"/>
                </a:cubicBezTo>
                <a:close/>
              </a:path>
            </a:pathLst>
          </a:custGeom>
          <a:solidFill>
            <a:srgbClr val="3333CC">
              <a:lumMod val="60000"/>
              <a:lumOff val="40000"/>
            </a:srgbClr>
          </a:solidFill>
          <a:ln w="25400" cap="flat" cmpd="sng" algn="ctr">
            <a:solidFill>
              <a:srgbClr val="3333CC">
                <a:lumMod val="60000"/>
                <a:lumOff val="40000"/>
              </a:srgbClr>
            </a:solidFill>
            <a:prstDash val="solid"/>
          </a:ln>
          <a:effectLst/>
        </p:spPr>
        <p:txBody>
          <a:bodyPr lIns="914400" tIns="331216" rIns="914400" bIns="3379216" spcCol="127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600" b="0" i="0" u="none" strike="noStrike" kern="1200" cap="none" spc="0" normalizeH="0" baseline="0" noProof="0" dirty="0">
              <a:ln>
                <a:noFill/>
              </a:ln>
              <a:solidFill>
                <a:srgbClr val="000000"/>
              </a:solidFill>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600" b="0" i="0" u="none" strike="noStrike" kern="1200" cap="none" spc="0" normalizeH="0" baseline="0" noProof="0" dirty="0">
              <a:ln>
                <a:noFill/>
              </a:ln>
              <a:solidFill>
                <a:srgbClr val="000000"/>
              </a:solidFill>
              <a:effectLst/>
              <a:uLnTx/>
              <a:uFillTx/>
              <a:latin typeface="Arial"/>
              <a:cs typeface="Arial" pitchFamily="34" charset="0"/>
            </a:endParaRPr>
          </a:p>
        </p:txBody>
      </p:sp>
      <p:sp>
        <p:nvSpPr>
          <p:cNvPr id="20" name="Freeform 19"/>
          <p:cNvSpPr/>
          <p:nvPr/>
        </p:nvSpPr>
        <p:spPr>
          <a:xfrm>
            <a:off x="2901949" y="1626136"/>
            <a:ext cx="6737350" cy="2756997"/>
          </a:xfrm>
          <a:custGeom>
            <a:avLst/>
            <a:gdLst>
              <a:gd name="connsiteX0" fmla="*/ 0 w 6074989"/>
              <a:gd name="connsiteY0" fmla="*/ 2032000 h 4064000"/>
              <a:gd name="connsiteX1" fmla="*/ 1348572 w 6074989"/>
              <a:gd name="connsiteY1" fmla="*/ 343075 h 4064000"/>
              <a:gd name="connsiteX2" fmla="*/ 3037499 w 6074989"/>
              <a:gd name="connsiteY2" fmla="*/ 3 h 4064000"/>
              <a:gd name="connsiteX3" fmla="*/ 4726427 w 6074989"/>
              <a:gd name="connsiteY3" fmla="*/ 343078 h 4064000"/>
              <a:gd name="connsiteX4" fmla="*/ 6074992 w 6074989"/>
              <a:gd name="connsiteY4" fmla="*/ 2032009 h 4064000"/>
              <a:gd name="connsiteX5" fmla="*/ 4726423 w 6074989"/>
              <a:gd name="connsiteY5" fmla="*/ 3720936 h 4064000"/>
              <a:gd name="connsiteX6" fmla="*/ 3037496 w 6074989"/>
              <a:gd name="connsiteY6" fmla="*/ 4064009 h 4064000"/>
              <a:gd name="connsiteX7" fmla="*/ 1348568 w 6074989"/>
              <a:gd name="connsiteY7" fmla="*/ 3720935 h 4064000"/>
              <a:gd name="connsiteX8" fmla="*/ 2 w 6074989"/>
              <a:gd name="connsiteY8" fmla="*/ 2032006 h 4064000"/>
              <a:gd name="connsiteX9" fmla="*/ 0 w 6074989"/>
              <a:gd name="connsiteY9" fmla="*/ 2032000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74989" h="4064000">
                <a:moveTo>
                  <a:pt x="0" y="2032000"/>
                </a:moveTo>
                <a:cubicBezTo>
                  <a:pt x="2" y="1353742"/>
                  <a:pt x="505870" y="720203"/>
                  <a:pt x="1348572" y="343075"/>
                </a:cubicBezTo>
                <a:cubicBezTo>
                  <a:pt x="1848374" y="119402"/>
                  <a:pt x="2436172" y="3"/>
                  <a:pt x="3037499" y="3"/>
                </a:cubicBezTo>
                <a:cubicBezTo>
                  <a:pt x="3638827" y="3"/>
                  <a:pt x="4226625" y="119404"/>
                  <a:pt x="4726427" y="343078"/>
                </a:cubicBezTo>
                <a:cubicBezTo>
                  <a:pt x="5569129" y="720208"/>
                  <a:pt x="6074994" y="1353750"/>
                  <a:pt x="6074992" y="2032009"/>
                </a:cubicBezTo>
                <a:cubicBezTo>
                  <a:pt x="6074992" y="2710267"/>
                  <a:pt x="5569125" y="3343807"/>
                  <a:pt x="4726423" y="3720936"/>
                </a:cubicBezTo>
                <a:cubicBezTo>
                  <a:pt x="4226621" y="3944609"/>
                  <a:pt x="3638823" y="4064009"/>
                  <a:pt x="3037496" y="4064009"/>
                </a:cubicBezTo>
                <a:cubicBezTo>
                  <a:pt x="2436168" y="4064009"/>
                  <a:pt x="1848371" y="3944609"/>
                  <a:pt x="1348568" y="3720935"/>
                </a:cubicBezTo>
                <a:cubicBezTo>
                  <a:pt x="505866" y="3343805"/>
                  <a:pt x="0" y="2710264"/>
                  <a:pt x="2" y="2032006"/>
                </a:cubicBezTo>
                <a:cubicBezTo>
                  <a:pt x="1" y="2032004"/>
                  <a:pt x="1" y="2032002"/>
                  <a:pt x="0" y="2032000"/>
                </a:cubicBezTo>
                <a:close/>
              </a:path>
            </a:pathLst>
          </a:custGeom>
          <a:solidFill>
            <a:srgbClr val="FFFF8B"/>
          </a:solidFill>
          <a:ln w="25400" cap="flat" cmpd="sng" algn="ctr">
            <a:solidFill>
              <a:srgbClr val="FFFF8B"/>
            </a:solidFill>
            <a:prstDash val="solid"/>
          </a:ln>
          <a:effectLst/>
        </p:spPr>
        <p:txBody>
          <a:bodyPr lIns="914400" tIns="331216" rIns="914400" bIns="3379216" spcCol="127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p:txBody>
      </p:sp>
      <p:sp>
        <p:nvSpPr>
          <p:cNvPr id="21" name="Freeform 20"/>
          <p:cNvSpPr/>
          <p:nvPr/>
        </p:nvSpPr>
        <p:spPr>
          <a:xfrm>
            <a:off x="3568699" y="1600737"/>
            <a:ext cx="5403850" cy="2332013"/>
          </a:xfrm>
          <a:custGeom>
            <a:avLst/>
            <a:gdLst>
              <a:gd name="connsiteX0" fmla="*/ 0 w 4981911"/>
              <a:gd name="connsiteY0" fmla="*/ 1625600 h 3251200"/>
              <a:gd name="connsiteX1" fmla="*/ 1129605 w 4981911"/>
              <a:gd name="connsiteY1" fmla="*/ 264248 h 3251200"/>
              <a:gd name="connsiteX2" fmla="*/ 2490959 w 4981911"/>
              <a:gd name="connsiteY2" fmla="*/ 3 h 3251200"/>
              <a:gd name="connsiteX3" fmla="*/ 3852314 w 4981911"/>
              <a:gd name="connsiteY3" fmla="*/ 264250 h 3251200"/>
              <a:gd name="connsiteX4" fmla="*/ 4981913 w 4981911"/>
              <a:gd name="connsiteY4" fmla="*/ 1625607 h 3251200"/>
              <a:gd name="connsiteX5" fmla="*/ 3852310 w 4981911"/>
              <a:gd name="connsiteY5" fmla="*/ 2986961 h 3251200"/>
              <a:gd name="connsiteX6" fmla="*/ 2490956 w 4981911"/>
              <a:gd name="connsiteY6" fmla="*/ 3251207 h 3251200"/>
              <a:gd name="connsiteX7" fmla="*/ 1129601 w 4981911"/>
              <a:gd name="connsiteY7" fmla="*/ 2986960 h 3251200"/>
              <a:gd name="connsiteX8" fmla="*/ 0 w 4981911"/>
              <a:gd name="connsiteY8" fmla="*/ 1625604 h 3251200"/>
              <a:gd name="connsiteX9" fmla="*/ 0 w 4981911"/>
              <a:gd name="connsiteY9" fmla="*/ 162560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1911" h="3251200">
                <a:moveTo>
                  <a:pt x="0" y="1625600"/>
                </a:moveTo>
                <a:cubicBezTo>
                  <a:pt x="2" y="1076427"/>
                  <a:pt x="424881" y="564380"/>
                  <a:pt x="1129605" y="264248"/>
                </a:cubicBezTo>
                <a:cubicBezTo>
                  <a:pt x="1534480" y="91817"/>
                  <a:pt x="2007496" y="3"/>
                  <a:pt x="2490959" y="3"/>
                </a:cubicBezTo>
                <a:cubicBezTo>
                  <a:pt x="2974423" y="3"/>
                  <a:pt x="3447439" y="91819"/>
                  <a:pt x="3852314" y="264250"/>
                </a:cubicBezTo>
                <a:cubicBezTo>
                  <a:pt x="4557038" y="564384"/>
                  <a:pt x="4981916" y="1076433"/>
                  <a:pt x="4981913" y="1625607"/>
                </a:cubicBezTo>
                <a:cubicBezTo>
                  <a:pt x="4981913" y="2174780"/>
                  <a:pt x="4557034" y="2686828"/>
                  <a:pt x="3852310" y="2986961"/>
                </a:cubicBezTo>
                <a:cubicBezTo>
                  <a:pt x="3447435" y="3159392"/>
                  <a:pt x="2974419" y="3251207"/>
                  <a:pt x="2490956" y="3251207"/>
                </a:cubicBezTo>
                <a:cubicBezTo>
                  <a:pt x="2007492" y="3251207"/>
                  <a:pt x="1534477" y="3159392"/>
                  <a:pt x="1129601" y="2986960"/>
                </a:cubicBezTo>
                <a:cubicBezTo>
                  <a:pt x="424877" y="2686826"/>
                  <a:pt x="-1" y="2174778"/>
                  <a:pt x="0" y="1625604"/>
                </a:cubicBezTo>
                <a:lnTo>
                  <a:pt x="0" y="1625600"/>
                </a:lnTo>
                <a:close/>
              </a:path>
            </a:pathLst>
          </a:custGeom>
          <a:solidFill>
            <a:srgbClr val="FFFF00"/>
          </a:solidFill>
          <a:ln w="25400" cap="flat" cmpd="sng" algn="ctr">
            <a:solidFill>
              <a:srgbClr val="FFFF00"/>
            </a:solidFill>
            <a:prstDash val="solid"/>
          </a:ln>
          <a:effectLst/>
        </p:spPr>
        <p:txBody>
          <a:bodyPr lIns="914400" tIns="323088" rIns="914400" bIns="2598928" spcCol="127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p:txBody>
      </p:sp>
      <p:sp>
        <p:nvSpPr>
          <p:cNvPr id="22" name="Freeform 21"/>
          <p:cNvSpPr/>
          <p:nvPr/>
        </p:nvSpPr>
        <p:spPr>
          <a:xfrm>
            <a:off x="4141787" y="1599149"/>
            <a:ext cx="4257675" cy="1680834"/>
          </a:xfrm>
          <a:custGeom>
            <a:avLst/>
            <a:gdLst>
              <a:gd name="connsiteX0" fmla="*/ 0 w 4099047"/>
              <a:gd name="connsiteY0" fmla="*/ 1219200 h 2438400"/>
              <a:gd name="connsiteX1" fmla="*/ 1001707 w 4099047"/>
              <a:gd name="connsiteY1" fmla="*/ 171382 h 2438400"/>
              <a:gd name="connsiteX2" fmla="*/ 2049526 w 4099047"/>
              <a:gd name="connsiteY2" fmla="*/ 2 h 2438400"/>
              <a:gd name="connsiteX3" fmla="*/ 3097346 w 4099047"/>
              <a:gd name="connsiteY3" fmla="*/ 171383 h 2438400"/>
              <a:gd name="connsiteX4" fmla="*/ 4099048 w 4099047"/>
              <a:gd name="connsiteY4" fmla="*/ 1219205 h 2438400"/>
              <a:gd name="connsiteX5" fmla="*/ 3097343 w 4099047"/>
              <a:gd name="connsiteY5" fmla="*/ 2267025 h 2438400"/>
              <a:gd name="connsiteX6" fmla="*/ 2049523 w 4099047"/>
              <a:gd name="connsiteY6" fmla="*/ 2438405 h 2438400"/>
              <a:gd name="connsiteX7" fmla="*/ 1001703 w 4099047"/>
              <a:gd name="connsiteY7" fmla="*/ 2267024 h 2438400"/>
              <a:gd name="connsiteX8" fmla="*/ 0 w 4099047"/>
              <a:gd name="connsiteY8" fmla="*/ 1219203 h 2438400"/>
              <a:gd name="connsiteX9" fmla="*/ 0 w 4099047"/>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99047" h="2438400">
                <a:moveTo>
                  <a:pt x="0" y="1219200"/>
                </a:moveTo>
                <a:cubicBezTo>
                  <a:pt x="1" y="789297"/>
                  <a:pt x="380609" y="391170"/>
                  <a:pt x="1001707" y="171382"/>
                </a:cubicBezTo>
                <a:cubicBezTo>
                  <a:pt x="1318694" y="59210"/>
                  <a:pt x="1680693" y="2"/>
                  <a:pt x="2049526" y="2"/>
                </a:cubicBezTo>
                <a:cubicBezTo>
                  <a:pt x="2418360" y="2"/>
                  <a:pt x="2780359" y="59211"/>
                  <a:pt x="3097346" y="171383"/>
                </a:cubicBezTo>
                <a:cubicBezTo>
                  <a:pt x="3718445" y="391172"/>
                  <a:pt x="4099050" y="789301"/>
                  <a:pt x="4099048" y="1219205"/>
                </a:cubicBezTo>
                <a:cubicBezTo>
                  <a:pt x="4099048" y="1649108"/>
                  <a:pt x="3718441" y="2047237"/>
                  <a:pt x="3097343" y="2267025"/>
                </a:cubicBezTo>
                <a:cubicBezTo>
                  <a:pt x="2780356" y="2379197"/>
                  <a:pt x="2418357" y="2438405"/>
                  <a:pt x="2049523" y="2438405"/>
                </a:cubicBezTo>
                <a:cubicBezTo>
                  <a:pt x="1680689" y="2438405"/>
                  <a:pt x="1318690" y="2379197"/>
                  <a:pt x="1001703" y="2267024"/>
                </a:cubicBezTo>
                <a:cubicBezTo>
                  <a:pt x="380604" y="2047235"/>
                  <a:pt x="-2" y="1649106"/>
                  <a:pt x="0" y="1219203"/>
                </a:cubicBezTo>
                <a:lnTo>
                  <a:pt x="0" y="1219200"/>
                </a:lnTo>
                <a:close/>
              </a:path>
            </a:pathLst>
          </a:custGeom>
          <a:solidFill>
            <a:srgbClr val="FFC000"/>
          </a:solidFill>
          <a:ln w="25400" cap="flat" cmpd="sng" algn="ctr">
            <a:solidFill>
              <a:srgbClr val="FFD13F"/>
            </a:solidFill>
            <a:prstDash val="solid"/>
          </a:ln>
          <a:effectLst/>
        </p:spPr>
        <p:txBody>
          <a:bodyPr lIns="914400" tIns="310896" rIns="914400" bIns="914400" spcCol="127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a:p>
            <a:pPr marL="0" marR="0" lvl="0" indent="0" algn="ctr" defTabSz="800100" rtl="0" eaLnBrk="1" fontAlgn="base" latinLnBrk="0" hangingPunct="1">
              <a:lnSpc>
                <a:spcPct val="90000"/>
              </a:lnSpc>
              <a:spcBef>
                <a:spcPct val="5000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cs typeface="Arial" pitchFamily="34" charset="0"/>
            </a:endParaRPr>
          </a:p>
        </p:txBody>
      </p:sp>
      <p:sp>
        <p:nvSpPr>
          <p:cNvPr id="23" name="Freeform 22"/>
          <p:cNvSpPr/>
          <p:nvPr/>
        </p:nvSpPr>
        <p:spPr>
          <a:xfrm>
            <a:off x="4432390" y="1930051"/>
            <a:ext cx="3646487" cy="1009027"/>
          </a:xfrm>
          <a:custGeom>
            <a:avLst/>
            <a:gdLst>
              <a:gd name="connsiteX0" fmla="*/ 0 w 3342298"/>
              <a:gd name="connsiteY0" fmla="*/ 812800 h 1625600"/>
              <a:gd name="connsiteX1" fmla="*/ 940220 w 3342298"/>
              <a:gd name="connsiteY1" fmla="*/ 81870 h 1625600"/>
              <a:gd name="connsiteX2" fmla="*/ 1671151 w 3342298"/>
              <a:gd name="connsiteY2" fmla="*/ 2 h 1625600"/>
              <a:gd name="connsiteX3" fmla="*/ 2402083 w 3342298"/>
              <a:gd name="connsiteY3" fmla="*/ 81871 h 1625600"/>
              <a:gd name="connsiteX4" fmla="*/ 3342299 w 3342298"/>
              <a:gd name="connsiteY4" fmla="*/ 812805 h 1625600"/>
              <a:gd name="connsiteX5" fmla="*/ 2402081 w 3342298"/>
              <a:gd name="connsiteY5" fmla="*/ 1543736 h 1625600"/>
              <a:gd name="connsiteX6" fmla="*/ 1671150 w 3342298"/>
              <a:gd name="connsiteY6" fmla="*/ 1625605 h 1625600"/>
              <a:gd name="connsiteX7" fmla="*/ 940218 w 3342298"/>
              <a:gd name="connsiteY7" fmla="*/ 1543736 h 1625600"/>
              <a:gd name="connsiteX8" fmla="*/ 1 w 3342298"/>
              <a:gd name="connsiteY8" fmla="*/ 812803 h 1625600"/>
              <a:gd name="connsiteX9" fmla="*/ 0 w 3342298"/>
              <a:gd name="connsiteY9" fmla="*/ 812800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42298" h="1625600">
                <a:moveTo>
                  <a:pt x="0" y="812800"/>
                </a:moveTo>
                <a:cubicBezTo>
                  <a:pt x="2" y="501722"/>
                  <a:pt x="365053" y="217930"/>
                  <a:pt x="940220" y="81870"/>
                </a:cubicBezTo>
                <a:cubicBezTo>
                  <a:pt x="1167962" y="27996"/>
                  <a:pt x="1417900" y="2"/>
                  <a:pt x="1671151" y="2"/>
                </a:cubicBezTo>
                <a:cubicBezTo>
                  <a:pt x="1924402" y="2"/>
                  <a:pt x="2174341" y="27997"/>
                  <a:pt x="2402083" y="81871"/>
                </a:cubicBezTo>
                <a:cubicBezTo>
                  <a:pt x="2977251" y="217932"/>
                  <a:pt x="3342301" y="501726"/>
                  <a:pt x="3342299" y="812805"/>
                </a:cubicBezTo>
                <a:cubicBezTo>
                  <a:pt x="3342299" y="1123883"/>
                  <a:pt x="2977248" y="1407676"/>
                  <a:pt x="2402081" y="1543736"/>
                </a:cubicBezTo>
                <a:cubicBezTo>
                  <a:pt x="2174339" y="1597610"/>
                  <a:pt x="1924400" y="1625605"/>
                  <a:pt x="1671150" y="1625605"/>
                </a:cubicBezTo>
                <a:cubicBezTo>
                  <a:pt x="1417899" y="1625605"/>
                  <a:pt x="1167960" y="1597610"/>
                  <a:pt x="940218" y="1543736"/>
                </a:cubicBezTo>
                <a:cubicBezTo>
                  <a:pt x="365051" y="1407676"/>
                  <a:pt x="0" y="1123882"/>
                  <a:pt x="1" y="812803"/>
                </a:cubicBezTo>
                <a:cubicBezTo>
                  <a:pt x="1" y="812802"/>
                  <a:pt x="0" y="812801"/>
                  <a:pt x="0" y="812800"/>
                </a:cubicBezTo>
                <a:close/>
              </a:path>
            </a:pathLst>
          </a:custGeom>
          <a:solidFill>
            <a:srgbClr val="FFC000"/>
          </a:solidFill>
          <a:ln w="25400" cap="flat" cmpd="sng" algn="ctr">
            <a:solidFill>
              <a:srgbClr val="FFC000"/>
            </a:solidFill>
            <a:prstDash val="solid"/>
          </a:ln>
          <a:effectLst/>
        </p:spPr>
        <p:txBody>
          <a:bodyPr lIns="660156" tIns="577088" rIns="660156" bIns="577088" spcCol="127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066800" rtl="0" eaLnBrk="1" fontAlgn="base" latinLnBrk="0" hangingPunct="1">
              <a:lnSpc>
                <a:spcPct val="100000"/>
              </a:lnSpc>
              <a:spcBef>
                <a:spcPts val="1200"/>
              </a:spcBef>
              <a:spcAft>
                <a:spcPts val="0"/>
              </a:spcAft>
              <a:buClrTx/>
              <a:buSzTx/>
              <a:buFontTx/>
              <a:buNone/>
              <a:tabLst/>
              <a:defRPr/>
            </a:pPr>
            <a:r>
              <a:rPr kumimoji="0" lang="en-US" sz="2000" b="1" i="0" u="none" strike="noStrike" kern="1200" cap="none" spc="0" normalizeH="0" baseline="0" noProof="0" dirty="0" smtClean="0">
                <a:ln>
                  <a:noFill/>
                </a:ln>
                <a:solidFill>
                  <a:srgbClr val="000000"/>
                </a:solidFill>
                <a:effectLst/>
                <a:uLnTx/>
                <a:uFillTx/>
                <a:cs typeface="Arial" pitchFamily="34" charset="0"/>
              </a:rPr>
              <a:t>Regulatory Mandated</a:t>
            </a:r>
            <a:endParaRPr kumimoji="0" lang="en-US" sz="2000" b="0" i="0" u="none" strike="noStrike" kern="1200" cap="none" spc="0" normalizeH="0" baseline="0" noProof="0" dirty="0">
              <a:ln>
                <a:noFill/>
              </a:ln>
              <a:solidFill>
                <a:srgbClr val="000000"/>
              </a:solidFill>
              <a:effectLst/>
              <a:uLnTx/>
              <a:uFillTx/>
              <a:cs typeface="Arial" pitchFamily="34" charset="0"/>
            </a:endParaRPr>
          </a:p>
        </p:txBody>
      </p:sp>
      <p:sp>
        <p:nvSpPr>
          <p:cNvPr id="24" name="TextBox 12"/>
          <p:cNvSpPr txBox="1">
            <a:spLocks noChangeArrowheads="1"/>
          </p:cNvSpPr>
          <p:nvPr/>
        </p:nvSpPr>
        <p:spPr bwMode="auto">
          <a:xfrm>
            <a:off x="4590553" y="3374836"/>
            <a:ext cx="3330163" cy="369332"/>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00100" fontAlgn="base">
              <a:lnSpc>
                <a:spcPct val="90000"/>
              </a:lnSpc>
              <a:spcBef>
                <a:spcPct val="0"/>
              </a:spcBef>
              <a:spcAft>
                <a:spcPct val="35000"/>
              </a:spcAft>
            </a:pPr>
            <a:r>
              <a:rPr lang="en-US" sz="2000" b="1" dirty="0">
                <a:solidFill>
                  <a:srgbClr val="000000"/>
                </a:solidFill>
                <a:ea typeface="ＭＳ Ｐゴシック"/>
                <a:cs typeface="Arial" charset="0"/>
              </a:rPr>
              <a:t>Operationally </a:t>
            </a:r>
            <a:r>
              <a:rPr lang="en-US" sz="2000" b="1" dirty="0" smtClean="0">
                <a:solidFill>
                  <a:srgbClr val="000000"/>
                </a:solidFill>
                <a:ea typeface="ＭＳ Ｐゴシック"/>
                <a:cs typeface="Arial" charset="0"/>
              </a:rPr>
              <a:t>Required</a:t>
            </a:r>
          </a:p>
        </p:txBody>
      </p:sp>
      <p:sp>
        <p:nvSpPr>
          <p:cNvPr id="25" name="TextBox 14"/>
          <p:cNvSpPr txBox="1">
            <a:spLocks noChangeArrowheads="1"/>
          </p:cNvSpPr>
          <p:nvPr/>
        </p:nvSpPr>
        <p:spPr bwMode="auto">
          <a:xfrm>
            <a:off x="4460388" y="4553765"/>
            <a:ext cx="3620478" cy="369332"/>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00100" fontAlgn="base">
              <a:lnSpc>
                <a:spcPct val="90000"/>
              </a:lnSpc>
              <a:spcBef>
                <a:spcPct val="0"/>
              </a:spcBef>
              <a:spcAft>
                <a:spcPct val="0"/>
              </a:spcAft>
            </a:pPr>
            <a:r>
              <a:rPr lang="en-US" sz="2000" b="1" dirty="0" smtClean="0">
                <a:solidFill>
                  <a:srgbClr val="000000"/>
                </a:solidFill>
                <a:ea typeface="ＭＳ Ｐゴシック"/>
                <a:cs typeface="Arial" charset="0"/>
              </a:rPr>
              <a:t>Strategic - with Cost Savings</a:t>
            </a:r>
            <a:endParaRPr lang="en-US" sz="2000" b="1" dirty="0">
              <a:solidFill>
                <a:srgbClr val="000000"/>
              </a:solidFill>
              <a:ea typeface="ＭＳ Ｐゴシック"/>
              <a:cs typeface="Arial" charset="0"/>
            </a:endParaRPr>
          </a:p>
        </p:txBody>
      </p:sp>
      <p:sp>
        <p:nvSpPr>
          <p:cNvPr id="26" name="TextBox 15"/>
          <p:cNvSpPr txBox="1">
            <a:spLocks noChangeArrowheads="1"/>
          </p:cNvSpPr>
          <p:nvPr/>
        </p:nvSpPr>
        <p:spPr bwMode="auto">
          <a:xfrm>
            <a:off x="4256872" y="5211704"/>
            <a:ext cx="4027513" cy="369332"/>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00100" fontAlgn="base">
              <a:lnSpc>
                <a:spcPct val="90000"/>
              </a:lnSpc>
              <a:spcBef>
                <a:spcPct val="0"/>
              </a:spcBef>
              <a:spcAft>
                <a:spcPct val="0"/>
              </a:spcAft>
            </a:pPr>
            <a:r>
              <a:rPr lang="en-US" sz="2000" b="1" dirty="0">
                <a:solidFill>
                  <a:srgbClr val="000000"/>
                </a:solidFill>
                <a:ea typeface="ＭＳ Ｐゴシック"/>
                <a:cs typeface="Arial" charset="0"/>
              </a:rPr>
              <a:t>Strategic </a:t>
            </a:r>
            <a:r>
              <a:rPr lang="en-US" sz="2000" b="1" dirty="0" smtClean="0">
                <a:solidFill>
                  <a:srgbClr val="000000"/>
                </a:solidFill>
                <a:ea typeface="ＭＳ Ｐゴシック"/>
                <a:cs typeface="Arial" charset="0"/>
              </a:rPr>
              <a:t>- with Cost  Avoidance</a:t>
            </a:r>
            <a:endParaRPr lang="en-US" sz="2000" b="1" dirty="0">
              <a:solidFill>
                <a:srgbClr val="000000"/>
              </a:solidFill>
              <a:ea typeface="ＭＳ Ｐゴシック"/>
              <a:cs typeface="Arial" charset="0"/>
            </a:endParaRPr>
          </a:p>
        </p:txBody>
      </p:sp>
      <p:sp>
        <p:nvSpPr>
          <p:cNvPr id="27" name="TextBox 16"/>
          <p:cNvSpPr txBox="1">
            <a:spLocks noChangeArrowheads="1"/>
          </p:cNvSpPr>
          <p:nvPr/>
        </p:nvSpPr>
        <p:spPr bwMode="auto">
          <a:xfrm>
            <a:off x="4294584" y="5839736"/>
            <a:ext cx="3952080" cy="369332"/>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00100" fontAlgn="base">
              <a:lnSpc>
                <a:spcPct val="90000"/>
              </a:lnSpc>
              <a:spcBef>
                <a:spcPct val="0"/>
              </a:spcBef>
              <a:spcAft>
                <a:spcPct val="0"/>
              </a:spcAft>
            </a:pPr>
            <a:r>
              <a:rPr lang="en-US" sz="2000" b="1" dirty="0" smtClean="0">
                <a:solidFill>
                  <a:srgbClr val="000000"/>
                </a:solidFill>
                <a:ea typeface="ＭＳ Ｐゴシック"/>
                <a:cs typeface="Arial" charset="0"/>
              </a:rPr>
              <a:t>Strategic - Other</a:t>
            </a:r>
            <a:endParaRPr lang="en-US" sz="2000" dirty="0">
              <a:solidFill>
                <a:srgbClr val="000000"/>
              </a:solidFill>
              <a:ea typeface="ＭＳ Ｐゴシック"/>
              <a:cs typeface="Arial" charset="0"/>
            </a:endParaRPr>
          </a:p>
        </p:txBody>
      </p:sp>
      <p:sp>
        <p:nvSpPr>
          <p:cNvPr id="28" name="TextBox 12"/>
          <p:cNvSpPr txBox="1">
            <a:spLocks noChangeArrowheads="1"/>
          </p:cNvSpPr>
          <p:nvPr/>
        </p:nvSpPr>
        <p:spPr bwMode="auto">
          <a:xfrm>
            <a:off x="4605543" y="3977721"/>
            <a:ext cx="3330163" cy="369332"/>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00100" fontAlgn="base">
              <a:lnSpc>
                <a:spcPct val="90000"/>
              </a:lnSpc>
              <a:spcBef>
                <a:spcPct val="0"/>
              </a:spcBef>
              <a:spcAft>
                <a:spcPct val="35000"/>
              </a:spcAft>
            </a:pPr>
            <a:r>
              <a:rPr lang="en-US" sz="2000" b="1" dirty="0" smtClean="0">
                <a:solidFill>
                  <a:srgbClr val="000000"/>
                </a:solidFill>
                <a:ea typeface="ＭＳ Ｐゴシック"/>
                <a:cs typeface="Arial" charset="0"/>
              </a:rPr>
              <a:t>In Flight</a:t>
            </a:r>
            <a:endParaRPr lang="en-US" sz="2000" b="1" dirty="0">
              <a:solidFill>
                <a:srgbClr val="000000"/>
              </a:solidFill>
              <a:ea typeface="ＭＳ Ｐゴシック"/>
              <a:cs typeface="Arial" charset="0"/>
            </a:endParaRPr>
          </a:p>
        </p:txBody>
      </p:sp>
      <p:grpSp>
        <p:nvGrpSpPr>
          <p:cNvPr id="31" name="Group 30"/>
          <p:cNvGrpSpPr/>
          <p:nvPr/>
        </p:nvGrpSpPr>
        <p:grpSpPr>
          <a:xfrm>
            <a:off x="9875837" y="1429872"/>
            <a:ext cx="2242129" cy="5215594"/>
            <a:chOff x="9875837" y="1429872"/>
            <a:chExt cx="2242129" cy="5215594"/>
          </a:xfrm>
        </p:grpSpPr>
        <p:sp>
          <p:nvSpPr>
            <p:cNvPr id="29" name="TextBox 28"/>
            <p:cNvSpPr txBox="1"/>
            <p:nvPr/>
          </p:nvSpPr>
          <p:spPr>
            <a:xfrm>
              <a:off x="10135820" y="1429872"/>
              <a:ext cx="1982146" cy="400110"/>
            </a:xfrm>
            <a:prstGeom prst="rect">
              <a:avLst/>
            </a:prstGeom>
            <a:noFill/>
          </p:spPr>
          <p:txBody>
            <a:bodyPr wrap="none" rtlCol="0">
              <a:spAutoFit/>
            </a:bodyPr>
            <a:lstStyle/>
            <a:p>
              <a:r>
                <a:rPr lang="en-US" sz="2000" b="1" dirty="0" smtClean="0"/>
                <a:t>Strategic Value</a:t>
              </a:r>
              <a:endParaRPr lang="en-US" sz="2000" b="1" dirty="0"/>
            </a:p>
          </p:txBody>
        </p:sp>
        <p:sp>
          <p:nvSpPr>
            <p:cNvPr id="30" name="Down Arrow 29"/>
            <p:cNvSpPr/>
            <p:nvPr/>
          </p:nvSpPr>
          <p:spPr bwMode="auto">
            <a:xfrm>
              <a:off x="9875837" y="1744662"/>
              <a:ext cx="475013" cy="4900804"/>
            </a:xfrm>
            <a:prstGeom prst="downArrow">
              <a:avLst/>
            </a:prstGeom>
            <a:noFill/>
            <a:ln w="25400" cap="flat" cmpd="sng" algn="ctr">
              <a:solidFill>
                <a:schemeClr val="bg2">
                  <a:lumMod val="2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110" charset="0"/>
              </a:endParaRPr>
            </a:p>
          </p:txBody>
        </p:sp>
      </p:grpSp>
    </p:spTree>
    <p:extLst>
      <p:ext uri="{BB962C8B-B14F-4D97-AF65-F5344CB8AC3E}">
        <p14:creationId xmlns:p14="http://schemas.microsoft.com/office/powerpoint/2010/main" val="380294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446087"/>
            <a:ext cx="11889564" cy="917575"/>
          </a:xfrm>
        </p:spPr>
        <p:txBody>
          <a:bodyPr/>
          <a:lstStyle/>
          <a:p>
            <a:r>
              <a:rPr lang="en-US" dirty="0" smtClean="0"/>
              <a:t>Monthly Variance Reporting/Management</a:t>
            </a:r>
            <a:endParaRPr lang="en-US" dirty="0"/>
          </a:p>
        </p:txBody>
      </p:sp>
      <p:sp>
        <p:nvSpPr>
          <p:cNvPr id="4" name="AutoShape 3"/>
          <p:cNvSpPr>
            <a:spLocks noChangeArrowheads="1"/>
          </p:cNvSpPr>
          <p:nvPr/>
        </p:nvSpPr>
        <p:spPr bwMode="auto">
          <a:xfrm>
            <a:off x="0" y="0"/>
            <a:ext cx="1835150" cy="482600"/>
          </a:xfrm>
          <a:prstGeom prst="homePlate">
            <a:avLst>
              <a:gd name="adj" fmla="val 93235"/>
            </a:avLst>
          </a:prstGeom>
          <a:gradFill rotWithShape="0">
            <a:gsLst>
              <a:gs pos="0">
                <a:srgbClr val="EFFFEA"/>
              </a:gs>
              <a:gs pos="100000">
                <a:srgbClr val="66FF33"/>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Manage Portfolio</a:t>
            </a:r>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437" y="1744662"/>
            <a:ext cx="1189229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132548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7"/>
          <p:cNvGraphicFramePr>
            <a:graphicFrameLocks noChangeAspect="1"/>
          </p:cNvGraphicFramePr>
          <p:nvPr>
            <p:extLst>
              <p:ext uri="{D42A27DB-BD31-4B8C-83A1-F6EECF244321}">
                <p14:modId xmlns:p14="http://schemas.microsoft.com/office/powerpoint/2010/main" val="2128788440"/>
              </p:ext>
            </p:extLst>
          </p:nvPr>
        </p:nvGraphicFramePr>
        <p:xfrm>
          <a:off x="122237" y="1684305"/>
          <a:ext cx="9227621" cy="4556157"/>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bwMode="auto">
          <a:xfrm flipH="1">
            <a:off x="2928412" y="2102033"/>
            <a:ext cx="38864" cy="3264112"/>
          </a:xfrm>
          <a:prstGeom prst="line">
            <a:avLst/>
          </a:prstGeom>
          <a:noFill/>
          <a:ln w="1270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flipH="1">
            <a:off x="4845702" y="2092319"/>
            <a:ext cx="38864" cy="3264112"/>
          </a:xfrm>
          <a:prstGeom prst="line">
            <a:avLst/>
          </a:prstGeom>
          <a:noFill/>
          <a:ln w="1270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flipH="1">
            <a:off x="6762992" y="2053460"/>
            <a:ext cx="38864" cy="3264112"/>
          </a:xfrm>
          <a:prstGeom prst="line">
            <a:avLst/>
          </a:prstGeom>
          <a:noFill/>
          <a:ln w="12700" cap="flat" cmpd="sng" algn="ctr">
            <a:solidFill>
              <a:schemeClr val="tx1"/>
            </a:solidFill>
            <a:prstDash val="solid"/>
            <a:round/>
            <a:headEnd type="none" w="med" len="med"/>
            <a:tailEnd type="none" w="med" len="med"/>
          </a:ln>
          <a:effectLst/>
        </p:spPr>
      </p:cxnSp>
      <p:sp>
        <p:nvSpPr>
          <p:cNvPr id="15" name="TextBox 14"/>
          <p:cNvSpPr txBox="1"/>
          <p:nvPr/>
        </p:nvSpPr>
        <p:spPr>
          <a:xfrm>
            <a:off x="2520554" y="1800880"/>
            <a:ext cx="798678" cy="512220"/>
          </a:xfrm>
          <a:prstGeom prst="rect">
            <a:avLst/>
          </a:prstGeom>
          <a:solidFill>
            <a:schemeClr val="bg1"/>
          </a:solidFill>
        </p:spPr>
        <p:txBody>
          <a:bodyPr wrap="none" lIns="111026" tIns="55513" rIns="111026" bIns="55513" rtlCol="0">
            <a:spAutoFit/>
          </a:bodyPr>
          <a:lstStyle/>
          <a:p>
            <a:r>
              <a:rPr lang="en-US" sz="1300" dirty="0"/>
              <a:t>Qtr 1</a:t>
            </a:r>
          </a:p>
          <a:p>
            <a:r>
              <a:rPr lang="en-US" sz="1300" dirty="0"/>
              <a:t>revision</a:t>
            </a:r>
          </a:p>
        </p:txBody>
      </p:sp>
      <p:sp>
        <p:nvSpPr>
          <p:cNvPr id="17" name="TextBox 16"/>
          <p:cNvSpPr txBox="1"/>
          <p:nvPr/>
        </p:nvSpPr>
        <p:spPr>
          <a:xfrm>
            <a:off x="4437844" y="1800880"/>
            <a:ext cx="798678" cy="512220"/>
          </a:xfrm>
          <a:prstGeom prst="rect">
            <a:avLst/>
          </a:prstGeom>
          <a:solidFill>
            <a:schemeClr val="bg1"/>
          </a:solidFill>
        </p:spPr>
        <p:txBody>
          <a:bodyPr wrap="none" lIns="111026" tIns="55513" rIns="111026" bIns="55513" rtlCol="0">
            <a:spAutoFit/>
          </a:bodyPr>
          <a:lstStyle/>
          <a:p>
            <a:r>
              <a:rPr lang="en-US" sz="1300" dirty="0"/>
              <a:t>Qtr 2</a:t>
            </a:r>
          </a:p>
          <a:p>
            <a:r>
              <a:rPr lang="en-US" sz="1300" dirty="0"/>
              <a:t>revision</a:t>
            </a:r>
          </a:p>
        </p:txBody>
      </p:sp>
      <p:sp>
        <p:nvSpPr>
          <p:cNvPr id="18" name="TextBox 17"/>
          <p:cNvSpPr txBox="1"/>
          <p:nvPr/>
        </p:nvSpPr>
        <p:spPr>
          <a:xfrm>
            <a:off x="6381043" y="1800880"/>
            <a:ext cx="798678" cy="512220"/>
          </a:xfrm>
          <a:prstGeom prst="rect">
            <a:avLst/>
          </a:prstGeom>
          <a:solidFill>
            <a:schemeClr val="bg1"/>
          </a:solidFill>
        </p:spPr>
        <p:txBody>
          <a:bodyPr wrap="none" lIns="111026" tIns="55513" rIns="111026" bIns="55513" rtlCol="0">
            <a:spAutoFit/>
          </a:bodyPr>
          <a:lstStyle/>
          <a:p>
            <a:r>
              <a:rPr lang="en-US" sz="1300" dirty="0"/>
              <a:t>Qtr 3</a:t>
            </a:r>
          </a:p>
          <a:p>
            <a:r>
              <a:rPr lang="en-US" sz="1300" dirty="0"/>
              <a:t>revision</a:t>
            </a:r>
          </a:p>
        </p:txBody>
      </p:sp>
      <p:sp>
        <p:nvSpPr>
          <p:cNvPr id="10" name="Title 1"/>
          <p:cNvSpPr txBox="1">
            <a:spLocks/>
          </p:cNvSpPr>
          <p:nvPr/>
        </p:nvSpPr>
        <p:spPr>
          <a:xfrm>
            <a:off x="2179637" y="-12701"/>
            <a:ext cx="9527047"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dirty="0" smtClean="0"/>
              <a:t>Variance Analysis</a:t>
            </a:r>
            <a:endParaRPr lang="en-US" dirty="0"/>
          </a:p>
        </p:txBody>
      </p:sp>
      <p:sp>
        <p:nvSpPr>
          <p:cNvPr id="11" name="AutoShape 3"/>
          <p:cNvSpPr>
            <a:spLocks noChangeArrowheads="1"/>
          </p:cNvSpPr>
          <p:nvPr/>
        </p:nvSpPr>
        <p:spPr bwMode="auto">
          <a:xfrm>
            <a:off x="0" y="0"/>
            <a:ext cx="1835150" cy="482600"/>
          </a:xfrm>
          <a:prstGeom prst="homePlate">
            <a:avLst>
              <a:gd name="adj" fmla="val 93235"/>
            </a:avLst>
          </a:prstGeom>
          <a:gradFill rotWithShape="0">
            <a:gsLst>
              <a:gs pos="0">
                <a:srgbClr val="EFFFEA"/>
              </a:gs>
              <a:gs pos="100000">
                <a:srgbClr val="66FF33"/>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Manage Portfolio</a:t>
            </a:r>
          </a:p>
        </p:txBody>
      </p:sp>
      <p:sp>
        <p:nvSpPr>
          <p:cNvPr id="12" name="Rectangle 11"/>
          <p:cNvSpPr/>
          <p:nvPr/>
        </p:nvSpPr>
        <p:spPr bwMode="auto">
          <a:xfrm>
            <a:off x="9418637" y="2317062"/>
            <a:ext cx="2971800" cy="3694800"/>
          </a:xfrm>
          <a:prstGeom prst="rect">
            <a:avLst/>
          </a:prstGeom>
          <a:solidFill>
            <a:sysClr val="window" lastClr="FFFFFF"/>
          </a:solidFill>
          <a:ln w="9525" cap="flat" cmpd="sng" algn="ctr">
            <a:solidFill>
              <a:srgbClr val="E7E6E6"/>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45720" tIns="45720" rIns="45720" bIns="45720" numCol="1" rtlCol="0" anchor="t" anchorCtr="0" compatLnSpc="1">
            <a:prstTxWarp prst="textNoShape">
              <a:avLst/>
            </a:prstTxWarp>
            <a:noAutofit/>
          </a:bodyPr>
          <a:lstStyle/>
          <a:p>
            <a:pPr marL="114300" marR="0" lvl="0" indent="-114300" defTabSz="914400" eaLnBrk="1" fontAlgn="base" latinLnBrk="0" hangingPunct="1">
              <a:lnSpc>
                <a:spcPct val="100000"/>
              </a:lnSpc>
              <a:spcBef>
                <a:spcPts val="600"/>
              </a:spcBef>
              <a:spcAft>
                <a:spcPct val="0"/>
              </a:spcAft>
              <a:buClrTx/>
              <a:buSzTx/>
              <a:buFont typeface="Arial" pitchFamily="34" charset="0"/>
              <a:buChar char="•"/>
              <a:tabLst/>
              <a:defRPr/>
            </a:pPr>
            <a:r>
              <a:rPr lang="en-US" sz="2000" kern="0" dirty="0" smtClean="0">
                <a:solidFill>
                  <a:srgbClr val="000000"/>
                </a:solidFill>
                <a:ea typeface="ＭＳ Ｐゴシック" pitchFamily="-110" charset="-128"/>
              </a:rPr>
              <a:t>Our September projections far exceed our historical spend patters</a:t>
            </a:r>
          </a:p>
          <a:p>
            <a:pPr marR="0" lvl="0" defTabSz="914400" eaLnBrk="1" fontAlgn="base" latinLnBrk="0" hangingPunct="1">
              <a:lnSpc>
                <a:spcPct val="100000"/>
              </a:lnSpc>
              <a:spcBef>
                <a:spcPts val="600"/>
              </a:spcBef>
              <a:spcAft>
                <a:spcPct val="0"/>
              </a:spcAft>
              <a:buClrTx/>
              <a:buSzTx/>
              <a:tabLst/>
              <a:defRPr/>
            </a:pPr>
            <a:endParaRPr kumimoji="0" lang="en-US" sz="1400" b="0" i="0" u="none" strike="noStrike" kern="0" cap="none" spc="0" normalizeH="0" baseline="0" noProof="0" dirty="0" smtClean="0">
              <a:ln>
                <a:noFill/>
              </a:ln>
              <a:solidFill>
                <a:srgbClr val="000000"/>
              </a:solidFill>
              <a:effectLst/>
              <a:uLnTx/>
              <a:uFillTx/>
              <a:ea typeface="ＭＳ Ｐゴシック" pitchFamily="-110" charset="-128"/>
            </a:endParaRPr>
          </a:p>
        </p:txBody>
      </p:sp>
      <p:sp>
        <p:nvSpPr>
          <p:cNvPr id="2" name="Rectangle 1"/>
          <p:cNvSpPr/>
          <p:nvPr/>
        </p:nvSpPr>
        <p:spPr>
          <a:xfrm>
            <a:off x="122237" y="1058862"/>
            <a:ext cx="7744428" cy="461665"/>
          </a:xfrm>
          <a:prstGeom prst="rect">
            <a:avLst/>
          </a:prstGeom>
        </p:spPr>
        <p:txBody>
          <a:bodyPr wrap="none">
            <a:spAutoFit/>
          </a:bodyPr>
          <a:lstStyle/>
          <a:p>
            <a:pPr marL="114300" lvl="0" indent="-114300" defTabSz="914400" fontAlgn="base">
              <a:spcBef>
                <a:spcPts val="600"/>
              </a:spcBef>
              <a:spcAft>
                <a:spcPct val="0"/>
              </a:spcAft>
              <a:buFont typeface="Arial" pitchFamily="34" charset="0"/>
              <a:buChar char="•"/>
              <a:defRPr/>
            </a:pPr>
            <a:r>
              <a:rPr lang="en-US" sz="2400" kern="0" dirty="0">
                <a:solidFill>
                  <a:srgbClr val="000000"/>
                </a:solidFill>
                <a:ea typeface="ＭＳ Ｐゴシック" pitchFamily="-110" charset="-128"/>
              </a:rPr>
              <a:t>EPMO: Using trend analysis to </a:t>
            </a:r>
            <a:r>
              <a:rPr lang="en-US" sz="2400" kern="0" dirty="0" smtClean="0">
                <a:solidFill>
                  <a:srgbClr val="000000"/>
                </a:solidFill>
                <a:ea typeface="ＭＳ Ｐゴシック" pitchFamily="-110" charset="-128"/>
              </a:rPr>
              <a:t>better predict </a:t>
            </a:r>
            <a:r>
              <a:rPr lang="en-US" sz="2400" kern="0" dirty="0">
                <a:solidFill>
                  <a:srgbClr val="000000"/>
                </a:solidFill>
                <a:ea typeface="ＭＳ Ｐゴシック" pitchFamily="-110" charset="-128"/>
              </a:rPr>
              <a:t>the future</a:t>
            </a:r>
          </a:p>
        </p:txBody>
      </p:sp>
    </p:spTree>
    <p:extLst>
      <p:ext uri="{BB962C8B-B14F-4D97-AF65-F5344CB8AC3E}">
        <p14:creationId xmlns:p14="http://schemas.microsoft.com/office/powerpoint/2010/main" val="1415267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1037" y="1539"/>
            <a:ext cx="10439400" cy="917575"/>
          </a:xfrm>
        </p:spPr>
        <p:txBody>
          <a:bodyPr/>
          <a:lstStyle/>
          <a:p>
            <a:r>
              <a:rPr lang="en-US" sz="4000" dirty="0" smtClean="0"/>
              <a:t>2013- Portfolio Forecasting Accuracy – Spot On!</a:t>
            </a:r>
            <a:endParaRPr lang="en-US" sz="4000" dirty="0"/>
          </a:p>
        </p:txBody>
      </p:sp>
      <p:cxnSp>
        <p:nvCxnSpPr>
          <p:cNvPr id="36" name="Shape 137"/>
          <p:cNvCxnSpPr>
            <a:cxnSpLocks noChangeShapeType="1"/>
          </p:cNvCxnSpPr>
          <p:nvPr/>
        </p:nvCxnSpPr>
        <p:spPr bwMode="auto">
          <a:xfrm rot="16200000" flipH="1">
            <a:off x="3192749" y="797006"/>
            <a:ext cx="638175" cy="2430514"/>
          </a:xfrm>
          <a:prstGeom prst="bentConnector2">
            <a:avLst/>
          </a:prstGeom>
          <a:noFill/>
          <a:ln w="25400" algn="ctr">
            <a:noFill/>
            <a:round/>
            <a:headEnd/>
            <a:tailEnd type="arrow" w="med" len="med"/>
          </a:ln>
        </p:spPr>
      </p:cxnSp>
      <p:sp>
        <p:nvSpPr>
          <p:cNvPr id="26"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a:t>
            </a:r>
            <a:r>
              <a:rPr lang="en-US" sz="1600" dirty="0" smtClean="0">
                <a:solidFill>
                  <a:srgbClr val="002060"/>
                </a:solidFill>
                <a:latin typeface="Arial Narrow" pitchFamily="34" charset="0"/>
                <a:ea typeface="Times New Roman (Hebrew)"/>
                <a:cs typeface="Times New Roman (Hebrew)"/>
              </a:rPr>
              <a:t>Portfolio</a:t>
            </a:r>
          </a:p>
        </p:txBody>
      </p:sp>
      <p:graphicFrame>
        <p:nvGraphicFramePr>
          <p:cNvPr id="12" name="Object 7"/>
          <p:cNvGraphicFramePr>
            <a:graphicFrameLocks noChangeAspect="1"/>
          </p:cNvGraphicFramePr>
          <p:nvPr>
            <p:extLst>
              <p:ext uri="{D42A27DB-BD31-4B8C-83A1-F6EECF244321}">
                <p14:modId xmlns:p14="http://schemas.microsoft.com/office/powerpoint/2010/main" val="495831395"/>
              </p:ext>
            </p:extLst>
          </p:nvPr>
        </p:nvGraphicFramePr>
        <p:xfrm>
          <a:off x="0" y="1280415"/>
          <a:ext cx="9037637" cy="5950647"/>
        </p:xfrm>
        <a:graphic>
          <a:graphicData uri="http://schemas.openxmlformats.org/drawingml/2006/chart">
            <c:chart xmlns:c="http://schemas.openxmlformats.org/drawingml/2006/chart" xmlns:r="http://schemas.openxmlformats.org/officeDocument/2006/relationships" r:id="rId2"/>
          </a:graphicData>
        </a:graphic>
      </p:graphicFrame>
      <p:cxnSp>
        <p:nvCxnSpPr>
          <p:cNvPr id="13" name="Shape 137"/>
          <p:cNvCxnSpPr>
            <a:cxnSpLocks noChangeShapeType="1"/>
          </p:cNvCxnSpPr>
          <p:nvPr/>
        </p:nvCxnSpPr>
        <p:spPr bwMode="auto">
          <a:xfrm rot="16200000" flipH="1">
            <a:off x="3192749" y="797006"/>
            <a:ext cx="638175" cy="2430514"/>
          </a:xfrm>
          <a:prstGeom prst="bentConnector2">
            <a:avLst/>
          </a:prstGeom>
          <a:noFill/>
          <a:ln w="25400" algn="ctr">
            <a:noFill/>
            <a:round/>
            <a:headEnd/>
            <a:tailEnd type="arrow" w="med" len="med"/>
          </a:ln>
        </p:spPr>
      </p:cxnSp>
      <p:sp>
        <p:nvSpPr>
          <p:cNvPr id="15" name="Rectangle 14"/>
          <p:cNvSpPr/>
          <p:nvPr/>
        </p:nvSpPr>
        <p:spPr bwMode="auto">
          <a:xfrm>
            <a:off x="9266237" y="2012262"/>
            <a:ext cx="2971800" cy="3999599"/>
          </a:xfrm>
          <a:prstGeom prst="rect">
            <a:avLst/>
          </a:prstGeom>
          <a:solidFill>
            <a:sysClr val="window" lastClr="FFFFFF"/>
          </a:solidFill>
          <a:ln w="9525" cap="flat" cmpd="sng" algn="ctr">
            <a:solidFill>
              <a:srgbClr val="E7E6E6"/>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45720" tIns="45720" rIns="45720" bIns="45720" numCol="1" rtlCol="0" anchor="t" anchorCtr="0" compatLnSpc="1">
            <a:prstTxWarp prst="textNoShape">
              <a:avLst/>
            </a:prstTxWarp>
            <a:noAutofit/>
          </a:bodyPr>
          <a:lstStyle/>
          <a:p>
            <a:pPr marL="114300" marR="0" lvl="0" indent="-114300" algn="ctr" defTabSz="914400" eaLnBrk="1" fontAlgn="base" latinLnBrk="0" hangingPunct="1">
              <a:lnSpc>
                <a:spcPct val="100000"/>
              </a:lnSpc>
              <a:spcBef>
                <a:spcPct val="50000"/>
              </a:spcBef>
              <a:spcAft>
                <a:spcPct val="0"/>
              </a:spcAft>
              <a:buClrTx/>
              <a:buSzTx/>
              <a:buFontTx/>
              <a:buNone/>
              <a:tabLst/>
              <a:defRPr/>
            </a:pPr>
            <a:r>
              <a:rPr kumimoji="0" lang="en-US" sz="1400" b="1" i="0" u="sng" strike="noStrike" kern="0" cap="none" spc="0" normalizeH="0" baseline="0" noProof="0" dirty="0" smtClean="0">
                <a:ln>
                  <a:noFill/>
                </a:ln>
                <a:solidFill>
                  <a:srgbClr val="000000"/>
                </a:solidFill>
                <a:effectLst/>
                <a:uLnTx/>
                <a:uFillTx/>
                <a:ea typeface="ＭＳ Ｐゴシック" pitchFamily="-110" charset="-128"/>
              </a:rPr>
              <a:t>Comments</a:t>
            </a:r>
          </a:p>
          <a:p>
            <a:pPr marL="114300" marR="0" lvl="0" indent="-114300" defTabSz="914400" eaLnBrk="1" fontAlgn="base" latinLnBrk="0" hangingPunct="1">
              <a:lnSpc>
                <a:spcPct val="100000"/>
              </a:lnSpc>
              <a:spcBef>
                <a:spcPts val="600"/>
              </a:spcBef>
              <a:spcAft>
                <a:spcPct val="0"/>
              </a:spcAft>
              <a:buClrTx/>
              <a:buSzTx/>
              <a:buFont typeface="Arial" pitchFamily="34" charset="0"/>
              <a:buChar char="•"/>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10" charset="-128"/>
              </a:rPr>
              <a:t>The Original Budget </a:t>
            </a:r>
            <a:r>
              <a:rPr lang="en-US" sz="2000" kern="0" dirty="0" smtClean="0">
                <a:solidFill>
                  <a:srgbClr val="000000"/>
                </a:solidFill>
                <a:ea typeface="ＭＳ Ｐゴシック" pitchFamily="-110" charset="-128"/>
              </a:rPr>
              <a:t>was</a:t>
            </a:r>
            <a:r>
              <a:rPr kumimoji="0" lang="en-US" sz="2000" b="0" i="0" u="none" strike="noStrike" kern="0" cap="none" spc="0" normalizeH="0" baseline="0" noProof="0" dirty="0" smtClean="0">
                <a:ln>
                  <a:noFill/>
                </a:ln>
                <a:solidFill>
                  <a:srgbClr val="000000"/>
                </a:solidFill>
                <a:effectLst/>
                <a:uLnTx/>
                <a:uFillTx/>
                <a:ea typeface="ＭＳ Ｐゴシック" pitchFamily="-110" charset="-128"/>
              </a:rPr>
              <a:t> $212M</a:t>
            </a:r>
          </a:p>
          <a:p>
            <a:pPr marL="114300" marR="0" lvl="0" indent="-114300" defTabSz="914400" eaLnBrk="1" fontAlgn="base" latinLnBrk="0" hangingPunct="1">
              <a:lnSpc>
                <a:spcPct val="100000"/>
              </a:lnSpc>
              <a:spcBef>
                <a:spcPts val="600"/>
              </a:spcBef>
              <a:spcAft>
                <a:spcPct val="0"/>
              </a:spcAft>
              <a:buClrTx/>
              <a:buSzTx/>
              <a:buFont typeface="Arial" pitchFamily="34" charset="0"/>
              <a:buChar char="•"/>
              <a:tabLst/>
              <a:defRPr/>
            </a:pPr>
            <a:r>
              <a:rPr lang="en-US" sz="2000" kern="0" dirty="0" smtClean="0">
                <a:solidFill>
                  <a:srgbClr val="000000"/>
                </a:solidFill>
                <a:ea typeface="ＭＳ Ｐゴシック" pitchFamily="-110" charset="-128"/>
              </a:rPr>
              <a:t>Through the dynamic reallocation process we ‘gave back’ $33m</a:t>
            </a:r>
            <a:endParaRPr kumimoji="0" lang="en-US" sz="2000" b="0" i="0" u="none" strike="noStrike" kern="0" cap="none" spc="0" normalizeH="0" baseline="0" noProof="0" dirty="0" smtClean="0">
              <a:ln>
                <a:noFill/>
              </a:ln>
              <a:solidFill>
                <a:srgbClr val="000000"/>
              </a:solidFill>
              <a:effectLst/>
              <a:uLnTx/>
              <a:uFillTx/>
              <a:ea typeface="ＭＳ Ｐゴシック" pitchFamily="-110" charset="-128"/>
            </a:endParaRPr>
          </a:p>
          <a:p>
            <a:pPr marL="114300" marR="0" lvl="0" indent="-114300" defTabSz="914400" eaLnBrk="1" fontAlgn="base" latinLnBrk="0" hangingPunct="1">
              <a:lnSpc>
                <a:spcPct val="100000"/>
              </a:lnSpc>
              <a:spcBef>
                <a:spcPts val="600"/>
              </a:spcBef>
              <a:spcAft>
                <a:spcPct val="0"/>
              </a:spcAft>
              <a:buClrTx/>
              <a:buSzTx/>
              <a:buFont typeface="Arial" pitchFamily="34" charset="0"/>
              <a:buChar char="•"/>
              <a:tabLst/>
              <a:defRPr/>
            </a:pPr>
            <a:r>
              <a:rPr lang="en-US" sz="2000" kern="0" dirty="0" smtClean="0">
                <a:solidFill>
                  <a:srgbClr val="000000"/>
                </a:solidFill>
                <a:ea typeface="ＭＳ Ｐゴシック" pitchFamily="-110" charset="-128"/>
              </a:rPr>
              <a:t>The YE Actual Charges were $179.1M, slightly above the 2 year trend, but very close to the November year-end projection of 179.6M</a:t>
            </a:r>
            <a:endParaRPr kumimoji="0" lang="en-US" sz="2000" b="0" i="0" u="none" strike="noStrike" kern="0" cap="none" spc="0" normalizeH="0" baseline="0" noProof="0" dirty="0" smtClean="0">
              <a:ln>
                <a:noFill/>
              </a:ln>
              <a:solidFill>
                <a:srgbClr val="000000"/>
              </a:solidFill>
              <a:effectLst/>
              <a:uLnTx/>
              <a:uFillTx/>
              <a:ea typeface="ＭＳ Ｐゴシック" pitchFamily="-110" charset="-128"/>
            </a:endParaRPr>
          </a:p>
          <a:p>
            <a:pPr marR="0" lvl="0" defTabSz="914400" eaLnBrk="1" fontAlgn="base" latinLnBrk="0" hangingPunct="1">
              <a:lnSpc>
                <a:spcPct val="100000"/>
              </a:lnSpc>
              <a:spcBef>
                <a:spcPts val="600"/>
              </a:spcBef>
              <a:spcAft>
                <a:spcPct val="0"/>
              </a:spcAft>
              <a:buClrTx/>
              <a:buSzTx/>
              <a:tabLst/>
              <a:defRPr/>
            </a:pPr>
            <a:endParaRPr kumimoji="0" lang="en-US" sz="1400" b="0" i="0" u="none" strike="noStrike" kern="0" cap="none" spc="0" normalizeH="0" baseline="0" noProof="0" dirty="0" smtClean="0">
              <a:ln>
                <a:noFill/>
              </a:ln>
              <a:solidFill>
                <a:srgbClr val="000000"/>
              </a:solidFill>
              <a:effectLst/>
              <a:uLnTx/>
              <a:uFillTx/>
              <a:ea typeface="ＭＳ Ｐゴシック" pitchFamily="-110" charset="-128"/>
            </a:endParaRPr>
          </a:p>
        </p:txBody>
      </p:sp>
    </p:spTree>
    <p:extLst>
      <p:ext uri="{BB962C8B-B14F-4D97-AF65-F5344CB8AC3E}">
        <p14:creationId xmlns:p14="http://schemas.microsoft.com/office/powerpoint/2010/main" val="76493570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3437" y="38088"/>
            <a:ext cx="10212847" cy="917575"/>
          </a:xfrm>
        </p:spPr>
        <p:txBody>
          <a:bodyPr/>
          <a:lstStyle/>
          <a:p>
            <a:r>
              <a:rPr lang="en-US" sz="4800" dirty="0" smtClean="0"/>
              <a:t>EPMO: Budget and Utilization Trends</a:t>
            </a:r>
            <a:endParaRPr lang="en-US" sz="4800" dirty="0"/>
          </a:p>
        </p:txBody>
      </p:sp>
      <p:cxnSp>
        <p:nvCxnSpPr>
          <p:cNvPr id="36" name="Shape 137"/>
          <p:cNvCxnSpPr>
            <a:cxnSpLocks noChangeShapeType="1"/>
          </p:cNvCxnSpPr>
          <p:nvPr/>
        </p:nvCxnSpPr>
        <p:spPr bwMode="auto">
          <a:xfrm rot="16200000" flipH="1">
            <a:off x="3192749" y="797006"/>
            <a:ext cx="638175" cy="2430514"/>
          </a:xfrm>
          <a:prstGeom prst="bentConnector2">
            <a:avLst/>
          </a:prstGeom>
          <a:noFill/>
          <a:ln w="25400" algn="ctr">
            <a:noFill/>
            <a:round/>
            <a:headEnd/>
            <a:tailEnd type="arrow" w="med" len="med"/>
          </a:ln>
        </p:spPr>
      </p:cxnSp>
      <p:sp>
        <p:nvSpPr>
          <p:cNvPr id="26"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a:t>
            </a:r>
            <a:r>
              <a:rPr lang="en-US" sz="1600" dirty="0" smtClean="0">
                <a:solidFill>
                  <a:srgbClr val="002060"/>
                </a:solidFill>
                <a:latin typeface="Arial Narrow" pitchFamily="34" charset="0"/>
                <a:ea typeface="Times New Roman (Hebrew)"/>
                <a:cs typeface="Times New Roman (Hebrew)"/>
              </a:rPr>
              <a:t>Portfolio</a:t>
            </a:r>
          </a:p>
        </p:txBody>
      </p:sp>
      <p:graphicFrame>
        <p:nvGraphicFramePr>
          <p:cNvPr id="5" name="Content Placeholder 9"/>
          <p:cNvGraphicFramePr>
            <a:graphicFrameLocks/>
          </p:cNvGraphicFramePr>
          <p:nvPr>
            <p:extLst>
              <p:ext uri="{D42A27DB-BD31-4B8C-83A1-F6EECF244321}">
                <p14:modId xmlns:p14="http://schemas.microsoft.com/office/powerpoint/2010/main" val="3590369817"/>
              </p:ext>
            </p:extLst>
          </p:nvPr>
        </p:nvGraphicFramePr>
        <p:xfrm>
          <a:off x="1722437" y="1287462"/>
          <a:ext cx="8991600" cy="35052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50837" y="5232725"/>
            <a:ext cx="11734800" cy="1369606"/>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Our budget utilization rates have significantly increased over the years</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In 2013, this portfolio “gave back” $33m, to the Corporation and came in at full budget utilization</a:t>
            </a:r>
          </a:p>
        </p:txBody>
      </p:sp>
    </p:spTree>
    <p:extLst>
      <p:ext uri="{BB962C8B-B14F-4D97-AF65-F5344CB8AC3E}">
        <p14:creationId xmlns:p14="http://schemas.microsoft.com/office/powerpoint/2010/main" val="249042990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7" y="601662"/>
            <a:ext cx="11889564" cy="917575"/>
          </a:xfrm>
        </p:spPr>
        <p:txBody>
          <a:bodyPr/>
          <a:lstStyle/>
          <a:p>
            <a:r>
              <a:rPr lang="en-US" dirty="0" smtClean="0"/>
              <a:t>Portfolio Summary by Organization </a:t>
            </a:r>
            <a:endParaRPr lang="en-US" dirty="0"/>
          </a:p>
        </p:txBody>
      </p:sp>
      <p:cxnSp>
        <p:nvCxnSpPr>
          <p:cNvPr id="36" name="Shape 137"/>
          <p:cNvCxnSpPr>
            <a:cxnSpLocks noChangeShapeType="1"/>
          </p:cNvCxnSpPr>
          <p:nvPr/>
        </p:nvCxnSpPr>
        <p:spPr bwMode="auto">
          <a:xfrm rot="16200000" flipH="1">
            <a:off x="3192749" y="797006"/>
            <a:ext cx="638175" cy="2430514"/>
          </a:xfrm>
          <a:prstGeom prst="bentConnector2">
            <a:avLst/>
          </a:prstGeom>
          <a:noFill/>
          <a:ln w="25400" algn="ctr">
            <a:noFill/>
            <a:round/>
            <a:headEnd/>
            <a:tailEnd type="arrow" w="med" len="med"/>
          </a:ln>
        </p:spPr>
      </p:cxnSp>
      <p:sp>
        <p:nvSpPr>
          <p:cNvPr id="26"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a:t>
            </a:r>
            <a:r>
              <a:rPr lang="en-US" sz="1600" dirty="0" smtClean="0">
                <a:solidFill>
                  <a:srgbClr val="002060"/>
                </a:solidFill>
                <a:latin typeface="Arial Narrow" pitchFamily="34" charset="0"/>
                <a:ea typeface="Times New Roman (Hebrew)"/>
                <a:cs typeface="Times New Roman (Hebrew)"/>
              </a:rPr>
              <a:t>Portfolio</a:t>
            </a:r>
          </a:p>
        </p:txBody>
      </p:sp>
      <p:graphicFrame>
        <p:nvGraphicFramePr>
          <p:cNvPr id="8" name="Table 7"/>
          <p:cNvGraphicFramePr>
            <a:graphicFrameLocks noGrp="1"/>
          </p:cNvGraphicFramePr>
          <p:nvPr>
            <p:extLst>
              <p:ext uri="{D42A27DB-BD31-4B8C-83A1-F6EECF244321}">
                <p14:modId xmlns:p14="http://schemas.microsoft.com/office/powerpoint/2010/main" val="2022365761"/>
              </p:ext>
            </p:extLst>
          </p:nvPr>
        </p:nvGraphicFramePr>
        <p:xfrm>
          <a:off x="731837" y="1973262"/>
          <a:ext cx="10151934" cy="3907977"/>
        </p:xfrm>
        <a:graphic>
          <a:graphicData uri="http://schemas.openxmlformats.org/drawingml/2006/table">
            <a:tbl>
              <a:tblPr/>
              <a:tblGrid>
                <a:gridCol w="1438617"/>
                <a:gridCol w="1225808"/>
                <a:gridCol w="1113308"/>
                <a:gridCol w="980646"/>
                <a:gridCol w="929705"/>
                <a:gridCol w="1062367"/>
                <a:gridCol w="653764"/>
                <a:gridCol w="1195029"/>
                <a:gridCol w="929705"/>
                <a:gridCol w="622985"/>
              </a:tblGrid>
              <a:tr h="83080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000000"/>
                          </a:solidFill>
                          <a:latin typeface="Arial" panose="020B0604020202020204" pitchFamily="34" charset="0"/>
                          <a:cs typeface="Arial" panose="020B0604020202020204" pitchFamily="34" charset="0"/>
                        </a:rPr>
                        <a:t>Organization</a:t>
                      </a:r>
                    </a:p>
                  </a:txBody>
                  <a:tcPr marL="45720" marR="45720" marT="9144" marB="9144"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000000"/>
                          </a:solidFill>
                          <a:latin typeface="Arial" panose="020B0604020202020204" pitchFamily="34" charset="0"/>
                          <a:cs typeface="Arial" panose="020B0604020202020204" pitchFamily="34" charset="0"/>
                        </a:rPr>
                        <a:t>2013 Requested</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000000"/>
                          </a:solidFill>
                          <a:latin typeface="Arial" panose="020B0604020202020204" pitchFamily="34" charset="0"/>
                          <a:cs typeface="Arial" panose="020B0604020202020204" pitchFamily="34" charset="0"/>
                        </a:rPr>
                        <a:t>2013 </a:t>
                      </a:r>
                      <a:r>
                        <a:rPr lang="en-US" sz="1600" b="1" i="0" u="none" strike="noStrike" dirty="0" smtClean="0">
                          <a:solidFill>
                            <a:srgbClr val="000000"/>
                          </a:solidFill>
                          <a:latin typeface="Arial" panose="020B0604020202020204" pitchFamily="34" charset="0"/>
                          <a:cs typeface="Arial" panose="020B0604020202020204" pitchFamily="34" charset="0"/>
                        </a:rPr>
                        <a:t>Approved</a:t>
                      </a:r>
                      <a:endParaRPr lang="en-US" sz="1600" b="1" i="0" u="none" strike="noStrike" dirty="0">
                        <a:solidFill>
                          <a:srgbClr val="000000"/>
                        </a:solidFill>
                        <a:latin typeface="Arial" panose="020B0604020202020204" pitchFamily="34" charset="0"/>
                        <a:cs typeface="Arial" panose="020B0604020202020204" pitchFamily="34" charset="0"/>
                      </a:endParaRP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000000"/>
                          </a:solidFill>
                          <a:latin typeface="Arial" panose="020B0604020202020204" pitchFamily="34" charset="0"/>
                          <a:cs typeface="Arial" panose="020B0604020202020204" pitchFamily="34" charset="0"/>
                        </a:rPr>
                        <a:t>2013 Actual Charges</a:t>
                      </a:r>
                    </a:p>
                  </a:txBody>
                  <a:tcPr marL="45720" marR="45720" marT="9144" marB="9144"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000000"/>
                          </a:solidFill>
                          <a:latin typeface="Arial" panose="020B0604020202020204" pitchFamily="34" charset="0"/>
                          <a:cs typeface="Arial" panose="020B0604020202020204" pitchFamily="34" charset="0"/>
                        </a:rPr>
                        <a:t>2013 Original Budget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gridSpan="2">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000000"/>
                          </a:solidFill>
                          <a:latin typeface="Arial" panose="020B0604020202020204" pitchFamily="34" charset="0"/>
                          <a:cs typeface="Arial" panose="020B0604020202020204" pitchFamily="34" charset="0"/>
                        </a:rPr>
                        <a:t>Actual vs. Budget</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hMerge="1">
                  <a:txBody>
                    <a:bodyPr/>
                    <a:lstStyle/>
                    <a:p>
                      <a:endParaRPr lang="en-US"/>
                    </a:p>
                  </a:txBody>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smtClean="0">
                          <a:solidFill>
                            <a:srgbClr val="000000"/>
                          </a:solidFill>
                          <a:latin typeface="Arial" panose="020B0604020202020204" pitchFamily="34" charset="0"/>
                          <a:cs typeface="Arial" panose="020B0604020202020204" pitchFamily="34" charset="0"/>
                        </a:rPr>
                        <a:t>November Forecast</a:t>
                      </a:r>
                      <a:endParaRPr lang="en-US" sz="1600" b="1" i="0" u="none" strike="noStrike" dirty="0">
                        <a:solidFill>
                          <a:srgbClr val="000000"/>
                        </a:solidFill>
                        <a:latin typeface="Arial" panose="020B0604020202020204" pitchFamily="34" charset="0"/>
                        <a:cs typeface="Arial" panose="020B0604020202020204" pitchFamily="34" charset="0"/>
                      </a:endParaRP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gridSpan="2">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000000"/>
                          </a:solidFill>
                          <a:latin typeface="Arial" panose="020B0604020202020204" pitchFamily="34" charset="0"/>
                          <a:cs typeface="Arial" panose="020B0604020202020204" pitchFamily="34" charset="0"/>
                        </a:rPr>
                        <a:t>Actual vs. Forecast</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hMerge="1">
                  <a:txBody>
                    <a:bodyPr/>
                    <a:lstStyle/>
                    <a:p>
                      <a:endParaRPr lang="en-US"/>
                    </a:p>
                  </a:txBody>
                  <a:tcPr/>
                </a:tc>
              </a:tr>
              <a:tr h="764227">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Arial" panose="020B0604020202020204" pitchFamily="34" charset="0"/>
                          <a:cs typeface="Arial" panose="020B0604020202020204" pitchFamily="34" charset="0"/>
                        </a:rPr>
                        <a:t>Organization 1</a:t>
                      </a:r>
                      <a:endParaRPr lang="en-US" sz="1600" b="0" i="0" u="none" strike="noStrike" dirty="0">
                        <a:solidFill>
                          <a:srgbClr val="000000"/>
                        </a:solidFill>
                        <a:latin typeface="Arial" panose="020B0604020202020204" pitchFamily="34" charset="0"/>
                        <a:cs typeface="Arial" panose="020B0604020202020204" pitchFamily="34" charset="0"/>
                      </a:endParaRPr>
                    </a:p>
                  </a:txBody>
                  <a:tcPr marL="45720" marR="45720" marT="9144" marB="9144"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chemeClr val="tx1"/>
                          </a:solidFill>
                          <a:latin typeface="Arial" panose="020B0604020202020204" pitchFamily="34" charset="0"/>
                          <a:cs typeface="Arial" panose="020B0604020202020204" pitchFamily="34" charset="0"/>
                        </a:rPr>
                        <a:t> </a:t>
                      </a:r>
                      <a:r>
                        <a:rPr lang="en-US" sz="1600" b="0" i="0" u="none" strike="noStrike" dirty="0" smtClean="0">
                          <a:solidFill>
                            <a:schemeClr val="tx1"/>
                          </a:solidFill>
                          <a:latin typeface="Arial" panose="020B0604020202020204" pitchFamily="34" charset="0"/>
                          <a:cs typeface="Arial" panose="020B0604020202020204" pitchFamily="34" charset="0"/>
                        </a:rPr>
                        <a:t>$27,404</a:t>
                      </a:r>
                      <a:endParaRPr lang="en-US" sz="1600" b="0" i="0" u="none" strike="noStrike" dirty="0">
                        <a:solidFill>
                          <a:schemeClr val="tx1"/>
                        </a:solidFill>
                        <a:latin typeface="Arial" panose="020B0604020202020204" pitchFamily="34" charset="0"/>
                        <a:cs typeface="Arial" panose="020B0604020202020204" pitchFamily="34" charset="0"/>
                      </a:endParaRP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chemeClr val="tx1"/>
                          </a:solidFill>
                          <a:latin typeface="Arial" panose="020B0604020202020204" pitchFamily="34" charset="0"/>
                          <a:cs typeface="Arial" panose="020B0604020202020204" pitchFamily="34" charset="0"/>
                        </a:rPr>
                        <a:t>$22,442 </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$14,869 </a:t>
                      </a:r>
                    </a:p>
                  </a:txBody>
                  <a:tcPr marL="45720" marR="45720" marT="9144" marB="9144"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$22,442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latin typeface="Arial" panose="020B0604020202020204" pitchFamily="34" charset="0"/>
                          <a:cs typeface="Arial" panose="020B0604020202020204" pitchFamily="34" charset="0"/>
                        </a:rPr>
                        <a:t>($7,574)</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a:solidFill>
                            <a:srgbClr val="000000"/>
                          </a:solidFill>
                          <a:latin typeface="Arial" panose="020B0604020202020204" pitchFamily="34" charset="0"/>
                          <a:cs typeface="Arial" panose="020B0604020202020204" pitchFamily="34" charset="0"/>
                        </a:rPr>
                        <a:t>-34%</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latin typeface="Arial" panose="020B0604020202020204" pitchFamily="34" charset="0"/>
                          <a:cs typeface="Arial" panose="020B0604020202020204" pitchFamily="34" charset="0"/>
                        </a:rPr>
                        <a:t>$15,991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($1,122)</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a:solidFill>
                            <a:srgbClr val="000000"/>
                          </a:solidFill>
                          <a:latin typeface="Arial" panose="020B0604020202020204" pitchFamily="34" charset="0"/>
                          <a:cs typeface="Arial" panose="020B0604020202020204" pitchFamily="34" charset="0"/>
                        </a:rPr>
                        <a:t>-7%</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r>
              <a:tr h="74058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Arial" panose="020B0604020202020204" pitchFamily="34" charset="0"/>
                          <a:cs typeface="Arial" panose="020B0604020202020204" pitchFamily="34" charset="0"/>
                        </a:rPr>
                        <a:t>Organization 2</a:t>
                      </a:r>
                      <a:endParaRPr lang="en-US" sz="1600" b="0" i="0" u="none" strike="noStrike" dirty="0">
                        <a:solidFill>
                          <a:srgbClr val="000000"/>
                        </a:solidFill>
                        <a:latin typeface="Arial" panose="020B0604020202020204" pitchFamily="34" charset="0"/>
                        <a:cs typeface="Arial" panose="020B0604020202020204" pitchFamily="34" charset="0"/>
                      </a:endParaRPr>
                    </a:p>
                  </a:txBody>
                  <a:tcPr marL="45720" marR="45720" marT="9144" marB="9144"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smtClean="0">
                          <a:solidFill>
                            <a:schemeClr val="tx1"/>
                          </a:solidFill>
                          <a:latin typeface="Arial" panose="020B0604020202020204" pitchFamily="34" charset="0"/>
                          <a:cs typeface="Arial" panose="020B0604020202020204" pitchFamily="34" charset="0"/>
                        </a:rPr>
                        <a:t>$73,851</a:t>
                      </a:r>
                      <a:r>
                        <a:rPr lang="en-US" sz="1600" b="0" i="0" u="none" strike="noStrike" dirty="0">
                          <a:solidFill>
                            <a:schemeClr val="tx1"/>
                          </a:solidFill>
                          <a:latin typeface="Arial" panose="020B0604020202020204" pitchFamily="34" charset="0"/>
                          <a:cs typeface="Arial" panose="020B0604020202020204" pitchFamily="34" charset="0"/>
                        </a:rPr>
                        <a:t>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chemeClr val="tx1"/>
                          </a:solidFill>
                          <a:latin typeface="Arial" panose="020B0604020202020204" pitchFamily="34" charset="0"/>
                          <a:cs typeface="Arial" panose="020B0604020202020204" pitchFamily="34" charset="0"/>
                        </a:rPr>
                        <a:t>$62,864 </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latin typeface="Arial" panose="020B0604020202020204" pitchFamily="34" charset="0"/>
                          <a:cs typeface="Arial" panose="020B0604020202020204" pitchFamily="34" charset="0"/>
                        </a:rPr>
                        <a:t>$50,236 </a:t>
                      </a:r>
                    </a:p>
                  </a:txBody>
                  <a:tcPr marL="45720" marR="45720" marT="9144" marB="9144"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$62,864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($12,628)</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Arial" panose="020B0604020202020204" pitchFamily="34" charset="0"/>
                          <a:cs typeface="Arial" panose="020B0604020202020204" pitchFamily="34" charset="0"/>
                        </a:rPr>
                        <a:t>-20%</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latin typeface="Arial" panose="020B0604020202020204" pitchFamily="34" charset="0"/>
                          <a:cs typeface="Arial" panose="020B0604020202020204" pitchFamily="34" charset="0"/>
                        </a:rPr>
                        <a:t>$48,050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latin typeface="Arial" panose="020B0604020202020204" pitchFamily="34" charset="0"/>
                          <a:cs typeface="Arial" panose="020B0604020202020204" pitchFamily="34" charset="0"/>
                        </a:rPr>
                        <a:t>$2,186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Arial" panose="020B0604020202020204" pitchFamily="34" charset="0"/>
                          <a:cs typeface="Arial" panose="020B0604020202020204" pitchFamily="34" charset="0"/>
                        </a:rPr>
                        <a:t>5%</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r>
              <a:tr h="770981">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Arial" panose="020B0604020202020204" pitchFamily="34" charset="0"/>
                          <a:cs typeface="Arial" panose="020B0604020202020204" pitchFamily="34" charset="0"/>
                        </a:rPr>
                        <a:t>Organization 3</a:t>
                      </a:r>
                      <a:endParaRPr lang="en-US" sz="1600" b="0" i="0" u="none" strike="noStrike" dirty="0">
                        <a:solidFill>
                          <a:srgbClr val="000000"/>
                        </a:solidFill>
                        <a:latin typeface="Arial" panose="020B0604020202020204" pitchFamily="34" charset="0"/>
                        <a:cs typeface="Arial" panose="020B0604020202020204" pitchFamily="34" charset="0"/>
                      </a:endParaRPr>
                    </a:p>
                  </a:txBody>
                  <a:tcPr marL="45720" marR="45720" marT="9144" marB="9144"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smtClean="0">
                          <a:solidFill>
                            <a:schemeClr val="tx1"/>
                          </a:solidFill>
                          <a:latin typeface="Arial" panose="020B0604020202020204" pitchFamily="34" charset="0"/>
                          <a:cs typeface="Arial" panose="020B0604020202020204" pitchFamily="34" charset="0"/>
                        </a:rPr>
                        <a:t>$0</a:t>
                      </a:r>
                      <a:r>
                        <a:rPr lang="en-US" sz="1600" b="0" i="0" u="none" strike="noStrike" dirty="0">
                          <a:solidFill>
                            <a:schemeClr val="tx1"/>
                          </a:solidFill>
                          <a:latin typeface="Arial" panose="020B0604020202020204" pitchFamily="34" charset="0"/>
                          <a:cs typeface="Arial" panose="020B0604020202020204" pitchFamily="34" charset="0"/>
                        </a:rPr>
                        <a:t>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chemeClr val="tx1"/>
                          </a:solidFill>
                          <a:latin typeface="Arial" panose="020B0604020202020204" pitchFamily="34" charset="0"/>
                          <a:cs typeface="Arial" panose="020B0604020202020204" pitchFamily="34" charset="0"/>
                        </a:rPr>
                        <a:t>$0 </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latin typeface="Arial" panose="020B0604020202020204" pitchFamily="34" charset="0"/>
                          <a:cs typeface="Arial" panose="020B0604020202020204" pitchFamily="34" charset="0"/>
                        </a:rPr>
                        <a:t>$197 </a:t>
                      </a:r>
                    </a:p>
                  </a:txBody>
                  <a:tcPr marL="45720" marR="45720" marT="9144" marB="9144"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latin typeface="Arial" panose="020B0604020202020204" pitchFamily="34" charset="0"/>
                          <a:cs typeface="Arial" panose="020B0604020202020204" pitchFamily="34" charset="0"/>
                        </a:rPr>
                        <a:t>$0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$197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Arial" panose="020B0604020202020204" pitchFamily="34" charset="0"/>
                          <a:cs typeface="Arial" panose="020B0604020202020204" pitchFamily="34" charset="0"/>
                        </a:rPr>
                        <a:t>-</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$195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$2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a:solidFill>
                            <a:srgbClr val="000000"/>
                          </a:solidFill>
                          <a:latin typeface="Arial" panose="020B0604020202020204" pitchFamily="34" charset="0"/>
                          <a:cs typeface="Arial" panose="020B0604020202020204" pitchFamily="34" charset="0"/>
                        </a:rPr>
                        <a:t>1%</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r>
              <a:tr h="801377">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Arial" panose="020B0604020202020204" pitchFamily="34" charset="0"/>
                          <a:cs typeface="Arial" panose="020B0604020202020204" pitchFamily="34" charset="0"/>
                        </a:rPr>
                        <a:t>Organization 4</a:t>
                      </a:r>
                      <a:endParaRPr lang="en-US" sz="1600" b="0" i="0" u="none" strike="noStrike" dirty="0">
                        <a:solidFill>
                          <a:srgbClr val="000000"/>
                        </a:solidFill>
                        <a:latin typeface="Arial" panose="020B0604020202020204" pitchFamily="34" charset="0"/>
                        <a:cs typeface="Arial" panose="020B0604020202020204" pitchFamily="34" charset="0"/>
                      </a:endParaRPr>
                    </a:p>
                  </a:txBody>
                  <a:tcPr marL="45720" marR="45720" marT="9144" marB="9144"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smtClean="0">
                          <a:solidFill>
                            <a:schemeClr val="tx1"/>
                          </a:solidFill>
                          <a:latin typeface="Arial" panose="020B0604020202020204" pitchFamily="34" charset="0"/>
                          <a:cs typeface="Arial" panose="020B0604020202020204" pitchFamily="34" charset="0"/>
                        </a:rPr>
                        <a:t>$11,105</a:t>
                      </a:r>
                      <a:r>
                        <a:rPr lang="en-US" sz="1600" b="0" i="0" u="none" strike="noStrike" dirty="0">
                          <a:solidFill>
                            <a:schemeClr val="tx1"/>
                          </a:solidFill>
                          <a:latin typeface="Arial" panose="020B0604020202020204" pitchFamily="34" charset="0"/>
                          <a:cs typeface="Arial" panose="020B0604020202020204" pitchFamily="34" charset="0"/>
                        </a:rPr>
                        <a:t>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chemeClr val="tx1"/>
                          </a:solidFill>
                          <a:latin typeface="Arial" panose="020B0604020202020204" pitchFamily="34" charset="0"/>
                          <a:cs typeface="Arial" panose="020B0604020202020204" pitchFamily="34" charset="0"/>
                        </a:rPr>
                        <a:t>$5,987 </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$3,650 </a:t>
                      </a:r>
                    </a:p>
                  </a:txBody>
                  <a:tcPr marL="45720" marR="45720" marT="9144" marB="9144"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$5,987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($2,337)</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Arial" panose="020B0604020202020204" pitchFamily="34" charset="0"/>
                          <a:cs typeface="Arial" panose="020B0604020202020204" pitchFamily="34" charset="0"/>
                        </a:rPr>
                        <a:t>-39%</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3B3"/>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$3,683 </a:t>
                      </a:r>
                    </a:p>
                  </a:txBody>
                  <a:tcPr marL="45720" marR="45720" marT="9144" marB="9144"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latin typeface="Arial" panose="020B0604020202020204" pitchFamily="34" charset="0"/>
                          <a:cs typeface="Arial" panose="020B0604020202020204" pitchFamily="34" charset="0"/>
                        </a:rPr>
                        <a:t>($33)</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Arial" panose="020B0604020202020204" pitchFamily="34" charset="0"/>
                          <a:cs typeface="Arial" panose="020B0604020202020204" pitchFamily="34" charset="0"/>
                        </a:rPr>
                        <a:t>-1%</a:t>
                      </a:r>
                    </a:p>
                  </a:txBody>
                  <a:tcPr marL="45720" marR="45720" marT="9144" marB="9144" anchor="ctr">
                    <a:lnL w="635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r>
            </a:tbl>
          </a:graphicData>
        </a:graphic>
      </p:graphicFrame>
    </p:spTree>
    <p:extLst>
      <p:ext uri="{BB962C8B-B14F-4D97-AF65-F5344CB8AC3E}">
        <p14:creationId xmlns:p14="http://schemas.microsoft.com/office/powerpoint/2010/main" val="155627076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3120" y="1539"/>
            <a:ext cx="10136647" cy="917575"/>
          </a:xfrm>
        </p:spPr>
        <p:txBody>
          <a:bodyPr/>
          <a:lstStyle/>
          <a:p>
            <a:r>
              <a:rPr lang="en-US" dirty="0" smtClean="0"/>
              <a:t>Developing Trends and Metrics</a:t>
            </a:r>
            <a:endParaRPr lang="en-US" dirty="0"/>
          </a:p>
        </p:txBody>
      </p:sp>
      <p:sp>
        <p:nvSpPr>
          <p:cNvPr id="4"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Portfolio</a:t>
            </a:r>
          </a:p>
        </p:txBody>
      </p:sp>
      <p:sp>
        <p:nvSpPr>
          <p:cNvPr id="9" name="Title 8"/>
          <p:cNvSpPr txBox="1">
            <a:spLocks/>
          </p:cNvSpPr>
          <p:nvPr/>
        </p:nvSpPr>
        <p:spPr bwMode="auto">
          <a:xfrm>
            <a:off x="5075237" y="1135062"/>
            <a:ext cx="3886200" cy="571500"/>
          </a:xfrm>
          <a:prstGeom prst="rect">
            <a:avLst/>
          </a:prstGeom>
          <a:noFill/>
          <a:ln w="9525">
            <a:noFill/>
            <a:miter lim="800000"/>
            <a:headEnd/>
            <a:tailEnd/>
          </a:ln>
        </p:spPr>
        <p:txBody>
          <a:bodyPr vert="horz" wrap="square" lIns="91400" tIns="45702" rIns="91400" bIns="45702" numCol="1" anchor="t" anchorCtr="0" compatLnSpc="1">
            <a:prstTxWarp prst="textNoShape">
              <a:avLst/>
            </a:prstTxWarp>
          </a:bodyPr>
          <a:lstStyle/>
          <a:p>
            <a:pPr algn="l" eaLnBrk="0" hangingPunct="0">
              <a:lnSpc>
                <a:spcPct val="90000"/>
              </a:lnSpc>
              <a:spcBef>
                <a:spcPct val="0"/>
              </a:spcBef>
              <a:defRPr/>
            </a:pPr>
            <a:r>
              <a:rPr lang="en-US" sz="2000" b="1" dirty="0" smtClean="0">
                <a:ea typeface="ＭＳ Ｐゴシック" pitchFamily="-110" charset="-128"/>
                <a:cs typeface="Arial" panose="020B0604020202020204" pitchFamily="34" charset="0"/>
              </a:rPr>
              <a:t>Project Forecasting </a:t>
            </a:r>
            <a:r>
              <a:rPr lang="en-US" sz="2000" b="1" dirty="0">
                <a:ea typeface="ＭＳ Ｐゴシック" pitchFamily="-110" charset="-128"/>
                <a:cs typeface="Arial" panose="020B0604020202020204" pitchFamily="34" charset="0"/>
              </a:rPr>
              <a:t>Accuracy</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637" y="1592262"/>
            <a:ext cx="102108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bwMode="auto">
          <a:xfrm>
            <a:off x="5303837" y="1744662"/>
            <a:ext cx="2133600" cy="3810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3" name="Title 8"/>
          <p:cNvSpPr txBox="1">
            <a:spLocks/>
          </p:cNvSpPr>
          <p:nvPr/>
        </p:nvSpPr>
        <p:spPr bwMode="auto">
          <a:xfrm>
            <a:off x="4999037" y="1897062"/>
            <a:ext cx="4648200" cy="571500"/>
          </a:xfrm>
          <a:prstGeom prst="rect">
            <a:avLst/>
          </a:prstGeom>
          <a:noFill/>
          <a:ln w="9525">
            <a:noFill/>
            <a:miter lim="800000"/>
            <a:headEnd/>
            <a:tailEnd/>
          </a:ln>
        </p:spPr>
        <p:txBody>
          <a:bodyPr vert="horz" wrap="square" lIns="91400" tIns="45702" rIns="91400" bIns="45702" numCol="1" anchor="t" anchorCtr="0" compatLnSpc="1">
            <a:prstTxWarp prst="textNoShape">
              <a:avLst/>
            </a:prstTxWarp>
          </a:bodyPr>
          <a:lstStyle/>
          <a:p>
            <a:pPr algn="l" eaLnBrk="0" hangingPunct="0">
              <a:lnSpc>
                <a:spcPct val="90000"/>
              </a:lnSpc>
              <a:spcBef>
                <a:spcPct val="0"/>
              </a:spcBef>
              <a:defRPr/>
            </a:pPr>
            <a:r>
              <a:rPr lang="en-US" sz="2000" dirty="0" smtClean="0">
                <a:ea typeface="ＭＳ Ｐゴシック" pitchFamily="-110" charset="-128"/>
                <a:cs typeface="Arial" panose="020B0604020202020204" pitchFamily="34" charset="0"/>
              </a:rPr>
              <a:t>Avg. Deviation from Budget:  28%</a:t>
            </a:r>
            <a:endParaRPr lang="en-US" sz="2000" dirty="0">
              <a:ea typeface="ＭＳ Ｐゴシック" pitchFamily="-110" charset="-128"/>
              <a:cs typeface="Arial" panose="020B0604020202020204" pitchFamily="34" charset="0"/>
            </a:endParaRPr>
          </a:p>
        </p:txBody>
      </p:sp>
    </p:spTree>
    <p:extLst>
      <p:ext uri="{BB962C8B-B14F-4D97-AF65-F5344CB8AC3E}">
        <p14:creationId xmlns:p14="http://schemas.microsoft.com/office/powerpoint/2010/main" val="25926707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5837" y="10677"/>
            <a:ext cx="9449117" cy="917575"/>
          </a:xfrm>
        </p:spPr>
        <p:txBody>
          <a:bodyPr/>
          <a:lstStyle/>
          <a:p>
            <a:r>
              <a:rPr lang="en-US" dirty="0" smtClean="0"/>
              <a:t>Project Forecasting Accuracy</a:t>
            </a:r>
            <a:endParaRPr lang="en-US" dirty="0"/>
          </a:p>
        </p:txBody>
      </p:sp>
      <p:sp>
        <p:nvSpPr>
          <p:cNvPr id="4"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Portfolio</a:t>
            </a:r>
          </a:p>
        </p:txBody>
      </p:sp>
      <p:graphicFrame>
        <p:nvGraphicFramePr>
          <p:cNvPr id="6" name="Table 5"/>
          <p:cNvGraphicFramePr>
            <a:graphicFrameLocks noGrp="1"/>
          </p:cNvGraphicFramePr>
          <p:nvPr>
            <p:extLst>
              <p:ext uri="{D42A27DB-BD31-4B8C-83A1-F6EECF244321}">
                <p14:modId xmlns:p14="http://schemas.microsoft.com/office/powerpoint/2010/main" val="3448836266"/>
              </p:ext>
            </p:extLst>
          </p:nvPr>
        </p:nvGraphicFramePr>
        <p:xfrm>
          <a:off x="1570037" y="1439862"/>
          <a:ext cx="8382000" cy="4572000"/>
        </p:xfrm>
        <a:graphic>
          <a:graphicData uri="http://schemas.openxmlformats.org/drawingml/2006/table">
            <a:tbl>
              <a:tblPr firstRow="1" lastRow="1" bandRow="1"/>
              <a:tblGrid>
                <a:gridCol w="3054458"/>
                <a:gridCol w="1917915"/>
                <a:gridCol w="1775847"/>
                <a:gridCol w="1633780"/>
              </a:tblGrid>
              <a:tr h="381000">
                <a:tc>
                  <a:txBody>
                    <a:bodyPr/>
                    <a:lstStyle>
                      <a:lvl1pPr marL="0" algn="l" defTabSz="932742" rtl="0" eaLnBrk="1" latinLnBrk="0" hangingPunct="1">
                        <a:defRPr sz="1800" b="1" kern="1200">
                          <a:solidFill>
                            <a:schemeClr val="lt1"/>
                          </a:solidFill>
                          <a:latin typeface="Arial"/>
                          <a:ea typeface=""/>
                          <a:cs typeface=""/>
                        </a:defRPr>
                      </a:lvl1pPr>
                      <a:lvl2pPr marL="466371" algn="l" defTabSz="932742" rtl="0" eaLnBrk="1" latinLnBrk="0" hangingPunct="1">
                        <a:defRPr sz="1800" b="1" kern="1200">
                          <a:solidFill>
                            <a:schemeClr val="lt1"/>
                          </a:solidFill>
                          <a:latin typeface="Arial"/>
                          <a:ea typeface=""/>
                          <a:cs typeface=""/>
                        </a:defRPr>
                      </a:lvl2pPr>
                      <a:lvl3pPr marL="932742" algn="l" defTabSz="932742" rtl="0" eaLnBrk="1" latinLnBrk="0" hangingPunct="1">
                        <a:defRPr sz="1800" b="1" kern="1200">
                          <a:solidFill>
                            <a:schemeClr val="lt1"/>
                          </a:solidFill>
                          <a:latin typeface="Arial"/>
                          <a:ea typeface=""/>
                          <a:cs typeface=""/>
                        </a:defRPr>
                      </a:lvl3pPr>
                      <a:lvl4pPr marL="1399113" algn="l" defTabSz="932742" rtl="0" eaLnBrk="1" latinLnBrk="0" hangingPunct="1">
                        <a:defRPr sz="1800" b="1" kern="1200">
                          <a:solidFill>
                            <a:schemeClr val="lt1"/>
                          </a:solidFill>
                          <a:latin typeface="Arial"/>
                          <a:ea typeface=""/>
                          <a:cs typeface=""/>
                        </a:defRPr>
                      </a:lvl4pPr>
                      <a:lvl5pPr marL="1865484" algn="l" defTabSz="932742" rtl="0" eaLnBrk="1" latinLnBrk="0" hangingPunct="1">
                        <a:defRPr sz="1800" b="1" kern="1200">
                          <a:solidFill>
                            <a:schemeClr val="lt1"/>
                          </a:solidFill>
                          <a:latin typeface="Arial"/>
                          <a:ea typeface=""/>
                          <a:cs typeface=""/>
                        </a:defRPr>
                      </a:lvl5pPr>
                      <a:lvl6pPr marL="2331856" algn="l" defTabSz="932742" rtl="0" eaLnBrk="1" latinLnBrk="0" hangingPunct="1">
                        <a:defRPr sz="1800" b="1" kern="1200">
                          <a:solidFill>
                            <a:schemeClr val="lt1"/>
                          </a:solidFill>
                          <a:latin typeface="Arial"/>
                          <a:ea typeface=""/>
                          <a:cs typeface=""/>
                        </a:defRPr>
                      </a:lvl6pPr>
                      <a:lvl7pPr marL="2798226" algn="l" defTabSz="932742" rtl="0" eaLnBrk="1" latinLnBrk="0" hangingPunct="1">
                        <a:defRPr sz="1800" b="1" kern="1200">
                          <a:solidFill>
                            <a:schemeClr val="lt1"/>
                          </a:solidFill>
                          <a:latin typeface="Arial"/>
                          <a:ea typeface=""/>
                          <a:cs typeface=""/>
                        </a:defRPr>
                      </a:lvl7pPr>
                      <a:lvl8pPr marL="3264597" algn="l" defTabSz="932742" rtl="0" eaLnBrk="1" latinLnBrk="0" hangingPunct="1">
                        <a:defRPr sz="1800" b="1" kern="1200">
                          <a:solidFill>
                            <a:schemeClr val="lt1"/>
                          </a:solidFill>
                          <a:latin typeface="Arial"/>
                          <a:ea typeface=""/>
                          <a:cs typeface=""/>
                        </a:defRPr>
                      </a:lvl8pPr>
                      <a:lvl9pPr marL="3730969" algn="l" defTabSz="932742" rtl="0" eaLnBrk="1" latinLnBrk="0" hangingPunct="1">
                        <a:defRPr sz="1800" b="1" kern="1200">
                          <a:solidFill>
                            <a:schemeClr val="lt1"/>
                          </a:solidFill>
                          <a:latin typeface="Arial"/>
                          <a:ea typeface=""/>
                          <a:cs typeface=""/>
                        </a:defRPr>
                      </a:lvl9pPr>
                    </a:lstStyle>
                    <a:p>
                      <a:pPr algn="ctr" fontAlgn="ctr"/>
                      <a:r>
                        <a:rPr lang="en-US" sz="1400" u="none" strike="noStrike" dirty="0">
                          <a:effectLst/>
                          <a:latin typeface="+mn-lt"/>
                        </a:rPr>
                        <a:t>Organization</a:t>
                      </a:r>
                      <a:endParaRPr lang="en-US" sz="1400" b="1" i="0" u="none" strike="noStrike" dirty="0">
                        <a:solidFill>
                          <a:srgbClr val="FFFFFF"/>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accent3"/>
                    </a:solidFill>
                  </a:tcPr>
                </a:tc>
                <a:tc>
                  <a:txBody>
                    <a:bodyPr/>
                    <a:lstStyle>
                      <a:lvl1pPr marL="0" algn="l" defTabSz="932742" rtl="0" eaLnBrk="1" latinLnBrk="0" hangingPunct="1">
                        <a:defRPr sz="1800" b="1" kern="1200">
                          <a:solidFill>
                            <a:schemeClr val="lt1"/>
                          </a:solidFill>
                          <a:latin typeface="Arial"/>
                          <a:ea typeface=""/>
                          <a:cs typeface=""/>
                        </a:defRPr>
                      </a:lvl1pPr>
                      <a:lvl2pPr marL="466371" algn="l" defTabSz="932742" rtl="0" eaLnBrk="1" latinLnBrk="0" hangingPunct="1">
                        <a:defRPr sz="1800" b="1" kern="1200">
                          <a:solidFill>
                            <a:schemeClr val="lt1"/>
                          </a:solidFill>
                          <a:latin typeface="Arial"/>
                          <a:ea typeface=""/>
                          <a:cs typeface=""/>
                        </a:defRPr>
                      </a:lvl2pPr>
                      <a:lvl3pPr marL="932742" algn="l" defTabSz="932742" rtl="0" eaLnBrk="1" latinLnBrk="0" hangingPunct="1">
                        <a:defRPr sz="1800" b="1" kern="1200">
                          <a:solidFill>
                            <a:schemeClr val="lt1"/>
                          </a:solidFill>
                          <a:latin typeface="Arial"/>
                          <a:ea typeface=""/>
                          <a:cs typeface=""/>
                        </a:defRPr>
                      </a:lvl3pPr>
                      <a:lvl4pPr marL="1399113" algn="l" defTabSz="932742" rtl="0" eaLnBrk="1" latinLnBrk="0" hangingPunct="1">
                        <a:defRPr sz="1800" b="1" kern="1200">
                          <a:solidFill>
                            <a:schemeClr val="lt1"/>
                          </a:solidFill>
                          <a:latin typeface="Arial"/>
                          <a:ea typeface=""/>
                          <a:cs typeface=""/>
                        </a:defRPr>
                      </a:lvl4pPr>
                      <a:lvl5pPr marL="1865484" algn="l" defTabSz="932742" rtl="0" eaLnBrk="1" latinLnBrk="0" hangingPunct="1">
                        <a:defRPr sz="1800" b="1" kern="1200">
                          <a:solidFill>
                            <a:schemeClr val="lt1"/>
                          </a:solidFill>
                          <a:latin typeface="Arial"/>
                          <a:ea typeface=""/>
                          <a:cs typeface=""/>
                        </a:defRPr>
                      </a:lvl5pPr>
                      <a:lvl6pPr marL="2331856" algn="l" defTabSz="932742" rtl="0" eaLnBrk="1" latinLnBrk="0" hangingPunct="1">
                        <a:defRPr sz="1800" b="1" kern="1200">
                          <a:solidFill>
                            <a:schemeClr val="lt1"/>
                          </a:solidFill>
                          <a:latin typeface="Arial"/>
                          <a:ea typeface=""/>
                          <a:cs typeface=""/>
                        </a:defRPr>
                      </a:lvl6pPr>
                      <a:lvl7pPr marL="2798226" algn="l" defTabSz="932742" rtl="0" eaLnBrk="1" latinLnBrk="0" hangingPunct="1">
                        <a:defRPr sz="1800" b="1" kern="1200">
                          <a:solidFill>
                            <a:schemeClr val="lt1"/>
                          </a:solidFill>
                          <a:latin typeface="Arial"/>
                          <a:ea typeface=""/>
                          <a:cs typeface=""/>
                        </a:defRPr>
                      </a:lvl7pPr>
                      <a:lvl8pPr marL="3264597" algn="l" defTabSz="932742" rtl="0" eaLnBrk="1" latinLnBrk="0" hangingPunct="1">
                        <a:defRPr sz="1800" b="1" kern="1200">
                          <a:solidFill>
                            <a:schemeClr val="lt1"/>
                          </a:solidFill>
                          <a:latin typeface="Arial"/>
                          <a:ea typeface=""/>
                          <a:cs typeface=""/>
                        </a:defRPr>
                      </a:lvl8pPr>
                      <a:lvl9pPr marL="3730969" algn="l" defTabSz="932742" rtl="0" eaLnBrk="1" latinLnBrk="0" hangingPunct="1">
                        <a:defRPr sz="1800" b="1" kern="1200">
                          <a:solidFill>
                            <a:schemeClr val="lt1"/>
                          </a:solidFill>
                          <a:latin typeface="Arial"/>
                          <a:ea typeface=""/>
                          <a:cs typeface=""/>
                        </a:defRPr>
                      </a:lvl9pPr>
                    </a:lstStyle>
                    <a:p>
                      <a:pPr algn="ctr" fontAlgn="ctr"/>
                      <a:r>
                        <a:rPr lang="en-US" sz="1400" u="none" strike="noStrike" dirty="0">
                          <a:effectLst/>
                          <a:latin typeface="+mn-lt"/>
                        </a:rPr>
                        <a:t>2011</a:t>
                      </a:r>
                      <a:endParaRPr lang="en-US" sz="1400" b="1"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accent3"/>
                    </a:solidFill>
                  </a:tcPr>
                </a:tc>
                <a:tc>
                  <a:txBody>
                    <a:bodyPr/>
                    <a:lstStyle>
                      <a:lvl1pPr marL="0" algn="l" defTabSz="932742" rtl="0" eaLnBrk="1" latinLnBrk="0" hangingPunct="1">
                        <a:defRPr sz="1800" b="1" kern="1200">
                          <a:solidFill>
                            <a:schemeClr val="lt1"/>
                          </a:solidFill>
                          <a:latin typeface="Arial"/>
                          <a:ea typeface=""/>
                          <a:cs typeface=""/>
                        </a:defRPr>
                      </a:lvl1pPr>
                      <a:lvl2pPr marL="466371" algn="l" defTabSz="932742" rtl="0" eaLnBrk="1" latinLnBrk="0" hangingPunct="1">
                        <a:defRPr sz="1800" b="1" kern="1200">
                          <a:solidFill>
                            <a:schemeClr val="lt1"/>
                          </a:solidFill>
                          <a:latin typeface="Arial"/>
                          <a:ea typeface=""/>
                          <a:cs typeface=""/>
                        </a:defRPr>
                      </a:lvl2pPr>
                      <a:lvl3pPr marL="932742" algn="l" defTabSz="932742" rtl="0" eaLnBrk="1" latinLnBrk="0" hangingPunct="1">
                        <a:defRPr sz="1800" b="1" kern="1200">
                          <a:solidFill>
                            <a:schemeClr val="lt1"/>
                          </a:solidFill>
                          <a:latin typeface="Arial"/>
                          <a:ea typeface=""/>
                          <a:cs typeface=""/>
                        </a:defRPr>
                      </a:lvl3pPr>
                      <a:lvl4pPr marL="1399113" algn="l" defTabSz="932742" rtl="0" eaLnBrk="1" latinLnBrk="0" hangingPunct="1">
                        <a:defRPr sz="1800" b="1" kern="1200">
                          <a:solidFill>
                            <a:schemeClr val="lt1"/>
                          </a:solidFill>
                          <a:latin typeface="Arial"/>
                          <a:ea typeface=""/>
                          <a:cs typeface=""/>
                        </a:defRPr>
                      </a:lvl4pPr>
                      <a:lvl5pPr marL="1865484" algn="l" defTabSz="932742" rtl="0" eaLnBrk="1" latinLnBrk="0" hangingPunct="1">
                        <a:defRPr sz="1800" b="1" kern="1200">
                          <a:solidFill>
                            <a:schemeClr val="lt1"/>
                          </a:solidFill>
                          <a:latin typeface="Arial"/>
                          <a:ea typeface=""/>
                          <a:cs typeface=""/>
                        </a:defRPr>
                      </a:lvl5pPr>
                      <a:lvl6pPr marL="2331856" algn="l" defTabSz="932742" rtl="0" eaLnBrk="1" latinLnBrk="0" hangingPunct="1">
                        <a:defRPr sz="1800" b="1" kern="1200">
                          <a:solidFill>
                            <a:schemeClr val="lt1"/>
                          </a:solidFill>
                          <a:latin typeface="Arial"/>
                          <a:ea typeface=""/>
                          <a:cs typeface=""/>
                        </a:defRPr>
                      </a:lvl6pPr>
                      <a:lvl7pPr marL="2798226" algn="l" defTabSz="932742" rtl="0" eaLnBrk="1" latinLnBrk="0" hangingPunct="1">
                        <a:defRPr sz="1800" b="1" kern="1200">
                          <a:solidFill>
                            <a:schemeClr val="lt1"/>
                          </a:solidFill>
                          <a:latin typeface="Arial"/>
                          <a:ea typeface=""/>
                          <a:cs typeface=""/>
                        </a:defRPr>
                      </a:lvl7pPr>
                      <a:lvl8pPr marL="3264597" algn="l" defTabSz="932742" rtl="0" eaLnBrk="1" latinLnBrk="0" hangingPunct="1">
                        <a:defRPr sz="1800" b="1" kern="1200">
                          <a:solidFill>
                            <a:schemeClr val="lt1"/>
                          </a:solidFill>
                          <a:latin typeface="Arial"/>
                          <a:ea typeface=""/>
                          <a:cs typeface=""/>
                        </a:defRPr>
                      </a:lvl8pPr>
                      <a:lvl9pPr marL="3730969" algn="l" defTabSz="932742" rtl="0" eaLnBrk="1" latinLnBrk="0" hangingPunct="1">
                        <a:defRPr sz="1800" b="1" kern="1200">
                          <a:solidFill>
                            <a:schemeClr val="lt1"/>
                          </a:solidFill>
                          <a:latin typeface="Arial"/>
                          <a:ea typeface=""/>
                          <a:cs typeface=""/>
                        </a:defRPr>
                      </a:lvl9pPr>
                    </a:lstStyle>
                    <a:p>
                      <a:pPr algn="ctr" fontAlgn="ctr"/>
                      <a:r>
                        <a:rPr lang="en-US" sz="1400" u="none" strike="noStrike" dirty="0">
                          <a:effectLst/>
                          <a:latin typeface="+mn-lt"/>
                        </a:rPr>
                        <a:t>2012</a:t>
                      </a:r>
                      <a:endParaRPr lang="en-US" sz="1400" b="1"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accent3"/>
                    </a:solidFill>
                  </a:tcPr>
                </a:tc>
                <a:tc>
                  <a:txBody>
                    <a:bodyPr/>
                    <a:lstStyle>
                      <a:lvl1pPr marL="0" algn="l" defTabSz="932742" rtl="0" eaLnBrk="1" latinLnBrk="0" hangingPunct="1">
                        <a:defRPr sz="1800" b="1" kern="1200">
                          <a:solidFill>
                            <a:schemeClr val="lt1"/>
                          </a:solidFill>
                          <a:latin typeface="Arial"/>
                          <a:ea typeface=""/>
                          <a:cs typeface=""/>
                        </a:defRPr>
                      </a:lvl1pPr>
                      <a:lvl2pPr marL="466371" algn="l" defTabSz="932742" rtl="0" eaLnBrk="1" latinLnBrk="0" hangingPunct="1">
                        <a:defRPr sz="1800" b="1" kern="1200">
                          <a:solidFill>
                            <a:schemeClr val="lt1"/>
                          </a:solidFill>
                          <a:latin typeface="Arial"/>
                          <a:ea typeface=""/>
                          <a:cs typeface=""/>
                        </a:defRPr>
                      </a:lvl2pPr>
                      <a:lvl3pPr marL="932742" algn="l" defTabSz="932742" rtl="0" eaLnBrk="1" latinLnBrk="0" hangingPunct="1">
                        <a:defRPr sz="1800" b="1" kern="1200">
                          <a:solidFill>
                            <a:schemeClr val="lt1"/>
                          </a:solidFill>
                          <a:latin typeface="Arial"/>
                          <a:ea typeface=""/>
                          <a:cs typeface=""/>
                        </a:defRPr>
                      </a:lvl3pPr>
                      <a:lvl4pPr marL="1399113" algn="l" defTabSz="932742" rtl="0" eaLnBrk="1" latinLnBrk="0" hangingPunct="1">
                        <a:defRPr sz="1800" b="1" kern="1200">
                          <a:solidFill>
                            <a:schemeClr val="lt1"/>
                          </a:solidFill>
                          <a:latin typeface="Arial"/>
                          <a:ea typeface=""/>
                          <a:cs typeface=""/>
                        </a:defRPr>
                      </a:lvl4pPr>
                      <a:lvl5pPr marL="1865484" algn="l" defTabSz="932742" rtl="0" eaLnBrk="1" latinLnBrk="0" hangingPunct="1">
                        <a:defRPr sz="1800" b="1" kern="1200">
                          <a:solidFill>
                            <a:schemeClr val="lt1"/>
                          </a:solidFill>
                          <a:latin typeface="Arial"/>
                          <a:ea typeface=""/>
                          <a:cs typeface=""/>
                        </a:defRPr>
                      </a:lvl5pPr>
                      <a:lvl6pPr marL="2331856" algn="l" defTabSz="932742" rtl="0" eaLnBrk="1" latinLnBrk="0" hangingPunct="1">
                        <a:defRPr sz="1800" b="1" kern="1200">
                          <a:solidFill>
                            <a:schemeClr val="lt1"/>
                          </a:solidFill>
                          <a:latin typeface="Arial"/>
                          <a:ea typeface=""/>
                          <a:cs typeface=""/>
                        </a:defRPr>
                      </a:lvl6pPr>
                      <a:lvl7pPr marL="2798226" algn="l" defTabSz="932742" rtl="0" eaLnBrk="1" latinLnBrk="0" hangingPunct="1">
                        <a:defRPr sz="1800" b="1" kern="1200">
                          <a:solidFill>
                            <a:schemeClr val="lt1"/>
                          </a:solidFill>
                          <a:latin typeface="Arial"/>
                          <a:ea typeface=""/>
                          <a:cs typeface=""/>
                        </a:defRPr>
                      </a:lvl7pPr>
                      <a:lvl8pPr marL="3264597" algn="l" defTabSz="932742" rtl="0" eaLnBrk="1" latinLnBrk="0" hangingPunct="1">
                        <a:defRPr sz="1800" b="1" kern="1200">
                          <a:solidFill>
                            <a:schemeClr val="lt1"/>
                          </a:solidFill>
                          <a:latin typeface="Arial"/>
                          <a:ea typeface=""/>
                          <a:cs typeface=""/>
                        </a:defRPr>
                      </a:lvl8pPr>
                      <a:lvl9pPr marL="3730969" algn="l" defTabSz="932742" rtl="0" eaLnBrk="1" latinLnBrk="0" hangingPunct="1">
                        <a:defRPr sz="1800" b="1" kern="1200">
                          <a:solidFill>
                            <a:schemeClr val="lt1"/>
                          </a:solidFill>
                          <a:latin typeface="Arial"/>
                          <a:ea typeface=""/>
                          <a:cs typeface=""/>
                        </a:defRPr>
                      </a:lvl9pPr>
                    </a:lstStyle>
                    <a:p>
                      <a:pPr algn="ctr" fontAlgn="ctr"/>
                      <a:r>
                        <a:rPr lang="en-US" sz="1400" u="none" strike="noStrike" dirty="0" smtClean="0">
                          <a:effectLst/>
                          <a:latin typeface="+mn-lt"/>
                        </a:rPr>
                        <a:t>2013</a:t>
                      </a:r>
                      <a:endParaRPr lang="en-US" sz="1400" b="1"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accent3"/>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dirty="0">
                          <a:effectLst/>
                          <a:latin typeface="+mn-lt"/>
                        </a:rPr>
                        <a:t>Information Resources</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18%</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19%</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12%</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dirty="0">
                          <a:effectLst/>
                          <a:latin typeface="+mn-lt"/>
                        </a:rPr>
                        <a:t>Facilities</a:t>
                      </a:r>
                      <a:endParaRPr lang="en-US" sz="1400" b="0" i="0" u="none" strike="noStrike" dirty="0">
                        <a:solidFill>
                          <a:srgbClr val="000000"/>
                        </a:solidFill>
                        <a:effectLst/>
                        <a:latin typeface="+mn-lt"/>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41%</a:t>
                      </a:r>
                      <a:endParaRPr lang="en-US" sz="1400" b="0" i="0" u="none" strike="noStrike" dirty="0">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33%</a:t>
                      </a:r>
                      <a:endParaRPr lang="en-US" sz="1400" b="0" i="0" u="none" strike="noStrike" dirty="0">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27%</a:t>
                      </a:r>
                      <a:endParaRPr lang="en-US" sz="1400" b="0" i="0" u="none" strike="noStrike">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dirty="0" smtClean="0">
                          <a:effectLst/>
                          <a:latin typeface="+mn-lt"/>
                        </a:rPr>
                        <a:t>Organization</a:t>
                      </a:r>
                      <a:endParaRPr lang="en-US" sz="1400" b="0" i="0" u="none" strike="noStrike" dirty="0">
                        <a:solidFill>
                          <a:srgbClr val="000000"/>
                        </a:solidFill>
                        <a:effectLst/>
                        <a:latin typeface="+mn-lt"/>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23%</a:t>
                      </a:r>
                      <a:endParaRPr lang="en-US" sz="1400" b="0" i="0" u="none" strike="noStrike" dirty="0">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19%</a:t>
                      </a:r>
                      <a:endParaRPr lang="en-US" sz="1400" b="0" i="0" u="none" strike="noStrike" dirty="0">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12%</a:t>
                      </a:r>
                      <a:endParaRPr lang="en-US" sz="1400" b="0" i="0" u="none" strike="noStrike" dirty="0">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dirty="0" smtClean="0">
                          <a:effectLst/>
                          <a:latin typeface="+mn-lt"/>
                        </a:rPr>
                        <a:t>Organization</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26%</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16%</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26%</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dirty="0" smtClean="0">
                          <a:effectLst/>
                          <a:latin typeface="+mn-lt"/>
                        </a:rPr>
                        <a:t>Organization</a:t>
                      </a:r>
                      <a:endParaRPr lang="en-US" sz="1400" b="0" i="0" u="none" strike="noStrike" dirty="0">
                        <a:solidFill>
                          <a:srgbClr val="000000"/>
                        </a:solidFill>
                        <a:effectLst/>
                        <a:latin typeface="+mn-lt"/>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23%</a:t>
                      </a:r>
                      <a:endParaRPr lang="en-US" sz="1400" b="0" i="0" u="none" strike="noStrike">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25%</a:t>
                      </a:r>
                      <a:endParaRPr lang="en-US" sz="1400" b="0" i="0" u="none" strike="noStrike" dirty="0">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8%</a:t>
                      </a:r>
                      <a:endParaRPr lang="en-US" sz="1400" b="0" i="0" u="none" strike="noStrike" dirty="0">
                        <a:solidFill>
                          <a:srgbClr val="00000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3333CC">
                        <a:tint val="4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smtClean="0">
                          <a:effectLst/>
                          <a:latin typeface="+mn-lt"/>
                        </a:rPr>
                        <a:t>Organization</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43%</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33%</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40%</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smtClean="0">
                          <a:effectLst/>
                          <a:latin typeface="+mn-lt"/>
                        </a:rPr>
                        <a:t>Organization</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79%</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3%</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smtClean="0">
                          <a:effectLst/>
                          <a:latin typeface="+mn-lt"/>
                        </a:rPr>
                        <a:t>Organization</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55%</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13%</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3%</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2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smtClean="0">
                          <a:effectLst/>
                          <a:latin typeface="+mn-lt"/>
                        </a:rPr>
                        <a:t>Organization</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64%</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21%</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28%</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CC">
                        <a:tint val="40000"/>
                      </a:srgbClr>
                    </a:solidFill>
                  </a:tcPr>
                </a:tc>
              </a:tr>
              <a:tr h="381000">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l" fontAlgn="ctr"/>
                      <a:r>
                        <a:rPr lang="en-US" sz="1400" u="none" strike="noStrike" dirty="0" smtClean="0">
                          <a:effectLst/>
                          <a:latin typeface="+mn-lt"/>
                        </a:rPr>
                        <a:t>Organization</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a:effectLst/>
                          <a:latin typeface="+mn-lt"/>
                        </a:rPr>
                        <a:t>-</a:t>
                      </a:r>
                      <a:endParaRPr lang="en-US" sz="1400" b="0"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31%</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3CC">
                        <a:tint val="20000"/>
                      </a:srgbClr>
                    </a:solidFill>
                  </a:tcPr>
                </a:tc>
                <a:tc>
                  <a:txBody>
                    <a:bodyPr/>
                    <a:lstStyle>
                      <a:lvl1pPr marL="0" algn="l" defTabSz="932742" rtl="0" eaLnBrk="1" latinLnBrk="0" hangingPunct="1">
                        <a:defRPr sz="1800" kern="1200">
                          <a:solidFill>
                            <a:schemeClr val="dk1"/>
                          </a:solidFill>
                          <a:latin typeface="Arial"/>
                          <a:ea typeface=""/>
                          <a:cs typeface=""/>
                        </a:defRPr>
                      </a:lvl1pPr>
                      <a:lvl2pPr marL="466371" algn="l" defTabSz="932742" rtl="0" eaLnBrk="1" latinLnBrk="0" hangingPunct="1">
                        <a:defRPr sz="1800" kern="1200">
                          <a:solidFill>
                            <a:schemeClr val="dk1"/>
                          </a:solidFill>
                          <a:latin typeface="Arial"/>
                          <a:ea typeface=""/>
                          <a:cs typeface=""/>
                        </a:defRPr>
                      </a:lvl2pPr>
                      <a:lvl3pPr marL="932742" algn="l" defTabSz="932742" rtl="0" eaLnBrk="1" latinLnBrk="0" hangingPunct="1">
                        <a:defRPr sz="1800" kern="1200">
                          <a:solidFill>
                            <a:schemeClr val="dk1"/>
                          </a:solidFill>
                          <a:latin typeface="Arial"/>
                          <a:ea typeface=""/>
                          <a:cs typeface=""/>
                        </a:defRPr>
                      </a:lvl3pPr>
                      <a:lvl4pPr marL="1399113" algn="l" defTabSz="932742" rtl="0" eaLnBrk="1" latinLnBrk="0" hangingPunct="1">
                        <a:defRPr sz="1800" kern="1200">
                          <a:solidFill>
                            <a:schemeClr val="dk1"/>
                          </a:solidFill>
                          <a:latin typeface="Arial"/>
                          <a:ea typeface=""/>
                          <a:cs typeface=""/>
                        </a:defRPr>
                      </a:lvl4pPr>
                      <a:lvl5pPr marL="1865484" algn="l" defTabSz="932742" rtl="0" eaLnBrk="1" latinLnBrk="0" hangingPunct="1">
                        <a:defRPr sz="1800" kern="1200">
                          <a:solidFill>
                            <a:schemeClr val="dk1"/>
                          </a:solidFill>
                          <a:latin typeface="Arial"/>
                          <a:ea typeface=""/>
                          <a:cs typeface=""/>
                        </a:defRPr>
                      </a:lvl5pPr>
                      <a:lvl6pPr marL="2331856" algn="l" defTabSz="932742" rtl="0" eaLnBrk="1" latinLnBrk="0" hangingPunct="1">
                        <a:defRPr sz="1800" kern="1200">
                          <a:solidFill>
                            <a:schemeClr val="dk1"/>
                          </a:solidFill>
                          <a:latin typeface="Arial"/>
                          <a:ea typeface=""/>
                          <a:cs typeface=""/>
                        </a:defRPr>
                      </a:lvl6pPr>
                      <a:lvl7pPr marL="2798226" algn="l" defTabSz="932742" rtl="0" eaLnBrk="1" latinLnBrk="0" hangingPunct="1">
                        <a:defRPr sz="1800" kern="1200">
                          <a:solidFill>
                            <a:schemeClr val="dk1"/>
                          </a:solidFill>
                          <a:latin typeface="Arial"/>
                          <a:ea typeface=""/>
                          <a:cs typeface=""/>
                        </a:defRPr>
                      </a:lvl7pPr>
                      <a:lvl8pPr marL="3264597" algn="l" defTabSz="932742" rtl="0" eaLnBrk="1" latinLnBrk="0" hangingPunct="1">
                        <a:defRPr sz="1800" kern="1200">
                          <a:solidFill>
                            <a:schemeClr val="dk1"/>
                          </a:solidFill>
                          <a:latin typeface="Arial"/>
                          <a:ea typeface=""/>
                          <a:cs typeface=""/>
                        </a:defRPr>
                      </a:lvl8pPr>
                      <a:lvl9pPr marL="3730969" algn="l" defTabSz="932742" rtl="0" eaLnBrk="1" latinLnBrk="0" hangingPunct="1">
                        <a:defRPr sz="1800" kern="1200">
                          <a:solidFill>
                            <a:schemeClr val="dk1"/>
                          </a:solidFill>
                          <a:latin typeface="Arial"/>
                          <a:ea typeface=""/>
                          <a:cs typeface=""/>
                        </a:defRPr>
                      </a:lvl9pPr>
                    </a:lstStyle>
                    <a:p>
                      <a:pPr algn="ctr" fontAlgn="ctr"/>
                      <a:r>
                        <a:rPr lang="en-US" sz="1400" u="none" strike="noStrike" dirty="0">
                          <a:effectLst/>
                          <a:latin typeface="+mn-lt"/>
                        </a:rPr>
                        <a:t>61%</a:t>
                      </a:r>
                      <a:endParaRPr lang="en-US" sz="1400" b="0"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3CC">
                        <a:tint val="20000"/>
                      </a:srgbClr>
                    </a:solidFill>
                  </a:tcPr>
                </a:tc>
              </a:tr>
              <a:tr h="381000">
                <a:tc>
                  <a:txBody>
                    <a:bodyPr/>
                    <a:lstStyle>
                      <a:lvl1pPr marL="0" algn="l" defTabSz="932742" rtl="0" eaLnBrk="1" latinLnBrk="0" hangingPunct="1">
                        <a:defRPr sz="1800" b="1" kern="1200">
                          <a:solidFill>
                            <a:schemeClr val="lt1"/>
                          </a:solidFill>
                          <a:latin typeface="Arial"/>
                          <a:ea typeface=""/>
                          <a:cs typeface=""/>
                        </a:defRPr>
                      </a:lvl1pPr>
                      <a:lvl2pPr marL="466371" algn="l" defTabSz="932742" rtl="0" eaLnBrk="1" latinLnBrk="0" hangingPunct="1">
                        <a:defRPr sz="1800" b="1" kern="1200">
                          <a:solidFill>
                            <a:schemeClr val="lt1"/>
                          </a:solidFill>
                          <a:latin typeface="Arial"/>
                          <a:ea typeface=""/>
                          <a:cs typeface=""/>
                        </a:defRPr>
                      </a:lvl2pPr>
                      <a:lvl3pPr marL="932742" algn="l" defTabSz="932742" rtl="0" eaLnBrk="1" latinLnBrk="0" hangingPunct="1">
                        <a:defRPr sz="1800" b="1" kern="1200">
                          <a:solidFill>
                            <a:schemeClr val="lt1"/>
                          </a:solidFill>
                          <a:latin typeface="Arial"/>
                          <a:ea typeface=""/>
                          <a:cs typeface=""/>
                        </a:defRPr>
                      </a:lvl3pPr>
                      <a:lvl4pPr marL="1399113" algn="l" defTabSz="932742" rtl="0" eaLnBrk="1" latinLnBrk="0" hangingPunct="1">
                        <a:defRPr sz="1800" b="1" kern="1200">
                          <a:solidFill>
                            <a:schemeClr val="lt1"/>
                          </a:solidFill>
                          <a:latin typeface="Arial"/>
                          <a:ea typeface=""/>
                          <a:cs typeface=""/>
                        </a:defRPr>
                      </a:lvl4pPr>
                      <a:lvl5pPr marL="1865484" algn="l" defTabSz="932742" rtl="0" eaLnBrk="1" latinLnBrk="0" hangingPunct="1">
                        <a:defRPr sz="1800" b="1" kern="1200">
                          <a:solidFill>
                            <a:schemeClr val="lt1"/>
                          </a:solidFill>
                          <a:latin typeface="Arial"/>
                          <a:ea typeface=""/>
                          <a:cs typeface=""/>
                        </a:defRPr>
                      </a:lvl5pPr>
                      <a:lvl6pPr marL="2331856" algn="l" defTabSz="932742" rtl="0" eaLnBrk="1" latinLnBrk="0" hangingPunct="1">
                        <a:defRPr sz="1800" b="1" kern="1200">
                          <a:solidFill>
                            <a:schemeClr val="lt1"/>
                          </a:solidFill>
                          <a:latin typeface="Arial"/>
                          <a:ea typeface=""/>
                          <a:cs typeface=""/>
                        </a:defRPr>
                      </a:lvl6pPr>
                      <a:lvl7pPr marL="2798226" algn="l" defTabSz="932742" rtl="0" eaLnBrk="1" latinLnBrk="0" hangingPunct="1">
                        <a:defRPr sz="1800" b="1" kern="1200">
                          <a:solidFill>
                            <a:schemeClr val="lt1"/>
                          </a:solidFill>
                          <a:latin typeface="Arial"/>
                          <a:ea typeface=""/>
                          <a:cs typeface=""/>
                        </a:defRPr>
                      </a:lvl7pPr>
                      <a:lvl8pPr marL="3264597" algn="l" defTabSz="932742" rtl="0" eaLnBrk="1" latinLnBrk="0" hangingPunct="1">
                        <a:defRPr sz="1800" b="1" kern="1200">
                          <a:solidFill>
                            <a:schemeClr val="lt1"/>
                          </a:solidFill>
                          <a:latin typeface="Arial"/>
                          <a:ea typeface=""/>
                          <a:cs typeface=""/>
                        </a:defRPr>
                      </a:lvl8pPr>
                      <a:lvl9pPr marL="3730969" algn="l" defTabSz="932742" rtl="0" eaLnBrk="1" latinLnBrk="0" hangingPunct="1">
                        <a:defRPr sz="1800" b="1" kern="1200">
                          <a:solidFill>
                            <a:schemeClr val="lt1"/>
                          </a:solidFill>
                          <a:latin typeface="Arial"/>
                          <a:ea typeface=""/>
                          <a:cs typeface=""/>
                        </a:defRPr>
                      </a:lvl9pPr>
                    </a:lstStyle>
                    <a:p>
                      <a:pPr algn="l" fontAlgn="ctr"/>
                      <a:r>
                        <a:rPr lang="en-US" sz="1400" u="none" strike="noStrike" dirty="0">
                          <a:effectLst/>
                          <a:latin typeface="+mn-lt"/>
                        </a:rPr>
                        <a:t>Total</a:t>
                      </a:r>
                      <a:endParaRPr lang="en-US" sz="1400" b="1"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3"/>
                    </a:solidFill>
                  </a:tcPr>
                </a:tc>
                <a:tc>
                  <a:txBody>
                    <a:bodyPr/>
                    <a:lstStyle>
                      <a:lvl1pPr marL="0" algn="l" defTabSz="932742" rtl="0" eaLnBrk="1" latinLnBrk="0" hangingPunct="1">
                        <a:defRPr sz="1800" b="1" kern="1200">
                          <a:solidFill>
                            <a:schemeClr val="lt1"/>
                          </a:solidFill>
                          <a:latin typeface="Arial"/>
                          <a:ea typeface=""/>
                          <a:cs typeface=""/>
                        </a:defRPr>
                      </a:lvl1pPr>
                      <a:lvl2pPr marL="466371" algn="l" defTabSz="932742" rtl="0" eaLnBrk="1" latinLnBrk="0" hangingPunct="1">
                        <a:defRPr sz="1800" b="1" kern="1200">
                          <a:solidFill>
                            <a:schemeClr val="lt1"/>
                          </a:solidFill>
                          <a:latin typeface="Arial"/>
                          <a:ea typeface=""/>
                          <a:cs typeface=""/>
                        </a:defRPr>
                      </a:lvl2pPr>
                      <a:lvl3pPr marL="932742" algn="l" defTabSz="932742" rtl="0" eaLnBrk="1" latinLnBrk="0" hangingPunct="1">
                        <a:defRPr sz="1800" b="1" kern="1200">
                          <a:solidFill>
                            <a:schemeClr val="lt1"/>
                          </a:solidFill>
                          <a:latin typeface="Arial"/>
                          <a:ea typeface=""/>
                          <a:cs typeface=""/>
                        </a:defRPr>
                      </a:lvl3pPr>
                      <a:lvl4pPr marL="1399113" algn="l" defTabSz="932742" rtl="0" eaLnBrk="1" latinLnBrk="0" hangingPunct="1">
                        <a:defRPr sz="1800" b="1" kern="1200">
                          <a:solidFill>
                            <a:schemeClr val="lt1"/>
                          </a:solidFill>
                          <a:latin typeface="Arial"/>
                          <a:ea typeface=""/>
                          <a:cs typeface=""/>
                        </a:defRPr>
                      </a:lvl4pPr>
                      <a:lvl5pPr marL="1865484" algn="l" defTabSz="932742" rtl="0" eaLnBrk="1" latinLnBrk="0" hangingPunct="1">
                        <a:defRPr sz="1800" b="1" kern="1200">
                          <a:solidFill>
                            <a:schemeClr val="lt1"/>
                          </a:solidFill>
                          <a:latin typeface="Arial"/>
                          <a:ea typeface=""/>
                          <a:cs typeface=""/>
                        </a:defRPr>
                      </a:lvl5pPr>
                      <a:lvl6pPr marL="2331856" algn="l" defTabSz="932742" rtl="0" eaLnBrk="1" latinLnBrk="0" hangingPunct="1">
                        <a:defRPr sz="1800" b="1" kern="1200">
                          <a:solidFill>
                            <a:schemeClr val="lt1"/>
                          </a:solidFill>
                          <a:latin typeface="Arial"/>
                          <a:ea typeface=""/>
                          <a:cs typeface=""/>
                        </a:defRPr>
                      </a:lvl6pPr>
                      <a:lvl7pPr marL="2798226" algn="l" defTabSz="932742" rtl="0" eaLnBrk="1" latinLnBrk="0" hangingPunct="1">
                        <a:defRPr sz="1800" b="1" kern="1200">
                          <a:solidFill>
                            <a:schemeClr val="lt1"/>
                          </a:solidFill>
                          <a:latin typeface="Arial"/>
                          <a:ea typeface=""/>
                          <a:cs typeface=""/>
                        </a:defRPr>
                      </a:lvl7pPr>
                      <a:lvl8pPr marL="3264597" algn="l" defTabSz="932742" rtl="0" eaLnBrk="1" latinLnBrk="0" hangingPunct="1">
                        <a:defRPr sz="1800" b="1" kern="1200">
                          <a:solidFill>
                            <a:schemeClr val="lt1"/>
                          </a:solidFill>
                          <a:latin typeface="Arial"/>
                          <a:ea typeface=""/>
                          <a:cs typeface=""/>
                        </a:defRPr>
                      </a:lvl8pPr>
                      <a:lvl9pPr marL="3730969" algn="l" defTabSz="932742" rtl="0" eaLnBrk="1" latinLnBrk="0" hangingPunct="1">
                        <a:defRPr sz="1800" b="1" kern="1200">
                          <a:solidFill>
                            <a:schemeClr val="lt1"/>
                          </a:solidFill>
                          <a:latin typeface="Arial"/>
                          <a:ea typeface=""/>
                          <a:cs typeface=""/>
                        </a:defRPr>
                      </a:lvl9pPr>
                    </a:lstStyle>
                    <a:p>
                      <a:pPr algn="ctr" fontAlgn="ctr"/>
                      <a:r>
                        <a:rPr lang="en-US" sz="1400" u="none" strike="noStrike">
                          <a:effectLst/>
                          <a:latin typeface="+mn-lt"/>
                        </a:rPr>
                        <a:t>38%</a:t>
                      </a:r>
                      <a:endParaRPr lang="en-US" sz="1400" b="1"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3"/>
                    </a:solidFill>
                  </a:tcPr>
                </a:tc>
                <a:tc>
                  <a:txBody>
                    <a:bodyPr/>
                    <a:lstStyle>
                      <a:lvl1pPr marL="0" algn="l" defTabSz="932742" rtl="0" eaLnBrk="1" latinLnBrk="0" hangingPunct="1">
                        <a:defRPr sz="1800" b="1" kern="1200">
                          <a:solidFill>
                            <a:schemeClr val="lt1"/>
                          </a:solidFill>
                          <a:latin typeface="Arial"/>
                          <a:ea typeface=""/>
                          <a:cs typeface=""/>
                        </a:defRPr>
                      </a:lvl1pPr>
                      <a:lvl2pPr marL="466371" algn="l" defTabSz="932742" rtl="0" eaLnBrk="1" latinLnBrk="0" hangingPunct="1">
                        <a:defRPr sz="1800" b="1" kern="1200">
                          <a:solidFill>
                            <a:schemeClr val="lt1"/>
                          </a:solidFill>
                          <a:latin typeface="Arial"/>
                          <a:ea typeface=""/>
                          <a:cs typeface=""/>
                        </a:defRPr>
                      </a:lvl2pPr>
                      <a:lvl3pPr marL="932742" algn="l" defTabSz="932742" rtl="0" eaLnBrk="1" latinLnBrk="0" hangingPunct="1">
                        <a:defRPr sz="1800" b="1" kern="1200">
                          <a:solidFill>
                            <a:schemeClr val="lt1"/>
                          </a:solidFill>
                          <a:latin typeface="Arial"/>
                          <a:ea typeface=""/>
                          <a:cs typeface=""/>
                        </a:defRPr>
                      </a:lvl3pPr>
                      <a:lvl4pPr marL="1399113" algn="l" defTabSz="932742" rtl="0" eaLnBrk="1" latinLnBrk="0" hangingPunct="1">
                        <a:defRPr sz="1800" b="1" kern="1200">
                          <a:solidFill>
                            <a:schemeClr val="lt1"/>
                          </a:solidFill>
                          <a:latin typeface="Arial"/>
                          <a:ea typeface=""/>
                          <a:cs typeface=""/>
                        </a:defRPr>
                      </a:lvl4pPr>
                      <a:lvl5pPr marL="1865484" algn="l" defTabSz="932742" rtl="0" eaLnBrk="1" latinLnBrk="0" hangingPunct="1">
                        <a:defRPr sz="1800" b="1" kern="1200">
                          <a:solidFill>
                            <a:schemeClr val="lt1"/>
                          </a:solidFill>
                          <a:latin typeface="Arial"/>
                          <a:ea typeface=""/>
                          <a:cs typeface=""/>
                        </a:defRPr>
                      </a:lvl5pPr>
                      <a:lvl6pPr marL="2331856" algn="l" defTabSz="932742" rtl="0" eaLnBrk="1" latinLnBrk="0" hangingPunct="1">
                        <a:defRPr sz="1800" b="1" kern="1200">
                          <a:solidFill>
                            <a:schemeClr val="lt1"/>
                          </a:solidFill>
                          <a:latin typeface="Arial"/>
                          <a:ea typeface=""/>
                          <a:cs typeface=""/>
                        </a:defRPr>
                      </a:lvl6pPr>
                      <a:lvl7pPr marL="2798226" algn="l" defTabSz="932742" rtl="0" eaLnBrk="1" latinLnBrk="0" hangingPunct="1">
                        <a:defRPr sz="1800" b="1" kern="1200">
                          <a:solidFill>
                            <a:schemeClr val="lt1"/>
                          </a:solidFill>
                          <a:latin typeface="Arial"/>
                          <a:ea typeface=""/>
                          <a:cs typeface=""/>
                        </a:defRPr>
                      </a:lvl7pPr>
                      <a:lvl8pPr marL="3264597" algn="l" defTabSz="932742" rtl="0" eaLnBrk="1" latinLnBrk="0" hangingPunct="1">
                        <a:defRPr sz="1800" b="1" kern="1200">
                          <a:solidFill>
                            <a:schemeClr val="lt1"/>
                          </a:solidFill>
                          <a:latin typeface="Arial"/>
                          <a:ea typeface=""/>
                          <a:cs typeface=""/>
                        </a:defRPr>
                      </a:lvl8pPr>
                      <a:lvl9pPr marL="3730969" algn="l" defTabSz="932742" rtl="0" eaLnBrk="1" latinLnBrk="0" hangingPunct="1">
                        <a:defRPr sz="1800" b="1" kern="1200">
                          <a:solidFill>
                            <a:schemeClr val="lt1"/>
                          </a:solidFill>
                          <a:latin typeface="Arial"/>
                          <a:ea typeface=""/>
                          <a:cs typeface=""/>
                        </a:defRPr>
                      </a:lvl9pPr>
                    </a:lstStyle>
                    <a:p>
                      <a:pPr algn="ctr" fontAlgn="ctr"/>
                      <a:r>
                        <a:rPr lang="en-US" sz="1400" u="none" strike="noStrike">
                          <a:effectLst/>
                          <a:latin typeface="+mn-lt"/>
                        </a:rPr>
                        <a:t>27%</a:t>
                      </a:r>
                      <a:endParaRPr lang="en-US" sz="1400" b="1" i="0" u="none" strike="noStrike">
                        <a:solidFill>
                          <a:srgbClr val="000000"/>
                        </a:solidFill>
                        <a:effectLst/>
                        <a:latin typeface="+mn-lt"/>
                      </a:endParaRPr>
                    </a:p>
                  </a:txBody>
                  <a:tcPr marL="45720" marR="4572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3"/>
                    </a:solidFill>
                  </a:tcPr>
                </a:tc>
                <a:tc>
                  <a:txBody>
                    <a:bodyPr/>
                    <a:lstStyle>
                      <a:lvl1pPr marL="0" algn="l" defTabSz="932742" rtl="0" eaLnBrk="1" latinLnBrk="0" hangingPunct="1">
                        <a:defRPr sz="1800" b="1" kern="1200">
                          <a:solidFill>
                            <a:schemeClr val="lt1"/>
                          </a:solidFill>
                          <a:latin typeface="Arial"/>
                          <a:ea typeface=""/>
                          <a:cs typeface=""/>
                        </a:defRPr>
                      </a:lvl1pPr>
                      <a:lvl2pPr marL="466371" algn="l" defTabSz="932742" rtl="0" eaLnBrk="1" latinLnBrk="0" hangingPunct="1">
                        <a:defRPr sz="1800" b="1" kern="1200">
                          <a:solidFill>
                            <a:schemeClr val="lt1"/>
                          </a:solidFill>
                          <a:latin typeface="Arial"/>
                          <a:ea typeface=""/>
                          <a:cs typeface=""/>
                        </a:defRPr>
                      </a:lvl2pPr>
                      <a:lvl3pPr marL="932742" algn="l" defTabSz="932742" rtl="0" eaLnBrk="1" latinLnBrk="0" hangingPunct="1">
                        <a:defRPr sz="1800" b="1" kern="1200">
                          <a:solidFill>
                            <a:schemeClr val="lt1"/>
                          </a:solidFill>
                          <a:latin typeface="Arial"/>
                          <a:ea typeface=""/>
                          <a:cs typeface=""/>
                        </a:defRPr>
                      </a:lvl3pPr>
                      <a:lvl4pPr marL="1399113" algn="l" defTabSz="932742" rtl="0" eaLnBrk="1" latinLnBrk="0" hangingPunct="1">
                        <a:defRPr sz="1800" b="1" kern="1200">
                          <a:solidFill>
                            <a:schemeClr val="lt1"/>
                          </a:solidFill>
                          <a:latin typeface="Arial"/>
                          <a:ea typeface=""/>
                          <a:cs typeface=""/>
                        </a:defRPr>
                      </a:lvl4pPr>
                      <a:lvl5pPr marL="1865484" algn="l" defTabSz="932742" rtl="0" eaLnBrk="1" latinLnBrk="0" hangingPunct="1">
                        <a:defRPr sz="1800" b="1" kern="1200">
                          <a:solidFill>
                            <a:schemeClr val="lt1"/>
                          </a:solidFill>
                          <a:latin typeface="Arial"/>
                          <a:ea typeface=""/>
                          <a:cs typeface=""/>
                        </a:defRPr>
                      </a:lvl5pPr>
                      <a:lvl6pPr marL="2331856" algn="l" defTabSz="932742" rtl="0" eaLnBrk="1" latinLnBrk="0" hangingPunct="1">
                        <a:defRPr sz="1800" b="1" kern="1200">
                          <a:solidFill>
                            <a:schemeClr val="lt1"/>
                          </a:solidFill>
                          <a:latin typeface="Arial"/>
                          <a:ea typeface=""/>
                          <a:cs typeface=""/>
                        </a:defRPr>
                      </a:lvl6pPr>
                      <a:lvl7pPr marL="2798226" algn="l" defTabSz="932742" rtl="0" eaLnBrk="1" latinLnBrk="0" hangingPunct="1">
                        <a:defRPr sz="1800" b="1" kern="1200">
                          <a:solidFill>
                            <a:schemeClr val="lt1"/>
                          </a:solidFill>
                          <a:latin typeface="Arial"/>
                          <a:ea typeface=""/>
                          <a:cs typeface=""/>
                        </a:defRPr>
                      </a:lvl7pPr>
                      <a:lvl8pPr marL="3264597" algn="l" defTabSz="932742" rtl="0" eaLnBrk="1" latinLnBrk="0" hangingPunct="1">
                        <a:defRPr sz="1800" b="1" kern="1200">
                          <a:solidFill>
                            <a:schemeClr val="lt1"/>
                          </a:solidFill>
                          <a:latin typeface="Arial"/>
                          <a:ea typeface=""/>
                          <a:cs typeface=""/>
                        </a:defRPr>
                      </a:lvl8pPr>
                      <a:lvl9pPr marL="3730969" algn="l" defTabSz="932742" rtl="0" eaLnBrk="1" latinLnBrk="0" hangingPunct="1">
                        <a:defRPr sz="1800" b="1" kern="1200">
                          <a:solidFill>
                            <a:schemeClr val="lt1"/>
                          </a:solidFill>
                          <a:latin typeface="Arial"/>
                          <a:ea typeface=""/>
                          <a:cs typeface=""/>
                        </a:defRPr>
                      </a:lvl9pPr>
                    </a:lstStyle>
                    <a:p>
                      <a:pPr algn="ctr" fontAlgn="ctr"/>
                      <a:r>
                        <a:rPr lang="en-US" sz="1400" u="none" strike="noStrike" dirty="0">
                          <a:effectLst/>
                          <a:latin typeface="+mn-lt"/>
                        </a:rPr>
                        <a:t>26%</a:t>
                      </a:r>
                      <a:endParaRPr lang="en-US" sz="1400" b="1" i="0" u="none" strike="noStrike" dirty="0">
                        <a:solidFill>
                          <a:srgbClr val="000000"/>
                        </a:solidFill>
                        <a:effectLst/>
                        <a:latin typeface="+mn-lt"/>
                      </a:endParaRPr>
                    </a:p>
                  </a:txBody>
                  <a:tcPr marL="45720" marR="4572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3"/>
                    </a:solidFill>
                  </a:tcPr>
                </a:tc>
              </a:tr>
            </a:tbl>
          </a:graphicData>
        </a:graphic>
      </p:graphicFrame>
    </p:spTree>
    <p:extLst>
      <p:ext uri="{BB962C8B-B14F-4D97-AF65-F5344CB8AC3E}">
        <p14:creationId xmlns:p14="http://schemas.microsoft.com/office/powerpoint/2010/main" val="32792131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1390" y="-11113"/>
            <a:ext cx="10212847" cy="917575"/>
          </a:xfrm>
        </p:spPr>
        <p:txBody>
          <a:bodyPr/>
          <a:lstStyle/>
          <a:p>
            <a:r>
              <a:rPr lang="en-US" dirty="0" smtClean="0"/>
              <a:t>EPMO:  Learning Root Cause</a:t>
            </a:r>
            <a:endParaRPr lang="en-US" dirty="0"/>
          </a:p>
        </p:txBody>
      </p:sp>
      <p:sp>
        <p:nvSpPr>
          <p:cNvPr id="3" name="Content Placeholder 2"/>
          <p:cNvSpPr>
            <a:spLocks noGrp="1"/>
          </p:cNvSpPr>
          <p:nvPr>
            <p:ph sz="quarter" idx="10"/>
          </p:nvPr>
        </p:nvSpPr>
        <p:spPr>
          <a:xfrm>
            <a:off x="46037" y="1046392"/>
            <a:ext cx="12268200" cy="1079270"/>
          </a:xfrm>
        </p:spPr>
        <p:txBody>
          <a:bodyPr/>
          <a:lstStyle/>
          <a:p>
            <a:pPr marL="0" indent="0" algn="ctr">
              <a:buNone/>
            </a:pPr>
            <a:r>
              <a:rPr lang="en-US" sz="3200" b="1" dirty="0" smtClean="0">
                <a:solidFill>
                  <a:schemeClr val="tx2"/>
                </a:solidFill>
              </a:rPr>
              <a:t>Culturally, it is better to dramatically under-run than over-run slightly; generally leads to inflated cost estimates</a:t>
            </a:r>
            <a:endParaRPr lang="en-US" sz="3200" b="1" dirty="0">
              <a:solidFill>
                <a:schemeClr val="tx2"/>
              </a:solidFill>
            </a:endParaRPr>
          </a:p>
        </p:txBody>
      </p:sp>
      <p:sp>
        <p:nvSpPr>
          <p:cNvPr id="4" name="AutoShape 4"/>
          <p:cNvSpPr>
            <a:spLocks noChangeArrowheads="1"/>
          </p:cNvSpPr>
          <p:nvPr/>
        </p:nvSpPr>
        <p:spPr bwMode="auto">
          <a:xfrm>
            <a:off x="0" y="0"/>
            <a:ext cx="1914525" cy="481013"/>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Measure Portfolio</a:t>
            </a:r>
          </a:p>
        </p:txBody>
      </p:sp>
      <p:sp>
        <p:nvSpPr>
          <p:cNvPr id="26" name="Rectangle 25"/>
          <p:cNvSpPr/>
          <p:nvPr/>
        </p:nvSpPr>
        <p:spPr>
          <a:xfrm>
            <a:off x="2439299" y="4871796"/>
            <a:ext cx="1942507" cy="1704455"/>
          </a:xfrm>
          <a:prstGeom prst="rect">
            <a:avLst/>
          </a:prstGeom>
        </p:spPr>
        <p:txBody>
          <a:bodyPr wrap="square" lIns="91425" tIns="45713" rIns="91425" bIns="45713">
            <a:spAutoFit/>
          </a:bodyPr>
          <a:lstStyle/>
          <a:p>
            <a:pPr marL="0" lvl="2" algn="ctr" defTabSz="914400" fontAlgn="base">
              <a:spcBef>
                <a:spcPts val="600"/>
              </a:spcBef>
              <a:spcAft>
                <a:spcPts val="600"/>
              </a:spcAft>
            </a:pPr>
            <a:r>
              <a:rPr lang="en-US" sz="2000" dirty="0">
                <a:solidFill>
                  <a:srgbClr val="FFFFFF"/>
                </a:solidFill>
                <a:ea typeface="ＭＳ Ｐゴシック" pitchFamily="-112" charset="-128"/>
              </a:rPr>
              <a:t>Original cash flow do not reflect new/recent information</a:t>
            </a:r>
          </a:p>
        </p:txBody>
      </p:sp>
      <p:sp>
        <p:nvSpPr>
          <p:cNvPr id="28" name="Rectangle 27"/>
          <p:cNvSpPr/>
          <p:nvPr/>
        </p:nvSpPr>
        <p:spPr>
          <a:xfrm>
            <a:off x="7561695" y="4860146"/>
            <a:ext cx="1801079" cy="1323425"/>
          </a:xfrm>
          <a:prstGeom prst="rect">
            <a:avLst/>
          </a:prstGeom>
        </p:spPr>
        <p:txBody>
          <a:bodyPr wrap="square" lIns="91425" tIns="45713" rIns="91425" bIns="45713">
            <a:spAutoFit/>
          </a:bodyPr>
          <a:lstStyle/>
          <a:p>
            <a:pPr marL="0" lvl="2" algn="ctr" defTabSz="914400" fontAlgn="base">
              <a:spcBef>
                <a:spcPts val="600"/>
              </a:spcBef>
              <a:spcAft>
                <a:spcPts val="600"/>
              </a:spcAft>
            </a:pPr>
            <a:r>
              <a:rPr lang="en-US" sz="1600" dirty="0">
                <a:solidFill>
                  <a:srgbClr val="FFFFFF"/>
                </a:solidFill>
                <a:latin typeface="Arial" charset="0"/>
                <a:ea typeface="ＭＳ Ｐゴシック" pitchFamily="-112" charset="-128"/>
              </a:rPr>
              <a:t>Limited </a:t>
            </a:r>
            <a:r>
              <a:rPr lang="en-US" sz="1600" dirty="0" smtClean="0">
                <a:solidFill>
                  <a:srgbClr val="FFFFFF"/>
                </a:solidFill>
                <a:latin typeface="Arial" charset="0"/>
                <a:ea typeface="ＭＳ Ｐゴシック" pitchFamily="-112" charset="-128"/>
              </a:rPr>
              <a:t> formal estimating or  </a:t>
            </a:r>
            <a:r>
              <a:rPr lang="en-US" sz="1600" dirty="0">
                <a:solidFill>
                  <a:srgbClr val="FFFFFF"/>
                </a:solidFill>
                <a:latin typeface="Arial" charset="0"/>
                <a:ea typeface="ＭＳ Ｐゴシック" pitchFamily="-112" charset="-128"/>
              </a:rPr>
              <a:t>Project Management training</a:t>
            </a:r>
          </a:p>
        </p:txBody>
      </p:sp>
      <p:sp>
        <p:nvSpPr>
          <p:cNvPr id="33" name="TextBox 32"/>
          <p:cNvSpPr txBox="1">
            <a:spLocks noChangeAspect="1"/>
          </p:cNvSpPr>
          <p:nvPr/>
        </p:nvSpPr>
        <p:spPr>
          <a:xfrm>
            <a:off x="8047037" y="2506662"/>
            <a:ext cx="2819400" cy="1957459"/>
          </a:xfrm>
          <a:prstGeom prst="rect">
            <a:avLst/>
          </a:prstGeom>
          <a:solidFill>
            <a:schemeClr val="tx1">
              <a:lumMod val="75000"/>
              <a:lumOff val="25000"/>
            </a:schemeClr>
          </a:solidFill>
        </p:spPr>
        <p:txBody>
          <a:bodyPr wrap="square" lIns="182880" tIns="146304" rIns="182880" bIns="146304" rtlCol="0" anchor="ctr">
            <a:spAutoFit/>
          </a:bodyPr>
          <a:lstStyle/>
          <a:p>
            <a:pPr algn="ctr">
              <a:lnSpc>
                <a:spcPct val="90000"/>
              </a:lnSpc>
              <a:spcAft>
                <a:spcPts val="600"/>
              </a:spcAft>
            </a:pPr>
            <a:r>
              <a:rPr lang="en-US" sz="2000" dirty="0" smtClean="0">
                <a:solidFill>
                  <a:schemeClr val="bg1"/>
                </a:solidFill>
              </a:rPr>
              <a:t>Often PMs did not create the original project estimate and felt “hostage” to the original “order of magnitude” estimate</a:t>
            </a:r>
          </a:p>
        </p:txBody>
      </p:sp>
      <p:sp>
        <p:nvSpPr>
          <p:cNvPr id="34" name="TextBox 33"/>
          <p:cNvSpPr txBox="1">
            <a:spLocks noChangeAspect="1"/>
          </p:cNvSpPr>
          <p:nvPr/>
        </p:nvSpPr>
        <p:spPr>
          <a:xfrm>
            <a:off x="4999037" y="2506662"/>
            <a:ext cx="2819400" cy="1956816"/>
          </a:xfrm>
          <a:prstGeom prst="rect">
            <a:avLst/>
          </a:prstGeom>
          <a:solidFill>
            <a:schemeClr val="tx1">
              <a:lumMod val="75000"/>
              <a:lumOff val="25000"/>
            </a:schemeClr>
          </a:solidFill>
        </p:spPr>
        <p:txBody>
          <a:bodyPr wrap="square" lIns="182880" tIns="146304" rIns="182880" bIns="146304" rtlCol="0" anchor="ctr">
            <a:spAutoFit/>
          </a:bodyPr>
          <a:lstStyle/>
          <a:p>
            <a:pPr algn="ctr">
              <a:lnSpc>
                <a:spcPct val="90000"/>
              </a:lnSpc>
              <a:spcAft>
                <a:spcPts val="600"/>
              </a:spcAft>
            </a:pPr>
            <a:r>
              <a:rPr lang="en-US" sz="2000" dirty="0" smtClean="0">
                <a:solidFill>
                  <a:schemeClr val="bg1"/>
                </a:solidFill>
              </a:rPr>
              <a:t>The static nature of the annual planning process, thwarts their efforts</a:t>
            </a:r>
          </a:p>
        </p:txBody>
      </p:sp>
      <p:sp>
        <p:nvSpPr>
          <p:cNvPr id="35" name="TextBox 34"/>
          <p:cNvSpPr txBox="1">
            <a:spLocks noChangeAspect="1"/>
          </p:cNvSpPr>
          <p:nvPr/>
        </p:nvSpPr>
        <p:spPr>
          <a:xfrm>
            <a:off x="8047037" y="4740846"/>
            <a:ext cx="2819400" cy="1956816"/>
          </a:xfrm>
          <a:prstGeom prst="rect">
            <a:avLst/>
          </a:prstGeom>
          <a:solidFill>
            <a:schemeClr val="tx1">
              <a:lumMod val="75000"/>
              <a:lumOff val="25000"/>
            </a:schemeClr>
          </a:solidFill>
        </p:spPr>
        <p:txBody>
          <a:bodyPr wrap="square" lIns="182880" tIns="146304" rIns="182880" bIns="146304" rtlCol="0" anchor="ctr">
            <a:spAutoFit/>
          </a:bodyPr>
          <a:lstStyle/>
          <a:p>
            <a:pPr algn="ctr">
              <a:lnSpc>
                <a:spcPct val="90000"/>
              </a:lnSpc>
              <a:spcAft>
                <a:spcPts val="600"/>
              </a:spcAft>
            </a:pPr>
            <a:r>
              <a:rPr lang="en-US" sz="2000" dirty="0" smtClean="0">
                <a:solidFill>
                  <a:schemeClr val="bg1"/>
                </a:solidFill>
              </a:rPr>
              <a:t>Limited formal estimating or Project Management training</a:t>
            </a:r>
          </a:p>
        </p:txBody>
      </p:sp>
      <p:sp>
        <p:nvSpPr>
          <p:cNvPr id="36" name="TextBox 35"/>
          <p:cNvSpPr txBox="1">
            <a:spLocks noChangeAspect="1"/>
          </p:cNvSpPr>
          <p:nvPr/>
        </p:nvSpPr>
        <p:spPr>
          <a:xfrm>
            <a:off x="4999036" y="4716462"/>
            <a:ext cx="2819401" cy="2011680"/>
          </a:xfrm>
          <a:prstGeom prst="rect">
            <a:avLst/>
          </a:prstGeom>
          <a:solidFill>
            <a:schemeClr val="tx1">
              <a:lumMod val="75000"/>
              <a:lumOff val="25000"/>
            </a:schemeClr>
          </a:solidFill>
        </p:spPr>
        <p:txBody>
          <a:bodyPr wrap="square" lIns="182880" tIns="146304" rIns="182880" bIns="146304" rtlCol="0" anchor="ctr">
            <a:spAutoFit/>
          </a:bodyPr>
          <a:lstStyle/>
          <a:p>
            <a:pPr algn="ctr">
              <a:lnSpc>
                <a:spcPct val="90000"/>
              </a:lnSpc>
              <a:spcAft>
                <a:spcPts val="600"/>
              </a:spcAft>
            </a:pPr>
            <a:r>
              <a:rPr lang="en-US" sz="2000" dirty="0" smtClean="0">
                <a:solidFill>
                  <a:schemeClr val="bg1"/>
                </a:solidFill>
              </a:rPr>
              <a:t>No standard method of creating original estimates and no formal contingency estimating</a:t>
            </a:r>
          </a:p>
        </p:txBody>
      </p:sp>
      <p:sp>
        <p:nvSpPr>
          <p:cNvPr id="37" name="TextBox 36"/>
          <p:cNvSpPr txBox="1">
            <a:spLocks noChangeAspect="1"/>
          </p:cNvSpPr>
          <p:nvPr/>
        </p:nvSpPr>
        <p:spPr>
          <a:xfrm>
            <a:off x="1951037" y="4716462"/>
            <a:ext cx="2819400" cy="2011680"/>
          </a:xfrm>
          <a:prstGeom prst="rect">
            <a:avLst/>
          </a:prstGeom>
          <a:solidFill>
            <a:schemeClr val="tx1">
              <a:lumMod val="75000"/>
              <a:lumOff val="25000"/>
            </a:schemeClr>
          </a:solidFill>
        </p:spPr>
        <p:txBody>
          <a:bodyPr wrap="square" lIns="182880" tIns="146304" rIns="182880" bIns="146304" rtlCol="0" anchor="ctr">
            <a:spAutoFit/>
          </a:bodyPr>
          <a:lstStyle/>
          <a:p>
            <a:pPr algn="ctr">
              <a:lnSpc>
                <a:spcPct val="90000"/>
              </a:lnSpc>
              <a:spcAft>
                <a:spcPts val="600"/>
              </a:spcAft>
            </a:pPr>
            <a:r>
              <a:rPr lang="en-US" sz="2000" dirty="0" smtClean="0">
                <a:solidFill>
                  <a:schemeClr val="bg1"/>
                </a:solidFill>
              </a:rPr>
              <a:t>Original cash flow does not reflect new/recent information</a:t>
            </a:r>
          </a:p>
        </p:txBody>
      </p:sp>
      <p:sp>
        <p:nvSpPr>
          <p:cNvPr id="38" name="TextBox 37"/>
          <p:cNvSpPr txBox="1">
            <a:spLocks noChangeAspect="1"/>
          </p:cNvSpPr>
          <p:nvPr/>
        </p:nvSpPr>
        <p:spPr>
          <a:xfrm>
            <a:off x="1951037" y="2506662"/>
            <a:ext cx="2819400" cy="1956816"/>
          </a:xfrm>
          <a:prstGeom prst="rect">
            <a:avLst/>
          </a:prstGeom>
          <a:solidFill>
            <a:schemeClr val="tx1">
              <a:lumMod val="25000"/>
              <a:lumOff val="75000"/>
            </a:schemeClr>
          </a:solidFill>
        </p:spPr>
        <p:txBody>
          <a:bodyPr wrap="square" lIns="182880" tIns="146304" rIns="182880" bIns="146304" rtlCol="0" anchor="ctr">
            <a:spAutoFit/>
          </a:bodyPr>
          <a:lstStyle/>
          <a:p>
            <a:pPr algn="ctr">
              <a:lnSpc>
                <a:spcPct val="90000"/>
              </a:lnSpc>
              <a:spcAft>
                <a:spcPts val="600"/>
              </a:spcAft>
            </a:pPr>
            <a:r>
              <a:rPr lang="en-US" sz="3200" b="1" dirty="0" smtClean="0">
                <a:solidFill>
                  <a:schemeClr val="bg1"/>
                </a:solidFill>
              </a:rPr>
              <a:t>Feedback from Project Managers</a:t>
            </a:r>
          </a:p>
        </p:txBody>
      </p:sp>
    </p:spTree>
    <p:extLst>
      <p:ext uri="{BB962C8B-B14F-4D97-AF65-F5344CB8AC3E}">
        <p14:creationId xmlns:p14="http://schemas.microsoft.com/office/powerpoint/2010/main" val="277320916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9637" y="19814"/>
            <a:ext cx="9068117" cy="917575"/>
          </a:xfrm>
        </p:spPr>
        <p:txBody>
          <a:bodyPr/>
          <a:lstStyle/>
          <a:p>
            <a:r>
              <a:rPr lang="en-US" sz="4800" dirty="0" smtClean="0"/>
              <a:t>Dynamic Re-allocation in Action</a:t>
            </a:r>
            <a:endParaRPr lang="en-US" sz="4800" dirty="0"/>
          </a:p>
        </p:txBody>
      </p:sp>
      <p:sp>
        <p:nvSpPr>
          <p:cNvPr id="3" name="Content Placeholder 2"/>
          <p:cNvSpPr>
            <a:spLocks noGrp="1"/>
          </p:cNvSpPr>
          <p:nvPr>
            <p:ph sz="quarter" idx="10"/>
          </p:nvPr>
        </p:nvSpPr>
        <p:spPr>
          <a:xfrm>
            <a:off x="198438" y="5408642"/>
            <a:ext cx="12115799" cy="1441420"/>
          </a:xfrm>
        </p:spPr>
        <p:txBody>
          <a:bodyPr/>
          <a:lstStyle/>
          <a:p>
            <a:r>
              <a:rPr lang="en-US" sz="2800" dirty="0" smtClean="0"/>
              <a:t>23 new projects were funded due to timely releasing of funds; this traditionally would have been “left on the table”</a:t>
            </a:r>
          </a:p>
          <a:p>
            <a:r>
              <a:rPr lang="en-US" sz="2800" dirty="0" smtClean="0"/>
              <a:t>“Not a spend it or lose it” mentality.  Sweeps need to be strategic</a:t>
            </a:r>
            <a:endParaRPr lang="en-US" sz="2800" dirty="0"/>
          </a:p>
        </p:txBody>
      </p:sp>
      <p:sp>
        <p:nvSpPr>
          <p:cNvPr id="4"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Portfolio</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6150" y="1439862"/>
            <a:ext cx="9124087" cy="381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303837" y="1115967"/>
            <a:ext cx="1828800" cy="400095"/>
          </a:xfrm>
          <a:prstGeom prst="rect">
            <a:avLst/>
          </a:prstGeom>
          <a:noFill/>
        </p:spPr>
        <p:txBody>
          <a:bodyPr wrap="square" lIns="91425" tIns="45713" rIns="91425" bIns="45713" rtlCol="0">
            <a:spAutoFit/>
          </a:bodyPr>
          <a:lstStyle/>
          <a:p>
            <a:pPr algn="ctr"/>
            <a:r>
              <a:rPr lang="en-US" sz="2000" b="1" dirty="0" smtClean="0">
                <a:solidFill>
                  <a:schemeClr val="tx2"/>
                </a:solidFill>
              </a:rPr>
              <a:t>2012</a:t>
            </a:r>
            <a:endParaRPr lang="en-US" sz="2000" b="1" dirty="0">
              <a:solidFill>
                <a:schemeClr val="tx2"/>
              </a:solidFill>
            </a:endParaRPr>
          </a:p>
        </p:txBody>
      </p:sp>
    </p:spTree>
    <p:extLst>
      <p:ext uri="{BB962C8B-B14F-4D97-AF65-F5344CB8AC3E}">
        <p14:creationId xmlns:p14="http://schemas.microsoft.com/office/powerpoint/2010/main" val="297266990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7" y="1668462"/>
            <a:ext cx="11887200" cy="3367076"/>
          </a:xfrm>
        </p:spPr>
        <p:txBody>
          <a:bodyPr/>
          <a:lstStyle/>
          <a:p>
            <a:r>
              <a:rPr lang="en-US" sz="2400" dirty="0" smtClean="0">
                <a:solidFill>
                  <a:schemeClr val="tx1"/>
                </a:solidFill>
                <a:latin typeface="Segoe UI Light" pitchFamily="34" charset="0"/>
              </a:rPr>
              <a:t>Share my experience in:</a:t>
            </a:r>
            <a:endParaRPr lang="en-US" sz="2400" dirty="0">
              <a:solidFill>
                <a:schemeClr val="tx1"/>
              </a:solidFill>
              <a:latin typeface="Segoe UI Light" pitchFamily="34" charset="0"/>
            </a:endParaRPr>
          </a:p>
          <a:p>
            <a:pPr marL="688975"/>
            <a:r>
              <a:rPr lang="en-US" sz="2400" dirty="0">
                <a:solidFill>
                  <a:schemeClr val="tx1"/>
                </a:solidFill>
                <a:latin typeface="Segoe UI Light" pitchFamily="34" charset="0"/>
              </a:rPr>
              <a:t>Establishing a governance framework for increased financial </a:t>
            </a:r>
            <a:r>
              <a:rPr lang="en-US" sz="2400" dirty="0" smtClean="0">
                <a:solidFill>
                  <a:schemeClr val="tx1"/>
                </a:solidFill>
                <a:latin typeface="Segoe UI Light" pitchFamily="34" charset="0"/>
              </a:rPr>
              <a:t>intelligence </a:t>
            </a:r>
            <a:endParaRPr lang="en-US" sz="2400" dirty="0">
              <a:solidFill>
                <a:schemeClr val="tx1"/>
              </a:solidFill>
              <a:latin typeface="Segoe UI Light" pitchFamily="34" charset="0"/>
            </a:endParaRPr>
          </a:p>
          <a:p>
            <a:pPr marL="688975"/>
            <a:r>
              <a:rPr lang="en-US" sz="2400" dirty="0">
                <a:solidFill>
                  <a:schemeClr val="tx1"/>
                </a:solidFill>
                <a:latin typeface="Segoe UI Light" pitchFamily="34" charset="0"/>
              </a:rPr>
              <a:t>Changing the culture and gaining "buy in" from top down </a:t>
            </a:r>
          </a:p>
          <a:p>
            <a:pPr marL="688975"/>
            <a:r>
              <a:rPr lang="en-US" sz="2400" dirty="0">
                <a:solidFill>
                  <a:schemeClr val="tx1"/>
                </a:solidFill>
                <a:latin typeface="Segoe UI Light" pitchFamily="34" charset="0"/>
              </a:rPr>
              <a:t>Building a credible </a:t>
            </a:r>
            <a:r>
              <a:rPr lang="en-US" sz="2400" dirty="0" smtClean="0">
                <a:solidFill>
                  <a:schemeClr val="tx1"/>
                </a:solidFill>
                <a:latin typeface="Segoe UI Light" pitchFamily="34" charset="0"/>
              </a:rPr>
              <a:t>Program </a:t>
            </a:r>
            <a:r>
              <a:rPr lang="en-US" sz="2400" smtClean="0">
                <a:solidFill>
                  <a:schemeClr val="tx1"/>
                </a:solidFill>
                <a:latin typeface="Segoe UI Light" pitchFamily="34" charset="0"/>
              </a:rPr>
              <a:t>Management Office (PMO) </a:t>
            </a:r>
            <a:endParaRPr lang="en-US" sz="2400" dirty="0">
              <a:solidFill>
                <a:schemeClr val="tx1"/>
              </a:solidFill>
              <a:latin typeface="Segoe UI Light" pitchFamily="34" charset="0"/>
            </a:endParaRPr>
          </a:p>
          <a:p>
            <a:pPr marL="688975"/>
            <a:r>
              <a:rPr lang="en-US" sz="2400" dirty="0">
                <a:solidFill>
                  <a:schemeClr val="tx1"/>
                </a:solidFill>
                <a:latin typeface="Segoe UI Light" pitchFamily="34" charset="0"/>
              </a:rPr>
              <a:t>Establishing a </a:t>
            </a:r>
            <a:r>
              <a:rPr lang="en-US" sz="2400" dirty="0" smtClean="0">
                <a:solidFill>
                  <a:schemeClr val="tx1"/>
                </a:solidFill>
                <a:latin typeface="Segoe UI Light" pitchFamily="34" charset="0"/>
              </a:rPr>
              <a:t>“Sweep” </a:t>
            </a:r>
            <a:r>
              <a:rPr lang="en-US" sz="2400" dirty="0">
                <a:solidFill>
                  <a:schemeClr val="tx1"/>
                </a:solidFill>
                <a:latin typeface="Segoe UI Light" pitchFamily="34" charset="0"/>
              </a:rPr>
              <a:t>process to dynamically reallocate </a:t>
            </a:r>
            <a:r>
              <a:rPr lang="en-US" sz="2400" dirty="0" smtClean="0">
                <a:solidFill>
                  <a:schemeClr val="tx1"/>
                </a:solidFill>
                <a:latin typeface="Segoe UI Light" pitchFamily="34" charset="0"/>
              </a:rPr>
              <a:t>spend</a:t>
            </a:r>
            <a:endParaRPr lang="en-US" sz="2400" dirty="0">
              <a:solidFill>
                <a:schemeClr val="tx1"/>
              </a:solidFill>
              <a:latin typeface="Segoe UI Light" pitchFamily="34" charset="0"/>
            </a:endParaRPr>
          </a:p>
          <a:p>
            <a:pPr marL="688975"/>
            <a:r>
              <a:rPr lang="en-US" sz="2400" dirty="0" smtClean="0">
                <a:solidFill>
                  <a:schemeClr val="tx1"/>
                </a:solidFill>
                <a:latin typeface="Segoe UI Light" pitchFamily="34" charset="0"/>
              </a:rPr>
              <a:t>Establishing baseline </a:t>
            </a:r>
            <a:r>
              <a:rPr lang="en-US" sz="2400" dirty="0">
                <a:solidFill>
                  <a:schemeClr val="tx1"/>
                </a:solidFill>
                <a:latin typeface="Segoe UI Light" pitchFamily="34" charset="0"/>
              </a:rPr>
              <a:t>Metrics and </a:t>
            </a:r>
            <a:r>
              <a:rPr lang="en-US" sz="2400" dirty="0" smtClean="0">
                <a:solidFill>
                  <a:schemeClr val="tx1"/>
                </a:solidFill>
                <a:latin typeface="Segoe UI Light" pitchFamily="34" charset="0"/>
              </a:rPr>
              <a:t>delivering </a:t>
            </a:r>
            <a:r>
              <a:rPr lang="en-US" sz="2400" dirty="0">
                <a:solidFill>
                  <a:schemeClr val="tx1"/>
                </a:solidFill>
                <a:latin typeface="Segoe UI Light" pitchFamily="34" charset="0"/>
              </a:rPr>
              <a:t>real bottom line </a:t>
            </a:r>
            <a:r>
              <a:rPr lang="en-US" sz="2400" dirty="0" smtClean="0">
                <a:solidFill>
                  <a:schemeClr val="tx1"/>
                </a:solidFill>
                <a:latin typeface="Segoe UI Light" pitchFamily="34" charset="0"/>
              </a:rPr>
              <a:t>savings</a:t>
            </a:r>
          </a:p>
          <a:p>
            <a:pPr marL="688975"/>
            <a:r>
              <a:rPr lang="en-US" sz="2400" dirty="0" smtClean="0">
                <a:solidFill>
                  <a:schemeClr val="tx1"/>
                </a:solidFill>
                <a:latin typeface="Segoe UI Light" pitchFamily="34" charset="0"/>
              </a:rPr>
              <a:t>Gaining complete financial insight across a $2bn portfolio</a:t>
            </a:r>
            <a:endParaRPr lang="en-US" sz="2400" dirty="0"/>
          </a:p>
          <a:p>
            <a:pPr marL="0" indent="0">
              <a:buNone/>
            </a:pPr>
            <a:endParaRPr lang="en-US" sz="2400" dirty="0" smtClean="0">
              <a:solidFill>
                <a:schemeClr val="tx1"/>
              </a:solidFill>
              <a:latin typeface="Segoe UI Light" pitchFamily="34" charset="0"/>
            </a:endParaRPr>
          </a:p>
        </p:txBody>
      </p:sp>
      <p:sp>
        <p:nvSpPr>
          <p:cNvPr id="5" name="Title 2"/>
          <p:cNvSpPr>
            <a:spLocks noGrp="1"/>
          </p:cNvSpPr>
          <p:nvPr>
            <p:ph type="title"/>
          </p:nvPr>
        </p:nvSpPr>
        <p:spPr>
          <a:xfrm>
            <a:off x="274320" y="296897"/>
            <a:ext cx="11889564" cy="917575"/>
          </a:xfrm>
        </p:spPr>
        <p:txBody>
          <a:bodyPr/>
          <a:lstStyle/>
          <a:p>
            <a:r>
              <a:rPr lang="en-US" dirty="0" smtClean="0"/>
              <a:t>My Objectives for Today</a:t>
            </a:r>
            <a:endParaRPr lang="en-US" dirty="0"/>
          </a:p>
        </p:txBody>
      </p:sp>
    </p:spTree>
    <p:extLst>
      <p:ext uri="{BB962C8B-B14F-4D97-AF65-F5344CB8AC3E}">
        <p14:creationId xmlns:p14="http://schemas.microsoft.com/office/powerpoint/2010/main" val="180343081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ight Arrow 43"/>
          <p:cNvSpPr/>
          <p:nvPr/>
        </p:nvSpPr>
        <p:spPr bwMode="auto">
          <a:xfrm rot="5400000">
            <a:off x="7116839" y="3589261"/>
            <a:ext cx="336396" cy="304799"/>
          </a:xfrm>
          <a:prstGeom prst="rightArrow">
            <a:avLst/>
          </a:prstGeom>
          <a:solidFill>
            <a:schemeClr val="tx2">
              <a:alpha val="71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noAutofit/>
          </a:bodyPr>
          <a:lstStyle/>
          <a:p>
            <a:endParaRPr lang="en-US" dirty="0">
              <a:solidFill>
                <a:srgbClr val="000000"/>
              </a:solidFill>
            </a:endParaRPr>
          </a:p>
        </p:txBody>
      </p:sp>
      <p:sp>
        <p:nvSpPr>
          <p:cNvPr id="48" name="Right Arrow 47"/>
          <p:cNvSpPr/>
          <p:nvPr/>
        </p:nvSpPr>
        <p:spPr bwMode="auto">
          <a:xfrm rot="5400000">
            <a:off x="1285953" y="1647747"/>
            <a:ext cx="415768" cy="304799"/>
          </a:xfrm>
          <a:prstGeom prst="rightArrow">
            <a:avLst/>
          </a:prstGeom>
          <a:solidFill>
            <a:schemeClr val="tx1">
              <a:lumMod val="50000"/>
              <a:lumOff val="50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noAutofit/>
          </a:bodyPr>
          <a:lstStyle/>
          <a:p>
            <a:endParaRPr lang="en-US" dirty="0">
              <a:solidFill>
                <a:srgbClr val="000000"/>
              </a:solidFill>
            </a:endParaRPr>
          </a:p>
        </p:txBody>
      </p:sp>
      <p:sp>
        <p:nvSpPr>
          <p:cNvPr id="49" name="Right Arrow 48"/>
          <p:cNvSpPr/>
          <p:nvPr/>
        </p:nvSpPr>
        <p:spPr bwMode="auto">
          <a:xfrm rot="5400000">
            <a:off x="4050214" y="1652031"/>
            <a:ext cx="424337" cy="304799"/>
          </a:xfrm>
          <a:prstGeom prst="rightArrow">
            <a:avLst/>
          </a:prstGeom>
          <a:solidFill>
            <a:schemeClr val="tx1">
              <a:lumMod val="50000"/>
              <a:lumOff val="50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noAutofit/>
          </a:bodyPr>
          <a:lstStyle/>
          <a:p>
            <a:endParaRPr lang="en-US" dirty="0">
              <a:solidFill>
                <a:srgbClr val="000000"/>
              </a:solidFill>
            </a:endParaRPr>
          </a:p>
        </p:txBody>
      </p:sp>
      <p:sp>
        <p:nvSpPr>
          <p:cNvPr id="50" name="Right Arrow 49"/>
          <p:cNvSpPr/>
          <p:nvPr/>
        </p:nvSpPr>
        <p:spPr bwMode="auto">
          <a:xfrm rot="5400000">
            <a:off x="7077342" y="1647557"/>
            <a:ext cx="415389" cy="304799"/>
          </a:xfrm>
          <a:prstGeom prst="rightArrow">
            <a:avLst/>
          </a:prstGeom>
          <a:solidFill>
            <a:schemeClr val="tx1">
              <a:lumMod val="50000"/>
              <a:lumOff val="50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noAutofit/>
          </a:bodyPr>
          <a:lstStyle/>
          <a:p>
            <a:endParaRPr lang="en-US" dirty="0">
              <a:solidFill>
                <a:srgbClr val="000000"/>
              </a:solidFill>
            </a:endParaRPr>
          </a:p>
        </p:txBody>
      </p:sp>
      <p:pic>
        <p:nvPicPr>
          <p:cNvPr id="78" name="Picture 77"/>
          <p:cNvPicPr>
            <a:picLocks noChangeAspect="1"/>
          </p:cNvPicPr>
          <p:nvPr/>
        </p:nvPicPr>
        <p:blipFill>
          <a:blip r:embed="rId3" cstate="print"/>
          <a:stretch>
            <a:fillRect/>
          </a:stretch>
        </p:blipFill>
        <p:spPr>
          <a:xfrm>
            <a:off x="9609137" y="4325937"/>
            <a:ext cx="2552700" cy="2676525"/>
          </a:xfrm>
          <a:prstGeom prst="rect">
            <a:avLst/>
          </a:prstGeom>
        </p:spPr>
      </p:pic>
      <p:sp>
        <p:nvSpPr>
          <p:cNvPr id="2" name="Title 1"/>
          <p:cNvSpPr>
            <a:spLocks noGrp="1"/>
          </p:cNvSpPr>
          <p:nvPr>
            <p:ph type="title"/>
          </p:nvPr>
        </p:nvSpPr>
        <p:spPr>
          <a:xfrm>
            <a:off x="1844675" y="1539"/>
            <a:ext cx="10591800" cy="917575"/>
          </a:xfrm>
        </p:spPr>
        <p:txBody>
          <a:bodyPr/>
          <a:lstStyle/>
          <a:p>
            <a:r>
              <a:rPr lang="en-US" sz="4400" dirty="0" smtClean="0"/>
              <a:t>Dynamic Re-Allocation ‘Sweep’ Process</a:t>
            </a:r>
            <a:br>
              <a:rPr lang="en-US" sz="4400" dirty="0" smtClean="0"/>
            </a:br>
            <a:endParaRPr lang="en-US" sz="4400" dirty="0"/>
          </a:p>
        </p:txBody>
      </p:sp>
      <p:sp>
        <p:nvSpPr>
          <p:cNvPr id="4" name="AutoShape 3"/>
          <p:cNvSpPr>
            <a:spLocks noChangeArrowheads="1"/>
          </p:cNvSpPr>
          <p:nvPr/>
        </p:nvSpPr>
        <p:spPr bwMode="auto">
          <a:xfrm>
            <a:off x="0" y="0"/>
            <a:ext cx="1835150" cy="482600"/>
          </a:xfrm>
          <a:prstGeom prst="homePlate">
            <a:avLst>
              <a:gd name="adj" fmla="val 93235"/>
            </a:avLst>
          </a:prstGeom>
          <a:gradFill rotWithShape="0">
            <a:gsLst>
              <a:gs pos="0">
                <a:srgbClr val="EFFFEA"/>
              </a:gs>
              <a:gs pos="100000">
                <a:srgbClr val="66FF33"/>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Manage Portfolio</a:t>
            </a:r>
          </a:p>
        </p:txBody>
      </p:sp>
      <p:cxnSp>
        <p:nvCxnSpPr>
          <p:cNvPr id="36" name="Shape 137"/>
          <p:cNvCxnSpPr>
            <a:cxnSpLocks noChangeShapeType="1"/>
          </p:cNvCxnSpPr>
          <p:nvPr/>
        </p:nvCxnSpPr>
        <p:spPr bwMode="auto">
          <a:xfrm rot="16200000" flipH="1">
            <a:off x="2899821" y="797006"/>
            <a:ext cx="638175" cy="2430514"/>
          </a:xfrm>
          <a:prstGeom prst="bentConnector2">
            <a:avLst/>
          </a:prstGeom>
          <a:noFill/>
          <a:ln w="25400" algn="ctr">
            <a:noFill/>
            <a:round/>
            <a:headEnd/>
            <a:tailEnd type="arrow" w="med" len="med"/>
          </a:ln>
        </p:spPr>
      </p:cxnSp>
      <p:sp>
        <p:nvSpPr>
          <p:cNvPr id="37" name="Rectangle 36"/>
          <p:cNvSpPr/>
          <p:nvPr/>
        </p:nvSpPr>
        <p:spPr bwMode="auto">
          <a:xfrm>
            <a:off x="427037" y="1211262"/>
            <a:ext cx="8048624" cy="42786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2400" b="1" dirty="0">
                <a:solidFill>
                  <a:prstClr val="white"/>
                </a:solidFill>
              </a:rPr>
              <a:t>Annual Budget Planning – Optimized Portfolio</a:t>
            </a:r>
          </a:p>
        </p:txBody>
      </p:sp>
      <p:sp>
        <p:nvSpPr>
          <p:cNvPr id="38" name="Rectangle 37"/>
          <p:cNvSpPr/>
          <p:nvPr/>
        </p:nvSpPr>
        <p:spPr bwMode="auto">
          <a:xfrm>
            <a:off x="427037" y="3901708"/>
            <a:ext cx="8048624" cy="4508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2400" b="1" dirty="0" smtClean="0">
                <a:solidFill>
                  <a:prstClr val="white"/>
                </a:solidFill>
              </a:rPr>
              <a:t>EPMO: Monthly </a:t>
            </a:r>
            <a:r>
              <a:rPr lang="en-US" sz="2400" b="1" dirty="0">
                <a:solidFill>
                  <a:prstClr val="white"/>
                </a:solidFill>
              </a:rPr>
              <a:t>Summary Portfolio Report</a:t>
            </a:r>
          </a:p>
        </p:txBody>
      </p:sp>
      <p:sp>
        <p:nvSpPr>
          <p:cNvPr id="39" name="Rectangle 38"/>
          <p:cNvSpPr/>
          <p:nvPr/>
        </p:nvSpPr>
        <p:spPr bwMode="auto">
          <a:xfrm>
            <a:off x="427037" y="4640262"/>
            <a:ext cx="8048624" cy="715776"/>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b="1" dirty="0" smtClean="0">
                <a:solidFill>
                  <a:prstClr val="white"/>
                </a:solidFill>
              </a:rPr>
              <a:t>Monthly</a:t>
            </a:r>
            <a:endParaRPr lang="en-US" sz="2400" b="1" dirty="0">
              <a:solidFill>
                <a:prstClr val="white"/>
              </a:solidFill>
            </a:endParaRPr>
          </a:p>
          <a:p>
            <a:pPr algn="ctr" fontAlgn="auto">
              <a:spcBef>
                <a:spcPts val="0"/>
              </a:spcBef>
              <a:spcAft>
                <a:spcPts val="0"/>
              </a:spcAft>
            </a:pPr>
            <a:r>
              <a:rPr lang="en-US" sz="2400" b="1" dirty="0">
                <a:solidFill>
                  <a:prstClr val="white"/>
                </a:solidFill>
              </a:rPr>
              <a:t>Dynamic Re-allocation Sanction Process</a:t>
            </a:r>
          </a:p>
        </p:txBody>
      </p:sp>
      <p:sp>
        <p:nvSpPr>
          <p:cNvPr id="40" name="Rectangle 39"/>
          <p:cNvSpPr/>
          <p:nvPr/>
        </p:nvSpPr>
        <p:spPr bwMode="auto">
          <a:xfrm>
            <a:off x="427037" y="5682689"/>
            <a:ext cx="8048624" cy="71017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2400" b="1" dirty="0">
                <a:solidFill>
                  <a:prstClr val="white"/>
                </a:solidFill>
              </a:rPr>
              <a:t>(Bi-monthly)</a:t>
            </a:r>
          </a:p>
          <a:p>
            <a:pPr algn="ctr" fontAlgn="auto">
              <a:spcBef>
                <a:spcPts val="0"/>
              </a:spcBef>
              <a:spcAft>
                <a:spcPts val="0"/>
              </a:spcAft>
            </a:pPr>
            <a:r>
              <a:rPr lang="en-US" sz="2400" b="1" dirty="0">
                <a:solidFill>
                  <a:prstClr val="white"/>
                </a:solidFill>
              </a:rPr>
              <a:t>Senior Officer Committee</a:t>
            </a:r>
          </a:p>
        </p:txBody>
      </p:sp>
      <p:sp>
        <p:nvSpPr>
          <p:cNvPr id="41" name="Rectangle 40"/>
          <p:cNvSpPr/>
          <p:nvPr/>
        </p:nvSpPr>
        <p:spPr bwMode="auto">
          <a:xfrm>
            <a:off x="427037" y="2009838"/>
            <a:ext cx="2414016" cy="1563624"/>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1600" dirty="0">
                <a:solidFill>
                  <a:prstClr val="white"/>
                </a:solidFill>
              </a:rPr>
              <a:t>Organization X</a:t>
            </a:r>
          </a:p>
          <a:p>
            <a:pPr algn="ctr" fontAlgn="auto">
              <a:spcBef>
                <a:spcPts val="0"/>
              </a:spcBef>
              <a:spcAft>
                <a:spcPts val="0"/>
              </a:spcAft>
            </a:pPr>
            <a:r>
              <a:rPr lang="en-US" sz="1600" b="1" dirty="0" smtClean="0">
                <a:solidFill>
                  <a:prstClr val="white"/>
                </a:solidFill>
              </a:rPr>
              <a:t>Pre</a:t>
            </a:r>
            <a:r>
              <a:rPr lang="en-US" sz="1600" b="1" dirty="0">
                <a:solidFill>
                  <a:prstClr val="white"/>
                </a:solidFill>
              </a:rPr>
              <a:t>-Sanction </a:t>
            </a:r>
            <a:r>
              <a:rPr lang="en-US" sz="1600" b="1" dirty="0" smtClean="0">
                <a:solidFill>
                  <a:prstClr val="white"/>
                </a:solidFill>
              </a:rPr>
              <a:t>meeting</a:t>
            </a:r>
          </a:p>
          <a:p>
            <a:pPr fontAlgn="auto">
              <a:spcBef>
                <a:spcPts val="0"/>
              </a:spcBef>
              <a:spcAft>
                <a:spcPts val="0"/>
              </a:spcAft>
            </a:pPr>
            <a:endParaRPr lang="en-US" sz="1600" dirty="0">
              <a:solidFill>
                <a:prstClr val="white"/>
              </a:solidFill>
            </a:endParaRPr>
          </a:p>
          <a:p>
            <a:pPr fontAlgn="auto">
              <a:spcBef>
                <a:spcPts val="0"/>
              </a:spcBef>
              <a:spcAft>
                <a:spcPts val="0"/>
              </a:spcAft>
            </a:pPr>
            <a:r>
              <a:rPr lang="en-US" sz="1600" dirty="0" smtClean="0">
                <a:solidFill>
                  <a:prstClr val="white"/>
                </a:solidFill>
              </a:rPr>
              <a:t>EPMO</a:t>
            </a:r>
            <a:r>
              <a:rPr lang="en-US" sz="1600" dirty="0">
                <a:solidFill>
                  <a:prstClr val="white"/>
                </a:solidFill>
              </a:rPr>
              <a:t>, Cost </a:t>
            </a:r>
            <a:r>
              <a:rPr lang="en-US" sz="1600" dirty="0" smtClean="0">
                <a:solidFill>
                  <a:prstClr val="white"/>
                </a:solidFill>
              </a:rPr>
              <a:t>Managers, and </a:t>
            </a:r>
            <a:r>
              <a:rPr lang="en-US" sz="1600" dirty="0">
                <a:solidFill>
                  <a:prstClr val="white"/>
                </a:solidFill>
              </a:rPr>
              <a:t>Project Managers</a:t>
            </a:r>
          </a:p>
        </p:txBody>
      </p:sp>
      <p:sp>
        <p:nvSpPr>
          <p:cNvPr id="42" name="Right Arrow 41"/>
          <p:cNvSpPr/>
          <p:nvPr/>
        </p:nvSpPr>
        <p:spPr bwMode="auto">
          <a:xfrm rot="5400000">
            <a:off x="1320790" y="3594109"/>
            <a:ext cx="346093" cy="304799"/>
          </a:xfrm>
          <a:prstGeom prst="rightArrow">
            <a:avLst/>
          </a:prstGeom>
          <a:solidFill>
            <a:schemeClr val="tx2">
              <a:alpha val="71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noAutofit/>
          </a:bodyPr>
          <a:lstStyle/>
          <a:p>
            <a:endParaRPr lang="en-US" dirty="0">
              <a:solidFill>
                <a:srgbClr val="000000"/>
              </a:solidFill>
            </a:endParaRPr>
          </a:p>
        </p:txBody>
      </p:sp>
      <p:sp>
        <p:nvSpPr>
          <p:cNvPr id="43" name="Right Arrow 42"/>
          <p:cNvSpPr/>
          <p:nvPr/>
        </p:nvSpPr>
        <p:spPr bwMode="auto">
          <a:xfrm rot="5400000">
            <a:off x="4094187" y="3589261"/>
            <a:ext cx="336396" cy="304799"/>
          </a:xfrm>
          <a:prstGeom prst="rightArrow">
            <a:avLst/>
          </a:prstGeom>
          <a:solidFill>
            <a:schemeClr val="tx2">
              <a:alpha val="71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noAutofit/>
          </a:bodyPr>
          <a:lstStyle/>
          <a:p>
            <a:endParaRPr lang="en-US" dirty="0">
              <a:solidFill>
                <a:srgbClr val="000000"/>
              </a:solidFill>
            </a:endParaRPr>
          </a:p>
        </p:txBody>
      </p:sp>
      <p:sp>
        <p:nvSpPr>
          <p:cNvPr id="45" name="Right Arrow 44"/>
          <p:cNvSpPr/>
          <p:nvPr/>
        </p:nvSpPr>
        <p:spPr bwMode="auto">
          <a:xfrm rot="5400000">
            <a:off x="4108228" y="4329917"/>
            <a:ext cx="315890" cy="304799"/>
          </a:xfrm>
          <a:prstGeom prst="rightArrow">
            <a:avLst/>
          </a:prstGeom>
          <a:solidFill>
            <a:schemeClr val="tx1">
              <a:lumMod val="50000"/>
              <a:lumOff val="50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noAutofit/>
          </a:bodyPr>
          <a:lstStyle/>
          <a:p>
            <a:endParaRPr lang="en-US" dirty="0">
              <a:solidFill>
                <a:srgbClr val="000000"/>
              </a:solidFill>
            </a:endParaRPr>
          </a:p>
        </p:txBody>
      </p:sp>
      <p:sp>
        <p:nvSpPr>
          <p:cNvPr id="46" name="Right Arrow 45"/>
          <p:cNvSpPr/>
          <p:nvPr/>
        </p:nvSpPr>
        <p:spPr bwMode="auto">
          <a:xfrm rot="5400000">
            <a:off x="4124812" y="5361584"/>
            <a:ext cx="315890" cy="304799"/>
          </a:xfrm>
          <a:prstGeom prst="rightArrow">
            <a:avLst/>
          </a:prstGeom>
          <a:solidFill>
            <a:schemeClr val="tx2">
              <a:alpha val="71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noAutofit/>
          </a:bodyPr>
          <a:lstStyle/>
          <a:p>
            <a:endParaRPr lang="en-US" dirty="0">
              <a:solidFill>
                <a:srgbClr val="000000"/>
              </a:solidFill>
            </a:endParaRPr>
          </a:p>
        </p:txBody>
      </p:sp>
      <p:sp>
        <p:nvSpPr>
          <p:cNvPr id="47" name="Rectangle 46"/>
          <p:cNvSpPr/>
          <p:nvPr/>
        </p:nvSpPr>
        <p:spPr>
          <a:xfrm>
            <a:off x="8582023" y="3924934"/>
            <a:ext cx="3960814" cy="1477328"/>
          </a:xfrm>
          <a:prstGeom prst="rect">
            <a:avLst/>
          </a:prstGeom>
          <a:noFill/>
        </p:spPr>
        <p:txBody>
          <a:bodyPr wrap="square">
            <a:spAutoFit/>
          </a:bodyPr>
          <a:lstStyle/>
          <a:p>
            <a:pPr marL="114300" indent="-114300" algn="l" fontAlgn="auto">
              <a:spcBef>
                <a:spcPts val="0"/>
              </a:spcBef>
              <a:spcAft>
                <a:spcPts val="0"/>
              </a:spcAft>
              <a:buFont typeface="Arial" pitchFamily="34" charset="0"/>
              <a:buChar char="•"/>
            </a:pPr>
            <a:r>
              <a:rPr lang="en-US" dirty="0" smtClean="0">
                <a:solidFill>
                  <a:prstClr val="black"/>
                </a:solidFill>
                <a:ea typeface="+mn-ea"/>
              </a:rPr>
              <a:t>Monthly </a:t>
            </a:r>
            <a:r>
              <a:rPr lang="en-US" dirty="0">
                <a:solidFill>
                  <a:prstClr val="black"/>
                </a:solidFill>
                <a:ea typeface="+mn-ea"/>
              </a:rPr>
              <a:t>sanctioning process</a:t>
            </a:r>
          </a:p>
          <a:p>
            <a:pPr lvl="1" indent="-294921">
              <a:buFont typeface="Arial" pitchFamily="34" charset="0"/>
              <a:buChar char="•"/>
            </a:pPr>
            <a:r>
              <a:rPr lang="en-US" dirty="0" smtClean="0">
                <a:solidFill>
                  <a:prstClr val="black"/>
                </a:solidFill>
                <a:ea typeface="+mn-ea"/>
              </a:rPr>
              <a:t>Releases  </a:t>
            </a:r>
            <a:r>
              <a:rPr lang="en-US" dirty="0">
                <a:solidFill>
                  <a:prstClr val="black"/>
                </a:solidFill>
                <a:ea typeface="+mn-ea"/>
              </a:rPr>
              <a:t>– every month</a:t>
            </a:r>
          </a:p>
          <a:p>
            <a:pPr lvl="1" indent="-294921">
              <a:buFont typeface="Arial" pitchFamily="34" charset="0"/>
              <a:buChar char="•"/>
            </a:pPr>
            <a:r>
              <a:rPr lang="en-US" dirty="0">
                <a:solidFill>
                  <a:prstClr val="black"/>
                </a:solidFill>
                <a:ea typeface="+mn-ea"/>
              </a:rPr>
              <a:t>Re-directs – every month</a:t>
            </a:r>
          </a:p>
          <a:p>
            <a:pPr lvl="1" indent="-294921">
              <a:buFont typeface="Arial" pitchFamily="34" charset="0"/>
              <a:buChar char="•"/>
            </a:pPr>
            <a:r>
              <a:rPr lang="en-US" dirty="0">
                <a:solidFill>
                  <a:prstClr val="black"/>
                </a:solidFill>
                <a:ea typeface="+mn-ea"/>
              </a:rPr>
              <a:t>New – every month</a:t>
            </a:r>
          </a:p>
          <a:p>
            <a:pPr lvl="1" indent="-294921">
              <a:buFont typeface="Arial" pitchFamily="34" charset="0"/>
              <a:buChar char="•"/>
            </a:pPr>
            <a:r>
              <a:rPr lang="en-US" dirty="0">
                <a:solidFill>
                  <a:prstClr val="black"/>
                </a:solidFill>
                <a:ea typeface="+mn-ea"/>
              </a:rPr>
              <a:t>Re-forecasting – quarterly </a:t>
            </a:r>
          </a:p>
        </p:txBody>
      </p:sp>
      <p:sp>
        <p:nvSpPr>
          <p:cNvPr id="51" name="Rectangle 50"/>
          <p:cNvSpPr/>
          <p:nvPr/>
        </p:nvSpPr>
        <p:spPr>
          <a:xfrm>
            <a:off x="8542337" y="1135062"/>
            <a:ext cx="4076700" cy="646331"/>
          </a:xfrm>
          <a:prstGeom prst="rect">
            <a:avLst/>
          </a:prstGeom>
          <a:noFill/>
        </p:spPr>
        <p:txBody>
          <a:bodyPr wrap="square">
            <a:spAutoFit/>
          </a:bodyPr>
          <a:lstStyle/>
          <a:p>
            <a:pPr marL="114300" indent="-114300" algn="l" fontAlgn="auto">
              <a:spcBef>
                <a:spcPts val="0"/>
              </a:spcBef>
              <a:spcAft>
                <a:spcPts val="0"/>
              </a:spcAft>
              <a:buFont typeface="Arial" pitchFamily="34" charset="0"/>
              <a:buChar char="•"/>
            </a:pPr>
            <a:r>
              <a:rPr lang="en-US" dirty="0" smtClean="0">
                <a:solidFill>
                  <a:prstClr val="black"/>
                </a:solidFill>
                <a:ea typeface="+mn-ea"/>
              </a:rPr>
              <a:t>Annual ‘proposal’ to selection and optimization budget process</a:t>
            </a:r>
          </a:p>
        </p:txBody>
      </p:sp>
      <p:sp>
        <p:nvSpPr>
          <p:cNvPr id="52" name="Rectangle 51"/>
          <p:cNvSpPr/>
          <p:nvPr/>
        </p:nvSpPr>
        <p:spPr>
          <a:xfrm>
            <a:off x="8567736" y="1999337"/>
            <a:ext cx="3492285" cy="2031325"/>
          </a:xfrm>
          <a:prstGeom prst="rect">
            <a:avLst/>
          </a:prstGeom>
          <a:noFill/>
        </p:spPr>
        <p:txBody>
          <a:bodyPr wrap="square">
            <a:spAutoFit/>
          </a:bodyPr>
          <a:lstStyle/>
          <a:p>
            <a:pPr marL="114300" indent="-114300">
              <a:buFont typeface="Arial" pitchFamily="34" charset="0"/>
              <a:buChar char="•"/>
            </a:pPr>
            <a:r>
              <a:rPr lang="en-US" dirty="0">
                <a:solidFill>
                  <a:prstClr val="black"/>
                </a:solidFill>
              </a:rPr>
              <a:t>Monthly Project Deep Dive:</a:t>
            </a:r>
          </a:p>
          <a:p>
            <a:pPr marL="580671" lvl="1" indent="-114300">
              <a:buFont typeface="Arial" pitchFamily="34" charset="0"/>
              <a:buChar char="•"/>
            </a:pPr>
            <a:r>
              <a:rPr lang="en-US" dirty="0">
                <a:solidFill>
                  <a:prstClr val="black"/>
                </a:solidFill>
              </a:rPr>
              <a:t>Project Status review</a:t>
            </a:r>
          </a:p>
          <a:p>
            <a:pPr marL="580671" lvl="1" indent="-114300">
              <a:buFont typeface="Arial" pitchFamily="34" charset="0"/>
              <a:buChar char="•"/>
            </a:pPr>
            <a:r>
              <a:rPr lang="en-US" dirty="0">
                <a:solidFill>
                  <a:prstClr val="black"/>
                </a:solidFill>
              </a:rPr>
              <a:t>Red, amber, green reporting</a:t>
            </a:r>
          </a:p>
          <a:p>
            <a:pPr marL="580671" lvl="1" indent="-114300">
              <a:buFont typeface="Arial" pitchFamily="34" charset="0"/>
              <a:buChar char="•"/>
            </a:pPr>
            <a:r>
              <a:rPr lang="en-US" dirty="0">
                <a:solidFill>
                  <a:prstClr val="black"/>
                </a:solidFill>
              </a:rPr>
              <a:t>Variance reporting</a:t>
            </a:r>
          </a:p>
          <a:p>
            <a:pPr marL="580671" lvl="1" indent="-114300">
              <a:buFont typeface="Arial" pitchFamily="34" charset="0"/>
              <a:buChar char="•"/>
            </a:pPr>
            <a:r>
              <a:rPr lang="en-US" dirty="0">
                <a:solidFill>
                  <a:prstClr val="black"/>
                </a:solidFill>
              </a:rPr>
              <a:t>Scope review</a:t>
            </a:r>
          </a:p>
          <a:p>
            <a:pPr marL="342900" lvl="1" indent="-171450">
              <a:buFont typeface="Arial" pitchFamily="34" charset="0"/>
              <a:buChar char="•"/>
            </a:pPr>
            <a:endParaRPr lang="en-US" dirty="0">
              <a:solidFill>
                <a:prstClr val="black"/>
              </a:solidFill>
            </a:endParaRPr>
          </a:p>
        </p:txBody>
      </p:sp>
      <p:sp>
        <p:nvSpPr>
          <p:cNvPr id="53" name="Rectangle 52"/>
          <p:cNvSpPr/>
          <p:nvPr/>
        </p:nvSpPr>
        <p:spPr>
          <a:xfrm>
            <a:off x="8637588" y="5707062"/>
            <a:ext cx="2609849" cy="646331"/>
          </a:xfrm>
          <a:prstGeom prst="rect">
            <a:avLst/>
          </a:prstGeom>
          <a:noFill/>
        </p:spPr>
        <p:txBody>
          <a:bodyPr wrap="square">
            <a:spAutoFit/>
          </a:bodyPr>
          <a:lstStyle/>
          <a:p>
            <a:pPr marL="114300" indent="-114300" algn="l" fontAlgn="auto">
              <a:spcBef>
                <a:spcPts val="0"/>
              </a:spcBef>
              <a:spcAft>
                <a:spcPts val="0"/>
              </a:spcAft>
              <a:buFont typeface="Arial" pitchFamily="34" charset="0"/>
              <a:buChar char="•"/>
            </a:pPr>
            <a:r>
              <a:rPr lang="en-US" dirty="0" smtClean="0">
                <a:solidFill>
                  <a:prstClr val="black"/>
                </a:solidFill>
                <a:ea typeface="+mn-ea"/>
              </a:rPr>
              <a:t>Governance review</a:t>
            </a:r>
          </a:p>
          <a:p>
            <a:pPr marL="114300" indent="-114300" algn="l" fontAlgn="auto">
              <a:spcBef>
                <a:spcPts val="0"/>
              </a:spcBef>
              <a:spcAft>
                <a:spcPts val="0"/>
              </a:spcAft>
              <a:buFont typeface="Arial" pitchFamily="34" charset="0"/>
              <a:buChar char="•"/>
            </a:pPr>
            <a:r>
              <a:rPr lang="en-US" dirty="0" smtClean="0">
                <a:solidFill>
                  <a:prstClr val="black"/>
                </a:solidFill>
                <a:ea typeface="+mn-ea"/>
              </a:rPr>
              <a:t>Senior officer update</a:t>
            </a:r>
            <a:endParaRPr lang="en-US" dirty="0">
              <a:solidFill>
                <a:prstClr val="black"/>
              </a:solidFill>
              <a:ea typeface="+mn-ea"/>
            </a:endParaRPr>
          </a:p>
        </p:txBody>
      </p:sp>
      <p:sp>
        <p:nvSpPr>
          <p:cNvPr id="55" name="Rectangle 54"/>
          <p:cNvSpPr/>
          <p:nvPr/>
        </p:nvSpPr>
        <p:spPr bwMode="auto">
          <a:xfrm>
            <a:off x="6065837" y="2008886"/>
            <a:ext cx="2409824" cy="1564576"/>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1600" dirty="0">
                <a:solidFill>
                  <a:prstClr val="white"/>
                </a:solidFill>
              </a:rPr>
              <a:t>Organization Z</a:t>
            </a:r>
          </a:p>
          <a:p>
            <a:pPr algn="ctr" fontAlgn="auto">
              <a:spcBef>
                <a:spcPts val="0"/>
              </a:spcBef>
              <a:spcAft>
                <a:spcPts val="0"/>
              </a:spcAft>
            </a:pPr>
            <a:r>
              <a:rPr lang="en-US" sz="1600" b="1" dirty="0" smtClean="0">
                <a:solidFill>
                  <a:prstClr val="white"/>
                </a:solidFill>
              </a:rPr>
              <a:t>Pre</a:t>
            </a:r>
            <a:r>
              <a:rPr lang="en-US" sz="1600" b="1" dirty="0">
                <a:solidFill>
                  <a:prstClr val="white"/>
                </a:solidFill>
              </a:rPr>
              <a:t>-Sanction </a:t>
            </a:r>
            <a:r>
              <a:rPr lang="en-US" sz="1600" b="1" dirty="0" smtClean="0">
                <a:solidFill>
                  <a:prstClr val="white"/>
                </a:solidFill>
              </a:rPr>
              <a:t>meeting</a:t>
            </a:r>
          </a:p>
          <a:p>
            <a:pPr fontAlgn="auto">
              <a:spcBef>
                <a:spcPts val="0"/>
              </a:spcBef>
              <a:spcAft>
                <a:spcPts val="0"/>
              </a:spcAft>
            </a:pPr>
            <a:endParaRPr lang="en-US" sz="1600" dirty="0">
              <a:solidFill>
                <a:prstClr val="white"/>
              </a:solidFill>
            </a:endParaRPr>
          </a:p>
          <a:p>
            <a:pPr fontAlgn="auto">
              <a:spcBef>
                <a:spcPts val="0"/>
              </a:spcBef>
              <a:spcAft>
                <a:spcPts val="0"/>
              </a:spcAft>
            </a:pPr>
            <a:r>
              <a:rPr lang="en-US" sz="1600" dirty="0" smtClean="0">
                <a:solidFill>
                  <a:prstClr val="white"/>
                </a:solidFill>
              </a:rPr>
              <a:t>EPMO</a:t>
            </a:r>
            <a:r>
              <a:rPr lang="en-US" sz="1600" dirty="0">
                <a:solidFill>
                  <a:prstClr val="white"/>
                </a:solidFill>
              </a:rPr>
              <a:t>, Cost </a:t>
            </a:r>
            <a:r>
              <a:rPr lang="en-US" sz="1600" dirty="0" smtClean="0">
                <a:solidFill>
                  <a:prstClr val="white"/>
                </a:solidFill>
              </a:rPr>
              <a:t>Managers, and </a:t>
            </a:r>
            <a:r>
              <a:rPr lang="en-US" sz="1600" dirty="0">
                <a:solidFill>
                  <a:prstClr val="white"/>
                </a:solidFill>
              </a:rPr>
              <a:t>Project Managers</a:t>
            </a:r>
          </a:p>
        </p:txBody>
      </p:sp>
      <p:sp>
        <p:nvSpPr>
          <p:cNvPr id="54" name="Rectangle 53"/>
          <p:cNvSpPr/>
          <p:nvPr/>
        </p:nvSpPr>
        <p:spPr bwMode="auto">
          <a:xfrm>
            <a:off x="3118421" y="2009838"/>
            <a:ext cx="2414016" cy="1563624"/>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1600" dirty="0">
                <a:solidFill>
                  <a:prstClr val="white"/>
                </a:solidFill>
              </a:rPr>
              <a:t>Organization </a:t>
            </a:r>
            <a:r>
              <a:rPr lang="en-US" sz="1600" dirty="0" smtClean="0">
                <a:solidFill>
                  <a:prstClr val="white"/>
                </a:solidFill>
              </a:rPr>
              <a:t>Y</a:t>
            </a:r>
            <a:endParaRPr lang="en-US" sz="1600" dirty="0">
              <a:solidFill>
                <a:prstClr val="white"/>
              </a:solidFill>
            </a:endParaRPr>
          </a:p>
          <a:p>
            <a:pPr algn="ctr" fontAlgn="auto">
              <a:spcBef>
                <a:spcPts val="0"/>
              </a:spcBef>
              <a:spcAft>
                <a:spcPts val="0"/>
              </a:spcAft>
            </a:pPr>
            <a:r>
              <a:rPr lang="en-US" sz="1600" b="1" dirty="0" smtClean="0">
                <a:solidFill>
                  <a:prstClr val="white"/>
                </a:solidFill>
              </a:rPr>
              <a:t>Pre</a:t>
            </a:r>
            <a:r>
              <a:rPr lang="en-US" sz="1600" b="1" dirty="0">
                <a:solidFill>
                  <a:prstClr val="white"/>
                </a:solidFill>
              </a:rPr>
              <a:t>-Sanction </a:t>
            </a:r>
            <a:r>
              <a:rPr lang="en-US" sz="1600" b="1" dirty="0" smtClean="0">
                <a:solidFill>
                  <a:prstClr val="white"/>
                </a:solidFill>
              </a:rPr>
              <a:t>meeting</a:t>
            </a:r>
          </a:p>
          <a:p>
            <a:pPr fontAlgn="auto">
              <a:spcBef>
                <a:spcPts val="0"/>
              </a:spcBef>
              <a:spcAft>
                <a:spcPts val="0"/>
              </a:spcAft>
            </a:pPr>
            <a:endParaRPr lang="en-US" sz="1600" dirty="0">
              <a:solidFill>
                <a:prstClr val="white"/>
              </a:solidFill>
            </a:endParaRPr>
          </a:p>
          <a:p>
            <a:pPr fontAlgn="auto">
              <a:spcBef>
                <a:spcPts val="0"/>
              </a:spcBef>
              <a:spcAft>
                <a:spcPts val="0"/>
              </a:spcAft>
            </a:pPr>
            <a:r>
              <a:rPr lang="en-US" sz="1600" dirty="0" smtClean="0">
                <a:solidFill>
                  <a:prstClr val="white"/>
                </a:solidFill>
              </a:rPr>
              <a:t>EPMO</a:t>
            </a:r>
            <a:r>
              <a:rPr lang="en-US" sz="1600" dirty="0">
                <a:solidFill>
                  <a:prstClr val="white"/>
                </a:solidFill>
              </a:rPr>
              <a:t>, Cost Managers </a:t>
            </a:r>
            <a:r>
              <a:rPr lang="en-US" sz="1600" dirty="0" smtClean="0">
                <a:solidFill>
                  <a:prstClr val="white"/>
                </a:solidFill>
              </a:rPr>
              <a:t>, and </a:t>
            </a:r>
            <a:r>
              <a:rPr lang="en-US" sz="1600" dirty="0">
                <a:solidFill>
                  <a:prstClr val="white"/>
                </a:solidFill>
              </a:rPr>
              <a:t>Project Managers</a:t>
            </a:r>
          </a:p>
        </p:txBody>
      </p:sp>
    </p:spTree>
    <p:extLst>
      <p:ext uri="{BB962C8B-B14F-4D97-AF65-F5344CB8AC3E}">
        <p14:creationId xmlns:p14="http://schemas.microsoft.com/office/powerpoint/2010/main" val="428692247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icture 77"/>
          <p:cNvPicPr>
            <a:picLocks noChangeAspect="1"/>
          </p:cNvPicPr>
          <p:nvPr/>
        </p:nvPicPr>
        <p:blipFill>
          <a:blip r:embed="rId2" cstate="print"/>
          <a:stretch>
            <a:fillRect/>
          </a:stretch>
        </p:blipFill>
        <p:spPr>
          <a:xfrm>
            <a:off x="9609137" y="4325937"/>
            <a:ext cx="2552700" cy="2676525"/>
          </a:xfrm>
          <a:prstGeom prst="rect">
            <a:avLst/>
          </a:prstGeom>
        </p:spPr>
      </p:pic>
      <p:sp>
        <p:nvSpPr>
          <p:cNvPr id="4" name="AutoShape 3"/>
          <p:cNvSpPr>
            <a:spLocks noChangeArrowheads="1"/>
          </p:cNvSpPr>
          <p:nvPr/>
        </p:nvSpPr>
        <p:spPr bwMode="auto">
          <a:xfrm>
            <a:off x="0" y="0"/>
            <a:ext cx="1835150" cy="482600"/>
          </a:xfrm>
          <a:prstGeom prst="homePlate">
            <a:avLst>
              <a:gd name="adj" fmla="val 93235"/>
            </a:avLst>
          </a:prstGeom>
          <a:gradFill rotWithShape="0">
            <a:gsLst>
              <a:gs pos="0">
                <a:srgbClr val="EFFFEA"/>
              </a:gs>
              <a:gs pos="100000">
                <a:srgbClr val="66FF33"/>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Manage Portfolio</a:t>
            </a:r>
          </a:p>
        </p:txBody>
      </p:sp>
      <p:sp>
        <p:nvSpPr>
          <p:cNvPr id="5" name="Rectangle 4"/>
          <p:cNvSpPr/>
          <p:nvPr/>
        </p:nvSpPr>
        <p:spPr>
          <a:xfrm>
            <a:off x="198437" y="2247582"/>
            <a:ext cx="1554480" cy="1097280"/>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dirty="0">
                <a:solidFill>
                  <a:prstClr val="white"/>
                </a:solidFill>
              </a:rPr>
              <a:t>Releases</a:t>
            </a:r>
          </a:p>
        </p:txBody>
      </p:sp>
      <p:sp>
        <p:nvSpPr>
          <p:cNvPr id="6" name="Rectangle 5"/>
          <p:cNvSpPr/>
          <p:nvPr/>
        </p:nvSpPr>
        <p:spPr>
          <a:xfrm>
            <a:off x="3856037" y="2247582"/>
            <a:ext cx="1554480" cy="1097280"/>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dirty="0">
                <a:solidFill>
                  <a:prstClr val="white"/>
                </a:solidFill>
              </a:rPr>
              <a:t>New Requests</a:t>
            </a:r>
          </a:p>
        </p:txBody>
      </p:sp>
      <p:pic>
        <p:nvPicPr>
          <p:cNvPr id="7" name="Picture 2" descr="C:\Users\GOMEZSO\AppData\Local\Microsoft\Windows\Temporary Internet Files\Content.IE5\SP1URCAD\MC9003121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8462" y="3406544"/>
            <a:ext cx="1073166" cy="1238648"/>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urved Connector 7"/>
          <p:cNvCxnSpPr/>
          <p:nvPr/>
        </p:nvCxnSpPr>
        <p:spPr>
          <a:xfrm>
            <a:off x="1727200" y="3406543"/>
            <a:ext cx="491262" cy="383744"/>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Curved Connector 8"/>
          <p:cNvCxnSpPr/>
          <p:nvPr/>
        </p:nvCxnSpPr>
        <p:spPr>
          <a:xfrm rot="10800000" flipV="1">
            <a:off x="3342431" y="3457342"/>
            <a:ext cx="731097" cy="383743"/>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322637" y="4303630"/>
            <a:ext cx="54927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932237" y="3725862"/>
            <a:ext cx="1554480" cy="1097280"/>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dirty="0">
                <a:solidFill>
                  <a:prstClr val="white"/>
                </a:solidFill>
              </a:rPr>
              <a:t>Sanction Process</a:t>
            </a:r>
          </a:p>
        </p:txBody>
      </p:sp>
      <p:sp>
        <p:nvSpPr>
          <p:cNvPr id="14" name="Rectangle 13"/>
          <p:cNvSpPr/>
          <p:nvPr/>
        </p:nvSpPr>
        <p:spPr>
          <a:xfrm>
            <a:off x="5936402" y="2743806"/>
            <a:ext cx="1554480" cy="1097280"/>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dirty="0">
                <a:solidFill>
                  <a:prstClr val="white"/>
                </a:solidFill>
              </a:rPr>
              <a:t>Re-directs</a:t>
            </a:r>
          </a:p>
        </p:txBody>
      </p:sp>
      <p:sp>
        <p:nvSpPr>
          <p:cNvPr id="15" name="Rectangle 14"/>
          <p:cNvSpPr/>
          <p:nvPr/>
        </p:nvSpPr>
        <p:spPr>
          <a:xfrm>
            <a:off x="5913437" y="3967705"/>
            <a:ext cx="1554480" cy="1097280"/>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dirty="0">
                <a:solidFill>
                  <a:prstClr val="white"/>
                </a:solidFill>
              </a:rPr>
              <a:t>New</a:t>
            </a:r>
          </a:p>
        </p:txBody>
      </p:sp>
      <p:sp>
        <p:nvSpPr>
          <p:cNvPr id="16" name="Rectangle 15"/>
          <p:cNvSpPr/>
          <p:nvPr/>
        </p:nvSpPr>
        <p:spPr>
          <a:xfrm>
            <a:off x="10275888" y="3579707"/>
            <a:ext cx="1828800" cy="1418110"/>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dirty="0">
                <a:solidFill>
                  <a:prstClr val="white"/>
                </a:solidFill>
              </a:rPr>
              <a:t>Revised SAC Sanctioned Budget</a:t>
            </a:r>
          </a:p>
        </p:txBody>
      </p:sp>
      <p:cxnSp>
        <p:nvCxnSpPr>
          <p:cNvPr id="17" name="Elbow Connector 16"/>
          <p:cNvCxnSpPr>
            <a:stCxn id="13" idx="3"/>
            <a:endCxn id="14" idx="1"/>
          </p:cNvCxnSpPr>
          <p:nvPr/>
        </p:nvCxnSpPr>
        <p:spPr>
          <a:xfrm flipV="1">
            <a:off x="5486717" y="3292446"/>
            <a:ext cx="449685" cy="982056"/>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3" idx="3"/>
            <a:endCxn id="15" idx="1"/>
          </p:cNvCxnSpPr>
          <p:nvPr/>
        </p:nvCxnSpPr>
        <p:spPr>
          <a:xfrm>
            <a:off x="5486717" y="4274502"/>
            <a:ext cx="426720" cy="241843"/>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16" idx="3"/>
            <a:endCxn id="7" idx="2"/>
          </p:cNvCxnSpPr>
          <p:nvPr/>
        </p:nvCxnSpPr>
        <p:spPr>
          <a:xfrm flipH="1">
            <a:off x="2755045" y="4288762"/>
            <a:ext cx="9349643" cy="356430"/>
          </a:xfrm>
          <a:prstGeom prst="bentConnector4">
            <a:avLst>
              <a:gd name="adj1" fmla="val -1203"/>
              <a:gd name="adj2" fmla="val 295645"/>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755045" y="5402262"/>
            <a:ext cx="8671559" cy="830997"/>
          </a:xfrm>
          <a:prstGeom prst="rect">
            <a:avLst/>
          </a:prstGeom>
          <a:noFill/>
        </p:spPr>
        <p:txBody>
          <a:bodyPr wrap="square" rtlCol="0">
            <a:spAutoFit/>
          </a:bodyPr>
          <a:lstStyle/>
          <a:p>
            <a:pPr algn="ctr" fontAlgn="auto">
              <a:spcBef>
                <a:spcPts val="0"/>
              </a:spcBef>
              <a:spcAft>
                <a:spcPts val="0"/>
              </a:spcAft>
            </a:pPr>
            <a:r>
              <a:rPr lang="en-US" sz="2400" dirty="0" smtClean="0">
                <a:solidFill>
                  <a:prstClr val="black"/>
                </a:solidFill>
                <a:ea typeface="+mn-ea"/>
              </a:rPr>
              <a:t>Any remaining funds not allocated to projects go back to the “pot” for next month’s strategic reinvestment</a:t>
            </a:r>
          </a:p>
        </p:txBody>
      </p:sp>
      <p:sp>
        <p:nvSpPr>
          <p:cNvPr id="21" name="Rectangle 20"/>
          <p:cNvSpPr/>
          <p:nvPr/>
        </p:nvSpPr>
        <p:spPr>
          <a:xfrm>
            <a:off x="5936402" y="1516062"/>
            <a:ext cx="1554480" cy="1097280"/>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dirty="0">
                <a:solidFill>
                  <a:prstClr val="white"/>
                </a:solidFill>
              </a:rPr>
              <a:t>Releases always  Approved</a:t>
            </a:r>
          </a:p>
        </p:txBody>
      </p:sp>
      <p:sp>
        <p:nvSpPr>
          <p:cNvPr id="22" name="Rectangle 21"/>
          <p:cNvSpPr/>
          <p:nvPr/>
        </p:nvSpPr>
        <p:spPr>
          <a:xfrm>
            <a:off x="1996757" y="1668462"/>
            <a:ext cx="1554480" cy="1097280"/>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r>
              <a:rPr lang="en-US" sz="2400" dirty="0">
                <a:solidFill>
                  <a:prstClr val="white"/>
                </a:solidFill>
              </a:rPr>
              <a:t>Re-Directs</a:t>
            </a:r>
          </a:p>
        </p:txBody>
      </p:sp>
      <p:cxnSp>
        <p:nvCxnSpPr>
          <p:cNvPr id="24" name="Straight Arrow Connector 23"/>
          <p:cNvCxnSpPr>
            <a:endCxn id="7" idx="0"/>
          </p:cNvCxnSpPr>
          <p:nvPr/>
        </p:nvCxnSpPr>
        <p:spPr>
          <a:xfrm>
            <a:off x="2755045" y="2822204"/>
            <a:ext cx="0" cy="5843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hape 37"/>
          <p:cNvCxnSpPr>
            <a:stCxn id="21" idx="3"/>
            <a:endCxn id="16" idx="0"/>
          </p:cNvCxnSpPr>
          <p:nvPr/>
        </p:nvCxnSpPr>
        <p:spPr>
          <a:xfrm>
            <a:off x="7490882" y="2064702"/>
            <a:ext cx="3699406" cy="1515005"/>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3" idx="3"/>
            <a:endCxn id="21" idx="1"/>
          </p:cNvCxnSpPr>
          <p:nvPr/>
        </p:nvCxnSpPr>
        <p:spPr>
          <a:xfrm flipV="1">
            <a:off x="5486717" y="2064702"/>
            <a:ext cx="449685" cy="22098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Flowchart: Decision 26"/>
          <p:cNvSpPr/>
          <p:nvPr/>
        </p:nvSpPr>
        <p:spPr>
          <a:xfrm>
            <a:off x="7818436" y="2765742"/>
            <a:ext cx="2457451" cy="2116667"/>
          </a:xfrm>
          <a:prstGeom prst="flowChartDecision">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algn="ctr" fontAlgn="auto">
              <a:spcBef>
                <a:spcPts val="0"/>
              </a:spcBef>
              <a:spcAft>
                <a:spcPts val="0"/>
              </a:spcAft>
            </a:pPr>
            <a:endParaRPr lang="en-US" dirty="0">
              <a:solidFill>
                <a:prstClr val="white"/>
              </a:solidFill>
            </a:endParaRPr>
          </a:p>
        </p:txBody>
      </p:sp>
      <p:cxnSp>
        <p:nvCxnSpPr>
          <p:cNvPr id="28" name="Elbow Connector 27"/>
          <p:cNvCxnSpPr>
            <a:stCxn id="15" idx="3"/>
            <a:endCxn id="27" idx="1"/>
          </p:cNvCxnSpPr>
          <p:nvPr/>
        </p:nvCxnSpPr>
        <p:spPr>
          <a:xfrm flipV="1">
            <a:off x="7467917" y="3824076"/>
            <a:ext cx="350519" cy="692269"/>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4" idx="3"/>
            <a:endCxn id="27" idx="1"/>
          </p:cNvCxnSpPr>
          <p:nvPr/>
        </p:nvCxnSpPr>
        <p:spPr>
          <a:xfrm>
            <a:off x="7490882" y="3292446"/>
            <a:ext cx="327554" cy="53163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hape 72"/>
          <p:cNvCxnSpPr>
            <a:stCxn id="27" idx="0"/>
            <a:endCxn id="16" idx="0"/>
          </p:cNvCxnSpPr>
          <p:nvPr/>
        </p:nvCxnSpPr>
        <p:spPr>
          <a:xfrm rot="16200000" flipH="1">
            <a:off x="9711742" y="2101161"/>
            <a:ext cx="813965" cy="2143126"/>
          </a:xfrm>
          <a:prstGeom prst="bentConnector3">
            <a:avLst>
              <a:gd name="adj1" fmla="val -28085"/>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9143167" y="2686863"/>
            <a:ext cx="351670" cy="276999"/>
          </a:xfrm>
          <a:prstGeom prst="rect">
            <a:avLst/>
          </a:prstGeom>
          <a:noFill/>
        </p:spPr>
        <p:txBody>
          <a:bodyPr wrap="none" rtlCol="0">
            <a:spAutoFit/>
          </a:bodyPr>
          <a:lstStyle/>
          <a:p>
            <a:pPr algn="l" fontAlgn="auto">
              <a:spcBef>
                <a:spcPts val="0"/>
              </a:spcBef>
              <a:spcAft>
                <a:spcPts val="0"/>
              </a:spcAft>
            </a:pPr>
            <a:r>
              <a:rPr lang="en-US" sz="1200" dirty="0" smtClean="0">
                <a:solidFill>
                  <a:prstClr val="black"/>
                </a:solidFill>
                <a:latin typeface="Calibri"/>
                <a:ea typeface="+mn-ea"/>
              </a:rPr>
              <a:t>Yes</a:t>
            </a:r>
            <a:endParaRPr lang="en-US" sz="1200" dirty="0">
              <a:solidFill>
                <a:prstClr val="black"/>
              </a:solidFill>
              <a:latin typeface="Calibri"/>
              <a:ea typeface="+mn-ea"/>
            </a:endParaRPr>
          </a:p>
        </p:txBody>
      </p:sp>
      <p:cxnSp>
        <p:nvCxnSpPr>
          <p:cNvPr id="32" name="Straight Arrow Connector 31"/>
          <p:cNvCxnSpPr>
            <a:stCxn id="27" idx="2"/>
          </p:cNvCxnSpPr>
          <p:nvPr/>
        </p:nvCxnSpPr>
        <p:spPr>
          <a:xfrm>
            <a:off x="9047162" y="4882409"/>
            <a:ext cx="0" cy="36745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113837" y="4972863"/>
            <a:ext cx="365806" cy="276999"/>
          </a:xfrm>
          <a:prstGeom prst="rect">
            <a:avLst/>
          </a:prstGeom>
          <a:noFill/>
        </p:spPr>
        <p:txBody>
          <a:bodyPr wrap="none" rtlCol="0">
            <a:spAutoFit/>
          </a:bodyPr>
          <a:lstStyle/>
          <a:p>
            <a:pPr algn="l" fontAlgn="auto">
              <a:spcBef>
                <a:spcPts val="0"/>
              </a:spcBef>
              <a:spcAft>
                <a:spcPts val="0"/>
              </a:spcAft>
            </a:pPr>
            <a:r>
              <a:rPr lang="en-US" sz="1200" dirty="0" smtClean="0">
                <a:solidFill>
                  <a:prstClr val="black"/>
                </a:solidFill>
                <a:latin typeface="Calibri"/>
                <a:ea typeface="+mn-ea"/>
              </a:rPr>
              <a:t>No</a:t>
            </a:r>
            <a:endParaRPr lang="en-US" sz="1200" dirty="0">
              <a:solidFill>
                <a:prstClr val="black"/>
              </a:solidFill>
              <a:latin typeface="Calibri"/>
              <a:ea typeface="+mn-ea"/>
            </a:endParaRPr>
          </a:p>
        </p:txBody>
      </p:sp>
      <p:cxnSp>
        <p:nvCxnSpPr>
          <p:cNvPr id="34" name="Straight Connector 33"/>
          <p:cNvCxnSpPr/>
          <p:nvPr/>
        </p:nvCxnSpPr>
        <p:spPr>
          <a:xfrm>
            <a:off x="9037637" y="5249862"/>
            <a:ext cx="24806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8123237" y="3478998"/>
            <a:ext cx="2362200"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chemeClr val="bg1"/>
                </a:solidFill>
              </a:rPr>
              <a:t>Approved</a:t>
            </a:r>
            <a:r>
              <a:rPr lang="en-US" sz="2400" dirty="0">
                <a:solidFill>
                  <a:schemeClr val="bg1"/>
                </a:solidFill>
              </a:rPr>
              <a:t>?</a:t>
            </a:r>
            <a:endParaRPr lang="en-US" sz="2400" dirty="0" smtClean="0">
              <a:solidFill>
                <a:schemeClr val="bg1"/>
              </a:solidFill>
            </a:endParaRPr>
          </a:p>
        </p:txBody>
      </p:sp>
      <p:sp>
        <p:nvSpPr>
          <p:cNvPr id="36" name="Title 1"/>
          <p:cNvSpPr>
            <a:spLocks noGrp="1"/>
          </p:cNvSpPr>
          <p:nvPr>
            <p:ph type="title"/>
          </p:nvPr>
        </p:nvSpPr>
        <p:spPr>
          <a:xfrm>
            <a:off x="1844675" y="1539"/>
            <a:ext cx="10591800" cy="917575"/>
          </a:xfrm>
        </p:spPr>
        <p:txBody>
          <a:bodyPr/>
          <a:lstStyle/>
          <a:p>
            <a:r>
              <a:rPr lang="en-US" sz="4400" dirty="0" smtClean="0"/>
              <a:t>Dynamic Re-Allocation ‘Sweep’ Process</a:t>
            </a:r>
            <a:br>
              <a:rPr lang="en-US" sz="4400" dirty="0" smtClean="0"/>
            </a:br>
            <a:endParaRPr lang="en-US" sz="4400" dirty="0"/>
          </a:p>
        </p:txBody>
      </p:sp>
    </p:spTree>
    <p:extLst>
      <p:ext uri="{BB962C8B-B14F-4D97-AF65-F5344CB8AC3E}">
        <p14:creationId xmlns:p14="http://schemas.microsoft.com/office/powerpoint/2010/main" val="293506133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4519" y="-84138"/>
            <a:ext cx="10668318" cy="917575"/>
          </a:xfrm>
        </p:spPr>
        <p:txBody>
          <a:bodyPr/>
          <a:lstStyle/>
          <a:p>
            <a:r>
              <a:rPr lang="en-US" sz="4800" dirty="0" smtClean="0"/>
              <a:t>New Projects Approved by Organization</a:t>
            </a:r>
            <a:endParaRPr lang="en-US" sz="4800" dirty="0"/>
          </a:p>
        </p:txBody>
      </p:sp>
      <p:sp>
        <p:nvSpPr>
          <p:cNvPr id="4"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Portfolio</a:t>
            </a:r>
          </a:p>
        </p:txBody>
      </p:sp>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953" y="1973263"/>
            <a:ext cx="6227620" cy="4587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6" name="Table 15"/>
          <p:cNvGraphicFramePr>
            <a:graphicFrameLocks noGrp="1"/>
          </p:cNvGraphicFramePr>
          <p:nvPr>
            <p:extLst>
              <p:ext uri="{D42A27DB-BD31-4B8C-83A1-F6EECF244321}">
                <p14:modId xmlns:p14="http://schemas.microsoft.com/office/powerpoint/2010/main" val="3649648694"/>
              </p:ext>
            </p:extLst>
          </p:nvPr>
        </p:nvGraphicFramePr>
        <p:xfrm>
          <a:off x="7056437" y="2659062"/>
          <a:ext cx="5029200" cy="3352800"/>
        </p:xfrm>
        <a:graphic>
          <a:graphicData uri="http://schemas.openxmlformats.org/drawingml/2006/table">
            <a:tbl>
              <a:tblPr/>
              <a:tblGrid>
                <a:gridCol w="2134463"/>
                <a:gridCol w="1960517"/>
                <a:gridCol w="934220"/>
              </a:tblGrid>
              <a:tr h="384814">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1" i="0" u="none" strike="noStrike" dirty="0">
                          <a:solidFill>
                            <a:srgbClr val="FFFFFF"/>
                          </a:solidFill>
                          <a:latin typeface="+mn-lt"/>
                        </a:rPr>
                        <a:t>Organization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76091"/>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smtClean="0">
                          <a:solidFill>
                            <a:srgbClr val="FFFFFF"/>
                          </a:solidFill>
                          <a:latin typeface="+mn-lt"/>
                        </a:rPr>
                        <a:t>2012 New</a:t>
                      </a:r>
                      <a:r>
                        <a:rPr lang="en-US" sz="1600" b="1" i="0" u="none" strike="noStrike" baseline="0" dirty="0" smtClean="0">
                          <a:solidFill>
                            <a:srgbClr val="FFFFFF"/>
                          </a:solidFill>
                          <a:latin typeface="+mn-lt"/>
                        </a:rPr>
                        <a:t> Projects</a:t>
                      </a:r>
                      <a:endParaRPr lang="en-US" sz="1600" b="1" i="0" u="none" strike="noStrike" dirty="0">
                        <a:solidFill>
                          <a:srgbClr val="FFFFFF"/>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76091"/>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smtClean="0">
                          <a:solidFill>
                            <a:srgbClr val="FFFFFF"/>
                          </a:solidFill>
                          <a:latin typeface="+mn-lt"/>
                        </a:rPr>
                        <a:t>% of Total</a:t>
                      </a:r>
                      <a:endParaRPr lang="en-US" sz="1600" b="1" i="0" u="none" strike="noStrike" dirty="0">
                        <a:solidFill>
                          <a:srgbClr val="FFFFFF"/>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76091"/>
                    </a:solidFill>
                  </a:tcPr>
                </a:tc>
              </a:tr>
              <a:tr h="286315">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latin typeface="+mn-lt"/>
                        </a:rPr>
                        <a:t>General Equipment</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$5,430,000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31%</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86315">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Customer Operations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$2,608,278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15%</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86315">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Electric Ops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$2,500,000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14%</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86315">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ESS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$2,391,040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14%</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86315">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Finance</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$1,743,491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10%</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86315">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Central Operations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$1,192,000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7%</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86315">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Facilities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$1,000,000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6%</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86315">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Law</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$605,000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3%</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0632">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EH&amp;S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$80,000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0%</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3968">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1" i="0" u="none" strike="noStrike" dirty="0">
                          <a:solidFill>
                            <a:srgbClr val="FFFFFF"/>
                          </a:solidFill>
                          <a:latin typeface="+mn-lt"/>
                        </a:rPr>
                        <a:t>Grand Total</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FFFFFF"/>
                          </a:solidFill>
                          <a:latin typeface="+mn-lt"/>
                        </a:rPr>
                        <a:t>$17,549,809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smtClean="0">
                          <a:solidFill>
                            <a:srgbClr val="FFFFFF"/>
                          </a:solidFill>
                          <a:latin typeface="+mn-lt"/>
                        </a:rPr>
                        <a:t>100%</a:t>
                      </a:r>
                      <a:endParaRPr lang="en-US" sz="1600" b="1" i="0" u="none" strike="noStrike" dirty="0">
                        <a:solidFill>
                          <a:srgbClr val="FFFFFF"/>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r>
            </a:tbl>
          </a:graphicData>
        </a:graphic>
      </p:graphicFrame>
    </p:spTree>
    <p:extLst>
      <p:ext uri="{BB962C8B-B14F-4D97-AF65-F5344CB8AC3E}">
        <p14:creationId xmlns:p14="http://schemas.microsoft.com/office/powerpoint/2010/main" val="331300645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3436" y="-84138"/>
            <a:ext cx="10060447" cy="917575"/>
          </a:xfrm>
        </p:spPr>
        <p:txBody>
          <a:bodyPr/>
          <a:lstStyle/>
          <a:p>
            <a:r>
              <a:rPr lang="en-US" dirty="0" smtClean="0"/>
              <a:t>Redirects by Organization</a:t>
            </a:r>
            <a:endParaRPr lang="en-US" dirty="0"/>
          </a:p>
        </p:txBody>
      </p:sp>
      <p:sp>
        <p:nvSpPr>
          <p:cNvPr id="4"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Portfolio</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837" y="2278062"/>
            <a:ext cx="6698327"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6121257" y="5447558"/>
            <a:ext cx="1268242" cy="830997"/>
          </a:xfrm>
          <a:prstGeom prst="rect">
            <a:avLst/>
          </a:prstGeom>
          <a:solidFill>
            <a:srgbClr val="FFFF00"/>
          </a:solidFill>
          <a:ln>
            <a:solidFill>
              <a:srgbClr val="000000"/>
            </a:solidFill>
          </a:ln>
        </p:spPr>
        <p:txBody>
          <a:bodyPr wrap="square" rtlCol="0">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ea typeface="ＭＳ Ｐゴシック" pitchFamily="-110" charset="-128"/>
              </a:rPr>
              <a:t>2012 Total Redirected: $15M</a:t>
            </a:r>
          </a:p>
        </p:txBody>
      </p:sp>
      <p:graphicFrame>
        <p:nvGraphicFramePr>
          <p:cNvPr id="12" name="Table 11"/>
          <p:cNvGraphicFramePr>
            <a:graphicFrameLocks noGrp="1"/>
          </p:cNvGraphicFramePr>
          <p:nvPr>
            <p:extLst>
              <p:ext uri="{D42A27DB-BD31-4B8C-83A1-F6EECF244321}">
                <p14:modId xmlns:p14="http://schemas.microsoft.com/office/powerpoint/2010/main" val="3168094766"/>
              </p:ext>
            </p:extLst>
          </p:nvPr>
        </p:nvGraphicFramePr>
        <p:xfrm>
          <a:off x="7666037" y="2858502"/>
          <a:ext cx="4419600" cy="3315168"/>
        </p:xfrm>
        <a:graphic>
          <a:graphicData uri="http://schemas.openxmlformats.org/drawingml/2006/table">
            <a:tbl>
              <a:tblPr/>
              <a:tblGrid>
                <a:gridCol w="1821334"/>
                <a:gridCol w="1722203"/>
                <a:gridCol w="876063"/>
              </a:tblGrid>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1" i="0" u="none" strike="noStrike" dirty="0">
                          <a:solidFill>
                            <a:srgbClr val="FFFFFF"/>
                          </a:solidFill>
                          <a:latin typeface="+mn-lt"/>
                        </a:rPr>
                        <a:t>Organization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76091"/>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smtClean="0">
                          <a:solidFill>
                            <a:srgbClr val="FFFFFF"/>
                          </a:solidFill>
                          <a:latin typeface="+mn-lt"/>
                        </a:rPr>
                        <a:t>2012 Redirect</a:t>
                      </a:r>
                      <a:endParaRPr lang="en-US" sz="1600" b="1" i="0" u="none" strike="noStrike" dirty="0">
                        <a:solidFill>
                          <a:srgbClr val="FFFFFF"/>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76091"/>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smtClean="0">
                          <a:solidFill>
                            <a:srgbClr val="FFFFFF"/>
                          </a:solidFill>
                          <a:latin typeface="+mn-lt"/>
                        </a:rPr>
                        <a:t>% of Total</a:t>
                      </a:r>
                      <a:endParaRPr lang="en-US" sz="1600" b="1" i="0" u="none" strike="noStrike" dirty="0">
                        <a:solidFill>
                          <a:srgbClr val="FFFFFF"/>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76091"/>
                    </a:solid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latin typeface="+mn-lt"/>
                        </a:rPr>
                        <a:t>Facilities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$7,383,000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49%</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latin typeface="+mn-lt"/>
                        </a:rPr>
                        <a:t>Customer Operations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$3,579,000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24%</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General Equipment</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$1,500,000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10%</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ESS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$1,327,501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9%</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IR</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$500,000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3%</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Central Operations</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$430,000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3%</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Finance</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$220,000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1%</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a:solidFill>
                            <a:srgbClr val="000000"/>
                          </a:solidFill>
                          <a:latin typeface="+mn-lt"/>
                        </a:rPr>
                        <a:t>Law</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a:solidFill>
                            <a:srgbClr val="000000"/>
                          </a:solidFill>
                          <a:latin typeface="+mn-lt"/>
                        </a:rPr>
                        <a:t>$78,000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0" i="0" u="none" strike="noStrike" dirty="0" smtClean="0">
                          <a:solidFill>
                            <a:srgbClr val="000000"/>
                          </a:solidFill>
                          <a:latin typeface="+mn-lt"/>
                        </a:rPr>
                        <a:t>1%</a:t>
                      </a:r>
                      <a:endParaRPr lang="en-US" sz="1600" b="0" i="0" u="none" strike="noStrike" dirty="0">
                        <a:solidFill>
                          <a:srgbClr val="000000"/>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92476">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1" i="0" u="none" strike="noStrike">
                          <a:solidFill>
                            <a:srgbClr val="FFFFFF"/>
                          </a:solidFill>
                          <a:latin typeface="+mn-lt"/>
                        </a:rPr>
                        <a:t>Grand Total</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a:solidFill>
                            <a:srgbClr val="FFFFFF"/>
                          </a:solidFill>
                          <a:latin typeface="+mn-lt"/>
                        </a:rPr>
                        <a:t>$15,017,501 </a:t>
                      </a: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smtClean="0">
                          <a:solidFill>
                            <a:srgbClr val="FFFFFF"/>
                          </a:solidFill>
                          <a:latin typeface="+mn-lt"/>
                        </a:rPr>
                        <a:t>100%</a:t>
                      </a:r>
                      <a:endParaRPr lang="en-US" sz="1600" b="1" i="0" u="none" strike="noStrike" dirty="0">
                        <a:solidFill>
                          <a:srgbClr val="FFFFFF"/>
                        </a:solidFill>
                        <a:latin typeface="+mn-lt"/>
                      </a:endParaRPr>
                    </a:p>
                  </a:txBody>
                  <a:tcPr marL="27432" marR="274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r>
            </a:tbl>
          </a:graphicData>
        </a:graphic>
      </p:graphicFrame>
    </p:spTree>
    <p:extLst>
      <p:ext uri="{BB962C8B-B14F-4D97-AF65-F5344CB8AC3E}">
        <p14:creationId xmlns:p14="http://schemas.microsoft.com/office/powerpoint/2010/main" val="3110681516"/>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037" y="2074275"/>
            <a:ext cx="6096000" cy="4515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560637" y="0"/>
            <a:ext cx="8991917" cy="917575"/>
          </a:xfrm>
        </p:spPr>
        <p:txBody>
          <a:bodyPr/>
          <a:lstStyle/>
          <a:p>
            <a:r>
              <a:rPr lang="en-US" sz="4800" dirty="0" smtClean="0"/>
              <a:t>Total Releases by Organization</a:t>
            </a:r>
            <a:endParaRPr lang="en-US" sz="4800" dirty="0"/>
          </a:p>
        </p:txBody>
      </p:sp>
      <p:sp>
        <p:nvSpPr>
          <p:cNvPr id="4"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Portfolio</a:t>
            </a:r>
          </a:p>
        </p:txBody>
      </p:sp>
      <p:graphicFrame>
        <p:nvGraphicFramePr>
          <p:cNvPr id="8" name="Table 7"/>
          <p:cNvGraphicFramePr>
            <a:graphicFrameLocks noGrp="1"/>
          </p:cNvGraphicFramePr>
          <p:nvPr>
            <p:extLst>
              <p:ext uri="{D42A27DB-BD31-4B8C-83A1-F6EECF244321}">
                <p14:modId xmlns:p14="http://schemas.microsoft.com/office/powerpoint/2010/main" val="279471073"/>
              </p:ext>
            </p:extLst>
          </p:nvPr>
        </p:nvGraphicFramePr>
        <p:xfrm>
          <a:off x="7132638" y="2430465"/>
          <a:ext cx="5029199" cy="3878928"/>
        </p:xfrm>
        <a:graphic>
          <a:graphicData uri="http://schemas.openxmlformats.org/drawingml/2006/table">
            <a:tbl>
              <a:tblPr/>
              <a:tblGrid>
                <a:gridCol w="2720537"/>
                <a:gridCol w="1303530"/>
                <a:gridCol w="1005132"/>
              </a:tblGrid>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1" i="0" u="none" strike="noStrike" dirty="0">
                          <a:solidFill>
                            <a:srgbClr val="FFFFFF"/>
                          </a:solidFill>
                          <a:effectLst/>
                          <a:latin typeface="+mn-lt"/>
                        </a:rPr>
                        <a:t>Organization</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66092"/>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ctr"/>
                      <a:r>
                        <a:rPr lang="en-US" sz="1600" b="1" i="0" u="none" strike="noStrike" dirty="0" smtClean="0">
                          <a:solidFill>
                            <a:srgbClr val="FFFFFF"/>
                          </a:solidFill>
                          <a:effectLst/>
                          <a:latin typeface="+mn-lt"/>
                        </a:rPr>
                        <a:t>2012</a:t>
                      </a:r>
                      <a:r>
                        <a:rPr lang="en-US" sz="1600" b="1" i="0" u="none" strike="noStrike" baseline="0" dirty="0" smtClean="0">
                          <a:solidFill>
                            <a:srgbClr val="FFFFFF"/>
                          </a:solidFill>
                          <a:effectLst/>
                          <a:latin typeface="+mn-lt"/>
                        </a:rPr>
                        <a:t> Release</a:t>
                      </a:r>
                      <a:endParaRPr lang="en-US" sz="1600" b="1" i="0" u="none" strike="noStrike" dirty="0">
                        <a:solidFill>
                          <a:srgbClr val="FFFFFF"/>
                        </a:solidFill>
                        <a:effectLst/>
                        <a:latin typeface="+mn-lt"/>
                      </a:endParaRP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66092"/>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1" i="0" u="none" strike="noStrike" dirty="0" smtClean="0">
                          <a:solidFill>
                            <a:srgbClr val="FFFFFF"/>
                          </a:solidFill>
                          <a:effectLst/>
                          <a:latin typeface="+mn-lt"/>
                        </a:rPr>
                        <a:t>% of</a:t>
                      </a:r>
                      <a:r>
                        <a:rPr lang="en-US" sz="1600" b="1" i="0" u="none" strike="noStrike" baseline="0" dirty="0" smtClean="0">
                          <a:solidFill>
                            <a:srgbClr val="FFFFFF"/>
                          </a:solidFill>
                          <a:effectLst/>
                          <a:latin typeface="+mn-lt"/>
                        </a:rPr>
                        <a:t> Total</a:t>
                      </a:r>
                      <a:endParaRPr lang="en-US" sz="1600" b="1" i="0" u="none" strike="noStrike" dirty="0">
                        <a:solidFill>
                          <a:srgbClr val="FFFFFF"/>
                        </a:solidFill>
                        <a:effectLst/>
                        <a:latin typeface="+mn-lt"/>
                      </a:endParaRP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Facilities</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effectLst/>
                          <a:latin typeface="+mn-lt"/>
                        </a:rPr>
                        <a:t>$15,290,000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43.0%</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Electric Ops</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effectLst/>
                          <a:latin typeface="+mn-lt"/>
                        </a:rPr>
                        <a:t>$6,500,000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18.3%</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IR</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effectLst/>
                          <a:latin typeface="+mn-lt"/>
                        </a:rPr>
                        <a:t>$4,400,000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12.4%</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Customer Operations</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effectLst/>
                          <a:latin typeface="+mn-lt"/>
                        </a:rPr>
                        <a:t>$3,274,000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9.2%</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General Equipment</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effectLst/>
                          <a:latin typeface="+mn-lt"/>
                        </a:rPr>
                        <a:t>$2,345,000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6.6%</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ESS (Energy </a:t>
                      </a:r>
                      <a:r>
                        <a:rPr lang="en-US" sz="1600" b="0" i="0" u="none" strike="noStrike" dirty="0" err="1">
                          <a:solidFill>
                            <a:srgbClr val="000000"/>
                          </a:solidFill>
                          <a:effectLst/>
                          <a:latin typeface="+mn-lt"/>
                        </a:rPr>
                        <a:t>Mgmt</a:t>
                      </a:r>
                      <a:r>
                        <a:rPr lang="en-US" sz="1600" b="0" i="0" u="none" strike="noStrike" dirty="0">
                          <a:solidFill>
                            <a:srgbClr val="000000"/>
                          </a:solidFill>
                          <a:effectLst/>
                          <a:latin typeface="+mn-lt"/>
                        </a:rPr>
                        <a:t> &amp; HR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effectLst/>
                          <a:latin typeface="+mn-lt"/>
                        </a:rPr>
                        <a:t>$1,935,260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5.4%</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Central Operations</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a:solidFill>
                            <a:srgbClr val="000000"/>
                          </a:solidFill>
                          <a:effectLst/>
                          <a:latin typeface="+mn-lt"/>
                        </a:rPr>
                        <a:t>$973,000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2.7%</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Finance</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ctr"/>
                      <a:r>
                        <a:rPr lang="en-US" sz="1600" b="0" i="0" u="none" strike="noStrike" dirty="0">
                          <a:solidFill>
                            <a:srgbClr val="000000"/>
                          </a:solidFill>
                          <a:effectLst/>
                          <a:latin typeface="+mn-lt"/>
                        </a:rPr>
                        <a:t>$850,000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2.4%</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BSS (Central Field Services)</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b"/>
                      <a:r>
                        <a:rPr lang="en-US" sz="1600" b="0" i="0" u="none" strike="noStrike" dirty="0">
                          <a:solidFill>
                            <a:srgbClr val="000000"/>
                          </a:solidFill>
                          <a:effectLst/>
                          <a:latin typeface="+mn-lt"/>
                        </a:rPr>
                        <a:t> </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0.0%</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Law </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b"/>
                      <a:r>
                        <a:rPr lang="en-US" sz="1600" b="0" i="0" u="none" strike="noStrike">
                          <a:solidFill>
                            <a:srgbClr val="000000"/>
                          </a:solidFill>
                          <a:effectLst/>
                          <a:latin typeface="+mn-lt"/>
                        </a:rPr>
                        <a:t> </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0.0%</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0" i="0" u="none" strike="noStrike" dirty="0">
                          <a:solidFill>
                            <a:srgbClr val="000000"/>
                          </a:solidFill>
                          <a:effectLst/>
                          <a:latin typeface="+mn-lt"/>
                        </a:rPr>
                        <a:t>EH&amp;S</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b"/>
                      <a:r>
                        <a:rPr lang="en-US" sz="1600" b="0" i="0" u="none" strike="noStrike" dirty="0">
                          <a:solidFill>
                            <a:srgbClr val="000000"/>
                          </a:solidFill>
                          <a:effectLst/>
                          <a:latin typeface="+mn-lt"/>
                        </a:rPr>
                        <a:t> </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0" i="0" u="none" strike="noStrike" dirty="0">
                          <a:solidFill>
                            <a:srgbClr val="000000"/>
                          </a:solidFill>
                          <a:effectLst/>
                          <a:latin typeface="+mn-lt"/>
                        </a:rPr>
                        <a:t>0.0%</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281080">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l" fontAlgn="ctr"/>
                      <a:r>
                        <a:rPr lang="en-US" sz="1600" b="1" i="0" u="none" strike="noStrike">
                          <a:solidFill>
                            <a:srgbClr val="FFFFFF"/>
                          </a:solidFill>
                          <a:effectLst/>
                          <a:latin typeface="+mn-lt"/>
                        </a:rPr>
                        <a:t>Grand Total</a:t>
                      </a:r>
                    </a:p>
                  </a:txBody>
                  <a:tcPr marL="45720" marR="45720" marT="9144" marB="914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r" fontAlgn="b"/>
                      <a:r>
                        <a:rPr lang="en-US" sz="1600" b="1" i="0" u="none" strike="noStrike" dirty="0">
                          <a:solidFill>
                            <a:srgbClr val="FFFFFF"/>
                          </a:solidFill>
                          <a:effectLst/>
                          <a:latin typeface="+mn-lt"/>
                        </a:rPr>
                        <a:t>$35,567,260 </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c>
                  <a:txBody>
                    <a:bodyPr/>
                    <a:lstStyle>
                      <a:lvl1pPr marL="0" algn="l" defTabSz="932742" rtl="0" eaLnBrk="1" latinLnBrk="0" hangingPunct="1">
                        <a:defRPr sz="1800" kern="1200">
                          <a:solidFill>
                            <a:schemeClr val="tx1"/>
                          </a:solidFill>
                          <a:latin typeface="Arial"/>
                          <a:ea typeface=""/>
                          <a:cs typeface=""/>
                        </a:defRPr>
                      </a:lvl1pPr>
                      <a:lvl2pPr marL="466371" algn="l" defTabSz="932742" rtl="0" eaLnBrk="1" latinLnBrk="0" hangingPunct="1">
                        <a:defRPr sz="1800" kern="1200">
                          <a:solidFill>
                            <a:schemeClr val="tx1"/>
                          </a:solidFill>
                          <a:latin typeface="Arial"/>
                          <a:ea typeface=""/>
                          <a:cs typeface=""/>
                        </a:defRPr>
                      </a:lvl2pPr>
                      <a:lvl3pPr marL="932742" algn="l" defTabSz="932742" rtl="0" eaLnBrk="1" latinLnBrk="0" hangingPunct="1">
                        <a:defRPr sz="1800" kern="1200">
                          <a:solidFill>
                            <a:schemeClr val="tx1"/>
                          </a:solidFill>
                          <a:latin typeface="Arial"/>
                          <a:ea typeface=""/>
                          <a:cs typeface=""/>
                        </a:defRPr>
                      </a:lvl3pPr>
                      <a:lvl4pPr marL="1399113" algn="l" defTabSz="932742" rtl="0" eaLnBrk="1" latinLnBrk="0" hangingPunct="1">
                        <a:defRPr sz="1800" kern="1200">
                          <a:solidFill>
                            <a:schemeClr val="tx1"/>
                          </a:solidFill>
                          <a:latin typeface="Arial"/>
                          <a:ea typeface=""/>
                          <a:cs typeface=""/>
                        </a:defRPr>
                      </a:lvl4pPr>
                      <a:lvl5pPr marL="1865484" algn="l" defTabSz="932742" rtl="0" eaLnBrk="1" latinLnBrk="0" hangingPunct="1">
                        <a:defRPr sz="1800" kern="1200">
                          <a:solidFill>
                            <a:schemeClr val="tx1"/>
                          </a:solidFill>
                          <a:latin typeface="Arial"/>
                          <a:ea typeface=""/>
                          <a:cs typeface=""/>
                        </a:defRPr>
                      </a:lvl5pPr>
                      <a:lvl6pPr marL="2331856" algn="l" defTabSz="932742" rtl="0" eaLnBrk="1" latinLnBrk="0" hangingPunct="1">
                        <a:defRPr sz="1800" kern="1200">
                          <a:solidFill>
                            <a:schemeClr val="tx1"/>
                          </a:solidFill>
                          <a:latin typeface="Arial"/>
                          <a:ea typeface=""/>
                          <a:cs typeface=""/>
                        </a:defRPr>
                      </a:lvl6pPr>
                      <a:lvl7pPr marL="2798226" algn="l" defTabSz="932742" rtl="0" eaLnBrk="1" latinLnBrk="0" hangingPunct="1">
                        <a:defRPr sz="1800" kern="1200">
                          <a:solidFill>
                            <a:schemeClr val="tx1"/>
                          </a:solidFill>
                          <a:latin typeface="Arial"/>
                          <a:ea typeface=""/>
                          <a:cs typeface=""/>
                        </a:defRPr>
                      </a:lvl7pPr>
                      <a:lvl8pPr marL="3264597" algn="l" defTabSz="932742" rtl="0" eaLnBrk="1" latinLnBrk="0" hangingPunct="1">
                        <a:defRPr sz="1800" kern="1200">
                          <a:solidFill>
                            <a:schemeClr val="tx1"/>
                          </a:solidFill>
                          <a:latin typeface="Arial"/>
                          <a:ea typeface=""/>
                          <a:cs typeface=""/>
                        </a:defRPr>
                      </a:lvl8pPr>
                      <a:lvl9pPr marL="3730969" algn="l" defTabSz="932742" rtl="0" eaLnBrk="1" latinLnBrk="0" hangingPunct="1">
                        <a:defRPr sz="1800" kern="1200">
                          <a:solidFill>
                            <a:schemeClr val="tx1"/>
                          </a:solidFill>
                          <a:latin typeface="Arial"/>
                          <a:ea typeface=""/>
                          <a:cs typeface=""/>
                        </a:defRPr>
                      </a:lvl9pPr>
                    </a:lstStyle>
                    <a:p>
                      <a:pPr algn="ctr" fontAlgn="b"/>
                      <a:r>
                        <a:rPr lang="en-US" sz="1600" b="1" i="0" u="none" strike="noStrike" dirty="0">
                          <a:solidFill>
                            <a:srgbClr val="FFFFFF"/>
                          </a:solidFill>
                          <a:effectLst/>
                          <a:latin typeface="+mn-lt"/>
                        </a:rPr>
                        <a:t>100.0%</a:t>
                      </a:r>
                    </a:p>
                  </a:txBody>
                  <a:tcPr marL="45720" marR="45720" marT="9144" marB="9144"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solidFill>
                  </a:tcPr>
                </a:tc>
              </a:tr>
            </a:tbl>
          </a:graphicData>
        </a:graphic>
      </p:graphicFrame>
    </p:spTree>
    <p:extLst>
      <p:ext uri="{BB962C8B-B14F-4D97-AF65-F5344CB8AC3E}">
        <p14:creationId xmlns:p14="http://schemas.microsoft.com/office/powerpoint/2010/main" val="247993565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428" y="7574"/>
            <a:ext cx="10439717" cy="917575"/>
          </a:xfrm>
        </p:spPr>
        <p:txBody>
          <a:bodyPr/>
          <a:lstStyle/>
          <a:p>
            <a:r>
              <a:rPr lang="en-US" sz="4800" dirty="0" smtClean="0"/>
              <a:t>Reasons for Releases by Organization</a:t>
            </a:r>
            <a:endParaRPr lang="en-US" sz="4800" dirty="0"/>
          </a:p>
        </p:txBody>
      </p:sp>
      <p:sp>
        <p:nvSpPr>
          <p:cNvPr id="4"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a:t>
            </a:r>
            <a:r>
              <a:rPr lang="en-US" sz="1600" dirty="0" smtClean="0">
                <a:solidFill>
                  <a:srgbClr val="002060"/>
                </a:solidFill>
                <a:latin typeface="Arial Narrow" pitchFamily="34" charset="0"/>
                <a:ea typeface="Times New Roman (Hebrew)"/>
                <a:cs typeface="Times New Roman (Hebrew)"/>
              </a:rPr>
              <a:t>Portfolio</a:t>
            </a:r>
          </a:p>
          <a:p>
            <a:pPr algn="ctr"/>
            <a:endParaRPr lang="en-US" sz="1600" dirty="0">
              <a:solidFill>
                <a:srgbClr val="002060"/>
              </a:solidFill>
              <a:latin typeface="Arial Narrow" pitchFamily="34" charset="0"/>
              <a:ea typeface="Times New Roman (Hebrew)"/>
              <a:cs typeface="Times New Roman (Hebrew)"/>
            </a:endParaRPr>
          </a:p>
        </p:txBody>
      </p:sp>
      <p:graphicFrame>
        <p:nvGraphicFramePr>
          <p:cNvPr id="9" name="Table 8"/>
          <p:cNvGraphicFramePr>
            <a:graphicFrameLocks noGrp="1"/>
          </p:cNvGraphicFramePr>
          <p:nvPr>
            <p:extLst>
              <p:ext uri="{D42A27DB-BD31-4B8C-83A1-F6EECF244321}">
                <p14:modId xmlns:p14="http://schemas.microsoft.com/office/powerpoint/2010/main" val="868036747"/>
              </p:ext>
            </p:extLst>
          </p:nvPr>
        </p:nvGraphicFramePr>
        <p:xfrm>
          <a:off x="1036637" y="1880551"/>
          <a:ext cx="10591794" cy="4222300"/>
        </p:xfrm>
        <a:graphic>
          <a:graphicData uri="http://schemas.openxmlformats.org/drawingml/2006/table">
            <a:tbl>
              <a:tblPr/>
              <a:tblGrid>
                <a:gridCol w="1651554"/>
                <a:gridCol w="1050988"/>
                <a:gridCol w="1050988"/>
                <a:gridCol w="996395"/>
                <a:gridCol w="1050988"/>
                <a:gridCol w="1037342"/>
                <a:gridCol w="955445"/>
                <a:gridCol w="1023693"/>
                <a:gridCol w="858653"/>
                <a:gridCol w="915748"/>
              </a:tblGrid>
              <a:tr h="1292208">
                <a:tc>
                  <a:txBody>
                    <a:bodyPr/>
                    <a:lstStyle/>
                    <a:p>
                      <a:pPr algn="ctr" fontAlgn="ctr"/>
                      <a:r>
                        <a:rPr lang="en-US" sz="1000" b="1" i="0" u="none" strike="noStrike" dirty="0">
                          <a:solidFill>
                            <a:schemeClr val="bg1"/>
                          </a:solidFill>
                          <a:latin typeface="+mn-lt"/>
                        </a:rPr>
                        <a:t>Organization</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76091"/>
                    </a:solidFill>
                  </a:tcPr>
                </a:tc>
                <a:tc>
                  <a:txBody>
                    <a:bodyPr/>
                    <a:lstStyle/>
                    <a:p>
                      <a:pPr algn="ctr" fontAlgn="ctr"/>
                      <a:r>
                        <a:rPr lang="en-US" sz="1000" b="0" i="0" u="none" strike="noStrike" dirty="0">
                          <a:solidFill>
                            <a:schemeClr val="tx1"/>
                          </a:solidFill>
                          <a:latin typeface="+mn-lt"/>
                        </a:rPr>
                        <a:t>Deferral Release - Planned scope could not be completed; will be deferred to next year</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fontAlgn="ctr"/>
                      <a:r>
                        <a:rPr lang="en-US" sz="1000" b="0" i="0" u="none" strike="noStrike" dirty="0">
                          <a:solidFill>
                            <a:schemeClr val="tx1"/>
                          </a:solidFill>
                          <a:latin typeface="+mn-lt"/>
                        </a:rPr>
                        <a:t>Forced Release- Due to Capital Budget Overruns</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fontAlgn="ctr"/>
                      <a:r>
                        <a:rPr lang="en-US" sz="1000" b="0" i="0" u="none" strike="noStrike" dirty="0">
                          <a:solidFill>
                            <a:schemeClr val="tx1"/>
                          </a:solidFill>
                          <a:latin typeface="+mn-lt"/>
                        </a:rPr>
                        <a:t>Permanent Release - Contingency Released</a:t>
                      </a:r>
                    </a:p>
                  </a:txBody>
                  <a:tcPr marL="45720" marR="45720" marT="9144" marB="9144"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chemeClr val="tx1"/>
                          </a:solidFill>
                          <a:latin typeface="+mn-lt"/>
                        </a:rPr>
                        <a:t>Permanent Release - Lower than Expected Costs</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chemeClr val="tx1"/>
                          </a:solidFill>
                          <a:latin typeface="+mn-lt"/>
                        </a:rPr>
                        <a:t>Permanent Release - Lower than Expected Vendor Costs</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chemeClr val="tx1"/>
                          </a:solidFill>
                          <a:latin typeface="+mn-lt"/>
                        </a:rPr>
                        <a:t>Permanent Release - Original Budget was created before project plan was solidified</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chemeClr val="tx1"/>
                          </a:solidFill>
                          <a:latin typeface="+mn-lt"/>
                        </a:rPr>
                        <a:t>Permanent Release - Permanent Credit Due to Adjustments (i.e., Overhead, Accrual Reversals)</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chemeClr val="tx1"/>
                          </a:solidFill>
                          <a:latin typeface="+mn-lt"/>
                        </a:rPr>
                        <a:t>Permanent Release - Scope Change</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1000" b="1" i="0" u="none" strike="noStrike" dirty="0">
                          <a:solidFill>
                            <a:srgbClr val="000000"/>
                          </a:solidFill>
                          <a:latin typeface="+mn-lt"/>
                        </a:rPr>
                        <a:t>Grand Total</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5A5A5"/>
                    </a:solidFill>
                  </a:tcPr>
                </a:tc>
              </a:tr>
              <a:tr h="230392">
                <a:tc>
                  <a:txBody>
                    <a:bodyPr/>
                    <a:lstStyle/>
                    <a:p>
                      <a:pPr algn="l" fontAlgn="ctr"/>
                      <a:r>
                        <a:rPr lang="en-US" sz="1000" b="0" i="0" u="none" strike="noStrike" dirty="0">
                          <a:solidFill>
                            <a:srgbClr val="000000"/>
                          </a:solidFill>
                          <a:latin typeface="+mn-lt"/>
                        </a:rPr>
                        <a:t>Information Resources (IR)</a:t>
                      </a:r>
                    </a:p>
                  </a:txBody>
                  <a:tcPr marL="45720" marR="45720" marT="9144" marB="9144" anchor="ctr">
                    <a:lnL>
                      <a:noFill/>
                    </a:lnL>
                    <a:lnR w="6350" cap="flat" cmpd="sng" algn="ctr">
                      <a:solidFill>
                        <a:srgbClr val="37609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($9,100,000)</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($1,250,000)</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r>
                        <a:rPr lang="en-US" sz="1000" b="0" i="0" u="none" strike="noStrike" dirty="0">
                          <a:solidFill>
                            <a:srgbClr val="000000"/>
                          </a:solidFill>
                          <a:latin typeface="+mn-lt"/>
                        </a:rPr>
                        <a:t> </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($1,066)</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($10,351,066)</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dirty="0">
                          <a:solidFill>
                            <a:srgbClr val="000000"/>
                          </a:solidFill>
                          <a:latin typeface="+mn-lt"/>
                        </a:rPr>
                        <a:t>Central Field Services </a:t>
                      </a: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($1,500,168)</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endParaRPr lang="en-US" sz="1000" b="0" i="0" u="none" strike="noStrike" dirty="0">
                        <a:solidFill>
                          <a:srgbClr val="000000"/>
                        </a:solidFill>
                        <a:latin typeface="+mn-lt"/>
                      </a:endParaRP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endParaRPr lang="en-US" sz="1000" b="0" i="0" u="none" strike="noStrike" dirty="0">
                        <a:solidFill>
                          <a:srgbClr val="000000"/>
                        </a:solidFill>
                        <a:latin typeface="+mn-lt"/>
                      </a:endParaRP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($1,500,168)</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dirty="0">
                          <a:solidFill>
                            <a:srgbClr val="000000"/>
                          </a:solidFill>
                          <a:latin typeface="+mn-lt"/>
                        </a:rPr>
                        <a:t>Facilities </a:t>
                      </a: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($16,315,965)</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r>
                        <a:rPr lang="en-US" sz="1000" b="0" i="0" u="none" strike="noStrike" dirty="0">
                          <a:solidFill>
                            <a:srgbClr val="000000"/>
                          </a:solidFill>
                          <a:latin typeface="+mn-lt"/>
                        </a:rPr>
                        <a:t> </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($348,000)</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($5,694,892)</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($1,447,730)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($2,505,267)</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($26,311,854)</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dirty="0" smtClean="0">
                          <a:solidFill>
                            <a:srgbClr val="000000"/>
                          </a:solidFill>
                          <a:latin typeface="+mn-lt"/>
                        </a:rPr>
                        <a:t>Organization</a:t>
                      </a:r>
                      <a:endParaRPr lang="en-US" sz="1000" b="0" i="0" u="none" strike="noStrike" dirty="0">
                        <a:solidFill>
                          <a:srgbClr val="000000"/>
                        </a:solidFill>
                        <a:latin typeface="+mn-lt"/>
                      </a:endParaRP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($1,898,785)</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($254,000)</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($214,496)</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($26,235)</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($2,485)</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($2,396,001)</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smtClean="0">
                          <a:solidFill>
                            <a:srgbClr val="000000"/>
                          </a:solidFill>
                          <a:latin typeface="+mn-lt"/>
                        </a:rPr>
                        <a:t>Organization</a:t>
                      </a:r>
                      <a:endParaRPr lang="en-US" sz="1000" b="0" i="0" u="none" strike="noStrike" dirty="0">
                        <a:solidFill>
                          <a:srgbClr val="000000"/>
                        </a:solidFill>
                        <a:latin typeface="+mn-lt"/>
                      </a:endParaRP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($14,779,000)</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r>
                        <a:rPr lang="en-US" sz="1000" b="0" i="0" u="none" strike="noStrike" dirty="0">
                          <a:solidFill>
                            <a:srgbClr val="000000"/>
                          </a:solidFill>
                          <a:latin typeface="+mn-lt"/>
                        </a:rPr>
                        <a:t> </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($500,000)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($15,279,000)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smtClean="0">
                          <a:solidFill>
                            <a:srgbClr val="000000"/>
                          </a:solidFill>
                          <a:latin typeface="+mn-lt"/>
                        </a:rPr>
                        <a:t>Organization</a:t>
                      </a:r>
                      <a:endParaRPr lang="en-US" sz="1000" b="0" i="0" u="none" strike="noStrike" dirty="0">
                        <a:solidFill>
                          <a:srgbClr val="000000"/>
                        </a:solidFill>
                        <a:latin typeface="+mn-lt"/>
                      </a:endParaRP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($385,853)</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($785,000)</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($70,000)</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($50,000)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($588,044)</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($75,000)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($1,953,897)</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smtClean="0">
                          <a:solidFill>
                            <a:srgbClr val="000000"/>
                          </a:solidFill>
                          <a:latin typeface="+mn-lt"/>
                        </a:rPr>
                        <a:t>Organization</a:t>
                      </a:r>
                      <a:endParaRPr lang="en-US" sz="1000" b="0" i="0" u="none" strike="noStrike" dirty="0">
                        <a:solidFill>
                          <a:srgbClr val="000000"/>
                        </a:solidFill>
                        <a:latin typeface="+mn-lt"/>
                      </a:endParaRP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($1,087,000)</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($607,000)</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($1,534,000)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($1,515,930)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($1,000,032)</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($19,553)</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($1,000,000)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($6,763,515)</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smtClean="0">
                          <a:solidFill>
                            <a:srgbClr val="000000"/>
                          </a:solidFill>
                          <a:latin typeface="+mn-lt"/>
                        </a:rPr>
                        <a:t>Organization</a:t>
                      </a:r>
                      <a:endParaRPr lang="en-US" sz="1000" b="0" i="0" u="none" strike="noStrike" dirty="0">
                        <a:solidFill>
                          <a:srgbClr val="000000"/>
                        </a:solidFill>
                        <a:latin typeface="+mn-lt"/>
                      </a:endParaRP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($3,100,222)</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($780,000)</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endParaRPr lang="en-US" sz="1000" b="0" i="0" u="none" strike="noStrike" dirty="0">
                        <a:solidFill>
                          <a:srgbClr val="000000"/>
                        </a:solidFill>
                        <a:latin typeface="+mn-lt"/>
                      </a:endParaRP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($3,880,222)</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smtClean="0">
                          <a:solidFill>
                            <a:srgbClr val="000000"/>
                          </a:solidFill>
                          <a:latin typeface="+mn-lt"/>
                        </a:rPr>
                        <a:t>Organization</a:t>
                      </a:r>
                      <a:endParaRPr lang="en-US" sz="1000" b="0" i="0" u="none" strike="noStrike" dirty="0">
                        <a:solidFill>
                          <a:srgbClr val="000000"/>
                        </a:solidFill>
                        <a:latin typeface="+mn-lt"/>
                      </a:endParaRP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($4,340,649)</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($903,574)</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r>
                        <a:rPr lang="en-US" sz="1000" b="0" i="0" u="none" strike="noStrike" dirty="0">
                          <a:solidFill>
                            <a:srgbClr val="000000"/>
                          </a:solidFill>
                          <a:latin typeface="+mn-lt"/>
                        </a:rPr>
                        <a:t> </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($1,205,090)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($6,449,313)</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230392">
                <a:tc>
                  <a:txBody>
                    <a:bodyPr/>
                    <a:lstStyle/>
                    <a:p>
                      <a:pPr algn="l" fontAlgn="ctr"/>
                      <a:r>
                        <a:rPr lang="en-US" sz="1000" b="0" i="0" u="none" strike="noStrike" smtClean="0">
                          <a:solidFill>
                            <a:srgbClr val="000000"/>
                          </a:solidFill>
                          <a:latin typeface="+mn-lt"/>
                        </a:rPr>
                        <a:t>Organization</a:t>
                      </a:r>
                      <a:endParaRPr lang="en-US" sz="1000" b="0" i="0" u="none" strike="noStrike" dirty="0">
                        <a:solidFill>
                          <a:srgbClr val="000000"/>
                        </a:solidFill>
                        <a:latin typeface="+mn-lt"/>
                      </a:endParaRP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($1,203,000)</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($155,000)</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endParaRPr lang="en-US" sz="1000" b="0" i="0" u="none" strike="noStrike" dirty="0">
                        <a:solidFill>
                          <a:srgbClr val="000000"/>
                        </a:solidFill>
                        <a:latin typeface="+mn-lt"/>
                      </a:endParaRP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($75,000)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endParaRPr lang="en-US" sz="1000" b="0" i="0" u="none" strike="noStrike" dirty="0">
                        <a:solidFill>
                          <a:srgbClr val="000000"/>
                        </a:solidFill>
                        <a:latin typeface="+mn-lt"/>
                      </a:endParaRP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($1,433,000)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6350" cap="flat" cmpd="sng" algn="ctr">
                      <a:solidFill>
                        <a:srgbClr val="376091"/>
                      </a:solidFill>
                      <a:prstDash val="solid"/>
                      <a:round/>
                      <a:headEnd type="none" w="med" len="med"/>
                      <a:tailEnd type="none" w="med" len="med"/>
                    </a:lnB>
                    <a:solidFill>
                      <a:srgbClr val="A5A5A5"/>
                    </a:solidFill>
                  </a:tcPr>
                </a:tc>
              </a:tr>
              <a:tr h="384262">
                <a:tc>
                  <a:txBody>
                    <a:bodyPr/>
                    <a:lstStyle/>
                    <a:p>
                      <a:pPr algn="l" fontAlgn="ctr"/>
                      <a:r>
                        <a:rPr lang="en-US" sz="1000" b="0" i="0" u="none" strike="noStrike" dirty="0" smtClean="0">
                          <a:solidFill>
                            <a:srgbClr val="000000"/>
                          </a:solidFill>
                          <a:latin typeface="+mn-lt"/>
                        </a:rPr>
                        <a:t>Organization</a:t>
                      </a:r>
                      <a:endParaRPr lang="en-US" sz="1000" b="0" i="0" u="none" strike="noStrike" dirty="0">
                        <a:solidFill>
                          <a:srgbClr val="000000"/>
                        </a:solidFill>
                        <a:latin typeface="+mn-lt"/>
                      </a:endParaRPr>
                    </a:p>
                  </a:txBody>
                  <a:tcPr marL="45720" marR="45720" marT="9144" marB="9144" anchor="ctr">
                    <a:lnL>
                      <a:noFill/>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($28,000)</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r" fontAlgn="ctr"/>
                      <a:r>
                        <a:rPr lang="en-US" sz="1000" b="0" i="0" u="none" strike="noStrike" dirty="0">
                          <a:solidFill>
                            <a:srgbClr val="000000"/>
                          </a:solidFill>
                          <a:latin typeface="+mn-lt"/>
                        </a:rPr>
                        <a:t>($80,000)</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solidFill>
                      <a:schemeClr val="accent2">
                        <a:lumMod val="40000"/>
                        <a:lumOff val="60000"/>
                      </a:schemeClr>
                    </a:solidFill>
                  </a:tcPr>
                </a:tc>
                <a:tc>
                  <a:txBody>
                    <a:bodyPr/>
                    <a:lstStyle/>
                    <a:p>
                      <a:pPr algn="l" fontAlgn="ctr"/>
                      <a:r>
                        <a:rPr lang="en-US" sz="1000" b="0" i="0" u="none" strike="noStrike" dirty="0">
                          <a:solidFill>
                            <a:srgbClr val="000000"/>
                          </a:solidFill>
                          <a:latin typeface="+mn-lt"/>
                        </a:rPr>
                        <a:t> </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tcPr>
                </a:tc>
                <a:tc>
                  <a:txBody>
                    <a:bodyPr/>
                    <a:lstStyle/>
                    <a:p>
                      <a:pPr algn="l" fontAlgn="ctr"/>
                      <a:r>
                        <a:rPr lang="en-US" sz="1000" b="0" i="0" u="none" strike="noStrike" dirty="0">
                          <a:solidFill>
                            <a:srgbClr val="000000"/>
                          </a:solidFill>
                          <a:latin typeface="+mn-lt"/>
                        </a:rPr>
                        <a:t> </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tcPr>
                </a:tc>
                <a:tc>
                  <a:txBody>
                    <a:bodyPr/>
                    <a:lstStyle/>
                    <a:p>
                      <a:pPr algn="r" fontAlgn="ctr"/>
                      <a:r>
                        <a:rPr lang="en-US" sz="1000" b="0" i="0" u="none" strike="noStrike" dirty="0">
                          <a:solidFill>
                            <a:srgbClr val="000000"/>
                          </a:solidFill>
                          <a:latin typeface="+mn-lt"/>
                        </a:rPr>
                        <a:t>($108,000)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6350" cap="flat" cmpd="sng" algn="ctr">
                      <a:solidFill>
                        <a:srgbClr val="376091"/>
                      </a:solidFill>
                      <a:prstDash val="solid"/>
                      <a:round/>
                      <a:headEnd type="none" w="med" len="med"/>
                      <a:tailEnd type="none" w="med" len="med"/>
                    </a:lnT>
                    <a:lnB w="25400" cap="flat" cmpd="dbl" algn="ctr">
                      <a:solidFill>
                        <a:srgbClr val="376091"/>
                      </a:solidFill>
                      <a:prstDash val="solid"/>
                      <a:round/>
                      <a:headEnd type="none" w="med" len="med"/>
                      <a:tailEnd type="none" w="med" len="med"/>
                    </a:lnB>
                    <a:solidFill>
                      <a:srgbClr val="A5A5A5"/>
                    </a:solidFill>
                  </a:tcPr>
                </a:tc>
              </a:tr>
              <a:tr h="241910">
                <a:tc>
                  <a:txBody>
                    <a:bodyPr/>
                    <a:lstStyle/>
                    <a:p>
                      <a:pPr algn="l" fontAlgn="ctr"/>
                      <a:r>
                        <a:rPr lang="en-US" sz="1000" b="1" i="0" u="none" strike="noStrike" dirty="0">
                          <a:solidFill>
                            <a:srgbClr val="000000"/>
                          </a:solidFill>
                          <a:latin typeface="+mn-lt"/>
                        </a:rPr>
                        <a:t>Grand Total</a:t>
                      </a:r>
                    </a:p>
                  </a:txBody>
                  <a:tcPr marL="45720" marR="45720" marT="9144" marB="9144" anchor="ctr">
                    <a:lnL>
                      <a:noFill/>
                    </a:lnL>
                    <a:lnR w="6350" cap="flat" cmpd="sng" algn="ctr">
                      <a:solidFill>
                        <a:srgbClr val="37609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tcPr>
                </a:tc>
                <a:tc>
                  <a:txBody>
                    <a:bodyPr/>
                    <a:lstStyle/>
                    <a:p>
                      <a:pPr algn="r" fontAlgn="ctr"/>
                      <a:r>
                        <a:rPr lang="en-US" sz="1000" b="1" i="0" u="none" strike="noStrike" dirty="0">
                          <a:solidFill>
                            <a:srgbClr val="000000"/>
                          </a:solidFill>
                          <a:latin typeface="+mn-lt"/>
                        </a:rPr>
                        <a:t>($37,872,642)</a:t>
                      </a:r>
                    </a:p>
                  </a:txBody>
                  <a:tcPr marL="45720" marR="45720" marT="9144" marB="9144" anchor="ctr">
                    <a:lnL w="6350" cap="flat" cmpd="sng" algn="ctr">
                      <a:solidFill>
                        <a:srgbClr val="376091"/>
                      </a:solidFill>
                      <a:prstDash val="solid"/>
                      <a:round/>
                      <a:headEnd type="none" w="med" len="med"/>
                      <a:tailEnd type="none" w="med" len="med"/>
                    </a:lnL>
                    <a:lnR w="12700" cap="flat" cmpd="sng" algn="ctr">
                      <a:solidFill>
                        <a:schemeClr val="tx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solidFill>
                      <a:schemeClr val="accent2">
                        <a:lumMod val="40000"/>
                        <a:lumOff val="60000"/>
                      </a:schemeClr>
                    </a:solidFill>
                  </a:tcPr>
                </a:tc>
                <a:tc>
                  <a:txBody>
                    <a:bodyPr/>
                    <a:lstStyle/>
                    <a:p>
                      <a:pPr algn="r" fontAlgn="ctr"/>
                      <a:r>
                        <a:rPr lang="en-US" sz="1000" b="1" i="0" u="none" strike="noStrike" dirty="0">
                          <a:solidFill>
                            <a:srgbClr val="000000"/>
                          </a:solidFill>
                          <a:latin typeface="+mn-lt"/>
                        </a:rPr>
                        <a:t>($20,073,574)</a:t>
                      </a:r>
                    </a:p>
                  </a:txBody>
                  <a:tcPr marL="45720" marR="45720" marT="9144" marB="9144"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solidFill>
                      <a:schemeClr val="accent2">
                        <a:lumMod val="40000"/>
                        <a:lumOff val="60000"/>
                      </a:schemeClr>
                    </a:solidFill>
                  </a:tcPr>
                </a:tc>
                <a:tc>
                  <a:txBody>
                    <a:bodyPr/>
                    <a:lstStyle/>
                    <a:p>
                      <a:pPr algn="r" fontAlgn="ctr"/>
                      <a:r>
                        <a:rPr lang="en-US" sz="1000" b="1" i="0" u="none" strike="noStrike" dirty="0">
                          <a:solidFill>
                            <a:srgbClr val="000000"/>
                          </a:solidFill>
                          <a:latin typeface="+mn-lt"/>
                        </a:rPr>
                        <a:t>($1,239,496)</a:t>
                      </a:r>
                    </a:p>
                  </a:txBody>
                  <a:tcPr marL="45720" marR="45720" marT="9144" marB="9144" anchor="ctr">
                    <a:lnL w="38100" cap="flat" cmpd="sng" algn="ctr">
                      <a:solidFill>
                        <a:schemeClr val="tx1"/>
                      </a:solidFill>
                      <a:prstDash val="solid"/>
                      <a:round/>
                      <a:headEnd type="none" w="med" len="med"/>
                      <a:tailEnd type="none" w="med" len="med"/>
                    </a:lnL>
                    <a:lnR w="6350" cap="flat" cmpd="sng" algn="ctr">
                      <a:solidFill>
                        <a:srgbClr val="37609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tcPr>
                </a:tc>
                <a:tc>
                  <a:txBody>
                    <a:bodyPr/>
                    <a:lstStyle/>
                    <a:p>
                      <a:pPr algn="r" fontAlgn="ctr"/>
                      <a:r>
                        <a:rPr lang="en-US" sz="1000" b="1" i="0" u="none" strike="noStrike" dirty="0">
                          <a:solidFill>
                            <a:srgbClr val="000000"/>
                          </a:solidFill>
                          <a:latin typeface="+mn-lt"/>
                        </a:rPr>
                        <a:t>($7,880,127)</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tcPr>
                </a:tc>
                <a:tc>
                  <a:txBody>
                    <a:bodyPr/>
                    <a:lstStyle/>
                    <a:p>
                      <a:pPr algn="r" fontAlgn="ctr"/>
                      <a:r>
                        <a:rPr lang="en-US" sz="1000" b="1" i="0" u="none" strike="noStrike" dirty="0">
                          <a:solidFill>
                            <a:srgbClr val="000000"/>
                          </a:solidFill>
                          <a:latin typeface="+mn-lt"/>
                        </a:rPr>
                        <a:t>($2,963,660)</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tcPr>
                </a:tc>
                <a:tc>
                  <a:txBody>
                    <a:bodyPr/>
                    <a:lstStyle/>
                    <a:p>
                      <a:pPr algn="r" fontAlgn="ctr"/>
                      <a:r>
                        <a:rPr lang="en-US" sz="1000" b="1" i="0" u="none" strike="noStrike" dirty="0">
                          <a:solidFill>
                            <a:srgbClr val="000000"/>
                          </a:solidFill>
                          <a:latin typeface="+mn-lt"/>
                        </a:rPr>
                        <a:t>($1,588,076)</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tcPr>
                </a:tc>
                <a:tc>
                  <a:txBody>
                    <a:bodyPr/>
                    <a:lstStyle/>
                    <a:p>
                      <a:pPr algn="r" fontAlgn="ctr"/>
                      <a:r>
                        <a:rPr lang="en-US" sz="1000" b="1" i="0" u="none" strike="noStrike" dirty="0">
                          <a:solidFill>
                            <a:srgbClr val="000000"/>
                          </a:solidFill>
                          <a:latin typeface="+mn-lt"/>
                        </a:rPr>
                        <a:t>($1,228,194)</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tcPr>
                </a:tc>
                <a:tc>
                  <a:txBody>
                    <a:bodyPr/>
                    <a:lstStyle/>
                    <a:p>
                      <a:pPr algn="r" fontAlgn="ctr"/>
                      <a:r>
                        <a:rPr lang="en-US" sz="1000" b="1" i="0" u="none" strike="noStrike" dirty="0">
                          <a:solidFill>
                            <a:srgbClr val="000000"/>
                          </a:solidFill>
                          <a:latin typeface="+mn-lt"/>
                        </a:rPr>
                        <a:t>($3,580,267)</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tcPr>
                </a:tc>
                <a:tc>
                  <a:txBody>
                    <a:bodyPr/>
                    <a:lstStyle/>
                    <a:p>
                      <a:pPr algn="r" fontAlgn="ctr"/>
                      <a:r>
                        <a:rPr lang="en-US" sz="1000" b="1" i="0" u="none" strike="noStrike" dirty="0">
                          <a:solidFill>
                            <a:srgbClr val="000000"/>
                          </a:solidFill>
                          <a:latin typeface="+mn-lt"/>
                        </a:rPr>
                        <a:t>($76,426,036)</a:t>
                      </a:r>
                    </a:p>
                  </a:txBody>
                  <a:tcPr marL="45720" marR="45720" marT="9144" marB="9144" anchor="ctr">
                    <a:lnL w="6350" cap="flat" cmpd="sng" algn="ctr">
                      <a:solidFill>
                        <a:srgbClr val="376091"/>
                      </a:solidFill>
                      <a:prstDash val="solid"/>
                      <a:round/>
                      <a:headEnd type="none" w="med" len="med"/>
                      <a:tailEnd type="none" w="med" len="med"/>
                    </a:lnL>
                    <a:lnR w="6350" cap="flat" cmpd="sng" algn="ctr">
                      <a:solidFill>
                        <a:srgbClr val="376091"/>
                      </a:solidFill>
                      <a:prstDash val="solid"/>
                      <a:round/>
                      <a:headEnd type="none" w="med" len="med"/>
                      <a:tailEnd type="none" w="med" len="med"/>
                    </a:lnR>
                    <a:lnT w="25400" cap="flat" cmpd="dbl" algn="ctr">
                      <a:solidFill>
                        <a:srgbClr val="376091"/>
                      </a:solidFill>
                      <a:prstDash val="solid"/>
                      <a:round/>
                      <a:headEnd type="none" w="med" len="med"/>
                      <a:tailEnd type="none" w="med" len="med"/>
                    </a:lnT>
                    <a:lnB>
                      <a:noFill/>
                    </a:lnB>
                  </a:tcPr>
                </a:tc>
              </a:tr>
            </a:tbl>
          </a:graphicData>
        </a:graphic>
      </p:graphicFrame>
      <p:sp>
        <p:nvSpPr>
          <p:cNvPr id="10" name="Right Brace 9"/>
          <p:cNvSpPr/>
          <p:nvPr/>
        </p:nvSpPr>
        <p:spPr bwMode="auto">
          <a:xfrm rot="5400000">
            <a:off x="7649984" y="3451901"/>
            <a:ext cx="413103" cy="5715003"/>
          </a:xfrm>
          <a:prstGeom prst="rightBrace">
            <a:avLst/>
          </a:prstGeom>
          <a:noFill/>
          <a:ln w="1587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110" charset="0"/>
            </a:endParaRPr>
          </a:p>
        </p:txBody>
      </p:sp>
      <p:sp>
        <p:nvSpPr>
          <p:cNvPr id="11" name="TextBox 10"/>
          <p:cNvSpPr txBox="1"/>
          <p:nvPr/>
        </p:nvSpPr>
        <p:spPr>
          <a:xfrm>
            <a:off x="5989637" y="6480385"/>
            <a:ext cx="3505200" cy="461665"/>
          </a:xfrm>
          <a:prstGeom prst="rect">
            <a:avLst/>
          </a:prstGeom>
          <a:noFill/>
        </p:spPr>
        <p:txBody>
          <a:bodyPr wrap="square" rtlCol="0">
            <a:spAutoFit/>
          </a:bodyPr>
          <a:lstStyle/>
          <a:p>
            <a:pPr algn="ctr"/>
            <a:r>
              <a:rPr lang="en-US" sz="1200" b="1" dirty="0" smtClean="0">
                <a:solidFill>
                  <a:schemeClr val="accent2"/>
                </a:solidFill>
              </a:rPr>
              <a:t>Total Permanent Releases</a:t>
            </a:r>
            <a:r>
              <a:rPr lang="en-US" sz="1200" b="1" dirty="0">
                <a:solidFill>
                  <a:schemeClr val="accent2"/>
                </a:solidFill>
              </a:rPr>
              <a:t>: </a:t>
            </a:r>
            <a:endParaRPr lang="en-US" sz="1200" b="1" dirty="0" smtClean="0">
              <a:solidFill>
                <a:schemeClr val="accent2"/>
              </a:solidFill>
            </a:endParaRPr>
          </a:p>
          <a:p>
            <a:pPr algn="ctr"/>
            <a:r>
              <a:rPr lang="en-US" sz="1200" b="1" dirty="0" smtClean="0">
                <a:solidFill>
                  <a:schemeClr val="accent2"/>
                </a:solidFill>
              </a:rPr>
              <a:t>$18,524,306</a:t>
            </a:r>
            <a:endParaRPr lang="en-US" sz="1200" b="1" dirty="0">
              <a:solidFill>
                <a:schemeClr val="accent2"/>
              </a:solidFill>
            </a:endParaRPr>
          </a:p>
        </p:txBody>
      </p:sp>
      <p:sp>
        <p:nvSpPr>
          <p:cNvPr id="12" name="TextBox 11"/>
          <p:cNvSpPr txBox="1"/>
          <p:nvPr/>
        </p:nvSpPr>
        <p:spPr>
          <a:xfrm>
            <a:off x="2636837" y="6416308"/>
            <a:ext cx="2188370" cy="630942"/>
          </a:xfrm>
          <a:prstGeom prst="rect">
            <a:avLst/>
          </a:prstGeom>
          <a:noFill/>
        </p:spPr>
        <p:txBody>
          <a:bodyPr wrap="square" rtlCol="0">
            <a:spAutoFit/>
          </a:bodyPr>
          <a:lstStyle/>
          <a:p>
            <a:pPr algn="ctr"/>
            <a:r>
              <a:rPr lang="en-US" sz="1200" b="1" dirty="0" smtClean="0">
                <a:solidFill>
                  <a:schemeClr val="accent2"/>
                </a:solidFill>
              </a:rPr>
              <a:t>Total Deferred Releases</a:t>
            </a:r>
            <a:r>
              <a:rPr lang="en-US" sz="1200" b="1" dirty="0">
                <a:solidFill>
                  <a:schemeClr val="accent2"/>
                </a:solidFill>
              </a:rPr>
              <a:t>: </a:t>
            </a:r>
            <a:r>
              <a:rPr lang="en-US" sz="1200" b="1" dirty="0" smtClean="0">
                <a:solidFill>
                  <a:schemeClr val="accent2"/>
                </a:solidFill>
              </a:rPr>
              <a:t>$57,901,730</a:t>
            </a:r>
            <a:endParaRPr lang="en-US" sz="1200" b="1" dirty="0">
              <a:solidFill>
                <a:schemeClr val="accent2"/>
              </a:solidFill>
            </a:endParaRPr>
          </a:p>
          <a:p>
            <a:pPr algn="ctr"/>
            <a:endParaRPr lang="en-US" sz="1100" b="1" dirty="0">
              <a:solidFill>
                <a:schemeClr val="accent2"/>
              </a:solidFill>
            </a:endParaRPr>
          </a:p>
        </p:txBody>
      </p:sp>
      <p:sp>
        <p:nvSpPr>
          <p:cNvPr id="18" name="Right Brace 17"/>
          <p:cNvSpPr/>
          <p:nvPr/>
        </p:nvSpPr>
        <p:spPr bwMode="auto">
          <a:xfrm rot="5400000">
            <a:off x="3600668" y="5291418"/>
            <a:ext cx="413103" cy="2035973"/>
          </a:xfrm>
          <a:prstGeom prst="rightBrace">
            <a:avLst/>
          </a:prstGeom>
          <a:noFill/>
          <a:ln w="1587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403407843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5837" y="68262"/>
            <a:ext cx="10134600" cy="917575"/>
          </a:xfrm>
        </p:spPr>
        <p:txBody>
          <a:bodyPr/>
          <a:lstStyle/>
          <a:p>
            <a:r>
              <a:rPr lang="en-US" sz="4800" dirty="0" smtClean="0"/>
              <a:t>EPMO:  </a:t>
            </a:r>
            <a:r>
              <a:rPr lang="en-US" sz="4800" dirty="0" smtClean="0">
                <a:solidFill>
                  <a:schemeClr val="tx1"/>
                </a:solidFill>
              </a:rPr>
              <a:t>How to Measure Value</a:t>
            </a:r>
            <a:endParaRPr lang="en-US" sz="4800" dirty="0">
              <a:solidFill>
                <a:schemeClr val="tx1"/>
              </a:solidFill>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9943" y="2380288"/>
            <a:ext cx="4848094" cy="32432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03237" y="3116262"/>
            <a:ext cx="2895600" cy="1754326"/>
          </a:xfrm>
          <a:prstGeom prst="rect">
            <a:avLst/>
          </a:prstGeom>
          <a:noFill/>
        </p:spPr>
        <p:txBody>
          <a:bodyPr wrap="square" rtlCol="0">
            <a:spAutoFit/>
          </a:bodyPr>
          <a:lstStyle/>
          <a:p>
            <a:pPr marL="171450" indent="-171450">
              <a:buFont typeface="Arial" panose="020B0604020202020204" pitchFamily="34" charset="0"/>
              <a:buChar char="•"/>
            </a:pPr>
            <a:r>
              <a:rPr lang="en-US" b="1" dirty="0" smtClean="0">
                <a:cs typeface="Calibri" pitchFamily="34" charset="0"/>
              </a:rPr>
              <a:t>Prioritization/  Optimization</a:t>
            </a:r>
          </a:p>
          <a:p>
            <a:pPr marL="620713" lvl="1" indent="-155575" algn="l">
              <a:buFont typeface="Arial" panose="020B0604020202020204" pitchFamily="34" charset="0"/>
              <a:buChar char="•"/>
            </a:pPr>
            <a:r>
              <a:rPr lang="en-US" dirty="0" smtClean="0">
                <a:cs typeface="Calibri" pitchFamily="34" charset="0"/>
              </a:rPr>
              <a:t>Strategic Value</a:t>
            </a:r>
          </a:p>
          <a:p>
            <a:pPr marL="620713" lvl="1" indent="-155575" algn="l">
              <a:buFont typeface="Arial" panose="020B0604020202020204" pitchFamily="34" charset="0"/>
              <a:buChar char="•"/>
            </a:pPr>
            <a:r>
              <a:rPr lang="en-US" dirty="0" smtClean="0">
                <a:cs typeface="Calibri" pitchFamily="34" charset="0"/>
              </a:rPr>
              <a:t>Risk Reduction</a:t>
            </a:r>
          </a:p>
          <a:p>
            <a:pPr marL="620713" lvl="1" indent="-155575" algn="l">
              <a:buFont typeface="Arial" panose="020B0604020202020204" pitchFamily="34" charset="0"/>
              <a:buChar char="•"/>
            </a:pPr>
            <a:r>
              <a:rPr lang="en-US" dirty="0" smtClean="0">
                <a:cs typeface="Calibri" pitchFamily="34" charset="0"/>
              </a:rPr>
              <a:t>Cost Benefit</a:t>
            </a:r>
          </a:p>
          <a:p>
            <a:pPr marL="620713" lvl="1" indent="-155575" algn="l">
              <a:buFont typeface="Arial" panose="020B0604020202020204" pitchFamily="34" charset="0"/>
              <a:buChar char="•"/>
            </a:pPr>
            <a:r>
              <a:rPr lang="en-US" dirty="0" smtClean="0">
                <a:cs typeface="Calibri" pitchFamily="34" charset="0"/>
              </a:rPr>
              <a:t>Cost Avoidance</a:t>
            </a:r>
          </a:p>
        </p:txBody>
      </p:sp>
      <p:sp>
        <p:nvSpPr>
          <p:cNvPr id="6" name="TextBox 5"/>
          <p:cNvSpPr txBox="1"/>
          <p:nvPr/>
        </p:nvSpPr>
        <p:spPr>
          <a:xfrm>
            <a:off x="4084637" y="1988947"/>
            <a:ext cx="3809999" cy="400110"/>
          </a:xfrm>
          <a:prstGeom prst="rect">
            <a:avLst/>
          </a:prstGeom>
          <a:noFill/>
        </p:spPr>
        <p:txBody>
          <a:bodyPr wrap="square" rtlCol="0">
            <a:spAutoFit/>
          </a:bodyPr>
          <a:lstStyle/>
          <a:p>
            <a:pPr algn="ctr"/>
            <a:r>
              <a:rPr lang="en-US" sz="2000" b="1" dirty="0" smtClean="0">
                <a:cs typeface="Calibri" pitchFamily="34" charset="0"/>
              </a:rPr>
              <a:t>Execution – Calendar Year</a:t>
            </a:r>
            <a:endParaRPr lang="en-US" sz="2000" b="1" dirty="0">
              <a:cs typeface="Calibri" pitchFamily="34" charset="0"/>
            </a:endParaRPr>
          </a:p>
        </p:txBody>
      </p:sp>
      <p:sp>
        <p:nvSpPr>
          <p:cNvPr id="7" name="TextBox 6"/>
          <p:cNvSpPr txBox="1"/>
          <p:nvPr/>
        </p:nvSpPr>
        <p:spPr>
          <a:xfrm>
            <a:off x="9041729" y="3140610"/>
            <a:ext cx="2815308" cy="3139321"/>
          </a:xfrm>
          <a:prstGeom prst="rect">
            <a:avLst/>
          </a:prstGeom>
          <a:noFill/>
        </p:spPr>
        <p:txBody>
          <a:bodyPr wrap="square" rtlCol="0">
            <a:spAutoFit/>
          </a:bodyPr>
          <a:lstStyle/>
          <a:p>
            <a:pPr marL="117475" indent="-117475" algn="l">
              <a:buFont typeface="Arial" panose="020B0604020202020204" pitchFamily="34" charset="0"/>
              <a:buChar char="•"/>
            </a:pPr>
            <a:r>
              <a:rPr lang="en-US" b="1" dirty="0" smtClean="0">
                <a:cs typeface="Calibri" pitchFamily="34" charset="0"/>
              </a:rPr>
              <a:t>Value assessment</a:t>
            </a:r>
          </a:p>
          <a:p>
            <a:pPr marL="117475" indent="-117475" algn="l">
              <a:buFont typeface="Arial" panose="020B0604020202020204" pitchFamily="34" charset="0"/>
              <a:buChar char="•"/>
            </a:pPr>
            <a:r>
              <a:rPr lang="en-US" b="1" dirty="0" smtClean="0">
                <a:cs typeface="Calibri" pitchFamily="34" charset="0"/>
              </a:rPr>
              <a:t>Year-end metrics</a:t>
            </a:r>
          </a:p>
          <a:p>
            <a:pPr marL="293688" lvl="1" indent="-173038" algn="l">
              <a:buFont typeface="Arial" panose="020B0604020202020204" pitchFamily="34" charset="0"/>
              <a:buChar char="•"/>
            </a:pPr>
            <a:r>
              <a:rPr lang="en-US" dirty="0" smtClean="0">
                <a:cs typeface="Calibri" pitchFamily="34" charset="0"/>
              </a:rPr>
              <a:t>Budget utilization</a:t>
            </a:r>
          </a:p>
          <a:p>
            <a:pPr marL="293688" lvl="1" indent="-173038" algn="l">
              <a:buFont typeface="Arial" panose="020B0604020202020204" pitchFamily="34" charset="0"/>
              <a:buChar char="•"/>
            </a:pPr>
            <a:r>
              <a:rPr lang="en-US" dirty="0" smtClean="0">
                <a:cs typeface="Calibri" pitchFamily="34" charset="0"/>
              </a:rPr>
              <a:t>Estimating  accuracy</a:t>
            </a:r>
          </a:p>
          <a:p>
            <a:pPr marL="293688" lvl="1" indent="-173038" algn="l">
              <a:buFont typeface="Arial" panose="020B0604020202020204" pitchFamily="34" charset="0"/>
              <a:buChar char="•"/>
            </a:pPr>
            <a:r>
              <a:rPr lang="en-US" dirty="0" smtClean="0">
                <a:cs typeface="Calibri" pitchFamily="34" charset="0"/>
              </a:rPr>
              <a:t>Forecasting accuracy</a:t>
            </a:r>
          </a:p>
          <a:p>
            <a:pPr marL="293688" lvl="1" indent="-173038" algn="l">
              <a:buFont typeface="Arial" panose="020B0604020202020204" pitchFamily="34" charset="0"/>
              <a:buChar char="•"/>
            </a:pPr>
            <a:r>
              <a:rPr lang="en-US" dirty="0" smtClean="0">
                <a:cs typeface="Calibri" pitchFamily="34" charset="0"/>
              </a:rPr>
              <a:t>Degree of churn</a:t>
            </a:r>
          </a:p>
          <a:p>
            <a:pPr marL="293688" lvl="1" indent="-173038" algn="l">
              <a:buFont typeface="Arial" panose="020B0604020202020204" pitchFamily="34" charset="0"/>
              <a:buChar char="•"/>
            </a:pPr>
            <a:r>
              <a:rPr lang="en-US" dirty="0" smtClean="0">
                <a:cs typeface="Calibri" pitchFamily="34" charset="0"/>
              </a:rPr>
              <a:t>Scope delivery</a:t>
            </a:r>
          </a:p>
          <a:p>
            <a:pPr marL="293688" lvl="1" indent="-173038" algn="l">
              <a:buFont typeface="Arial" panose="020B0604020202020204" pitchFamily="34" charset="0"/>
              <a:buChar char="•"/>
            </a:pPr>
            <a:r>
              <a:rPr lang="en-US" dirty="0" smtClean="0">
                <a:cs typeface="Calibri" pitchFamily="34" charset="0"/>
              </a:rPr>
              <a:t>Financial savings</a:t>
            </a:r>
          </a:p>
          <a:p>
            <a:pPr marL="117475" indent="-117475" algn="l">
              <a:buFont typeface="Arial" panose="020B0604020202020204" pitchFamily="34" charset="0"/>
              <a:buChar char="•"/>
            </a:pPr>
            <a:r>
              <a:rPr lang="en-US" b="1" dirty="0" smtClean="0">
                <a:cs typeface="Calibri" pitchFamily="34" charset="0"/>
              </a:rPr>
              <a:t>Identify Continuous Improvement Opportunities</a:t>
            </a:r>
            <a:endParaRPr lang="en-US" b="1" dirty="0">
              <a:cs typeface="Calibri" pitchFamily="34" charset="0"/>
            </a:endParaRPr>
          </a:p>
        </p:txBody>
      </p:sp>
      <p:sp>
        <p:nvSpPr>
          <p:cNvPr id="8" name="Right Arrow 7"/>
          <p:cNvSpPr/>
          <p:nvPr/>
        </p:nvSpPr>
        <p:spPr>
          <a:xfrm>
            <a:off x="9121423" y="2494133"/>
            <a:ext cx="2441448" cy="760315"/>
          </a:xfrm>
          <a:prstGeom prst="rightArrow">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b" anchorCtr="0" forceAA="0" compatLnSpc="1">
            <a:prstTxWarp prst="textNoShape">
              <a:avLst/>
            </a:prstTxWarp>
            <a:noAutofit/>
          </a:bodyPr>
          <a:lstStyle/>
          <a:p>
            <a:pPr algn="r"/>
            <a:endParaRPr lang="en-US" sz="900" dirty="0">
              <a:solidFill>
                <a:schemeClr val="tx1"/>
              </a:solidFill>
            </a:endParaRPr>
          </a:p>
        </p:txBody>
      </p:sp>
      <p:sp>
        <p:nvSpPr>
          <p:cNvPr id="9" name="Rectangle 8"/>
          <p:cNvSpPr/>
          <p:nvPr/>
        </p:nvSpPr>
        <p:spPr>
          <a:xfrm>
            <a:off x="198437" y="2061130"/>
            <a:ext cx="3149969" cy="400110"/>
          </a:xfrm>
          <a:prstGeom prst="rect">
            <a:avLst/>
          </a:prstGeom>
        </p:spPr>
        <p:txBody>
          <a:bodyPr wrap="square">
            <a:spAutoFit/>
          </a:bodyPr>
          <a:lstStyle/>
          <a:p>
            <a:pPr algn="ctr"/>
            <a:r>
              <a:rPr lang="en-US" sz="2000" b="1" dirty="0" smtClean="0">
                <a:cs typeface="Calibri" pitchFamily="34" charset="0"/>
              </a:rPr>
              <a:t>Annual Budget Planning</a:t>
            </a:r>
          </a:p>
        </p:txBody>
      </p:sp>
      <p:sp>
        <p:nvSpPr>
          <p:cNvPr id="10" name="Rectangle 9"/>
          <p:cNvSpPr/>
          <p:nvPr/>
        </p:nvSpPr>
        <p:spPr>
          <a:xfrm>
            <a:off x="8732837" y="2010956"/>
            <a:ext cx="2819143" cy="400110"/>
          </a:xfrm>
          <a:prstGeom prst="rect">
            <a:avLst/>
          </a:prstGeom>
        </p:spPr>
        <p:txBody>
          <a:bodyPr wrap="square">
            <a:spAutoFit/>
          </a:bodyPr>
          <a:lstStyle/>
          <a:p>
            <a:pPr algn="ctr"/>
            <a:r>
              <a:rPr lang="en-US" sz="2000" b="1" dirty="0" smtClean="0">
                <a:cs typeface="Calibri" pitchFamily="34" charset="0"/>
              </a:rPr>
              <a:t>Post Year-End Review</a:t>
            </a:r>
          </a:p>
        </p:txBody>
      </p:sp>
      <p:sp>
        <p:nvSpPr>
          <p:cNvPr id="11" name="TextBox 10"/>
          <p:cNvSpPr txBox="1"/>
          <p:nvPr/>
        </p:nvSpPr>
        <p:spPr>
          <a:xfrm>
            <a:off x="3246437" y="5727962"/>
            <a:ext cx="3399351" cy="923330"/>
          </a:xfrm>
          <a:prstGeom prst="rect">
            <a:avLst/>
          </a:prstGeom>
          <a:noFill/>
        </p:spPr>
        <p:txBody>
          <a:bodyPr wrap="square" rtlCol="0">
            <a:spAutoFit/>
          </a:bodyPr>
          <a:lstStyle/>
          <a:p>
            <a:pPr marL="465138" lvl="1" indent="-176213" algn="l">
              <a:buFont typeface="Arial" panose="020B0604020202020204" pitchFamily="34" charset="0"/>
              <a:buChar char="•"/>
            </a:pPr>
            <a:r>
              <a:rPr lang="en-US" dirty="0" smtClean="0">
                <a:cs typeface="Calibri" pitchFamily="34" charset="0"/>
              </a:rPr>
              <a:t>Strategy change</a:t>
            </a:r>
          </a:p>
          <a:p>
            <a:pPr marL="465138" lvl="1" indent="-176213" algn="l">
              <a:buFont typeface="Arial" panose="020B0604020202020204" pitchFamily="34" charset="0"/>
              <a:buChar char="•"/>
            </a:pPr>
            <a:r>
              <a:rPr lang="en-US" dirty="0" smtClean="0">
                <a:cs typeface="Calibri" pitchFamily="34" charset="0"/>
              </a:rPr>
              <a:t>Financial change</a:t>
            </a:r>
          </a:p>
          <a:p>
            <a:pPr marL="465138" lvl="1" indent="-176213" algn="l">
              <a:buFont typeface="Arial" panose="020B0604020202020204" pitchFamily="34" charset="0"/>
              <a:buChar char="•"/>
            </a:pPr>
            <a:r>
              <a:rPr lang="en-US" dirty="0" smtClean="0">
                <a:cs typeface="Calibri" pitchFamily="34" charset="0"/>
              </a:rPr>
              <a:t>Scope changes</a:t>
            </a:r>
          </a:p>
        </p:txBody>
      </p:sp>
      <p:sp>
        <p:nvSpPr>
          <p:cNvPr id="12" name="Rectangle 11"/>
          <p:cNvSpPr/>
          <p:nvPr/>
        </p:nvSpPr>
        <p:spPr>
          <a:xfrm>
            <a:off x="5521569" y="5737994"/>
            <a:ext cx="2906468" cy="923330"/>
          </a:xfrm>
          <a:prstGeom prst="rect">
            <a:avLst/>
          </a:prstGeom>
        </p:spPr>
        <p:txBody>
          <a:bodyPr wrap="square">
            <a:spAutoFit/>
          </a:bodyPr>
          <a:lstStyle/>
          <a:p>
            <a:pPr marL="465138" lvl="1" indent="-176213">
              <a:buFont typeface="Arial" panose="020B0604020202020204" pitchFamily="34" charset="0"/>
              <a:buChar char="•"/>
            </a:pPr>
            <a:r>
              <a:rPr lang="en-US" dirty="0">
                <a:cs typeface="Calibri" pitchFamily="34" charset="0"/>
              </a:rPr>
              <a:t>Resource changes</a:t>
            </a:r>
          </a:p>
          <a:p>
            <a:pPr marL="465138" lvl="1" indent="-176213">
              <a:buFont typeface="Arial" panose="020B0604020202020204" pitchFamily="34" charset="0"/>
              <a:buChar char="•"/>
            </a:pPr>
            <a:r>
              <a:rPr lang="en-US" dirty="0">
                <a:cs typeface="Calibri" pitchFamily="34" charset="0"/>
              </a:rPr>
              <a:t>Dynamic Re-allocation - sweep</a:t>
            </a:r>
          </a:p>
        </p:txBody>
      </p:sp>
      <p:sp>
        <p:nvSpPr>
          <p:cNvPr id="14" name="TextBox 13"/>
          <p:cNvSpPr txBox="1"/>
          <p:nvPr/>
        </p:nvSpPr>
        <p:spPr>
          <a:xfrm>
            <a:off x="9494837" y="2700424"/>
            <a:ext cx="1500106" cy="369332"/>
          </a:xfrm>
          <a:prstGeom prst="rect">
            <a:avLst/>
          </a:prstGeom>
          <a:noFill/>
        </p:spPr>
        <p:txBody>
          <a:bodyPr wrap="square" rtlCol="0">
            <a:spAutoFit/>
          </a:bodyPr>
          <a:lstStyle/>
          <a:p>
            <a:pPr algn="ctr"/>
            <a:r>
              <a:rPr lang="en-US" sz="1800" b="1" dirty="0" smtClean="0">
                <a:solidFill>
                  <a:schemeClr val="bg1"/>
                </a:solidFill>
                <a:latin typeface="Calibri" pitchFamily="34" charset="0"/>
                <a:cs typeface="Calibri" pitchFamily="34" charset="0"/>
              </a:rPr>
              <a:t>Output</a:t>
            </a:r>
            <a:endParaRPr lang="en-US" sz="1800" b="1" dirty="0">
              <a:solidFill>
                <a:schemeClr val="bg1"/>
              </a:solidFill>
              <a:latin typeface="Calibri" pitchFamily="34" charset="0"/>
              <a:cs typeface="Calibri" pitchFamily="34" charset="0"/>
            </a:endParaRPr>
          </a:p>
        </p:txBody>
      </p:sp>
      <p:sp>
        <p:nvSpPr>
          <p:cNvPr id="15" name="Right Arrow 14"/>
          <p:cNvSpPr/>
          <p:nvPr/>
        </p:nvSpPr>
        <p:spPr>
          <a:xfrm>
            <a:off x="579437" y="2506662"/>
            <a:ext cx="2438400" cy="760315"/>
          </a:xfrm>
          <a:prstGeom prst="rightArrow">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b" anchorCtr="0" forceAA="0" compatLnSpc="1">
            <a:prstTxWarp prst="textNoShape">
              <a:avLst/>
            </a:prstTxWarp>
            <a:noAutofit/>
          </a:bodyPr>
          <a:lstStyle/>
          <a:p>
            <a:pPr algn="r"/>
            <a:endParaRPr lang="en-US" sz="900" dirty="0">
              <a:solidFill>
                <a:schemeClr val="tx1"/>
              </a:solidFill>
            </a:endParaRPr>
          </a:p>
        </p:txBody>
      </p:sp>
      <p:sp>
        <p:nvSpPr>
          <p:cNvPr id="16" name="TextBox 15"/>
          <p:cNvSpPr txBox="1"/>
          <p:nvPr/>
        </p:nvSpPr>
        <p:spPr>
          <a:xfrm>
            <a:off x="1127125" y="2675433"/>
            <a:ext cx="1128712" cy="369332"/>
          </a:xfrm>
          <a:prstGeom prst="rect">
            <a:avLst/>
          </a:prstGeom>
          <a:noFill/>
        </p:spPr>
        <p:txBody>
          <a:bodyPr wrap="square" rtlCol="0">
            <a:spAutoFit/>
          </a:bodyPr>
          <a:lstStyle/>
          <a:p>
            <a:pPr algn="ctr"/>
            <a:r>
              <a:rPr lang="en-US" sz="1800" b="1" dirty="0">
                <a:solidFill>
                  <a:schemeClr val="bg1"/>
                </a:solidFill>
                <a:latin typeface="Calibri" pitchFamily="34" charset="0"/>
                <a:cs typeface="Calibri" pitchFamily="34" charset="0"/>
              </a:rPr>
              <a:t>I</a:t>
            </a:r>
            <a:r>
              <a:rPr lang="en-US" sz="1800" b="1" dirty="0" smtClean="0">
                <a:solidFill>
                  <a:schemeClr val="bg1"/>
                </a:solidFill>
                <a:latin typeface="Calibri" pitchFamily="34" charset="0"/>
                <a:cs typeface="Calibri" pitchFamily="34" charset="0"/>
              </a:rPr>
              <a:t>nput</a:t>
            </a:r>
            <a:endParaRPr lang="en-US" sz="1800" b="1" dirty="0">
              <a:solidFill>
                <a:schemeClr val="bg1"/>
              </a:solidFill>
              <a:latin typeface="Calibri" pitchFamily="34" charset="0"/>
              <a:cs typeface="Calibri" pitchFamily="34" charset="0"/>
            </a:endParaRPr>
          </a:p>
        </p:txBody>
      </p:sp>
      <p:sp>
        <p:nvSpPr>
          <p:cNvPr id="17" name="Curved Up Arrow 16"/>
          <p:cNvSpPr/>
          <p:nvPr/>
        </p:nvSpPr>
        <p:spPr>
          <a:xfrm>
            <a:off x="5103294" y="3954462"/>
            <a:ext cx="2029343" cy="952966"/>
          </a:xfrm>
          <a:prstGeom prst="curvedUpArrow">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b" anchorCtr="0" forceAA="0" compatLnSpc="1">
            <a:prstTxWarp prst="textNoShape">
              <a:avLst/>
            </a:prstTxWarp>
            <a:noAutofit/>
          </a:bodyPr>
          <a:lstStyle/>
          <a:p>
            <a:pPr algn="r"/>
            <a:endParaRPr lang="en-US" sz="900" dirty="0">
              <a:solidFill>
                <a:schemeClr val="tx1"/>
              </a:solidFill>
            </a:endParaRPr>
          </a:p>
        </p:txBody>
      </p:sp>
      <p:sp>
        <p:nvSpPr>
          <p:cNvPr id="18" name="Curved Up Arrow 17"/>
          <p:cNvSpPr/>
          <p:nvPr/>
        </p:nvSpPr>
        <p:spPr>
          <a:xfrm flipH="1" flipV="1">
            <a:off x="5005442" y="2811462"/>
            <a:ext cx="2029343" cy="952966"/>
          </a:xfrm>
          <a:prstGeom prst="curvedUpArrow">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b" anchorCtr="0" forceAA="0" compatLnSpc="1">
            <a:prstTxWarp prst="textNoShape">
              <a:avLst/>
            </a:prstTxWarp>
            <a:noAutofit/>
          </a:bodyPr>
          <a:lstStyle/>
          <a:p>
            <a:pPr algn="r"/>
            <a:endParaRPr lang="en-US" sz="900" dirty="0">
              <a:solidFill>
                <a:schemeClr val="tx1"/>
              </a:solidFill>
            </a:endParaRPr>
          </a:p>
        </p:txBody>
      </p:sp>
      <p:sp>
        <p:nvSpPr>
          <p:cNvPr id="19" name="Rectangle 18"/>
          <p:cNvSpPr/>
          <p:nvPr/>
        </p:nvSpPr>
        <p:spPr>
          <a:xfrm>
            <a:off x="5443928" y="3771832"/>
            <a:ext cx="1249379" cy="353085"/>
          </a:xfrm>
          <a:prstGeom prst="rect">
            <a:avLst/>
          </a:prstGeom>
          <a:solidFill>
            <a:schemeClr val="tx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68580" numCol="1" spcCol="0" rtlCol="0" fromWordArt="0" anchor="b" anchorCtr="0" forceAA="0" compatLnSpc="1">
            <a:prstTxWarp prst="textNoShape">
              <a:avLst/>
            </a:prstTxWarp>
            <a:noAutofit/>
          </a:bodyPr>
          <a:lstStyle/>
          <a:p>
            <a:pPr algn="ctr"/>
            <a:r>
              <a:rPr lang="en-US" b="1" dirty="0" smtClean="0">
                <a:solidFill>
                  <a:schemeClr val="bg1"/>
                </a:solidFill>
              </a:rPr>
              <a:t>CHURN</a:t>
            </a:r>
            <a:endParaRPr lang="en-US" b="1" dirty="0">
              <a:solidFill>
                <a:schemeClr val="bg1"/>
              </a:solidFill>
            </a:endParaRPr>
          </a:p>
        </p:txBody>
      </p:sp>
      <p:sp>
        <p:nvSpPr>
          <p:cNvPr id="20"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a:t>
            </a:r>
            <a:r>
              <a:rPr lang="en-US" sz="1600" dirty="0" smtClean="0">
                <a:solidFill>
                  <a:srgbClr val="002060"/>
                </a:solidFill>
                <a:latin typeface="Arial Narrow" pitchFamily="34" charset="0"/>
                <a:ea typeface="Times New Roman (Hebrew)"/>
                <a:cs typeface="Times New Roman (Hebrew)"/>
              </a:rPr>
              <a:t>Portfolio</a:t>
            </a:r>
          </a:p>
          <a:p>
            <a:pPr algn="ctr"/>
            <a:endParaRPr lang="en-US" sz="1600" dirty="0">
              <a:solidFill>
                <a:srgbClr val="002060"/>
              </a:solidFill>
              <a:latin typeface="Arial Narrow" pitchFamily="34" charset="0"/>
              <a:ea typeface="Times New Roman (Hebrew)"/>
              <a:cs typeface="Times New Roman (Hebrew)"/>
            </a:endParaRPr>
          </a:p>
        </p:txBody>
      </p:sp>
    </p:spTree>
    <p:extLst>
      <p:ext uri="{BB962C8B-B14F-4D97-AF65-F5344CB8AC3E}">
        <p14:creationId xmlns:p14="http://schemas.microsoft.com/office/powerpoint/2010/main" val="76323544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1036" y="68262"/>
            <a:ext cx="10439401" cy="917575"/>
          </a:xfrm>
        </p:spPr>
        <p:txBody>
          <a:bodyPr/>
          <a:lstStyle/>
          <a:p>
            <a:r>
              <a:rPr lang="en-US" sz="4800" dirty="0" smtClean="0"/>
              <a:t>EPMO: Developing Trends and Metrics </a:t>
            </a:r>
            <a:br>
              <a:rPr lang="en-US" sz="4800" dirty="0" smtClean="0"/>
            </a:br>
            <a:endParaRPr lang="en-US" sz="4800" dirty="0"/>
          </a:p>
        </p:txBody>
      </p:sp>
      <p:sp>
        <p:nvSpPr>
          <p:cNvPr id="3" name="Content Placeholder 2"/>
          <p:cNvSpPr>
            <a:spLocks noGrp="1"/>
          </p:cNvSpPr>
          <p:nvPr>
            <p:ph sz="quarter" idx="10"/>
          </p:nvPr>
        </p:nvSpPr>
        <p:spPr>
          <a:xfrm>
            <a:off x="274638" y="1214438"/>
            <a:ext cx="11887200" cy="748923"/>
          </a:xfrm>
        </p:spPr>
        <p:txBody>
          <a:bodyPr/>
          <a:lstStyle/>
          <a:p>
            <a:pPr marL="0" indent="0" algn="ctr">
              <a:buNone/>
            </a:pPr>
            <a:r>
              <a:rPr lang="en-US" b="1" dirty="0" smtClean="0">
                <a:solidFill>
                  <a:schemeClr val="tx2"/>
                </a:solidFill>
              </a:rPr>
              <a:t>Portfolio Churn Analysis</a:t>
            </a:r>
            <a:endParaRPr lang="en-US" b="1" dirty="0">
              <a:solidFill>
                <a:schemeClr val="tx2"/>
              </a:solidFill>
            </a:endParaRPr>
          </a:p>
        </p:txBody>
      </p:sp>
      <p:sp>
        <p:nvSpPr>
          <p:cNvPr id="4" name="Rounded Rectangle 3"/>
          <p:cNvSpPr/>
          <p:nvPr/>
        </p:nvSpPr>
        <p:spPr bwMode="auto">
          <a:xfrm>
            <a:off x="8790257" y="2686778"/>
            <a:ext cx="2076180" cy="2464308"/>
          </a:xfrm>
          <a:prstGeom prst="roundRect">
            <a:avLst>
              <a:gd name="adj" fmla="val 6495"/>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cs typeface="Calibri" pitchFamily="34" charset="0"/>
              </a:rPr>
              <a:t>Reinvestment</a:t>
            </a:r>
          </a:p>
        </p:txBody>
      </p:sp>
      <p:sp>
        <p:nvSpPr>
          <p:cNvPr id="5" name="Rounded Rectangle 4"/>
          <p:cNvSpPr/>
          <p:nvPr/>
        </p:nvSpPr>
        <p:spPr bwMode="auto">
          <a:xfrm>
            <a:off x="5461635" y="2663332"/>
            <a:ext cx="3228977" cy="2464308"/>
          </a:xfrm>
          <a:prstGeom prst="roundRect">
            <a:avLst>
              <a:gd name="adj" fmla="val 6495"/>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cs typeface="Calibri" pitchFamily="34" charset="0"/>
              </a:rPr>
              <a:t>Total Over spend</a:t>
            </a:r>
          </a:p>
        </p:txBody>
      </p:sp>
      <p:sp>
        <p:nvSpPr>
          <p:cNvPr id="6" name="Rounded Rectangle 5"/>
          <p:cNvSpPr/>
          <p:nvPr/>
        </p:nvSpPr>
        <p:spPr bwMode="auto">
          <a:xfrm>
            <a:off x="1989138" y="2633851"/>
            <a:ext cx="3352799" cy="2500801"/>
          </a:xfrm>
          <a:prstGeom prst="roundRect">
            <a:avLst>
              <a:gd name="adj" fmla="val 6495"/>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cs typeface="Calibri" pitchFamily="34" charset="0"/>
              </a:rPr>
              <a:t>Total Under spend</a:t>
            </a: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p:txBody>
      </p:sp>
      <p:sp>
        <p:nvSpPr>
          <p:cNvPr id="7" name="Rounded Rectangle 6"/>
          <p:cNvSpPr/>
          <p:nvPr/>
        </p:nvSpPr>
        <p:spPr bwMode="auto">
          <a:xfrm>
            <a:off x="2063097" y="1897062"/>
            <a:ext cx="8803340" cy="646986"/>
          </a:xfrm>
          <a:prstGeom prst="roundRect">
            <a:avLst/>
          </a:prstGeom>
          <a:solidFill>
            <a:srgbClr val="FFFFFF">
              <a:lumMod val="50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3200" b="1" i="0" u="none" strike="noStrike" kern="0" cap="none" spc="0" normalizeH="0" baseline="0" noProof="0" dirty="0" smtClean="0">
                <a:ln>
                  <a:noFill/>
                </a:ln>
                <a:solidFill>
                  <a:srgbClr val="FFFFFF"/>
                </a:solidFill>
                <a:effectLst/>
                <a:uLnTx/>
                <a:uFillTx/>
                <a:ea typeface="ＭＳ Ｐゴシック" pitchFamily="-109" charset="-128"/>
                <a:cs typeface="Calibri" pitchFamily="34" charset="0"/>
              </a:rPr>
              <a:t>Original Optimized Portfolio</a:t>
            </a:r>
          </a:p>
        </p:txBody>
      </p:sp>
      <p:sp>
        <p:nvSpPr>
          <p:cNvPr id="8" name="Rounded Rectangle 7"/>
          <p:cNvSpPr/>
          <p:nvPr/>
        </p:nvSpPr>
        <p:spPr bwMode="auto">
          <a:xfrm>
            <a:off x="2015471" y="2715913"/>
            <a:ext cx="1600200" cy="851297"/>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Give Backs</a:t>
            </a: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1600" b="0" i="0" u="none" strike="noStrike" kern="0" cap="none" spc="0" normalizeH="0" baseline="0" noProof="0" dirty="0" smtClean="0">
              <a:ln>
                <a:noFill/>
              </a:ln>
              <a:solidFill>
                <a:srgbClr val="000000"/>
              </a:solidFill>
              <a:effectLst/>
              <a:uLnTx/>
              <a:uFillTx/>
              <a:latin typeface="Arial"/>
              <a:ea typeface="ＭＳ Ｐゴシック" pitchFamily="-109" charset="-128"/>
            </a:endParaRPr>
          </a:p>
        </p:txBody>
      </p:sp>
      <p:sp>
        <p:nvSpPr>
          <p:cNvPr id="9" name="Rounded Rectangle 8"/>
          <p:cNvSpPr/>
          <p:nvPr/>
        </p:nvSpPr>
        <p:spPr bwMode="auto">
          <a:xfrm>
            <a:off x="2063096" y="3175497"/>
            <a:ext cx="457199" cy="306467"/>
          </a:xfrm>
          <a:prstGeom prst="roundRect">
            <a:avLst/>
          </a:prstGeom>
          <a:solidFill>
            <a:srgbClr val="00CC99">
              <a:lumMod val="40000"/>
              <a:lumOff val="60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Arial"/>
                <a:ea typeface="ＭＳ Ｐゴシック" pitchFamily="-109" charset="-128"/>
              </a:rPr>
              <a:t>Q1</a:t>
            </a:r>
          </a:p>
        </p:txBody>
      </p:sp>
      <p:sp>
        <p:nvSpPr>
          <p:cNvPr id="10" name="Rounded Rectangle 9"/>
          <p:cNvSpPr/>
          <p:nvPr/>
        </p:nvSpPr>
        <p:spPr bwMode="auto">
          <a:xfrm>
            <a:off x="2577446" y="3175497"/>
            <a:ext cx="457199" cy="306467"/>
          </a:xfrm>
          <a:prstGeom prst="roundRect">
            <a:avLst/>
          </a:prstGeom>
          <a:solidFill>
            <a:srgbClr val="00CC99">
              <a:lumMod val="40000"/>
              <a:lumOff val="60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Arial"/>
                <a:ea typeface="ＭＳ Ｐゴシック" pitchFamily="-109" charset="-128"/>
              </a:rPr>
              <a:t>Q2</a:t>
            </a:r>
          </a:p>
        </p:txBody>
      </p:sp>
      <p:sp>
        <p:nvSpPr>
          <p:cNvPr id="11" name="Rounded Rectangle 10"/>
          <p:cNvSpPr/>
          <p:nvPr/>
        </p:nvSpPr>
        <p:spPr bwMode="auto">
          <a:xfrm>
            <a:off x="3091796" y="3175497"/>
            <a:ext cx="457199" cy="306467"/>
          </a:xfrm>
          <a:prstGeom prst="roundRect">
            <a:avLst/>
          </a:prstGeom>
          <a:solidFill>
            <a:srgbClr val="00CC99">
              <a:lumMod val="40000"/>
              <a:lumOff val="60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Arial"/>
                <a:ea typeface="ＭＳ Ｐゴシック" pitchFamily="-109" charset="-128"/>
              </a:rPr>
              <a:t>Q3</a:t>
            </a:r>
          </a:p>
        </p:txBody>
      </p:sp>
      <p:sp>
        <p:nvSpPr>
          <p:cNvPr id="12" name="Rounded Rectangle 11"/>
          <p:cNvSpPr/>
          <p:nvPr/>
        </p:nvSpPr>
        <p:spPr bwMode="auto">
          <a:xfrm>
            <a:off x="5537834" y="2734581"/>
            <a:ext cx="1438275" cy="783193"/>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Approved Increases</a:t>
            </a:r>
          </a:p>
        </p:txBody>
      </p:sp>
      <p:sp>
        <p:nvSpPr>
          <p:cNvPr id="13" name="Rounded Rectangle 12"/>
          <p:cNvSpPr>
            <a:spLocks noChangeAspect="1"/>
          </p:cNvSpPr>
          <p:nvPr/>
        </p:nvSpPr>
        <p:spPr bwMode="auto">
          <a:xfrm>
            <a:off x="7097554" y="2744378"/>
            <a:ext cx="1471612" cy="786384"/>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Over-Runs</a:t>
            </a:r>
          </a:p>
        </p:txBody>
      </p:sp>
      <p:sp>
        <p:nvSpPr>
          <p:cNvPr id="14" name="Rounded Rectangle 13"/>
          <p:cNvSpPr>
            <a:spLocks noChangeAspect="1"/>
          </p:cNvSpPr>
          <p:nvPr/>
        </p:nvSpPr>
        <p:spPr bwMode="auto">
          <a:xfrm>
            <a:off x="8837149" y="2764214"/>
            <a:ext cx="1954273" cy="786384"/>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New Projects</a:t>
            </a:r>
          </a:p>
        </p:txBody>
      </p:sp>
      <p:sp>
        <p:nvSpPr>
          <p:cNvPr id="15" name="Rounded Rectangle 14"/>
          <p:cNvSpPr/>
          <p:nvPr/>
        </p:nvSpPr>
        <p:spPr>
          <a:xfrm>
            <a:off x="3691914" y="2726516"/>
            <a:ext cx="1600200" cy="850392"/>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Under-Runs</a:t>
            </a:r>
          </a:p>
        </p:txBody>
      </p:sp>
      <p:sp>
        <p:nvSpPr>
          <p:cNvPr id="16" name="Rounded Rectangle 15"/>
          <p:cNvSpPr/>
          <p:nvPr/>
        </p:nvSpPr>
        <p:spPr bwMode="auto">
          <a:xfrm>
            <a:off x="1874837" y="5468747"/>
            <a:ext cx="8991600" cy="1305115"/>
          </a:xfrm>
          <a:prstGeom prst="roundRect">
            <a:avLst/>
          </a:prstGeom>
          <a:solidFill>
            <a:srgbClr val="000000"/>
          </a:solidFill>
          <a:ln w="25400">
            <a:noFill/>
            <a:round/>
            <a:headEnd/>
            <a:tailEnd/>
          </a:ln>
          <a:effectLst>
            <a:outerShdw blurRad="50800" dist="38100" dir="18900000" algn="bl" rotWithShape="0">
              <a:prstClr val="black">
                <a:alpha val="40000"/>
              </a:prstClr>
            </a:outerShdw>
          </a:effectLst>
        </p:spPr>
        <p:txBody>
          <a:bodyPr wrap="square" rtlCol="0" anchor="ctr">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FFFFFF"/>
                </a:solidFill>
                <a:effectLst/>
                <a:uLnTx/>
                <a:uFillTx/>
                <a:ea typeface="ＭＳ Ｐゴシック" pitchFamily="-109" charset="-128"/>
                <a:cs typeface="Calibri" pitchFamily="34" charset="0"/>
              </a:rPr>
              <a:t>Actual Portfolio = </a:t>
            </a: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600" b="0" i="0" u="none" strike="noStrike" kern="0" cap="none" spc="0" normalizeH="0" baseline="0" noProof="0" dirty="0" smtClean="0">
                <a:ln>
                  <a:noFill/>
                </a:ln>
                <a:solidFill>
                  <a:srgbClr val="FFFFFF"/>
                </a:solidFill>
                <a:effectLst/>
                <a:uLnTx/>
                <a:uFillTx/>
                <a:ea typeface="ＭＳ Ｐゴシック" pitchFamily="-109" charset="-128"/>
                <a:cs typeface="Calibri" pitchFamily="34" charset="0"/>
              </a:rPr>
              <a:t>Original Portfolio – Give Backs – Under-Runs + Approved Increases + Over-Runs + New Projects</a:t>
            </a: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600" b="0" i="0" u="none" strike="noStrike" kern="0" cap="none" spc="0" normalizeH="0" baseline="0" noProof="0" dirty="0" smtClean="0">
                <a:ln>
                  <a:noFill/>
                </a:ln>
                <a:solidFill>
                  <a:srgbClr val="FFFF00"/>
                </a:solidFill>
                <a:effectLst/>
                <a:uLnTx/>
                <a:uFillTx/>
                <a:ea typeface="ＭＳ Ｐゴシック" pitchFamily="-109" charset="-128"/>
                <a:cs typeface="Calibri" pitchFamily="34" charset="0"/>
              </a:rPr>
              <a:t>% Portfolio Churn = 1- (Original Portfolio – Give Backs – Under-Runs) / Original Portfolio</a:t>
            </a:r>
          </a:p>
        </p:txBody>
      </p:sp>
      <p:sp>
        <p:nvSpPr>
          <p:cNvPr id="17" name="TextBox 16"/>
          <p:cNvSpPr txBox="1"/>
          <p:nvPr/>
        </p:nvSpPr>
        <p:spPr>
          <a:xfrm>
            <a:off x="9401967" y="1958945"/>
            <a:ext cx="1464470" cy="523220"/>
          </a:xfrm>
          <a:prstGeom prst="rect">
            <a:avLst/>
          </a:prstGeom>
          <a:noFill/>
        </p:spPr>
        <p:txBody>
          <a:bodyPr wrap="square" rtlCol="0">
            <a:spAutoFit/>
          </a:bodyPr>
          <a:lstStyle/>
          <a:p>
            <a:pPr algn="ctr" defTabSz="914400" fontAlgn="base">
              <a:spcBef>
                <a:spcPct val="50000"/>
              </a:spcBef>
              <a:spcAft>
                <a:spcPct val="0"/>
              </a:spcAft>
            </a:pPr>
            <a:r>
              <a:rPr lang="en-US" sz="2800" b="1" dirty="0" smtClean="0">
                <a:solidFill>
                  <a:srgbClr val="FFFFFF"/>
                </a:solidFill>
                <a:ea typeface="ＭＳ Ｐゴシック" pitchFamily="-109" charset="-128"/>
                <a:cs typeface="Calibri" pitchFamily="34" charset="0"/>
              </a:rPr>
              <a:t>$188M</a:t>
            </a:r>
          </a:p>
        </p:txBody>
      </p:sp>
      <p:sp>
        <p:nvSpPr>
          <p:cNvPr id="18" name="TextBox 17"/>
          <p:cNvSpPr txBox="1"/>
          <p:nvPr/>
        </p:nvSpPr>
        <p:spPr>
          <a:xfrm>
            <a:off x="1919779" y="3510545"/>
            <a:ext cx="559769"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$18</a:t>
            </a:r>
            <a:endParaRPr lang="en-US" dirty="0">
              <a:solidFill>
                <a:srgbClr val="000000"/>
              </a:solidFill>
              <a:ea typeface="ＭＳ Ｐゴシック" pitchFamily="-109" charset="-128"/>
            </a:endParaRPr>
          </a:p>
        </p:txBody>
      </p:sp>
      <p:sp>
        <p:nvSpPr>
          <p:cNvPr id="19" name="TextBox 18"/>
          <p:cNvSpPr txBox="1"/>
          <p:nvPr/>
        </p:nvSpPr>
        <p:spPr>
          <a:xfrm>
            <a:off x="2560637" y="3510545"/>
            <a:ext cx="434734"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$9</a:t>
            </a:r>
          </a:p>
        </p:txBody>
      </p:sp>
      <p:sp>
        <p:nvSpPr>
          <p:cNvPr id="20" name="TextBox 19"/>
          <p:cNvSpPr txBox="1"/>
          <p:nvPr/>
        </p:nvSpPr>
        <p:spPr>
          <a:xfrm>
            <a:off x="3040303" y="3510545"/>
            <a:ext cx="434734"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$9</a:t>
            </a:r>
            <a:endParaRPr lang="en-US" dirty="0">
              <a:solidFill>
                <a:srgbClr val="000000"/>
              </a:solidFill>
              <a:ea typeface="ＭＳ Ｐゴシック" pitchFamily="-109" charset="-128"/>
            </a:endParaRPr>
          </a:p>
        </p:txBody>
      </p:sp>
      <p:sp>
        <p:nvSpPr>
          <p:cNvPr id="21" name="TextBox 20"/>
          <p:cNvSpPr txBox="1"/>
          <p:nvPr/>
        </p:nvSpPr>
        <p:spPr>
          <a:xfrm>
            <a:off x="4183367" y="3523303"/>
            <a:ext cx="559769"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$14</a:t>
            </a:r>
            <a:endParaRPr lang="en-US" dirty="0">
              <a:solidFill>
                <a:srgbClr val="000000"/>
              </a:solidFill>
              <a:ea typeface="ＭＳ Ｐゴシック" pitchFamily="-109" charset="-128"/>
            </a:endParaRPr>
          </a:p>
        </p:txBody>
      </p:sp>
      <p:sp>
        <p:nvSpPr>
          <p:cNvPr id="22" name="Rectangle 21"/>
          <p:cNvSpPr/>
          <p:nvPr/>
        </p:nvSpPr>
        <p:spPr>
          <a:xfrm>
            <a:off x="3201134" y="4298434"/>
            <a:ext cx="829073" cy="783431"/>
          </a:xfrm>
          <a:prstGeom prst="rect">
            <a:avLst/>
          </a:prstGeom>
        </p:spPr>
        <p:txBody>
          <a:bodyPr wrap="none">
            <a:spAutoFit/>
          </a:bodyPr>
          <a:lstStyle/>
          <a:p>
            <a:pPr algn="ctr" defTabSz="914400" fontAlgn="base">
              <a:spcBef>
                <a:spcPct val="50000"/>
              </a:spcBef>
              <a:spcAft>
                <a:spcPct val="0"/>
              </a:spcAft>
            </a:pPr>
            <a:r>
              <a:rPr lang="en-US" sz="2000" dirty="0">
                <a:solidFill>
                  <a:srgbClr val="000000"/>
                </a:solidFill>
                <a:ea typeface="ＭＳ Ｐゴシック" pitchFamily="-109" charset="-128"/>
                <a:cs typeface="Calibri" pitchFamily="34" charset="0"/>
              </a:rPr>
              <a:t>$51M</a:t>
            </a:r>
          </a:p>
          <a:p>
            <a:pPr algn="ctr" defTabSz="914400" fontAlgn="base">
              <a:spcBef>
                <a:spcPct val="50000"/>
              </a:spcBef>
              <a:spcAft>
                <a:spcPct val="0"/>
              </a:spcAft>
            </a:pPr>
            <a:r>
              <a:rPr lang="en-US" sz="2000" dirty="0">
                <a:solidFill>
                  <a:srgbClr val="000000"/>
                </a:solidFill>
                <a:ea typeface="ＭＳ Ｐゴシック" pitchFamily="-109" charset="-128"/>
                <a:cs typeface="Calibri" pitchFamily="34" charset="0"/>
              </a:rPr>
              <a:t>27%</a:t>
            </a:r>
          </a:p>
        </p:txBody>
      </p:sp>
      <p:sp>
        <p:nvSpPr>
          <p:cNvPr id="23" name="TextBox 22"/>
          <p:cNvSpPr txBox="1"/>
          <p:nvPr/>
        </p:nvSpPr>
        <p:spPr>
          <a:xfrm>
            <a:off x="5935994" y="3509512"/>
            <a:ext cx="569388"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$15</a:t>
            </a:r>
            <a:endParaRPr lang="en-US" dirty="0">
              <a:solidFill>
                <a:srgbClr val="000000"/>
              </a:solidFill>
              <a:ea typeface="ＭＳ Ｐゴシック" pitchFamily="-109" charset="-128"/>
            </a:endParaRPr>
          </a:p>
        </p:txBody>
      </p:sp>
      <p:sp>
        <p:nvSpPr>
          <p:cNvPr id="24" name="TextBox 23"/>
          <p:cNvSpPr txBox="1"/>
          <p:nvPr/>
        </p:nvSpPr>
        <p:spPr>
          <a:xfrm>
            <a:off x="7539252" y="3487100"/>
            <a:ext cx="441146"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$0</a:t>
            </a:r>
            <a:endParaRPr lang="en-US" dirty="0">
              <a:solidFill>
                <a:srgbClr val="000000"/>
              </a:solidFill>
              <a:ea typeface="ＭＳ Ｐゴシック" pitchFamily="-109" charset="-128"/>
            </a:endParaRPr>
          </a:p>
        </p:txBody>
      </p:sp>
      <p:sp>
        <p:nvSpPr>
          <p:cNvPr id="25" name="Rectangle 24"/>
          <p:cNvSpPr/>
          <p:nvPr/>
        </p:nvSpPr>
        <p:spPr>
          <a:xfrm>
            <a:off x="6734224" y="4275742"/>
            <a:ext cx="829073" cy="861774"/>
          </a:xfrm>
          <a:prstGeom prst="rect">
            <a:avLst/>
          </a:prstGeom>
        </p:spPr>
        <p:txBody>
          <a:bodyPr wrap="none">
            <a:spAutoFit/>
          </a:bodyPr>
          <a:lstStyle/>
          <a:p>
            <a:pPr algn="ctr" defTabSz="914400" fontAlgn="base">
              <a:spcBef>
                <a:spcPct val="50000"/>
              </a:spcBef>
              <a:spcAft>
                <a:spcPct val="0"/>
              </a:spcAft>
            </a:pPr>
            <a:r>
              <a:rPr lang="en-US" sz="2000" dirty="0" smtClean="0">
                <a:solidFill>
                  <a:srgbClr val="000000"/>
                </a:solidFill>
                <a:ea typeface="ＭＳ Ｐゴシック" pitchFamily="-109" charset="-128"/>
                <a:cs typeface="Calibri" pitchFamily="34" charset="0"/>
              </a:rPr>
              <a:t>$15M</a:t>
            </a:r>
          </a:p>
          <a:p>
            <a:pPr algn="ctr" defTabSz="914400" fontAlgn="base">
              <a:spcBef>
                <a:spcPct val="50000"/>
              </a:spcBef>
              <a:spcAft>
                <a:spcPct val="0"/>
              </a:spcAft>
            </a:pPr>
            <a:r>
              <a:rPr lang="en-US" sz="2000" dirty="0" smtClean="0">
                <a:solidFill>
                  <a:srgbClr val="000000"/>
                </a:solidFill>
                <a:ea typeface="ＭＳ Ｐゴシック" pitchFamily="-109" charset="-128"/>
                <a:cs typeface="Calibri" pitchFamily="34" charset="0"/>
              </a:rPr>
              <a:t>8%</a:t>
            </a:r>
          </a:p>
        </p:txBody>
      </p:sp>
      <p:sp>
        <p:nvSpPr>
          <p:cNvPr id="26" name="Rectangle 25"/>
          <p:cNvSpPr/>
          <p:nvPr/>
        </p:nvSpPr>
        <p:spPr>
          <a:xfrm>
            <a:off x="9208825" y="4336434"/>
            <a:ext cx="1111852" cy="861774"/>
          </a:xfrm>
          <a:prstGeom prst="rect">
            <a:avLst/>
          </a:prstGeom>
        </p:spPr>
        <p:txBody>
          <a:bodyPr wrap="square">
            <a:spAutoFit/>
          </a:bodyPr>
          <a:lstStyle/>
          <a:p>
            <a:pPr algn="ctr" defTabSz="914400" fontAlgn="base">
              <a:spcBef>
                <a:spcPct val="50000"/>
              </a:spcBef>
              <a:spcAft>
                <a:spcPct val="0"/>
              </a:spcAft>
            </a:pPr>
            <a:r>
              <a:rPr lang="en-US" sz="2000" dirty="0" smtClean="0">
                <a:solidFill>
                  <a:srgbClr val="000000"/>
                </a:solidFill>
                <a:ea typeface="ＭＳ Ｐゴシック" pitchFamily="-109" charset="-128"/>
                <a:cs typeface="Calibri" pitchFamily="34" charset="0"/>
              </a:rPr>
              <a:t>$17.5M</a:t>
            </a:r>
          </a:p>
          <a:p>
            <a:pPr algn="ctr" defTabSz="914400" fontAlgn="base">
              <a:spcBef>
                <a:spcPct val="50000"/>
              </a:spcBef>
              <a:spcAft>
                <a:spcPct val="0"/>
              </a:spcAft>
            </a:pPr>
            <a:r>
              <a:rPr lang="en-US" sz="2000" dirty="0" smtClean="0">
                <a:solidFill>
                  <a:srgbClr val="000000"/>
                </a:solidFill>
                <a:ea typeface="ＭＳ Ｐゴシック" pitchFamily="-109" charset="-128"/>
                <a:cs typeface="Calibri" pitchFamily="34" charset="0"/>
              </a:rPr>
              <a:t>9%</a:t>
            </a:r>
          </a:p>
        </p:txBody>
      </p:sp>
      <p:sp>
        <p:nvSpPr>
          <p:cNvPr id="27" name="TextBox 26"/>
          <p:cNvSpPr txBox="1"/>
          <p:nvPr/>
        </p:nvSpPr>
        <p:spPr>
          <a:xfrm>
            <a:off x="9414829" y="3512270"/>
            <a:ext cx="827879" cy="369332"/>
          </a:xfrm>
          <a:prstGeom prst="rect">
            <a:avLst/>
          </a:prstGeom>
          <a:noFill/>
        </p:spPr>
        <p:txBody>
          <a:bodyPr wrap="squar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$17.5</a:t>
            </a:r>
            <a:endParaRPr lang="en-US" dirty="0">
              <a:solidFill>
                <a:srgbClr val="000000"/>
              </a:solidFill>
              <a:ea typeface="ＭＳ Ｐゴシック" pitchFamily="-109" charset="-128"/>
            </a:endParaRPr>
          </a:p>
        </p:txBody>
      </p:sp>
      <p:sp>
        <p:nvSpPr>
          <p:cNvPr id="28"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a:t>
            </a:r>
            <a:r>
              <a:rPr lang="en-US" sz="1600" dirty="0" smtClean="0">
                <a:solidFill>
                  <a:srgbClr val="002060"/>
                </a:solidFill>
                <a:latin typeface="Arial Narrow" pitchFamily="34" charset="0"/>
                <a:ea typeface="Times New Roman (Hebrew)"/>
                <a:cs typeface="Times New Roman (Hebrew)"/>
              </a:rPr>
              <a:t>Portfolio</a:t>
            </a:r>
          </a:p>
          <a:p>
            <a:pPr algn="ctr"/>
            <a:endParaRPr lang="en-US" sz="1600" dirty="0">
              <a:solidFill>
                <a:srgbClr val="002060"/>
              </a:solidFill>
              <a:latin typeface="Arial Narrow" pitchFamily="34" charset="0"/>
              <a:ea typeface="Times New Roman (Hebrew)"/>
              <a:cs typeface="Times New Roman (Hebrew)"/>
            </a:endParaRPr>
          </a:p>
        </p:txBody>
      </p:sp>
    </p:spTree>
    <p:extLst>
      <p:ext uri="{BB962C8B-B14F-4D97-AF65-F5344CB8AC3E}">
        <p14:creationId xmlns:p14="http://schemas.microsoft.com/office/powerpoint/2010/main" val="28402854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 calcmode="lin" valueType="num">
                                      <p:cBhvr additive="base">
                                        <p:cTn id="12"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9">
                                            <p:txEl>
                                              <p:pRg st="0" end="0"/>
                                            </p:txEl>
                                          </p:spTgt>
                                        </p:tgtEl>
                                        <p:attrNameLst>
                                          <p:attrName>style.visibility</p:attrName>
                                        </p:attrNameLst>
                                      </p:cBhvr>
                                      <p:to>
                                        <p:strVal val="visible"/>
                                      </p:to>
                                    </p:set>
                                    <p:anim calcmode="lin" valueType="num">
                                      <p:cBhvr additive="base">
                                        <p:cTn id="1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0">
                                            <p:txEl>
                                              <p:pRg st="0" end="0"/>
                                            </p:txEl>
                                          </p:spTgt>
                                        </p:tgtEl>
                                        <p:attrNameLst>
                                          <p:attrName>style.visibility</p:attrName>
                                        </p:attrNameLst>
                                      </p:cBhvr>
                                      <p:to>
                                        <p:strVal val="visible"/>
                                      </p:to>
                                    </p:set>
                                    <p:anim calcmode="lin" valueType="num">
                                      <p:cBhvr additive="base">
                                        <p:cTn id="20"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1">
                                            <p:txEl>
                                              <p:pRg st="0" end="0"/>
                                            </p:txEl>
                                          </p:spTgt>
                                        </p:tgtEl>
                                        <p:attrNameLst>
                                          <p:attrName>style.visibility</p:attrName>
                                        </p:attrNameLst>
                                      </p:cBhvr>
                                      <p:to>
                                        <p:strVal val="visible"/>
                                      </p:to>
                                    </p:set>
                                    <p:anim calcmode="lin" valueType="num">
                                      <p:cBhvr additive="base">
                                        <p:cTn id="24"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2">
                                            <p:txEl>
                                              <p:pRg st="0" end="0"/>
                                            </p:txEl>
                                          </p:spTgt>
                                        </p:tgtEl>
                                        <p:attrNameLst>
                                          <p:attrName>style.visibility</p:attrName>
                                        </p:attrNameLst>
                                      </p:cBhvr>
                                      <p:to>
                                        <p:strVal val="visible"/>
                                      </p:to>
                                    </p:set>
                                    <p:anim calcmode="lin" valueType="num">
                                      <p:cBhvr additive="base">
                                        <p:cTn id="28"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2">
                                            <p:txEl>
                                              <p:pRg st="1" end="1"/>
                                            </p:txEl>
                                          </p:spTgt>
                                        </p:tgtEl>
                                        <p:attrNameLst>
                                          <p:attrName>style.visibility</p:attrName>
                                        </p:attrNameLst>
                                      </p:cBhvr>
                                      <p:to>
                                        <p:strVal val="visible"/>
                                      </p:to>
                                    </p:set>
                                    <p:anim calcmode="lin" valueType="num">
                                      <p:cBhvr additive="base">
                                        <p:cTn id="32" dur="500" fill="hold"/>
                                        <p:tgtEl>
                                          <p:spTgt spid="22">
                                            <p:txEl>
                                              <p:pRg st="1" end="1"/>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3">
                                            <p:txEl>
                                              <p:pRg st="0" end="0"/>
                                            </p:txEl>
                                          </p:spTgt>
                                        </p:tgtEl>
                                        <p:attrNameLst>
                                          <p:attrName>style.visibility</p:attrName>
                                        </p:attrNameLst>
                                      </p:cBhvr>
                                      <p:to>
                                        <p:strVal val="visible"/>
                                      </p:to>
                                    </p:set>
                                    <p:anim calcmode="lin" valueType="num">
                                      <p:cBhvr additive="base">
                                        <p:cTn id="38"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4">
                                            <p:txEl>
                                              <p:pRg st="0" end="0"/>
                                            </p:txEl>
                                          </p:spTgt>
                                        </p:tgtEl>
                                        <p:attrNameLst>
                                          <p:attrName>style.visibility</p:attrName>
                                        </p:attrNameLst>
                                      </p:cBhvr>
                                      <p:to>
                                        <p:strVal val="visible"/>
                                      </p:to>
                                    </p:set>
                                    <p:anim calcmode="lin" valueType="num">
                                      <p:cBhvr additive="base">
                                        <p:cTn id="42"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5">
                                            <p:txEl>
                                              <p:pRg st="0" end="0"/>
                                            </p:txEl>
                                          </p:spTgt>
                                        </p:tgtEl>
                                        <p:attrNameLst>
                                          <p:attrName>style.visibility</p:attrName>
                                        </p:attrNameLst>
                                      </p:cBhvr>
                                      <p:to>
                                        <p:strVal val="visible"/>
                                      </p:to>
                                    </p:set>
                                    <p:anim calcmode="lin" valueType="num">
                                      <p:cBhvr additive="base">
                                        <p:cTn id="46"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5">
                                            <p:txEl>
                                              <p:pRg st="1" end="1"/>
                                            </p:txEl>
                                          </p:spTgt>
                                        </p:tgtEl>
                                        <p:attrNameLst>
                                          <p:attrName>style.visibility</p:attrName>
                                        </p:attrNameLst>
                                      </p:cBhvr>
                                      <p:to>
                                        <p:strVal val="visible"/>
                                      </p:to>
                                    </p:set>
                                    <p:anim calcmode="lin" valueType="num">
                                      <p:cBhvr additive="base">
                                        <p:cTn id="50" dur="500" fill="hold"/>
                                        <p:tgtEl>
                                          <p:spTgt spid="25">
                                            <p:txEl>
                                              <p:pRg st="1" end="1"/>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6">
                                            <p:txEl>
                                              <p:pRg st="0" end="0"/>
                                            </p:txEl>
                                          </p:spTgt>
                                        </p:tgtEl>
                                        <p:attrNameLst>
                                          <p:attrName>style.visibility</p:attrName>
                                        </p:attrNameLst>
                                      </p:cBhvr>
                                      <p:to>
                                        <p:strVal val="visible"/>
                                      </p:to>
                                    </p:set>
                                    <p:anim calcmode="lin" valueType="num">
                                      <p:cBhvr additive="base">
                                        <p:cTn id="56"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6">
                                            <p:txEl>
                                              <p:pRg st="1" end="1"/>
                                            </p:txEl>
                                          </p:spTgt>
                                        </p:tgtEl>
                                        <p:attrNameLst>
                                          <p:attrName>style.visibility</p:attrName>
                                        </p:attrNameLst>
                                      </p:cBhvr>
                                      <p:to>
                                        <p:strVal val="visible"/>
                                      </p:to>
                                    </p:set>
                                    <p:anim calcmode="lin" valueType="num">
                                      <p:cBhvr additive="base">
                                        <p:cTn id="60" dur="500" fill="hold"/>
                                        <p:tgtEl>
                                          <p:spTgt spid="26">
                                            <p:txEl>
                                              <p:pRg st="1" end="1"/>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26">
                                            <p:txEl>
                                              <p:pRg st="1" end="1"/>
                                            </p:txEl>
                                          </p:spTgt>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7">
                                            <p:txEl>
                                              <p:pRg st="0" end="0"/>
                                            </p:txEl>
                                          </p:spTgt>
                                        </p:tgtEl>
                                        <p:attrNameLst>
                                          <p:attrName>style.visibility</p:attrName>
                                        </p:attrNameLst>
                                      </p:cBhvr>
                                      <p:to>
                                        <p:strVal val="visible"/>
                                      </p:to>
                                    </p:set>
                                    <p:anim calcmode="lin" valueType="num">
                                      <p:cBhvr additive="base">
                                        <p:cTn id="64"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allAtOnce"/>
      <p:bldP spid="18" grpId="0" build="allAtOnce"/>
      <p:bldP spid="19" grpId="0" build="allAtOnce"/>
      <p:bldP spid="20" grpId="0" build="allAtOnce"/>
      <p:bldP spid="21" grpId="0" build="allAtOnce"/>
      <p:bldP spid="22" grpId="0" build="allAtOnce"/>
      <p:bldP spid="23" grpId="0" build="allAtOnce"/>
      <p:bldP spid="24" grpId="0" build="allAtOnce"/>
      <p:bldP spid="25" grpId="0" build="allAtOnce"/>
      <p:bldP spid="26" grpId="0" build="allAtOnce"/>
      <p:bldP spid="27" grpId="0" build="allAtOnce"/>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790257" y="2686778"/>
            <a:ext cx="2076180" cy="2464308"/>
          </a:xfrm>
          <a:prstGeom prst="roundRect">
            <a:avLst>
              <a:gd name="adj" fmla="val 6495"/>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cs typeface="Calibri" pitchFamily="34" charset="0"/>
              </a:rPr>
              <a:t>Reinvestment</a:t>
            </a:r>
          </a:p>
        </p:txBody>
      </p:sp>
      <p:sp>
        <p:nvSpPr>
          <p:cNvPr id="5" name="Rounded Rectangle 4"/>
          <p:cNvSpPr/>
          <p:nvPr/>
        </p:nvSpPr>
        <p:spPr bwMode="auto">
          <a:xfrm>
            <a:off x="5461635" y="2663332"/>
            <a:ext cx="3228977" cy="2464308"/>
          </a:xfrm>
          <a:prstGeom prst="roundRect">
            <a:avLst>
              <a:gd name="adj" fmla="val 6495"/>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cs typeface="Calibri" pitchFamily="34" charset="0"/>
              </a:rPr>
              <a:t>Total Over spend</a:t>
            </a:r>
          </a:p>
        </p:txBody>
      </p:sp>
      <p:sp>
        <p:nvSpPr>
          <p:cNvPr id="6" name="Rounded Rectangle 5"/>
          <p:cNvSpPr/>
          <p:nvPr/>
        </p:nvSpPr>
        <p:spPr bwMode="auto">
          <a:xfrm>
            <a:off x="1989138" y="2633851"/>
            <a:ext cx="3352799" cy="2500801"/>
          </a:xfrm>
          <a:prstGeom prst="roundRect">
            <a:avLst>
              <a:gd name="adj" fmla="val 6495"/>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cs typeface="Calibri" pitchFamily="34" charset="0"/>
              </a:rPr>
              <a:t>Total Under spend</a:t>
            </a: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2400" b="0" i="0" u="none" strike="noStrike" kern="0" cap="none" spc="0" normalizeH="0" baseline="0" noProof="0" dirty="0" smtClean="0">
              <a:ln>
                <a:noFill/>
              </a:ln>
              <a:solidFill>
                <a:srgbClr val="000000"/>
              </a:solidFill>
              <a:effectLst/>
              <a:uLnTx/>
              <a:uFillTx/>
              <a:latin typeface="Arial"/>
            </a:endParaRPr>
          </a:p>
        </p:txBody>
      </p:sp>
      <p:sp>
        <p:nvSpPr>
          <p:cNvPr id="7" name="Rounded Rectangle 6"/>
          <p:cNvSpPr/>
          <p:nvPr/>
        </p:nvSpPr>
        <p:spPr bwMode="auto">
          <a:xfrm>
            <a:off x="2063097" y="1897062"/>
            <a:ext cx="8803340" cy="646986"/>
          </a:xfrm>
          <a:prstGeom prst="roundRect">
            <a:avLst/>
          </a:prstGeom>
          <a:solidFill>
            <a:srgbClr val="FFFFFF">
              <a:lumMod val="50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3200" b="1" i="0" u="none" strike="noStrike" kern="0" cap="none" spc="0" normalizeH="0" baseline="0" noProof="0" dirty="0" smtClean="0">
                <a:ln>
                  <a:noFill/>
                </a:ln>
                <a:solidFill>
                  <a:srgbClr val="FFFFFF"/>
                </a:solidFill>
                <a:effectLst/>
                <a:uLnTx/>
                <a:uFillTx/>
                <a:ea typeface="ＭＳ Ｐゴシック" pitchFamily="-109" charset="-128"/>
                <a:cs typeface="Calibri" pitchFamily="34" charset="0"/>
              </a:rPr>
              <a:t>Original Optimized Portfolio</a:t>
            </a:r>
          </a:p>
        </p:txBody>
      </p:sp>
      <p:sp>
        <p:nvSpPr>
          <p:cNvPr id="8" name="Rounded Rectangle 7"/>
          <p:cNvSpPr/>
          <p:nvPr/>
        </p:nvSpPr>
        <p:spPr bwMode="auto">
          <a:xfrm>
            <a:off x="2015471" y="2715913"/>
            <a:ext cx="1600200" cy="851297"/>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Give Backs</a:t>
            </a: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sz="1600" b="0" i="0" u="none" strike="noStrike" kern="0" cap="none" spc="0" normalizeH="0" baseline="0" noProof="0" dirty="0" smtClean="0">
              <a:ln>
                <a:noFill/>
              </a:ln>
              <a:solidFill>
                <a:srgbClr val="000000"/>
              </a:solidFill>
              <a:effectLst/>
              <a:uLnTx/>
              <a:uFillTx/>
              <a:latin typeface="Arial"/>
              <a:ea typeface="ＭＳ Ｐゴシック" pitchFamily="-109" charset="-128"/>
            </a:endParaRPr>
          </a:p>
        </p:txBody>
      </p:sp>
      <p:sp>
        <p:nvSpPr>
          <p:cNvPr id="9" name="Rounded Rectangle 8"/>
          <p:cNvSpPr/>
          <p:nvPr/>
        </p:nvSpPr>
        <p:spPr bwMode="auto">
          <a:xfrm>
            <a:off x="2063096" y="3175497"/>
            <a:ext cx="457199" cy="306467"/>
          </a:xfrm>
          <a:prstGeom prst="roundRect">
            <a:avLst/>
          </a:prstGeom>
          <a:solidFill>
            <a:srgbClr val="00CC99">
              <a:lumMod val="40000"/>
              <a:lumOff val="60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Arial"/>
                <a:ea typeface="ＭＳ Ｐゴシック" pitchFamily="-109" charset="-128"/>
              </a:rPr>
              <a:t>Q1</a:t>
            </a:r>
          </a:p>
        </p:txBody>
      </p:sp>
      <p:sp>
        <p:nvSpPr>
          <p:cNvPr id="10" name="Rounded Rectangle 9"/>
          <p:cNvSpPr/>
          <p:nvPr/>
        </p:nvSpPr>
        <p:spPr bwMode="auto">
          <a:xfrm>
            <a:off x="2577446" y="3175497"/>
            <a:ext cx="457199" cy="306467"/>
          </a:xfrm>
          <a:prstGeom prst="roundRect">
            <a:avLst/>
          </a:prstGeom>
          <a:solidFill>
            <a:srgbClr val="00CC99">
              <a:lumMod val="40000"/>
              <a:lumOff val="60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Arial"/>
                <a:ea typeface="ＭＳ Ｐゴシック" pitchFamily="-109" charset="-128"/>
              </a:rPr>
              <a:t>Q2</a:t>
            </a:r>
          </a:p>
        </p:txBody>
      </p:sp>
      <p:sp>
        <p:nvSpPr>
          <p:cNvPr id="11" name="Rounded Rectangle 10"/>
          <p:cNvSpPr/>
          <p:nvPr/>
        </p:nvSpPr>
        <p:spPr bwMode="auto">
          <a:xfrm>
            <a:off x="3091796" y="3175497"/>
            <a:ext cx="457199" cy="306467"/>
          </a:xfrm>
          <a:prstGeom prst="roundRect">
            <a:avLst/>
          </a:prstGeom>
          <a:solidFill>
            <a:srgbClr val="00CC99">
              <a:lumMod val="40000"/>
              <a:lumOff val="60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Arial"/>
                <a:ea typeface="ＭＳ Ｐゴシック" pitchFamily="-109" charset="-128"/>
              </a:rPr>
              <a:t>Q3</a:t>
            </a:r>
          </a:p>
        </p:txBody>
      </p:sp>
      <p:sp>
        <p:nvSpPr>
          <p:cNvPr id="12" name="Rounded Rectangle 11"/>
          <p:cNvSpPr/>
          <p:nvPr/>
        </p:nvSpPr>
        <p:spPr bwMode="auto">
          <a:xfrm>
            <a:off x="5537834" y="2734581"/>
            <a:ext cx="1438275" cy="783193"/>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Approved Increases</a:t>
            </a:r>
          </a:p>
        </p:txBody>
      </p:sp>
      <p:sp>
        <p:nvSpPr>
          <p:cNvPr id="13" name="Rounded Rectangle 12"/>
          <p:cNvSpPr>
            <a:spLocks/>
          </p:cNvSpPr>
          <p:nvPr/>
        </p:nvSpPr>
        <p:spPr bwMode="auto">
          <a:xfrm>
            <a:off x="7097554" y="2735262"/>
            <a:ext cx="1472184" cy="786384"/>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Over-Runs</a:t>
            </a:r>
          </a:p>
        </p:txBody>
      </p:sp>
      <p:sp>
        <p:nvSpPr>
          <p:cNvPr id="14" name="Rounded Rectangle 13"/>
          <p:cNvSpPr/>
          <p:nvPr/>
        </p:nvSpPr>
        <p:spPr bwMode="auto">
          <a:xfrm>
            <a:off x="8847234" y="2751909"/>
            <a:ext cx="1956816" cy="786384"/>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New Projects</a:t>
            </a:r>
          </a:p>
        </p:txBody>
      </p:sp>
      <p:sp>
        <p:nvSpPr>
          <p:cNvPr id="15" name="Rounded Rectangle 14"/>
          <p:cNvSpPr/>
          <p:nvPr/>
        </p:nvSpPr>
        <p:spPr>
          <a:xfrm>
            <a:off x="3691914" y="2723070"/>
            <a:ext cx="1600200" cy="850392"/>
          </a:xfrm>
          <a:prstGeom prst="roundRect">
            <a:avLst/>
          </a:prstGeom>
          <a:solidFill>
            <a:srgbClr val="FFFFFF">
              <a:lumMod val="65000"/>
            </a:srgbClr>
          </a:solidFill>
          <a:ln w="25400">
            <a:noFill/>
            <a:round/>
            <a:headEnd/>
            <a:tailEnd/>
          </a:ln>
          <a:effectLst>
            <a:outerShdw blurRad="50800" dist="38100" dir="18900000" algn="bl" rotWithShape="0">
              <a:prstClr val="black">
                <a:alpha val="40000"/>
              </a:prstClr>
            </a:outerShdw>
          </a:effectLst>
        </p:spPr>
        <p:txBody>
          <a:bodyPr wrap="square" rtlCol="0" anchor="ctr">
            <a:sp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ea typeface="ＭＳ Ｐゴシック" pitchFamily="-109" charset="-128"/>
              </a:rPr>
              <a:t>Under-Runs</a:t>
            </a:r>
          </a:p>
        </p:txBody>
      </p:sp>
      <p:sp>
        <p:nvSpPr>
          <p:cNvPr id="16" name="Rounded Rectangle 15"/>
          <p:cNvSpPr/>
          <p:nvPr/>
        </p:nvSpPr>
        <p:spPr bwMode="auto">
          <a:xfrm>
            <a:off x="1874837" y="5468747"/>
            <a:ext cx="8991600" cy="1065621"/>
          </a:xfrm>
          <a:prstGeom prst="roundRect">
            <a:avLst/>
          </a:prstGeom>
          <a:solidFill>
            <a:srgbClr val="000000"/>
          </a:solidFill>
          <a:ln w="25400">
            <a:noFill/>
            <a:round/>
            <a:headEnd/>
            <a:tailEnd/>
          </a:ln>
          <a:effectLst>
            <a:outerShdw blurRad="50800" dist="38100" dir="18900000" algn="bl" rotWithShape="0">
              <a:prstClr val="black">
                <a:alpha val="40000"/>
              </a:prstClr>
            </a:outerShdw>
          </a:effectLst>
        </p:spPr>
        <p:txBody>
          <a:bodyPr wrap="square" rtlCol="0" anchor="ctr">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2000" b="0" i="0" u="none" strike="noStrike" kern="0" cap="none" spc="0" normalizeH="0" baseline="0" noProof="0" dirty="0" smtClean="0">
                <a:ln>
                  <a:noFill/>
                </a:ln>
                <a:solidFill>
                  <a:srgbClr val="FFFFFF"/>
                </a:solidFill>
                <a:effectLst/>
                <a:uLnTx/>
                <a:uFillTx/>
                <a:ea typeface="ＭＳ Ｐゴシック" pitchFamily="-109" charset="-128"/>
                <a:cs typeface="Calibri" pitchFamily="34" charset="0"/>
              </a:rPr>
              <a:t>Actual Portfolio = $170M</a:t>
            </a:r>
          </a:p>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US" b="0" i="0" u="none" strike="noStrike" kern="0" cap="none" spc="0" normalizeH="0" baseline="0" noProof="0" dirty="0" smtClean="0">
              <a:ln>
                <a:noFill/>
              </a:ln>
              <a:solidFill>
                <a:srgbClr val="FFFFFF"/>
              </a:solidFill>
              <a:effectLst/>
              <a:uLnTx/>
              <a:uFillTx/>
              <a:ea typeface="ＭＳ Ｐゴシック" pitchFamily="-109" charset="-128"/>
              <a:cs typeface="Calibri" pitchFamily="34" charset="0"/>
            </a:endParaRP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sz="1600" b="0" i="0" u="none" strike="noStrike" kern="0" cap="none" spc="0" normalizeH="0" baseline="0" noProof="0" dirty="0" smtClean="0">
                <a:ln>
                  <a:noFill/>
                </a:ln>
                <a:solidFill>
                  <a:schemeClr val="bg1"/>
                </a:solidFill>
                <a:effectLst/>
                <a:uLnTx/>
                <a:uFillTx/>
                <a:ea typeface="ＭＳ Ｐゴシック" pitchFamily="-109" charset="-128"/>
                <a:cs typeface="Calibri" pitchFamily="34" charset="0"/>
              </a:rPr>
              <a:t>73% of Original Portfolio spent; 27% of</a:t>
            </a:r>
            <a:r>
              <a:rPr kumimoji="0" lang="en-US" sz="1600" b="0" i="0" u="none" strike="noStrike" kern="0" cap="none" spc="0" normalizeH="0" noProof="0" dirty="0" smtClean="0">
                <a:ln>
                  <a:noFill/>
                </a:ln>
                <a:solidFill>
                  <a:schemeClr val="bg1"/>
                </a:solidFill>
                <a:effectLst/>
                <a:uLnTx/>
                <a:uFillTx/>
                <a:ea typeface="ＭＳ Ｐゴシック" pitchFamily="-109" charset="-128"/>
                <a:cs typeface="Calibri" pitchFamily="34" charset="0"/>
              </a:rPr>
              <a:t> Original Portfolio churned</a:t>
            </a:r>
            <a:endParaRPr kumimoji="0" lang="en-US" sz="1600" b="0" i="0" u="none" strike="noStrike" kern="0" cap="none" spc="0" normalizeH="0" baseline="0" noProof="0" dirty="0" smtClean="0">
              <a:ln>
                <a:noFill/>
              </a:ln>
              <a:solidFill>
                <a:srgbClr val="FFFF00"/>
              </a:solidFill>
              <a:effectLst/>
              <a:uLnTx/>
              <a:uFillTx/>
              <a:ea typeface="ＭＳ Ｐゴシック" pitchFamily="-109" charset="-128"/>
              <a:cs typeface="Calibri" pitchFamily="34" charset="0"/>
            </a:endParaRPr>
          </a:p>
        </p:txBody>
      </p:sp>
      <p:sp>
        <p:nvSpPr>
          <p:cNvPr id="17" name="TextBox 16"/>
          <p:cNvSpPr txBox="1"/>
          <p:nvPr/>
        </p:nvSpPr>
        <p:spPr>
          <a:xfrm>
            <a:off x="9401967" y="1958945"/>
            <a:ext cx="1464470" cy="523220"/>
          </a:xfrm>
          <a:prstGeom prst="rect">
            <a:avLst/>
          </a:prstGeom>
          <a:noFill/>
        </p:spPr>
        <p:txBody>
          <a:bodyPr wrap="square" rtlCol="0">
            <a:spAutoFit/>
          </a:bodyPr>
          <a:lstStyle/>
          <a:p>
            <a:pPr algn="ctr" defTabSz="914400" fontAlgn="base">
              <a:spcBef>
                <a:spcPct val="50000"/>
              </a:spcBef>
              <a:spcAft>
                <a:spcPct val="0"/>
              </a:spcAft>
            </a:pPr>
            <a:r>
              <a:rPr lang="en-US" sz="2800" b="1" dirty="0" smtClean="0">
                <a:solidFill>
                  <a:srgbClr val="FFFFFF"/>
                </a:solidFill>
                <a:ea typeface="ＭＳ Ｐゴシック" pitchFamily="-109" charset="-128"/>
                <a:cs typeface="Calibri" pitchFamily="34" charset="0"/>
              </a:rPr>
              <a:t>$188M</a:t>
            </a:r>
          </a:p>
        </p:txBody>
      </p:sp>
      <p:sp>
        <p:nvSpPr>
          <p:cNvPr id="18" name="TextBox 17"/>
          <p:cNvSpPr txBox="1"/>
          <p:nvPr/>
        </p:nvSpPr>
        <p:spPr>
          <a:xfrm>
            <a:off x="1919779" y="3510545"/>
            <a:ext cx="559769"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$18</a:t>
            </a:r>
            <a:endParaRPr lang="en-US" dirty="0">
              <a:solidFill>
                <a:srgbClr val="000000"/>
              </a:solidFill>
              <a:ea typeface="ＭＳ Ｐゴシック" pitchFamily="-109" charset="-128"/>
            </a:endParaRPr>
          </a:p>
        </p:txBody>
      </p:sp>
      <p:sp>
        <p:nvSpPr>
          <p:cNvPr id="19" name="TextBox 18"/>
          <p:cNvSpPr txBox="1"/>
          <p:nvPr/>
        </p:nvSpPr>
        <p:spPr>
          <a:xfrm>
            <a:off x="2560637" y="3510545"/>
            <a:ext cx="434734"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$9</a:t>
            </a:r>
          </a:p>
        </p:txBody>
      </p:sp>
      <p:sp>
        <p:nvSpPr>
          <p:cNvPr id="20" name="TextBox 19"/>
          <p:cNvSpPr txBox="1"/>
          <p:nvPr/>
        </p:nvSpPr>
        <p:spPr>
          <a:xfrm>
            <a:off x="3040303" y="3510545"/>
            <a:ext cx="434734"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$9</a:t>
            </a:r>
            <a:endParaRPr lang="en-US" dirty="0">
              <a:solidFill>
                <a:srgbClr val="000000"/>
              </a:solidFill>
              <a:ea typeface="ＭＳ Ｐゴシック" pitchFamily="-109" charset="-128"/>
            </a:endParaRPr>
          </a:p>
        </p:txBody>
      </p:sp>
      <p:sp>
        <p:nvSpPr>
          <p:cNvPr id="21" name="TextBox 20"/>
          <p:cNvSpPr txBox="1"/>
          <p:nvPr/>
        </p:nvSpPr>
        <p:spPr>
          <a:xfrm>
            <a:off x="4183367" y="3520708"/>
            <a:ext cx="559769"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$14</a:t>
            </a:r>
            <a:endParaRPr lang="en-US" dirty="0">
              <a:solidFill>
                <a:srgbClr val="000000"/>
              </a:solidFill>
              <a:ea typeface="ＭＳ Ｐゴシック" pitchFamily="-109" charset="-128"/>
            </a:endParaRPr>
          </a:p>
        </p:txBody>
      </p:sp>
      <p:sp>
        <p:nvSpPr>
          <p:cNvPr id="22" name="Rectangle 21"/>
          <p:cNvSpPr/>
          <p:nvPr/>
        </p:nvSpPr>
        <p:spPr>
          <a:xfrm>
            <a:off x="3201134" y="4298434"/>
            <a:ext cx="829073" cy="783431"/>
          </a:xfrm>
          <a:prstGeom prst="rect">
            <a:avLst/>
          </a:prstGeom>
        </p:spPr>
        <p:txBody>
          <a:bodyPr wrap="none">
            <a:spAutoFit/>
          </a:bodyPr>
          <a:lstStyle/>
          <a:p>
            <a:pPr algn="ctr" defTabSz="914400" fontAlgn="base">
              <a:spcBef>
                <a:spcPct val="50000"/>
              </a:spcBef>
              <a:spcAft>
                <a:spcPct val="0"/>
              </a:spcAft>
            </a:pPr>
            <a:r>
              <a:rPr lang="en-US" sz="2000" dirty="0">
                <a:solidFill>
                  <a:srgbClr val="000000"/>
                </a:solidFill>
                <a:ea typeface="ＭＳ Ｐゴシック" pitchFamily="-109" charset="-128"/>
                <a:cs typeface="Calibri" pitchFamily="34" charset="0"/>
              </a:rPr>
              <a:t>$51M</a:t>
            </a:r>
          </a:p>
          <a:p>
            <a:pPr algn="ctr" defTabSz="914400" fontAlgn="base">
              <a:spcBef>
                <a:spcPct val="50000"/>
              </a:spcBef>
              <a:spcAft>
                <a:spcPct val="0"/>
              </a:spcAft>
            </a:pPr>
            <a:r>
              <a:rPr lang="en-US" sz="2000" dirty="0">
                <a:solidFill>
                  <a:srgbClr val="000000"/>
                </a:solidFill>
                <a:ea typeface="ＭＳ Ｐゴシック" pitchFamily="-109" charset="-128"/>
                <a:cs typeface="Calibri" pitchFamily="34" charset="0"/>
              </a:rPr>
              <a:t>27%</a:t>
            </a:r>
          </a:p>
        </p:txBody>
      </p:sp>
      <p:sp>
        <p:nvSpPr>
          <p:cNvPr id="23" name="TextBox 22"/>
          <p:cNvSpPr txBox="1"/>
          <p:nvPr/>
        </p:nvSpPr>
        <p:spPr>
          <a:xfrm>
            <a:off x="5935994" y="3509512"/>
            <a:ext cx="569388"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$15</a:t>
            </a:r>
            <a:endParaRPr lang="en-US" dirty="0">
              <a:solidFill>
                <a:srgbClr val="000000"/>
              </a:solidFill>
              <a:ea typeface="ＭＳ Ｐゴシック" pitchFamily="-109" charset="-128"/>
            </a:endParaRPr>
          </a:p>
        </p:txBody>
      </p:sp>
      <p:sp>
        <p:nvSpPr>
          <p:cNvPr id="24" name="TextBox 23"/>
          <p:cNvSpPr txBox="1"/>
          <p:nvPr/>
        </p:nvSpPr>
        <p:spPr>
          <a:xfrm>
            <a:off x="7539252" y="3487100"/>
            <a:ext cx="441146" cy="369332"/>
          </a:xfrm>
          <a:prstGeom prst="rect">
            <a:avLst/>
          </a:prstGeom>
          <a:noFill/>
        </p:spPr>
        <p:txBody>
          <a:bodyPr wrap="non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$0</a:t>
            </a:r>
            <a:endParaRPr lang="en-US" dirty="0">
              <a:solidFill>
                <a:srgbClr val="000000"/>
              </a:solidFill>
              <a:ea typeface="ＭＳ Ｐゴシック" pitchFamily="-109" charset="-128"/>
            </a:endParaRPr>
          </a:p>
        </p:txBody>
      </p:sp>
      <p:sp>
        <p:nvSpPr>
          <p:cNvPr id="25" name="Rectangle 24"/>
          <p:cNvSpPr/>
          <p:nvPr/>
        </p:nvSpPr>
        <p:spPr>
          <a:xfrm>
            <a:off x="6734224" y="4275742"/>
            <a:ext cx="829073" cy="861774"/>
          </a:xfrm>
          <a:prstGeom prst="rect">
            <a:avLst/>
          </a:prstGeom>
        </p:spPr>
        <p:txBody>
          <a:bodyPr wrap="none">
            <a:spAutoFit/>
          </a:bodyPr>
          <a:lstStyle/>
          <a:p>
            <a:pPr algn="ctr" defTabSz="914400" fontAlgn="base">
              <a:spcBef>
                <a:spcPct val="50000"/>
              </a:spcBef>
              <a:spcAft>
                <a:spcPct val="0"/>
              </a:spcAft>
            </a:pPr>
            <a:r>
              <a:rPr lang="en-US" sz="2000" dirty="0" smtClean="0">
                <a:solidFill>
                  <a:srgbClr val="000000"/>
                </a:solidFill>
                <a:ea typeface="ＭＳ Ｐゴシック" pitchFamily="-109" charset="-128"/>
                <a:cs typeface="Calibri" pitchFamily="34" charset="0"/>
              </a:rPr>
              <a:t>$15M</a:t>
            </a:r>
          </a:p>
          <a:p>
            <a:pPr algn="ctr" defTabSz="914400" fontAlgn="base">
              <a:spcBef>
                <a:spcPct val="50000"/>
              </a:spcBef>
              <a:spcAft>
                <a:spcPct val="0"/>
              </a:spcAft>
            </a:pPr>
            <a:r>
              <a:rPr lang="en-US" sz="2000" dirty="0" smtClean="0">
                <a:solidFill>
                  <a:srgbClr val="000000"/>
                </a:solidFill>
                <a:ea typeface="ＭＳ Ｐゴシック" pitchFamily="-109" charset="-128"/>
                <a:cs typeface="Calibri" pitchFamily="34" charset="0"/>
              </a:rPr>
              <a:t>8%</a:t>
            </a:r>
          </a:p>
        </p:txBody>
      </p:sp>
      <p:sp>
        <p:nvSpPr>
          <p:cNvPr id="26" name="Rectangle 25"/>
          <p:cNvSpPr/>
          <p:nvPr/>
        </p:nvSpPr>
        <p:spPr>
          <a:xfrm>
            <a:off x="9208825" y="4336434"/>
            <a:ext cx="1111852" cy="861774"/>
          </a:xfrm>
          <a:prstGeom prst="rect">
            <a:avLst/>
          </a:prstGeom>
        </p:spPr>
        <p:txBody>
          <a:bodyPr wrap="square">
            <a:spAutoFit/>
          </a:bodyPr>
          <a:lstStyle/>
          <a:p>
            <a:pPr algn="ctr" defTabSz="914400" fontAlgn="base">
              <a:spcBef>
                <a:spcPct val="50000"/>
              </a:spcBef>
              <a:spcAft>
                <a:spcPct val="0"/>
              </a:spcAft>
            </a:pPr>
            <a:r>
              <a:rPr lang="en-US" sz="2000" dirty="0" smtClean="0">
                <a:solidFill>
                  <a:srgbClr val="000000"/>
                </a:solidFill>
                <a:ea typeface="ＭＳ Ｐゴシック" pitchFamily="-109" charset="-128"/>
                <a:cs typeface="Calibri" pitchFamily="34" charset="0"/>
              </a:rPr>
              <a:t>$17.5M</a:t>
            </a:r>
          </a:p>
          <a:p>
            <a:pPr algn="ctr" defTabSz="914400" fontAlgn="base">
              <a:spcBef>
                <a:spcPct val="50000"/>
              </a:spcBef>
              <a:spcAft>
                <a:spcPct val="0"/>
              </a:spcAft>
            </a:pPr>
            <a:r>
              <a:rPr lang="en-US" sz="2000" dirty="0" smtClean="0">
                <a:solidFill>
                  <a:srgbClr val="000000"/>
                </a:solidFill>
                <a:ea typeface="ＭＳ Ｐゴシック" pitchFamily="-109" charset="-128"/>
                <a:cs typeface="Calibri" pitchFamily="34" charset="0"/>
              </a:rPr>
              <a:t>9%</a:t>
            </a:r>
          </a:p>
        </p:txBody>
      </p:sp>
      <p:sp>
        <p:nvSpPr>
          <p:cNvPr id="27" name="TextBox 26"/>
          <p:cNvSpPr txBox="1"/>
          <p:nvPr/>
        </p:nvSpPr>
        <p:spPr>
          <a:xfrm>
            <a:off x="9414829" y="3523993"/>
            <a:ext cx="827879" cy="369332"/>
          </a:xfrm>
          <a:prstGeom prst="rect">
            <a:avLst/>
          </a:prstGeom>
          <a:noFill/>
        </p:spPr>
        <p:txBody>
          <a:bodyPr wrap="square" rtlCol="0">
            <a:spAutoFit/>
          </a:bodyPr>
          <a:lstStyle/>
          <a:p>
            <a:pPr algn="ctr" defTabSz="914400" fontAlgn="base">
              <a:spcBef>
                <a:spcPct val="50000"/>
              </a:spcBef>
              <a:spcAft>
                <a:spcPct val="0"/>
              </a:spcAft>
            </a:pPr>
            <a:r>
              <a:rPr lang="en-US" dirty="0" smtClean="0">
                <a:solidFill>
                  <a:srgbClr val="000000"/>
                </a:solidFill>
                <a:ea typeface="ＭＳ Ｐゴシック" pitchFamily="-109" charset="-128"/>
              </a:rPr>
              <a:t>$17.5</a:t>
            </a:r>
            <a:endParaRPr lang="en-US" dirty="0">
              <a:solidFill>
                <a:srgbClr val="000000"/>
              </a:solidFill>
              <a:ea typeface="ＭＳ Ｐゴシック" pitchFamily="-109" charset="-128"/>
            </a:endParaRPr>
          </a:p>
        </p:txBody>
      </p:sp>
      <p:sp>
        <p:nvSpPr>
          <p:cNvPr id="30" name="Title 1"/>
          <p:cNvSpPr>
            <a:spLocks noGrp="1"/>
          </p:cNvSpPr>
          <p:nvPr>
            <p:ph type="title"/>
          </p:nvPr>
        </p:nvSpPr>
        <p:spPr>
          <a:xfrm>
            <a:off x="1951036" y="68262"/>
            <a:ext cx="10439401" cy="917575"/>
          </a:xfrm>
        </p:spPr>
        <p:txBody>
          <a:bodyPr/>
          <a:lstStyle/>
          <a:p>
            <a:r>
              <a:rPr lang="en-US" sz="4800" dirty="0" smtClean="0"/>
              <a:t>EPMO: Developing Trends and Metrics </a:t>
            </a:r>
            <a:br>
              <a:rPr lang="en-US" sz="4800" dirty="0" smtClean="0"/>
            </a:br>
            <a:endParaRPr lang="en-US" sz="4800" dirty="0"/>
          </a:p>
        </p:txBody>
      </p:sp>
      <p:sp>
        <p:nvSpPr>
          <p:cNvPr id="31" name="Content Placeholder 2"/>
          <p:cNvSpPr>
            <a:spLocks noGrp="1"/>
          </p:cNvSpPr>
          <p:nvPr>
            <p:ph sz="quarter" idx="10"/>
          </p:nvPr>
        </p:nvSpPr>
        <p:spPr>
          <a:xfrm>
            <a:off x="274638" y="1214438"/>
            <a:ext cx="11887200" cy="748923"/>
          </a:xfrm>
        </p:spPr>
        <p:txBody>
          <a:bodyPr/>
          <a:lstStyle/>
          <a:p>
            <a:pPr marL="0" indent="0" algn="ctr">
              <a:buNone/>
            </a:pPr>
            <a:r>
              <a:rPr lang="en-US" b="1" dirty="0" smtClean="0">
                <a:solidFill>
                  <a:schemeClr val="tx2"/>
                </a:solidFill>
              </a:rPr>
              <a:t>Portfolio Churn Analysis</a:t>
            </a:r>
            <a:endParaRPr lang="en-US" b="1" dirty="0">
              <a:solidFill>
                <a:schemeClr val="tx2"/>
              </a:solidFill>
            </a:endParaRPr>
          </a:p>
        </p:txBody>
      </p:sp>
      <p:sp>
        <p:nvSpPr>
          <p:cNvPr id="32" name="AutoShape 4"/>
          <p:cNvSpPr>
            <a:spLocks noChangeArrowheads="1"/>
          </p:cNvSpPr>
          <p:nvPr/>
        </p:nvSpPr>
        <p:spPr bwMode="auto">
          <a:xfrm>
            <a:off x="0" y="0"/>
            <a:ext cx="1914525" cy="481012"/>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anchor="ctr"/>
          <a:lstStyle/>
          <a:p>
            <a:pPr algn="ctr"/>
            <a:r>
              <a:rPr lang="en-US" sz="1600" dirty="0">
                <a:solidFill>
                  <a:srgbClr val="002060"/>
                </a:solidFill>
                <a:latin typeface="Arial Narrow" pitchFamily="34" charset="0"/>
                <a:ea typeface="Times New Roman (Hebrew)"/>
                <a:cs typeface="Times New Roman (Hebrew)"/>
              </a:rPr>
              <a:t>Measure </a:t>
            </a:r>
            <a:r>
              <a:rPr lang="en-US" sz="1600" dirty="0" smtClean="0">
                <a:solidFill>
                  <a:srgbClr val="002060"/>
                </a:solidFill>
                <a:latin typeface="Arial Narrow" pitchFamily="34" charset="0"/>
                <a:ea typeface="Times New Roman (Hebrew)"/>
                <a:cs typeface="Times New Roman (Hebrew)"/>
              </a:rPr>
              <a:t>Portfolio</a:t>
            </a:r>
          </a:p>
          <a:p>
            <a:pPr algn="ctr"/>
            <a:endParaRPr lang="en-US" sz="1600" dirty="0">
              <a:solidFill>
                <a:srgbClr val="002060"/>
              </a:solidFill>
              <a:latin typeface="Arial Narrow" pitchFamily="34" charset="0"/>
              <a:ea typeface="Times New Roman (Hebrew)"/>
              <a:cs typeface="Times New Roman (Hebrew)"/>
            </a:endParaRPr>
          </a:p>
        </p:txBody>
      </p:sp>
    </p:spTree>
    <p:extLst>
      <p:ext uri="{BB962C8B-B14F-4D97-AF65-F5344CB8AC3E}">
        <p14:creationId xmlns:p14="http://schemas.microsoft.com/office/powerpoint/2010/main" val="1268348950"/>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20662"/>
            <a:ext cx="11889564" cy="917575"/>
          </a:xfrm>
        </p:spPr>
        <p:txBody>
          <a:bodyPr/>
          <a:lstStyle/>
          <a:p>
            <a:pPr marL="685800" indent="-685800">
              <a:buClr>
                <a:schemeClr val="accent4"/>
              </a:buClr>
              <a:buFont typeface="Wingdings" charset="2"/>
              <a:buChar char="ü"/>
            </a:pPr>
            <a:r>
              <a:rPr lang="en-US" dirty="0" smtClean="0"/>
              <a:t>Building a credible EPMO</a:t>
            </a:r>
            <a:endParaRPr lang="en-US" dirty="0"/>
          </a:p>
        </p:txBody>
      </p:sp>
      <p:sp>
        <p:nvSpPr>
          <p:cNvPr id="4" name="Rounded Rectangle 3"/>
          <p:cNvSpPr/>
          <p:nvPr/>
        </p:nvSpPr>
        <p:spPr>
          <a:xfrm>
            <a:off x="422391" y="1135063"/>
            <a:ext cx="6938846" cy="5581679"/>
          </a:xfrm>
          <a:prstGeom prst="roundRect">
            <a:avLst>
              <a:gd name="adj" fmla="val 0"/>
            </a:avLst>
          </a:prstGeom>
          <a:solidFill>
            <a:srgbClr val="0070C0"/>
          </a:solidFill>
          <a:ln w="25400" cap="flat" cmpd="sng" algn="ctr">
            <a:noFill/>
            <a:prstDash val="solid"/>
          </a:ln>
          <a:effectLst/>
        </p:spPr>
        <p:txBody>
          <a:bodyPr rot="0" spcFirstLastPara="0" vertOverflow="overflow" horzOverflow="overflow" vert="horz" wrap="square" lIns="68580" tIns="68580" rIns="68580" bIns="6858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1266"/>
              </a:spcBef>
              <a:spcAft>
                <a:spcPct val="0"/>
              </a:spcAft>
              <a:buClr>
                <a:srgbClr val="D55000"/>
              </a:buClr>
              <a:buSzTx/>
              <a:buFontTx/>
              <a:buNone/>
              <a:tabLst/>
              <a:defRPr/>
            </a:pPr>
            <a:endParaRPr kumimoji="0" lang="en-US" sz="2000" b="1" i="0" u="none" strike="noStrike" kern="0" cap="none" spc="0" normalizeH="0" baseline="0" noProof="0" dirty="0" smtClean="0">
              <a:ln>
                <a:noFill/>
              </a:ln>
              <a:solidFill>
                <a:srgbClr val="FFFFFF"/>
              </a:solidFill>
              <a:effectLst/>
              <a:uLnTx/>
              <a:uFillTx/>
              <a:latin typeface="Arial"/>
            </a:endParaRPr>
          </a:p>
        </p:txBody>
      </p:sp>
      <p:sp>
        <p:nvSpPr>
          <p:cNvPr id="5" name="TextBox 4"/>
          <p:cNvSpPr txBox="1"/>
          <p:nvPr/>
        </p:nvSpPr>
        <p:spPr>
          <a:xfrm>
            <a:off x="1836490" y="1135062"/>
            <a:ext cx="3821858" cy="523220"/>
          </a:xfrm>
          <a:prstGeom prst="rect">
            <a:avLst/>
          </a:prstGeom>
          <a:noFill/>
        </p:spPr>
        <p:txBody>
          <a:bodyPr wrap="square" rtlCol="0">
            <a:spAutoFit/>
          </a:bodyPr>
          <a:lstStyle/>
          <a:p>
            <a:pPr algn="ctr" defTabSz="914400" fontAlgn="base">
              <a:spcBef>
                <a:spcPct val="50000"/>
              </a:spcBef>
              <a:spcAft>
                <a:spcPct val="0"/>
              </a:spcAft>
            </a:pPr>
            <a:r>
              <a:rPr lang="en-US" sz="2800" b="1" dirty="0" smtClean="0">
                <a:solidFill>
                  <a:srgbClr val="FFFFFF"/>
                </a:solidFill>
                <a:latin typeface="Calibri" pitchFamily="34" charset="0"/>
                <a:ea typeface="ＭＳ Ｐゴシック" pitchFamily="-109" charset="-128"/>
                <a:cs typeface="Calibri" pitchFamily="34" charset="0"/>
              </a:rPr>
              <a:t>Where we were</a:t>
            </a:r>
            <a:endParaRPr lang="en-US" sz="2800" b="1" dirty="0">
              <a:solidFill>
                <a:srgbClr val="FFFFFF"/>
              </a:solidFill>
              <a:latin typeface="Calibri" pitchFamily="34" charset="0"/>
              <a:ea typeface="ＭＳ Ｐゴシック" pitchFamily="-109" charset="-128"/>
              <a:cs typeface="Calibri" pitchFamily="34" charset="0"/>
            </a:endParaRPr>
          </a:p>
        </p:txBody>
      </p:sp>
      <p:sp>
        <p:nvSpPr>
          <p:cNvPr id="7" name="TextBox 6"/>
          <p:cNvSpPr txBox="1"/>
          <p:nvPr/>
        </p:nvSpPr>
        <p:spPr>
          <a:xfrm>
            <a:off x="427037" y="1592262"/>
            <a:ext cx="6855246" cy="5124480"/>
          </a:xfrm>
          <a:prstGeom prst="rect">
            <a:avLst/>
          </a:prstGeom>
          <a:noFill/>
        </p:spPr>
        <p:txBody>
          <a:bodyPr wrap="square" rtlCol="0">
            <a:spAutoFit/>
          </a:bodyPr>
          <a:lstStyle/>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12" charset="-128"/>
                <a:cs typeface="Calibri" pitchFamily="34" charset="0"/>
              </a:rPr>
              <a:t>Difficult to find a roster of all in-flight projects</a:t>
            </a:r>
            <a:endParaRPr lang="en-US" kern="0" dirty="0">
              <a:solidFill>
                <a:srgbClr val="FFFFFF"/>
              </a:solidFill>
              <a:ea typeface="ＭＳ Ｐゴシック" pitchFamily="-112" charset="-128"/>
              <a:cs typeface="Calibri" pitchFamily="34" charset="0"/>
            </a:endParaRP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09" charset="-128"/>
                <a:cs typeface="Calibri" pitchFamily="34" charset="0"/>
              </a:rPr>
              <a:t>Hard to track down the project managers</a:t>
            </a:r>
            <a:endParaRPr lang="en-US" kern="0" dirty="0">
              <a:solidFill>
                <a:srgbClr val="FFFFFF"/>
              </a:solidFill>
              <a:ea typeface="ＭＳ Ｐゴシック" pitchFamily="-109" charset="-128"/>
              <a:cs typeface="Calibri" pitchFamily="34" charset="0"/>
            </a:endParaRP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09" charset="-128"/>
                <a:cs typeface="Calibri" pitchFamily="34" charset="0"/>
              </a:rPr>
              <a:t>No formal tracking of start dates/end dates</a:t>
            </a: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09" charset="-128"/>
                <a:cs typeface="Calibri" pitchFamily="34" charset="0"/>
              </a:rPr>
              <a:t>No formal benefit estimating and limited follow up (except for large projects) </a:t>
            </a:r>
            <a:endParaRPr lang="en-US" kern="0" dirty="0">
              <a:solidFill>
                <a:srgbClr val="FFFFFF"/>
              </a:solidFill>
              <a:ea typeface="ＭＳ Ｐゴシック" pitchFamily="-109" charset="-128"/>
              <a:cs typeface="Calibri" pitchFamily="34" charset="0"/>
            </a:endParaRP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a:solidFill>
                  <a:srgbClr val="FFFFFF"/>
                </a:solidFill>
                <a:ea typeface="ＭＳ Ｐゴシック" pitchFamily="-109" charset="-128"/>
                <a:cs typeface="Calibri" pitchFamily="34" charset="0"/>
              </a:rPr>
              <a:t>Limited </a:t>
            </a:r>
            <a:r>
              <a:rPr lang="en-US" kern="0" dirty="0" smtClean="0">
                <a:solidFill>
                  <a:srgbClr val="FFFFFF"/>
                </a:solidFill>
                <a:ea typeface="ＭＳ Ｐゴシック" pitchFamily="-109" charset="-128"/>
                <a:cs typeface="Calibri" pitchFamily="34" charset="0"/>
              </a:rPr>
              <a:t>project status reporting, no portfolio level reporting</a:t>
            </a: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09" charset="-128"/>
                <a:cs typeface="Calibri" pitchFamily="34" charset="0"/>
              </a:rPr>
              <a:t>No dynamic re-allocation process</a:t>
            </a: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09" charset="-128"/>
                <a:cs typeface="Calibri" pitchFamily="34" charset="0"/>
              </a:rPr>
              <a:t>No Project Management Society</a:t>
            </a: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09" charset="-128"/>
                <a:cs typeface="Calibri" pitchFamily="34" charset="0"/>
              </a:rPr>
              <a:t>No portfolio analytics/year-end reporting</a:t>
            </a:r>
          </a:p>
          <a:p>
            <a:pPr marL="571500" lvl="1" indent="-114300" defTabSz="914400" eaLnBrk="0" fontAlgn="base" hangingPunct="0">
              <a:spcBef>
                <a:spcPts val="300"/>
              </a:spcBef>
              <a:spcAft>
                <a:spcPts val="300"/>
              </a:spcAft>
              <a:buClr>
                <a:srgbClr val="FFFFFF"/>
              </a:buClr>
              <a:buSzPct val="100000"/>
              <a:buFont typeface="Arial" pitchFamily="34" charset="0"/>
              <a:buChar char="•"/>
              <a:defRPr/>
            </a:pPr>
            <a:r>
              <a:rPr lang="en-US" sz="1600" kern="0" dirty="0" smtClean="0">
                <a:solidFill>
                  <a:srgbClr val="FFFFFF"/>
                </a:solidFill>
                <a:ea typeface="ＭＳ Ｐゴシック" pitchFamily="-109" charset="-128"/>
                <a:cs typeface="Calibri" pitchFamily="34" charset="0"/>
              </a:rPr>
              <a:t>Budget utilization</a:t>
            </a:r>
          </a:p>
          <a:p>
            <a:pPr marL="571500" lvl="1" indent="-114300" defTabSz="914400" eaLnBrk="0" fontAlgn="base" hangingPunct="0">
              <a:spcBef>
                <a:spcPts val="300"/>
              </a:spcBef>
              <a:spcAft>
                <a:spcPts val="300"/>
              </a:spcAft>
              <a:buClr>
                <a:srgbClr val="FFFFFF"/>
              </a:buClr>
              <a:buSzPct val="100000"/>
              <a:buFont typeface="Arial" pitchFamily="34" charset="0"/>
              <a:buChar char="•"/>
              <a:defRPr/>
            </a:pPr>
            <a:r>
              <a:rPr lang="en-US" sz="1600" kern="0" dirty="0" smtClean="0">
                <a:solidFill>
                  <a:srgbClr val="FFFFFF"/>
                </a:solidFill>
                <a:ea typeface="ＭＳ Ｐゴシック" pitchFamily="-109" charset="-128"/>
                <a:cs typeface="Calibri" pitchFamily="34" charset="0"/>
              </a:rPr>
              <a:t>Estimating accuracy</a:t>
            </a:r>
          </a:p>
          <a:p>
            <a:pPr marL="571500" lvl="1" indent="-114300" defTabSz="914400" eaLnBrk="0" fontAlgn="base" hangingPunct="0">
              <a:spcBef>
                <a:spcPts val="300"/>
              </a:spcBef>
              <a:spcAft>
                <a:spcPts val="300"/>
              </a:spcAft>
              <a:buClr>
                <a:srgbClr val="FFFFFF"/>
              </a:buClr>
              <a:buSzPct val="100000"/>
              <a:buFont typeface="Arial" pitchFamily="34" charset="0"/>
              <a:buChar char="•"/>
              <a:defRPr/>
            </a:pPr>
            <a:r>
              <a:rPr lang="en-US" sz="1600" kern="0" dirty="0" smtClean="0">
                <a:solidFill>
                  <a:srgbClr val="FFFFFF"/>
                </a:solidFill>
                <a:ea typeface="ＭＳ Ｐゴシック" pitchFamily="-109" charset="-128"/>
                <a:cs typeface="Calibri" pitchFamily="34" charset="0"/>
              </a:rPr>
              <a:t>Delivered value</a:t>
            </a:r>
          </a:p>
          <a:p>
            <a:pPr marL="571500" lvl="1" indent="-114300" defTabSz="914400" eaLnBrk="0" fontAlgn="base" hangingPunct="0">
              <a:spcBef>
                <a:spcPts val="300"/>
              </a:spcBef>
              <a:spcAft>
                <a:spcPts val="300"/>
              </a:spcAft>
              <a:buClr>
                <a:srgbClr val="FFFFFF"/>
              </a:buClr>
              <a:buSzPct val="100000"/>
              <a:buFont typeface="Arial" pitchFamily="34" charset="0"/>
              <a:buChar char="•"/>
              <a:defRPr/>
            </a:pPr>
            <a:r>
              <a:rPr lang="en-US" sz="1600" kern="0" dirty="0" smtClean="0">
                <a:solidFill>
                  <a:srgbClr val="FFFFFF"/>
                </a:solidFill>
                <a:ea typeface="ＭＳ Ｐゴシック" pitchFamily="-109" charset="-128"/>
                <a:cs typeface="Calibri" pitchFamily="34" charset="0"/>
              </a:rPr>
              <a:t>Churn analysis</a:t>
            </a: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09" charset="-128"/>
                <a:cs typeface="Calibri" pitchFamily="34" charset="0"/>
              </a:rPr>
              <a:t>Silo’ d budgeting vs. shared budgeting</a:t>
            </a:r>
          </a:p>
          <a:p>
            <a:pPr marL="114300" indent="-114300" defTabSz="914400" eaLnBrk="0" fontAlgn="base" hangingPunct="0">
              <a:spcBef>
                <a:spcPts val="300"/>
              </a:spcBef>
              <a:spcAft>
                <a:spcPts val="300"/>
              </a:spcAft>
              <a:buClr>
                <a:srgbClr val="FFFFFF"/>
              </a:buClr>
              <a:buSzPct val="100000"/>
              <a:buFont typeface="Arial" pitchFamily="34" charset="0"/>
              <a:buChar char="•"/>
              <a:defRPr/>
            </a:pPr>
            <a:r>
              <a:rPr lang="en-US" kern="0" dirty="0" smtClean="0">
                <a:solidFill>
                  <a:srgbClr val="FFFFFF"/>
                </a:solidFill>
                <a:ea typeface="ＭＳ Ｐゴシック" pitchFamily="-109" charset="-128"/>
                <a:cs typeface="Calibri" pitchFamily="34" charset="0"/>
              </a:rPr>
              <a:t>Informal project manager training</a:t>
            </a:r>
            <a:endParaRPr lang="en-US" kern="0" dirty="0">
              <a:solidFill>
                <a:srgbClr val="FFFFFF"/>
              </a:solidFill>
              <a:ea typeface="ＭＳ Ｐゴシック" pitchFamily="-109" charset="-128"/>
              <a:cs typeface="Calibri" pitchFamily="34" charset="0"/>
            </a:endParaRPr>
          </a:p>
        </p:txBody>
      </p:sp>
      <p:sp>
        <p:nvSpPr>
          <p:cNvPr id="8" name="TextBox 7"/>
          <p:cNvSpPr txBox="1"/>
          <p:nvPr/>
        </p:nvSpPr>
        <p:spPr>
          <a:xfrm>
            <a:off x="7803197" y="1336094"/>
            <a:ext cx="3901440" cy="2308324"/>
          </a:xfrm>
          <a:prstGeom prst="rect">
            <a:avLst/>
          </a:prstGeom>
          <a:noFill/>
          <a:ln>
            <a:noFill/>
          </a:ln>
        </p:spPr>
        <p:txBody>
          <a:bodyPr wrap="square" rtlCol="0">
            <a:spAutoFit/>
          </a:bodyPr>
          <a:lstStyle/>
          <a:p>
            <a:pPr algn="ctr" defTabSz="914400" fontAlgn="base">
              <a:spcBef>
                <a:spcPct val="50000"/>
              </a:spcBef>
              <a:spcAft>
                <a:spcPct val="0"/>
              </a:spcAft>
            </a:pPr>
            <a:r>
              <a:rPr lang="en-US" sz="2400" dirty="0" smtClean="0">
                <a:solidFill>
                  <a:srgbClr val="282828"/>
                </a:solidFill>
                <a:ea typeface="ＭＳ Ｐゴシック" pitchFamily="-109" charset="-128"/>
                <a:cs typeface="Calibri" pitchFamily="34" charset="0"/>
              </a:rPr>
              <a:t>While it may be hard to measure the power of the PMO, each of these line items have increased the value we are getting from our portfolio</a:t>
            </a:r>
            <a:endParaRPr lang="en-US" sz="2400" dirty="0">
              <a:solidFill>
                <a:srgbClr val="282828"/>
              </a:solidFill>
              <a:ea typeface="ＭＳ Ｐゴシック" pitchFamily="-109" charset="-128"/>
              <a:cs typeface="Calibri" pitchFamily="34" charset="0"/>
            </a:endParaRPr>
          </a:p>
        </p:txBody>
      </p:sp>
      <p:pic>
        <p:nvPicPr>
          <p:cNvPr id="9" name="Picture 2" descr="C:\Documents and Settings\laroccafr\Local Settings\Temp\Temporary Internet Files\Content.IE5\1ZEW730I\MP900400015[1].jpg"/>
          <p:cNvPicPr>
            <a:picLocks noChangeAspect="1" noChangeArrowheads="1"/>
          </p:cNvPicPr>
          <p:nvPr/>
        </p:nvPicPr>
        <p:blipFill>
          <a:blip r:embed="rId2" cstate="print">
            <a:lum/>
          </a:blip>
          <a:srcRect/>
          <a:stretch>
            <a:fillRect/>
          </a:stretch>
        </p:blipFill>
        <p:spPr bwMode="auto">
          <a:xfrm>
            <a:off x="7666037" y="3725862"/>
            <a:ext cx="4398247" cy="29310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3089354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040832"/>
          </a:xfrm>
        </p:spPr>
        <p:txBody>
          <a:bodyPr/>
          <a:lstStyle/>
          <a:p>
            <a:r>
              <a:rPr lang="en-US" dirty="0" smtClean="0"/>
              <a:t>Increased Cost Control</a:t>
            </a:r>
          </a:p>
          <a:p>
            <a:pPr lvl="1"/>
            <a:r>
              <a:rPr lang="en-US" dirty="0" smtClean="0"/>
              <a:t>Maintain our infrastructure/service at or below inflation</a:t>
            </a:r>
          </a:p>
          <a:p>
            <a:pPr lvl="1"/>
            <a:r>
              <a:rPr lang="en-US" dirty="0" smtClean="0"/>
              <a:t>Stabilize our rates</a:t>
            </a:r>
          </a:p>
          <a:p>
            <a:pPr lvl="1"/>
            <a:r>
              <a:rPr lang="en-US" dirty="0" smtClean="0"/>
              <a:t>Maximize our investments</a:t>
            </a:r>
          </a:p>
          <a:p>
            <a:r>
              <a:rPr lang="en-US" dirty="0" smtClean="0"/>
              <a:t>Enhance External Relationships</a:t>
            </a:r>
          </a:p>
          <a:p>
            <a:pPr lvl="1"/>
            <a:r>
              <a:rPr lang="en-US" dirty="0" smtClean="0"/>
              <a:t>Enhance regulatory relationship</a:t>
            </a:r>
            <a:endParaRPr lang="en-US" dirty="0"/>
          </a:p>
        </p:txBody>
      </p:sp>
      <p:sp>
        <p:nvSpPr>
          <p:cNvPr id="3" name="Title 2"/>
          <p:cNvSpPr>
            <a:spLocks noGrp="1"/>
          </p:cNvSpPr>
          <p:nvPr>
            <p:ph type="title"/>
          </p:nvPr>
        </p:nvSpPr>
        <p:spPr/>
        <p:txBody>
          <a:bodyPr/>
          <a:lstStyle/>
          <a:p>
            <a:r>
              <a:rPr lang="en-US" dirty="0" smtClean="0"/>
              <a:t>Corporate Landscape</a:t>
            </a:r>
            <a:endParaRPr lang="en-US" dirty="0"/>
          </a:p>
        </p:txBody>
      </p:sp>
      <p:pic>
        <p:nvPicPr>
          <p:cNvPr id="5" name="Picture 4" descr="City Cropped.jpg"/>
          <p:cNvPicPr>
            <a:picLocks noChangeAspect="1"/>
          </p:cNvPicPr>
          <p:nvPr/>
        </p:nvPicPr>
        <p:blipFill>
          <a:blip r:embed="rId2" cstate="print"/>
          <a:srcRect r="2879"/>
          <a:stretch>
            <a:fillRect/>
          </a:stretch>
        </p:blipFill>
        <p:spPr bwMode="auto">
          <a:xfrm>
            <a:off x="8656637" y="1135062"/>
            <a:ext cx="3286747" cy="4877379"/>
          </a:xfrm>
          <a:prstGeom prst="rect">
            <a:avLst/>
          </a:prstGeom>
          <a:noFill/>
          <a:ln w="9525">
            <a:noFill/>
            <a:miter lim="800000"/>
            <a:headEnd/>
            <a:tailEnd/>
          </a:ln>
        </p:spPr>
      </p:pic>
    </p:spTree>
    <p:extLst>
      <p:ext uri="{BB962C8B-B14F-4D97-AF65-F5344CB8AC3E}">
        <p14:creationId xmlns:p14="http://schemas.microsoft.com/office/powerpoint/2010/main" val="3938144263"/>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702708"/>
            <a:ext cx="11887200" cy="1856918"/>
          </a:xfrm>
        </p:spPr>
        <p:txBody>
          <a:bodyPr/>
          <a:lstStyle/>
          <a:p>
            <a:r>
              <a:rPr lang="en-US" dirty="0" smtClean="0"/>
              <a:t>Replicate what has been done with the $200m portfolio across the $2b portfolio further utilizing UMT360</a:t>
            </a:r>
            <a:endParaRPr lang="en-US" dirty="0"/>
          </a:p>
        </p:txBody>
      </p:sp>
      <p:sp>
        <p:nvSpPr>
          <p:cNvPr id="2" name="Title 1"/>
          <p:cNvSpPr>
            <a:spLocks noGrp="1"/>
          </p:cNvSpPr>
          <p:nvPr>
            <p:ph type="title"/>
          </p:nvPr>
        </p:nvSpPr>
        <p:spPr>
          <a:xfrm>
            <a:off x="274320" y="369887"/>
            <a:ext cx="11889564" cy="917575"/>
          </a:xfrm>
        </p:spPr>
        <p:txBody>
          <a:bodyPr/>
          <a:lstStyle/>
          <a:p>
            <a:r>
              <a:rPr lang="en-US" dirty="0" smtClean="0"/>
              <a:t>Next Steps</a:t>
            </a:r>
            <a:endParaRPr lang="en-US" dirty="0">
              <a:solidFill>
                <a:schemeClr val="tx1"/>
              </a:solidFill>
            </a:endParaRPr>
          </a:p>
        </p:txBody>
      </p:sp>
    </p:spTree>
    <p:extLst>
      <p:ext uri="{BB962C8B-B14F-4D97-AF65-F5344CB8AC3E}">
        <p14:creationId xmlns:p14="http://schemas.microsoft.com/office/powerpoint/2010/main" val="3932717585"/>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015" y="5982123"/>
            <a:ext cx="2938325" cy="719889"/>
          </a:xfrm>
          <a:prstGeom prst="rect">
            <a:avLst/>
          </a:prstGeom>
        </p:spPr>
      </p:pic>
      <p:sp>
        <p:nvSpPr>
          <p:cNvPr id="6" name="TextBox 5"/>
          <p:cNvSpPr txBox="1"/>
          <p:nvPr/>
        </p:nvSpPr>
        <p:spPr>
          <a:xfrm>
            <a:off x="386395" y="275173"/>
            <a:ext cx="7578428" cy="5269554"/>
          </a:xfrm>
          <a:prstGeom prst="rect">
            <a:avLst/>
          </a:prstGeom>
          <a:noFill/>
        </p:spPr>
        <p:txBody>
          <a:bodyPr wrap="square" lIns="182854" tIns="146283" rIns="182854" bIns="146283" rtlCol="0">
            <a:spAutoFit/>
          </a:bodyPr>
          <a:lstStyle/>
          <a:p>
            <a:pPr defTabSz="932563">
              <a:spcAft>
                <a:spcPts val="600"/>
              </a:spcAft>
            </a:pPr>
            <a:r>
              <a:rPr lang="en-US" sz="7343" b="1" dirty="0">
                <a:solidFill>
                  <a:srgbClr val="FFFFFF"/>
                </a:solidFill>
              </a:rPr>
              <a:t>Get Stamped!</a:t>
            </a:r>
            <a:r>
              <a:rPr lang="en-US" sz="3264" b="1" dirty="0">
                <a:solidFill>
                  <a:srgbClr val="FFFFFF"/>
                </a:solidFill>
              </a:rPr>
              <a:t/>
            </a:r>
            <a:br>
              <a:rPr lang="en-US" sz="3264" b="1" dirty="0">
                <a:solidFill>
                  <a:srgbClr val="FFFFFF"/>
                </a:solidFill>
              </a:rPr>
            </a:br>
            <a:endParaRPr lang="en-US" sz="3264" b="1" dirty="0">
              <a:solidFill>
                <a:srgbClr val="FFFFFF"/>
              </a:solidFill>
            </a:endParaRPr>
          </a:p>
          <a:p>
            <a:pPr defTabSz="932563">
              <a:spcAft>
                <a:spcPts val="600"/>
              </a:spcAft>
            </a:pPr>
            <a:r>
              <a:rPr lang="en-US" sz="3264" b="1" dirty="0">
                <a:solidFill>
                  <a:srgbClr val="FFFFFF"/>
                </a:solidFill>
              </a:rPr>
              <a:t>This was a UMT </a:t>
            </a:r>
            <a:r>
              <a:rPr lang="en-US" sz="3264" b="1" dirty="0" smtClean="0">
                <a:solidFill>
                  <a:srgbClr val="FFFFFF"/>
                </a:solidFill>
              </a:rPr>
              <a:t>“Companies Delivering Big” </a:t>
            </a:r>
            <a:r>
              <a:rPr lang="en-US" sz="3264" b="1" dirty="0">
                <a:solidFill>
                  <a:srgbClr val="FFFFFF"/>
                </a:solidFill>
              </a:rPr>
              <a:t>session!  See a UMT rep to get your booklet stamped.</a:t>
            </a:r>
          </a:p>
          <a:p>
            <a:pPr defTabSz="932563">
              <a:spcAft>
                <a:spcPts val="600"/>
              </a:spcAft>
            </a:pPr>
            <a:endParaRPr lang="en-US" sz="3264" b="1" dirty="0">
              <a:solidFill>
                <a:srgbClr val="FFFFFF"/>
              </a:solidFill>
            </a:endParaRPr>
          </a:p>
          <a:p>
            <a:pPr defTabSz="932563">
              <a:spcAft>
                <a:spcPts val="600"/>
              </a:spcAft>
            </a:pPr>
            <a:r>
              <a:rPr lang="en-US" sz="3264" b="1" i="1" dirty="0">
                <a:solidFill>
                  <a:srgbClr val="FFFFFF"/>
                </a:solidFill>
              </a:rPr>
              <a:t>Don’t know about the contest?  Visit UMT @ booth 501 to learn more!</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29398">
            <a:off x="8112203" y="678876"/>
            <a:ext cx="4061335" cy="5958406"/>
          </a:xfrm>
          <a:prstGeom prst="rect">
            <a:avLst/>
          </a:prstGeom>
        </p:spPr>
      </p:pic>
    </p:spTree>
    <p:extLst>
      <p:ext uri="{BB962C8B-B14F-4D97-AF65-F5344CB8AC3E}">
        <p14:creationId xmlns:p14="http://schemas.microsoft.com/office/powerpoint/2010/main" val="34618655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815090" y="1358973"/>
            <a:ext cx="4946682" cy="1831715"/>
          </a:xfrm>
          <a:prstGeom prst="rect">
            <a:avLst/>
          </a:prstGeom>
        </p:spPr>
        <p:txBody>
          <a:bodyPr vert="horz" lIns="91427" tIns="45713" rIns="91427" bIns="45713" rtlCol="0" anchor="ctr">
            <a:noAutofit/>
          </a:bodyPr>
          <a:lstStyle>
            <a:lvl1pPr algn="l" defTabSz="932597" rtl="0" eaLnBrk="1" latinLnBrk="0" hangingPunct="1">
              <a:lnSpc>
                <a:spcPct val="90000"/>
              </a:lnSpc>
              <a:spcBef>
                <a:spcPct val="0"/>
              </a:spcBef>
              <a:buNone/>
              <a:defRPr sz="4080" b="1" kern="1200">
                <a:solidFill>
                  <a:schemeClr val="bg1"/>
                </a:solidFill>
                <a:latin typeface="Futura Lt BT" panose="020B0402020204020303"/>
                <a:ea typeface="+mj-ea"/>
                <a:cs typeface="+mj-cs"/>
              </a:defRPr>
            </a:lvl1pPr>
          </a:lstStyle>
          <a:p>
            <a:r>
              <a:rPr lang="en-US" sz="9791" dirty="0">
                <a:latin typeface="Futura T"/>
              </a:rPr>
              <a:t>Q&amp;A</a:t>
            </a:r>
          </a:p>
        </p:txBody>
      </p:sp>
      <p:pic>
        <p:nvPicPr>
          <p:cNvPr id="6" name="Picture 5"/>
          <p:cNvPicPr>
            <a:picLocks noChangeAspect="1"/>
          </p:cNvPicPr>
          <p:nvPr/>
        </p:nvPicPr>
        <p:blipFill>
          <a:blip r:embed="rId2">
            <a:duotone>
              <a:schemeClr val="bg2">
                <a:shade val="45000"/>
                <a:satMod val="135000"/>
              </a:schemeClr>
              <a:prstClr val="white"/>
            </a:duotone>
          </a:blip>
          <a:stretch>
            <a:fillRect/>
          </a:stretch>
        </p:blipFill>
        <p:spPr>
          <a:xfrm>
            <a:off x="8243794" y="148876"/>
            <a:ext cx="4090430" cy="4201391"/>
          </a:xfrm>
          <a:prstGeom prst="rect">
            <a:avLst/>
          </a:prstGeom>
        </p:spPr>
      </p:pic>
      <p:pic>
        <p:nvPicPr>
          <p:cNvPr id="7" name="Picture 16" descr="C:\Program Files\Microsoft Resource DVD Artwork\DVD_ART\BoxShots_Logos\People Ready\PRB man 3 silouette people ready.png"/>
          <p:cNvPicPr>
            <a:picLocks noChangeAspect="1" noChangeArrowheads="1"/>
          </p:cNvPicPr>
          <p:nvPr/>
        </p:nvPicPr>
        <p:blipFill>
          <a:blip r:embed="rId3" cstate="print">
            <a:lum bright="70000" contrast="-70000"/>
          </a:blip>
          <a:srcRect/>
          <a:stretch>
            <a:fillRect/>
          </a:stretch>
        </p:blipFill>
        <p:spPr bwMode="auto">
          <a:xfrm>
            <a:off x="5096028" y="4009867"/>
            <a:ext cx="980501" cy="2397731"/>
          </a:xfrm>
          <a:prstGeom prst="rect">
            <a:avLst/>
          </a:prstGeom>
          <a:noFill/>
        </p:spPr>
      </p:pic>
      <p:pic>
        <p:nvPicPr>
          <p:cNvPr id="8" name="Picture 7"/>
          <p:cNvPicPr>
            <a:picLocks noChangeAspect="1"/>
          </p:cNvPicPr>
          <p:nvPr/>
        </p:nvPicPr>
        <p:blipFill>
          <a:blip r:embed="rId4">
            <a:duotone>
              <a:schemeClr val="bg2">
                <a:shade val="45000"/>
                <a:satMod val="135000"/>
              </a:schemeClr>
              <a:prstClr val="white"/>
            </a:duotone>
          </a:blip>
          <a:stretch>
            <a:fillRect/>
          </a:stretch>
        </p:blipFill>
        <p:spPr>
          <a:xfrm>
            <a:off x="5173190" y="1298152"/>
            <a:ext cx="3047568" cy="3092661"/>
          </a:xfrm>
          <a:prstGeom prst="rect">
            <a:avLst/>
          </a:prstGeom>
        </p:spPr>
      </p:pic>
      <p:pic>
        <p:nvPicPr>
          <p:cNvPr id="10" name="Picture 15" descr="C:\Program Files\Microsoft Resource DVD Artwork\DVD_ART\BoxShots_Logos\People Ready\PRB woman 3 silouette people ready.png"/>
          <p:cNvPicPr>
            <a:picLocks noChangeAspect="1" noChangeArrowheads="1"/>
          </p:cNvPicPr>
          <p:nvPr/>
        </p:nvPicPr>
        <p:blipFill>
          <a:blip r:embed="rId5" cstate="print">
            <a:lum bright="70000" contrast="-70000"/>
          </a:blip>
          <a:srcRect/>
          <a:stretch>
            <a:fillRect/>
          </a:stretch>
        </p:blipFill>
        <p:spPr bwMode="auto">
          <a:xfrm>
            <a:off x="7991052" y="4010144"/>
            <a:ext cx="1122010" cy="2743530"/>
          </a:xfrm>
          <a:prstGeom prst="rect">
            <a:avLst/>
          </a:prstGeom>
          <a:noFill/>
        </p:spPr>
      </p:pic>
      <p:sp>
        <p:nvSpPr>
          <p:cNvPr id="2" name="TextBox 1"/>
          <p:cNvSpPr txBox="1"/>
          <p:nvPr/>
        </p:nvSpPr>
        <p:spPr>
          <a:xfrm>
            <a:off x="815090" y="4001929"/>
            <a:ext cx="4398737" cy="1118805"/>
          </a:xfrm>
          <a:prstGeom prst="rect">
            <a:avLst/>
          </a:prstGeom>
          <a:noFill/>
        </p:spPr>
        <p:txBody>
          <a:bodyPr wrap="square" rtlCol="0">
            <a:spAutoFit/>
          </a:bodyPr>
          <a:lstStyle/>
          <a:p>
            <a:r>
              <a:rPr lang="en-US" sz="3264" b="1" dirty="0">
                <a:solidFill>
                  <a:schemeClr val="bg1"/>
                </a:solidFill>
                <a:latin typeface="Futura T"/>
              </a:rPr>
              <a:t>Deliver More ROI </a:t>
            </a:r>
            <a:br>
              <a:rPr lang="en-US" sz="3264" b="1" dirty="0">
                <a:solidFill>
                  <a:schemeClr val="bg1"/>
                </a:solidFill>
                <a:latin typeface="Futura T"/>
              </a:rPr>
            </a:br>
            <a:r>
              <a:rPr lang="en-US" sz="3264" b="1" dirty="0">
                <a:solidFill>
                  <a:schemeClr val="bg1"/>
                </a:solidFill>
                <a:latin typeface="Futura T"/>
              </a:rPr>
              <a:t>from Project Server.</a:t>
            </a:r>
          </a:p>
        </p:txBody>
      </p:sp>
      <p:sp>
        <p:nvSpPr>
          <p:cNvPr id="9" name="Text Placeholder 1"/>
          <p:cNvSpPr txBox="1">
            <a:spLocks/>
          </p:cNvSpPr>
          <p:nvPr/>
        </p:nvSpPr>
        <p:spPr>
          <a:xfrm>
            <a:off x="267598" y="6311583"/>
            <a:ext cx="6399213" cy="1830388"/>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solidFill>
                  <a:srgbClr val="FFFFFF"/>
                </a:solidFill>
              </a:rPr>
              <a:t>laroccafr@coned.com</a:t>
            </a:r>
          </a:p>
          <a:p>
            <a:endParaRPr lang="en-US" sz="3200" b="1" dirty="0"/>
          </a:p>
        </p:txBody>
      </p:sp>
    </p:spTree>
    <p:extLst>
      <p:ext uri="{BB962C8B-B14F-4D97-AF65-F5344CB8AC3E}">
        <p14:creationId xmlns:p14="http://schemas.microsoft.com/office/powerpoint/2010/main" val="37301769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p:cNvSpPr/>
          <p:nvPr/>
        </p:nvSpPr>
        <p:spPr bwMode="auto">
          <a:xfrm>
            <a:off x="2501" y="-1"/>
            <a:ext cx="6212342"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21" tIns="186521" rIns="186521" bIns="46628" numCol="1" rtlCol="0" anchor="t" anchorCtr="0" compatLnSpc="1">
            <a:prstTxWarp prst="textNoShape">
              <a:avLst/>
            </a:prstTxWarp>
          </a:bodyPr>
          <a:lstStyle/>
          <a:p>
            <a:pPr algn="ctr" defTabSz="932597" fontAlgn="base">
              <a:spcBef>
                <a:spcPct val="0"/>
              </a:spcBef>
              <a:spcAft>
                <a:spcPct val="0"/>
              </a:spcAft>
            </a:pPr>
            <a:endParaRPr lang="en-US" sz="2448" b="1" dirty="0">
              <a:solidFill>
                <a:srgbClr val="B9D76D">
                  <a:alpha val="98000"/>
                </a:srgbClr>
              </a:solidFill>
              <a:latin typeface="Segoe Light" pitchFamily="34" charset="0"/>
            </a:endParaRPr>
          </a:p>
        </p:txBody>
      </p:sp>
      <p:grpSp>
        <p:nvGrpSpPr>
          <p:cNvPr id="7" name="Group 6"/>
          <p:cNvGrpSpPr/>
          <p:nvPr/>
        </p:nvGrpSpPr>
        <p:grpSpPr>
          <a:xfrm>
            <a:off x="2502" y="2535901"/>
            <a:ext cx="12473232" cy="1411619"/>
            <a:chOff x="0" y="2486404"/>
            <a:chExt cx="12229769" cy="1384066"/>
          </a:xfrm>
        </p:grpSpPr>
        <p:sp>
          <p:nvSpPr>
            <p:cNvPr id="17" name="Rectangle 16"/>
            <p:cNvSpPr/>
            <p:nvPr/>
          </p:nvSpPr>
          <p:spPr bwMode="auto">
            <a:xfrm>
              <a:off x="0" y="2486404"/>
              <a:ext cx="6161069"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6091085" y="2486404"/>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3" name="Rectangle 62"/>
          <p:cNvSpPr/>
          <p:nvPr/>
        </p:nvSpPr>
        <p:spPr>
          <a:xfrm>
            <a:off x="6722829" y="212038"/>
            <a:ext cx="3235858" cy="2800767"/>
          </a:xfrm>
          <a:prstGeom prst="rect">
            <a:avLst/>
          </a:prstGeom>
        </p:spPr>
        <p:txBody>
          <a:bodyPr wrap="square">
            <a:spAutoFit/>
          </a:bodyPr>
          <a:lstStyle/>
          <a:p>
            <a:pPr defTabSz="932597" fontAlgn="base">
              <a:spcBef>
                <a:spcPct val="0"/>
              </a:spcBef>
              <a:spcAft>
                <a:spcPct val="0"/>
              </a:spcAft>
            </a:pPr>
            <a:r>
              <a:rPr lang="en-US" sz="4400" dirty="0" err="1" smtClean="0">
                <a:solidFill>
                  <a:srgbClr val="007233"/>
                </a:solidFill>
                <a:latin typeface="Segoe UI Light"/>
              </a:rPr>
              <a:t>MyPC</a:t>
            </a:r>
            <a:r>
              <a:rPr lang="en-US" sz="4400" b="1" dirty="0" smtClean="0">
                <a:solidFill>
                  <a:srgbClr val="007233"/>
                </a:solidFill>
                <a:latin typeface="Segoe UI Light"/>
              </a:rPr>
              <a:t> </a:t>
            </a:r>
            <a:r>
              <a:rPr lang="en-US" sz="4400" dirty="0" smtClean="0">
                <a:solidFill>
                  <a:srgbClr val="007233"/>
                </a:solidFill>
                <a:latin typeface="Segoe UI Light"/>
              </a:rPr>
              <a:t>fill out evaluations </a:t>
            </a:r>
            <a:br>
              <a:rPr lang="en-US" sz="4400" dirty="0" smtClean="0">
                <a:solidFill>
                  <a:srgbClr val="007233"/>
                </a:solidFill>
                <a:latin typeface="Segoe UI Light"/>
              </a:rPr>
            </a:br>
            <a:r>
              <a:rPr lang="en-US" sz="4400" dirty="0" smtClean="0">
                <a:solidFill>
                  <a:srgbClr val="007233"/>
                </a:solidFill>
                <a:latin typeface="Segoe UI Light"/>
              </a:rPr>
              <a:t>&amp; win prizes!</a:t>
            </a:r>
          </a:p>
          <a:p>
            <a:pPr defTabSz="932597" fontAlgn="base">
              <a:spcBef>
                <a:spcPct val="0"/>
              </a:spcBef>
              <a:spcAft>
                <a:spcPct val="0"/>
              </a:spcAft>
            </a:pPr>
            <a:endParaRPr lang="en-US" sz="4400" dirty="0">
              <a:solidFill>
                <a:srgbClr val="007233"/>
              </a:solidFill>
              <a:latin typeface="Segoe UI Light"/>
            </a:endParaRPr>
          </a:p>
        </p:txBody>
      </p:sp>
      <p:sp>
        <p:nvSpPr>
          <p:cNvPr id="3" name="TextBox 2"/>
          <p:cNvSpPr txBox="1"/>
          <p:nvPr/>
        </p:nvSpPr>
        <p:spPr>
          <a:xfrm>
            <a:off x="6546035" y="2887767"/>
            <a:ext cx="5655779" cy="707886"/>
          </a:xfrm>
          <a:prstGeom prst="rect">
            <a:avLst/>
          </a:prstGeom>
          <a:noFill/>
        </p:spPr>
        <p:txBody>
          <a:bodyPr wrap="none" lIns="0" tIns="0" rIns="0" bIns="0" rtlCol="0">
            <a:spAutoFit/>
          </a:bodyPr>
          <a:lstStyle/>
          <a:p>
            <a:r>
              <a:rPr lang="en-US" sz="2300" dirty="0" smtClean="0">
                <a:solidFill>
                  <a:srgbClr val="FFFFFF">
                    <a:alpha val="99000"/>
                  </a:srgbClr>
                </a:solidFill>
                <a:ea typeface="Segoe UI" pitchFamily="34" charset="0"/>
                <a:cs typeface="Segoe UI" pitchFamily="34" charset="0"/>
              </a:rPr>
              <a:t>Fill </a:t>
            </a:r>
            <a:r>
              <a:rPr lang="en-US" sz="2300" dirty="0">
                <a:solidFill>
                  <a:srgbClr val="FFFFFF">
                    <a:alpha val="99000"/>
                  </a:srgbClr>
                </a:solidFill>
                <a:ea typeface="Segoe UI" pitchFamily="34" charset="0"/>
                <a:cs typeface="Segoe UI" pitchFamily="34" charset="0"/>
              </a:rPr>
              <a:t>out session evaluations by logging </a:t>
            </a:r>
          </a:p>
          <a:p>
            <a:r>
              <a:rPr lang="en-US" sz="2300" dirty="0">
                <a:solidFill>
                  <a:srgbClr val="FFFFFF">
                    <a:alpha val="99000"/>
                  </a:srgbClr>
                </a:solidFill>
                <a:ea typeface="Segoe UI" pitchFamily="34" charset="0"/>
                <a:cs typeface="Segoe UI" pitchFamily="34" charset="0"/>
              </a:rPr>
              <a:t>into </a:t>
            </a:r>
            <a:r>
              <a:rPr lang="en-US" sz="2300" dirty="0" err="1">
                <a:solidFill>
                  <a:srgbClr val="FFFFFF">
                    <a:alpha val="99000"/>
                  </a:srgbClr>
                </a:solidFill>
                <a:ea typeface="Segoe UI" pitchFamily="34" charset="0"/>
                <a:cs typeface="Segoe UI" pitchFamily="34" charset="0"/>
              </a:rPr>
              <a:t>MyPC</a:t>
            </a:r>
            <a:r>
              <a:rPr lang="en-US" sz="2300" dirty="0">
                <a:solidFill>
                  <a:srgbClr val="FFFFFF">
                    <a:alpha val="99000"/>
                  </a:srgbClr>
                </a:solidFill>
                <a:ea typeface="Segoe UI" pitchFamily="34" charset="0"/>
                <a:cs typeface="Segoe UI" pitchFamily="34" charset="0"/>
              </a:rPr>
              <a:t> on your laptop or mobile </a:t>
            </a:r>
            <a:r>
              <a:rPr lang="en-US" sz="2300" dirty="0" smtClean="0">
                <a:solidFill>
                  <a:srgbClr val="FFFFFF">
                    <a:alpha val="99000"/>
                  </a:srgbClr>
                </a:solidFill>
                <a:ea typeface="Segoe UI" pitchFamily="34" charset="0"/>
                <a:cs typeface="Segoe UI" pitchFamily="34" charset="0"/>
              </a:rPr>
              <a:t>device.</a:t>
            </a:r>
            <a:endParaRPr lang="en-US" sz="2300" dirty="0">
              <a:gradFill>
                <a:gsLst>
                  <a:gs pos="0">
                    <a:srgbClr val="282828">
                      <a:lumMod val="65000"/>
                      <a:lumOff val="35000"/>
                    </a:srgbClr>
                  </a:gs>
                  <a:gs pos="80000">
                    <a:srgbClr val="282828">
                      <a:lumMod val="65000"/>
                      <a:lumOff val="35000"/>
                    </a:srgbClr>
                  </a:gs>
                </a:gsLst>
                <a:lin ang="16200000" scaled="0"/>
              </a:gradFill>
            </a:endParaRPr>
          </a:p>
        </p:txBody>
      </p:sp>
      <p:grpSp>
        <p:nvGrpSpPr>
          <p:cNvPr id="8" name="Group 7"/>
          <p:cNvGrpSpPr/>
          <p:nvPr/>
        </p:nvGrpSpPr>
        <p:grpSpPr>
          <a:xfrm>
            <a:off x="2502" y="4056375"/>
            <a:ext cx="12473232" cy="1411619"/>
            <a:chOff x="0" y="3963732"/>
            <a:chExt cx="12229769" cy="1384066"/>
          </a:xfrm>
        </p:grpSpPr>
        <p:sp>
          <p:nvSpPr>
            <p:cNvPr id="18" name="Rectangle 17"/>
            <p:cNvSpPr/>
            <p:nvPr/>
          </p:nvSpPr>
          <p:spPr bwMode="auto">
            <a:xfrm>
              <a:off x="0" y="3963732"/>
              <a:ext cx="6091085"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091085" y="3963732"/>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13" name="TextBox 12"/>
          <p:cNvSpPr txBox="1"/>
          <p:nvPr/>
        </p:nvSpPr>
        <p:spPr>
          <a:xfrm>
            <a:off x="6546034" y="4408241"/>
            <a:ext cx="5787597" cy="707886"/>
          </a:xfrm>
          <a:prstGeom prst="rect">
            <a:avLst/>
          </a:prstGeom>
          <a:noFill/>
        </p:spPr>
        <p:txBody>
          <a:bodyPr wrap="square" lIns="0" tIns="0" rIns="0" bIns="0" rtlCol="0">
            <a:spAutoFit/>
          </a:bodyPr>
          <a:lstStyle/>
          <a:p>
            <a:pPr defTabSz="932290" fontAlgn="base">
              <a:spcBef>
                <a:spcPct val="0"/>
              </a:spcBef>
              <a:spcAft>
                <a:spcPct val="0"/>
              </a:spcAft>
            </a:pPr>
            <a:r>
              <a:rPr lang="en-US" sz="2300" dirty="0">
                <a:solidFill>
                  <a:srgbClr val="FFFFFF">
                    <a:alpha val="99000"/>
                  </a:srgbClr>
                </a:solidFill>
                <a:ea typeface="Segoe UI" pitchFamily="34" charset="0"/>
                <a:cs typeface="Segoe UI" pitchFamily="34" charset="0"/>
              </a:rPr>
              <a:t>Evaluation prizes </a:t>
            </a:r>
            <a:r>
              <a:rPr lang="en-US" sz="2300" dirty="0" smtClean="0">
                <a:solidFill>
                  <a:srgbClr val="FFFFFF">
                    <a:alpha val="99000"/>
                  </a:srgbClr>
                </a:solidFill>
                <a:ea typeface="Segoe UI" pitchFamily="34" charset="0"/>
                <a:cs typeface="Segoe UI" pitchFamily="34" charset="0"/>
              </a:rPr>
              <a:t>daily! Claim your prize at the </a:t>
            </a:r>
            <a:r>
              <a:rPr lang="en-US" sz="2300" dirty="0">
                <a:solidFill>
                  <a:srgbClr val="FFFFFF">
                    <a:alpha val="99000"/>
                  </a:srgbClr>
                </a:solidFill>
                <a:ea typeface="Segoe UI" pitchFamily="34" charset="0"/>
                <a:cs typeface="Segoe UI" pitchFamily="34" charset="0"/>
              </a:rPr>
              <a:t>Registration Desk on Level </a:t>
            </a:r>
            <a:r>
              <a:rPr lang="en-US" sz="2300" dirty="0" smtClean="0">
                <a:solidFill>
                  <a:srgbClr val="FFFFFF">
                    <a:alpha val="99000"/>
                  </a:srgbClr>
                </a:solidFill>
                <a:ea typeface="Segoe UI" pitchFamily="34" charset="0"/>
                <a:cs typeface="Segoe UI" pitchFamily="34" charset="0"/>
              </a:rPr>
              <a:t>1.</a:t>
            </a:r>
            <a:endParaRPr lang="en-US" sz="2300" dirty="0">
              <a:solidFill>
                <a:srgbClr val="FFFFFF">
                  <a:alpha val="99000"/>
                </a:srgbClr>
              </a:solidFill>
              <a:ea typeface="Segoe UI" pitchFamily="34" charset="0"/>
              <a:cs typeface="Segoe UI" pitchFamily="34" charset="0"/>
            </a:endParaRPr>
          </a:p>
        </p:txBody>
      </p:sp>
      <p:grpSp>
        <p:nvGrpSpPr>
          <p:cNvPr id="9" name="Group 8"/>
          <p:cNvGrpSpPr/>
          <p:nvPr/>
        </p:nvGrpSpPr>
        <p:grpSpPr>
          <a:xfrm>
            <a:off x="0" y="5576848"/>
            <a:ext cx="12475734" cy="1417677"/>
            <a:chOff x="-2453" y="5467995"/>
            <a:chExt cx="12232222" cy="1384066"/>
          </a:xfrm>
        </p:grpSpPr>
        <p:sp>
          <p:nvSpPr>
            <p:cNvPr id="19" name="Rectangle 18"/>
            <p:cNvSpPr/>
            <p:nvPr/>
          </p:nvSpPr>
          <p:spPr bwMode="auto">
            <a:xfrm>
              <a:off x="-2453" y="5467995"/>
              <a:ext cx="6255902"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6091085" y="5467995"/>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 name="TextBox 5"/>
          <p:cNvSpPr txBox="1"/>
          <p:nvPr/>
        </p:nvSpPr>
        <p:spPr>
          <a:xfrm>
            <a:off x="2501" y="6466085"/>
            <a:ext cx="6212342" cy="307777"/>
          </a:xfrm>
          <a:prstGeom prst="rect">
            <a:avLst/>
          </a:prstGeom>
          <a:noFill/>
        </p:spPr>
        <p:txBody>
          <a:bodyPr wrap="square" lIns="0" tIns="0" rIns="0" bIns="0" rtlCol="0">
            <a:spAutoFit/>
          </a:bodyPr>
          <a:lstStyle/>
          <a:p>
            <a:pPr algn="ctr"/>
            <a:r>
              <a:rPr lang="en-US" sz="2000" dirty="0" smtClean="0">
                <a:solidFill>
                  <a:srgbClr val="55D455"/>
                </a:solidFill>
              </a:rPr>
              <a:t>www.msprojectconference.com</a:t>
            </a:r>
            <a:endParaRPr lang="en-US" sz="2000" dirty="0">
              <a:solidFill>
                <a:srgbClr val="55D455"/>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485" y="519531"/>
            <a:ext cx="6369862" cy="402719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5919" y="1940045"/>
            <a:ext cx="2308887" cy="4432002"/>
          </a:xfrm>
          <a:prstGeom prst="rect">
            <a:avLst/>
          </a:prstGeom>
        </p:spPr>
      </p:pic>
      <p:sp>
        <p:nvSpPr>
          <p:cNvPr id="20" name="TextBox 19"/>
          <p:cNvSpPr txBox="1"/>
          <p:nvPr/>
        </p:nvSpPr>
        <p:spPr>
          <a:xfrm>
            <a:off x="6546035" y="5751742"/>
            <a:ext cx="5787597" cy="1061829"/>
          </a:xfrm>
          <a:prstGeom prst="rect">
            <a:avLst/>
          </a:prstGeom>
          <a:noFill/>
        </p:spPr>
        <p:txBody>
          <a:bodyPr wrap="square" lIns="0" tIns="0" rIns="0" bIns="0" rtlCol="0">
            <a:spAutoFit/>
          </a:bodyPr>
          <a:lstStyle/>
          <a:p>
            <a:pPr defTabSz="932290" fontAlgn="base">
              <a:spcBef>
                <a:spcPct val="0"/>
              </a:spcBef>
              <a:spcAft>
                <a:spcPct val="0"/>
              </a:spcAft>
            </a:pPr>
            <a:r>
              <a:rPr lang="en-US" sz="2300" dirty="0" smtClean="0">
                <a:solidFill>
                  <a:srgbClr val="FFFFFF">
                    <a:alpha val="99000"/>
                  </a:srgbClr>
                </a:solidFill>
                <a:ea typeface="Segoe UI" pitchFamily="34" charset="0"/>
                <a:cs typeface="Segoe UI" pitchFamily="34" charset="0"/>
              </a:rPr>
              <a:t>After the event, over 100 hours of resources; including all of the PPT decks and session videos will be available. </a:t>
            </a:r>
            <a:endParaRPr lang="en-US" sz="2300" dirty="0">
              <a:solidFill>
                <a:srgbClr val="FFFFFF">
                  <a:alpha val="99000"/>
                </a:srgbClr>
              </a:solidFill>
              <a:ea typeface="Segoe UI" pitchFamily="34" charset="0"/>
              <a:cs typeface="Segoe UI" pitchFamily="34"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037" y="438078"/>
            <a:ext cx="1659744" cy="1659744"/>
          </a:xfrm>
          <a:prstGeom prst="rect">
            <a:avLst/>
          </a:prstGeom>
        </p:spPr>
      </p:pic>
    </p:spTree>
    <p:extLst>
      <p:ext uri="{BB962C8B-B14F-4D97-AF65-F5344CB8AC3E}">
        <p14:creationId xmlns:p14="http://schemas.microsoft.com/office/powerpoint/2010/main" val="76992120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895" y="6078666"/>
            <a:ext cx="10972832" cy="625023"/>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rgbClr val="FFFFFF"/>
                    </a:gs>
                    <a:gs pos="100000">
                      <a:srgbClr val="FFFFFF"/>
                    </a:gs>
                  </a:gsLst>
                  <a:lin ang="5400000" scaled="0"/>
                </a:gradFill>
                <a:cs typeface="Segoe UI" pitchFamily="34" charset="0"/>
              </a:rPr>
              <a:t>© 2014 Microsoft Corporation. All rights reserved. Microsoft, Windows and other product names are or may be registered trademarks and/or trademarks in the U.S. and/or other countries.</a:t>
            </a:r>
          </a:p>
          <a:p>
            <a:pPr defTabSz="932111"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60047" y="3145091"/>
            <a:ext cx="3288040" cy="704345"/>
          </a:xfrm>
          <a:prstGeom prst="rect">
            <a:avLst/>
          </a:prstGeom>
        </p:spPr>
      </p:pic>
    </p:spTree>
    <p:extLst>
      <p:ext uri="{BB962C8B-B14F-4D97-AF65-F5344CB8AC3E}">
        <p14:creationId xmlns:p14="http://schemas.microsoft.com/office/powerpoint/2010/main" val="102615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97275"/>
            <a:ext cx="11887200" cy="3323987"/>
          </a:xfrm>
        </p:spPr>
        <p:txBody>
          <a:bodyPr/>
          <a:lstStyle/>
          <a:p>
            <a:r>
              <a:rPr lang="en-US" sz="3600" dirty="0" smtClean="0">
                <a:solidFill>
                  <a:schemeClr val="tx1"/>
                </a:solidFill>
              </a:rPr>
              <a:t>22 years at KeySpan Energy (now National Grid)</a:t>
            </a:r>
          </a:p>
          <a:p>
            <a:pPr lvl="1"/>
            <a:r>
              <a:rPr lang="en-US" sz="2000" dirty="0" smtClean="0">
                <a:solidFill>
                  <a:schemeClr val="tx1"/>
                </a:solidFill>
              </a:rPr>
              <a:t>Entire career in Information Technology</a:t>
            </a:r>
          </a:p>
          <a:p>
            <a:pPr lvl="1"/>
            <a:r>
              <a:rPr lang="en-US" sz="2000" dirty="0" smtClean="0">
                <a:solidFill>
                  <a:schemeClr val="tx1"/>
                </a:solidFill>
              </a:rPr>
              <a:t>Final 7 years as CIO</a:t>
            </a:r>
          </a:p>
          <a:p>
            <a:r>
              <a:rPr lang="en-US" sz="3600" dirty="0" smtClean="0">
                <a:solidFill>
                  <a:schemeClr val="tx1"/>
                </a:solidFill>
              </a:rPr>
              <a:t>5 years at Con Edison (2008)</a:t>
            </a:r>
          </a:p>
          <a:p>
            <a:pPr lvl="1"/>
            <a:r>
              <a:rPr lang="en-US" sz="2000" dirty="0" smtClean="0">
                <a:solidFill>
                  <a:schemeClr val="tx1"/>
                </a:solidFill>
              </a:rPr>
              <a:t>Capital Optimization</a:t>
            </a:r>
          </a:p>
          <a:p>
            <a:pPr lvl="1"/>
            <a:r>
              <a:rPr lang="en-US" sz="2000" dirty="0" smtClean="0">
                <a:solidFill>
                  <a:schemeClr val="tx1"/>
                </a:solidFill>
              </a:rPr>
              <a:t>Building an Enterprise Portfolio Management Office</a:t>
            </a:r>
          </a:p>
          <a:p>
            <a:pPr lvl="1"/>
            <a:r>
              <a:rPr lang="en-US" sz="2000" dirty="0" smtClean="0">
                <a:solidFill>
                  <a:schemeClr val="tx1"/>
                </a:solidFill>
              </a:rPr>
              <a:t>Governance</a:t>
            </a:r>
          </a:p>
          <a:p>
            <a:pPr lvl="1"/>
            <a:r>
              <a:rPr lang="en-US" sz="2000" dirty="0" smtClean="0">
                <a:solidFill>
                  <a:schemeClr val="tx1"/>
                </a:solidFill>
              </a:rPr>
              <a:t>Finance</a:t>
            </a:r>
          </a:p>
        </p:txBody>
      </p:sp>
      <p:sp>
        <p:nvSpPr>
          <p:cNvPr id="2" name="Title 1"/>
          <p:cNvSpPr>
            <a:spLocks noGrp="1"/>
          </p:cNvSpPr>
          <p:nvPr>
            <p:ph type="title"/>
          </p:nvPr>
        </p:nvSpPr>
        <p:spPr/>
        <p:txBody>
          <a:bodyPr/>
          <a:lstStyle/>
          <a:p>
            <a:r>
              <a:rPr lang="en-US" dirty="0" smtClean="0"/>
              <a:t>My Background</a:t>
            </a:r>
            <a:endParaRPr lang="en-US" dirty="0"/>
          </a:p>
        </p:txBody>
      </p:sp>
    </p:spTree>
    <p:extLst>
      <p:ext uri="{BB962C8B-B14F-4D97-AF65-F5344CB8AC3E}">
        <p14:creationId xmlns:p14="http://schemas.microsoft.com/office/powerpoint/2010/main" val="298896020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5346080"/>
          </a:xfrm>
        </p:spPr>
        <p:txBody>
          <a:bodyPr/>
          <a:lstStyle/>
          <a:p>
            <a:r>
              <a:rPr lang="en-US" sz="3600" dirty="0">
                <a:solidFill>
                  <a:schemeClr val="tx1"/>
                </a:solidFill>
              </a:rPr>
              <a:t>How much are we spending on projects/programs</a:t>
            </a:r>
            <a:r>
              <a:rPr lang="en-US" sz="3600" dirty="0" smtClean="0">
                <a:solidFill>
                  <a:schemeClr val="tx1"/>
                </a:solidFill>
              </a:rPr>
              <a:t>?</a:t>
            </a:r>
            <a:endParaRPr lang="en-US" sz="3600" dirty="0">
              <a:solidFill>
                <a:schemeClr val="tx1"/>
              </a:solidFill>
            </a:endParaRPr>
          </a:p>
          <a:p>
            <a:r>
              <a:rPr lang="en-US" sz="3600" dirty="0">
                <a:solidFill>
                  <a:schemeClr val="tx1"/>
                </a:solidFill>
              </a:rPr>
              <a:t>Are </a:t>
            </a:r>
            <a:r>
              <a:rPr lang="en-US" sz="3600" dirty="0" smtClean="0">
                <a:solidFill>
                  <a:schemeClr val="tx1"/>
                </a:solidFill>
              </a:rPr>
              <a:t>investments </a:t>
            </a:r>
            <a:r>
              <a:rPr lang="en-US" sz="3600" dirty="0">
                <a:solidFill>
                  <a:schemeClr val="tx1"/>
                </a:solidFill>
              </a:rPr>
              <a:t>inline with the corporate strategy?</a:t>
            </a:r>
          </a:p>
          <a:p>
            <a:r>
              <a:rPr lang="en-US" sz="3600" dirty="0">
                <a:solidFill>
                  <a:schemeClr val="tx1"/>
                </a:solidFill>
              </a:rPr>
              <a:t>What is the strategic value of the portfolio?</a:t>
            </a:r>
          </a:p>
          <a:p>
            <a:r>
              <a:rPr lang="en-US" sz="3600" dirty="0">
                <a:solidFill>
                  <a:schemeClr val="tx1"/>
                </a:solidFill>
              </a:rPr>
              <a:t>Are we getting an appropriate return on investment?</a:t>
            </a:r>
          </a:p>
          <a:p>
            <a:r>
              <a:rPr lang="en-US" sz="3600" dirty="0">
                <a:solidFill>
                  <a:schemeClr val="tx1"/>
                </a:solidFill>
              </a:rPr>
              <a:t>What is an appropriate return on investment?</a:t>
            </a:r>
          </a:p>
          <a:p>
            <a:r>
              <a:rPr lang="en-US" sz="3600" dirty="0">
                <a:solidFill>
                  <a:schemeClr val="tx1"/>
                </a:solidFill>
              </a:rPr>
              <a:t>Are we utilizing our discretionary budget in the best way?</a:t>
            </a:r>
          </a:p>
          <a:p>
            <a:r>
              <a:rPr lang="en-US" sz="3600" dirty="0">
                <a:solidFill>
                  <a:schemeClr val="tx1"/>
                </a:solidFill>
              </a:rPr>
              <a:t>Do we have effective metrics to gauge our financial performance?</a:t>
            </a:r>
          </a:p>
        </p:txBody>
      </p:sp>
      <p:sp>
        <p:nvSpPr>
          <p:cNvPr id="2" name="Title 1"/>
          <p:cNvSpPr>
            <a:spLocks noGrp="1"/>
          </p:cNvSpPr>
          <p:nvPr>
            <p:ph type="title"/>
          </p:nvPr>
        </p:nvSpPr>
        <p:spPr/>
        <p:txBody>
          <a:bodyPr/>
          <a:lstStyle/>
          <a:p>
            <a:r>
              <a:rPr lang="en-US" dirty="0" smtClean="0"/>
              <a:t>Where to start?</a:t>
            </a:r>
            <a:endParaRPr lang="en-US" dirty="0"/>
          </a:p>
        </p:txBody>
      </p:sp>
    </p:spTree>
    <p:extLst>
      <p:ext uri="{BB962C8B-B14F-4D97-AF65-F5344CB8AC3E}">
        <p14:creationId xmlns:p14="http://schemas.microsoft.com/office/powerpoint/2010/main" val="298896020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6897"/>
            <a:ext cx="12163884" cy="917575"/>
          </a:xfrm>
        </p:spPr>
        <p:txBody>
          <a:bodyPr/>
          <a:lstStyle/>
          <a:p>
            <a:r>
              <a:rPr lang="en-US" dirty="0" smtClean="0"/>
              <a:t>Investment Optimization &amp; Management</a:t>
            </a:r>
            <a:endParaRPr lang="en-US" dirty="0"/>
          </a:p>
        </p:txBody>
      </p:sp>
      <p:sp>
        <p:nvSpPr>
          <p:cNvPr id="3" name="Text Placeholder 2"/>
          <p:cNvSpPr>
            <a:spLocks noGrp="1"/>
          </p:cNvSpPr>
          <p:nvPr>
            <p:ph type="body" sz="quarter" idx="10"/>
          </p:nvPr>
        </p:nvSpPr>
        <p:spPr>
          <a:xfrm>
            <a:off x="274639" y="2291147"/>
            <a:ext cx="5774330" cy="4558915"/>
          </a:xfrm>
          <a:solidFill>
            <a:schemeClr val="tx2">
              <a:lumMod val="20000"/>
              <a:lumOff val="80000"/>
            </a:schemeClr>
          </a:solidFill>
        </p:spPr>
        <p:txBody>
          <a:bodyPr/>
          <a:lstStyle/>
          <a:p>
            <a:pPr algn="ctr"/>
            <a:r>
              <a:rPr lang="en-US" b="1" dirty="0" smtClean="0"/>
              <a:t>Optimization</a:t>
            </a:r>
          </a:p>
          <a:p>
            <a:pPr algn="ctr"/>
            <a:endParaRPr lang="en-US" b="1" dirty="0" smtClean="0"/>
          </a:p>
          <a:p>
            <a:pPr algn="ctr"/>
            <a:endParaRPr lang="en-US" dirty="0"/>
          </a:p>
          <a:p>
            <a:pPr algn="ctr"/>
            <a:r>
              <a:rPr lang="en-US" b="1" dirty="0" smtClean="0"/>
              <a:t>The process of selecting the most strategic projects / programs and developing the optimal portfolio</a:t>
            </a:r>
            <a:endParaRPr lang="en-US" b="1" dirty="0"/>
          </a:p>
        </p:txBody>
      </p:sp>
      <p:sp>
        <p:nvSpPr>
          <p:cNvPr id="4" name="Text Placeholder 3"/>
          <p:cNvSpPr>
            <a:spLocks noGrp="1"/>
          </p:cNvSpPr>
          <p:nvPr>
            <p:ph type="body" sz="quarter" idx="11"/>
          </p:nvPr>
        </p:nvSpPr>
        <p:spPr>
          <a:xfrm>
            <a:off x="6180137" y="2291147"/>
            <a:ext cx="5981701" cy="4558915"/>
          </a:xfrm>
          <a:solidFill>
            <a:schemeClr val="tx2">
              <a:lumMod val="20000"/>
              <a:lumOff val="80000"/>
            </a:schemeClr>
          </a:solidFill>
        </p:spPr>
        <p:txBody>
          <a:bodyPr/>
          <a:lstStyle/>
          <a:p>
            <a:pPr algn="ctr"/>
            <a:r>
              <a:rPr lang="en-US" b="1" dirty="0" smtClean="0"/>
              <a:t>Management</a:t>
            </a:r>
          </a:p>
          <a:p>
            <a:pPr algn="ctr"/>
            <a:endParaRPr lang="en-US" b="1" dirty="0" smtClean="0"/>
          </a:p>
          <a:p>
            <a:pPr algn="ctr"/>
            <a:endParaRPr lang="en-US" dirty="0"/>
          </a:p>
          <a:p>
            <a:pPr algn="ctr"/>
            <a:r>
              <a:rPr lang="en-US" b="1" dirty="0" smtClean="0"/>
              <a:t>Focused on project execution, budget reinvestment, and measuring performance</a:t>
            </a:r>
            <a:endParaRPr lang="en-US" b="1" dirty="0"/>
          </a:p>
        </p:txBody>
      </p:sp>
      <p:sp>
        <p:nvSpPr>
          <p:cNvPr id="5" name="TextBox 4"/>
          <p:cNvSpPr txBox="1"/>
          <p:nvPr/>
        </p:nvSpPr>
        <p:spPr>
          <a:xfrm>
            <a:off x="198437" y="1587617"/>
            <a:ext cx="11887200" cy="690445"/>
          </a:xfrm>
          <a:prstGeom prst="rect">
            <a:avLst/>
          </a:prstGeom>
          <a:noFill/>
        </p:spPr>
        <p:txBody>
          <a:bodyPr wrap="square" lIns="182880" tIns="146304" rIns="182880" bIns="146304" rtlCol="0">
            <a:spAutoFit/>
          </a:bodyPr>
          <a:lstStyle/>
          <a:p>
            <a:pPr algn="ctr">
              <a:lnSpc>
                <a:spcPct val="90000"/>
              </a:lnSpc>
              <a:spcAft>
                <a:spcPts val="600"/>
              </a:spcAft>
            </a:pPr>
            <a:r>
              <a:rPr lang="en-US" sz="2800" b="1" i="1" dirty="0" smtClean="0">
                <a:solidFill>
                  <a:schemeClr val="tx2"/>
                </a:solidFill>
              </a:rPr>
              <a:t>Do the right projects       AND             Do projects right</a:t>
            </a:r>
          </a:p>
        </p:txBody>
      </p:sp>
      <p:grpSp>
        <p:nvGrpSpPr>
          <p:cNvPr id="6" name="Group 5"/>
          <p:cNvGrpSpPr/>
          <p:nvPr/>
        </p:nvGrpSpPr>
        <p:grpSpPr>
          <a:xfrm>
            <a:off x="274637" y="3013075"/>
            <a:ext cx="11887200" cy="1017587"/>
            <a:chOff x="803057" y="3116262"/>
            <a:chExt cx="10965969" cy="1017587"/>
          </a:xfrm>
        </p:grpSpPr>
        <p:sp>
          <p:nvSpPr>
            <p:cNvPr id="8" name="Rectangle 2"/>
            <p:cNvSpPr>
              <a:spLocks noChangeArrowheads="1"/>
            </p:cNvSpPr>
            <p:nvPr/>
          </p:nvSpPr>
          <p:spPr bwMode="auto">
            <a:xfrm>
              <a:off x="803057" y="3116262"/>
              <a:ext cx="10965969" cy="1017587"/>
            </a:xfrm>
            <a:prstGeom prst="rect">
              <a:avLst/>
            </a:prstGeom>
            <a:solidFill>
              <a:srgbClr val="339966">
                <a:alpha val="49803"/>
              </a:srgbClr>
            </a:solidFill>
            <a:ln w="9525" algn="ctr">
              <a:solidFill>
                <a:srgbClr val="000000"/>
              </a:solidFill>
              <a:miter lim="800000"/>
              <a:headEnd/>
              <a:tailEnd/>
            </a:ln>
          </p:spPr>
          <p:txBody>
            <a:bodyPr wrap="none" lIns="91402" tIns="45702" rIns="91402" bIns="45702"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3200" b="0" i="0" u="none" strike="noStrike" kern="0" cap="none" spc="0" normalizeH="0" baseline="0" noProof="0" dirty="0" smtClean="0">
                <a:ln>
                  <a:noFill/>
                </a:ln>
                <a:solidFill>
                  <a:srgbClr val="002060"/>
                </a:solidFill>
                <a:effectLst/>
                <a:uLnTx/>
                <a:uFillTx/>
                <a:latin typeface="Arial" charset="0"/>
                <a:ea typeface="ＭＳ Ｐゴシック"/>
                <a:cs typeface="Times New Roman (Hebrew)"/>
                <a:sym typeface="Gill Sans" charset="0"/>
              </a:endParaRPr>
            </a:p>
          </p:txBody>
        </p:sp>
        <p:sp>
          <p:nvSpPr>
            <p:cNvPr id="9" name="AutoShape 3"/>
            <p:cNvSpPr>
              <a:spLocks noChangeArrowheads="1"/>
            </p:cNvSpPr>
            <p:nvPr/>
          </p:nvSpPr>
          <p:spPr bwMode="auto">
            <a:xfrm>
              <a:off x="6429406" y="3220040"/>
              <a:ext cx="1835150" cy="482600"/>
            </a:xfrm>
            <a:prstGeom prst="homePlate">
              <a:avLst>
                <a:gd name="adj" fmla="val 93235"/>
              </a:avLst>
            </a:prstGeom>
            <a:gradFill rotWithShape="0">
              <a:gsLst>
                <a:gs pos="0">
                  <a:srgbClr val="EFFFEA"/>
                </a:gs>
                <a:gs pos="100000">
                  <a:srgbClr val="66FF33"/>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Manage Portfolio</a:t>
              </a:r>
            </a:p>
          </p:txBody>
        </p:sp>
        <p:sp>
          <p:nvSpPr>
            <p:cNvPr id="10" name="AutoShape 4"/>
            <p:cNvSpPr>
              <a:spLocks noChangeArrowheads="1"/>
            </p:cNvSpPr>
            <p:nvPr/>
          </p:nvSpPr>
          <p:spPr bwMode="auto">
            <a:xfrm>
              <a:off x="3794280" y="3232740"/>
              <a:ext cx="1930400" cy="471488"/>
            </a:xfrm>
            <a:prstGeom prst="homePlate">
              <a:avLst>
                <a:gd name="adj" fmla="val 102717"/>
              </a:avLst>
            </a:prstGeom>
            <a:gradFill rotWithShape="0">
              <a:gsLst>
                <a:gs pos="0">
                  <a:srgbClr val="FFFAE5"/>
                </a:gs>
                <a:gs pos="100000">
                  <a:srgbClr val="FFCC00"/>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 </a:t>
              </a:r>
              <a:r>
                <a:rPr lang="en-US" sz="1600" dirty="0">
                  <a:ea typeface="Times New Roman (Hebrew)"/>
                  <a:cs typeface="Times New Roman (Hebrew)"/>
                  <a:sym typeface="Gill Sans" charset="0"/>
                </a:rPr>
                <a:t>Select Projects</a:t>
              </a:r>
            </a:p>
          </p:txBody>
        </p:sp>
        <p:sp>
          <p:nvSpPr>
            <p:cNvPr id="11" name="AutoShape 5"/>
            <p:cNvSpPr>
              <a:spLocks noChangeArrowheads="1"/>
            </p:cNvSpPr>
            <p:nvPr/>
          </p:nvSpPr>
          <p:spPr bwMode="auto">
            <a:xfrm>
              <a:off x="1370324" y="3220048"/>
              <a:ext cx="1854200" cy="481013"/>
            </a:xfrm>
            <a:prstGeom prst="homePlate">
              <a:avLst>
                <a:gd name="adj" fmla="val 96370"/>
              </a:avLst>
            </a:prstGeom>
            <a:gradFill rotWithShape="0">
              <a:gsLst>
                <a:gs pos="0">
                  <a:srgbClr val="EFF5FF"/>
                </a:gs>
                <a:gs pos="100000">
                  <a:srgbClr val="6699FF"/>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ea typeface="Times New Roman (Hebrew)"/>
                  <a:cs typeface="Times New Roman (Hebrew)"/>
                  <a:sym typeface="Gill Sans" charset="0"/>
                </a:rPr>
                <a:t>Propose Projects</a:t>
              </a:r>
            </a:p>
          </p:txBody>
        </p:sp>
        <p:sp>
          <p:nvSpPr>
            <p:cNvPr id="12" name="AutoShape 4"/>
            <p:cNvSpPr>
              <a:spLocks noChangeArrowheads="1"/>
            </p:cNvSpPr>
            <p:nvPr/>
          </p:nvSpPr>
          <p:spPr bwMode="auto">
            <a:xfrm>
              <a:off x="8993312" y="3229573"/>
              <a:ext cx="1914525" cy="481013"/>
            </a:xfrm>
            <a:prstGeom prst="homePlate">
              <a:avLst>
                <a:gd name="adj" fmla="val 99505"/>
              </a:avLst>
            </a:prstGeom>
            <a:gradFill rotWithShape="0">
              <a:gsLst>
                <a:gs pos="0">
                  <a:srgbClr val="FFFAE5"/>
                </a:gs>
                <a:gs pos="100000">
                  <a:srgbClr val="FFCC00"/>
                </a:gs>
              </a:gsLst>
              <a:lin ang="5400000" scaled="1"/>
            </a:gradFill>
            <a:ln w="9525">
              <a:solidFill>
                <a:schemeClr val="tx1"/>
              </a:solidFill>
              <a:miter lim="800000"/>
              <a:headEnd/>
              <a:tailEnd/>
            </a:ln>
          </p:spPr>
          <p:txBody>
            <a:bodyPr wrap="none" lIns="91402" tIns="45702" rIns="91402" bIns="45702" anchor="ctr"/>
            <a:lstStyle/>
            <a:p>
              <a:pPr algn="ctr" fontAlgn="base">
                <a:spcBef>
                  <a:spcPct val="0"/>
                </a:spcBef>
                <a:spcAft>
                  <a:spcPct val="0"/>
                </a:spcAft>
              </a:pPr>
              <a:r>
                <a:rPr lang="en-US" sz="1600" dirty="0">
                  <a:solidFill>
                    <a:srgbClr val="002060"/>
                  </a:solidFill>
                  <a:ea typeface="Times New Roman (Hebrew)"/>
                  <a:cs typeface="Times New Roman (Hebrew)"/>
                  <a:sym typeface="Gill Sans" charset="0"/>
                </a:rPr>
                <a:t>Measure Portfolio</a:t>
              </a:r>
            </a:p>
          </p:txBody>
        </p:sp>
        <p:sp>
          <p:nvSpPr>
            <p:cNvPr id="13" name="Rectangle 12"/>
            <p:cNvSpPr>
              <a:spLocks noChangeArrowheads="1"/>
            </p:cNvSpPr>
            <p:nvPr/>
          </p:nvSpPr>
          <p:spPr bwMode="auto">
            <a:xfrm>
              <a:off x="1657692" y="3737566"/>
              <a:ext cx="9270004" cy="369296"/>
            </a:xfrm>
            <a:prstGeom prst="rect">
              <a:avLst/>
            </a:prstGeom>
            <a:noFill/>
            <a:ln w="9525">
              <a:noFill/>
              <a:miter lim="800000"/>
              <a:headEnd/>
              <a:tailEnd/>
            </a:ln>
          </p:spPr>
          <p:txBody>
            <a:bodyPr wrap="square" lIns="91402" tIns="45702" rIns="91402" bIns="45702">
              <a:spAutoFit/>
            </a:bodyPr>
            <a:lstStyle/>
            <a:p>
              <a:pPr algn="ctr" eaLnBrk="0" fontAlgn="base" hangingPunct="0">
                <a:spcBef>
                  <a:spcPct val="0"/>
                </a:spcBef>
                <a:spcAft>
                  <a:spcPct val="0"/>
                </a:spcAft>
              </a:pPr>
              <a:r>
                <a:rPr lang="en-US" b="1" dirty="0">
                  <a:sym typeface="Gill Sans" charset="0"/>
                </a:rPr>
                <a:t>Promote Standardization through Defined Processes, </a:t>
              </a:r>
              <a:r>
                <a:rPr lang="en-US" b="1" dirty="0" smtClean="0">
                  <a:sym typeface="Gill Sans" charset="0"/>
                </a:rPr>
                <a:t>Workflow, </a:t>
              </a:r>
              <a:r>
                <a:rPr lang="en-US" b="1" dirty="0">
                  <a:sym typeface="Gill Sans" charset="0"/>
                </a:rPr>
                <a:t>and Templates</a:t>
              </a:r>
            </a:p>
          </p:txBody>
        </p:sp>
      </p:grpSp>
    </p:spTree>
    <p:extLst>
      <p:ext uri="{BB962C8B-B14F-4D97-AF65-F5344CB8AC3E}">
        <p14:creationId xmlns:p14="http://schemas.microsoft.com/office/powerpoint/2010/main" val="284109759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7" y="293687"/>
            <a:ext cx="12117847" cy="917575"/>
          </a:xfrm>
        </p:spPr>
        <p:txBody>
          <a:bodyPr/>
          <a:lstStyle/>
          <a:p>
            <a:pPr algn="ctr"/>
            <a:r>
              <a:rPr lang="en-US" sz="4400" dirty="0" smtClean="0">
                <a:solidFill>
                  <a:schemeClr val="tx1"/>
                </a:solidFill>
              </a:rPr>
              <a:t>EPMO- Enterprise Program Management Office</a:t>
            </a:r>
            <a:endParaRPr lang="en-US" sz="6000" dirty="0">
              <a:solidFill>
                <a:schemeClr val="tx1"/>
              </a:solidFill>
            </a:endParaRPr>
          </a:p>
        </p:txBody>
      </p:sp>
      <p:sp>
        <p:nvSpPr>
          <p:cNvPr id="19" name="Text Placeholder 18"/>
          <p:cNvSpPr>
            <a:spLocks noGrp="1"/>
          </p:cNvSpPr>
          <p:nvPr>
            <p:ph type="body" sz="quarter" idx="10"/>
          </p:nvPr>
        </p:nvSpPr>
        <p:spPr>
          <a:xfrm>
            <a:off x="350837" y="1313405"/>
            <a:ext cx="6553200" cy="4385952"/>
          </a:xfrm>
          <a:solidFill>
            <a:schemeClr val="tx2">
              <a:lumMod val="20000"/>
              <a:lumOff val="80000"/>
            </a:schemeClr>
          </a:solidFill>
        </p:spPr>
        <p:txBody>
          <a:bodyPr/>
          <a:lstStyle/>
          <a:p>
            <a:pPr algn="ctr"/>
            <a:r>
              <a:rPr lang="en-US" b="1" dirty="0" smtClean="0"/>
              <a:t>Optimization</a:t>
            </a:r>
          </a:p>
          <a:p>
            <a:pPr algn="ctr"/>
            <a:endParaRPr lang="en-US" b="1" dirty="0"/>
          </a:p>
          <a:p>
            <a:pPr algn="ctr"/>
            <a:endParaRPr lang="en-US" b="1" dirty="0" smtClean="0"/>
          </a:p>
          <a:p>
            <a:pPr algn="ctr"/>
            <a:endParaRPr lang="en-US" b="1" dirty="0"/>
          </a:p>
          <a:p>
            <a:pPr algn="ctr"/>
            <a:endParaRPr lang="en-US" b="1" dirty="0"/>
          </a:p>
        </p:txBody>
      </p:sp>
      <p:sp>
        <p:nvSpPr>
          <p:cNvPr id="20" name="Text Placeholder 19"/>
          <p:cNvSpPr>
            <a:spLocks noGrp="1"/>
          </p:cNvSpPr>
          <p:nvPr>
            <p:ph type="body" sz="quarter" idx="11"/>
          </p:nvPr>
        </p:nvSpPr>
        <p:spPr>
          <a:xfrm>
            <a:off x="7056436" y="1287462"/>
            <a:ext cx="4876801" cy="4385952"/>
          </a:xfrm>
          <a:solidFill>
            <a:schemeClr val="tx2">
              <a:lumMod val="20000"/>
              <a:lumOff val="80000"/>
            </a:schemeClr>
          </a:solidFill>
        </p:spPr>
        <p:txBody>
          <a:bodyPr/>
          <a:lstStyle/>
          <a:p>
            <a:pPr algn="ctr"/>
            <a:r>
              <a:rPr lang="en-US" b="1" dirty="0" smtClean="0"/>
              <a:t>Management</a:t>
            </a:r>
          </a:p>
          <a:p>
            <a:pPr algn="ctr"/>
            <a:endParaRPr lang="en-US" b="1" dirty="0"/>
          </a:p>
          <a:p>
            <a:pPr algn="ctr"/>
            <a:endParaRPr lang="en-US" b="1" dirty="0" smtClean="0"/>
          </a:p>
          <a:p>
            <a:pPr algn="ctr"/>
            <a:endParaRPr lang="en-US" b="1" dirty="0"/>
          </a:p>
          <a:p>
            <a:pPr algn="ctr"/>
            <a:endParaRPr lang="en-US" b="1" dirty="0"/>
          </a:p>
        </p:txBody>
      </p:sp>
      <p:sp>
        <p:nvSpPr>
          <p:cNvPr id="21" name="Rectangle 20"/>
          <p:cNvSpPr/>
          <p:nvPr/>
        </p:nvSpPr>
        <p:spPr bwMode="auto">
          <a:xfrm>
            <a:off x="350837" y="1939614"/>
            <a:ext cx="11582400" cy="990600"/>
          </a:xfrm>
          <a:prstGeom prst="rect">
            <a:avLst/>
          </a:prstGeom>
          <a:solidFill>
            <a:srgbClr val="338E5C">
              <a:alpha val="55000"/>
            </a:srgb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2" name="Rounded Rectangle 21"/>
          <p:cNvSpPr/>
          <p:nvPr/>
        </p:nvSpPr>
        <p:spPr bwMode="auto">
          <a:xfrm>
            <a:off x="655637" y="2175113"/>
            <a:ext cx="1143000" cy="457200"/>
          </a:xfrm>
          <a:prstGeom prst="round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solidFill>
                  <a:schemeClr val="tx1"/>
                </a:solidFill>
              </a:rPr>
              <a:t>Create</a:t>
            </a:r>
            <a:endParaRPr lang="en-US" sz="2000" b="1" dirty="0">
              <a:solidFill>
                <a:schemeClr val="tx1"/>
              </a:solidFill>
            </a:endParaRPr>
          </a:p>
        </p:txBody>
      </p:sp>
      <p:sp>
        <p:nvSpPr>
          <p:cNvPr id="26" name="Rounded Rectangle 25"/>
          <p:cNvSpPr/>
          <p:nvPr/>
        </p:nvSpPr>
        <p:spPr bwMode="auto">
          <a:xfrm>
            <a:off x="2941637" y="2175113"/>
            <a:ext cx="1143000" cy="457200"/>
          </a:xfrm>
          <a:prstGeom prst="round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solidFill>
                  <a:schemeClr val="tx1"/>
                </a:solidFill>
              </a:rPr>
              <a:t>Select</a:t>
            </a:r>
            <a:endParaRPr lang="en-US" sz="2000" b="1" dirty="0">
              <a:solidFill>
                <a:schemeClr val="tx1"/>
              </a:solidFill>
            </a:endParaRPr>
          </a:p>
        </p:txBody>
      </p:sp>
      <p:sp>
        <p:nvSpPr>
          <p:cNvPr id="27" name="Rounded Rectangle 26"/>
          <p:cNvSpPr/>
          <p:nvPr/>
        </p:nvSpPr>
        <p:spPr bwMode="auto">
          <a:xfrm>
            <a:off x="5151437" y="2175113"/>
            <a:ext cx="1143000" cy="457200"/>
          </a:xfrm>
          <a:prstGeom prst="round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solidFill>
                  <a:schemeClr val="tx1"/>
                </a:solidFill>
              </a:rPr>
              <a:t>Plan</a:t>
            </a:r>
            <a:endParaRPr lang="en-US" sz="2000" b="1" dirty="0">
              <a:solidFill>
                <a:schemeClr val="tx1"/>
              </a:solidFill>
            </a:endParaRPr>
          </a:p>
        </p:txBody>
      </p:sp>
      <p:sp>
        <p:nvSpPr>
          <p:cNvPr id="28" name="Rounded Rectangle 27"/>
          <p:cNvSpPr/>
          <p:nvPr/>
        </p:nvSpPr>
        <p:spPr bwMode="auto">
          <a:xfrm>
            <a:off x="7589837" y="2175113"/>
            <a:ext cx="1143000" cy="457200"/>
          </a:xfrm>
          <a:prstGeom prst="round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solidFill>
                  <a:schemeClr val="tx1"/>
                </a:solidFill>
              </a:rPr>
              <a:t>Manage</a:t>
            </a:r>
            <a:endParaRPr lang="en-US" sz="2000" b="1" dirty="0">
              <a:solidFill>
                <a:schemeClr val="tx1"/>
              </a:solidFill>
            </a:endParaRPr>
          </a:p>
        </p:txBody>
      </p:sp>
      <p:sp>
        <p:nvSpPr>
          <p:cNvPr id="29" name="Rounded Rectangle 28"/>
          <p:cNvSpPr/>
          <p:nvPr/>
        </p:nvSpPr>
        <p:spPr bwMode="auto">
          <a:xfrm>
            <a:off x="10256837" y="2175113"/>
            <a:ext cx="1143000" cy="457200"/>
          </a:xfrm>
          <a:prstGeom prst="round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solidFill>
                  <a:schemeClr val="tx1"/>
                </a:solidFill>
              </a:rPr>
              <a:t>Evaluate</a:t>
            </a:r>
            <a:endParaRPr lang="en-US" sz="2000" b="1" dirty="0">
              <a:solidFill>
                <a:schemeClr val="tx1"/>
              </a:solidFill>
            </a:endParaRPr>
          </a:p>
        </p:txBody>
      </p:sp>
      <p:sp>
        <p:nvSpPr>
          <p:cNvPr id="23" name="TextBox 22"/>
          <p:cNvSpPr txBox="1"/>
          <p:nvPr/>
        </p:nvSpPr>
        <p:spPr>
          <a:xfrm>
            <a:off x="579437" y="2537849"/>
            <a:ext cx="11277600" cy="544765"/>
          </a:xfrm>
          <a:prstGeom prst="rect">
            <a:avLst/>
          </a:prstGeom>
          <a:noFill/>
        </p:spPr>
        <p:txBody>
          <a:bodyPr wrap="square" lIns="182880" tIns="146304" rIns="182880" bIns="146304" rtlCol="0">
            <a:spAutoFit/>
          </a:bodyPr>
          <a:lstStyle/>
          <a:p>
            <a:pPr algn="ctr">
              <a:lnSpc>
                <a:spcPct val="90000"/>
              </a:lnSpc>
              <a:spcAft>
                <a:spcPts val="600"/>
              </a:spcAft>
            </a:pPr>
            <a:r>
              <a:rPr lang="en-US" b="1" dirty="0" smtClean="0"/>
              <a:t>Promote Standardization through Defined Processes, Workflow, and Templates</a:t>
            </a:r>
          </a:p>
        </p:txBody>
      </p:sp>
      <p:sp>
        <p:nvSpPr>
          <p:cNvPr id="2048" name="Right Arrow 2047"/>
          <p:cNvSpPr/>
          <p:nvPr/>
        </p:nvSpPr>
        <p:spPr bwMode="auto">
          <a:xfrm>
            <a:off x="2255837" y="2327513"/>
            <a:ext cx="304800" cy="228600"/>
          </a:xfrm>
          <a:prstGeom prst="rightArrow">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4" name="Right Arrow 33"/>
          <p:cNvSpPr/>
          <p:nvPr/>
        </p:nvSpPr>
        <p:spPr bwMode="auto">
          <a:xfrm>
            <a:off x="4389437" y="2327513"/>
            <a:ext cx="304800" cy="228600"/>
          </a:xfrm>
          <a:prstGeom prst="rightArrow">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5" name="Right Arrow 34"/>
          <p:cNvSpPr/>
          <p:nvPr/>
        </p:nvSpPr>
        <p:spPr bwMode="auto">
          <a:xfrm>
            <a:off x="6751637" y="2327513"/>
            <a:ext cx="304800" cy="228600"/>
          </a:xfrm>
          <a:prstGeom prst="rightArrow">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6" name="Rectangle 35"/>
          <p:cNvSpPr/>
          <p:nvPr/>
        </p:nvSpPr>
        <p:spPr>
          <a:xfrm>
            <a:off x="274637" y="3071972"/>
            <a:ext cx="2286000" cy="2246755"/>
          </a:xfrm>
          <a:prstGeom prst="rect">
            <a:avLst/>
          </a:prstGeom>
          <a:noFill/>
        </p:spPr>
        <p:txBody>
          <a:bodyPr wrap="square" lIns="91425" tIns="45713" rIns="91425" bIns="45713">
            <a:spAutoFit/>
          </a:bodyPr>
          <a:lstStyle/>
          <a:p>
            <a:pPr marL="171424" indent="-171424" algn="l">
              <a:spcBef>
                <a:spcPct val="50000"/>
              </a:spcBef>
              <a:buClr>
                <a:srgbClr val="0070C0"/>
              </a:buClr>
              <a:buFont typeface="Wingdings" panose="05000000000000000000" pitchFamily="2" charset="2"/>
              <a:buChar char="ü"/>
              <a:defRPr/>
            </a:pPr>
            <a:r>
              <a:rPr lang="en-US" sz="1400" dirty="0">
                <a:cs typeface="Calibri" pitchFamily="34" charset="0"/>
              </a:rPr>
              <a:t>Standardize business </a:t>
            </a:r>
            <a:r>
              <a:rPr lang="en-US" sz="1400" dirty="0" smtClean="0">
                <a:cs typeface="Calibri" pitchFamily="34" charset="0"/>
              </a:rPr>
              <a:t>case</a:t>
            </a: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Determine </a:t>
            </a:r>
            <a:r>
              <a:rPr lang="en-US" sz="1400" dirty="0">
                <a:cs typeface="Calibri" pitchFamily="34" charset="0"/>
              </a:rPr>
              <a:t>Strategic </a:t>
            </a:r>
            <a:r>
              <a:rPr lang="en-US" sz="1400" dirty="0" smtClean="0">
                <a:cs typeface="Calibri" pitchFamily="34" charset="0"/>
              </a:rPr>
              <a:t>Value</a:t>
            </a: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High Level Cost/benefit  Estimating</a:t>
            </a: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Contingency </a:t>
            </a:r>
            <a:r>
              <a:rPr lang="en-US" sz="1400" dirty="0">
                <a:cs typeface="Calibri" pitchFamily="34" charset="0"/>
              </a:rPr>
              <a:t>Estimating</a:t>
            </a:r>
          </a:p>
          <a:p>
            <a:pPr algn="l">
              <a:spcBef>
                <a:spcPct val="50000"/>
              </a:spcBef>
              <a:buClr>
                <a:srgbClr val="0070C0"/>
              </a:buClr>
              <a:buFont typeface="Wingdings" pitchFamily="2" charset="2"/>
              <a:buChar char="ü"/>
              <a:defRPr/>
            </a:pPr>
            <a:r>
              <a:rPr lang="en-US" sz="1400" dirty="0">
                <a:cs typeface="Calibri" pitchFamily="34" charset="0"/>
              </a:rPr>
              <a:t> Risk Impact</a:t>
            </a:r>
          </a:p>
        </p:txBody>
      </p:sp>
      <p:sp>
        <p:nvSpPr>
          <p:cNvPr id="37" name="Rectangle 36"/>
          <p:cNvSpPr/>
          <p:nvPr/>
        </p:nvSpPr>
        <p:spPr>
          <a:xfrm>
            <a:off x="2605459" y="3082616"/>
            <a:ext cx="2012578" cy="1769701"/>
          </a:xfrm>
          <a:prstGeom prst="rect">
            <a:avLst/>
          </a:prstGeom>
          <a:noFill/>
        </p:spPr>
        <p:txBody>
          <a:bodyPr wrap="square" lIns="91425" tIns="45713" rIns="91425" bIns="45713">
            <a:spAutoFit/>
          </a:bodyPr>
          <a:lstStyle/>
          <a:p>
            <a:pPr marL="171424" indent="-171424" algn="l">
              <a:buClr>
                <a:srgbClr val="0070C0"/>
              </a:buClr>
              <a:buFont typeface="Wingdings" panose="05000000000000000000" pitchFamily="2" charset="2"/>
              <a:buChar char="ü"/>
              <a:defRPr/>
            </a:pPr>
            <a:r>
              <a:rPr lang="en-US" sz="1400" dirty="0">
                <a:cs typeface="Calibri" pitchFamily="34" charset="0"/>
              </a:rPr>
              <a:t>Strategic </a:t>
            </a:r>
            <a:r>
              <a:rPr lang="en-US" sz="1400" dirty="0" smtClean="0">
                <a:cs typeface="Calibri" pitchFamily="34" charset="0"/>
              </a:rPr>
              <a:t>Alignment</a:t>
            </a: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Cost Optimizations</a:t>
            </a: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Resource Capacity Planning </a:t>
            </a:r>
            <a:endParaRPr lang="en-US" sz="1400" dirty="0">
              <a:cs typeface="Calibri" pitchFamily="34" charset="0"/>
            </a:endParaRP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Selected Portfolio</a:t>
            </a:r>
          </a:p>
          <a:p>
            <a:pPr algn="l">
              <a:spcBef>
                <a:spcPct val="50000"/>
              </a:spcBef>
              <a:buClr>
                <a:srgbClr val="0070C0"/>
              </a:buClr>
              <a:defRPr/>
            </a:pPr>
            <a:endParaRPr lang="en-US" sz="1200" dirty="0">
              <a:solidFill>
                <a:schemeClr val="tx1">
                  <a:lumMod val="75000"/>
                  <a:lumOff val="25000"/>
                </a:schemeClr>
              </a:solidFill>
              <a:cs typeface="Calibri" pitchFamily="34" charset="0"/>
            </a:endParaRPr>
          </a:p>
        </p:txBody>
      </p:sp>
      <p:sp>
        <p:nvSpPr>
          <p:cNvPr id="38" name="Rectangle 37"/>
          <p:cNvSpPr/>
          <p:nvPr/>
        </p:nvSpPr>
        <p:spPr>
          <a:xfrm>
            <a:off x="4846637" y="3082616"/>
            <a:ext cx="1905000" cy="2200588"/>
          </a:xfrm>
          <a:prstGeom prst="rect">
            <a:avLst/>
          </a:prstGeom>
          <a:noFill/>
        </p:spPr>
        <p:txBody>
          <a:bodyPr wrap="square" lIns="91425" tIns="45713" rIns="91425" bIns="45713">
            <a:spAutoFit/>
          </a:bodyPr>
          <a:lstStyle/>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Schedule Mgmt.</a:t>
            </a: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Resource Assignments</a:t>
            </a: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Detailed Cost/benefit  Estimating </a:t>
            </a:r>
          </a:p>
          <a:p>
            <a:pPr marL="171424"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Funding Approval </a:t>
            </a:r>
          </a:p>
          <a:p>
            <a:pPr marL="171424" indent="-171424" algn="l">
              <a:spcBef>
                <a:spcPct val="50000"/>
              </a:spcBef>
              <a:buClr>
                <a:srgbClr val="0070C0"/>
              </a:buClr>
              <a:buFont typeface="Wingdings" panose="05000000000000000000" pitchFamily="2" charset="2"/>
              <a:buChar char="ü"/>
              <a:defRPr/>
            </a:pPr>
            <a:endParaRPr lang="en-US" sz="1200" b="1" dirty="0">
              <a:solidFill>
                <a:schemeClr val="tx1">
                  <a:lumMod val="75000"/>
                  <a:lumOff val="25000"/>
                </a:schemeClr>
              </a:solidFill>
              <a:cs typeface="Calibri" pitchFamily="34" charset="0"/>
            </a:endParaRPr>
          </a:p>
        </p:txBody>
      </p:sp>
      <p:sp>
        <p:nvSpPr>
          <p:cNvPr id="39" name="Rectangle 38"/>
          <p:cNvSpPr/>
          <p:nvPr/>
        </p:nvSpPr>
        <p:spPr>
          <a:xfrm>
            <a:off x="7361237" y="3043531"/>
            <a:ext cx="1981200" cy="2462198"/>
          </a:xfrm>
          <a:prstGeom prst="rect">
            <a:avLst/>
          </a:prstGeom>
          <a:noFill/>
        </p:spPr>
        <p:txBody>
          <a:bodyPr wrap="square" lIns="91425" tIns="45713" rIns="91425" bIns="45713">
            <a:spAutoFit/>
          </a:bodyPr>
          <a:lstStyle/>
          <a:p>
            <a:pPr marL="171424" indent="-171424">
              <a:spcBef>
                <a:spcPct val="50000"/>
              </a:spcBef>
              <a:buClr>
                <a:srgbClr val="0070C0"/>
              </a:buClr>
              <a:buFont typeface="Wingdings" panose="05000000000000000000" pitchFamily="2" charset="2"/>
              <a:buChar char="ü"/>
              <a:defRPr/>
            </a:pPr>
            <a:r>
              <a:rPr lang="en-US" sz="1400" dirty="0">
                <a:cs typeface="Calibri" pitchFamily="34" charset="0"/>
              </a:rPr>
              <a:t>Variance/metric Reporting</a:t>
            </a:r>
          </a:p>
          <a:p>
            <a:pPr marL="171424" indent="-171424">
              <a:spcBef>
                <a:spcPct val="50000"/>
              </a:spcBef>
              <a:buClr>
                <a:srgbClr val="0070C0"/>
              </a:buClr>
              <a:buFont typeface="Wingdings" panose="05000000000000000000" pitchFamily="2" charset="2"/>
              <a:buChar char="ü"/>
              <a:defRPr/>
            </a:pPr>
            <a:r>
              <a:rPr lang="en-US" sz="1400" dirty="0" smtClean="0">
                <a:cs typeface="Calibri" pitchFamily="34" charset="0"/>
              </a:rPr>
              <a:t>Re-Investment </a:t>
            </a:r>
            <a:r>
              <a:rPr lang="en-US" sz="1400" dirty="0">
                <a:cs typeface="Calibri" pitchFamily="34" charset="0"/>
              </a:rPr>
              <a:t>“Sweep” Process</a:t>
            </a:r>
          </a:p>
          <a:p>
            <a:pPr marL="171424" indent="-171424">
              <a:spcBef>
                <a:spcPct val="50000"/>
              </a:spcBef>
              <a:buClr>
                <a:srgbClr val="0070C0"/>
              </a:buClr>
              <a:buFont typeface="Wingdings" panose="05000000000000000000" pitchFamily="2" charset="2"/>
              <a:buChar char="ü"/>
              <a:defRPr/>
            </a:pPr>
            <a:r>
              <a:rPr lang="en-US" sz="1400" dirty="0">
                <a:cs typeface="Calibri" pitchFamily="34" charset="0"/>
              </a:rPr>
              <a:t>Scope &amp; Schedule  Delivery</a:t>
            </a:r>
          </a:p>
          <a:p>
            <a:pPr marL="171424" indent="-171424">
              <a:spcBef>
                <a:spcPct val="50000"/>
              </a:spcBef>
              <a:buClr>
                <a:srgbClr val="0070C0"/>
              </a:buClr>
              <a:buFont typeface="Wingdings" panose="05000000000000000000" pitchFamily="2" charset="2"/>
              <a:buChar char="ü"/>
              <a:defRPr/>
            </a:pPr>
            <a:r>
              <a:rPr lang="en-US" sz="1400" dirty="0">
                <a:cs typeface="Calibri" pitchFamily="34" charset="0"/>
              </a:rPr>
              <a:t>Budget Utilization</a:t>
            </a:r>
          </a:p>
          <a:p>
            <a:pPr marL="171424" indent="-171424">
              <a:spcBef>
                <a:spcPct val="50000"/>
              </a:spcBef>
              <a:buClr>
                <a:srgbClr val="0070C0"/>
              </a:buClr>
              <a:buFont typeface="Wingdings" panose="05000000000000000000" pitchFamily="2" charset="2"/>
              <a:buChar char="ü"/>
              <a:defRPr/>
            </a:pPr>
            <a:r>
              <a:rPr lang="en-US" sz="1400" dirty="0">
                <a:cs typeface="Calibri" pitchFamily="34" charset="0"/>
              </a:rPr>
              <a:t>Health Status </a:t>
            </a:r>
            <a:r>
              <a:rPr lang="en-US" sz="1400" dirty="0" smtClean="0">
                <a:cs typeface="Calibri" pitchFamily="34" charset="0"/>
              </a:rPr>
              <a:t>Reporting</a:t>
            </a:r>
            <a:endParaRPr lang="en-US" sz="1400" dirty="0">
              <a:cs typeface="Calibri" pitchFamily="34" charset="0"/>
            </a:endParaRPr>
          </a:p>
        </p:txBody>
      </p:sp>
      <p:sp>
        <p:nvSpPr>
          <p:cNvPr id="40" name="Right Arrow 39"/>
          <p:cNvSpPr/>
          <p:nvPr/>
        </p:nvSpPr>
        <p:spPr bwMode="auto">
          <a:xfrm>
            <a:off x="9418637" y="2327513"/>
            <a:ext cx="304800" cy="228600"/>
          </a:xfrm>
          <a:prstGeom prst="rightArrow">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1" name="Rectangle 40"/>
          <p:cNvSpPr/>
          <p:nvPr/>
        </p:nvSpPr>
        <p:spPr>
          <a:xfrm>
            <a:off x="10028237" y="3024064"/>
            <a:ext cx="1752600" cy="1923589"/>
          </a:xfrm>
          <a:prstGeom prst="rect">
            <a:avLst/>
          </a:prstGeom>
          <a:noFill/>
        </p:spPr>
        <p:txBody>
          <a:bodyPr wrap="square" lIns="91425" tIns="45713" rIns="91425" bIns="45713">
            <a:spAutoFit/>
          </a:bodyPr>
          <a:lstStyle/>
          <a:p>
            <a:pPr marL="171424" lvl="1" indent="-171424" algn="l">
              <a:spcBef>
                <a:spcPct val="50000"/>
              </a:spcBef>
              <a:buClr>
                <a:srgbClr val="0070C0"/>
              </a:buClr>
              <a:buFont typeface="Wingdings" panose="05000000000000000000" pitchFamily="2" charset="2"/>
              <a:buChar char="ü"/>
              <a:defRPr/>
            </a:pPr>
            <a:r>
              <a:rPr lang="en-US" sz="1400" dirty="0">
                <a:cs typeface="Calibri" pitchFamily="34" charset="0"/>
              </a:rPr>
              <a:t>Year-End Review</a:t>
            </a:r>
          </a:p>
          <a:p>
            <a:pPr marL="171424" lvl="1" indent="-171424" algn="l">
              <a:spcBef>
                <a:spcPct val="50000"/>
              </a:spcBef>
              <a:buClr>
                <a:srgbClr val="0070C0"/>
              </a:buClr>
              <a:buFont typeface="Wingdings" panose="05000000000000000000" pitchFamily="2" charset="2"/>
              <a:buChar char="ü"/>
              <a:defRPr/>
            </a:pPr>
            <a:r>
              <a:rPr lang="en-US" sz="1400" dirty="0">
                <a:cs typeface="Calibri" pitchFamily="34" charset="0"/>
              </a:rPr>
              <a:t>Cost Benefits   Realization Analysis</a:t>
            </a:r>
          </a:p>
          <a:p>
            <a:pPr marL="171424" lvl="1" indent="-171424" algn="l">
              <a:spcBef>
                <a:spcPct val="50000"/>
              </a:spcBef>
              <a:buClr>
                <a:srgbClr val="0070C0"/>
              </a:buClr>
              <a:buFont typeface="Wingdings" panose="05000000000000000000" pitchFamily="2" charset="2"/>
              <a:buChar char="ü"/>
              <a:defRPr/>
            </a:pPr>
            <a:r>
              <a:rPr lang="en-US" sz="1400" dirty="0">
                <a:cs typeface="Calibri" pitchFamily="34" charset="0"/>
              </a:rPr>
              <a:t>Scope Realization Analysis</a:t>
            </a:r>
          </a:p>
          <a:p>
            <a:pPr marL="171424" lvl="1" indent="-171424" algn="l">
              <a:spcBef>
                <a:spcPct val="50000"/>
              </a:spcBef>
              <a:buClr>
                <a:srgbClr val="0070C0"/>
              </a:buClr>
              <a:buFont typeface="Wingdings" panose="05000000000000000000" pitchFamily="2" charset="2"/>
              <a:buChar char="ü"/>
              <a:defRPr/>
            </a:pPr>
            <a:r>
              <a:rPr lang="en-US" sz="1400" dirty="0" smtClean="0">
                <a:cs typeface="Calibri" pitchFamily="34" charset="0"/>
              </a:rPr>
              <a:t>Lessons </a:t>
            </a:r>
            <a:r>
              <a:rPr lang="en-US" sz="1400" dirty="0">
                <a:cs typeface="Calibri" pitchFamily="34" charset="0"/>
              </a:rPr>
              <a:t>Learned</a:t>
            </a:r>
          </a:p>
        </p:txBody>
      </p:sp>
      <p:sp>
        <p:nvSpPr>
          <p:cNvPr id="4" name="TextBox 3"/>
          <p:cNvSpPr txBox="1"/>
          <p:nvPr/>
        </p:nvSpPr>
        <p:spPr>
          <a:xfrm>
            <a:off x="350837" y="5935662"/>
            <a:ext cx="4495800" cy="960263"/>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$2bn – Process Managed by 2 Employees</a:t>
            </a:r>
          </a:p>
        </p:txBody>
      </p:sp>
      <p:sp>
        <p:nvSpPr>
          <p:cNvPr id="25" name="TextBox 24"/>
          <p:cNvSpPr txBox="1"/>
          <p:nvPr/>
        </p:nvSpPr>
        <p:spPr>
          <a:xfrm>
            <a:off x="7056437" y="5935663"/>
            <a:ext cx="4876800" cy="914400"/>
          </a:xfrm>
          <a:prstGeom prst="rect">
            <a:avLst/>
          </a:prstGeom>
          <a:noFill/>
          <a:ln>
            <a:solidFill>
              <a:schemeClr val="tx1"/>
            </a:solidFill>
          </a:ln>
        </p:spPr>
        <p:txBody>
          <a:bodyPr wrap="square" lIns="182880" tIns="146304" rIns="182880" bIns="146304" rtlCol="0">
            <a:noAutofit/>
          </a:bodyPr>
          <a:lstStyle/>
          <a:p>
            <a:pPr>
              <a:lnSpc>
                <a:spcPct val="90000"/>
              </a:lnSpc>
              <a:spcAft>
                <a:spcPts val="600"/>
              </a:spcAft>
            </a:pPr>
            <a:r>
              <a:rPr lang="en-US" sz="2400" dirty="0" smtClean="0">
                <a:gradFill>
                  <a:gsLst>
                    <a:gs pos="2917">
                      <a:schemeClr val="tx1"/>
                    </a:gs>
                    <a:gs pos="30000">
                      <a:schemeClr val="tx1"/>
                    </a:gs>
                  </a:gsLst>
                  <a:lin ang="5400000" scaled="0"/>
                </a:gradFill>
              </a:rPr>
              <a:t>$200m Pilot – 4 Employees</a:t>
            </a:r>
          </a:p>
          <a:p>
            <a:pPr>
              <a:lnSpc>
                <a:spcPct val="90000"/>
              </a:lnSpc>
              <a:spcAft>
                <a:spcPts val="600"/>
              </a:spcAft>
            </a:pPr>
            <a:r>
              <a:rPr lang="en-US" sz="2400" dirty="0" smtClean="0">
                <a:gradFill>
                  <a:gsLst>
                    <a:gs pos="2917">
                      <a:schemeClr val="tx1"/>
                    </a:gs>
                    <a:gs pos="30000">
                      <a:schemeClr val="tx1"/>
                    </a:gs>
                  </a:gsLst>
                  <a:lin ang="5400000" scaled="0"/>
                </a:gradFill>
              </a:rPr>
              <a:t>Expanding to $2bn</a:t>
            </a:r>
          </a:p>
        </p:txBody>
      </p:sp>
    </p:spTree>
    <p:extLst>
      <p:ext uri="{BB962C8B-B14F-4D97-AF65-F5344CB8AC3E}">
        <p14:creationId xmlns:p14="http://schemas.microsoft.com/office/powerpoint/2010/main" val="268195972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Enterprise Program Management Office (EPMO)</a:t>
            </a:r>
            <a:endParaRPr lang="en-US" dirty="0"/>
          </a:p>
        </p:txBody>
      </p:sp>
      <p:sp>
        <p:nvSpPr>
          <p:cNvPr id="4" name="Rectangle 3"/>
          <p:cNvSpPr>
            <a:spLocks noChangeArrowheads="1"/>
          </p:cNvSpPr>
          <p:nvPr/>
        </p:nvSpPr>
        <p:spPr bwMode="auto">
          <a:xfrm>
            <a:off x="808037" y="2081728"/>
            <a:ext cx="10896600" cy="4082534"/>
          </a:xfrm>
          <a:prstGeom prst="rect">
            <a:avLst/>
          </a:prstGeom>
          <a:noFill/>
          <a:ln w="25400">
            <a:solidFill>
              <a:schemeClr val="bg1">
                <a:lumMod val="65000"/>
              </a:schemeClr>
            </a:solidFill>
            <a:miter lim="800000"/>
            <a:headEnd/>
            <a:tailEnd/>
          </a:ln>
          <a:effectLst>
            <a:outerShdw dist="35921" dir="2700000" algn="ctr" rotWithShape="0">
              <a:schemeClr val="bg2"/>
            </a:outerShdw>
          </a:effectLst>
        </p:spPr>
        <p:txBody>
          <a:bodyPr wrap="square" anchor="ctr">
            <a:noAutofit/>
          </a:bodyPr>
          <a:lstStyle/>
          <a:p>
            <a:pPr>
              <a:defRPr/>
            </a:pPr>
            <a:endParaRPr lang="en-US" dirty="0">
              <a:ea typeface="ＭＳ Ｐゴシック" pitchFamily="-110" charset="-128"/>
            </a:endParaRPr>
          </a:p>
        </p:txBody>
      </p:sp>
      <p:sp>
        <p:nvSpPr>
          <p:cNvPr id="6" name="Text Box 7"/>
          <p:cNvSpPr txBox="1">
            <a:spLocks noChangeArrowheads="1"/>
          </p:cNvSpPr>
          <p:nvPr/>
        </p:nvSpPr>
        <p:spPr bwMode="auto">
          <a:xfrm>
            <a:off x="1042059" y="1897062"/>
            <a:ext cx="1075466" cy="369332"/>
          </a:xfrm>
          <a:prstGeom prst="rect">
            <a:avLst/>
          </a:prstGeom>
          <a:solidFill>
            <a:schemeClr val="bg1"/>
          </a:solidFill>
          <a:ln w="25400">
            <a:noFill/>
            <a:miter lim="800000"/>
            <a:headEnd/>
            <a:tailEnd/>
          </a:ln>
        </p:spPr>
        <p:txBody>
          <a:bodyPr wrap="square">
            <a:spAutoFit/>
          </a:bodyPr>
          <a:lstStyle/>
          <a:p>
            <a:pPr>
              <a:buFont typeface="Times" pitchFamily="-112" charset="0"/>
              <a:buNone/>
            </a:pPr>
            <a:r>
              <a:rPr lang="en-US" sz="1800" b="1" i="1" dirty="0">
                <a:solidFill>
                  <a:schemeClr val="tx2"/>
                </a:solidFill>
              </a:rPr>
              <a:t>Vision</a:t>
            </a:r>
            <a:endParaRPr lang="en-US" sz="1800" dirty="0">
              <a:solidFill>
                <a:schemeClr val="tx2"/>
              </a:solidFill>
            </a:endParaRPr>
          </a:p>
        </p:txBody>
      </p:sp>
      <p:sp>
        <p:nvSpPr>
          <p:cNvPr id="11" name="TextBox 10"/>
          <p:cNvSpPr txBox="1"/>
          <p:nvPr/>
        </p:nvSpPr>
        <p:spPr>
          <a:xfrm>
            <a:off x="731837" y="2430462"/>
            <a:ext cx="11201400" cy="3276600"/>
          </a:xfrm>
          <a:prstGeom prst="rect">
            <a:avLst/>
          </a:prstGeom>
          <a:noFill/>
        </p:spPr>
        <p:txBody>
          <a:bodyPr wrap="square" lIns="182880" tIns="146304" rIns="182880" bIns="146304" rtlCol="0">
            <a:noAutofit/>
          </a:bodyPr>
          <a:lstStyle/>
          <a:p>
            <a:pPr algn="ctr">
              <a:lnSpc>
                <a:spcPct val="90000"/>
              </a:lnSpc>
              <a:spcAft>
                <a:spcPts val="600"/>
              </a:spcAft>
            </a:pPr>
            <a:r>
              <a:rPr lang="en-US" sz="2400" dirty="0" smtClean="0">
                <a:gradFill>
                  <a:gsLst>
                    <a:gs pos="2917">
                      <a:schemeClr val="tx1"/>
                    </a:gs>
                    <a:gs pos="30000">
                      <a:schemeClr val="tx1"/>
                    </a:gs>
                  </a:gsLst>
                  <a:lin ang="5400000" scaled="0"/>
                </a:gradFill>
              </a:rPr>
              <a:t>To foster disciplined project management across Con Edison</a:t>
            </a:r>
          </a:p>
          <a:p>
            <a:pPr algn="ctr">
              <a:lnSpc>
                <a:spcPct val="90000"/>
              </a:lnSpc>
              <a:spcAft>
                <a:spcPts val="600"/>
              </a:spcAft>
            </a:pPr>
            <a:r>
              <a:rPr lang="en-US" sz="2400" dirty="0" smtClean="0">
                <a:gradFill>
                  <a:gsLst>
                    <a:gs pos="2917">
                      <a:schemeClr val="tx1"/>
                    </a:gs>
                    <a:gs pos="30000">
                      <a:schemeClr val="tx1"/>
                    </a:gs>
                  </a:gsLst>
                  <a:lin ang="5400000" scaled="0"/>
                </a:gradFill>
              </a:rPr>
              <a:t> maximizing our investments</a:t>
            </a:r>
          </a:p>
          <a:p>
            <a:pPr algn="ctr">
              <a:lnSpc>
                <a:spcPct val="90000"/>
              </a:lnSpc>
              <a:spcAft>
                <a:spcPts val="600"/>
              </a:spcAft>
            </a:pPr>
            <a:r>
              <a:rPr lang="en-US" sz="2400" dirty="0" smtClean="0">
                <a:gradFill>
                  <a:gsLst>
                    <a:gs pos="2917">
                      <a:schemeClr val="tx1"/>
                    </a:gs>
                    <a:gs pos="30000">
                      <a:schemeClr val="tx1"/>
                    </a:gs>
                  </a:gsLst>
                  <a:lin ang="5400000" scaled="0"/>
                </a:gradFill>
              </a:rPr>
              <a:t> ensuring strategic alignment</a:t>
            </a:r>
          </a:p>
          <a:p>
            <a:pPr algn="ctr">
              <a:lnSpc>
                <a:spcPct val="90000"/>
              </a:lnSpc>
              <a:spcAft>
                <a:spcPts val="600"/>
              </a:spcAft>
            </a:pPr>
            <a:r>
              <a:rPr lang="en-US" sz="2400" dirty="0" smtClean="0">
                <a:gradFill>
                  <a:gsLst>
                    <a:gs pos="2917">
                      <a:schemeClr val="tx1"/>
                    </a:gs>
                    <a:gs pos="30000">
                      <a:schemeClr val="tx1"/>
                    </a:gs>
                  </a:gsLst>
                  <a:lin ang="5400000" scaled="0"/>
                </a:gradFill>
              </a:rPr>
              <a:t> providing transparency</a:t>
            </a:r>
          </a:p>
          <a:p>
            <a:pPr algn="ctr">
              <a:lnSpc>
                <a:spcPct val="90000"/>
              </a:lnSpc>
              <a:spcAft>
                <a:spcPts val="600"/>
              </a:spcAft>
            </a:pPr>
            <a:r>
              <a:rPr lang="en-US" sz="2400" dirty="0" smtClean="0">
                <a:gradFill>
                  <a:gsLst>
                    <a:gs pos="2917">
                      <a:schemeClr val="tx1"/>
                    </a:gs>
                    <a:gs pos="30000">
                      <a:schemeClr val="tx1"/>
                    </a:gs>
                  </a:gsLst>
                  <a:lin ang="5400000" scaled="0"/>
                </a:gradFill>
              </a:rPr>
              <a:t> reducing execution risk</a:t>
            </a:r>
          </a:p>
          <a:p>
            <a:pPr algn="ctr">
              <a:lnSpc>
                <a:spcPct val="90000"/>
              </a:lnSpc>
              <a:spcAft>
                <a:spcPts val="600"/>
              </a:spcAft>
            </a:pPr>
            <a:r>
              <a:rPr lang="en-US" sz="2400" dirty="0" smtClean="0">
                <a:gradFill>
                  <a:gsLst>
                    <a:gs pos="2917">
                      <a:schemeClr val="tx1"/>
                    </a:gs>
                    <a:gs pos="30000">
                      <a:schemeClr val="tx1"/>
                    </a:gs>
                  </a:gsLst>
                  <a:lin ang="5400000" scaled="0"/>
                </a:gradFill>
              </a:rPr>
              <a:t>Increasing portfolio return on investment</a:t>
            </a:r>
          </a:p>
          <a:p>
            <a:pPr algn="ctr">
              <a:lnSpc>
                <a:spcPct val="90000"/>
              </a:lnSpc>
              <a:spcAft>
                <a:spcPts val="600"/>
              </a:spcAft>
            </a:pPr>
            <a:r>
              <a:rPr lang="en-US" sz="2400" dirty="0" smtClean="0">
                <a:gradFill>
                  <a:gsLst>
                    <a:gs pos="2917">
                      <a:schemeClr val="tx1"/>
                    </a:gs>
                    <a:gs pos="30000">
                      <a:schemeClr val="tx1"/>
                    </a:gs>
                  </a:gsLst>
                  <a:lin ang="5400000" scaled="0"/>
                </a:gradFill>
              </a:rPr>
              <a:t>providing coaching,  mentorship and training to our project managers</a:t>
            </a:r>
          </a:p>
          <a:p>
            <a:pPr algn="ctr">
              <a:lnSpc>
                <a:spcPct val="90000"/>
              </a:lnSpc>
              <a:spcAft>
                <a:spcPts val="600"/>
              </a:spcAft>
            </a:pPr>
            <a:r>
              <a:rPr lang="en-US" sz="2400" dirty="0" smtClean="0">
                <a:gradFill>
                  <a:gsLst>
                    <a:gs pos="2917">
                      <a:schemeClr val="tx1"/>
                    </a:gs>
                    <a:gs pos="30000">
                      <a:schemeClr val="tx1"/>
                    </a:gs>
                  </a:gsLst>
                  <a:lin ang="5400000" scaled="0"/>
                </a:gradFill>
              </a:rPr>
              <a:t> and developing the supporting processes and technologies.</a:t>
            </a:r>
          </a:p>
        </p:txBody>
      </p:sp>
    </p:spTree>
    <p:extLst>
      <p:ext uri="{BB962C8B-B14F-4D97-AF65-F5344CB8AC3E}">
        <p14:creationId xmlns:p14="http://schemas.microsoft.com/office/powerpoint/2010/main" val="2662978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potx" id="{D65F44BC-C9C2-4706-AB04-B50E151FB38B}" vid="{F65E1CC8-FC9C-4ABE-A182-63CE42710E75}"/>
    </a:ext>
  </a:extLst>
</a:theme>
</file>

<file path=ppt/theme/theme2.xml><?xml version="1.0" encoding="utf-8"?>
<a:theme xmlns:a="http://schemas.openxmlformats.org/drawingml/2006/main" name="5_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 id="{C61AC4D3-E193-4109-AC9A-62AA01AE86C7}" vid="{992E63A4-A22B-4981-B03C-698942FFAD6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20a72cd1d1b757882aa70762ca7ed1bf">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50a28c475fac834f54235d5d0d84a2d0"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20</Value>
      <Value>19</Value>
      <Value>23</Value>
      <Value>21</Value>
    </TaxCatchAll>
    <Event_x0020_End_x0020_Date xmlns="e36bfbf9-5e42-489c-a259-4c54eb22cb57">2014-02-05T08:00:00+00:00</Event_x0020_End_x0020_Date>
    <Event_x0020_Start_x0020_Date xmlns="e36bfbf9-5e42-489c-a259-4c54eb22cb57">2014-02-02T08:00:00+00:00</Event_x0020_Start_x0020_Date>
    <MS_x0020_Speaker xmlns="e36bfbf9-5e42-489c-a259-4c54eb22cb57">
      <UserInfo>
        <DisplayName/>
        <AccountId xsi:nil="true"/>
        <AccountType/>
      </UserInfo>
    </MS_x0020_Speaker>
    <External_x0020_Speaker xmlns="e36bfbf9-5e42-489c-a259-4c54eb22cb57"> Frank La Rocca</External_x0020_Speaker>
    <Session_x0020_Code xmlns="e36bfbf9-5e42-489c-a259-4c54eb22cb57">PC212</Session_x0020_Code>
    <Presentation_x0020_Date xmlns="e36bfbf9-5e42-489c-a259-4c54eb22cb57">2014-02-04T08:00:00+00:00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Anaheim Convention Center</TermName>
          <TermId xmlns="http://schemas.microsoft.com/office/infopath/2007/PartnerControls">c525dbc1-fb46-4f9d-a196-ce33b4962b5a</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TermInfo xmlns="http://schemas.microsoft.com/office/infopath/2007/PartnerControls">
          <TermName xmlns="http://schemas.microsoft.com/office/infopath/2007/PartnerControls">IT professionals</TermName>
          <TermId xmlns="http://schemas.microsoft.com/office/infopath/2007/PartnerControls">f9d20670-fa9a-45b8-a017-ba71db81a534</TermId>
        </TermInfo>
      </Term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Microsoft Project Conference</TermName>
          <TermId xmlns="http://schemas.microsoft.com/office/infopath/2007/PartnerControls">8541e3ab-89f7-4683-9d1d-08e608a88885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Anaheim</TermName>
          <TermId xmlns="http://schemas.microsoft.com/office/infopath/2007/PartnerControls">67ffa72a-1f39-45c3-9bb1-f96b5f9c92e3</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axKeywordTaxHTField>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9DE81CC5-C1FA-4302-87E0-B994431D4189}"/>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Microsoft_Project_Conference_2014_16x9_Template</Template>
  <TotalTime>1709</TotalTime>
  <Words>3140</Words>
  <Application>Microsoft Office PowerPoint</Application>
  <PresentationFormat>Custom</PresentationFormat>
  <Paragraphs>861</Paragraphs>
  <Slides>44</Slides>
  <Notes>6</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44</vt:i4>
      </vt:variant>
    </vt:vector>
  </HeadingPairs>
  <TitlesOfParts>
    <vt:vector size="60" baseType="lpstr">
      <vt:lpstr>ＭＳ Ｐゴシック</vt:lpstr>
      <vt:lpstr>Arial</vt:lpstr>
      <vt:lpstr>Arial Narrow</vt:lpstr>
      <vt:lpstr>Calibri</vt:lpstr>
      <vt:lpstr>Consolas</vt:lpstr>
      <vt:lpstr>Futura T</vt:lpstr>
      <vt:lpstr>Gill Sans</vt:lpstr>
      <vt:lpstr>Segoe Light</vt:lpstr>
      <vt:lpstr>Segoe UI</vt:lpstr>
      <vt:lpstr>Segoe UI Light</vt:lpstr>
      <vt:lpstr>Times</vt:lpstr>
      <vt:lpstr>Times New Roman</vt:lpstr>
      <vt:lpstr>Times New Roman (Hebrew)</vt:lpstr>
      <vt:lpstr>Wingdings</vt:lpstr>
      <vt:lpstr>5-30504_Project_Conference_2014_16x9_Template</vt:lpstr>
      <vt:lpstr>5_5-30504_Project_Conference_2014_16x9_Template</vt:lpstr>
      <vt:lpstr>PowerPoint Presentation</vt:lpstr>
      <vt:lpstr>Con Edison’s Portfolio and Project Management Journey</vt:lpstr>
      <vt:lpstr>My Objectives for Today</vt:lpstr>
      <vt:lpstr>Corporate Landscape</vt:lpstr>
      <vt:lpstr>My Background</vt:lpstr>
      <vt:lpstr>Where to start?</vt:lpstr>
      <vt:lpstr>Investment Optimization &amp; Management</vt:lpstr>
      <vt:lpstr>EPMO- Enterprise Program Management Office</vt:lpstr>
      <vt:lpstr>Enterprise Program Management Office (EPMO)</vt:lpstr>
      <vt:lpstr>Common Planning Challenges</vt:lpstr>
      <vt:lpstr>Capital Optimization:  Methodology</vt:lpstr>
      <vt:lpstr>Optimization Process and Governance Overview</vt:lpstr>
      <vt:lpstr>Strategic Driver Definition</vt:lpstr>
      <vt:lpstr>Strategic Driver Prioritization Results</vt:lpstr>
      <vt:lpstr>Evaluating Projects Using Criteria</vt:lpstr>
      <vt:lpstr>Analysis:  Strategic Value &amp; Cost</vt:lpstr>
      <vt:lpstr>Analysis:  Applying Constraints</vt:lpstr>
      <vt:lpstr>Analysis:  Evaluating Constraint Impact</vt:lpstr>
      <vt:lpstr>Aligning Our Spend with Our Vision</vt:lpstr>
      <vt:lpstr>Building Our Portfolios</vt:lpstr>
      <vt:lpstr>Monthly Variance Reporting/Management</vt:lpstr>
      <vt:lpstr>PowerPoint Presentation</vt:lpstr>
      <vt:lpstr>2013- Portfolio Forecasting Accuracy – Spot On!</vt:lpstr>
      <vt:lpstr>EPMO: Budget and Utilization Trends</vt:lpstr>
      <vt:lpstr>Portfolio Summary by Organization </vt:lpstr>
      <vt:lpstr>Developing Trends and Metrics</vt:lpstr>
      <vt:lpstr>Project Forecasting Accuracy</vt:lpstr>
      <vt:lpstr>EPMO:  Learning Root Cause</vt:lpstr>
      <vt:lpstr>Dynamic Re-allocation in Action</vt:lpstr>
      <vt:lpstr>Dynamic Re-Allocation ‘Sweep’ Process </vt:lpstr>
      <vt:lpstr>Dynamic Re-Allocation ‘Sweep’ Process </vt:lpstr>
      <vt:lpstr>New Projects Approved by Organization</vt:lpstr>
      <vt:lpstr>Redirects by Organization</vt:lpstr>
      <vt:lpstr>Total Releases by Organization</vt:lpstr>
      <vt:lpstr>Reasons for Releases by Organization</vt:lpstr>
      <vt:lpstr>EPMO:  How to Measure Value</vt:lpstr>
      <vt:lpstr>EPMO: Developing Trends and Metrics  </vt:lpstr>
      <vt:lpstr>EPMO: Developing Trends and Metrics  </vt:lpstr>
      <vt:lpstr>Building a credible EPMO</vt:lpstr>
      <vt:lpstr>Next Steps</vt:lpstr>
      <vt:lpstr>PowerPoint Presentation</vt:lpstr>
      <vt:lpstr>PowerPoint Presentation</vt:lpstr>
      <vt:lpstr>PowerPoint Presentation</vt:lpstr>
      <vt:lpstr>PowerPoint Presentation</vt:lpstr>
    </vt:vector>
  </TitlesOfParts>
  <Manager>&lt;Comms manager/speech writer&gt;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Con Edison Utilizes Dynamic Planning Process 'Sweep" to Optimize a $2bn Capital Portfolio to Increase ROI</dc:title>
  <dc:subject>Project Conference 2014</dc:subject>
  <dc:creator>Jamie Timperley (Dynamic Events Inc)</dc:creator>
  <cp:keywords>Project Conference 2014</cp:keywords>
  <dc:description>Template by: Mitchell Derrey, Silver Fox Productions
Formatting by: 
Event Dates: February 2-5, 2014
Event Location: Anaheim, CA
Audience Type: Internal/External</dc:description>
  <cp:lastModifiedBy>Lynette Spears (Silver Fox)</cp:lastModifiedBy>
  <cp:revision>146</cp:revision>
  <dcterms:created xsi:type="dcterms:W3CDTF">2013-11-18T23:57:57Z</dcterms:created>
  <dcterms:modified xsi:type="dcterms:W3CDTF">2014-02-04T23:55:01Z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741;#Project Conference|e78f6a1e-94a7-4673-9466-01c6e41b390d</vt:lpwstr>
  </property>
  <property fmtid="{D5CDD505-2E9C-101B-9397-08002B2CF9AE}" pid="5" name="Audience">
    <vt:lpwstr/>
  </property>
  <property fmtid="{D5CDD505-2E9C-101B-9397-08002B2CF9AE}" pid="6" name="Campaign">
    <vt:lpwstr/>
  </property>
  <property fmtid="{D5CDD505-2E9C-101B-9397-08002B2CF9AE}" pid="8" name="Track">
    <vt:lpwstr/>
  </property>
  <property fmtid="{D5CDD505-2E9C-101B-9397-08002B2CF9AE}" pid="9" name="Event Location">
    <vt:lpwstr>19;#Anaheim|67ffa72a-1f39-45c3-9bb1-f96b5f9c92e3</vt:lpwstr>
  </property>
  <property fmtid="{D5CDD505-2E9C-101B-9397-08002B2CF9AE}" pid="10" name="Audience1">
    <vt:lpwstr>21;#IT professionals|f9d20670-fa9a-45b8-a017-ba71db81a534</vt:lpwstr>
  </property>
  <property fmtid="{D5CDD505-2E9C-101B-9397-08002B2CF9AE}" pid="12" name="Event_x0020_Name">
    <vt:lpwstr>23;#Microsoft Project Conference|8541e3ab-89f7-4683-9d1d-08e608a88885</vt:lpwstr>
  </property>
  <property fmtid="{D5CDD505-2E9C-101B-9397-08002B2CF9AE}" pid="13" name="Event_x0020_Venue">
    <vt:lpwstr>20;#Anaheim Convention Center|c525dbc1-fb46-4f9d-a196-ce33b4962b5a</vt:lpwstr>
  </property>
  <property fmtid="{D5CDD505-2E9C-101B-9397-08002B2CF9AE}" pid="15" name="Event Venue">
    <vt:lpwstr>20</vt:lpwstr>
  </property>
  <property fmtid="{D5CDD505-2E9C-101B-9397-08002B2CF9AE}" pid="16" name="Event Name">
    <vt:lpwstr>23</vt:lpwstr>
  </property>
</Properties>
</file>