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4082" r:id="rId4"/>
    <p:sldMasterId id="2147484197" r:id="rId5"/>
  </p:sldMasterIdLst>
  <p:notesMasterIdLst>
    <p:notesMasterId r:id="rId119"/>
  </p:notesMasterIdLst>
  <p:handoutMasterIdLst>
    <p:handoutMasterId r:id="rId120"/>
  </p:handoutMasterIdLst>
  <p:sldIdLst>
    <p:sldId id="1135" r:id="rId6"/>
    <p:sldId id="1054" r:id="rId7"/>
    <p:sldId id="1495" r:id="rId8"/>
    <p:sldId id="1496" r:id="rId9"/>
    <p:sldId id="1222" r:id="rId10"/>
    <p:sldId id="1493" r:id="rId11"/>
    <p:sldId id="1476" r:id="rId12"/>
    <p:sldId id="1473" r:id="rId13"/>
    <p:sldId id="1240" r:id="rId14"/>
    <p:sldId id="1412" r:id="rId15"/>
    <p:sldId id="1413" r:id="rId16"/>
    <p:sldId id="1414" r:id="rId17"/>
    <p:sldId id="1415" r:id="rId18"/>
    <p:sldId id="1416" r:id="rId19"/>
    <p:sldId id="1417" r:id="rId20"/>
    <p:sldId id="1418" r:id="rId21"/>
    <p:sldId id="1419" r:id="rId22"/>
    <p:sldId id="1420" r:id="rId23"/>
    <p:sldId id="1474" r:id="rId24"/>
    <p:sldId id="1423" r:id="rId25"/>
    <p:sldId id="1425" r:id="rId26"/>
    <p:sldId id="1426" r:id="rId27"/>
    <p:sldId id="1475" r:id="rId28"/>
    <p:sldId id="1239" r:id="rId29"/>
    <p:sldId id="1421" r:id="rId30"/>
    <p:sldId id="1424" r:id="rId31"/>
    <p:sldId id="1341" r:id="rId32"/>
    <p:sldId id="1359" r:id="rId33"/>
    <p:sldId id="1251" r:id="rId34"/>
    <p:sldId id="1439" r:id="rId35"/>
    <p:sldId id="1477" r:id="rId36"/>
    <p:sldId id="1268" r:id="rId37"/>
    <p:sldId id="1370" r:id="rId38"/>
    <p:sldId id="1269" r:id="rId39"/>
    <p:sldId id="1372" r:id="rId40"/>
    <p:sldId id="1373" r:id="rId41"/>
    <p:sldId id="1374" r:id="rId42"/>
    <p:sldId id="1478" r:id="rId43"/>
    <p:sldId id="1273" r:id="rId44"/>
    <p:sldId id="1375" r:id="rId45"/>
    <p:sldId id="1369" r:id="rId46"/>
    <p:sldId id="1277" r:id="rId47"/>
    <p:sldId id="1376" r:id="rId48"/>
    <p:sldId id="1377" r:id="rId49"/>
    <p:sldId id="1282" r:id="rId50"/>
    <p:sldId id="1279" r:id="rId51"/>
    <p:sldId id="1280" r:id="rId52"/>
    <p:sldId id="1479" r:id="rId53"/>
    <p:sldId id="1386" r:id="rId54"/>
    <p:sldId id="1387" r:id="rId55"/>
    <p:sldId id="1348" r:id="rId56"/>
    <p:sldId id="1492" r:id="rId57"/>
    <p:sldId id="1324" r:id="rId58"/>
    <p:sldId id="1347" r:id="rId59"/>
    <p:sldId id="1438" r:id="rId60"/>
    <p:sldId id="1431" r:id="rId61"/>
    <p:sldId id="1440" r:id="rId62"/>
    <p:sldId id="1481" r:id="rId63"/>
    <p:sldId id="1480" r:id="rId64"/>
    <p:sldId id="1295" r:id="rId65"/>
    <p:sldId id="1296" r:id="rId66"/>
    <p:sldId id="1297" r:id="rId67"/>
    <p:sldId id="1298" r:id="rId68"/>
    <p:sldId id="1299" r:id="rId69"/>
    <p:sldId id="1300" r:id="rId70"/>
    <p:sldId id="1482" r:id="rId71"/>
    <p:sldId id="1403" r:id="rId72"/>
    <p:sldId id="1404" r:id="rId73"/>
    <p:sldId id="1405" r:id="rId74"/>
    <p:sldId id="1304" r:id="rId75"/>
    <p:sldId id="1407" r:id="rId76"/>
    <p:sldId id="1406" r:id="rId77"/>
    <p:sldId id="1483" r:id="rId78"/>
    <p:sldId id="1314" r:id="rId79"/>
    <p:sldId id="1408" r:id="rId80"/>
    <p:sldId id="1316" r:id="rId81"/>
    <p:sldId id="1315" r:id="rId82"/>
    <p:sldId id="1484" r:id="rId83"/>
    <p:sldId id="1429" r:id="rId84"/>
    <p:sldId id="1428" r:id="rId85"/>
    <p:sldId id="1485" r:id="rId86"/>
    <p:sldId id="1388" r:id="rId87"/>
    <p:sldId id="1486" r:id="rId88"/>
    <p:sldId id="1328" r:id="rId89"/>
    <p:sldId id="1325" r:id="rId90"/>
    <p:sldId id="1453" r:id="rId91"/>
    <p:sldId id="1460" r:id="rId92"/>
    <p:sldId id="1487" r:id="rId93"/>
    <p:sldId id="1462" r:id="rId94"/>
    <p:sldId id="1463" r:id="rId95"/>
    <p:sldId id="1464" r:id="rId96"/>
    <p:sldId id="1465" r:id="rId97"/>
    <p:sldId id="1466" r:id="rId98"/>
    <p:sldId id="1467" r:id="rId99"/>
    <p:sldId id="1468" r:id="rId100"/>
    <p:sldId id="1469" r:id="rId101"/>
    <p:sldId id="1458" r:id="rId102"/>
    <p:sldId id="1489" r:id="rId103"/>
    <p:sldId id="1442" r:id="rId104"/>
    <p:sldId id="1362" r:id="rId105"/>
    <p:sldId id="1393" r:id="rId106"/>
    <p:sldId id="1490" r:id="rId107"/>
    <p:sldId id="1252" r:id="rId108"/>
    <p:sldId id="1444" r:id="rId109"/>
    <p:sldId id="1447" r:id="rId110"/>
    <p:sldId id="1449" r:id="rId111"/>
    <p:sldId id="1334" r:id="rId112"/>
    <p:sldId id="1491" r:id="rId113"/>
    <p:sldId id="1356" r:id="rId114"/>
    <p:sldId id="1472" r:id="rId115"/>
    <p:sldId id="1150" r:id="rId116"/>
    <p:sldId id="1497" r:id="rId117"/>
    <p:sldId id="1076" r:id="rId118"/>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054"/>
            <p14:sldId id="1495"/>
            <p14:sldId id="1496"/>
            <p14:sldId id="1222"/>
            <p14:sldId id="1493"/>
            <p14:sldId id="1476"/>
          </p14:sldIdLst>
        </p14:section>
        <p14:section name="RMS in Action" id="{BC46F327-CB73-40DF-BD2B-6F25CEF15704}">
          <p14:sldIdLst>
            <p14:sldId id="1473"/>
            <p14:sldId id="1240"/>
            <p14:sldId id="1412"/>
            <p14:sldId id="1413"/>
            <p14:sldId id="1414"/>
            <p14:sldId id="1415"/>
            <p14:sldId id="1416"/>
            <p14:sldId id="1417"/>
            <p14:sldId id="1418"/>
            <p14:sldId id="1419"/>
            <p14:sldId id="1420"/>
            <p14:sldId id="1474"/>
            <p14:sldId id="1423"/>
            <p14:sldId id="1425"/>
            <p14:sldId id="1426"/>
            <p14:sldId id="1475"/>
            <p14:sldId id="1239"/>
            <p14:sldId id="1421"/>
            <p14:sldId id="1424"/>
          </p14:sldIdLst>
        </p14:section>
        <p14:section name="Azure AD RM" id="{FDDDE79A-50BE-4EE3-AFCC-A702C9570CF9}">
          <p14:sldIdLst>
            <p14:sldId id="1341"/>
            <p14:sldId id="1359"/>
          </p14:sldIdLst>
        </p14:section>
        <p14:section name="Cloud Bound" id="{7D5DECD3-111F-43C6-BD11-87C215AA1C4A}">
          <p14:sldIdLst>
            <p14:sldId id="1251"/>
            <p14:sldId id="1439"/>
            <p14:sldId id="1477"/>
            <p14:sldId id="1268"/>
            <p14:sldId id="1370"/>
            <p14:sldId id="1269"/>
            <p14:sldId id="1372"/>
            <p14:sldId id="1373"/>
            <p14:sldId id="1374"/>
            <p14:sldId id="1478"/>
            <p14:sldId id="1273"/>
            <p14:sldId id="1375"/>
            <p14:sldId id="1369"/>
            <p14:sldId id="1277"/>
            <p14:sldId id="1376"/>
            <p14:sldId id="1377"/>
            <p14:sldId id="1282"/>
            <p14:sldId id="1279"/>
            <p14:sldId id="1280"/>
            <p14:sldId id="1479"/>
            <p14:sldId id="1386"/>
            <p14:sldId id="1387"/>
            <p14:sldId id="1348"/>
            <p14:sldId id="1492"/>
          </p14:sldIdLst>
        </p14:section>
        <p14:section name="Cloud Accepting" id="{8D82DC34-D476-4461-911C-FE09466024B9}">
          <p14:sldIdLst>
            <p14:sldId id="1324"/>
            <p14:sldId id="1347"/>
            <p14:sldId id="1438"/>
            <p14:sldId id="1431"/>
            <p14:sldId id="1440"/>
            <p14:sldId id="1481"/>
            <p14:sldId id="1480"/>
            <p14:sldId id="1295"/>
            <p14:sldId id="1296"/>
            <p14:sldId id="1297"/>
            <p14:sldId id="1298"/>
            <p14:sldId id="1299"/>
            <p14:sldId id="1300"/>
            <p14:sldId id="1482"/>
            <p14:sldId id="1403"/>
            <p14:sldId id="1404"/>
            <p14:sldId id="1405"/>
            <p14:sldId id="1304"/>
            <p14:sldId id="1407"/>
            <p14:sldId id="1406"/>
            <p14:sldId id="1483"/>
            <p14:sldId id="1314"/>
            <p14:sldId id="1408"/>
            <p14:sldId id="1316"/>
            <p14:sldId id="1315"/>
            <p14:sldId id="1484"/>
            <p14:sldId id="1429"/>
            <p14:sldId id="1428"/>
            <p14:sldId id="1485"/>
            <p14:sldId id="1388"/>
            <p14:sldId id="1486"/>
            <p14:sldId id="1328"/>
          </p14:sldIdLst>
        </p14:section>
        <p14:section name="Cloud Hesitant" id="{E53D85B4-5B16-4075-BB02-EDF875C462F0}">
          <p14:sldIdLst>
            <p14:sldId id="1325"/>
            <p14:sldId id="1453"/>
            <p14:sldId id="1460"/>
            <p14:sldId id="1487"/>
            <p14:sldId id="1462"/>
            <p14:sldId id="1463"/>
            <p14:sldId id="1464"/>
            <p14:sldId id="1465"/>
            <p14:sldId id="1466"/>
            <p14:sldId id="1467"/>
            <p14:sldId id="1468"/>
            <p14:sldId id="1469"/>
            <p14:sldId id="1458"/>
            <p14:sldId id="1489"/>
            <p14:sldId id="1442"/>
            <p14:sldId id="1362"/>
            <p14:sldId id="1393"/>
            <p14:sldId id="1490"/>
            <p14:sldId id="1252"/>
            <p14:sldId id="1444"/>
            <p14:sldId id="1447"/>
            <p14:sldId id="1449"/>
            <p14:sldId id="1334"/>
            <p14:sldId id="1491"/>
            <p14:sldId id="1356"/>
          </p14:sldIdLst>
        </p14:section>
        <p14:section name="Special content" id="{6925D2A1-AD53-4951-AB34-79DFA02CD676}">
          <p14:sldIdLst>
            <p14:sldId id="1472"/>
            <p14:sldId id="1150"/>
            <p14:sldId id="1497"/>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14" autoAdjust="0"/>
    <p:restoredTop sz="70952" autoAdjust="0"/>
  </p:normalViewPr>
  <p:slideViewPr>
    <p:cSldViewPr snapToGrid="0">
      <p:cViewPr varScale="1">
        <p:scale>
          <a:sx n="78" d="100"/>
          <a:sy n="78" d="100"/>
        </p:scale>
        <p:origin x="1644" y="96"/>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p:scale>
          <a:sx n="41" d="100"/>
          <a:sy n="41" d="100"/>
        </p:scale>
        <p:origin x="-3792" y="-8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slide" Target="slides/slide108.xml"/><Relationship Id="rId118" Type="http://schemas.openxmlformats.org/officeDocument/2006/relationships/slide" Target="slides/slide11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handoutMaster" Target="handoutMasters/handoutMaster1.xml"/><Relationship Id="rId125"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6/27/2013 2:22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6/27/2013 2:22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6/27/2013 2:22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r>
              <a:rPr lang="en-US" dirty="0" smtClean="0"/>
              <a:t>TechEd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2:22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4069049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23</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6/27/2013 2:22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424955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2:22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3690526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2:22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3871056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2:22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2304345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71D6E64-6DBE-4BE4-AAD5-748270F4DCC4}" type="datetime1">
              <a:rPr lang="en-US" smtClean="0"/>
              <a:t>6/27/2013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1058517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31</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6/27/2013 2:22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484575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38</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6/27/2013 2:22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445391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2:22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44</a:t>
            </a:fld>
            <a:endParaRPr lang="en-US" dirty="0"/>
          </a:p>
        </p:txBody>
      </p:sp>
    </p:spTree>
    <p:extLst>
      <p:ext uri="{BB962C8B-B14F-4D97-AF65-F5344CB8AC3E}">
        <p14:creationId xmlns:p14="http://schemas.microsoft.com/office/powerpoint/2010/main" val="3191533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2:22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45</a:t>
            </a:fld>
            <a:endParaRPr lang="en-US" dirty="0"/>
          </a:p>
        </p:txBody>
      </p:sp>
    </p:spTree>
    <p:extLst>
      <p:ext uri="{BB962C8B-B14F-4D97-AF65-F5344CB8AC3E}">
        <p14:creationId xmlns:p14="http://schemas.microsoft.com/office/powerpoint/2010/main" val="1753557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6/27/2013 2:22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2:22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46</a:t>
            </a:fld>
            <a:endParaRPr lang="en-US" dirty="0"/>
          </a:p>
        </p:txBody>
      </p:sp>
    </p:spTree>
    <p:extLst>
      <p:ext uri="{BB962C8B-B14F-4D97-AF65-F5344CB8AC3E}">
        <p14:creationId xmlns:p14="http://schemas.microsoft.com/office/powerpoint/2010/main" val="1584649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2:22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47</a:t>
            </a:fld>
            <a:endParaRPr lang="en-US" dirty="0"/>
          </a:p>
        </p:txBody>
      </p:sp>
    </p:spTree>
    <p:extLst>
      <p:ext uri="{BB962C8B-B14F-4D97-AF65-F5344CB8AC3E}">
        <p14:creationId xmlns:p14="http://schemas.microsoft.com/office/powerpoint/2010/main" val="2467578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48</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6/27/2013 2:22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137967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49</a:t>
            </a:fld>
            <a:endParaRPr lang="en-US" dirty="0"/>
          </a:p>
        </p:txBody>
      </p:sp>
      <p:sp>
        <p:nvSpPr>
          <p:cNvPr id="10" name="Date Placeholder 9"/>
          <p:cNvSpPr>
            <a:spLocks noGrp="1"/>
          </p:cNvSpPr>
          <p:nvPr>
            <p:ph type="dt" idx="13"/>
          </p:nvPr>
        </p:nvSpPr>
        <p:spPr/>
        <p:txBody>
          <a:bodyPr/>
          <a:lstStyle/>
          <a:p>
            <a:fld id="{97E007A5-8701-47C6-A278-5E6EC0281B46}" type="datetime8">
              <a:rPr lang="en-US" smtClean="0"/>
              <a:t>6/27/2013 2:22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600995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50</a:t>
            </a:fld>
            <a:endParaRPr lang="en-US" dirty="0"/>
          </a:p>
        </p:txBody>
      </p:sp>
      <p:sp>
        <p:nvSpPr>
          <p:cNvPr id="10" name="Date Placeholder 9"/>
          <p:cNvSpPr>
            <a:spLocks noGrp="1"/>
          </p:cNvSpPr>
          <p:nvPr>
            <p:ph type="dt" idx="13"/>
          </p:nvPr>
        </p:nvSpPr>
        <p:spPr/>
        <p:txBody>
          <a:bodyPr/>
          <a:lstStyle/>
          <a:p>
            <a:fld id="{97E007A5-8701-47C6-A278-5E6EC0281B46}" type="datetime8">
              <a:rPr lang="en-US" smtClean="0"/>
              <a:t>6/27/2013 2:22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9254246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2:22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51</a:t>
            </a:fld>
            <a:endParaRPr lang="en-US" dirty="0"/>
          </a:p>
        </p:txBody>
      </p:sp>
    </p:spTree>
    <p:extLst>
      <p:ext uri="{BB962C8B-B14F-4D97-AF65-F5344CB8AC3E}">
        <p14:creationId xmlns:p14="http://schemas.microsoft.com/office/powerpoint/2010/main" val="2918704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2:22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52</a:t>
            </a:fld>
            <a:endParaRPr lang="en-US" dirty="0"/>
          </a:p>
        </p:txBody>
      </p:sp>
    </p:spTree>
    <p:extLst>
      <p:ext uri="{BB962C8B-B14F-4D97-AF65-F5344CB8AC3E}">
        <p14:creationId xmlns:p14="http://schemas.microsoft.com/office/powerpoint/2010/main" val="658248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2:22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53</a:t>
            </a:fld>
            <a:endParaRPr lang="en-US" dirty="0"/>
          </a:p>
        </p:txBody>
      </p:sp>
    </p:spTree>
    <p:extLst>
      <p:ext uri="{BB962C8B-B14F-4D97-AF65-F5344CB8AC3E}">
        <p14:creationId xmlns:p14="http://schemas.microsoft.com/office/powerpoint/2010/main" val="20655326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2:22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54</a:t>
            </a:fld>
            <a:endParaRPr lang="en-US" dirty="0"/>
          </a:p>
        </p:txBody>
      </p:sp>
    </p:spTree>
    <p:extLst>
      <p:ext uri="{BB962C8B-B14F-4D97-AF65-F5344CB8AC3E}">
        <p14:creationId xmlns:p14="http://schemas.microsoft.com/office/powerpoint/2010/main" val="17229161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2:22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55</a:t>
            </a:fld>
            <a:endParaRPr lang="en-US" dirty="0"/>
          </a:p>
        </p:txBody>
      </p:sp>
    </p:spTree>
    <p:extLst>
      <p:ext uri="{BB962C8B-B14F-4D97-AF65-F5344CB8AC3E}">
        <p14:creationId xmlns:p14="http://schemas.microsoft.com/office/powerpoint/2010/main" val="781917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6/27/2013 2:22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19253142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2:22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56</a:t>
            </a:fld>
            <a:endParaRPr lang="en-US" dirty="0"/>
          </a:p>
        </p:txBody>
      </p:sp>
    </p:spTree>
    <p:extLst>
      <p:ext uri="{BB962C8B-B14F-4D97-AF65-F5344CB8AC3E}">
        <p14:creationId xmlns:p14="http://schemas.microsoft.com/office/powerpoint/2010/main" val="17792006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2:22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57</a:t>
            </a:fld>
            <a:endParaRPr lang="en-US" dirty="0"/>
          </a:p>
        </p:txBody>
      </p:sp>
    </p:spTree>
    <p:extLst>
      <p:ext uri="{BB962C8B-B14F-4D97-AF65-F5344CB8AC3E}">
        <p14:creationId xmlns:p14="http://schemas.microsoft.com/office/powerpoint/2010/main" val="26994667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58</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6/27/2013 2:22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5176798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59</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6/27/2013 2:22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7944734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66</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6/27/2013 2:22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677815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73</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6/27/2013 2:22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51815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78</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6/27/2013 2:22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4557952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80</a:t>
            </a:fld>
            <a:endParaRPr lang="en-US" dirty="0"/>
          </a:p>
        </p:txBody>
      </p:sp>
      <p:sp>
        <p:nvSpPr>
          <p:cNvPr id="10" name="Date Placeholder 9"/>
          <p:cNvSpPr>
            <a:spLocks noGrp="1"/>
          </p:cNvSpPr>
          <p:nvPr>
            <p:ph type="dt" idx="13"/>
          </p:nvPr>
        </p:nvSpPr>
        <p:spPr/>
        <p:txBody>
          <a:bodyPr/>
          <a:lstStyle/>
          <a:p>
            <a:fld id="{97E007A5-8701-47C6-A278-5E6EC0281B46}" type="datetime8">
              <a:rPr lang="en-US" smtClean="0"/>
              <a:t>6/27/2013 2:22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934929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81</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6/27/2013 2:22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8470311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82</a:t>
            </a:fld>
            <a:endParaRPr lang="en-US" dirty="0"/>
          </a:p>
        </p:txBody>
      </p:sp>
      <p:sp>
        <p:nvSpPr>
          <p:cNvPr id="10" name="Date Placeholder 9"/>
          <p:cNvSpPr>
            <a:spLocks noGrp="1"/>
          </p:cNvSpPr>
          <p:nvPr>
            <p:ph type="dt" idx="13"/>
          </p:nvPr>
        </p:nvSpPr>
        <p:spPr/>
        <p:txBody>
          <a:bodyPr/>
          <a:lstStyle/>
          <a:p>
            <a:fld id="{97E007A5-8701-47C6-A278-5E6EC0281B46}" type="datetime8">
              <a:rPr lang="en-US" smtClean="0"/>
              <a:t>6/27/2013 2:22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667804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6/27/2013 2:22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13362199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83</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6/27/2013 2:22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2777465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2:22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85</a:t>
            </a:fld>
            <a:endParaRPr lang="en-US" dirty="0"/>
          </a:p>
        </p:txBody>
      </p:sp>
    </p:spTree>
    <p:extLst>
      <p:ext uri="{BB962C8B-B14F-4D97-AF65-F5344CB8AC3E}">
        <p14:creationId xmlns:p14="http://schemas.microsoft.com/office/powerpoint/2010/main" val="23112291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88</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6/27/2013 2:22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7290895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96</a:t>
            </a:fld>
            <a:endParaRPr lang="en-US" dirty="0"/>
          </a:p>
        </p:txBody>
      </p:sp>
      <p:sp>
        <p:nvSpPr>
          <p:cNvPr id="10" name="Date Placeholder 9"/>
          <p:cNvSpPr>
            <a:spLocks noGrp="1"/>
          </p:cNvSpPr>
          <p:nvPr>
            <p:ph type="dt" idx="13"/>
          </p:nvPr>
        </p:nvSpPr>
        <p:spPr/>
        <p:txBody>
          <a:bodyPr/>
          <a:lstStyle/>
          <a:p>
            <a:fld id="{97E007A5-8701-47C6-A278-5E6EC0281B46}" type="datetime8">
              <a:rPr lang="en-US" smtClean="0"/>
              <a:t>6/27/2013 2:22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517713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98</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6/27/2013 2:22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8730209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2:22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99</a:t>
            </a:fld>
            <a:endParaRPr lang="en-US" dirty="0"/>
          </a:p>
        </p:txBody>
      </p:sp>
    </p:spTree>
    <p:extLst>
      <p:ext uri="{BB962C8B-B14F-4D97-AF65-F5344CB8AC3E}">
        <p14:creationId xmlns:p14="http://schemas.microsoft.com/office/powerpoint/2010/main" val="38082939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100</a:t>
            </a:fld>
            <a:endParaRPr lang="en-US" dirty="0"/>
          </a:p>
        </p:txBody>
      </p:sp>
      <p:sp>
        <p:nvSpPr>
          <p:cNvPr id="10" name="Date Placeholder 9"/>
          <p:cNvSpPr>
            <a:spLocks noGrp="1"/>
          </p:cNvSpPr>
          <p:nvPr>
            <p:ph type="dt" idx="13"/>
          </p:nvPr>
        </p:nvSpPr>
        <p:spPr/>
        <p:txBody>
          <a:bodyPr/>
          <a:lstStyle/>
          <a:p>
            <a:fld id="{97E007A5-8701-47C6-A278-5E6EC0281B46}" type="datetime8">
              <a:rPr lang="en-US" smtClean="0"/>
              <a:t>6/27/2013 2:22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5526178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101</a:t>
            </a:fld>
            <a:endParaRPr lang="en-US" dirty="0"/>
          </a:p>
        </p:txBody>
      </p:sp>
      <p:sp>
        <p:nvSpPr>
          <p:cNvPr id="10" name="Date Placeholder 9"/>
          <p:cNvSpPr>
            <a:spLocks noGrp="1"/>
          </p:cNvSpPr>
          <p:nvPr>
            <p:ph type="dt" idx="13"/>
          </p:nvPr>
        </p:nvSpPr>
        <p:spPr/>
        <p:txBody>
          <a:bodyPr/>
          <a:lstStyle/>
          <a:p>
            <a:fld id="{97E007A5-8701-47C6-A278-5E6EC0281B46}" type="datetime8">
              <a:rPr lang="en-US" smtClean="0"/>
              <a:t>6/27/2013 2:22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2434876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102</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6/27/2013 2:22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6770102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110</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6/27/2013 2:22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1154584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71D6E64-6DBE-4BE4-AAD5-748270F4DCC4}" type="datetime1">
              <a:rPr lang="en-US" smtClean="0"/>
              <a:t>6/27/2013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13813350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2:22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111</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6/27/2013 2:22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112</a:t>
            </a:fld>
            <a:endParaRPr lang="en-US" dirty="0">
              <a:solidFill>
                <a:prstClr val="black"/>
              </a:solidFill>
            </a:endParaRPr>
          </a:p>
        </p:txBody>
      </p:sp>
    </p:spTree>
    <p:extLst>
      <p:ext uri="{BB962C8B-B14F-4D97-AF65-F5344CB8AC3E}">
        <p14:creationId xmlns:p14="http://schemas.microsoft.com/office/powerpoint/2010/main" val="12879910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113</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6/27/2013 2:22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8</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6/27/2013 2:22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454319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2:22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193380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2:22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1028025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19</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6/27/2013 2:22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5983016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621530"/>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29660" y="1476622"/>
            <a:ext cx="11375535" cy="2092881"/>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6728430"/>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45573410"/>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799881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9746810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6976506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9831768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0318059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4456327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1143042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42411052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73544490"/>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179953454"/>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223111783"/>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73964002"/>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28802615"/>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71465829"/>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0877766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09158853"/>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39983043"/>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7623683"/>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2526659"/>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43614"/>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319935"/>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14969713"/>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04794866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8801280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theme" Target="../theme/theme2.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3" r:id="rId23"/>
    <p:sldLayoutId id="2147484195" r:id="rId24"/>
    <p:sldLayoutId id="2147484196" r:id="rId25"/>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79951144"/>
      </p:ext>
    </p:extLst>
  </p:cSld>
  <p:clrMap bg1="dk1" tx1="lt1" bg2="dk2" tx2="lt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 id="2147484209" r:id="rId12"/>
    <p:sldLayoutId id="2147484210" r:id="rId13"/>
    <p:sldLayoutId id="2147484211" r:id="rId14"/>
    <p:sldLayoutId id="2147484212" r:id="rId15"/>
    <p:sldLayoutId id="2147484213" r:id="rId16"/>
    <p:sldLayoutId id="2147484214" r:id="rId17"/>
    <p:sldLayoutId id="2147484215" r:id="rId18"/>
    <p:sldLayoutId id="2147484216" r:id="rId19"/>
    <p:sldLayoutId id="2147484217" r:id="rId20"/>
    <p:sldLayoutId id="2147484218" r:id="rId21"/>
    <p:sldLayoutId id="2147484219" r:id="rId22"/>
    <p:sldLayoutId id="2147484220"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6.xml"/><Relationship Id="rId4" Type="http://schemas.openxmlformats.org/officeDocument/2006/relationships/image" Target="../media/image61.wmf"/></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11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111.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70.png"/><Relationship Id="rId2" Type="http://schemas.openxmlformats.org/officeDocument/2006/relationships/notesSlide" Target="../notesSlides/notesSlide50.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11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1.xml"/><Relationship Id="rId1" Type="http://schemas.openxmlformats.org/officeDocument/2006/relationships/slideLayout" Target="../slideLayouts/slideLayout41.xml"/><Relationship Id="rId5" Type="http://schemas.openxmlformats.org/officeDocument/2006/relationships/image" Target="../media/image73.png"/><Relationship Id="rId4" Type="http://schemas.openxmlformats.org/officeDocument/2006/relationships/image" Target="../media/image72.png"/></Relationships>
</file>

<file path=ppt/slides/_rels/slide11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2.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https://ps.outlook.com/powershell/" TargetMode="External"/><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hyperlink" Target="https://sp-rms.na.aadrm.com/TenantManagement/ServicePartner.svc" TargetMode="External"/><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3" Type="http://schemas.openxmlformats.org/officeDocument/2006/relationships/hyperlink" Target="http://office.microsoft.com/en-us/redir/FX103030346.aspx" TargetMode="External"/><Relationship Id="rId2" Type="http://schemas.openxmlformats.org/officeDocument/2006/relationships/notesSlide" Target="../notesSlides/notesSlide26.xml"/><Relationship Id="rId1" Type="http://schemas.openxmlformats.org/officeDocument/2006/relationships/slideLayout" Target="../slideLayouts/slideLayout24.xml"/><Relationship Id="rId5" Type="http://schemas.openxmlformats.org/officeDocument/2006/relationships/hyperlink" Target="http://www.foxitsoftware.com/" TargetMode="External"/><Relationship Id="rId4" Type="http://schemas.openxmlformats.org/officeDocument/2006/relationships/hyperlink" Target="http://office.microsoft.com/en-us/redir/FX103739072.aspx"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6.xml"/><Relationship Id="rId4" Type="http://schemas.openxmlformats.org/officeDocument/2006/relationships/image" Target="../media/image28.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3" Type="http://schemas.openxmlformats.org/officeDocument/2006/relationships/hyperlink" Target="http://technet.microsoft.com/library/en-us/jj573649" TargetMode="External"/><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7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6.xml"/></Relationships>
</file>

<file path=ppt/slides/_rels/slide8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16.xml"/><Relationship Id="rId5" Type="http://schemas.openxmlformats.org/officeDocument/2006/relationships/image" Target="../media/image61.wmf"/><Relationship Id="rId4" Type="http://schemas.openxmlformats.org/officeDocument/2006/relationships/image" Target="../media/image28.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6.xml"/></Relationships>
</file>

<file path=ppt/slides/_rels/slide9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6.xml"/></Relationships>
</file>

<file path=ppt/slides/_rels/slide9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6.xml"/></Relationships>
</file>

<file path=ppt/slides/_rels/slide9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6.xml"/></Relationships>
</file>

<file path=ppt/slides/_rels/slide9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6.xml"/></Relationships>
</file>

<file path=ppt/slides/_rels/slide9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6.xml"/></Relationships>
</file>

<file path=ppt/slides/_rels/slide9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3.xml"/><Relationship Id="rId1" Type="http://schemas.openxmlformats.org/officeDocument/2006/relationships/slideLayout" Target="../slideLayouts/slideLayout2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2"/>
          <a:stretch>
            <a:fillRect/>
          </a:stretch>
        </p:blipFill>
        <p:spPr>
          <a:xfrm>
            <a:off x="136524" y="73024"/>
            <a:ext cx="12163425" cy="6848475"/>
          </a:xfrm>
          <a:prstGeom prst="rect">
            <a:avLst/>
          </a:prstGeom>
        </p:spPr>
      </p:pic>
    </p:spTree>
    <p:extLst>
      <p:ext uri="{BB962C8B-B14F-4D97-AF65-F5344CB8AC3E}">
        <p14:creationId xmlns:p14="http://schemas.microsoft.com/office/powerpoint/2010/main" val="3683801642"/>
      </p:ext>
    </p:extLst>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Create Keys   </a:t>
            </a:r>
            <a:endParaRPr lang="en-US" dirty="0"/>
          </a:p>
        </p:txBody>
      </p:sp>
      <p:sp>
        <p:nvSpPr>
          <p:cNvPr id="5" name="Text Placeholder 4"/>
          <p:cNvSpPr>
            <a:spLocks noGrp="1"/>
          </p:cNvSpPr>
          <p:nvPr>
            <p:ph type="body" sz="quarter" idx="10"/>
          </p:nvPr>
        </p:nvSpPr>
        <p:spPr>
          <a:xfrm>
            <a:off x="276684" y="1467407"/>
            <a:ext cx="11887199" cy="1795876"/>
          </a:xfrm>
        </p:spPr>
        <p:txBody>
          <a:bodyPr/>
          <a:lstStyle/>
          <a:p>
            <a:pPr marL="0" lvl="1">
              <a:lnSpc>
                <a:spcPct val="115000"/>
              </a:lnSpc>
              <a:spcAft>
                <a:spcPts val="300"/>
              </a:spcAft>
            </a:pPr>
            <a:r>
              <a:rPr lang="en-US" sz="2800" dirty="0" smtClean="0">
                <a:latin typeface="Lucida Console" panose="020B0609040504020204" pitchFamily="49" charset="0"/>
              </a:rPr>
              <a:t>C</a:t>
            </a:r>
            <a:r>
              <a:rPr lang="en-US" sz="2800" dirty="0">
                <a:latin typeface="Lucida Console" panose="020B0609040504020204" pitchFamily="49" charset="0"/>
              </a:rPr>
              <a:t>:\&gt; new-world.exe --initialize --km-type=</a:t>
            </a:r>
            <a:r>
              <a:rPr lang="en-US" sz="2800" dirty="0" err="1">
                <a:latin typeface="Lucida Console" panose="020B0609040504020204" pitchFamily="49" charset="0"/>
              </a:rPr>
              <a:t>rijndael</a:t>
            </a:r>
            <a:r>
              <a:rPr lang="en-US" sz="2800" dirty="0">
                <a:latin typeface="Lucida Console" panose="020B0609040504020204" pitchFamily="49" charset="0"/>
              </a:rPr>
              <a:t> --module=1 --</a:t>
            </a:r>
            <a:r>
              <a:rPr lang="en-US" sz="2800" dirty="0" err="1">
                <a:latin typeface="Lucida Console" panose="020B0609040504020204" pitchFamily="49" charset="0"/>
              </a:rPr>
              <a:t>acs</a:t>
            </a:r>
            <a:r>
              <a:rPr lang="en-US" sz="2800" dirty="0">
                <a:latin typeface="Lucida Console" panose="020B0609040504020204" pitchFamily="49" charset="0"/>
              </a:rPr>
              <a:t>-quorum=2/4</a:t>
            </a:r>
          </a:p>
          <a:p>
            <a:pPr marL="0" lvl="1">
              <a:lnSpc>
                <a:spcPct val="115000"/>
              </a:lnSpc>
              <a:spcAft>
                <a:spcPts val="300"/>
              </a:spcAft>
            </a:pPr>
            <a:r>
              <a:rPr lang="en-US" sz="2800" dirty="0" smtClean="0">
                <a:solidFill>
                  <a:schemeClr val="bg1"/>
                </a:solidFill>
                <a:latin typeface="Lucida Console" panose="020B0609040504020204" pitchFamily="49" charset="0"/>
              </a:rPr>
              <a:t> </a:t>
            </a:r>
            <a:r>
              <a:rPr lang="en-US" sz="2000" dirty="0" smtClean="0">
                <a:solidFill>
                  <a:schemeClr val="bg1"/>
                </a:solidFill>
                <a:latin typeface="+mn-lt"/>
              </a:rPr>
              <a:t>(Creates a new Thales security world and sets the quorum, commands supported on any Thales </a:t>
            </a:r>
            <a:r>
              <a:rPr lang="en-US" sz="2000" dirty="0" err="1" smtClean="0">
                <a:solidFill>
                  <a:schemeClr val="bg1"/>
                </a:solidFill>
                <a:latin typeface="+mn-lt"/>
              </a:rPr>
              <a:t>dev</a:t>
            </a:r>
            <a:r>
              <a:rPr lang="en-US" sz="2000" dirty="0" smtClean="0">
                <a:solidFill>
                  <a:schemeClr val="bg1"/>
                </a:solidFill>
                <a:latin typeface="+mn-lt"/>
              </a:rPr>
              <a:t>)</a:t>
            </a:r>
          </a:p>
        </p:txBody>
      </p:sp>
      <p:sp>
        <p:nvSpPr>
          <p:cNvPr id="6" name="Text Placeholder 4"/>
          <p:cNvSpPr txBox="1">
            <a:spLocks/>
          </p:cNvSpPr>
          <p:nvPr/>
        </p:nvSpPr>
        <p:spPr>
          <a:xfrm>
            <a:off x="276684" y="3199334"/>
            <a:ext cx="11887199" cy="2125197"/>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a:lnSpc>
                <a:spcPct val="115000"/>
              </a:lnSpc>
              <a:spcAft>
                <a:spcPts val="300"/>
              </a:spcAft>
            </a:pPr>
            <a:r>
              <a:rPr lang="en-US" sz="2800" dirty="0">
                <a:latin typeface="Lucida Console" panose="020B0609040504020204" pitchFamily="49" charset="0"/>
              </a:rPr>
              <a:t>C:\&gt; </a:t>
            </a:r>
            <a:r>
              <a:rPr lang="en-US" sz="2800" dirty="0" err="1">
                <a:latin typeface="Lucida Console" panose="020B0609040504020204" pitchFamily="49" charset="0"/>
              </a:rPr>
              <a:t>generatekey</a:t>
            </a:r>
            <a:r>
              <a:rPr lang="en-US" sz="2800" dirty="0">
                <a:latin typeface="Lucida Console" panose="020B0609040504020204" pitchFamily="49" charset="0"/>
              </a:rPr>
              <a:t> --generate simple type=RSA size=2048 protect=module </a:t>
            </a:r>
            <a:r>
              <a:rPr lang="en-US" sz="2800" dirty="0" err="1">
                <a:latin typeface="Lucida Console" panose="020B0609040504020204" pitchFamily="49" charset="0"/>
              </a:rPr>
              <a:t>ident</a:t>
            </a:r>
            <a:r>
              <a:rPr lang="en-US" sz="2800" dirty="0">
                <a:latin typeface="Lucida Console" panose="020B0609040504020204" pitchFamily="49" charset="0"/>
              </a:rPr>
              <a:t>=</a:t>
            </a:r>
            <a:r>
              <a:rPr lang="en-US" sz="2800" i="1" dirty="0" err="1">
                <a:latin typeface="Lucida Console" panose="020B0609040504020204" pitchFamily="49" charset="0"/>
              </a:rPr>
              <a:t>contosokey</a:t>
            </a:r>
            <a:r>
              <a:rPr lang="en-US" sz="2800" dirty="0">
                <a:latin typeface="Lucida Console" panose="020B0609040504020204" pitchFamily="49" charset="0"/>
              </a:rPr>
              <a:t> </a:t>
            </a:r>
            <a:r>
              <a:rPr lang="en-US" sz="2800" dirty="0" err="1">
                <a:latin typeface="Lucida Console" panose="020B0609040504020204" pitchFamily="49" charset="0"/>
              </a:rPr>
              <a:t>plainname</a:t>
            </a:r>
            <a:r>
              <a:rPr lang="en-US" sz="2800" dirty="0">
                <a:latin typeface="Lucida Console" panose="020B0609040504020204" pitchFamily="49" charset="0"/>
              </a:rPr>
              <a:t>=</a:t>
            </a:r>
            <a:r>
              <a:rPr lang="en-US" sz="2800" i="1" dirty="0" err="1">
                <a:latin typeface="Lucida Console" panose="020B0609040504020204" pitchFamily="49" charset="0"/>
              </a:rPr>
              <a:t>contosokey</a:t>
            </a:r>
            <a:r>
              <a:rPr lang="en-US" sz="2800" dirty="0">
                <a:latin typeface="Lucida Console" panose="020B0609040504020204" pitchFamily="49" charset="0"/>
              </a:rPr>
              <a:t> </a:t>
            </a:r>
            <a:r>
              <a:rPr lang="en-US" sz="2800" dirty="0" err="1">
                <a:latin typeface="Lucida Console" panose="020B0609040504020204" pitchFamily="49" charset="0"/>
              </a:rPr>
              <a:t>nvram</a:t>
            </a:r>
            <a:r>
              <a:rPr lang="en-US" sz="2800" dirty="0">
                <a:latin typeface="Lucida Console" panose="020B0609040504020204" pitchFamily="49" charset="0"/>
              </a:rPr>
              <a:t>=no </a:t>
            </a:r>
            <a:r>
              <a:rPr lang="en-US" sz="2800" dirty="0" err="1">
                <a:latin typeface="Lucida Console" panose="020B0609040504020204" pitchFamily="49" charset="0"/>
              </a:rPr>
              <a:t>pubexp</a:t>
            </a:r>
            <a:r>
              <a:rPr lang="en-US" sz="2800" dirty="0" smtClean="0">
                <a:latin typeface="Lucida Console" panose="020B0609040504020204" pitchFamily="49" charset="0"/>
              </a:rPr>
              <a:t>=</a:t>
            </a:r>
            <a:endParaRPr lang="en-US" sz="2000" dirty="0" smtClean="0">
              <a:solidFill>
                <a:schemeClr val="bg1"/>
              </a:solidFill>
              <a:latin typeface="+mn-lt"/>
            </a:endParaRPr>
          </a:p>
          <a:p>
            <a:pPr marL="0" lvl="1">
              <a:lnSpc>
                <a:spcPct val="115000"/>
              </a:lnSpc>
              <a:spcAft>
                <a:spcPts val="300"/>
              </a:spcAft>
            </a:pPr>
            <a:r>
              <a:rPr lang="en-US" sz="2000" dirty="0" smtClean="0">
                <a:solidFill>
                  <a:schemeClr val="bg1"/>
                </a:solidFill>
                <a:latin typeface="+mn-lt"/>
              </a:rPr>
              <a:t>(This creates a new key pair, specifies key length, which must be RSA 2048)</a:t>
            </a:r>
            <a:endParaRPr lang="en-US" sz="2000" dirty="0">
              <a:solidFill>
                <a:schemeClr val="bg1"/>
              </a:solidFill>
              <a:latin typeface="+mn-lt"/>
            </a:endParaRPr>
          </a:p>
        </p:txBody>
      </p:sp>
      <p:sp>
        <p:nvSpPr>
          <p:cNvPr id="7" name="Text Placeholder 4"/>
          <p:cNvSpPr txBox="1">
            <a:spLocks/>
          </p:cNvSpPr>
          <p:nvPr/>
        </p:nvSpPr>
        <p:spPr>
          <a:xfrm>
            <a:off x="276684" y="5426781"/>
            <a:ext cx="11887199" cy="2249847"/>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a:lnSpc>
                <a:spcPct val="115000"/>
              </a:lnSpc>
              <a:spcAft>
                <a:spcPts val="300"/>
              </a:spcAft>
            </a:pPr>
            <a:r>
              <a:rPr lang="en-US" sz="2800" dirty="0">
                <a:solidFill>
                  <a:schemeClr val="bg1"/>
                </a:solidFill>
                <a:latin typeface="Lucida Console" panose="020B0609040504020204" pitchFamily="49" charset="0"/>
              </a:rPr>
              <a:t>C:\&gt; </a:t>
            </a:r>
            <a:r>
              <a:rPr lang="en-US" sz="2800" dirty="0" err="1">
                <a:solidFill>
                  <a:schemeClr val="bg1"/>
                </a:solidFill>
                <a:latin typeface="Lucida Console" panose="020B0609040504020204" pitchFamily="49" charset="0"/>
              </a:rPr>
              <a:t>cngimport</a:t>
            </a:r>
            <a:r>
              <a:rPr lang="en-US" sz="2800" dirty="0">
                <a:solidFill>
                  <a:schemeClr val="bg1"/>
                </a:solidFill>
                <a:latin typeface="Lucida Console" panose="020B0609040504020204" pitchFamily="49" charset="0"/>
              </a:rPr>
              <a:t> </a:t>
            </a:r>
            <a:r>
              <a:rPr lang="en-US" sz="2800" dirty="0" smtClean="0">
                <a:solidFill>
                  <a:schemeClr val="bg1"/>
                </a:solidFill>
                <a:latin typeface="Lucida Console" panose="020B0609040504020204" pitchFamily="49" charset="0"/>
              </a:rPr>
              <a:t>–import -M </a:t>
            </a:r>
            <a:r>
              <a:rPr lang="en-US" sz="2800" dirty="0">
                <a:solidFill>
                  <a:schemeClr val="bg1"/>
                </a:solidFill>
                <a:latin typeface="Lucida Console" panose="020B0609040504020204" pitchFamily="49" charset="0"/>
              </a:rPr>
              <a:t>--key=</a:t>
            </a:r>
            <a:r>
              <a:rPr lang="en-US" sz="2800" i="1" dirty="0" err="1">
                <a:solidFill>
                  <a:schemeClr val="bg1"/>
                </a:solidFill>
                <a:latin typeface="Lucida Console" panose="020B0609040504020204" pitchFamily="49" charset="0"/>
              </a:rPr>
              <a:t>contosokey</a:t>
            </a:r>
            <a:r>
              <a:rPr lang="en-US" sz="2800" dirty="0">
                <a:solidFill>
                  <a:schemeClr val="bg1"/>
                </a:solidFill>
                <a:latin typeface="Lucida Console" panose="020B0609040504020204" pitchFamily="49" charset="0"/>
              </a:rPr>
              <a:t> --</a:t>
            </a:r>
            <a:r>
              <a:rPr lang="en-US" sz="2800" dirty="0" err="1">
                <a:solidFill>
                  <a:schemeClr val="bg1"/>
                </a:solidFill>
                <a:latin typeface="Lucida Console" panose="020B0609040504020204" pitchFamily="49" charset="0"/>
              </a:rPr>
              <a:t>appname</a:t>
            </a:r>
            <a:r>
              <a:rPr lang="en-US" sz="2800" dirty="0">
                <a:solidFill>
                  <a:schemeClr val="bg1"/>
                </a:solidFill>
                <a:latin typeface="Lucida Console" panose="020B0609040504020204" pitchFamily="49" charset="0"/>
              </a:rPr>
              <a:t>=simple </a:t>
            </a:r>
            <a:r>
              <a:rPr lang="en-US" sz="2800" i="1" dirty="0" err="1" smtClean="0">
                <a:solidFill>
                  <a:schemeClr val="bg1"/>
                </a:solidFill>
                <a:latin typeface="Lucida Console" panose="020B0609040504020204" pitchFamily="49" charset="0"/>
              </a:rPr>
              <a:t>contosokey</a:t>
            </a:r>
            <a:endParaRPr lang="en-US" sz="2800" i="1" dirty="0" smtClean="0">
              <a:solidFill>
                <a:schemeClr val="bg1"/>
              </a:solidFill>
              <a:latin typeface="Lucida Console" panose="020B0609040504020204" pitchFamily="49" charset="0"/>
            </a:endParaRPr>
          </a:p>
          <a:p>
            <a:pPr marL="0" lvl="1">
              <a:lnSpc>
                <a:spcPct val="115000"/>
              </a:lnSpc>
              <a:spcAft>
                <a:spcPts val="300"/>
              </a:spcAft>
            </a:pPr>
            <a:r>
              <a:rPr lang="en-US" sz="2000" dirty="0">
                <a:solidFill>
                  <a:schemeClr val="bg1"/>
                </a:solidFill>
                <a:latin typeface="+mn-lt"/>
              </a:rPr>
              <a:t>(</a:t>
            </a:r>
            <a:r>
              <a:rPr lang="en-US" sz="2000" dirty="0" smtClean="0">
                <a:solidFill>
                  <a:schemeClr val="bg1"/>
                </a:solidFill>
                <a:latin typeface="+mn-lt"/>
              </a:rPr>
              <a:t>This allow for CNG tools to work with this key)</a:t>
            </a:r>
            <a:endParaRPr lang="en-US" sz="2000" dirty="0">
              <a:solidFill>
                <a:schemeClr val="bg1"/>
              </a:solidFill>
              <a:latin typeface="+mn-lt"/>
            </a:endParaRPr>
          </a:p>
          <a:p>
            <a:pPr marL="0" lvl="1">
              <a:lnSpc>
                <a:spcPct val="115000"/>
              </a:lnSpc>
              <a:spcAft>
                <a:spcPts val="300"/>
              </a:spcAft>
            </a:pPr>
            <a:endParaRPr lang="en-US" sz="2800" dirty="0">
              <a:solidFill>
                <a:schemeClr val="bg1"/>
              </a:solidFill>
              <a:latin typeface="Lucida Console" panose="020B0609040504020204" pitchFamily="49" charset="0"/>
            </a:endParaRPr>
          </a:p>
        </p:txBody>
      </p:sp>
    </p:spTree>
    <p:extLst>
      <p:ext uri="{BB962C8B-B14F-4D97-AF65-F5344CB8AC3E}">
        <p14:creationId xmlns:p14="http://schemas.microsoft.com/office/powerpoint/2010/main" val="4118401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Transfer Keys   </a:t>
            </a:r>
            <a:endParaRPr lang="en-US" dirty="0"/>
          </a:p>
        </p:txBody>
      </p:sp>
      <p:sp>
        <p:nvSpPr>
          <p:cNvPr id="5" name="Text Placeholder 4"/>
          <p:cNvSpPr>
            <a:spLocks noGrp="1"/>
          </p:cNvSpPr>
          <p:nvPr>
            <p:ph type="body" sz="quarter" idx="10"/>
          </p:nvPr>
        </p:nvSpPr>
        <p:spPr>
          <a:xfrm>
            <a:off x="274317" y="1239973"/>
            <a:ext cx="11887199" cy="2212913"/>
          </a:xfrm>
        </p:spPr>
        <p:txBody>
          <a:bodyPr/>
          <a:lstStyle/>
          <a:p>
            <a:pPr marL="0" lvl="1">
              <a:lnSpc>
                <a:spcPct val="115000"/>
              </a:lnSpc>
              <a:spcAft>
                <a:spcPts val="300"/>
              </a:spcAft>
            </a:pPr>
            <a:r>
              <a:rPr lang="en-US" dirty="0">
                <a:solidFill>
                  <a:schemeClr val="bg1"/>
                </a:solidFill>
                <a:latin typeface="Lucida Console" panose="020B0609040504020204" pitchFamily="49" charset="0"/>
              </a:rPr>
              <a:t>C:\&gt; mk-reprogram.exe --owner c:\Temp\Destination add c:\</a:t>
            </a:r>
            <a:r>
              <a:rPr lang="en-US" dirty="0" smtClean="0">
                <a:solidFill>
                  <a:schemeClr val="bg1"/>
                </a:solidFill>
                <a:latin typeface="Lucida Console" panose="020B0609040504020204" pitchFamily="49" charset="0"/>
              </a:rPr>
              <a:t>Temp\Source</a:t>
            </a:r>
          </a:p>
          <a:p>
            <a:pPr marL="238054" lvl="2">
              <a:lnSpc>
                <a:spcPct val="115000"/>
              </a:lnSpc>
              <a:spcAft>
                <a:spcPts val="300"/>
              </a:spcAft>
            </a:pPr>
            <a:r>
              <a:rPr lang="en-US" sz="2000" dirty="0" smtClean="0">
                <a:solidFill>
                  <a:schemeClr val="bg1"/>
                </a:solidFill>
                <a:latin typeface="+mn-lt"/>
              </a:rPr>
              <a:t>(Loads our security world, and your security world into the same HSM and requests Admin cards from both security worlds)</a:t>
            </a:r>
            <a:endParaRPr lang="en-US" dirty="0">
              <a:solidFill>
                <a:schemeClr val="bg1"/>
              </a:solidFill>
              <a:latin typeface="+mn-lt"/>
            </a:endParaRPr>
          </a:p>
          <a:p>
            <a:pPr marL="0" lvl="1">
              <a:lnSpc>
                <a:spcPct val="115000"/>
              </a:lnSpc>
              <a:spcAft>
                <a:spcPts val="300"/>
              </a:spcAft>
            </a:pPr>
            <a:endParaRPr lang="en-US" sz="1600" dirty="0">
              <a:solidFill>
                <a:schemeClr val="bg1"/>
              </a:solidFill>
              <a:latin typeface="Lucida Console" panose="020B0609040504020204" pitchFamily="49" charset="0"/>
            </a:endParaRPr>
          </a:p>
        </p:txBody>
      </p:sp>
      <p:sp>
        <p:nvSpPr>
          <p:cNvPr id="6" name="Text Placeholder 4"/>
          <p:cNvSpPr txBox="1">
            <a:spLocks/>
          </p:cNvSpPr>
          <p:nvPr/>
        </p:nvSpPr>
        <p:spPr>
          <a:xfrm>
            <a:off x="274316" y="3039816"/>
            <a:ext cx="11887199" cy="4969053"/>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a:lnSpc>
                <a:spcPct val="115000"/>
              </a:lnSpc>
              <a:spcAft>
                <a:spcPts val="300"/>
              </a:spcAft>
            </a:pPr>
            <a:r>
              <a:rPr lang="en-US" dirty="0" smtClean="0">
                <a:solidFill>
                  <a:schemeClr val="bg1"/>
                </a:solidFill>
                <a:latin typeface="Lucida Console" panose="020B0609040504020204" pitchFamily="49" charset="0"/>
              </a:rPr>
              <a:t>C</a:t>
            </a:r>
            <a:r>
              <a:rPr lang="en-US" dirty="0">
                <a:solidFill>
                  <a:schemeClr val="bg1"/>
                </a:solidFill>
                <a:latin typeface="Lucida Console" panose="020B0609040504020204" pitchFamily="49" charset="0"/>
              </a:rPr>
              <a:t>:\&gt; key-xfer-im.exe c:\Temp\Source c:\Temp\Destination --module </a:t>
            </a:r>
          </a:p>
          <a:p>
            <a:pPr marL="0" lvl="1">
              <a:lnSpc>
                <a:spcPct val="115000"/>
              </a:lnSpc>
              <a:spcAft>
                <a:spcPts val="300"/>
              </a:spcAft>
            </a:pPr>
            <a:r>
              <a:rPr lang="en-US" dirty="0" smtClean="0">
                <a:solidFill>
                  <a:schemeClr val="bg1"/>
                </a:solidFill>
                <a:latin typeface="Lucida Console" panose="020B0609040504020204" pitchFamily="49" charset="0"/>
              </a:rPr>
              <a:t>c</a:t>
            </a:r>
            <a:r>
              <a:rPr lang="en-US" dirty="0">
                <a:solidFill>
                  <a:schemeClr val="bg1"/>
                </a:solidFill>
                <a:latin typeface="Lucida Console" panose="020B0609040504020204" pitchFamily="49" charset="0"/>
              </a:rPr>
              <a:t>:\Temp\Source\key_caping_machine--675e91181ab66e8ff26a48f11b41a9b853a5098b</a:t>
            </a:r>
          </a:p>
          <a:p>
            <a:pPr marL="238054" lvl="2">
              <a:lnSpc>
                <a:spcPct val="115000"/>
              </a:lnSpc>
              <a:spcAft>
                <a:spcPts val="300"/>
              </a:spcAft>
            </a:pPr>
            <a:r>
              <a:rPr lang="en-US" sz="2000" dirty="0" smtClean="0">
                <a:solidFill>
                  <a:schemeClr val="bg1"/>
                </a:solidFill>
                <a:latin typeface="+mn-lt"/>
              </a:rPr>
              <a:t>(Transcripts your key from your security world into ours)</a:t>
            </a:r>
            <a:endParaRPr lang="en-US" sz="2000" dirty="0">
              <a:solidFill>
                <a:schemeClr val="bg1"/>
              </a:solidFill>
              <a:latin typeface="+mn-lt"/>
            </a:endParaRPr>
          </a:p>
          <a:p>
            <a:pPr marL="0" lvl="1">
              <a:lnSpc>
                <a:spcPct val="115000"/>
              </a:lnSpc>
              <a:spcAft>
                <a:spcPts val="300"/>
              </a:spcAft>
            </a:pPr>
            <a:endParaRPr lang="en-US" dirty="0" smtClean="0">
              <a:solidFill>
                <a:schemeClr val="bg1"/>
              </a:solidFill>
              <a:latin typeface="+mn-lt"/>
            </a:endParaRPr>
          </a:p>
          <a:p>
            <a:pPr marL="342900" lvl="1" indent="-342900">
              <a:lnSpc>
                <a:spcPct val="115000"/>
              </a:lnSpc>
              <a:spcAft>
                <a:spcPts val="300"/>
              </a:spcAft>
              <a:buFont typeface="Arial" panose="020B0604020202020204" pitchFamily="34" charset="0"/>
              <a:buChar char="•"/>
            </a:pPr>
            <a:r>
              <a:rPr lang="en-US" dirty="0" smtClean="0">
                <a:solidFill>
                  <a:schemeClr val="bg1"/>
                </a:solidFill>
                <a:latin typeface="+mn-lt"/>
              </a:rPr>
              <a:t>In your presence we will factory reset the HSM and wipe the machine. </a:t>
            </a:r>
          </a:p>
          <a:p>
            <a:pPr marL="342900" lvl="1" indent="-342900">
              <a:lnSpc>
                <a:spcPct val="115000"/>
              </a:lnSpc>
              <a:spcAft>
                <a:spcPts val="300"/>
              </a:spcAft>
              <a:buFont typeface="Arial" panose="020B0604020202020204" pitchFamily="34" charset="0"/>
              <a:buChar char="•"/>
            </a:pPr>
            <a:r>
              <a:rPr lang="en-US" dirty="0" smtClean="0">
                <a:solidFill>
                  <a:schemeClr val="bg1"/>
                </a:solidFill>
                <a:latin typeface="+mn-lt"/>
              </a:rPr>
              <a:t>Our operators now upload key to the AADRM Service HSM’s</a:t>
            </a:r>
          </a:p>
          <a:p>
            <a:pPr marL="0" lvl="1">
              <a:lnSpc>
                <a:spcPct val="115000"/>
              </a:lnSpc>
              <a:spcAft>
                <a:spcPts val="300"/>
              </a:spcAft>
            </a:pPr>
            <a:endParaRPr lang="en-US" dirty="0">
              <a:solidFill>
                <a:schemeClr val="bg1"/>
              </a:solidFill>
              <a:latin typeface="+mn-lt"/>
            </a:endParaRPr>
          </a:p>
          <a:p>
            <a:pPr marL="0" lvl="1">
              <a:lnSpc>
                <a:spcPct val="115000"/>
              </a:lnSpc>
              <a:spcAft>
                <a:spcPts val="300"/>
              </a:spcAft>
            </a:pPr>
            <a:endParaRPr lang="en-US" sz="1600" dirty="0">
              <a:solidFill>
                <a:schemeClr val="bg1"/>
              </a:solidFill>
              <a:latin typeface="Lucida Console" panose="020B0609040504020204" pitchFamily="49" charset="0"/>
            </a:endParaRPr>
          </a:p>
        </p:txBody>
      </p:sp>
      <p:sp>
        <p:nvSpPr>
          <p:cNvPr id="7" name="Text Placeholder 4"/>
          <p:cNvSpPr txBox="1">
            <a:spLocks/>
          </p:cNvSpPr>
          <p:nvPr/>
        </p:nvSpPr>
        <p:spPr>
          <a:xfrm>
            <a:off x="274318" y="5181359"/>
            <a:ext cx="11887199" cy="980268"/>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a:lnSpc>
                <a:spcPct val="115000"/>
              </a:lnSpc>
              <a:spcAft>
                <a:spcPts val="300"/>
              </a:spcAft>
            </a:pPr>
            <a:endParaRPr lang="en-US" dirty="0">
              <a:solidFill>
                <a:schemeClr val="bg1"/>
              </a:solidFill>
              <a:latin typeface="Lucida Console" panose="020B0609040504020204" pitchFamily="49" charset="0"/>
            </a:endParaRPr>
          </a:p>
          <a:p>
            <a:pPr marL="0" lvl="1">
              <a:lnSpc>
                <a:spcPct val="115000"/>
              </a:lnSpc>
              <a:spcAft>
                <a:spcPts val="300"/>
              </a:spcAft>
            </a:pPr>
            <a:endParaRPr lang="en-US" sz="1600" dirty="0">
              <a:solidFill>
                <a:schemeClr val="bg1"/>
              </a:solidFill>
              <a:latin typeface="Lucida Console" panose="020B0609040504020204" pitchFamily="49" charset="0"/>
            </a:endParaRPr>
          </a:p>
        </p:txBody>
      </p:sp>
    </p:spTree>
    <p:extLst>
      <p:ext uri="{BB962C8B-B14F-4D97-AF65-F5344CB8AC3E}">
        <p14:creationId xmlns:p14="http://schemas.microsoft.com/office/powerpoint/2010/main" val="278879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Hybrid RMS</a:t>
            </a:r>
            <a:endParaRPr lang="en-US" dirty="0"/>
          </a:p>
        </p:txBody>
      </p:sp>
    </p:spTree>
    <p:extLst>
      <p:ext uri="{BB962C8B-B14F-4D97-AF65-F5344CB8AC3E}">
        <p14:creationId xmlns:p14="http://schemas.microsoft.com/office/powerpoint/2010/main" val="2338779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Hybrid ADRMS/AADRM</a:t>
            </a:r>
            <a:endParaRPr lang="en-US" dirty="0"/>
          </a:p>
        </p:txBody>
      </p:sp>
      <p:sp>
        <p:nvSpPr>
          <p:cNvPr id="11" name="Rectangle 10"/>
          <p:cNvSpPr/>
          <p:nvPr/>
        </p:nvSpPr>
        <p:spPr bwMode="auto">
          <a:xfrm>
            <a:off x="10390517" y="2468562"/>
            <a:ext cx="45719" cy="3276600"/>
          </a:xfrm>
          <a:prstGeom prst="rect">
            <a:avLst/>
          </a:prstGeom>
          <a:solidFill>
            <a:schemeClr val="tx1">
              <a:lumMod val="85000"/>
            </a:schemeClr>
          </a:solidFill>
          <a:ln>
            <a:no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2" name="Rectangle 11"/>
          <p:cNvSpPr/>
          <p:nvPr/>
        </p:nvSpPr>
        <p:spPr bwMode="auto">
          <a:xfrm>
            <a:off x="9404056" y="2468562"/>
            <a:ext cx="45719" cy="3276600"/>
          </a:xfrm>
          <a:prstGeom prst="rect">
            <a:avLst/>
          </a:prstGeom>
          <a:solidFill>
            <a:schemeClr val="tx1">
              <a:lumMod val="85000"/>
            </a:schemeClr>
          </a:solidFill>
          <a:ln>
            <a:no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3" name="Rectangle 12"/>
          <p:cNvSpPr/>
          <p:nvPr/>
        </p:nvSpPr>
        <p:spPr bwMode="auto">
          <a:xfrm>
            <a:off x="1798638" y="2468562"/>
            <a:ext cx="45719" cy="3276600"/>
          </a:xfrm>
          <a:prstGeom prst="rect">
            <a:avLst/>
          </a:prstGeom>
          <a:solidFill>
            <a:schemeClr val="tx1">
              <a:lumMod val="85000"/>
            </a:schemeClr>
          </a:solidFill>
          <a:ln>
            <a:no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4" name="Rectangle 13"/>
          <p:cNvSpPr/>
          <p:nvPr/>
        </p:nvSpPr>
        <p:spPr bwMode="auto">
          <a:xfrm>
            <a:off x="3078640" y="1897062"/>
            <a:ext cx="45719" cy="4419600"/>
          </a:xfrm>
          <a:prstGeom prst="rect">
            <a:avLst/>
          </a:prstGeom>
          <a:solidFill>
            <a:schemeClr val="tx1">
              <a:lumMod val="85000"/>
            </a:schemeClr>
          </a:solidFill>
          <a:ln>
            <a:no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6" name="Rectangle 15"/>
          <p:cNvSpPr/>
          <p:nvPr/>
        </p:nvSpPr>
        <p:spPr bwMode="auto">
          <a:xfrm>
            <a:off x="4403832" y="1897062"/>
            <a:ext cx="123611" cy="4419600"/>
          </a:xfrm>
          <a:prstGeom prst="rect">
            <a:avLst/>
          </a:prstGeom>
          <a:solidFill>
            <a:schemeClr val="tx1">
              <a:lumMod val="85000"/>
            </a:schemeClr>
          </a:solidFill>
          <a:ln>
            <a:no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8" name="Rectangle 17"/>
          <p:cNvSpPr/>
          <p:nvPr/>
        </p:nvSpPr>
        <p:spPr bwMode="auto">
          <a:xfrm>
            <a:off x="5546832" y="1897062"/>
            <a:ext cx="123611" cy="4419600"/>
          </a:xfrm>
          <a:prstGeom prst="rect">
            <a:avLst/>
          </a:prstGeom>
          <a:solidFill>
            <a:schemeClr val="tx1">
              <a:lumMod val="85000"/>
            </a:schemeClr>
          </a:solidFill>
          <a:ln>
            <a:no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Oval 8"/>
          <p:cNvSpPr/>
          <p:nvPr/>
        </p:nvSpPr>
        <p:spPr bwMode="auto">
          <a:xfrm>
            <a:off x="10956157" y="2125662"/>
            <a:ext cx="914400" cy="914400"/>
          </a:xfrm>
          <a:prstGeom prst="ellipse">
            <a:avLst/>
          </a:prstGeom>
          <a:solidFill>
            <a:srgbClr val="00B0F0"/>
          </a:soli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RMS</a:t>
            </a: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Apps</a:t>
            </a:r>
            <a:endParaRPr lang="en-US" sz="1600" dirty="0">
              <a:gradFill>
                <a:gsLst>
                  <a:gs pos="0">
                    <a:srgbClr val="FFFFFF"/>
                  </a:gs>
                  <a:gs pos="100000">
                    <a:srgbClr val="FFFFFF"/>
                  </a:gs>
                </a:gsLst>
                <a:lin ang="5400000" scaled="0"/>
              </a:gradFill>
            </a:endParaRPr>
          </a:p>
        </p:txBody>
      </p:sp>
      <p:grpSp>
        <p:nvGrpSpPr>
          <p:cNvPr id="6" name="Group 5"/>
          <p:cNvGrpSpPr/>
          <p:nvPr/>
        </p:nvGrpSpPr>
        <p:grpSpPr>
          <a:xfrm>
            <a:off x="6294437" y="1434345"/>
            <a:ext cx="2057400" cy="914400"/>
            <a:chOff x="6294437" y="1434345"/>
            <a:chExt cx="2057400" cy="914400"/>
          </a:xfrm>
        </p:grpSpPr>
        <p:sp>
          <p:nvSpPr>
            <p:cNvPr id="32" name="Rectangle 31"/>
            <p:cNvSpPr/>
            <p:nvPr/>
          </p:nvSpPr>
          <p:spPr bwMode="auto">
            <a:xfrm>
              <a:off x="6294437" y="1434345"/>
              <a:ext cx="914400" cy="914400"/>
            </a:xfrm>
            <a:prstGeom prst="rect">
              <a:avLst/>
            </a:prstGeom>
            <a:solidFill>
              <a:srgbClr val="00B0F0"/>
            </a:soli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RMSO</a:t>
              </a:r>
              <a:endParaRPr lang="en-US" sz="2000" b="1" dirty="0">
                <a:gradFill>
                  <a:gsLst>
                    <a:gs pos="0">
                      <a:srgbClr val="FFFFFF"/>
                    </a:gs>
                    <a:gs pos="100000">
                      <a:srgbClr val="FFFFFF"/>
                    </a:gs>
                  </a:gsLst>
                  <a:lin ang="5400000" scaled="0"/>
                </a:gradFill>
              </a:endParaRPr>
            </a:p>
          </p:txBody>
        </p:sp>
        <p:sp>
          <p:nvSpPr>
            <p:cNvPr id="33" name="Rectangle 32"/>
            <p:cNvSpPr/>
            <p:nvPr/>
          </p:nvSpPr>
          <p:spPr bwMode="auto">
            <a:xfrm>
              <a:off x="7437437" y="1434345"/>
              <a:ext cx="914400" cy="914400"/>
            </a:xfrm>
            <a:prstGeom prst="rect">
              <a:avLst/>
            </a:prstGeom>
            <a:solidFill>
              <a:srgbClr val="00B0F0"/>
            </a:soli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a:gradFill>
                    <a:gsLst>
                      <a:gs pos="0">
                        <a:srgbClr val="FFFFFF"/>
                      </a:gs>
                      <a:gs pos="100000">
                        <a:srgbClr val="FFFFFF"/>
                      </a:gs>
                    </a:gsLst>
                    <a:lin ang="5400000" scaled="0"/>
                  </a:gradFill>
                </a:rPr>
                <a:t>KMS</a:t>
              </a:r>
            </a:p>
          </p:txBody>
        </p:sp>
      </p:grpSp>
      <p:grpSp>
        <p:nvGrpSpPr>
          <p:cNvPr id="21" name="Group 20"/>
          <p:cNvGrpSpPr/>
          <p:nvPr/>
        </p:nvGrpSpPr>
        <p:grpSpPr>
          <a:xfrm>
            <a:off x="8961437" y="2125662"/>
            <a:ext cx="1909139" cy="914400"/>
            <a:chOff x="8961437" y="2125662"/>
            <a:chExt cx="1909139" cy="914400"/>
          </a:xfrm>
        </p:grpSpPr>
        <p:sp>
          <p:nvSpPr>
            <p:cNvPr id="28" name="Oval 27"/>
            <p:cNvSpPr/>
            <p:nvPr/>
          </p:nvSpPr>
          <p:spPr bwMode="auto">
            <a:xfrm>
              <a:off x="9956176" y="2125662"/>
              <a:ext cx="914400" cy="914400"/>
            </a:xfrm>
            <a:prstGeom prst="ellipse">
              <a:avLst/>
            </a:prstGeom>
            <a:solidFill>
              <a:srgbClr val="00B0F0"/>
            </a:soli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Office</a:t>
              </a:r>
              <a:endParaRPr lang="en-US" sz="1600" dirty="0">
                <a:gradFill>
                  <a:gsLst>
                    <a:gs pos="0">
                      <a:srgbClr val="FFFFFF"/>
                    </a:gs>
                    <a:gs pos="100000">
                      <a:srgbClr val="FFFFFF"/>
                    </a:gs>
                  </a:gsLst>
                  <a:lin ang="5400000" scaled="0"/>
                </a:gradFill>
              </a:endParaRPr>
            </a:p>
          </p:txBody>
        </p:sp>
        <p:sp>
          <p:nvSpPr>
            <p:cNvPr id="34" name="Oval 33"/>
            <p:cNvSpPr/>
            <p:nvPr/>
          </p:nvSpPr>
          <p:spPr bwMode="auto">
            <a:xfrm>
              <a:off x="8961437" y="2125662"/>
              <a:ext cx="914400" cy="914400"/>
            </a:xfrm>
            <a:prstGeom prst="ellipse">
              <a:avLst/>
            </a:prstGeom>
            <a:solidFill>
              <a:srgbClr val="00B0F0"/>
            </a:soli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Device EAS</a:t>
              </a:r>
              <a:endParaRPr lang="en-US" sz="1600" dirty="0">
                <a:gradFill>
                  <a:gsLst>
                    <a:gs pos="0">
                      <a:srgbClr val="FFFFFF"/>
                    </a:gs>
                    <a:gs pos="100000">
                      <a:srgbClr val="FFFFFF"/>
                    </a:gs>
                  </a:gsLst>
                  <a:lin ang="5400000" scaled="0"/>
                </a:gradFill>
              </a:endParaRPr>
            </a:p>
          </p:txBody>
        </p:sp>
      </p:grpSp>
      <p:sp>
        <p:nvSpPr>
          <p:cNvPr id="40" name="Oval 39"/>
          <p:cNvSpPr/>
          <p:nvPr/>
        </p:nvSpPr>
        <p:spPr bwMode="auto">
          <a:xfrm>
            <a:off x="10956157" y="5021262"/>
            <a:ext cx="914400" cy="914400"/>
          </a:xfrm>
          <a:prstGeom prst="ellipse">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RMS</a:t>
            </a: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Apps</a:t>
            </a:r>
            <a:endParaRPr lang="en-US" sz="1600" dirty="0">
              <a:gradFill>
                <a:gsLst>
                  <a:gs pos="0">
                    <a:srgbClr val="FFFFFF"/>
                  </a:gs>
                  <a:gs pos="100000">
                    <a:srgbClr val="FFFFFF"/>
                  </a:gs>
                </a:gsLst>
                <a:lin ang="5400000" scaled="0"/>
              </a:gradFill>
            </a:endParaRPr>
          </a:p>
        </p:txBody>
      </p:sp>
      <p:grpSp>
        <p:nvGrpSpPr>
          <p:cNvPr id="8" name="Group 7"/>
          <p:cNvGrpSpPr/>
          <p:nvPr/>
        </p:nvGrpSpPr>
        <p:grpSpPr>
          <a:xfrm>
            <a:off x="2606199" y="5722170"/>
            <a:ext cx="3459638" cy="914400"/>
            <a:chOff x="2606199" y="5722170"/>
            <a:chExt cx="3459638" cy="914400"/>
          </a:xfrm>
        </p:grpSpPr>
        <p:sp>
          <p:nvSpPr>
            <p:cNvPr id="38" name="Isosceles Triangle 37"/>
            <p:cNvSpPr/>
            <p:nvPr/>
          </p:nvSpPr>
          <p:spPr bwMode="auto">
            <a:xfrm>
              <a:off x="2606199" y="5752387"/>
              <a:ext cx="990600" cy="853966"/>
            </a:xfrm>
            <a:prstGeom prst="triangle">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AD</a:t>
              </a:r>
              <a:endParaRPr lang="en-US" sz="2000" dirty="0">
                <a:gradFill>
                  <a:gsLst>
                    <a:gs pos="0">
                      <a:srgbClr val="FFFFFF"/>
                    </a:gs>
                    <a:gs pos="100000">
                      <a:srgbClr val="FFFFFF"/>
                    </a:gs>
                  </a:gsLst>
                  <a:lin ang="5400000" scaled="0"/>
                </a:gradFill>
              </a:endParaRPr>
            </a:p>
          </p:txBody>
        </p:sp>
        <p:sp>
          <p:nvSpPr>
            <p:cNvPr id="42" name="Rectangle 41"/>
            <p:cNvSpPr/>
            <p:nvPr/>
          </p:nvSpPr>
          <p:spPr bwMode="auto">
            <a:xfrm>
              <a:off x="4008437" y="5722170"/>
              <a:ext cx="914400" cy="914400"/>
            </a:xfrm>
            <a:prstGeom prst="rect">
              <a:avLst/>
            </a:prstGeom>
            <a:solidFill>
              <a:schemeClr val="accent3"/>
            </a:solidFill>
            <a:ln>
              <a:noFill/>
              <a:headEnd type="none" w="med" len="med"/>
              <a:tailEnd type="none" w="med" len="med"/>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Ex</a:t>
              </a:r>
              <a:endParaRPr lang="en-US" sz="2000" b="1" dirty="0">
                <a:gradFill>
                  <a:gsLst>
                    <a:gs pos="0">
                      <a:srgbClr val="FFFFFF"/>
                    </a:gs>
                    <a:gs pos="100000">
                      <a:srgbClr val="FFFFFF"/>
                    </a:gs>
                  </a:gsLst>
                  <a:lin ang="5400000" scaled="0"/>
                </a:gradFill>
              </a:endParaRPr>
            </a:p>
          </p:txBody>
        </p:sp>
        <p:sp>
          <p:nvSpPr>
            <p:cNvPr id="43" name="Rectangle 42"/>
            <p:cNvSpPr/>
            <p:nvPr/>
          </p:nvSpPr>
          <p:spPr bwMode="auto">
            <a:xfrm>
              <a:off x="5151437" y="5722170"/>
              <a:ext cx="914400" cy="914400"/>
            </a:xfrm>
            <a:prstGeom prst="rect">
              <a:avLst/>
            </a:prstGeom>
            <a:solidFill>
              <a:schemeClr val="accent3"/>
            </a:solidFill>
            <a:ln>
              <a:noFill/>
              <a:headEnd type="none" w="med" len="med"/>
              <a:tailEnd type="none" w="med" len="med"/>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SP</a:t>
              </a:r>
              <a:endParaRPr lang="en-US" sz="2000" b="1" dirty="0">
                <a:gradFill>
                  <a:gsLst>
                    <a:gs pos="0">
                      <a:srgbClr val="FFFFFF"/>
                    </a:gs>
                    <a:gs pos="100000">
                      <a:srgbClr val="FFFFFF"/>
                    </a:gs>
                  </a:gsLst>
                  <a:lin ang="5400000" scaled="0"/>
                </a:gradFill>
              </a:endParaRPr>
            </a:p>
          </p:txBody>
        </p:sp>
      </p:grpSp>
      <p:grpSp>
        <p:nvGrpSpPr>
          <p:cNvPr id="17" name="Group 16"/>
          <p:cNvGrpSpPr/>
          <p:nvPr/>
        </p:nvGrpSpPr>
        <p:grpSpPr>
          <a:xfrm>
            <a:off x="8961437" y="5021262"/>
            <a:ext cx="1909139" cy="914400"/>
            <a:chOff x="8961437" y="5021262"/>
            <a:chExt cx="1909139" cy="914400"/>
          </a:xfrm>
        </p:grpSpPr>
        <p:sp>
          <p:nvSpPr>
            <p:cNvPr id="41" name="Oval 40"/>
            <p:cNvSpPr/>
            <p:nvPr/>
          </p:nvSpPr>
          <p:spPr bwMode="auto">
            <a:xfrm>
              <a:off x="9956176" y="5021262"/>
              <a:ext cx="914400" cy="914400"/>
            </a:xfrm>
            <a:prstGeom prst="ellipse">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Legacy</a:t>
              </a: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Office</a:t>
              </a:r>
              <a:endParaRPr lang="en-US" sz="1600" dirty="0">
                <a:gradFill>
                  <a:gsLst>
                    <a:gs pos="0">
                      <a:srgbClr val="FFFFFF"/>
                    </a:gs>
                    <a:gs pos="100000">
                      <a:srgbClr val="FFFFFF"/>
                    </a:gs>
                  </a:gsLst>
                  <a:lin ang="5400000" scaled="0"/>
                </a:gradFill>
              </a:endParaRPr>
            </a:p>
          </p:txBody>
        </p:sp>
        <p:sp>
          <p:nvSpPr>
            <p:cNvPr id="46" name="Oval 45"/>
            <p:cNvSpPr/>
            <p:nvPr/>
          </p:nvSpPr>
          <p:spPr bwMode="auto">
            <a:xfrm>
              <a:off x="8961437" y="5021262"/>
              <a:ext cx="914400" cy="914400"/>
            </a:xfrm>
            <a:prstGeom prst="ellipse">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Device EAS</a:t>
              </a:r>
              <a:endParaRPr lang="en-US" sz="1600" dirty="0">
                <a:gradFill>
                  <a:gsLst>
                    <a:gs pos="0">
                      <a:srgbClr val="FFFFFF"/>
                    </a:gs>
                    <a:gs pos="100000">
                      <a:srgbClr val="FFFFFF"/>
                    </a:gs>
                  </a:gsLst>
                  <a:lin ang="5400000" scaled="0"/>
                </a:gradFill>
              </a:endParaRPr>
            </a:p>
          </p:txBody>
        </p:sp>
      </p:grpSp>
      <p:grpSp>
        <p:nvGrpSpPr>
          <p:cNvPr id="3" name="Group 2"/>
          <p:cNvGrpSpPr/>
          <p:nvPr/>
        </p:nvGrpSpPr>
        <p:grpSpPr>
          <a:xfrm>
            <a:off x="2560637" y="1434345"/>
            <a:ext cx="3505200" cy="919917"/>
            <a:chOff x="2560637" y="1434345"/>
            <a:chExt cx="3505200" cy="919917"/>
          </a:xfrm>
        </p:grpSpPr>
        <p:sp>
          <p:nvSpPr>
            <p:cNvPr id="29" name="Rectangle 28"/>
            <p:cNvSpPr/>
            <p:nvPr/>
          </p:nvSpPr>
          <p:spPr bwMode="auto">
            <a:xfrm>
              <a:off x="4008437" y="1434345"/>
              <a:ext cx="914400" cy="914400"/>
            </a:xfrm>
            <a:prstGeom prst="rect">
              <a:avLst/>
            </a:prstGeom>
            <a:solidFill>
              <a:srgbClr val="00B0F0"/>
            </a:soli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err="1" smtClean="0">
                  <a:gradFill>
                    <a:gsLst>
                      <a:gs pos="0">
                        <a:srgbClr val="FFFFFF"/>
                      </a:gs>
                      <a:gs pos="100000">
                        <a:srgbClr val="FFFFFF"/>
                      </a:gs>
                    </a:gsLst>
                    <a:lin ang="5400000" scaled="0"/>
                  </a:gradFill>
                </a:rPr>
                <a:t>ExO</a:t>
              </a:r>
              <a:endParaRPr lang="en-US" sz="2000" b="1" dirty="0">
                <a:gradFill>
                  <a:gsLst>
                    <a:gs pos="0">
                      <a:srgbClr val="FFFFFF"/>
                    </a:gs>
                    <a:gs pos="100000">
                      <a:srgbClr val="FFFFFF"/>
                    </a:gs>
                  </a:gsLst>
                  <a:lin ang="5400000" scaled="0"/>
                </a:gradFill>
              </a:endParaRPr>
            </a:p>
          </p:txBody>
        </p:sp>
        <p:sp>
          <p:nvSpPr>
            <p:cNvPr id="31" name="Rectangle 30"/>
            <p:cNvSpPr/>
            <p:nvPr/>
          </p:nvSpPr>
          <p:spPr bwMode="auto">
            <a:xfrm>
              <a:off x="5151437" y="1434345"/>
              <a:ext cx="914400" cy="914400"/>
            </a:xfrm>
            <a:prstGeom prst="rect">
              <a:avLst/>
            </a:prstGeom>
            <a:solidFill>
              <a:srgbClr val="00B0F0"/>
            </a:soli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SPO</a:t>
              </a:r>
              <a:endParaRPr lang="en-US" sz="2000" b="1" dirty="0">
                <a:gradFill>
                  <a:gsLst>
                    <a:gs pos="0">
                      <a:srgbClr val="FFFFFF"/>
                    </a:gs>
                    <a:gs pos="100000">
                      <a:srgbClr val="FFFFFF"/>
                    </a:gs>
                  </a:gsLst>
                  <a:lin ang="5400000" scaled="0"/>
                </a:gradFill>
              </a:endParaRPr>
            </a:p>
          </p:txBody>
        </p:sp>
        <p:grpSp>
          <p:nvGrpSpPr>
            <p:cNvPr id="25" name="Group 24"/>
            <p:cNvGrpSpPr/>
            <p:nvPr/>
          </p:nvGrpSpPr>
          <p:grpSpPr>
            <a:xfrm>
              <a:off x="2560637" y="1464562"/>
              <a:ext cx="1101261" cy="889700"/>
              <a:chOff x="2983376" y="1464562"/>
              <a:chExt cx="1101261" cy="889700"/>
            </a:xfrm>
          </p:grpSpPr>
          <p:sp>
            <p:nvSpPr>
              <p:cNvPr id="5" name="Isosceles Triangle 4"/>
              <p:cNvSpPr/>
              <p:nvPr/>
            </p:nvSpPr>
            <p:spPr bwMode="auto">
              <a:xfrm>
                <a:off x="3028938" y="1464562"/>
                <a:ext cx="990600" cy="853966"/>
              </a:xfrm>
              <a:prstGeom prst="triangle">
                <a:avLst/>
              </a:prstGeom>
              <a:solidFill>
                <a:srgbClr val="00B0F0"/>
              </a:soli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b="1" dirty="0">
                  <a:gradFill>
                    <a:gsLst>
                      <a:gs pos="0">
                        <a:srgbClr val="FFFFFF"/>
                      </a:gs>
                      <a:gs pos="100000">
                        <a:srgbClr val="FFFFFF"/>
                      </a:gs>
                    </a:gsLst>
                    <a:lin ang="5400000" scaled="0"/>
                  </a:gradFill>
                </a:endParaRPr>
              </a:p>
            </p:txBody>
          </p:sp>
          <p:sp>
            <p:nvSpPr>
              <p:cNvPr id="23" name="TextBox 22"/>
              <p:cNvSpPr txBox="1"/>
              <p:nvPr/>
            </p:nvSpPr>
            <p:spPr>
              <a:xfrm>
                <a:off x="2983376" y="1781798"/>
                <a:ext cx="1101261" cy="572464"/>
              </a:xfrm>
              <a:prstGeom prst="rect">
                <a:avLst/>
              </a:prstGeom>
              <a:noFill/>
              <a:effectLst>
                <a:glow rad="101600">
                  <a:schemeClr val="accent1">
                    <a:satMod val="175000"/>
                    <a:alpha val="40000"/>
                  </a:schemeClr>
                </a:glow>
              </a:effectLst>
            </p:spPr>
            <p:txBody>
              <a:bodyPr wrap="square" lIns="182880" tIns="146304" rIns="182880" bIns="146304" rtlCol="0">
                <a:spAutoFit/>
              </a:bodyPr>
              <a:lstStyle/>
              <a:p>
                <a:pPr algn="ctr">
                  <a:lnSpc>
                    <a:spcPct val="90000"/>
                  </a:lnSpc>
                  <a:spcAft>
                    <a:spcPts val="600"/>
                  </a:spcAft>
                </a:pPr>
                <a:r>
                  <a:rPr lang="en-US" sz="2000" dirty="0" smtClean="0">
                    <a:gradFill>
                      <a:gsLst>
                        <a:gs pos="2917">
                          <a:schemeClr val="tx1"/>
                        </a:gs>
                        <a:gs pos="30000">
                          <a:schemeClr val="tx1"/>
                        </a:gs>
                      </a:gsLst>
                      <a:lin ang="5400000" scaled="0"/>
                    </a:gradFill>
                  </a:rPr>
                  <a:t>AAD</a:t>
                </a:r>
              </a:p>
            </p:txBody>
          </p:sp>
        </p:grpSp>
      </p:grpSp>
      <p:sp>
        <p:nvSpPr>
          <p:cNvPr id="58" name="Rectangle 57"/>
          <p:cNvSpPr/>
          <p:nvPr/>
        </p:nvSpPr>
        <p:spPr bwMode="auto">
          <a:xfrm>
            <a:off x="929185" y="2468562"/>
            <a:ext cx="45719" cy="3276600"/>
          </a:xfrm>
          <a:prstGeom prst="rect">
            <a:avLst/>
          </a:prstGeom>
          <a:solidFill>
            <a:schemeClr val="tx1">
              <a:lumMod val="85000"/>
            </a:schemeClr>
          </a:solidFill>
          <a:ln>
            <a:no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nvGrpSpPr>
          <p:cNvPr id="15" name="Group 14"/>
          <p:cNvGrpSpPr/>
          <p:nvPr/>
        </p:nvGrpSpPr>
        <p:grpSpPr>
          <a:xfrm>
            <a:off x="579437" y="5105397"/>
            <a:ext cx="1593078" cy="731520"/>
            <a:chOff x="579437" y="5105397"/>
            <a:chExt cx="1593078" cy="731520"/>
          </a:xfrm>
        </p:grpSpPr>
        <p:pic>
          <p:nvPicPr>
            <p:cNvPr id="39" name="Picture 4" descr="C:\Users\danpl\AppData\Local\Microsoft\Windows\Temporary Internet Files\Content.IE5\I1Z9KAMI\MC90043161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995" y="5105397"/>
              <a:ext cx="731520" cy="731520"/>
            </a:xfrm>
            <a:prstGeom prst="rect">
              <a:avLst/>
            </a:prstGeom>
            <a:solidFill>
              <a:schemeClr val="accent3"/>
            </a:solidFill>
          </p:spPr>
        </p:pic>
        <p:pic>
          <p:nvPicPr>
            <p:cNvPr id="4099" name="Picture 3" descr="C:\Users\danpl\AppData\Local\Microsoft\Windows\Temporary Internet Files\Content.IE5\GO3JHA3C\MC90043164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7" y="5105397"/>
              <a:ext cx="731520" cy="731520"/>
            </a:xfrm>
            <a:prstGeom prst="rect">
              <a:avLst/>
            </a:prstGeom>
            <a:solidFill>
              <a:schemeClr val="accent3"/>
            </a:solidFill>
            <a:extLst/>
          </p:spPr>
        </p:pic>
      </p:grpSp>
      <p:grpSp>
        <p:nvGrpSpPr>
          <p:cNvPr id="4" name="Group 3"/>
          <p:cNvGrpSpPr/>
          <p:nvPr/>
        </p:nvGrpSpPr>
        <p:grpSpPr>
          <a:xfrm>
            <a:off x="579437" y="2201862"/>
            <a:ext cx="1593079" cy="732020"/>
            <a:chOff x="579437" y="2201862"/>
            <a:chExt cx="1593079" cy="732020"/>
          </a:xfrm>
        </p:grpSpPr>
        <p:pic>
          <p:nvPicPr>
            <p:cNvPr id="4100" name="Picture 4" descr="C:\Users\danpl\AppData\Local\Microsoft\Windows\Temporary Internet Files\Content.IE5\I1Z9KAMI\MC90043161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996" y="2202362"/>
              <a:ext cx="731520" cy="731520"/>
            </a:xfrm>
            <a:prstGeom prst="rect">
              <a:avLst/>
            </a:prstGeom>
            <a:solidFill>
              <a:srgbClr val="00B0F0"/>
            </a:solidFill>
            <a:effectLst>
              <a:glow rad="101600">
                <a:schemeClr val="accent1">
                  <a:satMod val="175000"/>
                  <a:alpha val="40000"/>
                </a:schemeClr>
              </a:glow>
            </a:effectLst>
          </p:spPr>
        </p:pic>
        <p:pic>
          <p:nvPicPr>
            <p:cNvPr id="59" name="Picture 3" descr="C:\Users\danpl\AppData\Local\Microsoft\Windows\Temporary Internet Files\Content.IE5\GO3JHA3C\MC90043164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7" y="2201862"/>
              <a:ext cx="731520" cy="731520"/>
            </a:xfrm>
            <a:prstGeom prst="rect">
              <a:avLst/>
            </a:prstGeom>
            <a:solidFill>
              <a:srgbClr val="00B0F0"/>
            </a:solidFill>
            <a:effectLst>
              <a:glow rad="101600">
                <a:schemeClr val="accent1">
                  <a:satMod val="175000"/>
                  <a:alpha val="40000"/>
                </a:schemeClr>
              </a:glow>
            </a:effectLst>
            <a:extLst/>
          </p:spPr>
        </p:pic>
      </p:grpSp>
      <p:grpSp>
        <p:nvGrpSpPr>
          <p:cNvPr id="22" name="Group 21"/>
          <p:cNvGrpSpPr/>
          <p:nvPr/>
        </p:nvGrpSpPr>
        <p:grpSpPr>
          <a:xfrm>
            <a:off x="6294437" y="5722170"/>
            <a:ext cx="2057400" cy="914400"/>
            <a:chOff x="6294437" y="5722170"/>
            <a:chExt cx="2057400" cy="914400"/>
          </a:xfrm>
        </p:grpSpPr>
        <p:sp>
          <p:nvSpPr>
            <p:cNvPr id="47" name="Rectangle 46"/>
            <p:cNvSpPr/>
            <p:nvPr/>
          </p:nvSpPr>
          <p:spPr bwMode="auto">
            <a:xfrm>
              <a:off x="6294437" y="5722170"/>
              <a:ext cx="914400" cy="914400"/>
            </a:xfrm>
            <a:prstGeom prst="rect">
              <a:avLst/>
            </a:prstGeom>
            <a:solidFill>
              <a:schemeClr val="accent3"/>
            </a:solidFill>
            <a:ln>
              <a:noFill/>
              <a:headEnd type="none" w="med" len="med"/>
              <a:tailEnd type="none" w="med" len="med"/>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RMS</a:t>
              </a:r>
              <a:endParaRPr lang="en-US" sz="2000" b="1" dirty="0">
                <a:gradFill>
                  <a:gsLst>
                    <a:gs pos="0">
                      <a:srgbClr val="FFFFFF"/>
                    </a:gs>
                    <a:gs pos="100000">
                      <a:srgbClr val="FFFFFF"/>
                    </a:gs>
                  </a:gsLst>
                  <a:lin ang="5400000" scaled="0"/>
                </a:gradFill>
              </a:endParaRPr>
            </a:p>
          </p:txBody>
        </p:sp>
        <p:sp>
          <p:nvSpPr>
            <p:cNvPr id="48" name="Rectangle 47"/>
            <p:cNvSpPr/>
            <p:nvPr/>
          </p:nvSpPr>
          <p:spPr bwMode="auto">
            <a:xfrm>
              <a:off x="7437437" y="5722170"/>
              <a:ext cx="914400" cy="914400"/>
            </a:xfrm>
            <a:prstGeom prst="rect">
              <a:avLst/>
            </a:prstGeom>
            <a:solidFill>
              <a:schemeClr val="accent3"/>
            </a:solidFill>
            <a:ln>
              <a:noFill/>
              <a:headEnd type="none" w="med" len="med"/>
              <a:tailEnd type="none" w="med" len="med"/>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HSM</a:t>
              </a:r>
            </a:p>
          </p:txBody>
        </p:sp>
      </p:grpSp>
      <p:pic>
        <p:nvPicPr>
          <p:cNvPr id="5123" name="Picture 3" descr="C:\Users\danpl\AppData\Local\Microsoft\Windows\Temporary Internet Files\Content.IE5\4CIO3HPM\MC900391732[1].wmf"/>
          <p:cNvPicPr>
            <a:picLocks noChangeAspect="1" noChangeArrowheads="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8088337" y="6325913"/>
            <a:ext cx="526999" cy="52593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3" descr="C:\Users\danpl\AppData\Local\Microsoft\Windows\Temporary Internet Files\Content.IE5\4CIO3HPM\MC900391732[1].wmf"/>
          <p:cNvPicPr>
            <a:picLocks noChangeAspect="1" noChangeArrowheads="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8088337" y="6321916"/>
            <a:ext cx="526999" cy="525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513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21"/>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4" presetClass="path" presetSubtype="0" accel="50000" decel="50000" autoRev="1" fill="hold" nodeType="clickEffect">
                                  <p:stCondLst>
                                    <p:cond delay="0"/>
                                  </p:stCondLst>
                                  <p:childTnLst>
                                    <p:animMotion origin="layout" path="M -2.17852E-6 2.62991E-6 L -2.17852E-6 -0.61221 " pathEditMode="relative" rAng="0" ptsTypes="AA">
                                      <p:cBhvr>
                                        <p:cTn id="18" dur="2000" fill="hold"/>
                                        <p:tgtEl>
                                          <p:spTgt spid="8"/>
                                        </p:tgtEl>
                                        <p:attrNameLst>
                                          <p:attrName>ppt_x</p:attrName>
                                          <p:attrName>ppt_y</p:attrName>
                                        </p:attrNameLst>
                                      </p:cBhvr>
                                      <p:rCtr x="0" y="-30610"/>
                                    </p:animMotion>
                                  </p:childTnLst>
                                </p:cTn>
                              </p:par>
                              <p:par>
                                <p:cTn id="19" presetID="10" presetClass="entr" presetSubtype="0" fill="hold" nodeType="withEffect">
                                  <p:stCondLst>
                                    <p:cond delay="200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64" presetClass="path" presetSubtype="0" accel="50000" decel="50000" autoRev="1" fill="hold" nodeType="clickEffect">
                                  <p:stCondLst>
                                    <p:cond delay="0"/>
                                  </p:stCondLst>
                                  <p:childTnLst>
                                    <p:animMotion origin="layout" path="M 2.69304E-6 4.70268E-6 L 2.69304E-6 -0.41285 " pathEditMode="relative" rAng="0" ptsTypes="AA">
                                      <p:cBhvr>
                                        <p:cTn id="25" dur="2000" fill="hold"/>
                                        <p:tgtEl>
                                          <p:spTgt spid="15"/>
                                        </p:tgtEl>
                                        <p:attrNameLst>
                                          <p:attrName>ppt_x</p:attrName>
                                          <p:attrName>ppt_y</p:attrName>
                                        </p:attrNameLst>
                                      </p:cBhvr>
                                      <p:rCtr x="0" y="-20654"/>
                                    </p:animMotion>
                                  </p:childTnLst>
                                </p:cTn>
                              </p:par>
                              <p:par>
                                <p:cTn id="26" presetID="10" presetClass="entr" presetSubtype="0" fill="hold" nodeType="withEffect">
                                  <p:stCondLst>
                                    <p:cond delay="200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64" presetClass="path" presetSubtype="0" accel="50000" decel="50000" autoRev="1" fill="hold" nodeType="clickEffect">
                                  <p:stCondLst>
                                    <p:cond delay="0"/>
                                  </p:stCondLst>
                                  <p:childTnLst>
                                    <p:animMotion origin="layout" path="M -3.84733E-6 -1.13482E-7 L -3.84733E-6 -0.41398 " pathEditMode="relative" rAng="0" ptsTypes="AA">
                                      <p:cBhvr>
                                        <p:cTn id="32" dur="2000" fill="hold"/>
                                        <p:tgtEl>
                                          <p:spTgt spid="17"/>
                                        </p:tgtEl>
                                        <p:attrNameLst>
                                          <p:attrName>ppt_x</p:attrName>
                                          <p:attrName>ppt_y</p:attrName>
                                        </p:attrNameLst>
                                      </p:cBhvr>
                                      <p:rCtr x="0" y="-20699"/>
                                    </p:animMotion>
                                  </p:childTnLst>
                                </p:cTn>
                              </p:par>
                              <p:par>
                                <p:cTn id="33" presetID="10" presetClass="entr" presetSubtype="0" fill="hold" nodeType="withEffect">
                                  <p:stCondLst>
                                    <p:cond delay="200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path" presetSubtype="0" accel="50000" decel="50000" fill="hold" nodeType="clickEffect">
                                  <p:stCondLst>
                                    <p:cond delay="0"/>
                                  </p:stCondLst>
                                  <p:childTnLst>
                                    <p:animMotion origin="layout" path="M 0.0111 -0.00205 L 0.02233 -0.30064 C 0.02693 -0.45459 0.00306 -0.57743 -0.00345 -0.61626 " pathEditMode="relative" rAng="0" ptsTypes="FfF">
                                      <p:cBhvr>
                                        <p:cTn id="46" dur="2000" fill="hold"/>
                                        <p:tgtEl>
                                          <p:spTgt spid="5123"/>
                                        </p:tgtEl>
                                        <p:attrNameLst>
                                          <p:attrName>ppt_x</p:attrName>
                                          <p:attrName>ppt_y</p:attrName>
                                        </p:attrNameLst>
                                      </p:cBhvr>
                                      <p:rCtr x="64" y="-30722"/>
                                    </p:animMotion>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1"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034" y="114019"/>
            <a:ext cx="11370961" cy="1130053"/>
          </a:xfrm>
        </p:spPr>
        <p:txBody>
          <a:bodyPr/>
          <a:lstStyle/>
          <a:p>
            <a:r>
              <a:rPr lang="en-US" dirty="0" smtClean="0"/>
              <a:t>Hybrid Enterprise with ADRMS/AADRM</a:t>
            </a:r>
            <a:endParaRPr lang="en-US" dirty="0"/>
          </a:p>
        </p:txBody>
      </p:sp>
      <p:sp>
        <p:nvSpPr>
          <p:cNvPr id="3" name="Text Placeholder 2"/>
          <p:cNvSpPr>
            <a:spLocks noGrp="1"/>
          </p:cNvSpPr>
          <p:nvPr>
            <p:ph type="body" sz="quarter" idx="10"/>
          </p:nvPr>
        </p:nvSpPr>
        <p:spPr>
          <a:xfrm>
            <a:off x="563034" y="927234"/>
            <a:ext cx="11370961" cy="8913209"/>
          </a:xfrm>
        </p:spPr>
        <p:txBody>
          <a:bodyPr/>
          <a:lstStyle/>
          <a:p>
            <a:pPr marL="241300" lvl="1" indent="0">
              <a:buNone/>
            </a:pPr>
            <a:r>
              <a:rPr lang="en-US" sz="4000" dirty="0" smtClean="0">
                <a:latin typeface="+mj-lt"/>
              </a:rPr>
              <a:t>Enables updated device support</a:t>
            </a:r>
          </a:p>
          <a:p>
            <a:pPr marL="812800" lvl="1" indent="-571500"/>
            <a:r>
              <a:rPr lang="en-US" sz="2800" dirty="0" smtClean="0"/>
              <a:t>Supports Windows RT, </a:t>
            </a:r>
            <a:r>
              <a:rPr lang="en-US" sz="2800" dirty="0" err="1" smtClean="0"/>
              <a:t>iOS</a:t>
            </a:r>
            <a:r>
              <a:rPr lang="en-US" sz="2800" dirty="0" smtClean="0"/>
              <a:t>, Android</a:t>
            </a:r>
            <a:endParaRPr lang="en-US" sz="2800" dirty="0"/>
          </a:p>
          <a:p>
            <a:pPr marL="241300" lvl="1" indent="0">
              <a:buNone/>
            </a:pPr>
            <a:r>
              <a:rPr lang="en-US" sz="4000" dirty="0" smtClean="0">
                <a:latin typeface="+mj-lt"/>
              </a:rPr>
              <a:t>Content can flow through your enterprise</a:t>
            </a:r>
          </a:p>
          <a:p>
            <a:pPr marL="812800" lvl="1" indent="-571500"/>
            <a:r>
              <a:rPr lang="en-US" sz="2800" dirty="0" smtClean="0"/>
              <a:t>Workloads, Discovery &amp; BI tools can work with content created online or </a:t>
            </a:r>
            <a:r>
              <a:rPr lang="en-US" sz="2800" dirty="0" err="1" smtClean="0"/>
              <a:t>on-premise</a:t>
            </a:r>
            <a:endParaRPr lang="en-US" sz="2800" dirty="0" smtClean="0"/>
          </a:p>
          <a:p>
            <a:pPr marL="241300" lvl="1" indent="0">
              <a:buNone/>
            </a:pPr>
            <a:r>
              <a:rPr lang="en-US" sz="4000" dirty="0">
                <a:latin typeface="+mj-lt"/>
              </a:rPr>
              <a:t>Simplifies collaboration via AAD</a:t>
            </a:r>
          </a:p>
          <a:p>
            <a:pPr marL="812800" lvl="1" indent="-571500"/>
            <a:r>
              <a:rPr lang="en-US" sz="2800" dirty="0"/>
              <a:t>Identity Federation via AAD</a:t>
            </a:r>
          </a:p>
          <a:p>
            <a:pPr marL="812800" lvl="1" indent="-571500"/>
            <a:r>
              <a:rPr lang="en-US" sz="2800" dirty="0"/>
              <a:t>Support for consumer Identity providers</a:t>
            </a:r>
          </a:p>
          <a:p>
            <a:pPr marL="812800" lvl="1" indent="-571500"/>
            <a:endParaRPr lang="en-US" sz="4000" dirty="0" smtClean="0">
              <a:latin typeface="+mj-lt"/>
            </a:endParaRPr>
          </a:p>
          <a:p>
            <a:pPr marL="241300" lvl="1" indent="0">
              <a:buNone/>
            </a:pPr>
            <a:endParaRPr lang="en-US" dirty="0"/>
          </a:p>
          <a:p>
            <a:pPr marL="342900" lvl="1" indent="0">
              <a:buNone/>
            </a:pPr>
            <a:endParaRPr lang="en-US" dirty="0" smtClean="0"/>
          </a:p>
          <a:p>
            <a:pPr marL="571500" lvl="2" indent="0">
              <a:buNone/>
            </a:pPr>
            <a:endParaRPr lang="en-US" dirty="0" smtClean="0"/>
          </a:p>
          <a:p>
            <a:pPr lvl="1"/>
            <a:endParaRPr lang="en-US" dirty="0" smtClean="0"/>
          </a:p>
          <a:p>
            <a:pPr lvl="2"/>
            <a:endParaRPr lang="en-US" dirty="0" smtClean="0"/>
          </a:p>
          <a:p>
            <a:pPr lvl="1"/>
            <a:endParaRPr lang="en-US" dirty="0" smtClean="0"/>
          </a:p>
          <a:p>
            <a:pPr lvl="1"/>
            <a:endParaRPr lang="en-US" dirty="0" smtClean="0"/>
          </a:p>
          <a:p>
            <a:pPr lvl="1"/>
            <a:endParaRPr lang="en-US" dirty="0"/>
          </a:p>
          <a:p>
            <a:pPr lvl="1"/>
            <a:endParaRPr lang="en-US" dirty="0" smtClean="0"/>
          </a:p>
        </p:txBody>
      </p:sp>
    </p:spTree>
    <p:extLst>
      <p:ext uri="{BB962C8B-B14F-4D97-AF65-F5344CB8AC3E}">
        <p14:creationId xmlns:p14="http://schemas.microsoft.com/office/powerpoint/2010/main" val="1545432854"/>
      </p:ext>
    </p:extLst>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2928" y="254033"/>
            <a:ext cx="11889564" cy="917575"/>
          </a:xfrm>
        </p:spPr>
        <p:txBody>
          <a:bodyPr/>
          <a:lstStyle/>
          <a:p>
            <a:r>
              <a:rPr lang="en-US" dirty="0" smtClean="0"/>
              <a:t>Enable ADRMS/AADRM Overview:</a:t>
            </a:r>
            <a:endParaRPr lang="en-US" dirty="0"/>
          </a:p>
        </p:txBody>
      </p:sp>
      <p:sp>
        <p:nvSpPr>
          <p:cNvPr id="2" name="Text Placeholder 1"/>
          <p:cNvSpPr>
            <a:spLocks noGrp="1"/>
          </p:cNvSpPr>
          <p:nvPr>
            <p:ph type="body" sz="quarter" idx="10"/>
          </p:nvPr>
        </p:nvSpPr>
        <p:spPr>
          <a:xfrm>
            <a:off x="502928" y="1171608"/>
            <a:ext cx="11887200" cy="5207579"/>
          </a:xfrm>
        </p:spPr>
        <p:txBody>
          <a:bodyPr/>
          <a:lstStyle/>
          <a:p>
            <a:r>
              <a:rPr lang="en-US" dirty="0" smtClean="0"/>
              <a:t>(Just a combination of the other steps!)</a:t>
            </a:r>
          </a:p>
          <a:p>
            <a:r>
              <a:rPr lang="en-US" dirty="0" smtClean="0"/>
              <a:t>Federate with AAD</a:t>
            </a:r>
          </a:p>
          <a:p>
            <a:pPr marL="571500" lvl="2" indent="-342900">
              <a:buFont typeface="Arial" panose="020B0604020202020204" pitchFamily="34" charset="0"/>
              <a:buChar char="•"/>
            </a:pPr>
            <a:r>
              <a:rPr lang="en-US" dirty="0" smtClean="0">
                <a:latin typeface="+mn-lt"/>
              </a:rPr>
              <a:t>Enable Directory Synchronization </a:t>
            </a:r>
          </a:p>
          <a:p>
            <a:pPr marL="571500" lvl="2" indent="-342900">
              <a:buFont typeface="Arial" panose="020B0604020202020204" pitchFamily="34" charset="0"/>
              <a:buChar char="•"/>
            </a:pPr>
            <a:r>
              <a:rPr lang="en-US" dirty="0" smtClean="0">
                <a:latin typeface="+mn-lt"/>
              </a:rPr>
              <a:t>Enable ADFS or Passwor</a:t>
            </a:r>
            <a:r>
              <a:rPr lang="en-US" dirty="0" smtClean="0"/>
              <a:t>d Sync </a:t>
            </a:r>
            <a:endParaRPr lang="en-US" dirty="0" smtClean="0">
              <a:latin typeface="+mn-lt"/>
            </a:endParaRPr>
          </a:p>
          <a:p>
            <a:r>
              <a:rPr lang="en-US" dirty="0" smtClean="0"/>
              <a:t>BYOK from AD RMS</a:t>
            </a:r>
          </a:p>
          <a:p>
            <a:pPr marL="571500" lvl="2" indent="-342900">
              <a:buFont typeface="Arial" panose="020B0604020202020204" pitchFamily="34" charset="0"/>
              <a:buChar char="•"/>
            </a:pPr>
            <a:r>
              <a:rPr lang="en-US" dirty="0" smtClean="0"/>
              <a:t>BYOK into AADRM</a:t>
            </a:r>
          </a:p>
          <a:p>
            <a:pPr marL="571500" lvl="2" indent="-342900">
              <a:buFont typeface="Arial" panose="020B0604020202020204" pitchFamily="34" charset="0"/>
              <a:buChar char="•"/>
            </a:pPr>
            <a:r>
              <a:rPr lang="en-US" dirty="0" smtClean="0"/>
              <a:t>Import into Exchange Online</a:t>
            </a:r>
          </a:p>
          <a:p>
            <a:r>
              <a:rPr lang="en-US" dirty="0" smtClean="0"/>
              <a:t>Enable AADRM </a:t>
            </a:r>
          </a:p>
          <a:p>
            <a:pPr marL="400050" lvl="2" indent="-171450">
              <a:buFont typeface="Arial" panose="020B0604020202020204" pitchFamily="34" charset="0"/>
              <a:buChar char="•"/>
            </a:pPr>
            <a:r>
              <a:rPr lang="en-US" dirty="0" smtClean="0">
                <a:latin typeface="+mn-lt"/>
              </a:rPr>
              <a:t>  Step performed in Office 365 Portal</a:t>
            </a:r>
          </a:p>
          <a:p>
            <a:pPr marL="400050" lvl="2" indent="-171450">
              <a:buFont typeface="Arial" panose="020B0604020202020204" pitchFamily="34" charset="0"/>
              <a:buChar char="•"/>
            </a:pPr>
            <a:r>
              <a:rPr lang="en-US" dirty="0" smtClean="0">
                <a:latin typeface="+mn-lt"/>
              </a:rPr>
              <a:t>  Same as Cloud Bound steps</a:t>
            </a:r>
          </a:p>
        </p:txBody>
      </p:sp>
    </p:spTree>
    <p:extLst>
      <p:ext uri="{BB962C8B-B14F-4D97-AF65-F5344CB8AC3E}">
        <p14:creationId xmlns:p14="http://schemas.microsoft.com/office/powerpoint/2010/main" val="1278715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2928" y="254033"/>
            <a:ext cx="11889564" cy="917575"/>
          </a:xfrm>
        </p:spPr>
        <p:txBody>
          <a:bodyPr/>
          <a:lstStyle/>
          <a:p>
            <a:r>
              <a:rPr lang="en-US" dirty="0" smtClean="0"/>
              <a:t>Enable ADRMS/AADRM Overview:</a:t>
            </a:r>
            <a:endParaRPr lang="en-US" dirty="0"/>
          </a:p>
        </p:txBody>
      </p:sp>
      <p:sp>
        <p:nvSpPr>
          <p:cNvPr id="2" name="Text Placeholder 1"/>
          <p:cNvSpPr>
            <a:spLocks noGrp="1"/>
          </p:cNvSpPr>
          <p:nvPr>
            <p:ph type="body" sz="quarter" idx="10"/>
          </p:nvPr>
        </p:nvSpPr>
        <p:spPr>
          <a:xfrm>
            <a:off x="502928" y="1171608"/>
            <a:ext cx="11887200" cy="5613845"/>
          </a:xfrm>
        </p:spPr>
        <p:txBody>
          <a:bodyPr/>
          <a:lstStyle/>
          <a:p>
            <a:r>
              <a:rPr lang="en-US" dirty="0" smtClean="0"/>
              <a:t>Enable SharePoint Online</a:t>
            </a:r>
          </a:p>
          <a:p>
            <a:pPr marL="584200" indent="-342900">
              <a:buFont typeface="Arial" pitchFamily="34" charset="0"/>
              <a:buChar char="•"/>
            </a:pPr>
            <a:r>
              <a:rPr lang="en-US" sz="2400" dirty="0">
                <a:gradFill>
                  <a:gsLst>
                    <a:gs pos="1250">
                      <a:srgbClr val="FFFFFF"/>
                    </a:gs>
                    <a:gs pos="100000">
                      <a:srgbClr val="FFFFFF"/>
                    </a:gs>
                  </a:gsLst>
                  <a:lin ang="5400000" scaled="0"/>
                </a:gradFill>
                <a:latin typeface="+mn-lt"/>
              </a:rPr>
              <a:t>Enable IRM globally within your Organization</a:t>
            </a:r>
          </a:p>
          <a:p>
            <a:pPr marL="584200" lvl="1" indent="-342900">
              <a:buFont typeface="Arial" pitchFamily="34" charset="0"/>
              <a:buChar char="•"/>
            </a:pPr>
            <a:r>
              <a:rPr lang="en-US" sz="2400" dirty="0">
                <a:gradFill>
                  <a:gsLst>
                    <a:gs pos="1250">
                      <a:srgbClr val="FFFFFF"/>
                    </a:gs>
                    <a:gs pos="100000">
                      <a:srgbClr val="FFFFFF"/>
                    </a:gs>
                  </a:gsLst>
                  <a:lin ang="5400000" scaled="0"/>
                </a:gradFill>
              </a:rPr>
              <a:t>Enable SharePoint IRM Document </a:t>
            </a:r>
            <a:r>
              <a:rPr lang="en-US" sz="2400" dirty="0" smtClean="0">
                <a:gradFill>
                  <a:gsLst>
                    <a:gs pos="1250">
                      <a:srgbClr val="FFFFFF"/>
                    </a:gs>
                    <a:gs pos="100000">
                      <a:srgbClr val="FFFFFF"/>
                    </a:gs>
                  </a:gsLst>
                  <a:lin ang="5400000" scaled="0"/>
                </a:gradFill>
              </a:rPr>
              <a:t>Library</a:t>
            </a:r>
          </a:p>
          <a:p>
            <a:r>
              <a:rPr lang="en-US" dirty="0"/>
              <a:t>Enable Exchange Online</a:t>
            </a:r>
          </a:p>
          <a:p>
            <a:pPr lvl="4" indent="-342900">
              <a:buFont typeface="Arial" panose="020B0604020202020204" pitchFamily="34" charset="0"/>
              <a:buChar char="•"/>
            </a:pPr>
            <a:r>
              <a:rPr lang="en-US" sz="2400" dirty="0"/>
              <a:t>Enable IRM for your Organization</a:t>
            </a:r>
          </a:p>
          <a:p>
            <a:pPr lvl="4" indent="-342900">
              <a:buFont typeface="Arial" panose="020B0604020202020204" pitchFamily="34" charset="0"/>
              <a:buChar char="•"/>
            </a:pPr>
            <a:r>
              <a:rPr lang="en-US" sz="2400" dirty="0"/>
              <a:t>Requires a few PowerShell </a:t>
            </a:r>
            <a:r>
              <a:rPr lang="en-US" sz="2400" dirty="0" err="1"/>
              <a:t>Cmdlets</a:t>
            </a:r>
            <a:r>
              <a:rPr lang="en-US" sz="2400" dirty="0"/>
              <a:t> </a:t>
            </a:r>
          </a:p>
          <a:p>
            <a:r>
              <a:rPr lang="en-US" dirty="0" smtClean="0"/>
              <a:t>Enable </a:t>
            </a:r>
            <a:r>
              <a:rPr lang="en-US" dirty="0"/>
              <a:t>Client for AADRM</a:t>
            </a:r>
          </a:p>
          <a:p>
            <a:pPr lvl="4" indent="-342900">
              <a:buFont typeface="Arial" panose="020B0604020202020204" pitchFamily="34" charset="0"/>
              <a:buChar char="•"/>
            </a:pPr>
            <a:r>
              <a:rPr lang="en-US" sz="2400" dirty="0"/>
              <a:t>Deploy Configuration script for Office 2010 or install IP Viewer</a:t>
            </a:r>
          </a:p>
          <a:p>
            <a:pPr lvl="4" indent="-342900">
              <a:buFont typeface="Arial" panose="020B0604020202020204" pitchFamily="34" charset="0"/>
              <a:buChar char="•"/>
            </a:pPr>
            <a:r>
              <a:rPr lang="en-US" sz="2400" dirty="0"/>
              <a:t>Install IP viewer for updated sharing capabilities </a:t>
            </a:r>
          </a:p>
          <a:p>
            <a:endParaRPr lang="en-US" dirty="0" smtClean="0"/>
          </a:p>
          <a:p>
            <a:pPr marL="400050" lvl="2" indent="-171450">
              <a:buFont typeface="Arial" panose="020B0604020202020204" pitchFamily="34" charset="0"/>
              <a:buChar char="•"/>
            </a:pPr>
            <a:endParaRPr lang="en-US" dirty="0" smtClean="0">
              <a:latin typeface="+mn-lt"/>
            </a:endParaRPr>
          </a:p>
        </p:txBody>
      </p:sp>
    </p:spTree>
    <p:extLst>
      <p:ext uri="{BB962C8B-B14F-4D97-AF65-F5344CB8AC3E}">
        <p14:creationId xmlns:p14="http://schemas.microsoft.com/office/powerpoint/2010/main" val="3276601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11887200" cy="5275290"/>
          </a:xfrm>
        </p:spPr>
        <p:txBody>
          <a:bodyPr/>
          <a:lstStyle/>
          <a:p>
            <a:r>
              <a:rPr lang="en-US" dirty="0" smtClean="0"/>
              <a:t>On-Premise</a:t>
            </a:r>
          </a:p>
          <a:p>
            <a:pPr lvl="1"/>
            <a:r>
              <a:rPr lang="en-US" dirty="0" smtClean="0"/>
              <a:t>Usual channels to purchase Windows Server + CALs (or ECALs)</a:t>
            </a:r>
          </a:p>
          <a:p>
            <a:pPr lvl="1"/>
            <a:r>
              <a:rPr lang="en-US" dirty="0" smtClean="0"/>
              <a:t>Generic protection support will be offered for free as a download for CAL users.</a:t>
            </a:r>
          </a:p>
          <a:p>
            <a:pPr lvl="1"/>
            <a:r>
              <a:rPr lang="en-US" dirty="0" smtClean="0"/>
              <a:t>Devices support limited to the capabilities offered by Exchange Active Sync.</a:t>
            </a:r>
          </a:p>
          <a:p>
            <a:r>
              <a:rPr lang="en-US" dirty="0" smtClean="0"/>
              <a:t>Office 365 offer</a:t>
            </a:r>
          </a:p>
          <a:p>
            <a:pPr lvl="1"/>
            <a:r>
              <a:rPr lang="en-US" dirty="0" smtClean="0"/>
              <a:t>Purchase Office 365 E3/E4 plan and Azure AD RM is available</a:t>
            </a:r>
          </a:p>
          <a:p>
            <a:r>
              <a:rPr lang="en-US" dirty="0" smtClean="0"/>
              <a:t>Azure AD RM offer to ‘extend’ all use cases</a:t>
            </a:r>
            <a:endParaRPr lang="en-US" dirty="0"/>
          </a:p>
          <a:p>
            <a:pPr lvl="1"/>
            <a:r>
              <a:rPr lang="en-US" dirty="0" smtClean="0"/>
              <a:t>Purchase ‘Azure </a:t>
            </a:r>
            <a:r>
              <a:rPr lang="en-US" dirty="0"/>
              <a:t>AD </a:t>
            </a:r>
            <a:r>
              <a:rPr lang="en-US" dirty="0" smtClean="0"/>
              <a:t>RM’ </a:t>
            </a:r>
            <a:r>
              <a:rPr lang="en-US" dirty="0"/>
              <a:t>premium </a:t>
            </a:r>
            <a:r>
              <a:rPr lang="en-US" dirty="0" smtClean="0"/>
              <a:t>SKU via Office 365 portal</a:t>
            </a:r>
          </a:p>
          <a:p>
            <a:pPr lvl="1"/>
            <a:r>
              <a:rPr lang="en-US" dirty="0" smtClean="0"/>
              <a:t>This premium SKU will include Hybrid, BYOK™ and other value-add capabilities.</a:t>
            </a:r>
          </a:p>
          <a:p>
            <a:pPr lvl="2"/>
            <a:r>
              <a:rPr lang="en-US" dirty="0"/>
              <a:t>$</a:t>
            </a:r>
            <a:r>
              <a:rPr lang="en-US" dirty="0" smtClean="0"/>
              <a:t>2/user/month for all uses. E.g.: Third party apps use this SKU too without surcharge. </a:t>
            </a:r>
          </a:p>
          <a:p>
            <a:pPr lvl="1"/>
            <a:r>
              <a:rPr lang="en-US" dirty="0" smtClean="0"/>
              <a:t>Ad-hoc sign up will be free via an invisible, automatically managed SKU</a:t>
            </a:r>
            <a:endParaRPr lang="en-US" dirty="0"/>
          </a:p>
        </p:txBody>
      </p:sp>
      <p:sp>
        <p:nvSpPr>
          <p:cNvPr id="2" name="Title 1"/>
          <p:cNvSpPr>
            <a:spLocks noGrp="1"/>
          </p:cNvSpPr>
          <p:nvPr>
            <p:ph type="title"/>
          </p:nvPr>
        </p:nvSpPr>
        <p:spPr/>
        <p:txBody>
          <a:bodyPr/>
          <a:lstStyle/>
          <a:p>
            <a:r>
              <a:rPr lang="en-US" smtClean="0"/>
              <a:t>Buying RMS</a:t>
            </a:r>
            <a:endParaRPr lang="en-US" dirty="0"/>
          </a:p>
        </p:txBody>
      </p:sp>
    </p:spTree>
    <p:extLst>
      <p:ext uri="{BB962C8B-B14F-4D97-AF65-F5344CB8AC3E}">
        <p14:creationId xmlns:p14="http://schemas.microsoft.com/office/powerpoint/2010/main" val="2778467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This can be a bit overwhelming…</a:t>
            </a:r>
            <a:endParaRPr lang="en-US" dirty="0"/>
          </a:p>
        </p:txBody>
      </p:sp>
      <p:sp>
        <p:nvSpPr>
          <p:cNvPr id="3" name="Text Placeholder 2"/>
          <p:cNvSpPr>
            <a:spLocks noGrp="1"/>
          </p:cNvSpPr>
          <p:nvPr>
            <p:ph type="body" sz="quarter" idx="10"/>
          </p:nvPr>
        </p:nvSpPr>
        <p:spPr>
          <a:xfrm>
            <a:off x="274638" y="1212850"/>
            <a:ext cx="11887200" cy="5570756"/>
          </a:xfrm>
        </p:spPr>
        <p:txBody>
          <a:bodyPr/>
          <a:lstStyle/>
          <a:p>
            <a:r>
              <a:rPr lang="en-US" dirty="0" smtClean="0"/>
              <a:t>It’s really simpler than it sounds but should you desire help, there are many folks in the know:</a:t>
            </a:r>
          </a:p>
          <a:p>
            <a:r>
              <a:rPr lang="en-US" dirty="0" smtClean="0"/>
              <a:t>	Your Microsoft Sales Partner</a:t>
            </a:r>
          </a:p>
          <a:p>
            <a:pPr lvl="1"/>
            <a:r>
              <a:rPr lang="en-US" dirty="0" smtClean="0"/>
              <a:t>	You know where to find them + they know where to find you. </a:t>
            </a:r>
            <a:r>
              <a:rPr lang="en-US" dirty="0"/>
              <a:t>We support them directly. </a:t>
            </a:r>
            <a:endParaRPr lang="en-US" dirty="0" smtClean="0"/>
          </a:p>
          <a:p>
            <a:r>
              <a:rPr lang="en-US" dirty="0" smtClean="0"/>
              <a:t>	Microsoft Consulting Services (MCS)</a:t>
            </a:r>
          </a:p>
          <a:p>
            <a:pPr lvl="1"/>
            <a:r>
              <a:rPr lang="en-US" dirty="0" smtClean="0"/>
              <a:t>	Your sales partner can help make the connection. We support them directly. </a:t>
            </a:r>
            <a:endParaRPr lang="en-US" dirty="0"/>
          </a:p>
          <a:p>
            <a:r>
              <a:rPr lang="en-US" dirty="0" smtClean="0"/>
              <a:t>	Synergy </a:t>
            </a:r>
            <a:r>
              <a:rPr lang="en-US" dirty="0"/>
              <a:t>Advisors </a:t>
            </a:r>
            <a:endParaRPr lang="en-US" dirty="0" smtClean="0"/>
          </a:p>
          <a:p>
            <a:pPr lvl="1"/>
            <a:r>
              <a:rPr lang="en-US" dirty="0" smtClean="0"/>
              <a:t>	Cristian and his team specialize in RMS deployments these days. </a:t>
            </a:r>
            <a:br>
              <a:rPr lang="en-US" dirty="0" smtClean="0"/>
            </a:br>
            <a:r>
              <a:rPr lang="en-US" dirty="0" smtClean="0"/>
              <a:t>	Several of their folks are staffing our booth so please drop by.</a:t>
            </a:r>
            <a:br>
              <a:rPr lang="en-US" dirty="0" smtClean="0"/>
            </a:br>
            <a:endParaRPr lang="en-US" dirty="0" smtClean="0"/>
          </a:p>
          <a:p>
            <a:r>
              <a:rPr lang="en-US" dirty="0" smtClean="0"/>
              <a:t>	When all else fails, AskIPTeam@microsoft.com </a:t>
            </a:r>
          </a:p>
        </p:txBody>
      </p:sp>
    </p:spTree>
    <p:extLst>
      <p:ext uri="{BB962C8B-B14F-4D97-AF65-F5344CB8AC3E}">
        <p14:creationId xmlns:p14="http://schemas.microsoft.com/office/powerpoint/2010/main" val="92739403"/>
      </p:ext>
    </p:extLst>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343001"/>
          </a:xfrm>
        </p:spPr>
        <p:txBody>
          <a:bodyPr/>
          <a:lstStyle/>
          <a:p>
            <a:r>
              <a:rPr lang="en-US" dirty="0" smtClean="0"/>
              <a:t>The RMS offering has grown. A lot!</a:t>
            </a:r>
          </a:p>
          <a:p>
            <a:pPr lvl="1"/>
            <a:r>
              <a:rPr lang="en-US" dirty="0" smtClean="0"/>
              <a:t>Fewer challenges given device reach, app reach and easier-than-ever to use</a:t>
            </a:r>
          </a:p>
          <a:p>
            <a:r>
              <a:rPr lang="en-US" dirty="0" smtClean="0"/>
              <a:t>The focus is on complete, long-lived solutions</a:t>
            </a:r>
          </a:p>
          <a:p>
            <a:pPr lvl="1"/>
            <a:r>
              <a:rPr lang="en-US" dirty="0" smtClean="0"/>
              <a:t>Anchor on the end-game of collaboration and solve data leakage the same way</a:t>
            </a:r>
          </a:p>
          <a:p>
            <a:r>
              <a:rPr lang="en-US" dirty="0" smtClean="0"/>
              <a:t>Options for each stage of your architecture</a:t>
            </a:r>
          </a:p>
          <a:p>
            <a:r>
              <a:rPr lang="en-US" dirty="0" smtClean="0"/>
              <a:t>You are in control of your keys</a:t>
            </a:r>
          </a:p>
          <a:p>
            <a:r>
              <a:rPr lang="en-US" dirty="0" smtClean="0"/>
              <a:t>Price is right</a:t>
            </a:r>
          </a:p>
          <a:p>
            <a:pPr lvl="1"/>
            <a:endParaRPr lang="en-US" dirty="0"/>
          </a:p>
          <a:p>
            <a:pPr marL="0" indent="0">
              <a:buNone/>
            </a:pPr>
            <a:r>
              <a:rPr lang="en-US" i="1" dirty="0" smtClean="0"/>
              <a:t>The time for revisiting information protection is now</a:t>
            </a:r>
          </a:p>
        </p:txBody>
      </p:sp>
      <p:sp>
        <p:nvSpPr>
          <p:cNvPr id="3" name="Title 2"/>
          <p:cNvSpPr>
            <a:spLocks noGrp="1"/>
          </p:cNvSpPr>
          <p:nvPr>
            <p:ph type="title"/>
          </p:nvPr>
        </p:nvSpPr>
        <p:spPr/>
        <p:txBody>
          <a:bodyPr/>
          <a:lstStyle/>
          <a:p>
            <a:r>
              <a:rPr lang="en-US" dirty="0" smtClean="0"/>
              <a:t>In Closing </a:t>
            </a:r>
            <a:endParaRPr lang="en-US" dirty="0"/>
          </a:p>
        </p:txBody>
      </p:sp>
    </p:spTree>
    <p:extLst>
      <p:ext uri="{BB962C8B-B14F-4D97-AF65-F5344CB8AC3E}">
        <p14:creationId xmlns:p14="http://schemas.microsoft.com/office/powerpoint/2010/main" val="269708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2"/>
          <a:stretch>
            <a:fillRect/>
          </a:stretch>
        </p:blipFill>
        <p:spPr>
          <a:xfrm>
            <a:off x="122237" y="68262"/>
            <a:ext cx="12192000" cy="6858000"/>
          </a:xfrm>
          <a:prstGeom prst="rect">
            <a:avLst/>
          </a:prstGeom>
        </p:spPr>
      </p:pic>
    </p:spTree>
    <p:extLst>
      <p:ext uri="{BB962C8B-B14F-4D97-AF65-F5344CB8AC3E}">
        <p14:creationId xmlns:p14="http://schemas.microsoft.com/office/powerpoint/2010/main" val="1405131542"/>
      </p:ext>
    </p:extLst>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395987"/>
            <a:ext cx="11790169" cy="590931"/>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Part #1 </a:t>
            </a:r>
            <a:r>
              <a:rPr lang="en-US" sz="3600" dirty="0">
                <a:gradFill>
                  <a:gsLst>
                    <a:gs pos="1250">
                      <a:schemeClr val="tx1"/>
                    </a:gs>
                    <a:gs pos="100000">
                      <a:schemeClr val="tx1"/>
                    </a:gs>
                  </a:gsLst>
                  <a:lin ang="5400000" scaled="0"/>
                </a:gradFill>
                <a:latin typeface="+mj-lt"/>
              </a:rPr>
              <a:t>of this talk </a:t>
            </a:r>
            <a:r>
              <a:rPr lang="en-US" sz="3600" dirty="0" smtClean="0">
                <a:gradFill>
                  <a:gsLst>
                    <a:gs pos="1250">
                      <a:schemeClr val="tx1"/>
                    </a:gs>
                    <a:gs pos="100000">
                      <a:schemeClr val="tx1"/>
                    </a:gs>
                  </a:gsLst>
                  <a:lin ang="5400000" scaled="0"/>
                </a:gradFill>
                <a:latin typeface="+mj-lt"/>
              </a:rPr>
              <a:t>WCA-B322 </a:t>
            </a:r>
            <a:r>
              <a:rPr lang="en-US" sz="3600" dirty="0">
                <a:gradFill>
                  <a:gsLst>
                    <a:gs pos="1250">
                      <a:schemeClr val="tx1"/>
                    </a:gs>
                    <a:gs pos="100000">
                      <a:schemeClr val="tx1"/>
                    </a:gs>
                  </a:gsLst>
                  <a:lin ang="5400000" scaled="0"/>
                </a:gradFill>
                <a:latin typeface="+mj-lt"/>
              </a:rPr>
              <a:t>by </a:t>
            </a:r>
            <a:r>
              <a:rPr lang="en-US" sz="3600" dirty="0" smtClean="0">
                <a:gradFill>
                  <a:gsLst>
                    <a:gs pos="1250">
                      <a:schemeClr val="tx1"/>
                    </a:gs>
                    <a:gs pos="100000">
                      <a:schemeClr val="tx1"/>
                    </a:gs>
                  </a:gsLst>
                  <a:lin ang="5400000" scaled="0"/>
                </a:gradFill>
                <a:latin typeface="+mj-lt"/>
              </a:rPr>
              <a:t>Dan Plastina</a:t>
            </a:r>
            <a:endParaRPr lang="en-US" sz="3600" dirty="0">
              <a:gradFill>
                <a:gsLst>
                  <a:gs pos="1250">
                    <a:schemeClr val="tx1"/>
                  </a:gs>
                  <a:gs pos="100000">
                    <a:schemeClr val="tx1"/>
                  </a:gs>
                </a:gsLst>
                <a:lin ang="5400000" scaled="0"/>
              </a:gradFill>
              <a:latin typeface="+mj-lt"/>
            </a:endParaRPr>
          </a:p>
        </p:txBody>
      </p:sp>
      <p:sp>
        <p:nvSpPr>
          <p:cNvPr id="8" name="Rectangle 7"/>
          <p:cNvSpPr/>
          <p:nvPr/>
        </p:nvSpPr>
        <p:spPr bwMode="invGray">
          <a:xfrm>
            <a:off x="371669" y="2307618"/>
            <a:ext cx="11790169" cy="590931"/>
          </a:xfrm>
          <a:prstGeom prst="rect">
            <a:avLst/>
          </a:prstGeom>
        </p:spPr>
        <p:txBody>
          <a:bodyPr wrap="square">
            <a:spAutoFit/>
          </a:bodyPr>
          <a:lstStyle/>
          <a:p>
            <a:pPr marL="57150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Channel9.msdn.com/Series/Information-Protection</a:t>
            </a:r>
            <a:endParaRPr lang="en-US" sz="3600" dirty="0">
              <a:gradFill>
                <a:gsLst>
                  <a:gs pos="1250">
                    <a:schemeClr val="tx1"/>
                  </a:gs>
                  <a:gs pos="100000">
                    <a:schemeClr val="tx1"/>
                  </a:gs>
                </a:gsLst>
                <a:lin ang="5400000" scaled="0"/>
              </a:gradFill>
              <a:latin typeface="+mj-lt"/>
            </a:endParaRPr>
          </a:p>
        </p:txBody>
      </p:sp>
      <p:sp>
        <p:nvSpPr>
          <p:cNvPr id="9" name="Rectangle 8"/>
          <p:cNvSpPr/>
          <p:nvPr/>
        </p:nvSpPr>
        <p:spPr bwMode="invGray">
          <a:xfrm>
            <a:off x="371669" y="3219249"/>
            <a:ext cx="11790169" cy="590931"/>
          </a:xfrm>
          <a:prstGeom prst="rect">
            <a:avLst/>
          </a:prstGeom>
        </p:spPr>
        <p:txBody>
          <a:bodyPr wrap="square">
            <a:spAutoFit/>
          </a:bodyPr>
          <a:lstStyle/>
          <a:p>
            <a:pPr marL="57150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See Product Demo at Microsoft Booth</a:t>
            </a:r>
            <a:endParaRPr lang="en-US" sz="3600" dirty="0">
              <a:gradFill>
                <a:gsLst>
                  <a:gs pos="1250">
                    <a:schemeClr val="tx1"/>
                  </a:gs>
                  <a:gs pos="100000">
                    <a:schemeClr val="tx1"/>
                  </a:gs>
                </a:gsLst>
                <a:lin ang="5400000" scaled="0"/>
              </a:gradFill>
              <a:latin typeface="+mj-lt"/>
            </a:endParaRPr>
          </a:p>
        </p:txBody>
      </p:sp>
      <p:sp>
        <p:nvSpPr>
          <p:cNvPr id="10" name="Rectangle 9"/>
          <p:cNvSpPr/>
          <p:nvPr/>
        </p:nvSpPr>
        <p:spPr bwMode="invGray">
          <a:xfrm>
            <a:off x="371669" y="4130880"/>
            <a:ext cx="11790169" cy="590931"/>
          </a:xfrm>
          <a:prstGeom prst="rect">
            <a:avLst/>
          </a:prstGeom>
        </p:spPr>
        <p:txBody>
          <a:bodyPr wrap="square">
            <a:spAutoFit/>
          </a:bodyPr>
          <a:lstStyle/>
          <a:p>
            <a:pPr marL="571500" indent="-571500">
              <a:lnSpc>
                <a:spcPct val="90000"/>
              </a:lnSpc>
              <a:spcBef>
                <a:spcPct val="20000"/>
              </a:spcBef>
              <a:buSzPct val="105000"/>
              <a:buBlip>
                <a:blip r:embed="rId3"/>
              </a:buBlip>
            </a:pPr>
            <a:endParaRPr lang="en-US" sz="3600" dirty="0">
              <a:gradFill>
                <a:gsLst>
                  <a:gs pos="1250">
                    <a:schemeClr val="tx1"/>
                  </a:gs>
                  <a:gs pos="100000">
                    <a:schemeClr val="tx1"/>
                  </a:gs>
                </a:gsLst>
                <a:lin ang="5400000" scaled="0"/>
              </a:gradFill>
              <a:latin typeface="+mj-lt"/>
            </a:endParaRPr>
          </a:p>
        </p:txBody>
      </p:sp>
      <p:sp>
        <p:nvSpPr>
          <p:cNvPr id="12" name="Rectangle 11"/>
          <p:cNvSpPr/>
          <p:nvPr/>
        </p:nvSpPr>
        <p:spPr bwMode="invGray">
          <a:xfrm>
            <a:off x="371668" y="5042512"/>
            <a:ext cx="11790169" cy="1089529"/>
          </a:xfrm>
          <a:prstGeom prst="rect">
            <a:avLst/>
          </a:prstGeom>
        </p:spPr>
        <p:txBody>
          <a:bodyPr wrap="square">
            <a:spAutoFit/>
          </a:bodyPr>
          <a:lstStyle/>
          <a:p>
            <a:pPr marL="57150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Questions related to info protection:</a:t>
            </a:r>
            <a:br>
              <a:rPr lang="en-US" sz="3600" dirty="0" smtClean="0">
                <a:gradFill>
                  <a:gsLst>
                    <a:gs pos="1250">
                      <a:schemeClr val="tx1"/>
                    </a:gs>
                    <a:gs pos="100000">
                      <a:schemeClr val="tx1"/>
                    </a:gs>
                  </a:gsLst>
                  <a:lin ang="5400000" scaled="0"/>
                </a:gradFill>
                <a:latin typeface="+mj-lt"/>
              </a:rPr>
            </a:br>
            <a:r>
              <a:rPr lang="en-US" sz="3600" dirty="0" smtClean="0">
                <a:gradFill>
                  <a:gsLst>
                    <a:gs pos="1250">
                      <a:schemeClr val="tx1"/>
                    </a:gs>
                    <a:gs pos="100000">
                      <a:schemeClr val="tx1"/>
                    </a:gs>
                  </a:gsLst>
                  <a:lin ang="5400000" scaled="0"/>
                </a:gradFill>
                <a:latin typeface="+mj-lt"/>
              </a:rPr>
              <a:t>    AskIPTeam@microsoft.com</a:t>
            </a:r>
            <a:endParaRPr lang="en-US" sz="36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invGray">
          <a:xfrm>
            <a:off x="315523" y="4109587"/>
            <a:ext cx="11790169" cy="590931"/>
          </a:xfrm>
          <a:prstGeom prst="rect">
            <a:avLst/>
          </a:prstGeom>
        </p:spPr>
        <p:txBody>
          <a:bodyPr wrap="square">
            <a:spAutoFit/>
          </a:bodyPr>
          <a:lstStyle/>
          <a:p>
            <a:pPr marL="571500" indent="-571500">
              <a:lnSpc>
                <a:spcPct val="90000"/>
              </a:lnSpc>
              <a:spcBef>
                <a:spcPct val="20000"/>
              </a:spcBef>
              <a:buSzPct val="105000"/>
              <a:buBlip>
                <a:blip r:embed="rId3"/>
              </a:buBlip>
            </a:pPr>
            <a:r>
              <a:rPr lang="en-US" sz="3600" dirty="0">
                <a:gradFill>
                  <a:gsLst>
                    <a:gs pos="1250">
                      <a:schemeClr val="tx1"/>
                    </a:gs>
                    <a:gs pos="100000">
                      <a:schemeClr val="tx1"/>
                    </a:gs>
                  </a:gsLst>
                  <a:lin ang="5400000" scaled="0"/>
                </a:gradFill>
                <a:latin typeface="+mj-lt"/>
              </a:rPr>
              <a:t>b</a:t>
            </a:r>
            <a:r>
              <a:rPr lang="en-US" sz="3600" dirty="0" smtClean="0">
                <a:gradFill>
                  <a:gsLst>
                    <a:gs pos="1250">
                      <a:schemeClr val="tx1"/>
                    </a:gs>
                    <a:gs pos="100000">
                      <a:schemeClr val="tx1"/>
                    </a:gs>
                  </a:gsLst>
                  <a:lin ang="5400000" scaled="0"/>
                </a:gradFill>
                <a:latin typeface="+mj-lt"/>
              </a:rPr>
              <a:t>logs.technet.com/</a:t>
            </a:r>
            <a:r>
              <a:rPr lang="en-US" sz="3600" dirty="0" err="1" smtClean="0">
                <a:gradFill>
                  <a:gsLst>
                    <a:gs pos="1250">
                      <a:schemeClr val="tx1"/>
                    </a:gs>
                    <a:gs pos="100000">
                      <a:schemeClr val="tx1"/>
                    </a:gs>
                  </a:gsLst>
                  <a:lin ang="5400000" scaled="0"/>
                </a:gradFill>
                <a:latin typeface="+mj-lt"/>
              </a:rPr>
              <a:t>rms</a:t>
            </a:r>
            <a:r>
              <a:rPr lang="en-US" sz="3600" b="1" dirty="0" smtClean="0">
                <a:gradFill>
                  <a:gsLst>
                    <a:gs pos="1250">
                      <a:schemeClr val="tx1"/>
                    </a:gs>
                    <a:gs pos="100000">
                      <a:schemeClr val="tx1"/>
                    </a:gs>
                  </a:gsLst>
                  <a:lin ang="5400000" scaled="0"/>
                </a:gradFill>
                <a:latin typeface="+mj-lt"/>
              </a:rPr>
              <a:t> </a:t>
            </a:r>
            <a:endParaRPr lang="en-US" sz="3600" b="1" dirty="0">
              <a:gradFill>
                <a:gsLst>
                  <a:gs pos="1250">
                    <a:schemeClr val="tx1"/>
                  </a:gs>
                  <a:gs pos="100000">
                    <a:schemeClr val="tx1"/>
                  </a:gs>
                </a:gsLst>
                <a:lin ang="5400000" scaled="0"/>
              </a:gradFill>
              <a:latin typeface="+mj-lt"/>
            </a:endParaRPr>
          </a:p>
        </p:txBody>
      </p:sp>
    </p:spTree>
    <p:extLst>
      <p:ext uri="{BB962C8B-B14F-4D97-AF65-F5344CB8AC3E}">
        <p14:creationId xmlns:p14="http://schemas.microsoft.com/office/powerpoint/2010/main" val="3734243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nodePh="1">
                                  <p:stCondLst>
                                    <p:cond delay="1500"/>
                                  </p:stCondLst>
                                  <p:endCondLst>
                                    <p:cond evt="begin" delay="0">
                                      <p:tn val="21"/>
                                    </p:cond>
                                  </p:end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0-#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0-#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125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000" fill="hold"/>
                                        <p:tgtEl>
                                          <p:spTgt spid="13"/>
                                        </p:tgtEl>
                                        <p:attrNameLst>
                                          <p:attrName>ppt_x</p:attrName>
                                        </p:attrNameLst>
                                      </p:cBhvr>
                                      <p:tavLst>
                                        <p:tav tm="0">
                                          <p:val>
                                            <p:strVal val="0-#ppt_w/2"/>
                                          </p:val>
                                        </p:tav>
                                        <p:tav tm="100000">
                                          <p:val>
                                            <p:strVal val="#ppt_x"/>
                                          </p:val>
                                        </p:tav>
                                      </p:tavLst>
                                    </p:anim>
                                    <p:anim calcmode="lin" valueType="num">
                                      <p:cBhvr additive="base">
                                        <p:cTn id="32"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2" grpId="0"/>
      <p:bldP spid="13"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3003899"/>
          </a:xfrm>
          <a:prstGeom prst="rect">
            <a:avLst/>
          </a:prstGeom>
          <a:noFill/>
        </p:spPr>
        <p:txBody>
          <a:bodyPr wrap="square" lIns="182880" tIns="146304" rIns="182880" bIns="146304" rtlCol="0">
            <a:spAutoFit/>
          </a:bodyPr>
          <a:lstStyle/>
          <a:p>
            <a:r>
              <a:rPr lang="en-US" sz="4400" b="1" dirty="0" smtClean="0">
                <a:gradFill>
                  <a:gsLst>
                    <a:gs pos="83000">
                      <a:srgbClr val="FFFFFF"/>
                    </a:gs>
                    <a:gs pos="100000">
                      <a:srgbClr val="0072C6">
                        <a:lumMod val="30000"/>
                        <a:lumOff val="70000"/>
                      </a:srgbClr>
                    </a:gs>
                  </a:gsLst>
                  <a:lin ang="5400000" scaled="1"/>
                </a:gradFill>
              </a:rPr>
              <a:t>Scan </a:t>
            </a:r>
            <a:r>
              <a:rPr lang="en-US" sz="4400" b="1" dirty="0">
                <a:gradFill>
                  <a:gsLst>
                    <a:gs pos="83000">
                      <a:srgbClr val="FFFFFF"/>
                    </a:gs>
                    <a:gs pos="100000">
                      <a:srgbClr val="0072C6">
                        <a:lumMod val="30000"/>
                        <a:lumOff val="70000"/>
                      </a:srgbClr>
                    </a:gs>
                  </a:gsLst>
                  <a:lin ang="5400000" scaled="1"/>
                </a:gradFill>
              </a:rPr>
              <a:t>this QR code </a:t>
            </a:r>
            <a:r>
              <a:rPr lang="en-US" sz="4400" dirty="0">
                <a:gradFill>
                  <a:gsLst>
                    <a:gs pos="83000">
                      <a:srgbClr val="FFFFFF"/>
                    </a:gs>
                    <a:gs pos="100000">
                      <a:srgbClr val="0072C6">
                        <a:lumMod val="30000"/>
                        <a:lumOff val="70000"/>
                      </a:srgbClr>
                    </a:gs>
                  </a:gsLst>
                  <a:lin ang="5400000" scaled="1"/>
                </a:gradFill>
              </a:rPr>
              <a:t>to </a:t>
            </a:r>
          </a:p>
          <a:p>
            <a:r>
              <a:rPr lang="en-US" sz="4400" dirty="0">
                <a:gradFill>
                  <a:gsLst>
                    <a:gs pos="83000">
                      <a:srgbClr val="FFFFFF"/>
                    </a:gs>
                    <a:gs pos="100000">
                      <a:srgbClr val="0072C6">
                        <a:lumMod val="30000"/>
                        <a:lumOff val="70000"/>
                      </a:srgbClr>
                    </a:gs>
                  </a:gsLst>
                  <a:lin ang="5400000" scaled="1"/>
                </a:gradFill>
              </a:rPr>
              <a:t>evaluate this session.</a:t>
            </a: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473341610"/>
      </p:ext>
    </p:extLst>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2"/>
          <a:stretch>
            <a:fillRect/>
          </a:stretch>
        </p:blipFill>
        <p:spPr>
          <a:xfrm>
            <a:off x="122237" y="68262"/>
            <a:ext cx="12192000" cy="6858000"/>
          </a:xfrm>
          <a:prstGeom prst="rect">
            <a:avLst/>
          </a:prstGeom>
        </p:spPr>
      </p:pic>
    </p:spTree>
    <p:extLst>
      <p:ext uri="{BB962C8B-B14F-4D97-AF65-F5344CB8AC3E}">
        <p14:creationId xmlns:p14="http://schemas.microsoft.com/office/powerpoint/2010/main" val="39984619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2"/>
          <a:stretch>
            <a:fillRect/>
          </a:stretch>
        </p:blipFill>
        <p:spPr>
          <a:xfrm>
            <a:off x="122237" y="68262"/>
            <a:ext cx="12192000" cy="6858000"/>
          </a:xfrm>
          <a:prstGeom prst="rect">
            <a:avLst/>
          </a:prstGeom>
        </p:spPr>
      </p:pic>
    </p:spTree>
    <p:extLst>
      <p:ext uri="{BB962C8B-B14F-4D97-AF65-F5344CB8AC3E}">
        <p14:creationId xmlns:p14="http://schemas.microsoft.com/office/powerpoint/2010/main" val="107443268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2"/>
          <a:stretch>
            <a:fillRect/>
          </a:stretch>
        </p:blipFill>
        <p:spPr>
          <a:xfrm>
            <a:off x="126999" y="77787"/>
            <a:ext cx="12182475" cy="6838950"/>
          </a:xfrm>
          <a:prstGeom prst="rect">
            <a:avLst/>
          </a:prstGeom>
        </p:spPr>
      </p:pic>
    </p:spTree>
    <p:extLst>
      <p:ext uri="{BB962C8B-B14F-4D97-AF65-F5344CB8AC3E}">
        <p14:creationId xmlns:p14="http://schemas.microsoft.com/office/powerpoint/2010/main" val="408730273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2"/>
          <a:stretch>
            <a:fillRect/>
          </a:stretch>
        </p:blipFill>
        <p:spPr>
          <a:xfrm>
            <a:off x="122237" y="68262"/>
            <a:ext cx="12192000" cy="6858000"/>
          </a:xfrm>
          <a:prstGeom prst="rect">
            <a:avLst/>
          </a:prstGeom>
        </p:spPr>
      </p:pic>
    </p:spTree>
    <p:extLst>
      <p:ext uri="{BB962C8B-B14F-4D97-AF65-F5344CB8AC3E}">
        <p14:creationId xmlns:p14="http://schemas.microsoft.com/office/powerpoint/2010/main" val="414031664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5" name="Picture 4"/>
          <p:cNvPicPr>
            <a:picLocks noChangeAspect="1"/>
          </p:cNvPicPr>
          <p:nvPr/>
        </p:nvPicPr>
        <p:blipFill>
          <a:blip r:embed="rId2"/>
          <a:stretch>
            <a:fillRect/>
          </a:stretch>
        </p:blipFill>
        <p:spPr>
          <a:xfrm>
            <a:off x="122237" y="68262"/>
            <a:ext cx="12192000" cy="6858000"/>
          </a:xfrm>
          <a:prstGeom prst="rect">
            <a:avLst/>
          </a:prstGeom>
        </p:spPr>
      </p:pic>
    </p:spTree>
    <p:extLst>
      <p:ext uri="{BB962C8B-B14F-4D97-AF65-F5344CB8AC3E}">
        <p14:creationId xmlns:p14="http://schemas.microsoft.com/office/powerpoint/2010/main" val="349562346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5" name="Picture 4"/>
          <p:cNvPicPr>
            <a:picLocks noChangeAspect="1"/>
          </p:cNvPicPr>
          <p:nvPr/>
        </p:nvPicPr>
        <p:blipFill>
          <a:blip r:embed="rId2"/>
          <a:stretch>
            <a:fillRect/>
          </a:stretch>
        </p:blipFill>
        <p:spPr>
          <a:xfrm>
            <a:off x="122237" y="73024"/>
            <a:ext cx="12192000" cy="6848475"/>
          </a:xfrm>
          <a:prstGeom prst="rect">
            <a:avLst/>
          </a:prstGeom>
        </p:spPr>
      </p:pic>
    </p:spTree>
    <p:extLst>
      <p:ext uri="{BB962C8B-B14F-4D97-AF65-F5344CB8AC3E}">
        <p14:creationId xmlns:p14="http://schemas.microsoft.com/office/powerpoint/2010/main" val="228504302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3"/>
          <a:stretch>
            <a:fillRect/>
          </a:stretch>
        </p:blipFill>
        <p:spPr>
          <a:xfrm>
            <a:off x="122237" y="68262"/>
            <a:ext cx="12192000" cy="6858000"/>
          </a:xfrm>
          <a:prstGeom prst="rect">
            <a:avLst/>
          </a:prstGeom>
        </p:spPr>
      </p:pic>
    </p:spTree>
    <p:extLst>
      <p:ext uri="{BB962C8B-B14F-4D97-AF65-F5344CB8AC3E}">
        <p14:creationId xmlns:p14="http://schemas.microsoft.com/office/powerpoint/2010/main" val="271806070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 Exchange</a:t>
            </a:r>
            <a:endParaRPr lang="en-US" dirty="0"/>
          </a:p>
        </p:txBody>
      </p:sp>
    </p:spTree>
    <p:extLst>
      <p:ext uri="{BB962C8B-B14F-4D97-AF65-F5344CB8AC3E}">
        <p14:creationId xmlns:p14="http://schemas.microsoft.com/office/powerpoint/2010/main" val="367493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a:t>Information Protection in 2013: </a:t>
            </a:r>
            <a:r>
              <a:rPr lang="en-US" sz="4400" dirty="0" smtClean="0"/>
              <a:t>Readiness </a:t>
            </a:r>
            <a:r>
              <a:rPr lang="en-US" sz="4400" dirty="0"/>
              <a:t>and Implementation Considerations </a:t>
            </a:r>
          </a:p>
        </p:txBody>
      </p:sp>
      <p:sp>
        <p:nvSpPr>
          <p:cNvPr id="5" name="Text Placeholder 4"/>
          <p:cNvSpPr>
            <a:spLocks noGrp="1"/>
          </p:cNvSpPr>
          <p:nvPr>
            <p:ph type="body" sz="quarter" idx="12"/>
          </p:nvPr>
        </p:nvSpPr>
        <p:spPr/>
        <p:txBody>
          <a:bodyPr/>
          <a:lstStyle/>
          <a:p>
            <a:r>
              <a:rPr lang="en-US" dirty="0" smtClean="0"/>
              <a:t>Tim Davis </a:t>
            </a:r>
            <a:endParaRPr lang="en-US" dirty="0"/>
          </a:p>
        </p:txBody>
      </p:sp>
      <p:sp>
        <p:nvSpPr>
          <p:cNvPr id="14" name="Text Placeholder 13"/>
          <p:cNvSpPr>
            <a:spLocks noGrp="1"/>
          </p:cNvSpPr>
          <p:nvPr>
            <p:ph type="body" sz="quarter" idx="13"/>
          </p:nvPr>
        </p:nvSpPr>
        <p:spPr/>
        <p:txBody>
          <a:bodyPr/>
          <a:lstStyle/>
          <a:p>
            <a:r>
              <a:rPr lang="en-US" dirty="0"/>
              <a:t>WCA-B321</a:t>
            </a:r>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3"/>
          <a:stretch>
            <a:fillRect/>
          </a:stretch>
        </p:blipFill>
        <p:spPr>
          <a:xfrm>
            <a:off x="126999" y="73024"/>
            <a:ext cx="12182475" cy="6848475"/>
          </a:xfrm>
          <a:prstGeom prst="rect">
            <a:avLst/>
          </a:prstGeom>
        </p:spPr>
      </p:pic>
    </p:spTree>
    <p:extLst>
      <p:ext uri="{BB962C8B-B14F-4D97-AF65-F5344CB8AC3E}">
        <p14:creationId xmlns:p14="http://schemas.microsoft.com/office/powerpoint/2010/main" val="56903952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p:cNvPicPr>
            <a:picLocks noChangeAspect="1"/>
          </p:cNvPicPr>
          <p:nvPr/>
        </p:nvPicPr>
        <p:blipFill>
          <a:blip r:embed="rId2"/>
          <a:stretch>
            <a:fillRect/>
          </a:stretch>
        </p:blipFill>
        <p:spPr>
          <a:xfrm>
            <a:off x="112712" y="73024"/>
            <a:ext cx="12211050" cy="6848475"/>
          </a:xfrm>
          <a:prstGeom prst="rect">
            <a:avLst/>
          </a:prstGeom>
        </p:spPr>
      </p:pic>
      <p:sp>
        <p:nvSpPr>
          <p:cNvPr id="4" name="Rounded Rectangle 3"/>
          <p:cNvSpPr/>
          <p:nvPr/>
        </p:nvSpPr>
        <p:spPr bwMode="auto">
          <a:xfrm>
            <a:off x="2065496" y="1798344"/>
            <a:ext cx="8875220" cy="399424"/>
          </a:xfrm>
          <a:prstGeom prst="roundRect">
            <a:avLst/>
          </a:prstGeom>
          <a:noFill/>
          <a:ln>
            <a:solidFill>
              <a:srgbClr val="FF0000"/>
            </a:solidFill>
            <a:headEnd type="none" w="med" len="med"/>
            <a:tailEnd type="none" w="med" len="med"/>
          </a:ln>
          <a:effectLst>
            <a:glow rad="1016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87397312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2"/>
          <a:stretch>
            <a:fillRect/>
          </a:stretch>
        </p:blipFill>
        <p:spPr>
          <a:xfrm>
            <a:off x="122237" y="68262"/>
            <a:ext cx="12192000" cy="6858000"/>
          </a:xfrm>
          <a:prstGeom prst="rect">
            <a:avLst/>
          </a:prstGeom>
        </p:spPr>
      </p:pic>
    </p:spTree>
    <p:extLst>
      <p:ext uri="{BB962C8B-B14F-4D97-AF65-F5344CB8AC3E}">
        <p14:creationId xmlns:p14="http://schemas.microsoft.com/office/powerpoint/2010/main" val="175560223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 SharePoint</a:t>
            </a:r>
            <a:endParaRPr lang="en-US" dirty="0"/>
          </a:p>
        </p:txBody>
      </p:sp>
    </p:spTree>
    <p:extLst>
      <p:ext uri="{BB962C8B-B14F-4D97-AF65-F5344CB8AC3E}">
        <p14:creationId xmlns:p14="http://schemas.microsoft.com/office/powerpoint/2010/main" val="288440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SharePoint Doc Libs</a:t>
            </a:r>
            <a:endParaRPr lang="en-US" dirty="0"/>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3"/>
          <a:stretch>
            <a:fillRect/>
          </a:stretch>
        </p:blipFill>
        <p:spPr>
          <a:xfrm>
            <a:off x="122237" y="68262"/>
            <a:ext cx="12192000" cy="6858000"/>
          </a:xfrm>
          <a:prstGeom prst="rect">
            <a:avLst/>
          </a:prstGeom>
        </p:spPr>
      </p:pic>
    </p:spTree>
    <p:extLst>
      <p:ext uri="{BB962C8B-B14F-4D97-AF65-F5344CB8AC3E}">
        <p14:creationId xmlns:p14="http://schemas.microsoft.com/office/powerpoint/2010/main" val="25931226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SharePoint Doc Libs</a:t>
            </a:r>
            <a:endParaRPr lang="en-US" dirty="0"/>
          </a:p>
        </p:txBody>
      </p:sp>
      <p:sp>
        <p:nvSpPr>
          <p:cNvPr id="3" name="Text Placeholder 2"/>
          <p:cNvSpPr>
            <a:spLocks noGrp="1"/>
          </p:cNvSpPr>
          <p:nvPr>
            <p:ph type="body" sz="quarter" idx="10"/>
          </p:nvPr>
        </p:nvSpPr>
        <p:spPr/>
        <p:txBody>
          <a:bodyPr/>
          <a:lstStyle/>
          <a:p>
            <a:endParaRPr lang="en-US"/>
          </a:p>
        </p:txBody>
      </p:sp>
      <p:pic>
        <p:nvPicPr>
          <p:cNvPr id="7" name="Picture 6"/>
          <p:cNvPicPr>
            <a:picLocks noChangeAspect="1"/>
          </p:cNvPicPr>
          <p:nvPr/>
        </p:nvPicPr>
        <p:blipFill>
          <a:blip r:embed="rId3"/>
          <a:stretch>
            <a:fillRect/>
          </a:stretch>
        </p:blipFill>
        <p:spPr>
          <a:xfrm>
            <a:off x="122237" y="68262"/>
            <a:ext cx="12192000" cy="6858000"/>
          </a:xfrm>
          <a:prstGeom prst="rect">
            <a:avLst/>
          </a:prstGeom>
        </p:spPr>
      </p:pic>
    </p:spTree>
    <p:extLst>
      <p:ext uri="{BB962C8B-B14F-4D97-AF65-F5344CB8AC3E}">
        <p14:creationId xmlns:p14="http://schemas.microsoft.com/office/powerpoint/2010/main" val="271430555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dirty="0"/>
          </a:p>
        </p:txBody>
      </p:sp>
      <p:pic>
        <p:nvPicPr>
          <p:cNvPr id="10" name="Picture 9"/>
          <p:cNvPicPr>
            <a:picLocks noChangeAspect="1"/>
          </p:cNvPicPr>
          <p:nvPr/>
        </p:nvPicPr>
        <p:blipFill>
          <a:blip r:embed="rId3"/>
          <a:stretch>
            <a:fillRect/>
          </a:stretch>
        </p:blipFill>
        <p:spPr>
          <a:xfrm>
            <a:off x="131762" y="73024"/>
            <a:ext cx="12172950" cy="6848475"/>
          </a:xfrm>
          <a:prstGeom prst="rect">
            <a:avLst/>
          </a:prstGeom>
        </p:spPr>
      </p:pic>
    </p:spTree>
    <p:extLst>
      <p:ext uri="{BB962C8B-B14F-4D97-AF65-F5344CB8AC3E}">
        <p14:creationId xmlns:p14="http://schemas.microsoft.com/office/powerpoint/2010/main" val="425956695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8180701"/>
          </a:xfrm>
        </p:spPr>
        <p:txBody>
          <a:bodyPr/>
          <a:lstStyle/>
          <a:p>
            <a:r>
              <a:rPr lang="en-US" dirty="0" smtClean="0"/>
              <a:t>Office 365 service </a:t>
            </a:r>
          </a:p>
          <a:p>
            <a:pPr lvl="1"/>
            <a:r>
              <a:rPr lang="en-US" sz="2800" dirty="0" smtClean="0"/>
              <a:t>Offered in the same regions as Office 365 </a:t>
            </a:r>
          </a:p>
          <a:p>
            <a:pPr lvl="1"/>
            <a:r>
              <a:rPr lang="en-US" sz="2800" dirty="0" smtClean="0"/>
              <a:t>Provides the same SLA requirements</a:t>
            </a:r>
          </a:p>
          <a:p>
            <a:pPr lvl="1"/>
            <a:r>
              <a:rPr lang="en-US" sz="2800" dirty="0" smtClean="0"/>
              <a:t>Follows the compliance requirements</a:t>
            </a:r>
          </a:p>
          <a:p>
            <a:pPr lvl="1"/>
            <a:r>
              <a:rPr lang="en-US" sz="2800" dirty="0" smtClean="0"/>
              <a:t>Follows the same trustworthiness requirements</a:t>
            </a:r>
          </a:p>
          <a:p>
            <a:pPr marL="342900" lvl="1" indent="0">
              <a:buNone/>
            </a:pPr>
            <a:r>
              <a:rPr lang="en-US" sz="2800" dirty="0" smtClean="0"/>
              <a:t> </a:t>
            </a:r>
          </a:p>
          <a:p>
            <a:r>
              <a:rPr lang="en-US" dirty="0" smtClean="0"/>
              <a:t>Pending SKU updates </a:t>
            </a:r>
          </a:p>
          <a:p>
            <a:pPr lvl="1"/>
            <a:r>
              <a:rPr lang="en-US" sz="2800" dirty="0" smtClean="0"/>
              <a:t>Government Suite “G” </a:t>
            </a:r>
            <a:r>
              <a:rPr lang="en-US" sz="2800" dirty="0" err="1" smtClean="0"/>
              <a:t>sku</a:t>
            </a:r>
            <a:r>
              <a:rPr lang="en-US" sz="2800" dirty="0" smtClean="0"/>
              <a:t> </a:t>
            </a:r>
          </a:p>
          <a:p>
            <a:pPr lvl="2"/>
            <a:r>
              <a:rPr lang="en-US" sz="2800" dirty="0" smtClean="0"/>
              <a:t>More details available soon </a:t>
            </a:r>
          </a:p>
          <a:p>
            <a:pPr lvl="2"/>
            <a:endParaRPr lang="en-US" dirty="0" smtClean="0"/>
          </a:p>
          <a:p>
            <a:pPr lvl="2"/>
            <a:endParaRPr lang="en-US" dirty="0" smtClean="0"/>
          </a:p>
          <a:p>
            <a:pPr lvl="1"/>
            <a:endParaRPr lang="en-US" dirty="0" smtClean="0"/>
          </a:p>
          <a:p>
            <a:endParaRPr lang="en-US" dirty="0" smtClean="0"/>
          </a:p>
          <a:p>
            <a:pPr lvl="1"/>
            <a:endParaRPr lang="en-US" dirty="0" smtClean="0"/>
          </a:p>
          <a:p>
            <a:pPr lvl="1"/>
            <a:endParaRPr lang="en-US" dirty="0" smtClean="0"/>
          </a:p>
          <a:p>
            <a:pPr marL="342900" lvl="1" indent="0">
              <a:buNone/>
            </a:pPr>
            <a:r>
              <a:rPr lang="en-US" dirty="0" smtClean="0">
                <a:sym typeface="Wingdings" pitchFamily="2" charset="2"/>
              </a:rPr>
              <a:t/>
            </a:r>
            <a:br>
              <a:rPr lang="en-US" dirty="0" smtClean="0">
                <a:sym typeface="Wingdings" pitchFamily="2" charset="2"/>
              </a:rPr>
            </a:br>
            <a:endParaRPr lang="en-US" dirty="0" smtClean="0">
              <a:sym typeface="Wingdings" pitchFamily="2" charset="2"/>
            </a:endParaRPr>
          </a:p>
        </p:txBody>
      </p:sp>
      <p:sp>
        <p:nvSpPr>
          <p:cNvPr id="3" name="Title 2"/>
          <p:cNvSpPr>
            <a:spLocks noGrp="1"/>
          </p:cNvSpPr>
          <p:nvPr>
            <p:ph type="title"/>
          </p:nvPr>
        </p:nvSpPr>
        <p:spPr/>
        <p:txBody>
          <a:bodyPr/>
          <a:lstStyle/>
          <a:p>
            <a:r>
              <a:rPr lang="en-US" dirty="0" smtClean="0"/>
              <a:t>Azure AD RM </a:t>
            </a:r>
            <a:endParaRPr lang="en-US" dirty="0"/>
          </a:p>
        </p:txBody>
      </p:sp>
    </p:spTree>
    <p:extLst>
      <p:ext uri="{BB962C8B-B14F-4D97-AF65-F5344CB8AC3E}">
        <p14:creationId xmlns:p14="http://schemas.microsoft.com/office/powerpoint/2010/main" val="2002810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827614" y="1211262"/>
            <a:ext cx="2438400" cy="5460701"/>
            <a:chOff x="5532437" y="1211262"/>
            <a:chExt cx="2438400" cy="5460701"/>
          </a:xfrm>
        </p:grpSpPr>
        <p:sp>
          <p:nvSpPr>
            <p:cNvPr id="18" name="TextBox 17"/>
            <p:cNvSpPr txBox="1"/>
            <p:nvPr/>
          </p:nvSpPr>
          <p:spPr>
            <a:xfrm>
              <a:off x="5532437" y="1211262"/>
              <a:ext cx="24384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FY13    FY14</a:t>
              </a:r>
            </a:p>
          </p:txBody>
        </p:sp>
        <p:cxnSp>
          <p:nvCxnSpPr>
            <p:cNvPr id="16" name="Straight Connector 15"/>
            <p:cNvCxnSpPr/>
            <p:nvPr/>
          </p:nvCxnSpPr>
          <p:spPr>
            <a:xfrm>
              <a:off x="6745698" y="1363662"/>
              <a:ext cx="0" cy="530830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4" name="Title 3"/>
          <p:cNvSpPr>
            <a:spLocks noGrp="1"/>
          </p:cNvSpPr>
          <p:nvPr>
            <p:ph type="title"/>
          </p:nvPr>
        </p:nvSpPr>
        <p:spPr/>
        <p:txBody>
          <a:bodyPr/>
          <a:lstStyle/>
          <a:p>
            <a:r>
              <a:rPr lang="en-US" dirty="0" smtClean="0"/>
              <a:t>Modern RMS Topologies</a:t>
            </a:r>
            <a:endParaRPr lang="en-US" dirty="0"/>
          </a:p>
        </p:txBody>
      </p:sp>
      <p:sp>
        <p:nvSpPr>
          <p:cNvPr id="10" name="TextBox 9"/>
          <p:cNvSpPr txBox="1"/>
          <p:nvPr/>
        </p:nvSpPr>
        <p:spPr>
          <a:xfrm>
            <a:off x="8656637" y="2861743"/>
            <a:ext cx="3696886" cy="849463"/>
          </a:xfrm>
          <a:prstGeom prst="rect">
            <a:avLst/>
          </a:prstGeom>
          <a:noFill/>
        </p:spPr>
        <p:txBody>
          <a:bodyPr wrap="square" lIns="182880" tIns="146304" rIns="182880" bIns="146304" rtlCol="0">
            <a:spAutoFit/>
          </a:bodyPr>
          <a:lstStyle/>
          <a:p>
            <a:pPr>
              <a:spcAft>
                <a:spcPts val="600"/>
              </a:spcAft>
            </a:pPr>
            <a:r>
              <a:rPr lang="en-US" sz="3600" b="1" dirty="0" smtClean="0">
                <a:solidFill>
                  <a:srgbClr val="FFFF00"/>
                </a:solidFill>
                <a:latin typeface="+mj-lt"/>
              </a:rPr>
              <a:t>Cloud Accepting</a:t>
            </a:r>
            <a:endParaRPr lang="en-US" sz="3600" b="1" dirty="0">
              <a:solidFill>
                <a:srgbClr val="FFFF00"/>
              </a:solidFill>
              <a:latin typeface="+mj-lt"/>
            </a:endParaRPr>
          </a:p>
        </p:txBody>
      </p:sp>
      <p:sp>
        <p:nvSpPr>
          <p:cNvPr id="25" name="TextBox 24"/>
          <p:cNvSpPr txBox="1"/>
          <p:nvPr/>
        </p:nvSpPr>
        <p:spPr>
          <a:xfrm>
            <a:off x="8656637" y="5017876"/>
            <a:ext cx="3663987" cy="1126462"/>
          </a:xfrm>
          <a:prstGeom prst="rect">
            <a:avLst/>
          </a:prstGeom>
          <a:noFill/>
        </p:spPr>
        <p:txBody>
          <a:bodyPr wrap="square" lIns="182880" tIns="146304" rIns="182880" bIns="146304" rtlCol="0">
            <a:spAutoFit/>
          </a:bodyPr>
          <a:lstStyle/>
          <a:p>
            <a:pPr>
              <a:lnSpc>
                <a:spcPct val="150000"/>
              </a:lnSpc>
              <a:spcAft>
                <a:spcPts val="600"/>
              </a:spcAft>
            </a:pPr>
            <a:r>
              <a:rPr lang="en-US" sz="3600" b="1" dirty="0" smtClean="0">
                <a:solidFill>
                  <a:srgbClr val="FF0000"/>
                </a:solidFill>
                <a:latin typeface="+mj-lt"/>
              </a:rPr>
              <a:t>Cloud Hesitant</a:t>
            </a:r>
            <a:endParaRPr lang="en-US" sz="3600" b="1" dirty="0">
              <a:solidFill>
                <a:srgbClr val="FF0000"/>
              </a:solidFill>
              <a:latin typeface="+mj-lt"/>
            </a:endParaRPr>
          </a:p>
        </p:txBody>
      </p:sp>
      <p:sp>
        <p:nvSpPr>
          <p:cNvPr id="26" name="TextBox 25"/>
          <p:cNvSpPr txBox="1"/>
          <p:nvPr/>
        </p:nvSpPr>
        <p:spPr>
          <a:xfrm>
            <a:off x="8656637" y="1649787"/>
            <a:ext cx="3352800" cy="1104148"/>
          </a:xfrm>
          <a:prstGeom prst="rect">
            <a:avLst/>
          </a:prstGeom>
          <a:noFill/>
        </p:spPr>
        <p:txBody>
          <a:bodyPr wrap="square" lIns="182880" tIns="146304" rIns="182880" bIns="146304" rtlCol="0">
            <a:spAutoFit/>
          </a:bodyPr>
          <a:lstStyle/>
          <a:p>
            <a:pPr>
              <a:lnSpc>
                <a:spcPct val="150000"/>
              </a:lnSpc>
              <a:spcAft>
                <a:spcPts val="600"/>
              </a:spcAft>
            </a:pPr>
            <a:r>
              <a:rPr lang="en-US" sz="4000" b="1" dirty="0" smtClean="0">
                <a:solidFill>
                  <a:srgbClr val="00B050"/>
                </a:solidFill>
                <a:latin typeface="+mj-lt"/>
              </a:rPr>
              <a:t>Cloud Ready</a:t>
            </a:r>
            <a:endParaRPr lang="en-US" sz="4000" b="1" dirty="0">
              <a:solidFill>
                <a:srgbClr val="00B050"/>
              </a:solidFill>
              <a:latin typeface="+mj-lt"/>
            </a:endParaRPr>
          </a:p>
        </p:txBody>
      </p:sp>
      <p:sp>
        <p:nvSpPr>
          <p:cNvPr id="9" name="Freeform 8"/>
          <p:cNvSpPr/>
          <p:nvPr/>
        </p:nvSpPr>
        <p:spPr bwMode="auto">
          <a:xfrm>
            <a:off x="215536" y="3573462"/>
            <a:ext cx="8698678" cy="2667001"/>
          </a:xfrm>
          <a:custGeom>
            <a:avLst/>
            <a:gdLst>
              <a:gd name="connsiteX0" fmla="*/ 0 w 8939048"/>
              <a:gd name="connsiteY0" fmla="*/ 1078101 h 1078101"/>
              <a:gd name="connsiteX1" fmla="*/ 4240924 w 8939048"/>
              <a:gd name="connsiteY1" fmla="*/ 163701 h 1078101"/>
              <a:gd name="connsiteX2" fmla="*/ 8939048 w 8939048"/>
              <a:gd name="connsiteY2" fmla="*/ 6045 h 1078101"/>
            </a:gdLst>
            <a:ahLst/>
            <a:cxnLst>
              <a:cxn ang="0">
                <a:pos x="connsiteX0" y="connsiteY0"/>
              </a:cxn>
              <a:cxn ang="0">
                <a:pos x="connsiteX1" y="connsiteY1"/>
              </a:cxn>
              <a:cxn ang="0">
                <a:pos x="connsiteX2" y="connsiteY2"/>
              </a:cxn>
            </a:cxnLst>
            <a:rect l="l" t="t" r="r" b="b"/>
            <a:pathLst>
              <a:path w="8939048" h="1078101">
                <a:moveTo>
                  <a:pt x="0" y="1078101"/>
                </a:moveTo>
                <a:cubicBezTo>
                  <a:pt x="1375541" y="710239"/>
                  <a:pt x="2751083" y="342377"/>
                  <a:pt x="4240924" y="163701"/>
                </a:cubicBezTo>
                <a:cubicBezTo>
                  <a:pt x="5730765" y="-14975"/>
                  <a:pt x="8100848" y="-7093"/>
                  <a:pt x="8939048" y="6045"/>
                </a:cubicBezTo>
              </a:path>
            </a:pathLst>
          </a:custGeom>
          <a:noFill/>
          <a:ln w="76200">
            <a:solidFill>
              <a:srgbClr val="FFFF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bwMode="auto">
          <a:xfrm>
            <a:off x="227414" y="6011862"/>
            <a:ext cx="8686800" cy="229335"/>
          </a:xfrm>
          <a:custGeom>
            <a:avLst/>
            <a:gdLst>
              <a:gd name="connsiteX0" fmla="*/ 0 w 8939048"/>
              <a:gd name="connsiteY0" fmla="*/ 1078101 h 1078101"/>
              <a:gd name="connsiteX1" fmla="*/ 4240924 w 8939048"/>
              <a:gd name="connsiteY1" fmla="*/ 163701 h 1078101"/>
              <a:gd name="connsiteX2" fmla="*/ 8939048 w 8939048"/>
              <a:gd name="connsiteY2" fmla="*/ 6045 h 1078101"/>
            </a:gdLst>
            <a:ahLst/>
            <a:cxnLst>
              <a:cxn ang="0">
                <a:pos x="connsiteX0" y="connsiteY0"/>
              </a:cxn>
              <a:cxn ang="0">
                <a:pos x="connsiteX1" y="connsiteY1"/>
              </a:cxn>
              <a:cxn ang="0">
                <a:pos x="connsiteX2" y="connsiteY2"/>
              </a:cxn>
            </a:cxnLst>
            <a:rect l="l" t="t" r="r" b="b"/>
            <a:pathLst>
              <a:path w="8939048" h="1078101">
                <a:moveTo>
                  <a:pt x="0" y="1078101"/>
                </a:moveTo>
                <a:cubicBezTo>
                  <a:pt x="1375541" y="710239"/>
                  <a:pt x="2751083" y="342377"/>
                  <a:pt x="4240924" y="163701"/>
                </a:cubicBezTo>
                <a:cubicBezTo>
                  <a:pt x="5730765" y="-14975"/>
                  <a:pt x="8100848" y="-7093"/>
                  <a:pt x="8939048" y="6045"/>
                </a:cubicBezTo>
              </a:path>
            </a:pathLst>
          </a:custGeom>
          <a:noFill/>
          <a:ln w="762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bwMode="auto">
          <a:xfrm>
            <a:off x="215536" y="2753935"/>
            <a:ext cx="3440878" cy="3486527"/>
          </a:xfrm>
          <a:custGeom>
            <a:avLst/>
            <a:gdLst>
              <a:gd name="connsiteX0" fmla="*/ 0 w 8939048"/>
              <a:gd name="connsiteY0" fmla="*/ 1078101 h 1078101"/>
              <a:gd name="connsiteX1" fmla="*/ 4240924 w 8939048"/>
              <a:gd name="connsiteY1" fmla="*/ 163701 h 1078101"/>
              <a:gd name="connsiteX2" fmla="*/ 8939048 w 8939048"/>
              <a:gd name="connsiteY2" fmla="*/ 6045 h 1078101"/>
            </a:gdLst>
            <a:ahLst/>
            <a:cxnLst>
              <a:cxn ang="0">
                <a:pos x="connsiteX0" y="connsiteY0"/>
              </a:cxn>
              <a:cxn ang="0">
                <a:pos x="connsiteX1" y="connsiteY1"/>
              </a:cxn>
              <a:cxn ang="0">
                <a:pos x="connsiteX2" y="connsiteY2"/>
              </a:cxn>
            </a:cxnLst>
            <a:rect l="l" t="t" r="r" b="b"/>
            <a:pathLst>
              <a:path w="8939048" h="1078101">
                <a:moveTo>
                  <a:pt x="0" y="1078101"/>
                </a:moveTo>
                <a:cubicBezTo>
                  <a:pt x="1375541" y="710239"/>
                  <a:pt x="2751083" y="342377"/>
                  <a:pt x="4240924" y="163701"/>
                </a:cubicBezTo>
                <a:cubicBezTo>
                  <a:pt x="5730765" y="-14975"/>
                  <a:pt x="8100848" y="-7093"/>
                  <a:pt x="8939048" y="6045"/>
                </a:cubicBezTo>
              </a:path>
            </a:pathLst>
          </a:custGeom>
          <a:noFill/>
          <a:ln w="76200">
            <a:solidFill>
              <a:srgbClr val="00B05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bwMode="auto">
          <a:xfrm>
            <a:off x="3046814" y="2582862"/>
            <a:ext cx="5867400" cy="171073"/>
          </a:xfrm>
          <a:custGeom>
            <a:avLst/>
            <a:gdLst>
              <a:gd name="connsiteX0" fmla="*/ 0 w 8939048"/>
              <a:gd name="connsiteY0" fmla="*/ 1078101 h 1078101"/>
              <a:gd name="connsiteX1" fmla="*/ 4240924 w 8939048"/>
              <a:gd name="connsiteY1" fmla="*/ 163701 h 1078101"/>
              <a:gd name="connsiteX2" fmla="*/ 8939048 w 8939048"/>
              <a:gd name="connsiteY2" fmla="*/ 6045 h 1078101"/>
            </a:gdLst>
            <a:ahLst/>
            <a:cxnLst>
              <a:cxn ang="0">
                <a:pos x="connsiteX0" y="connsiteY0"/>
              </a:cxn>
              <a:cxn ang="0">
                <a:pos x="connsiteX1" y="connsiteY1"/>
              </a:cxn>
              <a:cxn ang="0">
                <a:pos x="connsiteX2" y="connsiteY2"/>
              </a:cxn>
            </a:cxnLst>
            <a:rect l="l" t="t" r="r" b="b"/>
            <a:pathLst>
              <a:path w="8939048" h="1078101">
                <a:moveTo>
                  <a:pt x="0" y="1078101"/>
                </a:moveTo>
                <a:cubicBezTo>
                  <a:pt x="1375541" y="710239"/>
                  <a:pt x="2751083" y="342377"/>
                  <a:pt x="4240924" y="163701"/>
                </a:cubicBezTo>
                <a:cubicBezTo>
                  <a:pt x="5730765" y="-14975"/>
                  <a:pt x="8100848" y="-7093"/>
                  <a:pt x="8939048" y="6045"/>
                </a:cubicBezTo>
              </a:path>
            </a:pathLst>
          </a:custGeom>
          <a:noFill/>
          <a:ln w="76200">
            <a:solidFill>
              <a:srgbClr val="00B05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bwMode="auto">
          <a:xfrm>
            <a:off x="1827614" y="1977513"/>
            <a:ext cx="5715000" cy="871297"/>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Office365 with</a:t>
            </a:r>
            <a:br>
              <a:rPr lang="en-US" sz="2000" dirty="0">
                <a:gradFill>
                  <a:gsLst>
                    <a:gs pos="0">
                      <a:srgbClr val="FFFFFF"/>
                    </a:gs>
                    <a:gs pos="100000">
                      <a:srgbClr val="FFFFFF"/>
                    </a:gs>
                  </a:gsLst>
                  <a:lin ang="5400000" scaled="0"/>
                </a:gradFill>
              </a:rPr>
            </a:br>
            <a:r>
              <a:rPr lang="en-US" sz="2000" dirty="0">
                <a:gradFill>
                  <a:gsLst>
                    <a:gs pos="0">
                      <a:srgbClr val="FFFFFF"/>
                    </a:gs>
                    <a:gs pos="100000">
                      <a:srgbClr val="FFFFFF"/>
                    </a:gs>
                  </a:gsLst>
                  <a:lin ang="5400000" scaled="0"/>
                </a:gradFill>
              </a:rPr>
              <a:t>Azure AD RM</a:t>
            </a:r>
          </a:p>
        </p:txBody>
      </p:sp>
      <p:sp>
        <p:nvSpPr>
          <p:cNvPr id="20" name="Rectangle 19"/>
          <p:cNvSpPr/>
          <p:nvPr/>
        </p:nvSpPr>
        <p:spPr bwMode="auto">
          <a:xfrm>
            <a:off x="2818214" y="3802062"/>
            <a:ext cx="2294734" cy="871297"/>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Azure ADRM</a:t>
            </a:r>
            <a:br>
              <a:rPr lang="en-US" sz="2000" dirty="0" smtClean="0">
                <a:gradFill>
                  <a:gsLst>
                    <a:gs pos="0">
                      <a:srgbClr val="FFFFFF"/>
                    </a:gs>
                    <a:gs pos="100000">
                      <a:srgbClr val="FFFFFF"/>
                    </a:gs>
                  </a:gsLst>
                  <a:lin ang="5400000" scaled="0"/>
                </a:gradFill>
              </a:rPr>
            </a:br>
            <a:r>
              <a:rPr lang="en-US" sz="1400" dirty="0" smtClean="0">
                <a:gradFill>
                  <a:gsLst>
                    <a:gs pos="0">
                      <a:srgbClr val="FFFFFF"/>
                    </a:gs>
                    <a:gs pos="100000">
                      <a:srgbClr val="FFFFFF"/>
                    </a:gs>
                  </a:gsLst>
                  <a:lin ang="5400000" scaled="0"/>
                </a:gradFill>
              </a:rPr>
              <a:t>Managed Connector</a:t>
            </a:r>
            <a:endParaRPr lang="en-US" sz="2000" dirty="0">
              <a:gradFill>
                <a:gsLst>
                  <a:gs pos="0">
                    <a:srgbClr val="FFFFFF"/>
                  </a:gs>
                  <a:gs pos="100000">
                    <a:srgbClr val="FFFFFF"/>
                  </a:gs>
                </a:gsLst>
                <a:lin ang="5400000" scaled="0"/>
              </a:gradFill>
            </a:endParaRPr>
          </a:p>
        </p:txBody>
      </p:sp>
      <p:sp>
        <p:nvSpPr>
          <p:cNvPr id="23" name="Rectangle 22"/>
          <p:cNvSpPr/>
          <p:nvPr/>
        </p:nvSpPr>
        <p:spPr bwMode="auto">
          <a:xfrm>
            <a:off x="4313237" y="3116262"/>
            <a:ext cx="3229377" cy="871297"/>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Azure ADRM</a:t>
            </a:r>
          </a:p>
          <a:p>
            <a:pPr algn="ctr" defTabSz="932472" fontAlgn="base">
              <a:spcBef>
                <a:spcPct val="0"/>
              </a:spcBef>
              <a:spcAft>
                <a:spcPct val="0"/>
              </a:spcAft>
            </a:pPr>
            <a:r>
              <a:rPr lang="en-US" sz="1400" dirty="0" smtClean="0">
                <a:gradFill>
                  <a:gsLst>
                    <a:gs pos="0">
                      <a:srgbClr val="FFFFFF"/>
                    </a:gs>
                    <a:gs pos="100000">
                      <a:srgbClr val="FFFFFF"/>
                    </a:gs>
                  </a:gsLst>
                  <a:lin ang="5400000" scaled="0"/>
                </a:gradFill>
              </a:rPr>
              <a:t>Connector / O365 Services</a:t>
            </a:r>
            <a:endParaRPr lang="en-US" sz="1400" dirty="0">
              <a:gradFill>
                <a:gsLst>
                  <a:gs pos="0">
                    <a:srgbClr val="FFFFFF"/>
                  </a:gs>
                  <a:gs pos="100000">
                    <a:srgbClr val="FFFFFF"/>
                  </a:gs>
                </a:gsLst>
                <a:lin ang="5400000" scaled="0"/>
              </a:gradFill>
            </a:endParaRPr>
          </a:p>
        </p:txBody>
      </p:sp>
      <p:sp>
        <p:nvSpPr>
          <p:cNvPr id="34" name="Freeform 33"/>
          <p:cNvSpPr/>
          <p:nvPr/>
        </p:nvSpPr>
        <p:spPr bwMode="auto">
          <a:xfrm>
            <a:off x="215536" y="5017876"/>
            <a:ext cx="8698678" cy="1222586"/>
          </a:xfrm>
          <a:custGeom>
            <a:avLst/>
            <a:gdLst>
              <a:gd name="connsiteX0" fmla="*/ 0 w 8939048"/>
              <a:gd name="connsiteY0" fmla="*/ 1078101 h 1078101"/>
              <a:gd name="connsiteX1" fmla="*/ 4240924 w 8939048"/>
              <a:gd name="connsiteY1" fmla="*/ 163701 h 1078101"/>
              <a:gd name="connsiteX2" fmla="*/ 8939048 w 8939048"/>
              <a:gd name="connsiteY2" fmla="*/ 6045 h 1078101"/>
            </a:gdLst>
            <a:ahLst/>
            <a:cxnLst>
              <a:cxn ang="0">
                <a:pos x="connsiteX0" y="connsiteY0"/>
              </a:cxn>
              <a:cxn ang="0">
                <a:pos x="connsiteX1" y="connsiteY1"/>
              </a:cxn>
              <a:cxn ang="0">
                <a:pos x="connsiteX2" y="connsiteY2"/>
              </a:cxn>
            </a:cxnLst>
            <a:rect l="l" t="t" r="r" b="b"/>
            <a:pathLst>
              <a:path w="8939048" h="1078101">
                <a:moveTo>
                  <a:pt x="0" y="1078101"/>
                </a:moveTo>
                <a:cubicBezTo>
                  <a:pt x="1375541" y="710239"/>
                  <a:pt x="2751083" y="342377"/>
                  <a:pt x="4240924" y="163701"/>
                </a:cubicBezTo>
                <a:cubicBezTo>
                  <a:pt x="5730765" y="-14975"/>
                  <a:pt x="8100848" y="-7093"/>
                  <a:pt x="8939048" y="6045"/>
                </a:cubicBezTo>
              </a:path>
            </a:pathLst>
          </a:custGeom>
          <a:noFill/>
          <a:ln w="762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bwMode="auto">
          <a:xfrm>
            <a:off x="3085304" y="5597765"/>
            <a:ext cx="2294733" cy="871297"/>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Azure </a:t>
            </a:r>
            <a:r>
              <a:rPr lang="en-US" sz="2000" dirty="0" smtClean="0">
                <a:gradFill>
                  <a:gsLst>
                    <a:gs pos="0">
                      <a:srgbClr val="FFFFFF"/>
                    </a:gs>
                    <a:gs pos="100000">
                      <a:srgbClr val="FFFFFF"/>
                    </a:gs>
                  </a:gsLst>
                  <a:lin ang="5400000" scaled="0"/>
                </a:gradFill>
              </a:rPr>
              <a:t>ADRM</a:t>
            </a:r>
            <a:endParaRPr lang="en-US" sz="2000" dirty="0">
              <a:gradFill>
                <a:gsLst>
                  <a:gs pos="0">
                    <a:srgbClr val="FFFFFF"/>
                  </a:gs>
                  <a:gs pos="100000">
                    <a:srgbClr val="FFFFFF"/>
                  </a:gs>
                </a:gsLst>
                <a:lin ang="5400000" scaled="0"/>
              </a:gradFill>
            </a:endParaRPr>
          </a:p>
          <a:p>
            <a:pPr algn="ctr" defTabSz="932472" fontAlgn="base">
              <a:spcBef>
                <a:spcPct val="0"/>
              </a:spcBef>
              <a:spcAft>
                <a:spcPct val="0"/>
              </a:spcAft>
            </a:pPr>
            <a:r>
              <a:rPr lang="en-US" sz="1400" dirty="0" smtClean="0">
                <a:gradFill>
                  <a:gsLst>
                    <a:gs pos="0">
                      <a:srgbClr val="FFFFFF"/>
                    </a:gs>
                    <a:gs pos="100000">
                      <a:srgbClr val="FFFFFF"/>
                    </a:gs>
                  </a:gsLst>
                  <a:lin ang="5400000" scaled="0"/>
                </a:gradFill>
              </a:rPr>
              <a:t>Limited connector/BYOK use</a:t>
            </a:r>
            <a:endParaRPr lang="en-US" sz="1400" dirty="0">
              <a:gradFill>
                <a:gsLst>
                  <a:gs pos="0">
                    <a:srgbClr val="FFFFFF"/>
                  </a:gs>
                  <a:gs pos="100000">
                    <a:srgbClr val="FFFFFF"/>
                  </a:gs>
                </a:gsLst>
                <a:lin ang="5400000" scaled="0"/>
              </a:gradFill>
            </a:endParaRPr>
          </a:p>
        </p:txBody>
      </p:sp>
      <p:sp>
        <p:nvSpPr>
          <p:cNvPr id="35" name="Rectangle 34"/>
          <p:cNvSpPr/>
          <p:nvPr/>
        </p:nvSpPr>
        <p:spPr bwMode="auto">
          <a:xfrm>
            <a:off x="4313237" y="4792662"/>
            <a:ext cx="3229377" cy="871297"/>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Azure </a:t>
            </a:r>
            <a:r>
              <a:rPr lang="en-US" sz="2000" dirty="0" smtClean="0">
                <a:gradFill>
                  <a:gsLst>
                    <a:gs pos="0">
                      <a:srgbClr val="FFFFFF"/>
                    </a:gs>
                    <a:gs pos="100000">
                      <a:srgbClr val="FFFFFF"/>
                    </a:gs>
                  </a:gsLst>
                  <a:lin ang="5400000" scaled="0"/>
                </a:gradFill>
              </a:rPr>
              <a:t>ADRM</a:t>
            </a:r>
            <a:endParaRPr lang="en-US" sz="2000" dirty="0">
              <a:gradFill>
                <a:gsLst>
                  <a:gs pos="0">
                    <a:srgbClr val="FFFFFF"/>
                  </a:gs>
                  <a:gs pos="100000">
                    <a:srgbClr val="FFFFFF"/>
                  </a:gs>
                </a:gsLst>
                <a:lin ang="5400000" scaled="0"/>
              </a:gradFill>
            </a:endParaRPr>
          </a:p>
          <a:p>
            <a:pPr algn="ctr" defTabSz="932472" fontAlgn="base">
              <a:spcBef>
                <a:spcPct val="0"/>
              </a:spcBef>
              <a:spcAft>
                <a:spcPct val="0"/>
              </a:spcAft>
            </a:pPr>
            <a:r>
              <a:rPr lang="en-US" sz="1400" dirty="0" smtClean="0">
                <a:gradFill>
                  <a:gsLst>
                    <a:gs pos="0">
                      <a:srgbClr val="FFFFFF"/>
                    </a:gs>
                    <a:gs pos="100000">
                      <a:srgbClr val="FFFFFF"/>
                    </a:gs>
                  </a:gsLst>
                  <a:lin ang="5400000" scaled="0"/>
                </a:gradFill>
              </a:rPr>
              <a:t>Connector + BYOK + Enlightened Apps</a:t>
            </a:r>
            <a:endParaRPr lang="en-US" sz="1400" dirty="0">
              <a:gradFill>
                <a:gsLst>
                  <a:gs pos="0">
                    <a:srgbClr val="FFFFFF"/>
                  </a:gs>
                  <a:gs pos="100000">
                    <a:srgbClr val="FFFFFF"/>
                  </a:gs>
                </a:gsLst>
                <a:lin ang="5400000" scaled="0"/>
              </a:gradFill>
            </a:endParaRPr>
          </a:p>
        </p:txBody>
      </p:sp>
      <p:sp>
        <p:nvSpPr>
          <p:cNvPr id="14" name="Rectangle 13"/>
          <p:cNvSpPr/>
          <p:nvPr/>
        </p:nvSpPr>
        <p:spPr bwMode="auto">
          <a:xfrm>
            <a:off x="122237" y="5402262"/>
            <a:ext cx="1295400" cy="1023462"/>
          </a:xfrm>
          <a:prstGeom prst="rect">
            <a:avLst/>
          </a:prstGeom>
          <a:solidFill>
            <a:schemeClr val="bg1">
              <a:lumMod val="40000"/>
              <a:lumOff val="6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a:solidFill>
                  <a:schemeClr val="bg1"/>
                </a:solidFill>
              </a:rPr>
              <a:t>AD RMS</a:t>
            </a:r>
          </a:p>
        </p:txBody>
      </p:sp>
    </p:spTree>
    <p:extLst>
      <p:ext uri="{BB962C8B-B14F-4D97-AF65-F5344CB8AC3E}">
        <p14:creationId xmlns:p14="http://schemas.microsoft.com/office/powerpoint/2010/main" val="2901182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Cloud bound Organization (without RMS)</a:t>
            </a:r>
            <a:endParaRPr lang="en-US" dirty="0"/>
          </a:p>
        </p:txBody>
      </p:sp>
      <p:sp>
        <p:nvSpPr>
          <p:cNvPr id="11" name="Rectangle 10"/>
          <p:cNvSpPr/>
          <p:nvPr/>
        </p:nvSpPr>
        <p:spPr bwMode="auto">
          <a:xfrm>
            <a:off x="10390517" y="2468562"/>
            <a:ext cx="45719" cy="3276600"/>
          </a:xfrm>
          <a:prstGeom prst="rect">
            <a:avLst/>
          </a:prstGeom>
          <a:solidFill>
            <a:schemeClr val="tx1">
              <a:lumMod val="85000"/>
            </a:schemeClr>
          </a:solidFill>
          <a:ln>
            <a:no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2" name="Rectangle 11"/>
          <p:cNvSpPr/>
          <p:nvPr/>
        </p:nvSpPr>
        <p:spPr bwMode="auto">
          <a:xfrm>
            <a:off x="9404056" y="2468562"/>
            <a:ext cx="45719" cy="3276600"/>
          </a:xfrm>
          <a:prstGeom prst="rect">
            <a:avLst/>
          </a:prstGeom>
          <a:solidFill>
            <a:schemeClr val="tx1">
              <a:lumMod val="85000"/>
            </a:schemeClr>
          </a:solidFill>
          <a:ln>
            <a:no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3" name="Rectangle 12"/>
          <p:cNvSpPr/>
          <p:nvPr/>
        </p:nvSpPr>
        <p:spPr bwMode="auto">
          <a:xfrm>
            <a:off x="1798638" y="2468562"/>
            <a:ext cx="45719" cy="3276600"/>
          </a:xfrm>
          <a:prstGeom prst="rect">
            <a:avLst/>
          </a:prstGeom>
          <a:solidFill>
            <a:schemeClr val="tx1">
              <a:lumMod val="85000"/>
            </a:schemeClr>
          </a:solidFill>
          <a:ln>
            <a:no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4" name="Rectangle 13"/>
          <p:cNvSpPr/>
          <p:nvPr/>
        </p:nvSpPr>
        <p:spPr bwMode="auto">
          <a:xfrm>
            <a:off x="3078640" y="1897062"/>
            <a:ext cx="45719" cy="4419600"/>
          </a:xfrm>
          <a:prstGeom prst="rect">
            <a:avLst/>
          </a:prstGeom>
          <a:solidFill>
            <a:schemeClr val="tx1">
              <a:lumMod val="85000"/>
            </a:schemeClr>
          </a:solidFill>
          <a:ln>
            <a:no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6" name="Rectangle 15"/>
          <p:cNvSpPr/>
          <p:nvPr/>
        </p:nvSpPr>
        <p:spPr bwMode="auto">
          <a:xfrm>
            <a:off x="4403832" y="1897062"/>
            <a:ext cx="123611" cy="4419600"/>
          </a:xfrm>
          <a:prstGeom prst="rect">
            <a:avLst/>
          </a:prstGeom>
          <a:solidFill>
            <a:schemeClr val="tx1">
              <a:lumMod val="85000"/>
            </a:schemeClr>
          </a:solidFill>
          <a:ln>
            <a:no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8" name="Rectangle 17"/>
          <p:cNvSpPr/>
          <p:nvPr/>
        </p:nvSpPr>
        <p:spPr bwMode="auto">
          <a:xfrm>
            <a:off x="5546832" y="1897062"/>
            <a:ext cx="123611" cy="4419600"/>
          </a:xfrm>
          <a:prstGeom prst="rect">
            <a:avLst/>
          </a:prstGeom>
          <a:solidFill>
            <a:schemeClr val="tx1">
              <a:lumMod val="85000"/>
            </a:schemeClr>
          </a:solidFill>
          <a:ln>
            <a:no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Oval 8"/>
          <p:cNvSpPr/>
          <p:nvPr/>
        </p:nvSpPr>
        <p:spPr bwMode="auto">
          <a:xfrm>
            <a:off x="10956157" y="2125662"/>
            <a:ext cx="914400" cy="914400"/>
          </a:xfrm>
          <a:prstGeom prst="ellipse">
            <a:avLst/>
          </a:prstGeom>
          <a:solidFill>
            <a:srgbClr val="00B0F0"/>
          </a:soli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RMS</a:t>
            </a: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Apps</a:t>
            </a:r>
            <a:endParaRPr lang="en-US" sz="1600" dirty="0">
              <a:gradFill>
                <a:gsLst>
                  <a:gs pos="0">
                    <a:srgbClr val="FFFFFF"/>
                  </a:gs>
                  <a:gs pos="100000">
                    <a:srgbClr val="FFFFFF"/>
                  </a:gs>
                </a:gsLst>
                <a:lin ang="5400000" scaled="0"/>
              </a:gradFill>
            </a:endParaRPr>
          </a:p>
        </p:txBody>
      </p:sp>
      <p:sp>
        <p:nvSpPr>
          <p:cNvPr id="32" name="Rectangle 31"/>
          <p:cNvSpPr/>
          <p:nvPr/>
        </p:nvSpPr>
        <p:spPr bwMode="auto">
          <a:xfrm>
            <a:off x="6294437" y="1434345"/>
            <a:ext cx="914400" cy="914400"/>
          </a:xfrm>
          <a:prstGeom prst="rect">
            <a:avLst/>
          </a:prstGeom>
          <a:solidFill>
            <a:srgbClr val="00B0F0"/>
          </a:soli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RMSO</a:t>
            </a:r>
            <a:endParaRPr lang="en-US" sz="2000" b="1" dirty="0">
              <a:gradFill>
                <a:gsLst>
                  <a:gs pos="0">
                    <a:srgbClr val="FFFFFF"/>
                  </a:gs>
                  <a:gs pos="100000">
                    <a:srgbClr val="FFFFFF"/>
                  </a:gs>
                </a:gsLst>
                <a:lin ang="5400000" scaled="0"/>
              </a:gradFill>
            </a:endParaRPr>
          </a:p>
        </p:txBody>
      </p:sp>
      <p:grpSp>
        <p:nvGrpSpPr>
          <p:cNvPr id="21" name="Group 20"/>
          <p:cNvGrpSpPr/>
          <p:nvPr/>
        </p:nvGrpSpPr>
        <p:grpSpPr>
          <a:xfrm>
            <a:off x="8961437" y="2125662"/>
            <a:ext cx="1909139" cy="914400"/>
            <a:chOff x="8961437" y="2125662"/>
            <a:chExt cx="1909139" cy="914400"/>
          </a:xfrm>
        </p:grpSpPr>
        <p:sp>
          <p:nvSpPr>
            <p:cNvPr id="28" name="Oval 27"/>
            <p:cNvSpPr/>
            <p:nvPr/>
          </p:nvSpPr>
          <p:spPr bwMode="auto">
            <a:xfrm>
              <a:off x="9956176" y="2125662"/>
              <a:ext cx="914400" cy="914400"/>
            </a:xfrm>
            <a:prstGeom prst="ellipse">
              <a:avLst/>
            </a:prstGeom>
            <a:solidFill>
              <a:srgbClr val="00B0F0"/>
            </a:soli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Office </a:t>
              </a:r>
              <a:endParaRPr lang="en-US" sz="1600" dirty="0">
                <a:gradFill>
                  <a:gsLst>
                    <a:gs pos="0">
                      <a:srgbClr val="FFFFFF"/>
                    </a:gs>
                    <a:gs pos="100000">
                      <a:srgbClr val="FFFFFF"/>
                    </a:gs>
                  </a:gsLst>
                  <a:lin ang="5400000" scaled="0"/>
                </a:gradFill>
              </a:endParaRP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Apps</a:t>
              </a:r>
              <a:endParaRPr lang="en-US" sz="1600" dirty="0">
                <a:gradFill>
                  <a:gsLst>
                    <a:gs pos="0">
                      <a:srgbClr val="FFFFFF"/>
                    </a:gs>
                    <a:gs pos="100000">
                      <a:srgbClr val="FFFFFF"/>
                    </a:gs>
                  </a:gsLst>
                  <a:lin ang="5400000" scaled="0"/>
                </a:gradFill>
              </a:endParaRPr>
            </a:p>
          </p:txBody>
        </p:sp>
        <p:sp>
          <p:nvSpPr>
            <p:cNvPr id="34" name="Oval 33"/>
            <p:cNvSpPr/>
            <p:nvPr/>
          </p:nvSpPr>
          <p:spPr bwMode="auto">
            <a:xfrm>
              <a:off x="8961437" y="2125662"/>
              <a:ext cx="914400" cy="914400"/>
            </a:xfrm>
            <a:prstGeom prst="ellipse">
              <a:avLst/>
            </a:prstGeom>
            <a:solidFill>
              <a:srgbClr val="00B0F0"/>
            </a:soli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err="1" smtClean="0">
                  <a:gradFill>
                    <a:gsLst>
                      <a:gs pos="0">
                        <a:srgbClr val="FFFFFF"/>
                      </a:gs>
                      <a:gs pos="100000">
                        <a:srgbClr val="FFFFFF"/>
                      </a:gs>
                    </a:gsLst>
                    <a:lin ang="5400000" scaled="0"/>
                  </a:gradFill>
                </a:rPr>
                <a:t>DeviceEAS</a:t>
              </a:r>
              <a:endParaRPr lang="en-US" sz="1600" dirty="0">
                <a:gradFill>
                  <a:gsLst>
                    <a:gs pos="0">
                      <a:srgbClr val="FFFFFF"/>
                    </a:gs>
                    <a:gs pos="100000">
                      <a:srgbClr val="FFFFFF"/>
                    </a:gs>
                  </a:gsLst>
                  <a:lin ang="5400000" scaled="0"/>
                </a:gradFill>
              </a:endParaRPr>
            </a:p>
          </p:txBody>
        </p:sp>
      </p:grpSp>
      <p:sp>
        <p:nvSpPr>
          <p:cNvPr id="40" name="Oval 39"/>
          <p:cNvSpPr/>
          <p:nvPr/>
        </p:nvSpPr>
        <p:spPr bwMode="auto">
          <a:xfrm>
            <a:off x="10956157" y="5021262"/>
            <a:ext cx="914400" cy="914400"/>
          </a:xfrm>
          <a:prstGeom prst="ellipse">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RMS</a:t>
            </a: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Apps</a:t>
            </a:r>
            <a:endParaRPr lang="en-US" sz="1600" dirty="0">
              <a:gradFill>
                <a:gsLst>
                  <a:gs pos="0">
                    <a:srgbClr val="FFFFFF"/>
                  </a:gs>
                  <a:gs pos="100000">
                    <a:srgbClr val="FFFFFF"/>
                  </a:gs>
                </a:gsLst>
                <a:lin ang="5400000" scaled="0"/>
              </a:gradFill>
            </a:endParaRPr>
          </a:p>
        </p:txBody>
      </p:sp>
      <p:grpSp>
        <p:nvGrpSpPr>
          <p:cNvPr id="8" name="Group 7"/>
          <p:cNvGrpSpPr/>
          <p:nvPr/>
        </p:nvGrpSpPr>
        <p:grpSpPr>
          <a:xfrm>
            <a:off x="2606199" y="5722170"/>
            <a:ext cx="3459638" cy="914400"/>
            <a:chOff x="2606199" y="5722170"/>
            <a:chExt cx="3459638" cy="914400"/>
          </a:xfrm>
        </p:grpSpPr>
        <p:sp>
          <p:nvSpPr>
            <p:cNvPr id="38" name="Isosceles Triangle 37"/>
            <p:cNvSpPr/>
            <p:nvPr/>
          </p:nvSpPr>
          <p:spPr bwMode="auto">
            <a:xfrm>
              <a:off x="2606199" y="5752387"/>
              <a:ext cx="990600" cy="853966"/>
            </a:xfrm>
            <a:prstGeom prst="triangle">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AD</a:t>
              </a:r>
              <a:endParaRPr lang="en-US" sz="2000" dirty="0">
                <a:gradFill>
                  <a:gsLst>
                    <a:gs pos="0">
                      <a:srgbClr val="FFFFFF"/>
                    </a:gs>
                    <a:gs pos="100000">
                      <a:srgbClr val="FFFFFF"/>
                    </a:gs>
                  </a:gsLst>
                  <a:lin ang="5400000" scaled="0"/>
                </a:gradFill>
              </a:endParaRPr>
            </a:p>
          </p:txBody>
        </p:sp>
        <p:sp>
          <p:nvSpPr>
            <p:cNvPr id="42" name="Rectangle 41"/>
            <p:cNvSpPr/>
            <p:nvPr/>
          </p:nvSpPr>
          <p:spPr bwMode="auto">
            <a:xfrm>
              <a:off x="4008437" y="5722170"/>
              <a:ext cx="914400" cy="914400"/>
            </a:xfrm>
            <a:prstGeom prst="rect">
              <a:avLst/>
            </a:prstGeom>
            <a:solidFill>
              <a:schemeClr val="accent3"/>
            </a:solidFill>
            <a:ln>
              <a:noFill/>
              <a:headEnd type="none" w="med" len="med"/>
              <a:tailEnd type="none" w="med" len="med"/>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Ex</a:t>
              </a:r>
              <a:endParaRPr lang="en-US" sz="2000" b="1" dirty="0">
                <a:gradFill>
                  <a:gsLst>
                    <a:gs pos="0">
                      <a:srgbClr val="FFFFFF"/>
                    </a:gs>
                    <a:gs pos="100000">
                      <a:srgbClr val="FFFFFF"/>
                    </a:gs>
                  </a:gsLst>
                  <a:lin ang="5400000" scaled="0"/>
                </a:gradFill>
              </a:endParaRPr>
            </a:p>
          </p:txBody>
        </p:sp>
        <p:sp>
          <p:nvSpPr>
            <p:cNvPr id="43" name="Rectangle 42"/>
            <p:cNvSpPr/>
            <p:nvPr/>
          </p:nvSpPr>
          <p:spPr bwMode="auto">
            <a:xfrm>
              <a:off x="5151437" y="5722170"/>
              <a:ext cx="914400" cy="914400"/>
            </a:xfrm>
            <a:prstGeom prst="rect">
              <a:avLst/>
            </a:prstGeom>
            <a:solidFill>
              <a:schemeClr val="accent3"/>
            </a:solidFill>
            <a:ln>
              <a:noFill/>
              <a:headEnd type="none" w="med" len="med"/>
              <a:tailEnd type="none" w="med" len="med"/>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SP</a:t>
              </a:r>
              <a:endParaRPr lang="en-US" sz="2000" b="1" dirty="0">
                <a:gradFill>
                  <a:gsLst>
                    <a:gs pos="0">
                      <a:srgbClr val="FFFFFF"/>
                    </a:gs>
                    <a:gs pos="100000">
                      <a:srgbClr val="FFFFFF"/>
                    </a:gs>
                  </a:gsLst>
                  <a:lin ang="5400000" scaled="0"/>
                </a:gradFill>
              </a:endParaRPr>
            </a:p>
          </p:txBody>
        </p:sp>
      </p:grpSp>
      <p:grpSp>
        <p:nvGrpSpPr>
          <p:cNvPr id="17" name="Group 16"/>
          <p:cNvGrpSpPr/>
          <p:nvPr/>
        </p:nvGrpSpPr>
        <p:grpSpPr>
          <a:xfrm>
            <a:off x="8961437" y="5021262"/>
            <a:ext cx="1909139" cy="914400"/>
            <a:chOff x="8961437" y="5021262"/>
            <a:chExt cx="1909139" cy="914400"/>
          </a:xfrm>
        </p:grpSpPr>
        <p:sp>
          <p:nvSpPr>
            <p:cNvPr id="41" name="Oval 40"/>
            <p:cNvSpPr/>
            <p:nvPr/>
          </p:nvSpPr>
          <p:spPr bwMode="auto">
            <a:xfrm>
              <a:off x="9956176" y="5021262"/>
              <a:ext cx="914400" cy="914400"/>
            </a:xfrm>
            <a:prstGeom prst="ellipse">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Office</a:t>
              </a:r>
              <a:endParaRPr lang="en-US" sz="1600" dirty="0">
                <a:gradFill>
                  <a:gsLst>
                    <a:gs pos="0">
                      <a:srgbClr val="FFFFFF"/>
                    </a:gs>
                    <a:gs pos="100000">
                      <a:srgbClr val="FFFFFF"/>
                    </a:gs>
                  </a:gsLst>
                  <a:lin ang="5400000" scaled="0"/>
                </a:gradFill>
              </a:endParaRP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EAS</a:t>
              </a:r>
              <a:endParaRPr lang="en-US" sz="1600" dirty="0">
                <a:gradFill>
                  <a:gsLst>
                    <a:gs pos="0">
                      <a:srgbClr val="FFFFFF"/>
                    </a:gs>
                    <a:gs pos="100000">
                      <a:srgbClr val="FFFFFF"/>
                    </a:gs>
                  </a:gsLst>
                  <a:lin ang="5400000" scaled="0"/>
                </a:gradFill>
              </a:endParaRPr>
            </a:p>
          </p:txBody>
        </p:sp>
        <p:sp>
          <p:nvSpPr>
            <p:cNvPr id="46" name="Oval 45"/>
            <p:cNvSpPr/>
            <p:nvPr/>
          </p:nvSpPr>
          <p:spPr bwMode="auto">
            <a:xfrm>
              <a:off x="8961437" y="5021262"/>
              <a:ext cx="914400" cy="914400"/>
            </a:xfrm>
            <a:prstGeom prst="ellipse">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Device EAS</a:t>
              </a:r>
              <a:endParaRPr lang="en-US" sz="1600" dirty="0">
                <a:gradFill>
                  <a:gsLst>
                    <a:gs pos="0">
                      <a:srgbClr val="FFFFFF"/>
                    </a:gs>
                    <a:gs pos="100000">
                      <a:srgbClr val="FFFFFF"/>
                    </a:gs>
                  </a:gsLst>
                  <a:lin ang="5400000" scaled="0"/>
                </a:gradFill>
              </a:endParaRPr>
            </a:p>
          </p:txBody>
        </p:sp>
      </p:grpSp>
      <p:grpSp>
        <p:nvGrpSpPr>
          <p:cNvPr id="3" name="Group 2"/>
          <p:cNvGrpSpPr/>
          <p:nvPr/>
        </p:nvGrpSpPr>
        <p:grpSpPr>
          <a:xfrm>
            <a:off x="2560637" y="1434345"/>
            <a:ext cx="3505200" cy="919917"/>
            <a:chOff x="2560637" y="1434345"/>
            <a:chExt cx="3505200" cy="919917"/>
          </a:xfrm>
        </p:grpSpPr>
        <p:sp>
          <p:nvSpPr>
            <p:cNvPr id="29" name="Rectangle 28"/>
            <p:cNvSpPr/>
            <p:nvPr/>
          </p:nvSpPr>
          <p:spPr bwMode="auto">
            <a:xfrm>
              <a:off x="4008437" y="1434345"/>
              <a:ext cx="914400" cy="914400"/>
            </a:xfrm>
            <a:prstGeom prst="rect">
              <a:avLst/>
            </a:prstGeom>
            <a:solidFill>
              <a:schemeClr val="accent1">
                <a:lumMod val="60000"/>
                <a:lumOff val="40000"/>
              </a:schemeClr>
            </a:soli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err="1" smtClean="0">
                  <a:gradFill>
                    <a:gsLst>
                      <a:gs pos="0">
                        <a:srgbClr val="FFFFFF"/>
                      </a:gs>
                      <a:gs pos="100000">
                        <a:srgbClr val="FFFFFF"/>
                      </a:gs>
                    </a:gsLst>
                    <a:lin ang="5400000" scaled="0"/>
                  </a:gradFill>
                </a:rPr>
                <a:t>ExO</a:t>
              </a:r>
              <a:endParaRPr lang="en-US" sz="2000" b="1" dirty="0">
                <a:gradFill>
                  <a:gsLst>
                    <a:gs pos="0">
                      <a:srgbClr val="FFFFFF"/>
                    </a:gs>
                    <a:gs pos="100000">
                      <a:srgbClr val="FFFFFF"/>
                    </a:gs>
                  </a:gsLst>
                  <a:lin ang="5400000" scaled="0"/>
                </a:gradFill>
              </a:endParaRPr>
            </a:p>
          </p:txBody>
        </p:sp>
        <p:sp>
          <p:nvSpPr>
            <p:cNvPr id="31" name="Rectangle 30"/>
            <p:cNvSpPr/>
            <p:nvPr/>
          </p:nvSpPr>
          <p:spPr bwMode="auto">
            <a:xfrm>
              <a:off x="5151437" y="1434345"/>
              <a:ext cx="914400" cy="914400"/>
            </a:xfrm>
            <a:prstGeom prst="rect">
              <a:avLst/>
            </a:prstGeom>
            <a:solidFill>
              <a:schemeClr val="accent1">
                <a:lumMod val="60000"/>
                <a:lumOff val="40000"/>
              </a:schemeClr>
            </a:soli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SPO</a:t>
              </a:r>
              <a:endParaRPr lang="en-US" sz="2000" b="1" dirty="0">
                <a:gradFill>
                  <a:gsLst>
                    <a:gs pos="0">
                      <a:srgbClr val="FFFFFF"/>
                    </a:gs>
                    <a:gs pos="100000">
                      <a:srgbClr val="FFFFFF"/>
                    </a:gs>
                  </a:gsLst>
                  <a:lin ang="5400000" scaled="0"/>
                </a:gradFill>
              </a:endParaRPr>
            </a:p>
          </p:txBody>
        </p:sp>
        <p:grpSp>
          <p:nvGrpSpPr>
            <p:cNvPr id="25" name="Group 24"/>
            <p:cNvGrpSpPr/>
            <p:nvPr/>
          </p:nvGrpSpPr>
          <p:grpSpPr>
            <a:xfrm>
              <a:off x="2560637" y="1464562"/>
              <a:ext cx="1101261" cy="889700"/>
              <a:chOff x="2983376" y="1464562"/>
              <a:chExt cx="1101261" cy="889700"/>
            </a:xfrm>
          </p:grpSpPr>
          <p:sp>
            <p:nvSpPr>
              <p:cNvPr id="5" name="Isosceles Triangle 4"/>
              <p:cNvSpPr/>
              <p:nvPr/>
            </p:nvSpPr>
            <p:spPr bwMode="auto">
              <a:xfrm>
                <a:off x="3028938" y="1464562"/>
                <a:ext cx="990600" cy="853966"/>
              </a:xfrm>
              <a:prstGeom prst="triangle">
                <a:avLst/>
              </a:prstGeom>
              <a:solidFill>
                <a:srgbClr val="00B0F0"/>
              </a:soli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b="1" dirty="0">
                  <a:gradFill>
                    <a:gsLst>
                      <a:gs pos="0">
                        <a:srgbClr val="FFFFFF"/>
                      </a:gs>
                      <a:gs pos="100000">
                        <a:srgbClr val="FFFFFF"/>
                      </a:gs>
                    </a:gsLst>
                    <a:lin ang="5400000" scaled="0"/>
                  </a:gradFill>
                </a:endParaRPr>
              </a:p>
            </p:txBody>
          </p:sp>
          <p:sp>
            <p:nvSpPr>
              <p:cNvPr id="23" name="TextBox 22"/>
              <p:cNvSpPr txBox="1"/>
              <p:nvPr/>
            </p:nvSpPr>
            <p:spPr>
              <a:xfrm>
                <a:off x="2983376" y="1781798"/>
                <a:ext cx="1101261" cy="572464"/>
              </a:xfrm>
              <a:prstGeom prst="rect">
                <a:avLst/>
              </a:prstGeom>
              <a:noFill/>
              <a:effectLst>
                <a:glow rad="101600">
                  <a:schemeClr val="accent1">
                    <a:satMod val="175000"/>
                    <a:alpha val="40000"/>
                  </a:schemeClr>
                </a:glow>
              </a:effectLst>
            </p:spPr>
            <p:txBody>
              <a:bodyPr wrap="square" lIns="182880" tIns="146304" rIns="182880" bIns="146304" rtlCol="0">
                <a:spAutoFit/>
              </a:bodyPr>
              <a:lstStyle/>
              <a:p>
                <a:pPr algn="ctr">
                  <a:lnSpc>
                    <a:spcPct val="90000"/>
                  </a:lnSpc>
                  <a:spcAft>
                    <a:spcPts val="600"/>
                  </a:spcAft>
                </a:pPr>
                <a:r>
                  <a:rPr lang="en-US" sz="2000" dirty="0" smtClean="0">
                    <a:gradFill>
                      <a:gsLst>
                        <a:gs pos="2917">
                          <a:schemeClr val="tx1"/>
                        </a:gs>
                        <a:gs pos="30000">
                          <a:schemeClr val="tx1"/>
                        </a:gs>
                      </a:gsLst>
                      <a:lin ang="5400000" scaled="0"/>
                    </a:gradFill>
                  </a:rPr>
                  <a:t>AAD</a:t>
                </a:r>
              </a:p>
            </p:txBody>
          </p:sp>
        </p:grpSp>
      </p:grpSp>
      <p:sp>
        <p:nvSpPr>
          <p:cNvPr id="58" name="Rectangle 57"/>
          <p:cNvSpPr/>
          <p:nvPr/>
        </p:nvSpPr>
        <p:spPr bwMode="auto">
          <a:xfrm>
            <a:off x="929185" y="2468562"/>
            <a:ext cx="45719" cy="3276600"/>
          </a:xfrm>
          <a:prstGeom prst="rect">
            <a:avLst/>
          </a:prstGeom>
          <a:solidFill>
            <a:schemeClr val="tx1">
              <a:lumMod val="85000"/>
            </a:schemeClr>
          </a:solidFill>
          <a:ln>
            <a:no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nvGrpSpPr>
          <p:cNvPr id="15" name="Group 14"/>
          <p:cNvGrpSpPr/>
          <p:nvPr/>
        </p:nvGrpSpPr>
        <p:grpSpPr>
          <a:xfrm>
            <a:off x="579437" y="5105397"/>
            <a:ext cx="1593078" cy="731520"/>
            <a:chOff x="579437" y="5105397"/>
            <a:chExt cx="1593078" cy="731520"/>
          </a:xfrm>
        </p:grpSpPr>
        <p:pic>
          <p:nvPicPr>
            <p:cNvPr id="39" name="Picture 4" descr="C:\Users\danpl\AppData\Local\Microsoft\Windows\Temporary Internet Files\Content.IE5\I1Z9KAMI\MC90043161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995" y="5105397"/>
              <a:ext cx="731520" cy="731520"/>
            </a:xfrm>
            <a:prstGeom prst="rect">
              <a:avLst/>
            </a:prstGeom>
            <a:solidFill>
              <a:schemeClr val="accent3"/>
            </a:solidFill>
          </p:spPr>
        </p:pic>
        <p:pic>
          <p:nvPicPr>
            <p:cNvPr id="4099" name="Picture 3" descr="C:\Users\danpl\AppData\Local\Microsoft\Windows\Temporary Internet Files\Content.IE5\GO3JHA3C\MC90043164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7" y="5105397"/>
              <a:ext cx="731520" cy="731520"/>
            </a:xfrm>
            <a:prstGeom prst="rect">
              <a:avLst/>
            </a:prstGeom>
            <a:solidFill>
              <a:schemeClr val="accent3"/>
            </a:solidFill>
            <a:extLst/>
          </p:spPr>
        </p:pic>
      </p:grpSp>
      <p:grpSp>
        <p:nvGrpSpPr>
          <p:cNvPr id="4" name="Group 3"/>
          <p:cNvGrpSpPr/>
          <p:nvPr/>
        </p:nvGrpSpPr>
        <p:grpSpPr>
          <a:xfrm>
            <a:off x="579437" y="2201862"/>
            <a:ext cx="1593079" cy="732020"/>
            <a:chOff x="579437" y="2201862"/>
            <a:chExt cx="1593079" cy="732020"/>
          </a:xfrm>
        </p:grpSpPr>
        <p:pic>
          <p:nvPicPr>
            <p:cNvPr id="4100" name="Picture 4" descr="C:\Users\danpl\AppData\Local\Microsoft\Windows\Temporary Internet Files\Content.IE5\I1Z9KAMI\MC90043161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996" y="2202362"/>
              <a:ext cx="731520" cy="731520"/>
            </a:xfrm>
            <a:prstGeom prst="rect">
              <a:avLst/>
            </a:prstGeom>
            <a:solidFill>
              <a:srgbClr val="00B0F0"/>
            </a:solidFill>
            <a:effectLst>
              <a:glow rad="101600">
                <a:schemeClr val="accent1">
                  <a:satMod val="175000"/>
                  <a:alpha val="40000"/>
                </a:schemeClr>
              </a:glow>
            </a:effectLst>
          </p:spPr>
        </p:pic>
        <p:pic>
          <p:nvPicPr>
            <p:cNvPr id="59" name="Picture 3" descr="C:\Users\danpl\AppData\Local\Microsoft\Windows\Temporary Internet Files\Content.IE5\GO3JHA3C\MC90043164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7" y="2201862"/>
              <a:ext cx="731520" cy="731520"/>
            </a:xfrm>
            <a:prstGeom prst="rect">
              <a:avLst/>
            </a:prstGeom>
            <a:solidFill>
              <a:srgbClr val="00B0F0"/>
            </a:solidFill>
            <a:effectLst>
              <a:glow rad="101600">
                <a:schemeClr val="accent1">
                  <a:satMod val="175000"/>
                  <a:alpha val="40000"/>
                </a:schemeClr>
              </a:glow>
            </a:effectLst>
            <a:extLst/>
          </p:spPr>
        </p:pic>
      </p:grpSp>
    </p:spTree>
    <p:extLst>
      <p:ext uri="{BB962C8B-B14F-4D97-AF65-F5344CB8AC3E}">
        <p14:creationId xmlns:p14="http://schemas.microsoft.com/office/powerpoint/2010/main" val="33819412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21"/>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4" presetClass="path" presetSubtype="0" accel="50000" decel="50000" fill="hold" nodeType="clickEffect">
                                  <p:stCondLst>
                                    <p:cond delay="0"/>
                                  </p:stCondLst>
                                  <p:childTnLst>
                                    <p:animMotion origin="layout" path="M -2.17852E-6 2.62991E-6 L -2.17852E-6 -0.61221 " pathEditMode="relative" rAng="0" ptsTypes="AA">
                                      <p:cBhvr>
                                        <p:cTn id="18" dur="2000" fill="hold"/>
                                        <p:tgtEl>
                                          <p:spTgt spid="8"/>
                                        </p:tgtEl>
                                        <p:attrNameLst>
                                          <p:attrName>ppt_x</p:attrName>
                                          <p:attrName>ppt_y</p:attrName>
                                        </p:attrNameLst>
                                      </p:cBhvr>
                                      <p:rCtr x="0" y="-30610"/>
                                    </p:animMotion>
                                  </p:childTnLst>
                                  <p:subTnLst>
                                    <p:set>
                                      <p:cBhvr override="childStyle">
                                        <p:cTn dur="1" fill="hold" display="0" masterRel="sameClick" afterEffect="1">
                                          <p:stCondLst>
                                            <p:cond evt="end" delay="0">
                                              <p:tn val="17"/>
                                            </p:cond>
                                          </p:stCondLst>
                                        </p:cTn>
                                        <p:tgtEl>
                                          <p:spTgt spid="8"/>
                                        </p:tgtEl>
                                        <p:attrNameLst>
                                          <p:attrName>style.visibility</p:attrName>
                                        </p:attrNameLst>
                                      </p:cBhvr>
                                      <p:to>
                                        <p:strVal val="hidden"/>
                                      </p:to>
                                    </p:set>
                                  </p:sub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64" presetClass="path" presetSubtype="0" accel="50000" decel="50000" fill="hold" nodeType="clickEffect">
                                  <p:stCondLst>
                                    <p:cond delay="0"/>
                                  </p:stCondLst>
                                  <p:childTnLst>
                                    <p:animMotion origin="layout" path="M 2.69304E-6 4.70268E-6 L 2.69304E-6 -0.41285 " pathEditMode="relative" rAng="0" ptsTypes="AA">
                                      <p:cBhvr>
                                        <p:cTn id="26" dur="2000" fill="hold"/>
                                        <p:tgtEl>
                                          <p:spTgt spid="15"/>
                                        </p:tgtEl>
                                        <p:attrNameLst>
                                          <p:attrName>ppt_x</p:attrName>
                                          <p:attrName>ppt_y</p:attrName>
                                        </p:attrNameLst>
                                      </p:cBhvr>
                                      <p:rCtr x="0" y="-20654"/>
                                    </p:animMotion>
                                  </p:childTnLst>
                                  <p:subTnLst>
                                    <p:set>
                                      <p:cBhvr override="childStyle">
                                        <p:cTn dur="1" fill="hold" display="0" masterRel="sameClick" afterEffect="1">
                                          <p:stCondLst>
                                            <p:cond evt="end" delay="0">
                                              <p:tn val="25"/>
                                            </p:cond>
                                          </p:stCondLst>
                                        </p:cTn>
                                        <p:tgtEl>
                                          <p:spTgt spid="15"/>
                                        </p:tgtEl>
                                        <p:attrNameLst>
                                          <p:attrName>style.visibility</p:attrName>
                                        </p:attrNameLst>
                                      </p:cBhvr>
                                      <p:to>
                                        <p:strVal val="hidden"/>
                                      </p:to>
                                    </p:set>
                                  </p:sub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64" presetClass="path" presetSubtype="0" accel="50000" decel="50000" fill="hold" nodeType="clickEffect">
                                  <p:stCondLst>
                                    <p:cond delay="0"/>
                                  </p:stCondLst>
                                  <p:childTnLst>
                                    <p:animMotion origin="layout" path="M -3.84733E-6 -1.13482E-7 L -3.84733E-6 -0.41398 " pathEditMode="relative" rAng="0" ptsTypes="AA">
                                      <p:cBhvr>
                                        <p:cTn id="34" dur="2000" fill="hold"/>
                                        <p:tgtEl>
                                          <p:spTgt spid="17"/>
                                        </p:tgtEl>
                                        <p:attrNameLst>
                                          <p:attrName>ppt_x</p:attrName>
                                          <p:attrName>ppt_y</p:attrName>
                                        </p:attrNameLst>
                                      </p:cBhvr>
                                      <p:rCtr x="0" y="-20699"/>
                                    </p:animMotion>
                                  </p:childTnLst>
                                  <p:subTnLst>
                                    <p:set>
                                      <p:cBhvr override="childStyle">
                                        <p:cTn dur="1" fill="hold" display="0" masterRel="sameClick" afterEffect="1">
                                          <p:stCondLst>
                                            <p:cond evt="end" delay="0">
                                              <p:tn val="33"/>
                                            </p:cond>
                                          </p:stCondLst>
                                        </p:cTn>
                                        <p:tgtEl>
                                          <p:spTgt spid="17"/>
                                        </p:tgtEl>
                                        <p:attrNameLst>
                                          <p:attrName>style.visibility</p:attrName>
                                        </p:attrNameLst>
                                      </p:cBhvr>
                                      <p:to>
                                        <p:strVal val="hidden"/>
                                      </p:to>
                                    </p:set>
                                  </p:sub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1"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 promising:</a:t>
            </a:r>
            <a:endParaRPr lang="en-US" dirty="0"/>
          </a:p>
        </p:txBody>
      </p:sp>
      <p:sp>
        <p:nvSpPr>
          <p:cNvPr id="3" name="Text Placeholder 2"/>
          <p:cNvSpPr>
            <a:spLocks noGrp="1"/>
          </p:cNvSpPr>
          <p:nvPr>
            <p:ph type="body" sz="quarter" idx="10"/>
          </p:nvPr>
        </p:nvSpPr>
        <p:spPr>
          <a:xfrm>
            <a:off x="274637" y="1212850"/>
            <a:ext cx="12039599" cy="5749266"/>
          </a:xfrm>
        </p:spPr>
        <p:txBody>
          <a:bodyPr/>
          <a:lstStyle/>
          <a:p>
            <a:r>
              <a:rPr lang="en-US" dirty="0" smtClean="0"/>
              <a:t>I can protect </a:t>
            </a:r>
            <a:r>
              <a:rPr lang="en-US" u="sng" dirty="0" smtClean="0"/>
              <a:t>any file type</a:t>
            </a:r>
          </a:p>
          <a:p>
            <a:r>
              <a:rPr lang="en-US" dirty="0"/>
              <a:t>I can consume </a:t>
            </a:r>
            <a:r>
              <a:rPr lang="en-US" dirty="0" smtClean="0"/>
              <a:t>protected files on </a:t>
            </a:r>
            <a:r>
              <a:rPr lang="en-US" u="sng" dirty="0" smtClean="0"/>
              <a:t>important devices</a:t>
            </a:r>
          </a:p>
          <a:p>
            <a:r>
              <a:rPr lang="en-US" dirty="0" smtClean="0"/>
              <a:t>I can </a:t>
            </a:r>
            <a:r>
              <a:rPr lang="en-US" u="sng" dirty="0" smtClean="0"/>
              <a:t>share with anyone</a:t>
            </a:r>
            <a:r>
              <a:rPr lang="en-US" dirty="0" smtClean="0"/>
              <a:t> and they can </a:t>
            </a:r>
            <a:r>
              <a:rPr lang="en-US" u="sng" dirty="0" smtClean="0"/>
              <a:t>sign up for free</a:t>
            </a:r>
          </a:p>
          <a:p>
            <a:r>
              <a:rPr lang="en-US" sz="2800" dirty="0" smtClean="0"/>
              <a:t>   I can share with any business user</a:t>
            </a:r>
          </a:p>
          <a:p>
            <a:r>
              <a:rPr lang="en-US" sz="2800" dirty="0" smtClean="0"/>
              <a:t>   I can share with any individual (</a:t>
            </a:r>
            <a:r>
              <a:rPr lang="en-US" sz="2800" dirty="0" err="1" smtClean="0"/>
              <a:t>LiveID</a:t>
            </a:r>
            <a:r>
              <a:rPr lang="en-US" sz="2800" dirty="0" smtClean="0"/>
              <a:t>/GMAIL ID)</a:t>
            </a:r>
          </a:p>
          <a:p>
            <a:r>
              <a:rPr lang="en-US" dirty="0" smtClean="0"/>
              <a:t>I can keep my data </a:t>
            </a:r>
            <a:r>
              <a:rPr lang="en-US" u="sng" dirty="0" smtClean="0"/>
              <a:t>on-premise</a:t>
            </a:r>
            <a:r>
              <a:rPr lang="en-US" dirty="0" smtClean="0"/>
              <a:t> (if the cloud scares me)</a:t>
            </a:r>
          </a:p>
          <a:p>
            <a:r>
              <a:rPr lang="en-US" dirty="0" smtClean="0"/>
              <a:t>I can </a:t>
            </a:r>
            <a:r>
              <a:rPr lang="en-US" u="sng" dirty="0" smtClean="0"/>
              <a:t>control</a:t>
            </a:r>
            <a:r>
              <a:rPr lang="en-US" dirty="0" smtClean="0"/>
              <a:t> my RMS ‘tenant key’ from on-premise</a:t>
            </a:r>
          </a:p>
          <a:p>
            <a:r>
              <a:rPr lang="en-US" dirty="0" smtClean="0"/>
              <a:t>I am </a:t>
            </a:r>
            <a:r>
              <a:rPr lang="en-US" u="sng" dirty="0" smtClean="0"/>
              <a:t>aware</a:t>
            </a:r>
            <a:r>
              <a:rPr lang="en-US" dirty="0" smtClean="0"/>
              <a:t> of what is going on with my protected data</a:t>
            </a:r>
          </a:p>
          <a:p>
            <a:r>
              <a:rPr lang="en-US" dirty="0" smtClean="0"/>
              <a:t>I can rely on MSFT + Partners for </a:t>
            </a:r>
            <a:r>
              <a:rPr lang="en-US" u="sng" dirty="0" smtClean="0"/>
              <a:t>complete solutions</a:t>
            </a:r>
          </a:p>
        </p:txBody>
      </p:sp>
    </p:spTree>
    <p:extLst>
      <p:ext uri="{BB962C8B-B14F-4D97-AF65-F5344CB8AC3E}">
        <p14:creationId xmlns:p14="http://schemas.microsoft.com/office/powerpoint/2010/main" val="3858356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034" y="114019"/>
            <a:ext cx="11370961" cy="1130053"/>
          </a:xfrm>
        </p:spPr>
        <p:txBody>
          <a:bodyPr/>
          <a:lstStyle/>
          <a:p>
            <a:r>
              <a:rPr lang="en-US" dirty="0" smtClean="0"/>
              <a:t>Enable AADRM Overview</a:t>
            </a:r>
            <a:endParaRPr lang="en-US" dirty="0"/>
          </a:p>
        </p:txBody>
      </p:sp>
      <p:sp>
        <p:nvSpPr>
          <p:cNvPr id="3" name="Text Placeholder 2"/>
          <p:cNvSpPr>
            <a:spLocks noGrp="1"/>
          </p:cNvSpPr>
          <p:nvPr>
            <p:ph type="body" sz="quarter" idx="10"/>
          </p:nvPr>
        </p:nvSpPr>
        <p:spPr>
          <a:xfrm>
            <a:off x="563034" y="927234"/>
            <a:ext cx="11370961" cy="6832640"/>
          </a:xfrm>
        </p:spPr>
        <p:txBody>
          <a:bodyPr/>
          <a:lstStyle/>
          <a:p>
            <a:pPr marL="0" indent="0">
              <a:buNone/>
            </a:pPr>
            <a:r>
              <a:rPr lang="en-US" dirty="0" smtClean="0"/>
              <a:t>Enable AADRM</a:t>
            </a:r>
          </a:p>
          <a:p>
            <a:pPr lvl="1" indent="-342900"/>
            <a:r>
              <a:rPr lang="en-US" dirty="0"/>
              <a:t>Step performed </a:t>
            </a:r>
            <a:r>
              <a:rPr lang="en-US" dirty="0" smtClean="0"/>
              <a:t>from the Office </a:t>
            </a:r>
            <a:r>
              <a:rPr lang="en-US" dirty="0"/>
              <a:t>365 Portal</a:t>
            </a:r>
          </a:p>
          <a:p>
            <a:pPr lvl="1" indent="-342900"/>
            <a:r>
              <a:rPr lang="en-US" dirty="0" smtClean="0"/>
              <a:t>Just </a:t>
            </a:r>
            <a:r>
              <a:rPr lang="en-US" dirty="0"/>
              <a:t>a single step to </a:t>
            </a:r>
            <a:r>
              <a:rPr lang="en-US" dirty="0" smtClean="0"/>
              <a:t>Activate!</a:t>
            </a:r>
          </a:p>
          <a:p>
            <a:pPr marL="0" indent="0">
              <a:buNone/>
            </a:pPr>
            <a:r>
              <a:rPr lang="en-US" dirty="0" smtClean="0"/>
              <a:t>Enable SharePoint Online</a:t>
            </a:r>
          </a:p>
          <a:p>
            <a:pPr lvl="1" indent="-342900"/>
            <a:r>
              <a:rPr lang="en-US" dirty="0"/>
              <a:t>Enable IRM </a:t>
            </a:r>
            <a:r>
              <a:rPr lang="en-US" dirty="0" smtClean="0"/>
              <a:t>globally within your Organization</a:t>
            </a:r>
          </a:p>
          <a:p>
            <a:pPr lvl="1" indent="-342900"/>
            <a:r>
              <a:rPr lang="en-US" dirty="0"/>
              <a:t>Enable SharePoint IRM Document </a:t>
            </a:r>
            <a:r>
              <a:rPr lang="en-US" dirty="0" smtClean="0"/>
              <a:t>Library</a:t>
            </a:r>
          </a:p>
          <a:p>
            <a:pPr marL="0" indent="0">
              <a:buNone/>
            </a:pPr>
            <a:r>
              <a:rPr lang="en-US" dirty="0" smtClean="0"/>
              <a:t>Enable Exchange Online</a:t>
            </a:r>
          </a:p>
          <a:p>
            <a:pPr lvl="1" indent="-342900"/>
            <a:r>
              <a:rPr lang="en-US" dirty="0"/>
              <a:t>Enable IRM for your </a:t>
            </a:r>
            <a:r>
              <a:rPr lang="en-US" dirty="0" smtClean="0"/>
              <a:t>Organization</a:t>
            </a:r>
          </a:p>
          <a:p>
            <a:pPr lvl="1" indent="-342900"/>
            <a:r>
              <a:rPr lang="en-US" dirty="0"/>
              <a:t>Requires a few </a:t>
            </a:r>
            <a:r>
              <a:rPr lang="en-US" dirty="0" smtClean="0"/>
              <a:t>PowerShell </a:t>
            </a:r>
            <a:r>
              <a:rPr lang="en-US" dirty="0" err="1" smtClean="0"/>
              <a:t>Cmdlets</a:t>
            </a:r>
            <a:r>
              <a:rPr lang="en-US" dirty="0" smtClean="0"/>
              <a:t>  </a:t>
            </a:r>
          </a:p>
          <a:p>
            <a:pPr marL="0" indent="0">
              <a:buNone/>
            </a:pPr>
            <a:r>
              <a:rPr lang="en-US" dirty="0" smtClean="0"/>
              <a:t>Enable Client for AADRM</a:t>
            </a:r>
          </a:p>
          <a:p>
            <a:pPr lvl="1" indent="-342900"/>
            <a:r>
              <a:rPr lang="en-US" dirty="0"/>
              <a:t>Deploy </a:t>
            </a:r>
            <a:r>
              <a:rPr lang="en-US" dirty="0" smtClean="0"/>
              <a:t>via configuration </a:t>
            </a:r>
            <a:r>
              <a:rPr lang="en-US" dirty="0"/>
              <a:t>script for Office 2010 or install IP </a:t>
            </a:r>
            <a:r>
              <a:rPr lang="en-US" dirty="0" smtClean="0"/>
              <a:t>Viewer</a:t>
            </a:r>
          </a:p>
          <a:p>
            <a:pPr lvl="1" indent="-342900"/>
            <a:r>
              <a:rPr lang="en-US" dirty="0"/>
              <a:t>Install IP viewer for updated sharing capabilities </a:t>
            </a:r>
          </a:p>
          <a:p>
            <a:pPr lvl="1" indent="-342900"/>
            <a:endParaRPr lang="en-US" dirty="0"/>
          </a:p>
          <a:p>
            <a:pPr lvl="1" indent="-342900"/>
            <a:endParaRPr lang="en-US" dirty="0" smtClean="0"/>
          </a:p>
        </p:txBody>
      </p:sp>
    </p:spTree>
    <p:extLst>
      <p:ext uri="{BB962C8B-B14F-4D97-AF65-F5344CB8AC3E}">
        <p14:creationId xmlns:p14="http://schemas.microsoft.com/office/powerpoint/2010/main" val="2374607239"/>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Enable AADRM</a:t>
            </a:r>
            <a:endParaRPr lang="en-US" dirty="0"/>
          </a:p>
        </p:txBody>
      </p:sp>
    </p:spTree>
    <p:extLst>
      <p:ext uri="{BB962C8B-B14F-4D97-AF65-F5344CB8AC3E}">
        <p14:creationId xmlns:p14="http://schemas.microsoft.com/office/powerpoint/2010/main" val="378441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122237" y="68262"/>
            <a:ext cx="12192000" cy="6858000"/>
          </a:xfrm>
          <a:prstGeom prst="rect">
            <a:avLst/>
          </a:prstGeom>
        </p:spPr>
      </p:pic>
      <p:sp>
        <p:nvSpPr>
          <p:cNvPr id="4" name="Rounded Rectangle 3"/>
          <p:cNvSpPr/>
          <p:nvPr/>
        </p:nvSpPr>
        <p:spPr bwMode="auto">
          <a:xfrm>
            <a:off x="122238" y="4106174"/>
            <a:ext cx="2517446" cy="327803"/>
          </a:xfrm>
          <a:prstGeom prst="roundRect">
            <a:avLst/>
          </a:prstGeom>
          <a:noFill/>
          <a:ln>
            <a:solidFill>
              <a:srgbClr val="FF0000"/>
            </a:solidFill>
            <a:headEnd type="none" w="med" len="med"/>
            <a:tailEnd type="none" w="med" len="med"/>
          </a:ln>
          <a:effectLst>
            <a:glow rad="1016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298754859"/>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22237" y="68262"/>
            <a:ext cx="12192000" cy="6858000"/>
          </a:xfrm>
          <a:prstGeom prst="rect">
            <a:avLst/>
          </a:prstGeom>
        </p:spPr>
      </p:pic>
      <p:sp>
        <p:nvSpPr>
          <p:cNvPr id="4" name="Rounded Rectangle 3"/>
          <p:cNvSpPr/>
          <p:nvPr/>
        </p:nvSpPr>
        <p:spPr bwMode="auto">
          <a:xfrm>
            <a:off x="9178505" y="1742535"/>
            <a:ext cx="2208363" cy="362309"/>
          </a:xfrm>
          <a:prstGeom prst="roundRect">
            <a:avLst/>
          </a:prstGeom>
          <a:noFill/>
          <a:ln>
            <a:solidFill>
              <a:srgbClr val="FF0000"/>
            </a:solidFill>
            <a:headEnd type="none" w="med" len="med"/>
            <a:tailEnd type="none" w="med" len="med"/>
          </a:ln>
          <a:effectLst>
            <a:glow rad="1016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5" name="Rounded Rectangle 4"/>
          <p:cNvSpPr/>
          <p:nvPr/>
        </p:nvSpPr>
        <p:spPr bwMode="auto">
          <a:xfrm>
            <a:off x="3071003" y="3578660"/>
            <a:ext cx="793632" cy="320479"/>
          </a:xfrm>
          <a:prstGeom prst="roundRect">
            <a:avLst/>
          </a:prstGeom>
          <a:noFill/>
          <a:ln>
            <a:solidFill>
              <a:srgbClr val="FF0000"/>
            </a:solidFill>
            <a:headEnd type="none" w="med" len="med"/>
            <a:tailEnd type="none" w="med" len="med"/>
          </a:ln>
          <a:effectLst>
            <a:glow rad="1016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489751475"/>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22237" y="68262"/>
            <a:ext cx="12192000" cy="6858000"/>
          </a:xfrm>
          <a:prstGeom prst="rect">
            <a:avLst/>
          </a:prstGeom>
        </p:spPr>
      </p:pic>
    </p:spTree>
    <p:extLst>
      <p:ext uri="{BB962C8B-B14F-4D97-AF65-F5344CB8AC3E}">
        <p14:creationId xmlns:p14="http://schemas.microsoft.com/office/powerpoint/2010/main" val="926392640"/>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22237" y="68262"/>
            <a:ext cx="12192000" cy="6858000"/>
          </a:xfrm>
          <a:prstGeom prst="rect">
            <a:avLst/>
          </a:prstGeom>
        </p:spPr>
      </p:pic>
    </p:spTree>
    <p:extLst>
      <p:ext uri="{BB962C8B-B14F-4D97-AF65-F5344CB8AC3E}">
        <p14:creationId xmlns:p14="http://schemas.microsoft.com/office/powerpoint/2010/main" val="3425032378"/>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22237" y="68262"/>
            <a:ext cx="12192000" cy="6858000"/>
          </a:xfrm>
          <a:prstGeom prst="rect">
            <a:avLst/>
          </a:prstGeom>
        </p:spPr>
      </p:pic>
    </p:spTree>
    <p:extLst>
      <p:ext uri="{BB962C8B-B14F-4D97-AF65-F5344CB8AC3E}">
        <p14:creationId xmlns:p14="http://schemas.microsoft.com/office/powerpoint/2010/main" val="12688435"/>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22237" y="68262"/>
            <a:ext cx="12192000" cy="6858000"/>
          </a:xfrm>
          <a:prstGeom prst="rect">
            <a:avLst/>
          </a:prstGeom>
        </p:spPr>
      </p:pic>
    </p:spTree>
    <p:extLst>
      <p:ext uri="{BB962C8B-B14F-4D97-AF65-F5344CB8AC3E}">
        <p14:creationId xmlns:p14="http://schemas.microsoft.com/office/powerpoint/2010/main" val="127449003"/>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Enable </a:t>
            </a:r>
            <a:r>
              <a:rPr lang="en-US" dirty="0"/>
              <a:t>SharePoint </a:t>
            </a:r>
            <a:r>
              <a:rPr lang="en-US" dirty="0" smtClean="0"/>
              <a:t>Online</a:t>
            </a:r>
            <a:endParaRPr lang="en-US" dirty="0"/>
          </a:p>
        </p:txBody>
      </p:sp>
    </p:spTree>
    <p:extLst>
      <p:ext uri="{BB962C8B-B14F-4D97-AF65-F5344CB8AC3E}">
        <p14:creationId xmlns:p14="http://schemas.microsoft.com/office/powerpoint/2010/main" val="886129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41287" y="73024"/>
            <a:ext cx="12172950" cy="6848475"/>
          </a:xfrm>
          <a:prstGeom prst="rect">
            <a:avLst/>
          </a:prstGeom>
        </p:spPr>
      </p:pic>
      <p:sp>
        <p:nvSpPr>
          <p:cNvPr id="4" name="Rounded Rectangle 3"/>
          <p:cNvSpPr/>
          <p:nvPr/>
        </p:nvSpPr>
        <p:spPr bwMode="auto">
          <a:xfrm>
            <a:off x="141288" y="3350612"/>
            <a:ext cx="1963558" cy="289735"/>
          </a:xfrm>
          <a:prstGeom prst="roundRect">
            <a:avLst/>
          </a:prstGeom>
          <a:noFill/>
          <a:ln>
            <a:solidFill>
              <a:srgbClr val="FF0000"/>
            </a:solidFill>
            <a:headEnd type="none" w="med" len="med"/>
            <a:tailEnd type="none" w="med" len="med"/>
          </a:ln>
          <a:effectLst>
            <a:glow rad="1016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5" name="Rounded Rectangle 4"/>
          <p:cNvSpPr/>
          <p:nvPr/>
        </p:nvSpPr>
        <p:spPr bwMode="auto">
          <a:xfrm>
            <a:off x="2915728" y="1518248"/>
            <a:ext cx="741873" cy="276045"/>
          </a:xfrm>
          <a:prstGeom prst="roundRect">
            <a:avLst/>
          </a:prstGeom>
          <a:noFill/>
          <a:ln>
            <a:solidFill>
              <a:srgbClr val="FF0000"/>
            </a:solidFill>
            <a:headEnd type="none" w="med" len="med"/>
            <a:tailEnd type="none" w="med" len="med"/>
          </a:ln>
          <a:effectLst>
            <a:glow rad="1016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6" name="Rounded Rectangle 5"/>
          <p:cNvSpPr/>
          <p:nvPr/>
        </p:nvSpPr>
        <p:spPr bwMode="auto">
          <a:xfrm>
            <a:off x="2484406" y="3878204"/>
            <a:ext cx="4710024" cy="296981"/>
          </a:xfrm>
          <a:prstGeom prst="roundRect">
            <a:avLst/>
          </a:prstGeom>
          <a:noFill/>
          <a:ln>
            <a:solidFill>
              <a:srgbClr val="FF0000"/>
            </a:solidFill>
            <a:headEnd type="none" w="med" len="med"/>
            <a:tailEnd type="none" w="med" len="med"/>
          </a:ln>
          <a:effectLst>
            <a:glow rad="1016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75322609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798510"/>
          </a:xfrm>
        </p:spPr>
        <p:txBody>
          <a:bodyPr/>
          <a:lstStyle/>
          <a:p>
            <a:r>
              <a:rPr lang="en-US" dirty="0" smtClean="0"/>
              <a:t>Azure AD RM for O365 is </a:t>
            </a:r>
            <a:r>
              <a:rPr lang="en-US" u="sng" dirty="0" smtClean="0"/>
              <a:t>easiest</a:t>
            </a:r>
            <a:r>
              <a:rPr lang="en-US" dirty="0" smtClean="0"/>
              <a:t> way to get IP</a:t>
            </a:r>
          </a:p>
          <a:p>
            <a:pPr lvl="1"/>
            <a:r>
              <a:rPr lang="en-US" dirty="0" smtClean="0"/>
              <a:t>Info </a:t>
            </a:r>
            <a:r>
              <a:rPr lang="en-US" dirty="0"/>
              <a:t>protection is most </a:t>
            </a:r>
            <a:r>
              <a:rPr lang="en-US" dirty="0" smtClean="0"/>
              <a:t>approachable if you can adopt Office 365</a:t>
            </a:r>
          </a:p>
          <a:p>
            <a:r>
              <a:rPr lang="en-US" dirty="0" smtClean="0"/>
              <a:t>AADRM Hybrid Connector is </a:t>
            </a:r>
            <a:r>
              <a:rPr lang="en-US" u="sng" dirty="0" smtClean="0"/>
              <a:t>quickest</a:t>
            </a:r>
            <a:r>
              <a:rPr lang="en-US" dirty="0" smtClean="0"/>
              <a:t> </a:t>
            </a:r>
            <a:r>
              <a:rPr lang="en-US" dirty="0"/>
              <a:t>way to get IP</a:t>
            </a:r>
          </a:p>
          <a:p>
            <a:pPr lvl="1"/>
            <a:r>
              <a:rPr lang="en-US" dirty="0" smtClean="0"/>
              <a:t>Office 2013 + the hybrid connector get you going very quickly.</a:t>
            </a:r>
            <a:endParaRPr lang="en-US" dirty="0"/>
          </a:p>
          <a:p>
            <a:r>
              <a:rPr lang="en-US" dirty="0" smtClean="0"/>
              <a:t>For the most paranoid, use the BYOK key offers</a:t>
            </a:r>
          </a:p>
          <a:p>
            <a:pPr lvl="1"/>
            <a:r>
              <a:rPr lang="en-US" dirty="0" smtClean="0"/>
              <a:t>Bring your own key + logging </a:t>
            </a:r>
            <a:r>
              <a:rPr lang="en-US" dirty="0"/>
              <a:t>+ log </a:t>
            </a:r>
            <a:r>
              <a:rPr lang="en-US" dirty="0" smtClean="0"/>
              <a:t>analysis (from partners) + </a:t>
            </a:r>
            <a:r>
              <a:rPr lang="en-US" dirty="0"/>
              <a:t>key rejuvenation </a:t>
            </a:r>
            <a:r>
              <a:rPr lang="en-US" dirty="0" smtClean="0"/>
              <a:t/>
            </a:r>
            <a:br>
              <a:rPr lang="en-US" dirty="0" smtClean="0"/>
            </a:br>
            <a:endParaRPr lang="en-US" dirty="0" smtClean="0"/>
          </a:p>
          <a:p>
            <a:r>
              <a:rPr lang="en-US" dirty="0" smtClean="0"/>
              <a:t>Generic </a:t>
            </a:r>
            <a:r>
              <a:rPr lang="en-US" dirty="0"/>
              <a:t>Protection </a:t>
            </a:r>
            <a:r>
              <a:rPr lang="en-US" dirty="0" smtClean="0"/>
              <a:t>offer creates maximum reach</a:t>
            </a:r>
            <a:endParaRPr lang="en-US" dirty="0"/>
          </a:p>
          <a:p>
            <a:pPr lvl="1"/>
            <a:r>
              <a:rPr lang="en-US" dirty="0" smtClean="0"/>
              <a:t>If your favorite RMS-enlightened app is not yet on yet on your platform, then use *.PFILE protection. It assumes a bit more trust (and there is a greater risk of data leakage) but works everywhere and is far, far better than what you do now(!).</a:t>
            </a:r>
          </a:p>
          <a:p>
            <a:pPr lvl="1"/>
            <a:r>
              <a:rPr lang="en-US" dirty="0" err="1" smtClean="0"/>
              <a:t>IPViewer</a:t>
            </a:r>
            <a:r>
              <a:rPr lang="en-US" dirty="0" smtClean="0"/>
              <a:t> and new SDKS available on 6 platforms</a:t>
            </a:r>
            <a:endParaRPr lang="en-US" dirty="0"/>
          </a:p>
        </p:txBody>
      </p:sp>
      <p:sp>
        <p:nvSpPr>
          <p:cNvPr id="3" name="Title 2"/>
          <p:cNvSpPr>
            <a:spLocks noGrp="1"/>
          </p:cNvSpPr>
          <p:nvPr>
            <p:ph type="title"/>
          </p:nvPr>
        </p:nvSpPr>
        <p:spPr/>
        <p:txBody>
          <a:bodyPr/>
          <a:lstStyle/>
          <a:p>
            <a:r>
              <a:rPr lang="en-US" dirty="0" smtClean="0"/>
              <a:t>Decisions, Decisions, Decisions</a:t>
            </a:r>
            <a:endParaRPr lang="en-US" dirty="0"/>
          </a:p>
        </p:txBody>
      </p:sp>
    </p:spTree>
    <p:extLst>
      <p:ext uri="{BB962C8B-B14F-4D97-AF65-F5344CB8AC3E}">
        <p14:creationId xmlns:p14="http://schemas.microsoft.com/office/powerpoint/2010/main" val="3549324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22237" y="68262"/>
            <a:ext cx="12192000" cy="6858000"/>
          </a:xfrm>
          <a:prstGeom prst="rect">
            <a:avLst/>
          </a:prstGeom>
        </p:spPr>
      </p:pic>
      <p:sp>
        <p:nvSpPr>
          <p:cNvPr id="6" name="Rounded Rectangle 5"/>
          <p:cNvSpPr/>
          <p:nvPr/>
        </p:nvSpPr>
        <p:spPr bwMode="auto">
          <a:xfrm>
            <a:off x="3019244" y="5469146"/>
            <a:ext cx="8678175" cy="966159"/>
          </a:xfrm>
          <a:prstGeom prst="roundRect">
            <a:avLst/>
          </a:prstGeom>
          <a:noFill/>
          <a:ln>
            <a:solidFill>
              <a:srgbClr val="FF0000"/>
            </a:solidFill>
            <a:headEnd type="none" w="med" len="med"/>
            <a:tailEnd type="none" w="med" len="med"/>
          </a:ln>
          <a:effectLst>
            <a:glow rad="1016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005270637"/>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122237" y="68262"/>
            <a:ext cx="12192000" cy="6858000"/>
          </a:xfrm>
          <a:prstGeom prst="rect">
            <a:avLst/>
          </a:prstGeom>
        </p:spPr>
      </p:pic>
      <p:sp>
        <p:nvSpPr>
          <p:cNvPr id="6" name="Rounded Rectangle 5"/>
          <p:cNvSpPr/>
          <p:nvPr/>
        </p:nvSpPr>
        <p:spPr bwMode="auto">
          <a:xfrm>
            <a:off x="5952225" y="2708694"/>
            <a:ext cx="5037828" cy="327803"/>
          </a:xfrm>
          <a:prstGeom prst="roundRect">
            <a:avLst/>
          </a:prstGeom>
          <a:noFill/>
          <a:ln>
            <a:solidFill>
              <a:srgbClr val="FF0000"/>
            </a:solidFill>
            <a:headEnd type="none" w="med" len="med"/>
            <a:tailEnd type="none" w="med" len="med"/>
          </a:ln>
          <a:effectLst>
            <a:glow rad="1016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961113093"/>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22237" y="68262"/>
            <a:ext cx="12192000" cy="6858000"/>
          </a:xfrm>
          <a:prstGeom prst="rect">
            <a:avLst/>
          </a:prstGeom>
        </p:spPr>
      </p:pic>
    </p:spTree>
    <p:extLst>
      <p:ext uri="{BB962C8B-B14F-4D97-AF65-F5344CB8AC3E}">
        <p14:creationId xmlns:p14="http://schemas.microsoft.com/office/powerpoint/2010/main" val="3527833222"/>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22237" y="68262"/>
            <a:ext cx="12192000" cy="6858000"/>
          </a:xfrm>
          <a:prstGeom prst="rect">
            <a:avLst/>
          </a:prstGeom>
        </p:spPr>
      </p:pic>
      <p:sp>
        <p:nvSpPr>
          <p:cNvPr id="4" name="Rounded Rectangle 3"/>
          <p:cNvSpPr/>
          <p:nvPr/>
        </p:nvSpPr>
        <p:spPr bwMode="auto">
          <a:xfrm>
            <a:off x="1006717" y="1076449"/>
            <a:ext cx="741873" cy="276045"/>
          </a:xfrm>
          <a:prstGeom prst="roundRect">
            <a:avLst/>
          </a:prstGeom>
          <a:noFill/>
          <a:ln>
            <a:solidFill>
              <a:srgbClr val="FF0000"/>
            </a:solidFill>
            <a:headEnd type="none" w="med" len="med"/>
            <a:tailEnd type="none" w="med" len="med"/>
          </a:ln>
          <a:effectLst>
            <a:glow rad="1016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571090874"/>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3"/>
          <a:stretch>
            <a:fillRect/>
          </a:stretch>
        </p:blipFill>
        <p:spPr>
          <a:xfrm>
            <a:off x="122237" y="68262"/>
            <a:ext cx="12192000" cy="6858000"/>
          </a:xfrm>
          <a:prstGeom prst="rect">
            <a:avLst/>
          </a:prstGeom>
        </p:spPr>
      </p:pic>
      <p:sp>
        <p:nvSpPr>
          <p:cNvPr id="5" name="Rounded Rectangle 4"/>
          <p:cNvSpPr/>
          <p:nvPr/>
        </p:nvSpPr>
        <p:spPr bwMode="auto">
          <a:xfrm>
            <a:off x="7600022" y="1443107"/>
            <a:ext cx="709789" cy="947167"/>
          </a:xfrm>
          <a:prstGeom prst="roundRect">
            <a:avLst/>
          </a:prstGeom>
          <a:noFill/>
          <a:ln>
            <a:solidFill>
              <a:srgbClr val="FF0000"/>
            </a:solidFill>
            <a:headEnd type="none" w="med" len="med"/>
            <a:tailEnd type="none" w="med" len="med"/>
          </a:ln>
          <a:effectLst>
            <a:glow rad="1016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432958940"/>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3"/>
          <a:stretch>
            <a:fillRect/>
          </a:stretch>
        </p:blipFill>
        <p:spPr>
          <a:xfrm>
            <a:off x="122237" y="68262"/>
            <a:ext cx="12192000" cy="6858000"/>
          </a:xfrm>
          <a:prstGeom prst="rect">
            <a:avLst/>
          </a:prstGeom>
        </p:spPr>
      </p:pic>
      <p:sp>
        <p:nvSpPr>
          <p:cNvPr id="4" name="Rounded Rectangle 3"/>
          <p:cNvSpPr/>
          <p:nvPr/>
        </p:nvSpPr>
        <p:spPr bwMode="auto">
          <a:xfrm>
            <a:off x="5969478" y="5795740"/>
            <a:ext cx="2777707" cy="293298"/>
          </a:xfrm>
          <a:prstGeom prst="roundRect">
            <a:avLst/>
          </a:prstGeom>
          <a:noFill/>
          <a:ln>
            <a:solidFill>
              <a:srgbClr val="FF0000"/>
            </a:solidFill>
            <a:headEnd type="none" w="med" len="med"/>
            <a:tailEnd type="none" w="med" len="med"/>
          </a:ln>
          <a:effectLst>
            <a:glow rad="1016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048158415"/>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122237" y="68262"/>
            <a:ext cx="12192000" cy="6858000"/>
          </a:xfrm>
          <a:prstGeom prst="rect">
            <a:avLst/>
          </a:prstGeom>
        </p:spPr>
      </p:pic>
    </p:spTree>
    <p:extLst>
      <p:ext uri="{BB962C8B-B14F-4D97-AF65-F5344CB8AC3E}">
        <p14:creationId xmlns:p14="http://schemas.microsoft.com/office/powerpoint/2010/main" val="674666842"/>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122237" y="68262"/>
            <a:ext cx="12192000" cy="6858000"/>
          </a:xfrm>
          <a:prstGeom prst="rect">
            <a:avLst/>
          </a:prstGeom>
        </p:spPr>
      </p:pic>
    </p:spTree>
    <p:extLst>
      <p:ext uri="{BB962C8B-B14F-4D97-AF65-F5344CB8AC3E}">
        <p14:creationId xmlns:p14="http://schemas.microsoft.com/office/powerpoint/2010/main" val="2548514570"/>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Enable Exchange Online</a:t>
            </a:r>
            <a:endParaRPr lang="en-US" dirty="0"/>
          </a:p>
        </p:txBody>
      </p:sp>
    </p:spTree>
    <p:extLst>
      <p:ext uri="{BB962C8B-B14F-4D97-AF65-F5344CB8AC3E}">
        <p14:creationId xmlns:p14="http://schemas.microsoft.com/office/powerpoint/2010/main" val="3484761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Connect to Exchange Online via PS   </a:t>
            </a:r>
            <a:endParaRPr lang="en-US" dirty="0"/>
          </a:p>
        </p:txBody>
      </p:sp>
      <p:sp>
        <p:nvSpPr>
          <p:cNvPr id="5" name="Text Placeholder 4"/>
          <p:cNvSpPr>
            <a:spLocks noGrp="1"/>
          </p:cNvSpPr>
          <p:nvPr>
            <p:ph type="body" sz="quarter" idx="10"/>
          </p:nvPr>
        </p:nvSpPr>
        <p:spPr>
          <a:xfrm>
            <a:off x="274320" y="1292824"/>
            <a:ext cx="11887199" cy="680186"/>
          </a:xfrm>
        </p:spPr>
        <p:txBody>
          <a:bodyPr/>
          <a:lstStyle/>
          <a:p>
            <a:pPr marL="0" lvl="1">
              <a:lnSpc>
                <a:spcPct val="115000"/>
              </a:lnSpc>
              <a:spcAft>
                <a:spcPts val="300"/>
              </a:spcAft>
            </a:pPr>
            <a:r>
              <a:rPr lang="en-US" sz="2800" dirty="0"/>
              <a:t>$</a:t>
            </a:r>
            <a:r>
              <a:rPr lang="en-US" sz="2800" dirty="0" err="1"/>
              <a:t>LiveCred</a:t>
            </a:r>
            <a:r>
              <a:rPr lang="en-US" sz="2800" dirty="0"/>
              <a:t> = Get-Credential</a:t>
            </a:r>
            <a:endParaRPr lang="en-US" sz="2800" dirty="0">
              <a:solidFill>
                <a:schemeClr val="bg1"/>
              </a:solidFill>
              <a:latin typeface="Lucida Console" panose="020B0609040504020204" pitchFamily="49" charset="0"/>
            </a:endParaRPr>
          </a:p>
        </p:txBody>
      </p:sp>
      <p:sp>
        <p:nvSpPr>
          <p:cNvPr id="6" name="Text Placeholder 4"/>
          <p:cNvSpPr txBox="1">
            <a:spLocks/>
          </p:cNvSpPr>
          <p:nvPr/>
        </p:nvSpPr>
        <p:spPr>
          <a:xfrm>
            <a:off x="274319" y="2269664"/>
            <a:ext cx="11887199" cy="2166747"/>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a:lnSpc>
                <a:spcPct val="115000"/>
              </a:lnSpc>
              <a:spcAft>
                <a:spcPts val="300"/>
              </a:spcAft>
            </a:pPr>
            <a:r>
              <a:rPr lang="en-US" sz="2800" dirty="0" smtClean="0"/>
              <a:t>$Session = New-</a:t>
            </a:r>
            <a:r>
              <a:rPr lang="en-US" sz="2800" dirty="0" err="1" smtClean="0"/>
              <a:t>PSSession</a:t>
            </a:r>
            <a:r>
              <a:rPr lang="en-US" sz="2800" dirty="0" smtClean="0"/>
              <a:t> -</a:t>
            </a:r>
            <a:r>
              <a:rPr lang="en-US" sz="2800" dirty="0" err="1" smtClean="0"/>
              <a:t>ConfigurationName</a:t>
            </a:r>
            <a:r>
              <a:rPr lang="en-US" sz="2800" dirty="0" smtClean="0"/>
              <a:t> </a:t>
            </a:r>
            <a:r>
              <a:rPr lang="en-US" sz="2800" dirty="0" err="1" smtClean="0"/>
              <a:t>Microsoft.Exchange</a:t>
            </a:r>
            <a:r>
              <a:rPr lang="en-US" sz="2800" dirty="0" smtClean="0"/>
              <a:t> -</a:t>
            </a:r>
            <a:r>
              <a:rPr lang="en-US" sz="2800" dirty="0" err="1" smtClean="0"/>
              <a:t>ConnectionUri</a:t>
            </a:r>
            <a:r>
              <a:rPr lang="en-US" sz="2800" dirty="0" smtClean="0"/>
              <a:t> </a:t>
            </a:r>
            <a:r>
              <a:rPr lang="en-US" sz="2800" dirty="0" smtClean="0">
                <a:hlinkClick r:id="rId3"/>
              </a:rPr>
              <a:t>https://ps.outlook.com/powershell/</a:t>
            </a:r>
            <a:r>
              <a:rPr lang="en-US" sz="2800" dirty="0" smtClean="0"/>
              <a:t> -Credential $</a:t>
            </a:r>
            <a:r>
              <a:rPr lang="en-US" sz="2800" dirty="0" err="1" smtClean="0"/>
              <a:t>LiveCred</a:t>
            </a:r>
            <a:r>
              <a:rPr lang="en-US" sz="2800" dirty="0" smtClean="0"/>
              <a:t> </a:t>
            </a:r>
            <a:r>
              <a:rPr lang="en-US" sz="2800" dirty="0"/>
              <a:t>-</a:t>
            </a:r>
            <a:r>
              <a:rPr lang="en-US" sz="2800" dirty="0" smtClean="0"/>
              <a:t>Authentication </a:t>
            </a:r>
            <a:r>
              <a:rPr lang="en-US" sz="2800" dirty="0"/>
              <a:t>Basic –</a:t>
            </a:r>
            <a:r>
              <a:rPr lang="en-US" sz="2800" dirty="0" err="1"/>
              <a:t>AllowRedirection</a:t>
            </a:r>
            <a:endParaRPr lang="en-US" sz="2800" dirty="0">
              <a:solidFill>
                <a:schemeClr val="bg1"/>
              </a:solidFill>
              <a:latin typeface="Lucida Console" panose="020B0609040504020204" pitchFamily="49" charset="0"/>
            </a:endParaRPr>
          </a:p>
        </p:txBody>
      </p:sp>
      <p:sp>
        <p:nvSpPr>
          <p:cNvPr id="7" name="Text Placeholder 4"/>
          <p:cNvSpPr txBox="1">
            <a:spLocks/>
          </p:cNvSpPr>
          <p:nvPr/>
        </p:nvSpPr>
        <p:spPr>
          <a:xfrm>
            <a:off x="362001" y="5498754"/>
            <a:ext cx="11887199" cy="680186"/>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a:lnSpc>
                <a:spcPct val="115000"/>
              </a:lnSpc>
              <a:spcAft>
                <a:spcPts val="300"/>
              </a:spcAft>
            </a:pPr>
            <a:r>
              <a:rPr lang="en-US" sz="2800" dirty="0" smtClean="0"/>
              <a:t>Import-</a:t>
            </a:r>
            <a:r>
              <a:rPr lang="en-US" sz="2800" dirty="0" err="1" smtClean="0"/>
              <a:t>PSSession</a:t>
            </a:r>
            <a:r>
              <a:rPr lang="en-US" sz="2800" dirty="0" smtClean="0"/>
              <a:t> </a:t>
            </a:r>
            <a:r>
              <a:rPr lang="en-US" sz="2800" dirty="0"/>
              <a:t>$Session</a:t>
            </a:r>
            <a:endParaRPr lang="en-US" sz="2800" dirty="0">
              <a:solidFill>
                <a:schemeClr val="bg1"/>
              </a:solidFill>
              <a:latin typeface="Lucida Console" panose="020B0609040504020204" pitchFamily="49" charset="0"/>
            </a:endParaRPr>
          </a:p>
        </p:txBody>
      </p:sp>
    </p:spTree>
    <p:extLst>
      <p:ext uri="{BB962C8B-B14F-4D97-AF65-F5344CB8AC3E}">
        <p14:creationId xmlns:p14="http://schemas.microsoft.com/office/powerpoint/2010/main" val="2816693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bwMode="auto">
          <a:xfrm>
            <a:off x="3412221" y="1598253"/>
            <a:ext cx="2532266" cy="1371600"/>
          </a:xfrm>
          <a:prstGeom prst="rect">
            <a:avLst/>
          </a:prstGeom>
          <a:solidFill>
            <a:schemeClr val="accent2"/>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b="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Session Goals</a:t>
            </a:r>
            <a:endParaRPr lang="en-US" dirty="0"/>
          </a:p>
        </p:txBody>
      </p:sp>
      <p:grpSp>
        <p:nvGrpSpPr>
          <p:cNvPr id="5" name="Group 4"/>
          <p:cNvGrpSpPr/>
          <p:nvPr/>
        </p:nvGrpSpPr>
        <p:grpSpPr>
          <a:xfrm>
            <a:off x="6393655" y="1577491"/>
            <a:ext cx="2568647" cy="1371600"/>
            <a:chOff x="7586365" y="3871490"/>
            <a:chExt cx="4297680" cy="1371600"/>
          </a:xfrm>
        </p:grpSpPr>
        <p:sp>
          <p:nvSpPr>
            <p:cNvPr id="6" name="Rectangle 5"/>
            <p:cNvSpPr/>
            <p:nvPr/>
          </p:nvSpPr>
          <p:spPr bwMode="auto">
            <a:xfrm>
              <a:off x="7586365" y="3871490"/>
              <a:ext cx="4297680" cy="1371600"/>
            </a:xfrm>
            <a:prstGeom prst="rect">
              <a:avLst/>
            </a:prstGeom>
            <a:solidFill>
              <a:srgbClr val="0071BC"/>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b="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nvGrpSpPr>
            <p:cNvPr id="7" name="Group 6"/>
            <p:cNvGrpSpPr/>
            <p:nvPr/>
          </p:nvGrpSpPr>
          <p:grpSpPr>
            <a:xfrm>
              <a:off x="8079074" y="4085597"/>
              <a:ext cx="3285929" cy="1071586"/>
              <a:chOff x="7421906" y="4276910"/>
              <a:chExt cx="3285929" cy="1071586"/>
            </a:xfrm>
          </p:grpSpPr>
          <p:sp>
            <p:nvSpPr>
              <p:cNvPr id="8" name="TextBox 7"/>
              <p:cNvSpPr txBox="1"/>
              <p:nvPr/>
            </p:nvSpPr>
            <p:spPr bwMode="black">
              <a:xfrm>
                <a:off x="7421906" y="5040719"/>
                <a:ext cx="3285929" cy="307777"/>
              </a:xfrm>
              <a:prstGeom prst="rect">
                <a:avLst/>
              </a:prstGeom>
              <a:noFill/>
            </p:spPr>
            <p:txBody>
              <a:bodyPr wrap="square" lIns="82305" tIns="0" rIns="0" bIns="0" rtlCol="0">
                <a:spAutoFit/>
              </a:bodyPr>
              <a:lstStyle/>
              <a:p>
                <a:pPr algn="ctr" defTabSz="914361"/>
                <a:r>
                  <a:rPr lang="en-US" sz="2000" dirty="0" smtClean="0">
                    <a:solidFill>
                      <a:srgbClr val="FFFFFF"/>
                    </a:solidFill>
                    <a:latin typeface="Segoe UI" pitchFamily="34" charset="0"/>
                    <a:ea typeface="Segoe UI" pitchFamily="34" charset="0"/>
                    <a:cs typeface="Segoe UI" pitchFamily="34" charset="0"/>
                  </a:rPr>
                  <a:t>Storage</a:t>
                </a:r>
                <a:endParaRPr lang="en-US" sz="2000" dirty="0">
                  <a:solidFill>
                    <a:srgbClr val="FFFFFF"/>
                  </a:solidFill>
                  <a:latin typeface="Segoe UI" pitchFamily="34" charset="0"/>
                  <a:ea typeface="Segoe UI" pitchFamily="34" charset="0"/>
                  <a:cs typeface="Segoe UI" pitchFamily="34" charset="0"/>
                </a:endParaRPr>
              </a:p>
            </p:txBody>
          </p:sp>
          <p:sp>
            <p:nvSpPr>
              <p:cNvPr id="9" name="Freeform 18"/>
              <p:cNvSpPr>
                <a:spLocks/>
              </p:cNvSpPr>
              <p:nvPr/>
            </p:nvSpPr>
            <p:spPr bwMode="black">
              <a:xfrm>
                <a:off x="8474529" y="4276910"/>
                <a:ext cx="1216541" cy="708679"/>
              </a:xfrm>
              <a:custGeom>
                <a:avLst/>
                <a:gdLst>
                  <a:gd name="T0" fmla="*/ 415 w 489"/>
                  <a:gd name="T1" fmla="*/ 222 h 285"/>
                  <a:gd name="T2" fmla="*/ 489 w 489"/>
                  <a:gd name="T3" fmla="*/ 148 h 285"/>
                  <a:gd name="T4" fmla="*/ 415 w 489"/>
                  <a:gd name="T5" fmla="*/ 74 h 285"/>
                  <a:gd name="T6" fmla="*/ 404 w 489"/>
                  <a:gd name="T7" fmla="*/ 75 h 285"/>
                  <a:gd name="T8" fmla="*/ 295 w 489"/>
                  <a:gd name="T9" fmla="*/ 0 h 285"/>
                  <a:gd name="T10" fmla="*/ 213 w 489"/>
                  <a:gd name="T11" fmla="*/ 34 h 285"/>
                  <a:gd name="T12" fmla="*/ 162 w 489"/>
                  <a:gd name="T13" fmla="*/ 18 h 285"/>
                  <a:gd name="T14" fmla="*/ 71 w 489"/>
                  <a:gd name="T15" fmla="*/ 97 h 285"/>
                  <a:gd name="T16" fmla="*/ 56 w 489"/>
                  <a:gd name="T17" fmla="*/ 95 h 285"/>
                  <a:gd name="T18" fmla="*/ 0 w 489"/>
                  <a:gd name="T19" fmla="*/ 151 h 285"/>
                  <a:gd name="T20" fmla="*/ 56 w 489"/>
                  <a:gd name="T21" fmla="*/ 208 h 285"/>
                  <a:gd name="T22" fmla="*/ 78 w 489"/>
                  <a:gd name="T23" fmla="*/ 203 h 285"/>
                  <a:gd name="T24" fmla="*/ 141 w 489"/>
                  <a:gd name="T25" fmla="*/ 257 h 285"/>
                  <a:gd name="T26" fmla="*/ 178 w 489"/>
                  <a:gd name="T27" fmla="*/ 244 h 285"/>
                  <a:gd name="T28" fmla="*/ 241 w 489"/>
                  <a:gd name="T29" fmla="*/ 285 h 285"/>
                  <a:gd name="T30" fmla="*/ 297 w 489"/>
                  <a:gd name="T31" fmla="*/ 255 h 285"/>
                  <a:gd name="T32" fmla="*/ 332 w 489"/>
                  <a:gd name="T33" fmla="*/ 267 h 285"/>
                  <a:gd name="T34" fmla="*/ 390 w 489"/>
                  <a:gd name="T35" fmla="*/ 217 h 285"/>
                  <a:gd name="T36" fmla="*/ 415 w 489"/>
                  <a:gd name="T37" fmla="*/ 22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9" h="285">
                    <a:moveTo>
                      <a:pt x="415" y="222"/>
                    </a:moveTo>
                    <a:cubicBezTo>
                      <a:pt x="456" y="222"/>
                      <a:pt x="489" y="189"/>
                      <a:pt x="489" y="148"/>
                    </a:cubicBezTo>
                    <a:cubicBezTo>
                      <a:pt x="489" y="107"/>
                      <a:pt x="456" y="74"/>
                      <a:pt x="415" y="74"/>
                    </a:cubicBezTo>
                    <a:cubicBezTo>
                      <a:pt x="411" y="74"/>
                      <a:pt x="407" y="74"/>
                      <a:pt x="404" y="75"/>
                    </a:cubicBezTo>
                    <a:cubicBezTo>
                      <a:pt x="387" y="31"/>
                      <a:pt x="345" y="0"/>
                      <a:pt x="295" y="0"/>
                    </a:cubicBezTo>
                    <a:cubicBezTo>
                      <a:pt x="263" y="0"/>
                      <a:pt x="234" y="13"/>
                      <a:pt x="213" y="34"/>
                    </a:cubicBezTo>
                    <a:cubicBezTo>
                      <a:pt x="199" y="24"/>
                      <a:pt x="181" y="18"/>
                      <a:pt x="162" y="18"/>
                    </a:cubicBezTo>
                    <a:cubicBezTo>
                      <a:pt x="115" y="18"/>
                      <a:pt x="77" y="52"/>
                      <a:pt x="71" y="97"/>
                    </a:cubicBezTo>
                    <a:cubicBezTo>
                      <a:pt x="66" y="96"/>
                      <a:pt x="61" y="95"/>
                      <a:pt x="56" y="95"/>
                    </a:cubicBezTo>
                    <a:cubicBezTo>
                      <a:pt x="25" y="95"/>
                      <a:pt x="0" y="120"/>
                      <a:pt x="0" y="151"/>
                    </a:cubicBezTo>
                    <a:cubicBezTo>
                      <a:pt x="0" y="182"/>
                      <a:pt x="25" y="208"/>
                      <a:pt x="56" y="208"/>
                    </a:cubicBezTo>
                    <a:cubicBezTo>
                      <a:pt x="64" y="208"/>
                      <a:pt x="71" y="206"/>
                      <a:pt x="78" y="203"/>
                    </a:cubicBezTo>
                    <a:cubicBezTo>
                      <a:pt x="83" y="234"/>
                      <a:pt x="109" y="257"/>
                      <a:pt x="141" y="257"/>
                    </a:cubicBezTo>
                    <a:cubicBezTo>
                      <a:pt x="155" y="257"/>
                      <a:pt x="168" y="252"/>
                      <a:pt x="178" y="244"/>
                    </a:cubicBezTo>
                    <a:cubicBezTo>
                      <a:pt x="189" y="268"/>
                      <a:pt x="213" y="285"/>
                      <a:pt x="241" y="285"/>
                    </a:cubicBezTo>
                    <a:cubicBezTo>
                      <a:pt x="264" y="285"/>
                      <a:pt x="285" y="273"/>
                      <a:pt x="297" y="255"/>
                    </a:cubicBezTo>
                    <a:cubicBezTo>
                      <a:pt x="307" y="263"/>
                      <a:pt x="319" y="267"/>
                      <a:pt x="332" y="267"/>
                    </a:cubicBezTo>
                    <a:cubicBezTo>
                      <a:pt x="361" y="267"/>
                      <a:pt x="386" y="246"/>
                      <a:pt x="390" y="217"/>
                    </a:cubicBezTo>
                    <a:cubicBezTo>
                      <a:pt x="397" y="220"/>
                      <a:pt x="406" y="222"/>
                      <a:pt x="415" y="2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6087"/>
                <a:endParaRPr lang="en-US" sz="16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grpSp>
        <p:nvGrpSpPr>
          <p:cNvPr id="10" name="Group 9"/>
          <p:cNvGrpSpPr/>
          <p:nvPr/>
        </p:nvGrpSpPr>
        <p:grpSpPr>
          <a:xfrm>
            <a:off x="529660" y="1582701"/>
            <a:ext cx="2427701" cy="1371600"/>
            <a:chOff x="587145" y="4813300"/>
            <a:chExt cx="4297680" cy="1371600"/>
          </a:xfrm>
          <a:solidFill>
            <a:schemeClr val="bg1">
              <a:lumMod val="65000"/>
              <a:lumOff val="35000"/>
            </a:schemeClr>
          </a:solidFill>
        </p:grpSpPr>
        <p:grpSp>
          <p:nvGrpSpPr>
            <p:cNvPr id="11" name="Group 10"/>
            <p:cNvGrpSpPr/>
            <p:nvPr/>
          </p:nvGrpSpPr>
          <p:grpSpPr>
            <a:xfrm>
              <a:off x="587145" y="4813300"/>
              <a:ext cx="4297680" cy="1371600"/>
              <a:chOff x="-426005" y="4813300"/>
              <a:chExt cx="4297680" cy="1371600"/>
            </a:xfrm>
            <a:grpFill/>
          </p:grpSpPr>
          <p:sp>
            <p:nvSpPr>
              <p:cNvPr id="13" name="Rectangle 12"/>
              <p:cNvSpPr/>
              <p:nvPr/>
            </p:nvSpPr>
            <p:spPr bwMode="auto">
              <a:xfrm>
                <a:off x="-426005" y="4813300"/>
                <a:ext cx="4297680" cy="1371600"/>
              </a:xfrm>
              <a:prstGeom prst="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b="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4" name="TextBox 13"/>
              <p:cNvSpPr txBox="1"/>
              <p:nvPr/>
            </p:nvSpPr>
            <p:spPr bwMode="black">
              <a:xfrm>
                <a:off x="301360" y="5791216"/>
                <a:ext cx="2536387" cy="307777"/>
              </a:xfrm>
              <a:prstGeom prst="rect">
                <a:avLst/>
              </a:prstGeom>
              <a:grpFill/>
            </p:spPr>
            <p:txBody>
              <a:bodyPr wrap="square" lIns="82305" tIns="0" rIns="0" bIns="0" rtlCol="0">
                <a:spAutoFit/>
              </a:bodyPr>
              <a:lstStyle/>
              <a:p>
                <a:pPr algn="ctr" defTabSz="914361"/>
                <a:r>
                  <a:rPr lang="en-US" sz="2000" dirty="0" smtClean="0">
                    <a:solidFill>
                      <a:srgbClr val="FFFFFF"/>
                    </a:solidFill>
                    <a:latin typeface="Segoe UI" pitchFamily="34" charset="0"/>
                    <a:ea typeface="Segoe UI" pitchFamily="34" charset="0"/>
                    <a:cs typeface="Segoe UI" pitchFamily="34" charset="0"/>
                  </a:rPr>
                  <a:t>Enterprise</a:t>
                </a:r>
                <a:endParaRPr lang="en-US" sz="2000" dirty="0">
                  <a:solidFill>
                    <a:srgbClr val="FFFFFF"/>
                  </a:solidFill>
                  <a:latin typeface="Segoe UI" pitchFamily="34" charset="0"/>
                  <a:ea typeface="Segoe UI" pitchFamily="34" charset="0"/>
                  <a:cs typeface="Segoe UI" pitchFamily="34" charset="0"/>
                </a:endParaRPr>
              </a:p>
            </p:txBody>
          </p:sp>
        </p:grpSp>
        <p:pic>
          <p:nvPicPr>
            <p:cNvPr id="12" name="Picture 5" descr="\\MAGNUM\Projects\Microsoft\Cloud Power FY12\Design\ICONS_PNG\Layer-79.png"/>
            <p:cNvPicPr>
              <a:picLocks noChangeAspect="1" noChangeArrowheads="1"/>
            </p:cNvPicPr>
            <p:nvPr/>
          </p:nvPicPr>
          <p:blipFill>
            <a:blip r:embed="rId3" cstate="print">
              <a:biLevel thresh="25000"/>
            </a:blip>
            <a:srcRect/>
            <a:stretch>
              <a:fillRect/>
            </a:stretch>
          </p:blipFill>
          <p:spPr bwMode="auto">
            <a:xfrm>
              <a:off x="2128053" y="4837109"/>
              <a:ext cx="1196131" cy="1026855"/>
            </a:xfrm>
            <a:prstGeom prst="rect">
              <a:avLst/>
            </a:prstGeom>
            <a:grpFill/>
          </p:spPr>
        </p:pic>
      </p:grpSp>
      <p:grpSp>
        <p:nvGrpSpPr>
          <p:cNvPr id="41" name="Group 40"/>
          <p:cNvGrpSpPr/>
          <p:nvPr/>
        </p:nvGrpSpPr>
        <p:grpSpPr>
          <a:xfrm>
            <a:off x="2048784" y="1636958"/>
            <a:ext cx="908361" cy="908361"/>
            <a:chOff x="3138326" y="1809111"/>
            <a:chExt cx="908361" cy="908361"/>
          </a:xfrm>
        </p:grpSpPr>
        <p:grpSp>
          <p:nvGrpSpPr>
            <p:cNvPr id="39" name="Group 38"/>
            <p:cNvGrpSpPr/>
            <p:nvPr/>
          </p:nvGrpSpPr>
          <p:grpSpPr>
            <a:xfrm>
              <a:off x="3138326" y="1809111"/>
              <a:ext cx="755961" cy="755961"/>
              <a:chOff x="3138326" y="1809111"/>
              <a:chExt cx="755961" cy="755961"/>
            </a:xfrm>
          </p:grpSpPr>
          <p:pic>
            <p:nvPicPr>
              <p:cNvPr id="35" name="Picture 3" descr="\\MAGNUM\Projects\Microsoft\Cloud Power FY12\Design\ICONS_PNG\Document.png"/>
              <p:cNvPicPr>
                <a:picLocks noChangeAspect="1" noChangeArrowheads="1"/>
              </p:cNvPicPr>
              <p:nvPr/>
            </p:nvPicPr>
            <p:blipFill>
              <a:blip r:embed="rId4" cstate="print">
                <a:lum bright="100000"/>
              </a:blip>
              <a:stretch>
                <a:fillRect/>
              </a:stretch>
            </p:blipFill>
            <p:spPr bwMode="auto">
              <a:xfrm>
                <a:off x="3138326" y="1809111"/>
                <a:ext cx="603561" cy="603561"/>
              </a:xfrm>
              <a:prstGeom prst="rect">
                <a:avLst/>
              </a:prstGeom>
              <a:noFill/>
            </p:spPr>
          </p:pic>
          <p:pic>
            <p:nvPicPr>
              <p:cNvPr id="36" name="Picture 3" descr="\\MAGNUM\Projects\Microsoft\Cloud Power FY12\Design\ICONS_PNG\Document.png"/>
              <p:cNvPicPr>
                <a:picLocks noChangeAspect="1" noChangeArrowheads="1"/>
              </p:cNvPicPr>
              <p:nvPr/>
            </p:nvPicPr>
            <p:blipFill>
              <a:blip r:embed="rId4" cstate="print">
                <a:lum bright="100000"/>
              </a:blip>
              <a:stretch>
                <a:fillRect/>
              </a:stretch>
            </p:blipFill>
            <p:spPr bwMode="auto">
              <a:xfrm>
                <a:off x="3290726" y="1961511"/>
                <a:ext cx="603561" cy="603561"/>
              </a:xfrm>
              <a:prstGeom prst="rect">
                <a:avLst/>
              </a:prstGeom>
              <a:noFill/>
            </p:spPr>
          </p:pic>
        </p:grpSp>
        <p:pic>
          <p:nvPicPr>
            <p:cNvPr id="37" name="Picture 3" descr="\\MAGNUM\Projects\Microsoft\Cloud Power FY12\Design\ICONS_PNG\Document.png"/>
            <p:cNvPicPr>
              <a:picLocks noChangeAspect="1" noChangeArrowheads="1"/>
            </p:cNvPicPr>
            <p:nvPr/>
          </p:nvPicPr>
          <p:blipFill>
            <a:blip r:embed="rId4" cstate="print">
              <a:lum bright="100000"/>
            </a:blip>
            <a:stretch>
              <a:fillRect/>
            </a:stretch>
          </p:blipFill>
          <p:spPr bwMode="auto">
            <a:xfrm>
              <a:off x="3443126" y="2113911"/>
              <a:ext cx="603561" cy="603561"/>
            </a:xfrm>
            <a:prstGeom prst="rect">
              <a:avLst/>
            </a:prstGeom>
            <a:noFill/>
          </p:spPr>
        </p:pic>
      </p:grpSp>
      <p:grpSp>
        <p:nvGrpSpPr>
          <p:cNvPr id="42" name="Group 41"/>
          <p:cNvGrpSpPr/>
          <p:nvPr/>
        </p:nvGrpSpPr>
        <p:grpSpPr>
          <a:xfrm>
            <a:off x="8069967" y="1665756"/>
            <a:ext cx="908361" cy="908361"/>
            <a:chOff x="3138326" y="1809111"/>
            <a:chExt cx="908361" cy="908361"/>
          </a:xfrm>
        </p:grpSpPr>
        <p:grpSp>
          <p:nvGrpSpPr>
            <p:cNvPr id="43" name="Group 42"/>
            <p:cNvGrpSpPr/>
            <p:nvPr/>
          </p:nvGrpSpPr>
          <p:grpSpPr>
            <a:xfrm>
              <a:off x="3138326" y="1809111"/>
              <a:ext cx="755961" cy="755961"/>
              <a:chOff x="3138326" y="1809111"/>
              <a:chExt cx="755961" cy="755961"/>
            </a:xfrm>
          </p:grpSpPr>
          <p:pic>
            <p:nvPicPr>
              <p:cNvPr id="45" name="Picture 3" descr="\\MAGNUM\Projects\Microsoft\Cloud Power FY12\Design\ICONS_PNG\Document.png"/>
              <p:cNvPicPr>
                <a:picLocks noChangeAspect="1" noChangeArrowheads="1"/>
              </p:cNvPicPr>
              <p:nvPr/>
            </p:nvPicPr>
            <p:blipFill>
              <a:blip r:embed="rId4" cstate="print">
                <a:lum bright="100000"/>
              </a:blip>
              <a:stretch>
                <a:fillRect/>
              </a:stretch>
            </p:blipFill>
            <p:spPr bwMode="auto">
              <a:xfrm>
                <a:off x="3138326" y="1809111"/>
                <a:ext cx="603561" cy="603561"/>
              </a:xfrm>
              <a:prstGeom prst="rect">
                <a:avLst/>
              </a:prstGeom>
              <a:noFill/>
            </p:spPr>
          </p:pic>
          <p:pic>
            <p:nvPicPr>
              <p:cNvPr id="46" name="Picture 3" descr="\\MAGNUM\Projects\Microsoft\Cloud Power FY12\Design\ICONS_PNG\Document.png"/>
              <p:cNvPicPr>
                <a:picLocks noChangeAspect="1" noChangeArrowheads="1"/>
              </p:cNvPicPr>
              <p:nvPr/>
            </p:nvPicPr>
            <p:blipFill>
              <a:blip r:embed="rId4" cstate="print">
                <a:lum bright="100000"/>
              </a:blip>
              <a:stretch>
                <a:fillRect/>
              </a:stretch>
            </p:blipFill>
            <p:spPr bwMode="auto">
              <a:xfrm>
                <a:off x="3290726" y="1961511"/>
                <a:ext cx="603561" cy="603561"/>
              </a:xfrm>
              <a:prstGeom prst="rect">
                <a:avLst/>
              </a:prstGeom>
              <a:noFill/>
            </p:spPr>
          </p:pic>
        </p:grpSp>
        <p:pic>
          <p:nvPicPr>
            <p:cNvPr id="44" name="Picture 3" descr="\\MAGNUM\Projects\Microsoft\Cloud Power FY12\Design\ICONS_PNG\Document.png"/>
            <p:cNvPicPr>
              <a:picLocks noChangeAspect="1" noChangeArrowheads="1"/>
            </p:cNvPicPr>
            <p:nvPr/>
          </p:nvPicPr>
          <p:blipFill>
            <a:blip r:embed="rId4" cstate="print">
              <a:lum bright="100000"/>
            </a:blip>
            <a:stretch>
              <a:fillRect/>
            </a:stretch>
          </p:blipFill>
          <p:spPr bwMode="auto">
            <a:xfrm>
              <a:off x="3443126" y="2113911"/>
              <a:ext cx="603561" cy="603561"/>
            </a:xfrm>
            <a:prstGeom prst="rect">
              <a:avLst/>
            </a:prstGeom>
            <a:noFill/>
          </p:spPr>
        </p:pic>
      </p:grpSp>
      <p:pic>
        <p:nvPicPr>
          <p:cNvPr id="59" name="Picture 58"/>
          <p:cNvPicPr>
            <a:picLocks noChangeAspect="1"/>
          </p:cNvPicPr>
          <p:nvPr/>
        </p:nvPicPr>
        <p:blipFill>
          <a:blip r:embed="rId5">
            <a:biLevel thresh="25000"/>
            <a:extLst>
              <a:ext uri="{28A0092B-C50C-407E-A947-70E740481C1C}">
                <a14:useLocalDpi xmlns:a14="http://schemas.microsoft.com/office/drawing/2010/main" val="0"/>
              </a:ext>
            </a:extLst>
          </a:blip>
          <a:stretch>
            <a:fillRect/>
          </a:stretch>
        </p:blipFill>
        <p:spPr>
          <a:xfrm>
            <a:off x="3786571" y="2452317"/>
            <a:ext cx="1763630" cy="530309"/>
          </a:xfrm>
          <a:prstGeom prst="rect">
            <a:avLst/>
          </a:prstGeom>
          <a:noFill/>
          <a:ln>
            <a:noFill/>
          </a:ln>
        </p:spPr>
      </p:pic>
      <p:grpSp>
        <p:nvGrpSpPr>
          <p:cNvPr id="60" name="Group 59"/>
          <p:cNvGrpSpPr/>
          <p:nvPr/>
        </p:nvGrpSpPr>
        <p:grpSpPr>
          <a:xfrm>
            <a:off x="4946640" y="1683349"/>
            <a:ext cx="908361" cy="908361"/>
            <a:chOff x="3138326" y="1809111"/>
            <a:chExt cx="908361" cy="908361"/>
          </a:xfrm>
        </p:grpSpPr>
        <p:grpSp>
          <p:nvGrpSpPr>
            <p:cNvPr id="61" name="Group 60"/>
            <p:cNvGrpSpPr/>
            <p:nvPr/>
          </p:nvGrpSpPr>
          <p:grpSpPr>
            <a:xfrm>
              <a:off x="3138326" y="1809111"/>
              <a:ext cx="755961" cy="755961"/>
              <a:chOff x="3138326" y="1809111"/>
              <a:chExt cx="755961" cy="755961"/>
            </a:xfrm>
          </p:grpSpPr>
          <p:pic>
            <p:nvPicPr>
              <p:cNvPr id="63" name="Picture 3" descr="\\MAGNUM\Projects\Microsoft\Cloud Power FY12\Design\ICONS_PNG\Document.png"/>
              <p:cNvPicPr>
                <a:picLocks noChangeAspect="1" noChangeArrowheads="1"/>
              </p:cNvPicPr>
              <p:nvPr/>
            </p:nvPicPr>
            <p:blipFill>
              <a:blip r:embed="rId4" cstate="print">
                <a:lum bright="100000"/>
              </a:blip>
              <a:stretch>
                <a:fillRect/>
              </a:stretch>
            </p:blipFill>
            <p:spPr bwMode="auto">
              <a:xfrm>
                <a:off x="3138326" y="1809111"/>
                <a:ext cx="603561" cy="603561"/>
              </a:xfrm>
              <a:prstGeom prst="rect">
                <a:avLst/>
              </a:prstGeom>
              <a:noFill/>
            </p:spPr>
          </p:pic>
          <p:pic>
            <p:nvPicPr>
              <p:cNvPr id="64" name="Picture 3" descr="\\MAGNUM\Projects\Microsoft\Cloud Power FY12\Design\ICONS_PNG\Document.png"/>
              <p:cNvPicPr>
                <a:picLocks noChangeAspect="1" noChangeArrowheads="1"/>
              </p:cNvPicPr>
              <p:nvPr/>
            </p:nvPicPr>
            <p:blipFill>
              <a:blip r:embed="rId4" cstate="print">
                <a:lum bright="100000"/>
              </a:blip>
              <a:stretch>
                <a:fillRect/>
              </a:stretch>
            </p:blipFill>
            <p:spPr bwMode="auto">
              <a:xfrm>
                <a:off x="3290726" y="1961511"/>
                <a:ext cx="603561" cy="603561"/>
              </a:xfrm>
              <a:prstGeom prst="rect">
                <a:avLst/>
              </a:prstGeom>
              <a:noFill/>
            </p:spPr>
          </p:pic>
        </p:grpSp>
        <p:pic>
          <p:nvPicPr>
            <p:cNvPr id="62" name="Picture 3" descr="\\MAGNUM\Projects\Microsoft\Cloud Power FY12\Design\ICONS_PNG\Document.png"/>
            <p:cNvPicPr>
              <a:picLocks noChangeAspect="1" noChangeArrowheads="1"/>
            </p:cNvPicPr>
            <p:nvPr/>
          </p:nvPicPr>
          <p:blipFill>
            <a:blip r:embed="rId4" cstate="print">
              <a:lum bright="100000"/>
            </a:blip>
            <a:stretch>
              <a:fillRect/>
            </a:stretch>
          </p:blipFill>
          <p:spPr bwMode="auto">
            <a:xfrm>
              <a:off x="3443126" y="2113911"/>
              <a:ext cx="603561" cy="603561"/>
            </a:xfrm>
            <a:prstGeom prst="rect">
              <a:avLst/>
            </a:prstGeom>
            <a:noFill/>
          </p:spPr>
        </p:pic>
      </p:grpSp>
      <p:sp>
        <p:nvSpPr>
          <p:cNvPr id="65" name="Rectangle 64"/>
          <p:cNvSpPr/>
          <p:nvPr/>
        </p:nvSpPr>
        <p:spPr bwMode="auto">
          <a:xfrm>
            <a:off x="9542730" y="1577420"/>
            <a:ext cx="2517735" cy="1371600"/>
          </a:xfrm>
          <a:prstGeom prst="rect">
            <a:avLst/>
          </a:prstGeom>
          <a:solidFill>
            <a:schemeClr val="accent6"/>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b="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8" name="Freeform 6"/>
          <p:cNvSpPr>
            <a:spLocks noEditPoints="1"/>
          </p:cNvSpPr>
          <p:nvPr/>
        </p:nvSpPr>
        <p:spPr bwMode="black">
          <a:xfrm>
            <a:off x="9580646" y="1888782"/>
            <a:ext cx="1618192" cy="550547"/>
          </a:xfrm>
          <a:custGeom>
            <a:avLst/>
            <a:gdLst>
              <a:gd name="T0" fmla="*/ 1781 w 1985"/>
              <a:gd name="T1" fmla="*/ 576 h 627"/>
              <a:gd name="T2" fmla="*/ 1781 w 1985"/>
              <a:gd name="T3" fmla="*/ 576 h 627"/>
              <a:gd name="T4" fmla="*/ 1781 w 1985"/>
              <a:gd name="T5" fmla="*/ 576 h 627"/>
              <a:gd name="T6" fmla="*/ 1781 w 1985"/>
              <a:gd name="T7" fmla="*/ 576 h 627"/>
              <a:gd name="T8" fmla="*/ 1781 w 1985"/>
              <a:gd name="T9" fmla="*/ 576 h 627"/>
              <a:gd name="T10" fmla="*/ 1781 w 1985"/>
              <a:gd name="T11" fmla="*/ 576 h 627"/>
              <a:gd name="T12" fmla="*/ 1745 w 1985"/>
              <a:gd name="T13" fmla="*/ 627 h 627"/>
              <a:gd name="T14" fmla="*/ 1787 w 1985"/>
              <a:gd name="T15" fmla="*/ 590 h 627"/>
              <a:gd name="T16" fmla="*/ 1788 w 1985"/>
              <a:gd name="T17" fmla="*/ 581 h 627"/>
              <a:gd name="T18" fmla="*/ 1846 w 1985"/>
              <a:gd name="T19" fmla="*/ 575 h 627"/>
              <a:gd name="T20" fmla="*/ 1846 w 1985"/>
              <a:gd name="T21" fmla="*/ 575 h 627"/>
              <a:gd name="T22" fmla="*/ 1853 w 1985"/>
              <a:gd name="T23" fmla="*/ 575 h 627"/>
              <a:gd name="T24" fmla="*/ 1855 w 1985"/>
              <a:gd name="T25" fmla="*/ 575 h 627"/>
              <a:gd name="T26" fmla="*/ 1854 w 1985"/>
              <a:gd name="T27" fmla="*/ 584 h 627"/>
              <a:gd name="T28" fmla="*/ 1856 w 1985"/>
              <a:gd name="T29" fmla="*/ 574 h 627"/>
              <a:gd name="T30" fmla="*/ 1862 w 1985"/>
              <a:gd name="T31" fmla="*/ 572 h 627"/>
              <a:gd name="T32" fmla="*/ 1867 w 1985"/>
              <a:gd name="T33" fmla="*/ 581 h 627"/>
              <a:gd name="T34" fmla="*/ 1867 w 1985"/>
              <a:gd name="T35" fmla="*/ 581 h 627"/>
              <a:gd name="T36" fmla="*/ 1858 w 1985"/>
              <a:gd name="T37" fmla="*/ 582 h 627"/>
              <a:gd name="T38" fmla="*/ 1856 w 1985"/>
              <a:gd name="T39" fmla="*/ 574 h 627"/>
              <a:gd name="T40" fmla="*/ 1855 w 1985"/>
              <a:gd name="T41" fmla="*/ 593 h 627"/>
              <a:gd name="T42" fmla="*/ 1849 w 1985"/>
              <a:gd name="T43" fmla="*/ 585 h 627"/>
              <a:gd name="T44" fmla="*/ 1850 w 1985"/>
              <a:gd name="T45" fmla="*/ 585 h 627"/>
              <a:gd name="T46" fmla="*/ 1858 w 1985"/>
              <a:gd name="T47" fmla="*/ 583 h 627"/>
              <a:gd name="T48" fmla="*/ 1860 w 1985"/>
              <a:gd name="T49" fmla="*/ 592 h 627"/>
              <a:gd name="T50" fmla="*/ 1867 w 1985"/>
              <a:gd name="T51" fmla="*/ 590 h 627"/>
              <a:gd name="T52" fmla="*/ 1861 w 1985"/>
              <a:gd name="T53" fmla="*/ 591 h 627"/>
              <a:gd name="T54" fmla="*/ 1859 w 1985"/>
              <a:gd name="T55" fmla="*/ 583 h 627"/>
              <a:gd name="T56" fmla="*/ 1867 w 1985"/>
              <a:gd name="T57" fmla="*/ 582 h 627"/>
              <a:gd name="T58" fmla="*/ 1931 w 1985"/>
              <a:gd name="T59" fmla="*/ 589 h 627"/>
              <a:gd name="T60" fmla="*/ 1931 w 1985"/>
              <a:gd name="T61" fmla="*/ 575 h 627"/>
              <a:gd name="T62" fmla="*/ 1752 w 1985"/>
              <a:gd name="T63" fmla="*/ 522 h 627"/>
              <a:gd name="T64" fmla="*/ 1776 w 1985"/>
              <a:gd name="T65" fmla="*/ 581 h 627"/>
              <a:gd name="T66" fmla="*/ 1776 w 1985"/>
              <a:gd name="T67" fmla="*/ 581 h 627"/>
              <a:gd name="T68" fmla="*/ 1776 w 1985"/>
              <a:gd name="T69" fmla="*/ 581 h 627"/>
              <a:gd name="T70" fmla="*/ 1776 w 1985"/>
              <a:gd name="T71" fmla="*/ 581 h 627"/>
              <a:gd name="T72" fmla="*/ 1776 w 1985"/>
              <a:gd name="T73" fmla="*/ 581 h 627"/>
              <a:gd name="T74" fmla="*/ 1583 w 1985"/>
              <a:gd name="T75" fmla="*/ 59 h 627"/>
              <a:gd name="T76" fmla="*/ 803 w 1985"/>
              <a:gd name="T77" fmla="*/ 570 h 627"/>
              <a:gd name="T78" fmla="*/ 1288 w 1985"/>
              <a:gd name="T79" fmla="*/ 580 h 627"/>
              <a:gd name="T80" fmla="*/ 1275 w 1985"/>
              <a:gd name="T81" fmla="*/ 540 h 627"/>
              <a:gd name="T82" fmla="*/ 902 w 1985"/>
              <a:gd name="T83" fmla="*/ 482 h 627"/>
              <a:gd name="T84" fmla="*/ 1557 w 1985"/>
              <a:gd name="T85" fmla="*/ 482 h 627"/>
              <a:gd name="T86" fmla="*/ 292 w 1985"/>
              <a:gd name="T87" fmla="*/ 16 h 627"/>
              <a:gd name="T88" fmla="*/ 708 w 1985"/>
              <a:gd name="T89" fmla="*/ 627 h 627"/>
              <a:gd name="T90" fmla="*/ 292 w 1985"/>
              <a:gd name="T91" fmla="*/ 479 h 627"/>
              <a:gd name="T92" fmla="*/ 670 w 1985"/>
              <a:gd name="T93" fmla="*/ 585 h 627"/>
              <a:gd name="T94" fmla="*/ 333 w 1985"/>
              <a:gd name="T95" fmla="*/ 57 h 627"/>
              <a:gd name="T96" fmla="*/ 238 w 1985"/>
              <a:gd name="T97" fmla="*/ 546 h 627"/>
              <a:gd name="T98" fmla="*/ 247 w 1985"/>
              <a:gd name="T99" fmla="*/ 480 h 627"/>
              <a:gd name="T100" fmla="*/ 307 w 1985"/>
              <a:gd name="T101" fmla="*/ 362 h 627"/>
              <a:gd name="T102" fmla="*/ 205 w 1985"/>
              <a:gd name="T103" fmla="*/ 339 h 627"/>
              <a:gd name="T104" fmla="*/ 86 w 1985"/>
              <a:gd name="T105" fmla="*/ 368 h 627"/>
              <a:gd name="T106" fmla="*/ 95 w 1985"/>
              <a:gd name="T107" fmla="*/ 58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85" h="627">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968" y="133"/>
                </a:moveTo>
                <a:cubicBezTo>
                  <a:pt x="1745" y="133"/>
                  <a:pt x="1745" y="133"/>
                  <a:pt x="1745" y="133"/>
                </a:cubicBezTo>
                <a:cubicBezTo>
                  <a:pt x="1735" y="133"/>
                  <a:pt x="1728" y="140"/>
                  <a:pt x="1728" y="150"/>
                </a:cubicBezTo>
                <a:cubicBezTo>
                  <a:pt x="1728" y="610"/>
                  <a:pt x="1728" y="610"/>
                  <a:pt x="1728" y="610"/>
                </a:cubicBezTo>
                <a:cubicBezTo>
                  <a:pt x="1728" y="619"/>
                  <a:pt x="1735" y="627"/>
                  <a:pt x="1745" y="627"/>
                </a:cubicBezTo>
                <a:cubicBezTo>
                  <a:pt x="1968" y="627"/>
                  <a:pt x="1968" y="627"/>
                  <a:pt x="1968" y="627"/>
                </a:cubicBezTo>
                <a:cubicBezTo>
                  <a:pt x="1978" y="627"/>
                  <a:pt x="1985" y="619"/>
                  <a:pt x="1985" y="610"/>
                </a:cubicBezTo>
                <a:cubicBezTo>
                  <a:pt x="1985" y="150"/>
                  <a:pt x="1985" y="150"/>
                  <a:pt x="1985" y="150"/>
                </a:cubicBezTo>
                <a:cubicBezTo>
                  <a:pt x="1985" y="140"/>
                  <a:pt x="1978" y="133"/>
                  <a:pt x="1968" y="133"/>
                </a:cubicBezTo>
                <a:close/>
                <a:moveTo>
                  <a:pt x="1787" y="590"/>
                </a:moveTo>
                <a:cubicBezTo>
                  <a:pt x="1784" y="586"/>
                  <a:pt x="1784" y="586"/>
                  <a:pt x="1784" y="586"/>
                </a:cubicBezTo>
                <a:cubicBezTo>
                  <a:pt x="1783" y="587"/>
                  <a:pt x="1782" y="587"/>
                  <a:pt x="1781" y="587"/>
                </a:cubicBezTo>
                <a:cubicBezTo>
                  <a:pt x="1777" y="587"/>
                  <a:pt x="1774" y="584"/>
                  <a:pt x="1774" y="581"/>
                </a:cubicBezTo>
                <a:cubicBezTo>
                  <a:pt x="1774" y="577"/>
                  <a:pt x="1777" y="574"/>
                  <a:pt x="1781" y="574"/>
                </a:cubicBezTo>
                <a:cubicBezTo>
                  <a:pt x="1785" y="574"/>
                  <a:pt x="1788" y="577"/>
                  <a:pt x="1788" y="581"/>
                </a:cubicBezTo>
                <a:cubicBezTo>
                  <a:pt x="1788" y="582"/>
                  <a:pt x="1787" y="584"/>
                  <a:pt x="1786" y="585"/>
                </a:cubicBezTo>
                <a:cubicBezTo>
                  <a:pt x="1788" y="589"/>
                  <a:pt x="1788" y="589"/>
                  <a:pt x="1788" y="589"/>
                </a:cubicBezTo>
                <a:lnTo>
                  <a:pt x="1787" y="590"/>
                </a:lnTo>
                <a:close/>
                <a:moveTo>
                  <a:pt x="1848" y="583"/>
                </a:moveTo>
                <a:cubicBezTo>
                  <a:pt x="1846" y="575"/>
                  <a:pt x="1846" y="575"/>
                  <a:pt x="1846" y="575"/>
                </a:cubicBezTo>
                <a:cubicBezTo>
                  <a:pt x="1846" y="575"/>
                  <a:pt x="1846" y="575"/>
                  <a:pt x="1846" y="575"/>
                </a:cubicBezTo>
                <a:cubicBezTo>
                  <a:pt x="1846" y="575"/>
                  <a:pt x="1846" y="575"/>
                  <a:pt x="1846" y="575"/>
                </a:cubicBezTo>
                <a:cubicBezTo>
                  <a:pt x="1846" y="575"/>
                  <a:pt x="1846" y="575"/>
                  <a:pt x="1846" y="575"/>
                </a:cubicBezTo>
                <a:cubicBezTo>
                  <a:pt x="1846" y="575"/>
                  <a:pt x="1846" y="575"/>
                  <a:pt x="1846" y="575"/>
                </a:cubicBezTo>
                <a:cubicBezTo>
                  <a:pt x="1846" y="575"/>
                  <a:pt x="1846" y="575"/>
                  <a:pt x="1846" y="575"/>
                </a:cubicBezTo>
                <a:cubicBezTo>
                  <a:pt x="1847" y="575"/>
                  <a:pt x="1847" y="575"/>
                  <a:pt x="1848" y="575"/>
                </a:cubicBezTo>
                <a:cubicBezTo>
                  <a:pt x="1848" y="576"/>
                  <a:pt x="1849" y="576"/>
                  <a:pt x="1849" y="576"/>
                </a:cubicBezTo>
                <a:cubicBezTo>
                  <a:pt x="1850" y="576"/>
                  <a:pt x="1850" y="576"/>
                  <a:pt x="1850" y="576"/>
                </a:cubicBezTo>
                <a:cubicBezTo>
                  <a:pt x="1851" y="576"/>
                  <a:pt x="1851" y="576"/>
                  <a:pt x="1852" y="576"/>
                </a:cubicBezTo>
                <a:cubicBezTo>
                  <a:pt x="1852" y="576"/>
                  <a:pt x="1853" y="576"/>
                  <a:pt x="1853" y="575"/>
                </a:cubicBezTo>
                <a:cubicBezTo>
                  <a:pt x="1854" y="575"/>
                  <a:pt x="1854" y="575"/>
                  <a:pt x="1855" y="574"/>
                </a:cubicBezTo>
                <a:cubicBezTo>
                  <a:pt x="1855" y="574"/>
                  <a:pt x="1855" y="574"/>
                  <a:pt x="1855" y="574"/>
                </a:cubicBezTo>
                <a:cubicBezTo>
                  <a:pt x="1855" y="574"/>
                  <a:pt x="1855" y="574"/>
                  <a:pt x="1855" y="574"/>
                </a:cubicBezTo>
                <a:cubicBezTo>
                  <a:pt x="1855" y="575"/>
                  <a:pt x="1855" y="575"/>
                  <a:pt x="1855" y="575"/>
                </a:cubicBezTo>
                <a:cubicBezTo>
                  <a:pt x="1855" y="575"/>
                  <a:pt x="1855" y="575"/>
                  <a:pt x="1855" y="575"/>
                </a:cubicBezTo>
                <a:cubicBezTo>
                  <a:pt x="1857" y="582"/>
                  <a:pt x="1857" y="582"/>
                  <a:pt x="1857" y="582"/>
                </a:cubicBezTo>
                <a:cubicBezTo>
                  <a:pt x="1857" y="582"/>
                  <a:pt x="1857" y="582"/>
                  <a:pt x="1857" y="582"/>
                </a:cubicBezTo>
                <a:cubicBezTo>
                  <a:pt x="1857" y="582"/>
                  <a:pt x="1857" y="582"/>
                  <a:pt x="1857" y="582"/>
                </a:cubicBezTo>
                <a:cubicBezTo>
                  <a:pt x="1857" y="583"/>
                  <a:pt x="1857" y="583"/>
                  <a:pt x="1857" y="583"/>
                </a:cubicBezTo>
                <a:cubicBezTo>
                  <a:pt x="1856" y="583"/>
                  <a:pt x="1855" y="584"/>
                  <a:pt x="1854" y="584"/>
                </a:cubicBezTo>
                <a:cubicBezTo>
                  <a:pt x="1854" y="584"/>
                  <a:pt x="1853" y="584"/>
                  <a:pt x="1853" y="584"/>
                </a:cubicBezTo>
                <a:cubicBezTo>
                  <a:pt x="1852" y="584"/>
                  <a:pt x="1852" y="584"/>
                  <a:pt x="1851" y="584"/>
                </a:cubicBezTo>
                <a:cubicBezTo>
                  <a:pt x="1850" y="584"/>
                  <a:pt x="1849" y="583"/>
                  <a:pt x="1848" y="583"/>
                </a:cubicBezTo>
                <a:cubicBezTo>
                  <a:pt x="1848" y="583"/>
                  <a:pt x="1848" y="583"/>
                  <a:pt x="1848" y="583"/>
                </a:cubicBezTo>
                <a:close/>
                <a:moveTo>
                  <a:pt x="1856" y="574"/>
                </a:moveTo>
                <a:cubicBezTo>
                  <a:pt x="1856" y="574"/>
                  <a:pt x="1856" y="574"/>
                  <a:pt x="1856" y="574"/>
                </a:cubicBezTo>
                <a:cubicBezTo>
                  <a:pt x="1856" y="574"/>
                  <a:pt x="1856" y="574"/>
                  <a:pt x="1856" y="574"/>
                </a:cubicBezTo>
                <a:cubicBezTo>
                  <a:pt x="1856" y="573"/>
                  <a:pt x="1857" y="573"/>
                  <a:pt x="1857" y="573"/>
                </a:cubicBezTo>
                <a:cubicBezTo>
                  <a:pt x="1858" y="572"/>
                  <a:pt x="1859" y="572"/>
                  <a:pt x="1860" y="572"/>
                </a:cubicBezTo>
                <a:cubicBezTo>
                  <a:pt x="1861" y="572"/>
                  <a:pt x="1862" y="572"/>
                  <a:pt x="1862" y="572"/>
                </a:cubicBezTo>
                <a:cubicBezTo>
                  <a:pt x="1863" y="572"/>
                  <a:pt x="1864" y="573"/>
                  <a:pt x="1865" y="573"/>
                </a:cubicBezTo>
                <a:cubicBezTo>
                  <a:pt x="1865" y="573"/>
                  <a:pt x="1865" y="573"/>
                  <a:pt x="1865" y="573"/>
                </a:cubicBezTo>
                <a:cubicBezTo>
                  <a:pt x="1865" y="574"/>
                  <a:pt x="1865" y="574"/>
                  <a:pt x="1865" y="574"/>
                </a:cubicBezTo>
                <a:cubicBezTo>
                  <a:pt x="1867" y="581"/>
                  <a:pt x="1867" y="581"/>
                  <a:pt x="1867" y="581"/>
                </a:cubicBezTo>
                <a:cubicBezTo>
                  <a:pt x="1867" y="581"/>
                  <a:pt x="1867" y="581"/>
                  <a:pt x="1867" y="581"/>
                </a:cubicBezTo>
                <a:cubicBezTo>
                  <a:pt x="1867" y="581"/>
                  <a:pt x="1867" y="581"/>
                  <a:pt x="1867" y="581"/>
                </a:cubicBezTo>
                <a:cubicBezTo>
                  <a:pt x="1867" y="581"/>
                  <a:pt x="1867" y="581"/>
                  <a:pt x="1867" y="581"/>
                </a:cubicBezTo>
                <a:cubicBezTo>
                  <a:pt x="1867" y="581"/>
                  <a:pt x="1867" y="581"/>
                  <a:pt x="1867" y="581"/>
                </a:cubicBezTo>
                <a:cubicBezTo>
                  <a:pt x="1867" y="581"/>
                  <a:pt x="1867" y="581"/>
                  <a:pt x="1867" y="581"/>
                </a:cubicBezTo>
                <a:cubicBezTo>
                  <a:pt x="1867" y="581"/>
                  <a:pt x="1867" y="581"/>
                  <a:pt x="1867" y="581"/>
                </a:cubicBezTo>
                <a:cubicBezTo>
                  <a:pt x="1865" y="580"/>
                  <a:pt x="1863" y="580"/>
                  <a:pt x="1862" y="580"/>
                </a:cubicBezTo>
                <a:cubicBezTo>
                  <a:pt x="1861" y="580"/>
                  <a:pt x="1861" y="580"/>
                  <a:pt x="1860" y="581"/>
                </a:cubicBezTo>
                <a:cubicBezTo>
                  <a:pt x="1860" y="581"/>
                  <a:pt x="1859" y="581"/>
                  <a:pt x="1859" y="582"/>
                </a:cubicBezTo>
                <a:cubicBezTo>
                  <a:pt x="1859" y="582"/>
                  <a:pt x="1859" y="582"/>
                  <a:pt x="1858" y="582"/>
                </a:cubicBezTo>
                <a:cubicBezTo>
                  <a:pt x="1858" y="582"/>
                  <a:pt x="1858" y="582"/>
                  <a:pt x="1858" y="582"/>
                </a:cubicBezTo>
                <a:cubicBezTo>
                  <a:pt x="1858" y="581"/>
                  <a:pt x="1858" y="581"/>
                  <a:pt x="1858" y="581"/>
                </a:cubicBezTo>
                <a:cubicBezTo>
                  <a:pt x="1857" y="577"/>
                  <a:pt x="1857" y="577"/>
                  <a:pt x="1857" y="577"/>
                </a:cubicBezTo>
                <a:cubicBezTo>
                  <a:pt x="1856" y="574"/>
                  <a:pt x="1856" y="574"/>
                  <a:pt x="1856" y="574"/>
                </a:cubicBezTo>
                <a:cubicBezTo>
                  <a:pt x="1856" y="574"/>
                  <a:pt x="1856" y="574"/>
                  <a:pt x="1856" y="574"/>
                </a:cubicBezTo>
                <a:cubicBezTo>
                  <a:pt x="1856" y="574"/>
                  <a:pt x="1856" y="574"/>
                  <a:pt x="1856" y="574"/>
                </a:cubicBezTo>
                <a:close/>
                <a:moveTo>
                  <a:pt x="1860" y="592"/>
                </a:moveTo>
                <a:cubicBezTo>
                  <a:pt x="1859" y="592"/>
                  <a:pt x="1859" y="592"/>
                  <a:pt x="1858" y="592"/>
                </a:cubicBezTo>
                <a:cubicBezTo>
                  <a:pt x="1858" y="593"/>
                  <a:pt x="1858" y="593"/>
                  <a:pt x="1857" y="593"/>
                </a:cubicBezTo>
                <a:cubicBezTo>
                  <a:pt x="1857" y="593"/>
                  <a:pt x="1857" y="593"/>
                  <a:pt x="1856" y="593"/>
                </a:cubicBezTo>
                <a:cubicBezTo>
                  <a:pt x="1856" y="593"/>
                  <a:pt x="1856" y="593"/>
                  <a:pt x="1855" y="593"/>
                </a:cubicBezTo>
                <a:cubicBezTo>
                  <a:pt x="1855" y="593"/>
                  <a:pt x="1854" y="593"/>
                  <a:pt x="1854" y="593"/>
                </a:cubicBezTo>
                <a:cubicBezTo>
                  <a:pt x="1853" y="593"/>
                  <a:pt x="1853" y="593"/>
                  <a:pt x="1852" y="593"/>
                </a:cubicBezTo>
                <a:cubicBezTo>
                  <a:pt x="1852" y="593"/>
                  <a:pt x="1851" y="592"/>
                  <a:pt x="1851" y="592"/>
                </a:cubicBezTo>
                <a:cubicBezTo>
                  <a:pt x="1851" y="592"/>
                  <a:pt x="1851" y="592"/>
                  <a:pt x="1851" y="592"/>
                </a:cubicBezTo>
                <a:cubicBezTo>
                  <a:pt x="1849" y="585"/>
                  <a:pt x="1849" y="585"/>
                  <a:pt x="1849" y="585"/>
                </a:cubicBezTo>
                <a:cubicBezTo>
                  <a:pt x="1849" y="584"/>
                  <a:pt x="1849" y="584"/>
                  <a:pt x="1849" y="584"/>
                </a:cubicBezTo>
                <a:cubicBezTo>
                  <a:pt x="1849" y="584"/>
                  <a:pt x="1849" y="584"/>
                  <a:pt x="1849" y="584"/>
                </a:cubicBezTo>
                <a:cubicBezTo>
                  <a:pt x="1849" y="584"/>
                  <a:pt x="1849" y="584"/>
                  <a:pt x="1849" y="584"/>
                </a:cubicBezTo>
                <a:cubicBezTo>
                  <a:pt x="1849" y="584"/>
                  <a:pt x="1849" y="584"/>
                  <a:pt x="1849" y="584"/>
                </a:cubicBezTo>
                <a:cubicBezTo>
                  <a:pt x="1849" y="584"/>
                  <a:pt x="1850" y="585"/>
                  <a:pt x="1850" y="585"/>
                </a:cubicBezTo>
                <a:cubicBezTo>
                  <a:pt x="1851" y="585"/>
                  <a:pt x="1851" y="585"/>
                  <a:pt x="1852" y="585"/>
                </a:cubicBezTo>
                <a:cubicBezTo>
                  <a:pt x="1853" y="585"/>
                  <a:pt x="1853" y="585"/>
                  <a:pt x="1854" y="585"/>
                </a:cubicBezTo>
                <a:cubicBezTo>
                  <a:pt x="1855" y="585"/>
                  <a:pt x="1855" y="585"/>
                  <a:pt x="1856" y="584"/>
                </a:cubicBezTo>
                <a:cubicBezTo>
                  <a:pt x="1856" y="584"/>
                  <a:pt x="1857" y="584"/>
                  <a:pt x="1858" y="584"/>
                </a:cubicBezTo>
                <a:cubicBezTo>
                  <a:pt x="1858" y="583"/>
                  <a:pt x="1858" y="583"/>
                  <a:pt x="1858" y="583"/>
                </a:cubicBezTo>
                <a:cubicBezTo>
                  <a:pt x="1858" y="583"/>
                  <a:pt x="1858" y="584"/>
                  <a:pt x="1858" y="584"/>
                </a:cubicBezTo>
                <a:cubicBezTo>
                  <a:pt x="1858" y="584"/>
                  <a:pt x="1858" y="584"/>
                  <a:pt x="1858" y="584"/>
                </a:cubicBezTo>
                <a:cubicBezTo>
                  <a:pt x="1858" y="584"/>
                  <a:pt x="1858" y="584"/>
                  <a:pt x="1858" y="584"/>
                </a:cubicBezTo>
                <a:cubicBezTo>
                  <a:pt x="1860" y="591"/>
                  <a:pt x="1860" y="591"/>
                  <a:pt x="1860" y="591"/>
                </a:cubicBezTo>
                <a:cubicBezTo>
                  <a:pt x="1860" y="591"/>
                  <a:pt x="1860" y="592"/>
                  <a:pt x="1860" y="592"/>
                </a:cubicBezTo>
                <a:close/>
                <a:moveTo>
                  <a:pt x="1870" y="590"/>
                </a:moveTo>
                <a:cubicBezTo>
                  <a:pt x="1869" y="590"/>
                  <a:pt x="1869" y="590"/>
                  <a:pt x="1869" y="590"/>
                </a:cubicBezTo>
                <a:cubicBezTo>
                  <a:pt x="1869" y="590"/>
                  <a:pt x="1869" y="590"/>
                  <a:pt x="1869" y="590"/>
                </a:cubicBezTo>
                <a:cubicBezTo>
                  <a:pt x="1869" y="590"/>
                  <a:pt x="1869" y="590"/>
                  <a:pt x="1869" y="590"/>
                </a:cubicBezTo>
                <a:cubicBezTo>
                  <a:pt x="1869" y="590"/>
                  <a:pt x="1868" y="590"/>
                  <a:pt x="1867" y="590"/>
                </a:cubicBezTo>
                <a:cubicBezTo>
                  <a:pt x="1866" y="589"/>
                  <a:pt x="1866" y="589"/>
                  <a:pt x="1865" y="589"/>
                </a:cubicBezTo>
                <a:cubicBezTo>
                  <a:pt x="1865" y="589"/>
                  <a:pt x="1864" y="589"/>
                  <a:pt x="1864" y="590"/>
                </a:cubicBezTo>
                <a:cubicBezTo>
                  <a:pt x="1863" y="590"/>
                  <a:pt x="1863" y="590"/>
                  <a:pt x="1863" y="590"/>
                </a:cubicBezTo>
                <a:cubicBezTo>
                  <a:pt x="1862" y="590"/>
                  <a:pt x="1862" y="591"/>
                  <a:pt x="1861" y="591"/>
                </a:cubicBezTo>
                <a:cubicBezTo>
                  <a:pt x="1861" y="591"/>
                  <a:pt x="1861" y="591"/>
                  <a:pt x="1861" y="591"/>
                </a:cubicBezTo>
                <a:cubicBezTo>
                  <a:pt x="1861" y="591"/>
                  <a:pt x="1861" y="591"/>
                  <a:pt x="1861" y="591"/>
                </a:cubicBezTo>
                <a:cubicBezTo>
                  <a:pt x="1861" y="591"/>
                  <a:pt x="1861" y="591"/>
                  <a:pt x="1861" y="591"/>
                </a:cubicBezTo>
                <a:cubicBezTo>
                  <a:pt x="1861" y="591"/>
                  <a:pt x="1859" y="583"/>
                  <a:pt x="1859" y="583"/>
                </a:cubicBezTo>
                <a:cubicBezTo>
                  <a:pt x="1859" y="583"/>
                  <a:pt x="1859" y="583"/>
                  <a:pt x="1859" y="583"/>
                </a:cubicBezTo>
                <a:cubicBezTo>
                  <a:pt x="1859" y="583"/>
                  <a:pt x="1859" y="583"/>
                  <a:pt x="1859" y="583"/>
                </a:cubicBezTo>
                <a:cubicBezTo>
                  <a:pt x="1860" y="582"/>
                  <a:pt x="1861" y="582"/>
                  <a:pt x="1862" y="581"/>
                </a:cubicBezTo>
                <a:cubicBezTo>
                  <a:pt x="1862" y="581"/>
                  <a:pt x="1863" y="581"/>
                  <a:pt x="1863" y="581"/>
                </a:cubicBezTo>
                <a:cubicBezTo>
                  <a:pt x="1864" y="581"/>
                  <a:pt x="1864" y="581"/>
                  <a:pt x="1864" y="581"/>
                </a:cubicBezTo>
                <a:cubicBezTo>
                  <a:pt x="1865" y="581"/>
                  <a:pt x="1865" y="582"/>
                  <a:pt x="1866" y="582"/>
                </a:cubicBezTo>
                <a:cubicBezTo>
                  <a:pt x="1866" y="582"/>
                  <a:pt x="1867" y="582"/>
                  <a:pt x="1867" y="582"/>
                </a:cubicBezTo>
                <a:cubicBezTo>
                  <a:pt x="1867" y="582"/>
                  <a:pt x="1867" y="582"/>
                  <a:pt x="1867" y="582"/>
                </a:cubicBezTo>
                <a:cubicBezTo>
                  <a:pt x="1870" y="590"/>
                  <a:pt x="1870" y="590"/>
                  <a:pt x="1870" y="590"/>
                </a:cubicBezTo>
                <a:cubicBezTo>
                  <a:pt x="1870" y="590"/>
                  <a:pt x="1870" y="590"/>
                  <a:pt x="1870" y="590"/>
                </a:cubicBezTo>
                <a:close/>
                <a:moveTo>
                  <a:pt x="1934" y="589"/>
                </a:moveTo>
                <a:cubicBezTo>
                  <a:pt x="1931" y="589"/>
                  <a:pt x="1931" y="589"/>
                  <a:pt x="1931" y="589"/>
                </a:cubicBezTo>
                <a:cubicBezTo>
                  <a:pt x="1937" y="583"/>
                  <a:pt x="1937" y="583"/>
                  <a:pt x="1937" y="583"/>
                </a:cubicBezTo>
                <a:cubicBezTo>
                  <a:pt x="1926" y="583"/>
                  <a:pt x="1926" y="583"/>
                  <a:pt x="1926" y="583"/>
                </a:cubicBezTo>
                <a:cubicBezTo>
                  <a:pt x="1926" y="581"/>
                  <a:pt x="1926" y="581"/>
                  <a:pt x="1926" y="581"/>
                </a:cubicBezTo>
                <a:cubicBezTo>
                  <a:pt x="1937" y="581"/>
                  <a:pt x="1937" y="581"/>
                  <a:pt x="1937" y="581"/>
                </a:cubicBezTo>
                <a:cubicBezTo>
                  <a:pt x="1931" y="575"/>
                  <a:pt x="1931" y="575"/>
                  <a:pt x="1931" y="575"/>
                </a:cubicBezTo>
                <a:cubicBezTo>
                  <a:pt x="1934" y="575"/>
                  <a:pt x="1934" y="575"/>
                  <a:pt x="1934" y="575"/>
                </a:cubicBezTo>
                <a:cubicBezTo>
                  <a:pt x="1941" y="582"/>
                  <a:pt x="1941" y="582"/>
                  <a:pt x="1941" y="582"/>
                </a:cubicBezTo>
                <a:lnTo>
                  <a:pt x="1934" y="589"/>
                </a:lnTo>
                <a:close/>
                <a:moveTo>
                  <a:pt x="1962" y="522"/>
                </a:moveTo>
                <a:cubicBezTo>
                  <a:pt x="1752" y="522"/>
                  <a:pt x="1752" y="522"/>
                  <a:pt x="1752" y="522"/>
                </a:cubicBezTo>
                <a:cubicBezTo>
                  <a:pt x="1752" y="173"/>
                  <a:pt x="1752" y="173"/>
                  <a:pt x="1752" y="173"/>
                </a:cubicBezTo>
                <a:cubicBezTo>
                  <a:pt x="1962" y="173"/>
                  <a:pt x="1962" y="173"/>
                  <a:pt x="1962" y="173"/>
                </a:cubicBezTo>
                <a:lnTo>
                  <a:pt x="1962" y="522"/>
                </a:ln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583" y="482"/>
                </a:moveTo>
                <a:cubicBezTo>
                  <a:pt x="1583" y="59"/>
                  <a:pt x="1583" y="59"/>
                  <a:pt x="1583" y="59"/>
                </a:cubicBezTo>
                <a:cubicBezTo>
                  <a:pt x="1583" y="39"/>
                  <a:pt x="1566" y="23"/>
                  <a:pt x="1546" y="23"/>
                </a:cubicBezTo>
                <a:cubicBezTo>
                  <a:pt x="910" y="23"/>
                  <a:pt x="910" y="23"/>
                  <a:pt x="910" y="23"/>
                </a:cubicBezTo>
                <a:cubicBezTo>
                  <a:pt x="890" y="23"/>
                  <a:pt x="874" y="39"/>
                  <a:pt x="874" y="59"/>
                </a:cubicBezTo>
                <a:cubicBezTo>
                  <a:pt x="874" y="482"/>
                  <a:pt x="874" y="482"/>
                  <a:pt x="874" y="482"/>
                </a:cubicBezTo>
                <a:cubicBezTo>
                  <a:pt x="803" y="570"/>
                  <a:pt x="803" y="570"/>
                  <a:pt x="803" y="570"/>
                </a:cubicBezTo>
                <a:cubicBezTo>
                  <a:pt x="803" y="594"/>
                  <a:pt x="823" y="614"/>
                  <a:pt x="847" y="614"/>
                </a:cubicBezTo>
                <a:cubicBezTo>
                  <a:pt x="1609" y="614"/>
                  <a:pt x="1609" y="614"/>
                  <a:pt x="1609" y="614"/>
                </a:cubicBezTo>
                <a:cubicBezTo>
                  <a:pt x="1633" y="614"/>
                  <a:pt x="1654" y="594"/>
                  <a:pt x="1654" y="570"/>
                </a:cubicBezTo>
                <a:lnTo>
                  <a:pt x="1583" y="482"/>
                </a:lnTo>
                <a:close/>
                <a:moveTo>
                  <a:pt x="1288" y="580"/>
                </a:moveTo>
                <a:cubicBezTo>
                  <a:pt x="1156" y="580"/>
                  <a:pt x="1156" y="580"/>
                  <a:pt x="1156" y="580"/>
                </a:cubicBezTo>
                <a:cubicBezTo>
                  <a:pt x="1148" y="580"/>
                  <a:pt x="1142" y="577"/>
                  <a:pt x="1142" y="573"/>
                </a:cubicBezTo>
                <a:cubicBezTo>
                  <a:pt x="1158" y="545"/>
                  <a:pt x="1158" y="545"/>
                  <a:pt x="1158" y="545"/>
                </a:cubicBezTo>
                <a:cubicBezTo>
                  <a:pt x="1158" y="542"/>
                  <a:pt x="1163" y="540"/>
                  <a:pt x="1169" y="540"/>
                </a:cubicBezTo>
                <a:cubicBezTo>
                  <a:pt x="1275" y="540"/>
                  <a:pt x="1275" y="540"/>
                  <a:pt x="1275" y="540"/>
                </a:cubicBezTo>
                <a:cubicBezTo>
                  <a:pt x="1280" y="540"/>
                  <a:pt x="1285" y="542"/>
                  <a:pt x="1285" y="545"/>
                </a:cubicBezTo>
                <a:cubicBezTo>
                  <a:pt x="1301" y="573"/>
                  <a:pt x="1301" y="573"/>
                  <a:pt x="1301" y="573"/>
                </a:cubicBezTo>
                <a:cubicBezTo>
                  <a:pt x="1301" y="577"/>
                  <a:pt x="1295" y="580"/>
                  <a:pt x="1288" y="580"/>
                </a:cubicBezTo>
                <a:close/>
                <a:moveTo>
                  <a:pt x="1557" y="482"/>
                </a:moveTo>
                <a:cubicBezTo>
                  <a:pt x="902" y="482"/>
                  <a:pt x="902" y="482"/>
                  <a:pt x="902" y="482"/>
                </a:cubicBezTo>
                <a:cubicBezTo>
                  <a:pt x="902" y="65"/>
                  <a:pt x="902" y="65"/>
                  <a:pt x="902" y="65"/>
                </a:cubicBezTo>
                <a:cubicBezTo>
                  <a:pt x="902" y="55"/>
                  <a:pt x="910" y="47"/>
                  <a:pt x="921" y="47"/>
                </a:cubicBezTo>
                <a:cubicBezTo>
                  <a:pt x="1539" y="47"/>
                  <a:pt x="1539" y="47"/>
                  <a:pt x="1539" y="47"/>
                </a:cubicBezTo>
                <a:cubicBezTo>
                  <a:pt x="1549" y="47"/>
                  <a:pt x="1557" y="55"/>
                  <a:pt x="1557" y="65"/>
                </a:cubicBezTo>
                <a:lnTo>
                  <a:pt x="1557" y="482"/>
                </a:lnTo>
                <a:close/>
                <a:moveTo>
                  <a:pt x="333" y="57"/>
                </a:moveTo>
                <a:cubicBezTo>
                  <a:pt x="333" y="57"/>
                  <a:pt x="333" y="57"/>
                  <a:pt x="333" y="57"/>
                </a:cubicBezTo>
                <a:cubicBezTo>
                  <a:pt x="333" y="327"/>
                  <a:pt x="333" y="327"/>
                  <a:pt x="333" y="327"/>
                </a:cubicBezTo>
                <a:cubicBezTo>
                  <a:pt x="333" y="327"/>
                  <a:pt x="333" y="327"/>
                  <a:pt x="292" y="363"/>
                </a:cubicBezTo>
                <a:cubicBezTo>
                  <a:pt x="292" y="363"/>
                  <a:pt x="292" y="363"/>
                  <a:pt x="292" y="16"/>
                </a:cubicBezTo>
                <a:cubicBezTo>
                  <a:pt x="292" y="6"/>
                  <a:pt x="298" y="0"/>
                  <a:pt x="308" y="0"/>
                </a:cubicBezTo>
                <a:cubicBezTo>
                  <a:pt x="308" y="0"/>
                  <a:pt x="308" y="0"/>
                  <a:pt x="708" y="0"/>
                </a:cubicBezTo>
                <a:cubicBezTo>
                  <a:pt x="717" y="0"/>
                  <a:pt x="725" y="6"/>
                  <a:pt x="725" y="16"/>
                </a:cubicBezTo>
                <a:cubicBezTo>
                  <a:pt x="725" y="16"/>
                  <a:pt x="725" y="16"/>
                  <a:pt x="725" y="611"/>
                </a:cubicBezTo>
                <a:cubicBezTo>
                  <a:pt x="725" y="621"/>
                  <a:pt x="717" y="627"/>
                  <a:pt x="708" y="627"/>
                </a:cubicBezTo>
                <a:cubicBezTo>
                  <a:pt x="708" y="627"/>
                  <a:pt x="708" y="627"/>
                  <a:pt x="308" y="627"/>
                </a:cubicBezTo>
                <a:cubicBezTo>
                  <a:pt x="298" y="627"/>
                  <a:pt x="292" y="621"/>
                  <a:pt x="292" y="611"/>
                </a:cubicBezTo>
                <a:cubicBezTo>
                  <a:pt x="292" y="611"/>
                  <a:pt x="292" y="593"/>
                  <a:pt x="292" y="536"/>
                </a:cubicBezTo>
                <a:cubicBezTo>
                  <a:pt x="292" y="527"/>
                  <a:pt x="292" y="517"/>
                  <a:pt x="292" y="506"/>
                </a:cubicBezTo>
                <a:cubicBezTo>
                  <a:pt x="292" y="498"/>
                  <a:pt x="292" y="489"/>
                  <a:pt x="292" y="479"/>
                </a:cubicBezTo>
                <a:cubicBezTo>
                  <a:pt x="292" y="474"/>
                  <a:pt x="292" y="468"/>
                  <a:pt x="292" y="461"/>
                </a:cubicBezTo>
                <a:cubicBezTo>
                  <a:pt x="292" y="461"/>
                  <a:pt x="292" y="461"/>
                  <a:pt x="333" y="424"/>
                </a:cubicBezTo>
                <a:cubicBezTo>
                  <a:pt x="333" y="424"/>
                  <a:pt x="333" y="457"/>
                  <a:pt x="333" y="570"/>
                </a:cubicBezTo>
                <a:cubicBezTo>
                  <a:pt x="333" y="578"/>
                  <a:pt x="339" y="585"/>
                  <a:pt x="345" y="585"/>
                </a:cubicBezTo>
                <a:cubicBezTo>
                  <a:pt x="345" y="585"/>
                  <a:pt x="345" y="585"/>
                  <a:pt x="670" y="585"/>
                </a:cubicBezTo>
                <a:cubicBezTo>
                  <a:pt x="677" y="585"/>
                  <a:pt x="683" y="578"/>
                  <a:pt x="683" y="570"/>
                </a:cubicBezTo>
                <a:cubicBezTo>
                  <a:pt x="683" y="570"/>
                  <a:pt x="683" y="570"/>
                  <a:pt x="683" y="57"/>
                </a:cubicBezTo>
                <a:cubicBezTo>
                  <a:pt x="683" y="49"/>
                  <a:pt x="677" y="42"/>
                  <a:pt x="670" y="42"/>
                </a:cubicBezTo>
                <a:cubicBezTo>
                  <a:pt x="670" y="42"/>
                  <a:pt x="670" y="42"/>
                  <a:pt x="345" y="42"/>
                </a:cubicBezTo>
                <a:cubicBezTo>
                  <a:pt x="339" y="42"/>
                  <a:pt x="333" y="49"/>
                  <a:pt x="333" y="57"/>
                </a:cubicBezTo>
                <a:close/>
                <a:moveTo>
                  <a:pt x="95" y="587"/>
                </a:moveTo>
                <a:cubicBezTo>
                  <a:pt x="103" y="579"/>
                  <a:pt x="121" y="567"/>
                  <a:pt x="132" y="565"/>
                </a:cubicBezTo>
                <a:cubicBezTo>
                  <a:pt x="146" y="562"/>
                  <a:pt x="160" y="562"/>
                  <a:pt x="175" y="562"/>
                </a:cubicBezTo>
                <a:cubicBezTo>
                  <a:pt x="188" y="561"/>
                  <a:pt x="200" y="555"/>
                  <a:pt x="214" y="552"/>
                </a:cubicBezTo>
                <a:cubicBezTo>
                  <a:pt x="225" y="548"/>
                  <a:pt x="230" y="548"/>
                  <a:pt x="238" y="546"/>
                </a:cubicBezTo>
                <a:cubicBezTo>
                  <a:pt x="256" y="543"/>
                  <a:pt x="254" y="543"/>
                  <a:pt x="262" y="541"/>
                </a:cubicBezTo>
                <a:cubicBezTo>
                  <a:pt x="272" y="539"/>
                  <a:pt x="284" y="531"/>
                  <a:pt x="286" y="520"/>
                </a:cubicBezTo>
                <a:cubicBezTo>
                  <a:pt x="288" y="509"/>
                  <a:pt x="277" y="496"/>
                  <a:pt x="266" y="497"/>
                </a:cubicBezTo>
                <a:cubicBezTo>
                  <a:pt x="241" y="499"/>
                  <a:pt x="237" y="504"/>
                  <a:pt x="215" y="505"/>
                </a:cubicBezTo>
                <a:cubicBezTo>
                  <a:pt x="228" y="494"/>
                  <a:pt x="234" y="492"/>
                  <a:pt x="247" y="480"/>
                </a:cubicBezTo>
                <a:cubicBezTo>
                  <a:pt x="261" y="468"/>
                  <a:pt x="271" y="460"/>
                  <a:pt x="284" y="448"/>
                </a:cubicBezTo>
                <a:cubicBezTo>
                  <a:pt x="298" y="436"/>
                  <a:pt x="310" y="426"/>
                  <a:pt x="326" y="412"/>
                </a:cubicBezTo>
                <a:cubicBezTo>
                  <a:pt x="338" y="401"/>
                  <a:pt x="354" y="388"/>
                  <a:pt x="361" y="373"/>
                </a:cubicBezTo>
                <a:cubicBezTo>
                  <a:pt x="373" y="349"/>
                  <a:pt x="364" y="336"/>
                  <a:pt x="347" y="338"/>
                </a:cubicBezTo>
                <a:cubicBezTo>
                  <a:pt x="333" y="339"/>
                  <a:pt x="318" y="353"/>
                  <a:pt x="307" y="362"/>
                </a:cubicBezTo>
                <a:cubicBezTo>
                  <a:pt x="278" y="387"/>
                  <a:pt x="248" y="411"/>
                  <a:pt x="219" y="436"/>
                </a:cubicBezTo>
                <a:cubicBezTo>
                  <a:pt x="230" y="426"/>
                  <a:pt x="240" y="416"/>
                  <a:pt x="252" y="405"/>
                </a:cubicBezTo>
                <a:cubicBezTo>
                  <a:pt x="265" y="393"/>
                  <a:pt x="267" y="381"/>
                  <a:pt x="259" y="372"/>
                </a:cubicBezTo>
                <a:cubicBezTo>
                  <a:pt x="235" y="344"/>
                  <a:pt x="212" y="380"/>
                  <a:pt x="184" y="398"/>
                </a:cubicBezTo>
                <a:cubicBezTo>
                  <a:pt x="217" y="370"/>
                  <a:pt x="228" y="355"/>
                  <a:pt x="205" y="339"/>
                </a:cubicBezTo>
                <a:cubicBezTo>
                  <a:pt x="186" y="326"/>
                  <a:pt x="162" y="364"/>
                  <a:pt x="146" y="374"/>
                </a:cubicBezTo>
                <a:cubicBezTo>
                  <a:pt x="152" y="367"/>
                  <a:pt x="162" y="359"/>
                  <a:pt x="168" y="353"/>
                </a:cubicBezTo>
                <a:cubicBezTo>
                  <a:pt x="173" y="348"/>
                  <a:pt x="180" y="340"/>
                  <a:pt x="175" y="332"/>
                </a:cubicBezTo>
                <a:cubicBezTo>
                  <a:pt x="160" y="308"/>
                  <a:pt x="146" y="322"/>
                  <a:pt x="135" y="331"/>
                </a:cubicBezTo>
                <a:cubicBezTo>
                  <a:pt x="118" y="342"/>
                  <a:pt x="102" y="355"/>
                  <a:pt x="86" y="368"/>
                </a:cubicBezTo>
                <a:cubicBezTo>
                  <a:pt x="72" y="381"/>
                  <a:pt x="54" y="392"/>
                  <a:pt x="49" y="410"/>
                </a:cubicBezTo>
                <a:cubicBezTo>
                  <a:pt x="45" y="423"/>
                  <a:pt x="45" y="435"/>
                  <a:pt x="36" y="446"/>
                </a:cubicBezTo>
                <a:cubicBezTo>
                  <a:pt x="27" y="456"/>
                  <a:pt x="10" y="469"/>
                  <a:pt x="0" y="478"/>
                </a:cubicBezTo>
                <a:cubicBezTo>
                  <a:pt x="7" y="486"/>
                  <a:pt x="15" y="495"/>
                  <a:pt x="23" y="504"/>
                </a:cubicBezTo>
                <a:cubicBezTo>
                  <a:pt x="33" y="516"/>
                  <a:pt x="85" y="575"/>
                  <a:pt x="95" y="5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3975"/>
            <a:endParaRPr lang="en-US" sz="1899" dirty="0">
              <a:solidFill>
                <a:srgbClr val="000000"/>
              </a:solidFill>
            </a:endParaRPr>
          </a:p>
        </p:txBody>
      </p:sp>
      <p:pic>
        <p:nvPicPr>
          <p:cNvPr id="15" name="Picture 3" descr="\\MAGNUM\Projects\Microsoft\Cloud Power FY12\Design\ICONS_PNG\User.png"/>
          <p:cNvPicPr>
            <a:picLocks noChangeAspect="1" noChangeArrowheads="1"/>
          </p:cNvPicPr>
          <p:nvPr/>
        </p:nvPicPr>
        <p:blipFill>
          <a:blip r:embed="rId6" cstate="print">
            <a:lum bright="100000"/>
          </a:blip>
          <a:srcRect/>
          <a:stretch>
            <a:fillRect/>
          </a:stretch>
        </p:blipFill>
        <p:spPr bwMode="auto">
          <a:xfrm>
            <a:off x="5303028" y="4303288"/>
            <a:ext cx="1828800" cy="1828800"/>
          </a:xfrm>
          <a:prstGeom prst="rect">
            <a:avLst/>
          </a:prstGeom>
          <a:noFill/>
        </p:spPr>
      </p:pic>
      <p:grpSp>
        <p:nvGrpSpPr>
          <p:cNvPr id="70" name="Group 69"/>
          <p:cNvGrpSpPr/>
          <p:nvPr/>
        </p:nvGrpSpPr>
        <p:grpSpPr>
          <a:xfrm>
            <a:off x="11197594" y="1683348"/>
            <a:ext cx="908361" cy="908361"/>
            <a:chOff x="3138326" y="1809111"/>
            <a:chExt cx="908361" cy="908361"/>
          </a:xfrm>
        </p:grpSpPr>
        <p:grpSp>
          <p:nvGrpSpPr>
            <p:cNvPr id="71" name="Group 70"/>
            <p:cNvGrpSpPr/>
            <p:nvPr/>
          </p:nvGrpSpPr>
          <p:grpSpPr>
            <a:xfrm>
              <a:off x="3138326" y="1809111"/>
              <a:ext cx="755961" cy="755961"/>
              <a:chOff x="3138326" y="1809111"/>
              <a:chExt cx="755961" cy="755961"/>
            </a:xfrm>
          </p:grpSpPr>
          <p:pic>
            <p:nvPicPr>
              <p:cNvPr id="73" name="Picture 3" descr="\\MAGNUM\Projects\Microsoft\Cloud Power FY12\Design\ICONS_PNG\Document.png"/>
              <p:cNvPicPr>
                <a:picLocks noChangeAspect="1" noChangeArrowheads="1"/>
              </p:cNvPicPr>
              <p:nvPr/>
            </p:nvPicPr>
            <p:blipFill>
              <a:blip r:embed="rId4" cstate="print">
                <a:lum bright="100000"/>
              </a:blip>
              <a:stretch>
                <a:fillRect/>
              </a:stretch>
            </p:blipFill>
            <p:spPr bwMode="auto">
              <a:xfrm>
                <a:off x="3138326" y="1809111"/>
                <a:ext cx="603561" cy="603561"/>
              </a:xfrm>
              <a:prstGeom prst="rect">
                <a:avLst/>
              </a:prstGeom>
              <a:noFill/>
            </p:spPr>
          </p:pic>
          <p:pic>
            <p:nvPicPr>
              <p:cNvPr id="74" name="Picture 3" descr="\\MAGNUM\Projects\Microsoft\Cloud Power FY12\Design\ICONS_PNG\Document.png"/>
              <p:cNvPicPr>
                <a:picLocks noChangeAspect="1" noChangeArrowheads="1"/>
              </p:cNvPicPr>
              <p:nvPr/>
            </p:nvPicPr>
            <p:blipFill>
              <a:blip r:embed="rId4" cstate="print">
                <a:lum bright="100000"/>
              </a:blip>
              <a:stretch>
                <a:fillRect/>
              </a:stretch>
            </p:blipFill>
            <p:spPr bwMode="auto">
              <a:xfrm>
                <a:off x="3290726" y="1961511"/>
                <a:ext cx="603561" cy="603561"/>
              </a:xfrm>
              <a:prstGeom prst="rect">
                <a:avLst/>
              </a:prstGeom>
              <a:noFill/>
            </p:spPr>
          </p:pic>
        </p:grpSp>
        <p:pic>
          <p:nvPicPr>
            <p:cNvPr id="72" name="Picture 3" descr="\\MAGNUM\Projects\Microsoft\Cloud Power FY12\Design\ICONS_PNG\Document.png"/>
            <p:cNvPicPr>
              <a:picLocks noChangeAspect="1" noChangeArrowheads="1"/>
            </p:cNvPicPr>
            <p:nvPr/>
          </p:nvPicPr>
          <p:blipFill>
            <a:blip r:embed="rId4" cstate="print">
              <a:lum bright="100000"/>
            </a:blip>
            <a:stretch>
              <a:fillRect/>
            </a:stretch>
          </p:blipFill>
          <p:spPr bwMode="auto">
            <a:xfrm>
              <a:off x="3443126" y="2113911"/>
              <a:ext cx="603561" cy="603561"/>
            </a:xfrm>
            <a:prstGeom prst="rect">
              <a:avLst/>
            </a:prstGeom>
            <a:noFill/>
          </p:spPr>
        </p:pic>
      </p:grpSp>
      <p:sp>
        <p:nvSpPr>
          <p:cNvPr id="80" name="TextBox 79"/>
          <p:cNvSpPr txBox="1"/>
          <p:nvPr/>
        </p:nvSpPr>
        <p:spPr bwMode="black">
          <a:xfrm>
            <a:off x="9906083" y="2560616"/>
            <a:ext cx="1745692" cy="307777"/>
          </a:xfrm>
          <a:prstGeom prst="rect">
            <a:avLst/>
          </a:prstGeom>
          <a:noFill/>
        </p:spPr>
        <p:txBody>
          <a:bodyPr wrap="square" lIns="82305" tIns="0" rIns="0" bIns="0" rtlCol="0">
            <a:spAutoFit/>
          </a:bodyPr>
          <a:lstStyle/>
          <a:p>
            <a:pPr algn="ctr" defTabSz="914361"/>
            <a:r>
              <a:rPr lang="en-US" sz="2000" dirty="0" smtClean="0">
                <a:solidFill>
                  <a:srgbClr val="FFFFFF"/>
                </a:solidFill>
                <a:latin typeface="Segoe UI" pitchFamily="34" charset="0"/>
                <a:ea typeface="Segoe UI" pitchFamily="34" charset="0"/>
                <a:cs typeface="Segoe UI" pitchFamily="34" charset="0"/>
              </a:rPr>
              <a:t>Devices</a:t>
            </a:r>
            <a:endParaRPr lang="en-US" sz="2000" dirty="0">
              <a:solidFill>
                <a:srgbClr val="FFFFFF"/>
              </a:solidFill>
              <a:latin typeface="Segoe UI" pitchFamily="34" charset="0"/>
              <a:ea typeface="Segoe UI" pitchFamily="34" charset="0"/>
              <a:cs typeface="Segoe UI" pitchFamily="34" charset="0"/>
            </a:endParaRPr>
          </a:p>
        </p:txBody>
      </p:sp>
      <p:sp>
        <p:nvSpPr>
          <p:cNvPr id="81" name="Freeform 18"/>
          <p:cNvSpPr>
            <a:spLocks/>
          </p:cNvSpPr>
          <p:nvPr/>
        </p:nvSpPr>
        <p:spPr bwMode="black">
          <a:xfrm>
            <a:off x="3854276" y="1714748"/>
            <a:ext cx="1046120" cy="708679"/>
          </a:xfrm>
          <a:custGeom>
            <a:avLst/>
            <a:gdLst>
              <a:gd name="T0" fmla="*/ 415 w 489"/>
              <a:gd name="T1" fmla="*/ 222 h 285"/>
              <a:gd name="T2" fmla="*/ 489 w 489"/>
              <a:gd name="T3" fmla="*/ 148 h 285"/>
              <a:gd name="T4" fmla="*/ 415 w 489"/>
              <a:gd name="T5" fmla="*/ 74 h 285"/>
              <a:gd name="T6" fmla="*/ 404 w 489"/>
              <a:gd name="T7" fmla="*/ 75 h 285"/>
              <a:gd name="T8" fmla="*/ 295 w 489"/>
              <a:gd name="T9" fmla="*/ 0 h 285"/>
              <a:gd name="T10" fmla="*/ 213 w 489"/>
              <a:gd name="T11" fmla="*/ 34 h 285"/>
              <a:gd name="T12" fmla="*/ 162 w 489"/>
              <a:gd name="T13" fmla="*/ 18 h 285"/>
              <a:gd name="T14" fmla="*/ 71 w 489"/>
              <a:gd name="T15" fmla="*/ 97 h 285"/>
              <a:gd name="T16" fmla="*/ 56 w 489"/>
              <a:gd name="T17" fmla="*/ 95 h 285"/>
              <a:gd name="T18" fmla="*/ 0 w 489"/>
              <a:gd name="T19" fmla="*/ 151 h 285"/>
              <a:gd name="T20" fmla="*/ 56 w 489"/>
              <a:gd name="T21" fmla="*/ 208 h 285"/>
              <a:gd name="T22" fmla="*/ 78 w 489"/>
              <a:gd name="T23" fmla="*/ 203 h 285"/>
              <a:gd name="T24" fmla="*/ 141 w 489"/>
              <a:gd name="T25" fmla="*/ 257 h 285"/>
              <a:gd name="T26" fmla="*/ 178 w 489"/>
              <a:gd name="T27" fmla="*/ 244 h 285"/>
              <a:gd name="T28" fmla="*/ 241 w 489"/>
              <a:gd name="T29" fmla="*/ 285 h 285"/>
              <a:gd name="T30" fmla="*/ 297 w 489"/>
              <a:gd name="T31" fmla="*/ 255 h 285"/>
              <a:gd name="T32" fmla="*/ 332 w 489"/>
              <a:gd name="T33" fmla="*/ 267 h 285"/>
              <a:gd name="T34" fmla="*/ 390 w 489"/>
              <a:gd name="T35" fmla="*/ 217 h 285"/>
              <a:gd name="T36" fmla="*/ 415 w 489"/>
              <a:gd name="T37" fmla="*/ 22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9" h="285">
                <a:moveTo>
                  <a:pt x="415" y="222"/>
                </a:moveTo>
                <a:cubicBezTo>
                  <a:pt x="456" y="222"/>
                  <a:pt x="489" y="189"/>
                  <a:pt x="489" y="148"/>
                </a:cubicBezTo>
                <a:cubicBezTo>
                  <a:pt x="489" y="107"/>
                  <a:pt x="456" y="74"/>
                  <a:pt x="415" y="74"/>
                </a:cubicBezTo>
                <a:cubicBezTo>
                  <a:pt x="411" y="74"/>
                  <a:pt x="407" y="74"/>
                  <a:pt x="404" y="75"/>
                </a:cubicBezTo>
                <a:cubicBezTo>
                  <a:pt x="387" y="31"/>
                  <a:pt x="345" y="0"/>
                  <a:pt x="295" y="0"/>
                </a:cubicBezTo>
                <a:cubicBezTo>
                  <a:pt x="263" y="0"/>
                  <a:pt x="234" y="13"/>
                  <a:pt x="213" y="34"/>
                </a:cubicBezTo>
                <a:cubicBezTo>
                  <a:pt x="199" y="24"/>
                  <a:pt x="181" y="18"/>
                  <a:pt x="162" y="18"/>
                </a:cubicBezTo>
                <a:cubicBezTo>
                  <a:pt x="115" y="18"/>
                  <a:pt x="77" y="52"/>
                  <a:pt x="71" y="97"/>
                </a:cubicBezTo>
                <a:cubicBezTo>
                  <a:pt x="66" y="96"/>
                  <a:pt x="61" y="95"/>
                  <a:pt x="56" y="95"/>
                </a:cubicBezTo>
                <a:cubicBezTo>
                  <a:pt x="25" y="95"/>
                  <a:pt x="0" y="120"/>
                  <a:pt x="0" y="151"/>
                </a:cubicBezTo>
                <a:cubicBezTo>
                  <a:pt x="0" y="182"/>
                  <a:pt x="25" y="208"/>
                  <a:pt x="56" y="208"/>
                </a:cubicBezTo>
                <a:cubicBezTo>
                  <a:pt x="64" y="208"/>
                  <a:pt x="71" y="206"/>
                  <a:pt x="78" y="203"/>
                </a:cubicBezTo>
                <a:cubicBezTo>
                  <a:pt x="83" y="234"/>
                  <a:pt x="109" y="257"/>
                  <a:pt x="141" y="257"/>
                </a:cubicBezTo>
                <a:cubicBezTo>
                  <a:pt x="155" y="257"/>
                  <a:pt x="168" y="252"/>
                  <a:pt x="178" y="244"/>
                </a:cubicBezTo>
                <a:cubicBezTo>
                  <a:pt x="189" y="268"/>
                  <a:pt x="213" y="285"/>
                  <a:pt x="241" y="285"/>
                </a:cubicBezTo>
                <a:cubicBezTo>
                  <a:pt x="264" y="285"/>
                  <a:pt x="285" y="273"/>
                  <a:pt x="297" y="255"/>
                </a:cubicBezTo>
                <a:cubicBezTo>
                  <a:pt x="307" y="263"/>
                  <a:pt x="319" y="267"/>
                  <a:pt x="332" y="267"/>
                </a:cubicBezTo>
                <a:cubicBezTo>
                  <a:pt x="361" y="267"/>
                  <a:pt x="386" y="246"/>
                  <a:pt x="390" y="217"/>
                </a:cubicBezTo>
                <a:cubicBezTo>
                  <a:pt x="397" y="220"/>
                  <a:pt x="406" y="222"/>
                  <a:pt x="415" y="2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6087"/>
            <a:endParaRPr lang="en-US" sz="16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7" name="Freeform 99"/>
          <p:cNvSpPr>
            <a:spLocks/>
          </p:cNvSpPr>
          <p:nvPr/>
        </p:nvSpPr>
        <p:spPr bwMode="black">
          <a:xfrm rot="13836629" flipV="1">
            <a:off x="1805928" y="3582812"/>
            <a:ext cx="1130601" cy="623191"/>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50" name="Freeform 99"/>
          <p:cNvSpPr>
            <a:spLocks/>
          </p:cNvSpPr>
          <p:nvPr/>
        </p:nvSpPr>
        <p:spPr bwMode="black">
          <a:xfrm rot="13836629" flipV="1">
            <a:off x="4768157" y="3544808"/>
            <a:ext cx="1130601" cy="623191"/>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52" name="Freeform 99"/>
          <p:cNvSpPr>
            <a:spLocks/>
          </p:cNvSpPr>
          <p:nvPr/>
        </p:nvSpPr>
        <p:spPr bwMode="black">
          <a:xfrm rot="17884067" flipV="1">
            <a:off x="6859889" y="3497030"/>
            <a:ext cx="1130601" cy="623191"/>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53" name="Freeform 99"/>
          <p:cNvSpPr>
            <a:spLocks/>
          </p:cNvSpPr>
          <p:nvPr/>
        </p:nvSpPr>
        <p:spPr bwMode="black">
          <a:xfrm rot="18469535" flipV="1">
            <a:off x="9758334" y="3537114"/>
            <a:ext cx="1130601" cy="623191"/>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146564887"/>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Configure Exchange Online for AADRM  </a:t>
            </a:r>
            <a:endParaRPr lang="en-US" dirty="0"/>
          </a:p>
        </p:txBody>
      </p:sp>
      <p:sp>
        <p:nvSpPr>
          <p:cNvPr id="5" name="Text Placeholder 4"/>
          <p:cNvSpPr>
            <a:spLocks noGrp="1"/>
          </p:cNvSpPr>
          <p:nvPr>
            <p:ph type="body" sz="quarter" idx="10"/>
          </p:nvPr>
        </p:nvSpPr>
        <p:spPr>
          <a:xfrm>
            <a:off x="128129" y="1308068"/>
            <a:ext cx="11889246" cy="1639360"/>
          </a:xfrm>
        </p:spPr>
        <p:txBody>
          <a:bodyPr/>
          <a:lstStyle/>
          <a:p>
            <a:pPr marL="0" lvl="1">
              <a:lnSpc>
                <a:spcPct val="115000"/>
              </a:lnSpc>
              <a:spcAft>
                <a:spcPts val="300"/>
              </a:spcAft>
            </a:pPr>
            <a:r>
              <a:rPr lang="en-US" sz="2800" dirty="0"/>
              <a:t>Set-</a:t>
            </a:r>
            <a:r>
              <a:rPr lang="en-US" sz="2800" dirty="0" err="1"/>
              <a:t>IRMConfiguration</a:t>
            </a:r>
            <a:r>
              <a:rPr lang="en-US" sz="2800" dirty="0"/>
              <a:t> –</a:t>
            </a:r>
            <a:r>
              <a:rPr lang="en-US" sz="2800" dirty="0" err="1"/>
              <a:t>RMSOnlineKeySharingLocation</a:t>
            </a:r>
            <a:r>
              <a:rPr lang="en-US" sz="2800" dirty="0"/>
              <a:t> "</a:t>
            </a:r>
            <a:r>
              <a:rPr lang="en-US" sz="2800" dirty="0">
                <a:hlinkClick r:id="rId3"/>
              </a:rPr>
              <a:t>https://sp-rms.na.aadrm.com/</a:t>
            </a:r>
            <a:r>
              <a:rPr lang="en-US" sz="2800" dirty="0" err="1">
                <a:hlinkClick r:id="rId3"/>
              </a:rPr>
              <a:t>TenantManagement</a:t>
            </a:r>
            <a:r>
              <a:rPr lang="en-US" sz="2800" dirty="0">
                <a:hlinkClick r:id="rId3"/>
              </a:rPr>
              <a:t>/</a:t>
            </a:r>
            <a:r>
              <a:rPr lang="en-US" sz="2800" dirty="0" err="1">
                <a:hlinkClick r:id="rId3"/>
              </a:rPr>
              <a:t>ServicePartner.svc</a:t>
            </a:r>
            <a:r>
              <a:rPr lang="en-US" sz="2800" dirty="0"/>
              <a:t>"</a:t>
            </a:r>
            <a:endParaRPr lang="en-US" sz="2800" dirty="0">
              <a:solidFill>
                <a:schemeClr val="bg1"/>
              </a:solidFill>
              <a:latin typeface="Lucida Console" panose="020B0609040504020204" pitchFamily="49" charset="0"/>
            </a:endParaRPr>
          </a:p>
        </p:txBody>
      </p:sp>
      <p:sp>
        <p:nvSpPr>
          <p:cNvPr id="8" name="Text Placeholder 4"/>
          <p:cNvSpPr txBox="1">
            <a:spLocks/>
          </p:cNvSpPr>
          <p:nvPr/>
        </p:nvSpPr>
        <p:spPr>
          <a:xfrm>
            <a:off x="128129" y="3643966"/>
            <a:ext cx="11889246" cy="1175706"/>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a:lnSpc>
                <a:spcPct val="115000"/>
              </a:lnSpc>
              <a:spcAft>
                <a:spcPts val="300"/>
              </a:spcAft>
            </a:pPr>
            <a:r>
              <a:rPr lang="en-US" sz="2800" dirty="0"/>
              <a:t>Import-</a:t>
            </a:r>
            <a:r>
              <a:rPr lang="en-US" sz="2800" dirty="0" err="1"/>
              <a:t>RMSTrustedPublishingDomain</a:t>
            </a:r>
            <a:r>
              <a:rPr lang="en-US" sz="2800" dirty="0"/>
              <a:t> -</a:t>
            </a:r>
            <a:r>
              <a:rPr lang="en-US" sz="2800" dirty="0" err="1"/>
              <a:t>RMSOnline</a:t>
            </a:r>
            <a:r>
              <a:rPr lang="en-US" sz="2800" dirty="0"/>
              <a:t> -name "RMS Online"</a:t>
            </a:r>
            <a:endParaRPr lang="en-US" sz="2800" dirty="0">
              <a:solidFill>
                <a:schemeClr val="bg1"/>
              </a:solidFill>
              <a:latin typeface="Lucida Console" panose="020B0609040504020204" pitchFamily="49" charset="0"/>
            </a:endParaRPr>
          </a:p>
        </p:txBody>
      </p:sp>
      <p:sp>
        <p:nvSpPr>
          <p:cNvPr id="9" name="Text Placeholder 4"/>
          <p:cNvSpPr txBox="1">
            <a:spLocks/>
          </p:cNvSpPr>
          <p:nvPr/>
        </p:nvSpPr>
        <p:spPr>
          <a:xfrm>
            <a:off x="128129" y="5482036"/>
            <a:ext cx="11889246" cy="648319"/>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a:lnSpc>
                <a:spcPct val="115000"/>
              </a:lnSpc>
              <a:spcAft>
                <a:spcPts val="300"/>
              </a:spcAft>
            </a:pPr>
            <a:r>
              <a:rPr lang="en-US" sz="2800" dirty="0"/>
              <a:t>Set-</a:t>
            </a:r>
            <a:r>
              <a:rPr lang="en-US" sz="2800" dirty="0" err="1"/>
              <a:t>IRMConfiguration</a:t>
            </a:r>
            <a:r>
              <a:rPr lang="en-US" sz="2800" dirty="0"/>
              <a:t> -</a:t>
            </a:r>
            <a:r>
              <a:rPr lang="en-US" sz="2800" dirty="0" err="1"/>
              <a:t>InternalLicensingEnabled</a:t>
            </a:r>
            <a:r>
              <a:rPr lang="en-US" sz="2800" dirty="0"/>
              <a:t> $true</a:t>
            </a:r>
            <a:endParaRPr lang="en-US" sz="2800" dirty="0">
              <a:solidFill>
                <a:schemeClr val="bg1"/>
              </a:solidFill>
              <a:latin typeface="Lucida Console" panose="020B0609040504020204" pitchFamily="49" charset="0"/>
            </a:endParaRPr>
          </a:p>
        </p:txBody>
      </p:sp>
    </p:spTree>
    <p:extLst>
      <p:ext uri="{BB962C8B-B14F-4D97-AF65-F5344CB8AC3E}">
        <p14:creationId xmlns:p14="http://schemas.microsoft.com/office/powerpoint/2010/main" val="229801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948" y="233151"/>
            <a:ext cx="11370961" cy="762786"/>
          </a:xfrm>
        </p:spPr>
        <p:txBody>
          <a:bodyPr/>
          <a:lstStyle/>
          <a:p>
            <a:r>
              <a:rPr lang="en-US" dirty="0" smtClean="0"/>
              <a:t>Client Deployment Considerations</a:t>
            </a:r>
            <a:endParaRPr lang="en-US" dirty="0"/>
          </a:p>
        </p:txBody>
      </p:sp>
      <p:sp>
        <p:nvSpPr>
          <p:cNvPr id="3" name="Text Placeholder 2"/>
          <p:cNvSpPr>
            <a:spLocks noGrp="1"/>
          </p:cNvSpPr>
          <p:nvPr>
            <p:ph type="body" sz="quarter" idx="10"/>
          </p:nvPr>
        </p:nvSpPr>
        <p:spPr>
          <a:xfrm>
            <a:off x="531947" y="728194"/>
            <a:ext cx="11370961" cy="7386638"/>
          </a:xfrm>
        </p:spPr>
        <p:txBody>
          <a:bodyPr/>
          <a:lstStyle/>
          <a:p>
            <a:pPr marL="346486" lvl="1" indent="0">
              <a:buNone/>
            </a:pPr>
            <a:endParaRPr lang="en-US" dirty="0"/>
          </a:p>
          <a:p>
            <a:pPr marL="0" indent="0">
              <a:buNone/>
            </a:pPr>
            <a:r>
              <a:rPr lang="en-US" dirty="0" smtClean="0"/>
              <a:t>Office 2013 and 2010 </a:t>
            </a:r>
          </a:p>
          <a:p>
            <a:pPr lvl="1"/>
            <a:r>
              <a:rPr lang="en-US" sz="2800" dirty="0"/>
              <a:t>Office 2013 </a:t>
            </a:r>
            <a:r>
              <a:rPr lang="en-US" sz="2800" dirty="0" smtClean="0"/>
              <a:t>natively integrated with AADRM</a:t>
            </a:r>
          </a:p>
          <a:p>
            <a:pPr lvl="1"/>
            <a:r>
              <a:rPr lang="en-US" sz="2800" dirty="0" smtClean="0"/>
              <a:t>Office 2010 will require IP Viewer, in the interim can be configured via tool and </a:t>
            </a:r>
            <a:r>
              <a:rPr lang="en-US" sz="2800" dirty="0" err="1" smtClean="0"/>
              <a:t>qfe’s</a:t>
            </a:r>
            <a:r>
              <a:rPr lang="en-US" sz="2800" dirty="0" smtClean="0"/>
              <a:t>. </a:t>
            </a:r>
          </a:p>
          <a:p>
            <a:pPr marL="0" indent="0">
              <a:buNone/>
            </a:pPr>
            <a:endParaRPr lang="en-US" dirty="0" smtClean="0"/>
          </a:p>
          <a:p>
            <a:pPr marL="0" indent="0">
              <a:buNone/>
            </a:pPr>
            <a:r>
              <a:rPr lang="en-US" dirty="0" smtClean="0"/>
              <a:t>IP Viewer </a:t>
            </a:r>
          </a:p>
          <a:p>
            <a:pPr lvl="1"/>
            <a:r>
              <a:rPr lang="en-US" sz="2800" dirty="0" smtClean="0"/>
              <a:t>Will configure Office 2010 to simplify client deployment*</a:t>
            </a:r>
          </a:p>
          <a:p>
            <a:pPr lvl="1"/>
            <a:r>
              <a:rPr lang="en-US" sz="2800" dirty="0" smtClean="0"/>
              <a:t>Viewer can be deployed by IT, or installed by users to configure system </a:t>
            </a:r>
          </a:p>
          <a:p>
            <a:pPr lvl="1"/>
            <a:r>
              <a:rPr lang="en-US" sz="2800" dirty="0" smtClean="0"/>
              <a:t>Viewer will support IT deployment mechanisms, SCCM, GPO etc.. </a:t>
            </a:r>
          </a:p>
          <a:p>
            <a:pPr lvl="1"/>
            <a:r>
              <a:rPr lang="en-US" sz="2800" dirty="0" smtClean="0"/>
              <a:t>For more info on viewer see Dan’s talk </a:t>
            </a:r>
          </a:p>
          <a:p>
            <a:pPr lvl="1"/>
            <a:endParaRPr lang="en-US" dirty="0" smtClean="0"/>
          </a:p>
          <a:p>
            <a:pPr marL="342900" lvl="1" indent="0">
              <a:buNone/>
            </a:pPr>
            <a:endParaRPr lang="en-US" dirty="0" smtClean="0"/>
          </a:p>
          <a:p>
            <a:pPr marL="342900" lvl="1" indent="0">
              <a:buNone/>
            </a:pPr>
            <a:endParaRPr lang="en-US" dirty="0" smtClean="0"/>
          </a:p>
        </p:txBody>
      </p:sp>
    </p:spTree>
    <p:extLst>
      <p:ext uri="{BB962C8B-B14F-4D97-AF65-F5344CB8AC3E}">
        <p14:creationId xmlns:p14="http://schemas.microsoft.com/office/powerpoint/2010/main" val="1008665413"/>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11887200" cy="4271939"/>
          </a:xfrm>
        </p:spPr>
        <p:txBody>
          <a:bodyPr/>
          <a:lstStyle/>
          <a:p>
            <a:r>
              <a:rPr lang="en-US" dirty="0" smtClean="0"/>
              <a:t>Available Now</a:t>
            </a:r>
          </a:p>
          <a:p>
            <a:pPr lvl="1"/>
            <a:r>
              <a:rPr lang="en-US" sz="2800" dirty="0" smtClean="0"/>
              <a:t>Get an Office 365 E3 trial account</a:t>
            </a:r>
            <a:br>
              <a:rPr lang="en-US" sz="2800" dirty="0" smtClean="0"/>
            </a:br>
            <a:r>
              <a:rPr lang="en-US" sz="2800" dirty="0">
                <a:hlinkClick r:id="rId3"/>
              </a:rPr>
              <a:t>http://</a:t>
            </a:r>
            <a:r>
              <a:rPr lang="en-US" sz="2800" dirty="0" smtClean="0">
                <a:hlinkClick r:id="rId3"/>
              </a:rPr>
              <a:t>office.microsoft.com/en-us/redir/FX103030346.aspx</a:t>
            </a:r>
            <a:r>
              <a:rPr lang="en-US" sz="2800" dirty="0" smtClean="0"/>
              <a:t> </a:t>
            </a:r>
          </a:p>
          <a:p>
            <a:pPr lvl="1"/>
            <a:r>
              <a:rPr lang="en-US" sz="2800" dirty="0" smtClean="0"/>
              <a:t>Create </a:t>
            </a:r>
            <a:r>
              <a:rPr lang="en-US" sz="2800" dirty="0"/>
              <a:t>user </a:t>
            </a:r>
            <a:r>
              <a:rPr lang="en-US" sz="2800" dirty="0" smtClean="0"/>
              <a:t>accounts, turn on RMS, Exchange and SharePoint features</a:t>
            </a:r>
          </a:p>
          <a:p>
            <a:pPr lvl="1"/>
            <a:r>
              <a:rPr lang="en-US" sz="2800" dirty="0" smtClean="0"/>
              <a:t>Create a second trial organization to test collaboration</a:t>
            </a:r>
          </a:p>
          <a:p>
            <a:pPr lvl="1"/>
            <a:r>
              <a:rPr lang="en-US" sz="2800" dirty="0" smtClean="0"/>
              <a:t>Learn more about Exchange offer</a:t>
            </a:r>
            <a:br>
              <a:rPr lang="en-US" sz="2800" dirty="0" smtClean="0"/>
            </a:br>
            <a:r>
              <a:rPr lang="en-US" sz="2800" dirty="0" smtClean="0">
                <a:hlinkClick r:id="rId4"/>
              </a:rPr>
              <a:t>http://office.microsoft.com/en-us/redir/FX103739072.aspx</a:t>
            </a:r>
            <a:endParaRPr lang="en-US" sz="2800" dirty="0" smtClean="0"/>
          </a:p>
          <a:p>
            <a:pPr lvl="1"/>
            <a:r>
              <a:rPr lang="en-US" sz="2800" dirty="0" smtClean="0"/>
              <a:t>Use </a:t>
            </a:r>
            <a:r>
              <a:rPr lang="en-US" sz="2800" dirty="0" err="1" smtClean="0"/>
              <a:t>Foxit</a:t>
            </a:r>
            <a:r>
              <a:rPr lang="en-US" sz="2800" dirty="0" smtClean="0"/>
              <a:t> PDF reader with built-in RMS</a:t>
            </a:r>
            <a:br>
              <a:rPr lang="en-US" sz="2800" dirty="0" smtClean="0"/>
            </a:br>
            <a:r>
              <a:rPr lang="en-US" sz="2800" dirty="0" smtClean="0">
                <a:hlinkClick r:id="rId5"/>
              </a:rPr>
              <a:t>http://www.foxitsoftware.com/</a:t>
            </a:r>
            <a:r>
              <a:rPr lang="en-US" sz="2800" dirty="0" smtClean="0"/>
              <a:t> </a:t>
            </a:r>
          </a:p>
        </p:txBody>
      </p:sp>
      <p:sp>
        <p:nvSpPr>
          <p:cNvPr id="2" name="Title 1"/>
          <p:cNvSpPr>
            <a:spLocks noGrp="1"/>
          </p:cNvSpPr>
          <p:nvPr>
            <p:ph type="title"/>
          </p:nvPr>
        </p:nvSpPr>
        <p:spPr/>
        <p:txBody>
          <a:bodyPr/>
          <a:lstStyle/>
          <a:p>
            <a:r>
              <a:rPr lang="en-US" dirty="0" smtClean="0"/>
              <a:t>Try it yourself!</a:t>
            </a:r>
            <a:endParaRPr lang="en-US" dirty="0"/>
          </a:p>
        </p:txBody>
      </p:sp>
    </p:spTree>
    <p:extLst>
      <p:ext uri="{BB962C8B-B14F-4D97-AF65-F5344CB8AC3E}">
        <p14:creationId xmlns:p14="http://schemas.microsoft.com/office/powerpoint/2010/main" val="258147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Cloud-Accepting Enterprise (without RMS)</a:t>
            </a:r>
            <a:endParaRPr lang="en-US" dirty="0"/>
          </a:p>
        </p:txBody>
      </p:sp>
      <p:sp>
        <p:nvSpPr>
          <p:cNvPr id="14" name="Rectangle 13"/>
          <p:cNvSpPr/>
          <p:nvPr/>
        </p:nvSpPr>
        <p:spPr bwMode="auto">
          <a:xfrm>
            <a:off x="3078640" y="1897062"/>
            <a:ext cx="45719" cy="4419600"/>
          </a:xfrm>
          <a:prstGeom prst="rect">
            <a:avLst/>
          </a:prstGeom>
          <a:solidFill>
            <a:schemeClr val="tx1">
              <a:lumMod val="85000"/>
            </a:schemeClr>
          </a:solidFill>
          <a:ln>
            <a:no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Oval 8"/>
          <p:cNvSpPr/>
          <p:nvPr/>
        </p:nvSpPr>
        <p:spPr bwMode="auto">
          <a:xfrm>
            <a:off x="10956157" y="2125662"/>
            <a:ext cx="914400" cy="914400"/>
          </a:xfrm>
          <a:prstGeom prst="ellipse">
            <a:avLst/>
          </a:prstGeom>
          <a:solidFill>
            <a:srgbClr val="00B0F0"/>
          </a:soli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RMS</a:t>
            </a: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Apps</a:t>
            </a:r>
            <a:endParaRPr lang="en-US" sz="1600" dirty="0">
              <a:gradFill>
                <a:gsLst>
                  <a:gs pos="0">
                    <a:srgbClr val="FFFFFF"/>
                  </a:gs>
                  <a:gs pos="100000">
                    <a:srgbClr val="FFFFFF"/>
                  </a:gs>
                </a:gsLst>
                <a:lin ang="5400000" scaled="0"/>
              </a:gradFill>
            </a:endParaRPr>
          </a:p>
        </p:txBody>
      </p:sp>
      <p:sp>
        <p:nvSpPr>
          <p:cNvPr id="40" name="Oval 39"/>
          <p:cNvSpPr/>
          <p:nvPr/>
        </p:nvSpPr>
        <p:spPr bwMode="auto">
          <a:xfrm>
            <a:off x="10956157" y="5021262"/>
            <a:ext cx="914400" cy="914400"/>
          </a:xfrm>
          <a:prstGeom prst="ellipse">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RMS</a:t>
            </a: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Apps</a:t>
            </a:r>
            <a:endParaRPr lang="en-US" sz="1600" dirty="0">
              <a:gradFill>
                <a:gsLst>
                  <a:gs pos="0">
                    <a:srgbClr val="FFFFFF"/>
                  </a:gs>
                  <a:gs pos="100000">
                    <a:srgbClr val="FFFFFF"/>
                  </a:gs>
                </a:gsLst>
                <a:lin ang="5400000" scaled="0"/>
              </a:gradFill>
            </a:endParaRPr>
          </a:p>
        </p:txBody>
      </p:sp>
      <p:grpSp>
        <p:nvGrpSpPr>
          <p:cNvPr id="8" name="Group 7"/>
          <p:cNvGrpSpPr/>
          <p:nvPr/>
        </p:nvGrpSpPr>
        <p:grpSpPr>
          <a:xfrm>
            <a:off x="2606199" y="5722170"/>
            <a:ext cx="3459638" cy="914400"/>
            <a:chOff x="2606199" y="5722170"/>
            <a:chExt cx="3459638" cy="914400"/>
          </a:xfrm>
        </p:grpSpPr>
        <p:sp>
          <p:nvSpPr>
            <p:cNvPr id="38" name="Isosceles Triangle 37"/>
            <p:cNvSpPr/>
            <p:nvPr/>
          </p:nvSpPr>
          <p:spPr bwMode="auto">
            <a:xfrm>
              <a:off x="2606199" y="5752387"/>
              <a:ext cx="990600" cy="853966"/>
            </a:xfrm>
            <a:prstGeom prst="triangle">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AD</a:t>
              </a:r>
              <a:endParaRPr lang="en-US" sz="2000" dirty="0">
                <a:gradFill>
                  <a:gsLst>
                    <a:gs pos="0">
                      <a:srgbClr val="FFFFFF"/>
                    </a:gs>
                    <a:gs pos="100000">
                      <a:srgbClr val="FFFFFF"/>
                    </a:gs>
                  </a:gsLst>
                  <a:lin ang="5400000" scaled="0"/>
                </a:gradFill>
              </a:endParaRPr>
            </a:p>
          </p:txBody>
        </p:sp>
        <p:sp>
          <p:nvSpPr>
            <p:cNvPr id="42" name="Rectangle 41"/>
            <p:cNvSpPr/>
            <p:nvPr/>
          </p:nvSpPr>
          <p:spPr bwMode="auto">
            <a:xfrm>
              <a:off x="4008437" y="5722170"/>
              <a:ext cx="914400" cy="914400"/>
            </a:xfrm>
            <a:prstGeom prst="rect">
              <a:avLst/>
            </a:prstGeom>
            <a:solidFill>
              <a:schemeClr val="accent3"/>
            </a:solidFill>
            <a:ln>
              <a:noFill/>
              <a:headEnd type="none" w="med" len="med"/>
              <a:tailEnd type="none" w="med" len="med"/>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Ex</a:t>
              </a:r>
              <a:endParaRPr lang="en-US" sz="2000" b="1" dirty="0">
                <a:gradFill>
                  <a:gsLst>
                    <a:gs pos="0">
                      <a:srgbClr val="FFFFFF"/>
                    </a:gs>
                    <a:gs pos="100000">
                      <a:srgbClr val="FFFFFF"/>
                    </a:gs>
                  </a:gsLst>
                  <a:lin ang="5400000" scaled="0"/>
                </a:gradFill>
              </a:endParaRPr>
            </a:p>
          </p:txBody>
        </p:sp>
        <p:sp>
          <p:nvSpPr>
            <p:cNvPr id="43" name="Rectangle 42"/>
            <p:cNvSpPr/>
            <p:nvPr/>
          </p:nvSpPr>
          <p:spPr bwMode="auto">
            <a:xfrm>
              <a:off x="5151437" y="5722170"/>
              <a:ext cx="914400" cy="914400"/>
            </a:xfrm>
            <a:prstGeom prst="rect">
              <a:avLst/>
            </a:prstGeom>
            <a:solidFill>
              <a:schemeClr val="accent3"/>
            </a:solidFill>
            <a:ln>
              <a:noFill/>
              <a:headEnd type="none" w="med" len="med"/>
              <a:tailEnd type="none" w="med" len="med"/>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SP</a:t>
              </a:r>
              <a:endParaRPr lang="en-US" sz="2000" b="1" dirty="0">
                <a:gradFill>
                  <a:gsLst>
                    <a:gs pos="0">
                      <a:srgbClr val="FFFFFF"/>
                    </a:gs>
                    <a:gs pos="100000">
                      <a:srgbClr val="FFFFFF"/>
                    </a:gs>
                  </a:gsLst>
                  <a:lin ang="5400000" scaled="0"/>
                </a:gradFill>
              </a:endParaRPr>
            </a:p>
          </p:txBody>
        </p:sp>
      </p:grpSp>
      <p:grpSp>
        <p:nvGrpSpPr>
          <p:cNvPr id="17" name="Group 16"/>
          <p:cNvGrpSpPr/>
          <p:nvPr/>
        </p:nvGrpSpPr>
        <p:grpSpPr>
          <a:xfrm>
            <a:off x="8961437" y="5021262"/>
            <a:ext cx="1909139" cy="914400"/>
            <a:chOff x="8961437" y="5021262"/>
            <a:chExt cx="1909139" cy="914400"/>
          </a:xfrm>
          <a:solidFill>
            <a:schemeClr val="accent3"/>
          </a:solidFill>
        </p:grpSpPr>
        <p:sp>
          <p:nvSpPr>
            <p:cNvPr id="41" name="Oval 40"/>
            <p:cNvSpPr/>
            <p:nvPr/>
          </p:nvSpPr>
          <p:spPr bwMode="auto">
            <a:xfrm>
              <a:off x="9956176" y="5021262"/>
              <a:ext cx="914400" cy="914400"/>
            </a:xfrm>
            <a:prstGeom prst="ellipse">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Office</a:t>
              </a:r>
              <a:endParaRPr lang="en-US" sz="1600" dirty="0">
                <a:gradFill>
                  <a:gsLst>
                    <a:gs pos="0">
                      <a:srgbClr val="FFFFFF"/>
                    </a:gs>
                    <a:gs pos="100000">
                      <a:srgbClr val="FFFFFF"/>
                    </a:gs>
                  </a:gsLst>
                  <a:lin ang="5400000" scaled="0"/>
                </a:gradFill>
              </a:endParaRP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Apps</a:t>
              </a:r>
              <a:endParaRPr lang="en-US" sz="1600" dirty="0">
                <a:gradFill>
                  <a:gsLst>
                    <a:gs pos="0">
                      <a:srgbClr val="FFFFFF"/>
                    </a:gs>
                    <a:gs pos="100000">
                      <a:srgbClr val="FFFFFF"/>
                    </a:gs>
                  </a:gsLst>
                  <a:lin ang="5400000" scaled="0"/>
                </a:gradFill>
              </a:endParaRPr>
            </a:p>
          </p:txBody>
        </p:sp>
        <p:sp>
          <p:nvSpPr>
            <p:cNvPr id="46" name="Oval 45"/>
            <p:cNvSpPr/>
            <p:nvPr/>
          </p:nvSpPr>
          <p:spPr bwMode="auto">
            <a:xfrm>
              <a:off x="8961437" y="5021262"/>
              <a:ext cx="914400" cy="914400"/>
            </a:xfrm>
            <a:prstGeom prst="ellipse">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Device</a:t>
              </a: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(EAS)</a:t>
              </a:r>
              <a:endParaRPr lang="en-US" sz="1600" dirty="0">
                <a:gradFill>
                  <a:gsLst>
                    <a:gs pos="0">
                      <a:srgbClr val="FFFFFF"/>
                    </a:gs>
                    <a:gs pos="100000">
                      <a:srgbClr val="FFFFFF"/>
                    </a:gs>
                  </a:gsLst>
                  <a:lin ang="5400000" scaled="0"/>
                </a:gradFill>
              </a:endParaRPr>
            </a:p>
          </p:txBody>
        </p:sp>
      </p:grpSp>
      <p:grpSp>
        <p:nvGrpSpPr>
          <p:cNvPr id="15" name="Group 14"/>
          <p:cNvGrpSpPr/>
          <p:nvPr/>
        </p:nvGrpSpPr>
        <p:grpSpPr>
          <a:xfrm>
            <a:off x="579437" y="5105397"/>
            <a:ext cx="1593078" cy="731520"/>
            <a:chOff x="579437" y="5105397"/>
            <a:chExt cx="1593078" cy="731520"/>
          </a:xfrm>
        </p:grpSpPr>
        <p:pic>
          <p:nvPicPr>
            <p:cNvPr id="39" name="Picture 4" descr="C:\Users\danpl\AppData\Local\Microsoft\Windows\Temporary Internet Files\Content.IE5\I1Z9KAMI\MC90043161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995" y="5105397"/>
              <a:ext cx="731520" cy="731520"/>
            </a:xfrm>
            <a:prstGeom prst="rect">
              <a:avLst/>
            </a:prstGeom>
            <a:solidFill>
              <a:schemeClr val="accent3"/>
            </a:solidFill>
          </p:spPr>
        </p:pic>
        <p:pic>
          <p:nvPicPr>
            <p:cNvPr id="4099" name="Picture 3" descr="C:\Users\danpl\AppData\Local\Microsoft\Windows\Temporary Internet Files\Content.IE5\GO3JHA3C\MC900431646[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437" y="5105397"/>
              <a:ext cx="731520" cy="731520"/>
            </a:xfrm>
            <a:prstGeom prst="rect">
              <a:avLst/>
            </a:prstGeom>
            <a:solidFill>
              <a:schemeClr val="accent3"/>
            </a:solidFill>
            <a:extLst/>
          </p:spPr>
        </p:pic>
      </p:grpSp>
      <p:sp>
        <p:nvSpPr>
          <p:cNvPr id="56" name="Rectangle 55"/>
          <p:cNvSpPr/>
          <p:nvPr/>
        </p:nvSpPr>
        <p:spPr bwMode="auto">
          <a:xfrm rot="5400000">
            <a:off x="4822254" y="169300"/>
            <a:ext cx="45719" cy="3502152"/>
          </a:xfrm>
          <a:prstGeom prst="rect">
            <a:avLst/>
          </a:prstGeom>
          <a:solidFill>
            <a:schemeClr val="tx1">
              <a:lumMod val="85000"/>
            </a:schemeClr>
          </a:solidFill>
          <a:ln>
            <a:no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2" name="Rectangle 31"/>
          <p:cNvSpPr/>
          <p:nvPr/>
        </p:nvSpPr>
        <p:spPr bwMode="auto">
          <a:xfrm>
            <a:off x="6294437" y="1434345"/>
            <a:ext cx="914400" cy="914400"/>
          </a:xfrm>
          <a:prstGeom prst="rect">
            <a:avLst/>
          </a:prstGeom>
          <a:solidFill>
            <a:srgbClr val="00B0F0"/>
          </a:soli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RMSO</a:t>
            </a:r>
            <a:endParaRPr lang="en-US" sz="2000" b="1" dirty="0">
              <a:gradFill>
                <a:gsLst>
                  <a:gs pos="0">
                    <a:srgbClr val="FFFFFF"/>
                  </a:gs>
                  <a:gs pos="100000">
                    <a:srgbClr val="FFFFFF"/>
                  </a:gs>
                </a:gsLst>
                <a:lin ang="5400000" scaled="0"/>
              </a:gradFill>
            </a:endParaRPr>
          </a:p>
        </p:txBody>
      </p:sp>
      <p:grpSp>
        <p:nvGrpSpPr>
          <p:cNvPr id="25" name="Group 24"/>
          <p:cNvGrpSpPr/>
          <p:nvPr/>
        </p:nvGrpSpPr>
        <p:grpSpPr>
          <a:xfrm>
            <a:off x="2560637" y="1464562"/>
            <a:ext cx="1101261" cy="889700"/>
            <a:chOff x="2983376" y="1464562"/>
            <a:chExt cx="1101261" cy="889700"/>
          </a:xfrm>
        </p:grpSpPr>
        <p:sp>
          <p:nvSpPr>
            <p:cNvPr id="5" name="Isosceles Triangle 4"/>
            <p:cNvSpPr/>
            <p:nvPr/>
          </p:nvSpPr>
          <p:spPr bwMode="auto">
            <a:xfrm>
              <a:off x="3028938" y="1464562"/>
              <a:ext cx="990600" cy="853966"/>
            </a:xfrm>
            <a:prstGeom prst="triangle">
              <a:avLst/>
            </a:prstGeom>
            <a:solidFill>
              <a:srgbClr val="00B0F0"/>
            </a:soli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b="1" dirty="0">
                <a:gradFill>
                  <a:gsLst>
                    <a:gs pos="0">
                      <a:srgbClr val="FFFFFF"/>
                    </a:gs>
                    <a:gs pos="100000">
                      <a:srgbClr val="FFFFFF"/>
                    </a:gs>
                  </a:gsLst>
                  <a:lin ang="5400000" scaled="0"/>
                </a:gradFill>
              </a:endParaRPr>
            </a:p>
          </p:txBody>
        </p:sp>
        <p:sp>
          <p:nvSpPr>
            <p:cNvPr id="23" name="TextBox 22"/>
            <p:cNvSpPr txBox="1"/>
            <p:nvPr/>
          </p:nvSpPr>
          <p:spPr>
            <a:xfrm>
              <a:off x="2983376" y="1781798"/>
              <a:ext cx="1101261" cy="572464"/>
            </a:xfrm>
            <a:prstGeom prst="rect">
              <a:avLst/>
            </a:prstGeom>
            <a:noFill/>
            <a:effectLst>
              <a:glow rad="101600">
                <a:schemeClr val="accent1">
                  <a:satMod val="175000"/>
                  <a:alpha val="40000"/>
                </a:schemeClr>
              </a:glow>
            </a:effectLst>
          </p:spPr>
          <p:txBody>
            <a:bodyPr wrap="square" lIns="182880" tIns="146304" rIns="182880" bIns="146304" rtlCol="0">
              <a:spAutoFit/>
            </a:bodyPr>
            <a:lstStyle/>
            <a:p>
              <a:pPr algn="ctr">
                <a:lnSpc>
                  <a:spcPct val="90000"/>
                </a:lnSpc>
                <a:spcAft>
                  <a:spcPts val="600"/>
                </a:spcAft>
              </a:pPr>
              <a:r>
                <a:rPr lang="en-US" sz="2000" dirty="0" smtClean="0">
                  <a:gradFill>
                    <a:gsLst>
                      <a:gs pos="2917">
                        <a:schemeClr val="tx1"/>
                      </a:gs>
                      <a:gs pos="30000">
                        <a:schemeClr val="tx1"/>
                      </a:gs>
                    </a:gsLst>
                    <a:lin ang="5400000" scaled="0"/>
                  </a:gradFill>
                </a:rPr>
                <a:t>AAD</a:t>
              </a:r>
            </a:p>
          </p:txBody>
        </p:sp>
      </p:grpSp>
      <p:sp>
        <p:nvSpPr>
          <p:cNvPr id="28" name="Oval 27"/>
          <p:cNvSpPr/>
          <p:nvPr/>
        </p:nvSpPr>
        <p:spPr bwMode="auto">
          <a:xfrm>
            <a:off x="9956176" y="2125662"/>
            <a:ext cx="914400" cy="914400"/>
          </a:xfrm>
          <a:prstGeom prst="ellipse">
            <a:avLst/>
          </a:prstGeom>
          <a:solidFill>
            <a:srgbClr val="00B0F0"/>
          </a:soli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Office</a:t>
            </a: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Apps</a:t>
            </a:r>
            <a:endParaRPr lang="en-US" sz="1600" dirty="0">
              <a:gradFill>
                <a:gsLst>
                  <a:gs pos="0">
                    <a:srgbClr val="FFFFFF"/>
                  </a:gs>
                  <a:gs pos="100000">
                    <a:srgbClr val="FFFFFF"/>
                  </a:gs>
                </a:gsLst>
                <a:lin ang="5400000" scaled="0"/>
              </a:gradFill>
            </a:endParaRPr>
          </a:p>
        </p:txBody>
      </p:sp>
      <p:sp>
        <p:nvSpPr>
          <p:cNvPr id="22" name="Rectangle 21"/>
          <p:cNvSpPr/>
          <p:nvPr/>
        </p:nvSpPr>
        <p:spPr bwMode="auto">
          <a:xfrm>
            <a:off x="6306117" y="5722170"/>
            <a:ext cx="914400" cy="914400"/>
          </a:xfrm>
          <a:prstGeom prst="rect">
            <a:avLst/>
          </a:prstGeom>
          <a:solidFill>
            <a:schemeClr val="accent3"/>
          </a:solidFill>
          <a:ln>
            <a:noFill/>
            <a:headEnd type="none" w="med" len="med"/>
            <a:tailEnd type="none" w="med" len="med"/>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Conn.</a:t>
            </a:r>
            <a:endParaRPr lang="en-US" sz="2000" b="1" dirty="0">
              <a:gradFill>
                <a:gsLst>
                  <a:gs pos="0">
                    <a:srgbClr val="FFFFFF"/>
                  </a:gs>
                  <a:gs pos="100000">
                    <a:srgbClr val="FFFFFF"/>
                  </a:gs>
                </a:gsLst>
                <a:lin ang="5400000" scaled="0"/>
              </a:gradFill>
            </a:endParaRPr>
          </a:p>
        </p:txBody>
      </p:sp>
      <p:sp>
        <p:nvSpPr>
          <p:cNvPr id="24" name="Rectangle 23"/>
          <p:cNvSpPr/>
          <p:nvPr/>
        </p:nvSpPr>
        <p:spPr bwMode="auto">
          <a:xfrm>
            <a:off x="6763317" y="2348745"/>
            <a:ext cx="45719" cy="3373425"/>
          </a:xfrm>
          <a:prstGeom prst="rect">
            <a:avLst/>
          </a:prstGeom>
          <a:solidFill>
            <a:schemeClr val="tx1">
              <a:lumMod val="85000"/>
            </a:schemeClr>
          </a:solidFill>
          <a:ln>
            <a:no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313779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3" nodeType="clickEffect">
                                  <p:stCondLst>
                                    <p:cond delay="0"/>
                                  </p:stCondLst>
                                  <p:childTnLst>
                                    <p:set>
                                      <p:cBhvr>
                                        <p:cTn id="6" dur="1" fill="hold">
                                          <p:stCondLst>
                                            <p:cond delay="0"/>
                                          </p:stCondLst>
                                        </p:cTn>
                                        <p:tgtEl>
                                          <p:spTgt spid="2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6"/>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25"/>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1"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1"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 presetClass="exit"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1"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 presetClass="exit"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1"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2" nodeType="clickEffect">
                                  <p:stCondLst>
                                    <p:cond delay="0"/>
                                  </p:stCondLst>
                                  <p:childTnLst>
                                    <p:set>
                                      <p:cBhvr>
                                        <p:cTn id="51"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9" grpId="0" animBg="1"/>
      <p:bldP spid="9" grpId="1" animBg="1"/>
      <p:bldP spid="56" grpId="0" animBg="1"/>
      <p:bldP spid="56" grpId="1" animBg="1"/>
      <p:bldP spid="28" grpId="0" animBg="1"/>
      <p:bldP spid="28" grpId="1" animBg="1"/>
      <p:bldP spid="24" grpId="0" animBg="1"/>
      <p:bldP spid="24" grpId="1" animBg="1"/>
      <p:bldP spid="24" grpId="2" animBg="1"/>
      <p:bldP spid="24" grpId="3"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948" y="233151"/>
            <a:ext cx="11370961" cy="762786"/>
          </a:xfrm>
        </p:spPr>
        <p:txBody>
          <a:bodyPr/>
          <a:lstStyle/>
          <a:p>
            <a:r>
              <a:rPr lang="en-US" dirty="0" smtClean="0"/>
              <a:t>AADRM Connector Details</a:t>
            </a:r>
            <a:endParaRPr lang="en-US" dirty="0"/>
          </a:p>
        </p:txBody>
      </p:sp>
      <p:sp>
        <p:nvSpPr>
          <p:cNvPr id="3" name="Text Placeholder 2"/>
          <p:cNvSpPr>
            <a:spLocks noGrp="1"/>
          </p:cNvSpPr>
          <p:nvPr>
            <p:ph type="body" sz="quarter" idx="10"/>
          </p:nvPr>
        </p:nvSpPr>
        <p:spPr>
          <a:xfrm>
            <a:off x="531947" y="624643"/>
            <a:ext cx="11370961" cy="8765477"/>
          </a:xfrm>
        </p:spPr>
        <p:txBody>
          <a:bodyPr/>
          <a:lstStyle/>
          <a:p>
            <a:pPr marL="346486" lvl="1" indent="0">
              <a:buNone/>
            </a:pPr>
            <a:endParaRPr lang="en-US" dirty="0"/>
          </a:p>
          <a:p>
            <a:pPr marL="0" indent="0">
              <a:buNone/>
            </a:pPr>
            <a:r>
              <a:rPr lang="en-US" dirty="0" smtClean="0"/>
              <a:t>Connects On-Premise Workloads to AADRM</a:t>
            </a:r>
          </a:p>
          <a:p>
            <a:pPr lvl="1"/>
            <a:r>
              <a:rPr lang="en-US" dirty="0" smtClean="0"/>
              <a:t>Simple Deployment, just two servers for redundancy</a:t>
            </a:r>
          </a:p>
          <a:p>
            <a:pPr lvl="1"/>
            <a:r>
              <a:rPr lang="en-US" dirty="0" smtClean="0"/>
              <a:t>Simple Administration, maintain a list of authorized applications </a:t>
            </a:r>
          </a:p>
          <a:p>
            <a:pPr marL="342900" lvl="1" indent="0">
              <a:buNone/>
            </a:pPr>
            <a:endParaRPr lang="en-US" dirty="0" smtClean="0"/>
          </a:p>
          <a:p>
            <a:pPr marL="0" indent="0">
              <a:buNone/>
            </a:pPr>
            <a:r>
              <a:rPr lang="en-US" dirty="0" smtClean="0"/>
              <a:t>Supports On-Premise Server Applications</a:t>
            </a:r>
          </a:p>
          <a:p>
            <a:pPr lvl="1"/>
            <a:r>
              <a:rPr lang="en-US" dirty="0" smtClean="0"/>
              <a:t>SharePoint 2010/2013,  Exchange 2010/2013</a:t>
            </a:r>
          </a:p>
          <a:p>
            <a:pPr lvl="1"/>
            <a:r>
              <a:rPr lang="en-US" dirty="0"/>
              <a:t>QFE’s </a:t>
            </a:r>
            <a:r>
              <a:rPr lang="en-US" dirty="0" smtClean="0"/>
              <a:t>need to be applied on </a:t>
            </a:r>
            <a:r>
              <a:rPr lang="en-US" dirty="0"/>
              <a:t>Exchange and SharePoint </a:t>
            </a:r>
            <a:endParaRPr lang="en-US" dirty="0" smtClean="0"/>
          </a:p>
          <a:p>
            <a:pPr marL="342900" lvl="1" indent="0">
              <a:buNone/>
            </a:pPr>
            <a:endParaRPr lang="en-US" dirty="0" smtClean="0"/>
          </a:p>
          <a:p>
            <a:pPr marL="0" indent="0">
              <a:buNone/>
            </a:pPr>
            <a:r>
              <a:rPr lang="en-US" dirty="0" smtClean="0"/>
              <a:t>Hybrid Workload Integration</a:t>
            </a:r>
            <a:endParaRPr lang="en-US" dirty="0"/>
          </a:p>
          <a:p>
            <a:pPr lvl="1"/>
            <a:r>
              <a:rPr lang="en-US" dirty="0"/>
              <a:t>Can also be used </a:t>
            </a:r>
            <a:r>
              <a:rPr lang="en-US" dirty="0" smtClean="0"/>
              <a:t>in conjunction with </a:t>
            </a:r>
            <a:r>
              <a:rPr lang="en-US" dirty="0"/>
              <a:t>Exchange Online and SharePoint Online</a:t>
            </a:r>
          </a:p>
          <a:p>
            <a:pPr lvl="1"/>
            <a:r>
              <a:rPr lang="en-US" dirty="0" smtClean="0"/>
              <a:t>Workloads and users can </a:t>
            </a:r>
            <a:r>
              <a:rPr lang="en-US" dirty="0"/>
              <a:t>work with content created online or </a:t>
            </a:r>
            <a:r>
              <a:rPr lang="en-US" dirty="0" err="1" smtClean="0"/>
              <a:t>on-premise</a:t>
            </a:r>
            <a:r>
              <a:rPr lang="en-US" dirty="0" smtClean="0"/>
              <a:t> within your organization</a:t>
            </a:r>
            <a:endParaRPr lang="en-US" dirty="0"/>
          </a:p>
          <a:p>
            <a:pPr lvl="1"/>
            <a:endParaRPr lang="en-US" dirty="0" smtClean="0"/>
          </a:p>
          <a:p>
            <a:pPr lvl="1"/>
            <a:endParaRPr lang="en-US" dirty="0" smtClean="0"/>
          </a:p>
          <a:p>
            <a:pPr marL="0" indent="0">
              <a:buNone/>
            </a:pPr>
            <a:r>
              <a:rPr lang="en-US" dirty="0" smtClean="0"/>
              <a:t> </a:t>
            </a:r>
          </a:p>
          <a:p>
            <a:pPr lvl="1"/>
            <a:endParaRPr lang="en-US" dirty="0" smtClean="0"/>
          </a:p>
          <a:p>
            <a:pPr lvl="1"/>
            <a:endParaRPr lang="en-US" dirty="0" smtClean="0"/>
          </a:p>
        </p:txBody>
      </p:sp>
    </p:spTree>
    <p:extLst>
      <p:ext uri="{BB962C8B-B14F-4D97-AF65-F5344CB8AC3E}">
        <p14:creationId xmlns:p14="http://schemas.microsoft.com/office/powerpoint/2010/main" val="2707196987"/>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948" y="233151"/>
            <a:ext cx="11370961" cy="762786"/>
          </a:xfrm>
        </p:spPr>
        <p:txBody>
          <a:bodyPr/>
          <a:lstStyle/>
          <a:p>
            <a:r>
              <a:rPr lang="en-US" dirty="0" smtClean="0"/>
              <a:t>AADRM Connector Details</a:t>
            </a:r>
            <a:endParaRPr lang="en-US" dirty="0"/>
          </a:p>
        </p:txBody>
      </p:sp>
      <p:sp>
        <p:nvSpPr>
          <p:cNvPr id="3" name="Text Placeholder 2"/>
          <p:cNvSpPr>
            <a:spLocks noGrp="1"/>
          </p:cNvSpPr>
          <p:nvPr>
            <p:ph type="body" sz="quarter" idx="10"/>
          </p:nvPr>
        </p:nvSpPr>
        <p:spPr>
          <a:xfrm>
            <a:off x="531948" y="638931"/>
            <a:ext cx="11370961" cy="4715137"/>
          </a:xfrm>
        </p:spPr>
        <p:txBody>
          <a:bodyPr/>
          <a:lstStyle/>
          <a:p>
            <a:pPr marL="346486" lvl="1" indent="0">
              <a:buNone/>
            </a:pPr>
            <a:endParaRPr lang="en-US" dirty="0" smtClean="0"/>
          </a:p>
          <a:p>
            <a:pPr marL="0" indent="0">
              <a:buNone/>
            </a:pPr>
            <a:r>
              <a:rPr lang="en-US" dirty="0" smtClean="0"/>
              <a:t>Requires AD Synchronization to </a:t>
            </a:r>
            <a:r>
              <a:rPr lang="en-US" dirty="0"/>
              <a:t>AAD</a:t>
            </a:r>
          </a:p>
          <a:p>
            <a:pPr lvl="1"/>
            <a:r>
              <a:rPr lang="en-US" dirty="0"/>
              <a:t>E</a:t>
            </a:r>
            <a:r>
              <a:rPr lang="en-US" dirty="0" smtClean="0"/>
              <a:t>nables </a:t>
            </a:r>
            <a:r>
              <a:rPr lang="en-US" dirty="0"/>
              <a:t>User lookups and Group Expansion for </a:t>
            </a:r>
            <a:r>
              <a:rPr lang="en-US" dirty="0" smtClean="0"/>
              <a:t>Authorization</a:t>
            </a:r>
          </a:p>
          <a:p>
            <a:pPr lvl="1"/>
            <a:r>
              <a:rPr lang="en-US" dirty="0" smtClean="0"/>
              <a:t>Use </a:t>
            </a:r>
            <a:r>
              <a:rPr lang="en-US" dirty="0" err="1" smtClean="0"/>
              <a:t>Dirsync</a:t>
            </a:r>
            <a:r>
              <a:rPr lang="en-US" dirty="0" smtClean="0"/>
              <a:t> or FIM </a:t>
            </a:r>
            <a:endParaRPr lang="en-US" dirty="0"/>
          </a:p>
          <a:p>
            <a:pPr lvl="1"/>
            <a:r>
              <a:rPr lang="en-US" dirty="0" smtClean="0"/>
              <a:t>ADFS </a:t>
            </a:r>
            <a:r>
              <a:rPr lang="en-US" dirty="0"/>
              <a:t>or Password Synchronization </a:t>
            </a:r>
            <a:r>
              <a:rPr lang="en-US" dirty="0" smtClean="0"/>
              <a:t>enables seamless User Authentication</a:t>
            </a:r>
          </a:p>
          <a:p>
            <a:pPr marL="342900" lvl="1" indent="0">
              <a:buNone/>
            </a:pPr>
            <a:endParaRPr lang="en-US" dirty="0" smtClean="0"/>
          </a:p>
          <a:p>
            <a:pPr marL="0" indent="0">
              <a:buNone/>
            </a:pPr>
            <a:r>
              <a:rPr lang="en-US" dirty="0" smtClean="0"/>
              <a:t>Requires WS ’08 R2 or WS ‘12</a:t>
            </a:r>
          </a:p>
          <a:p>
            <a:pPr lvl="1"/>
            <a:r>
              <a:rPr lang="en-US" dirty="0" smtClean="0"/>
              <a:t>SKU’s supported (All non-core versions supported)</a:t>
            </a:r>
          </a:p>
          <a:p>
            <a:pPr lvl="1"/>
            <a:r>
              <a:rPr lang="en-US" dirty="0"/>
              <a:t>Minimum </a:t>
            </a:r>
            <a:r>
              <a:rPr lang="en-US" dirty="0" smtClean="0"/>
              <a:t>Hardware requirements (same as Base OS)  </a:t>
            </a:r>
          </a:p>
          <a:p>
            <a:pPr lvl="1"/>
            <a:endParaRPr lang="en-US" dirty="0" smtClean="0"/>
          </a:p>
        </p:txBody>
      </p:sp>
    </p:spTree>
    <p:extLst>
      <p:ext uri="{BB962C8B-B14F-4D97-AF65-F5344CB8AC3E}">
        <p14:creationId xmlns:p14="http://schemas.microsoft.com/office/powerpoint/2010/main" val="2769496657"/>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2928" y="254033"/>
            <a:ext cx="11889564" cy="917575"/>
          </a:xfrm>
        </p:spPr>
        <p:txBody>
          <a:bodyPr/>
          <a:lstStyle/>
          <a:p>
            <a:r>
              <a:rPr lang="en-US" dirty="0" smtClean="0"/>
              <a:t>Enable AADRM Connector Overview:</a:t>
            </a:r>
            <a:endParaRPr lang="en-US" dirty="0"/>
          </a:p>
        </p:txBody>
      </p:sp>
      <p:sp>
        <p:nvSpPr>
          <p:cNvPr id="2" name="Text Placeholder 1"/>
          <p:cNvSpPr>
            <a:spLocks noGrp="1"/>
          </p:cNvSpPr>
          <p:nvPr>
            <p:ph type="body" sz="quarter" idx="10"/>
          </p:nvPr>
        </p:nvSpPr>
        <p:spPr>
          <a:xfrm>
            <a:off x="502928" y="1171608"/>
            <a:ext cx="11887200" cy="4936736"/>
          </a:xfrm>
        </p:spPr>
        <p:txBody>
          <a:bodyPr/>
          <a:lstStyle/>
          <a:p>
            <a:r>
              <a:rPr lang="en-US" dirty="0" smtClean="0"/>
              <a:t>Federate with AAD</a:t>
            </a:r>
          </a:p>
          <a:p>
            <a:pPr marL="571500" lvl="2" indent="-342900">
              <a:buFont typeface="Arial" panose="020B0604020202020204" pitchFamily="34" charset="0"/>
              <a:buChar char="•"/>
            </a:pPr>
            <a:r>
              <a:rPr lang="en-US" dirty="0" smtClean="0">
                <a:latin typeface="+mn-lt"/>
              </a:rPr>
              <a:t>Enable </a:t>
            </a:r>
            <a:r>
              <a:rPr lang="en-US" dirty="0" err="1" smtClean="0">
                <a:latin typeface="+mn-lt"/>
              </a:rPr>
              <a:t>DirSync</a:t>
            </a:r>
            <a:r>
              <a:rPr lang="en-US" dirty="0" smtClean="0">
                <a:latin typeface="+mn-lt"/>
              </a:rPr>
              <a:t> (more information </a:t>
            </a:r>
            <a:r>
              <a:rPr lang="en-US" dirty="0" smtClean="0">
                <a:latin typeface="+mn-lt"/>
                <a:hlinkClick r:id="rId3"/>
              </a:rPr>
              <a:t>here</a:t>
            </a:r>
            <a:r>
              <a:rPr lang="en-US" dirty="0" smtClean="0">
                <a:latin typeface="+mn-lt"/>
              </a:rPr>
              <a:t>)</a:t>
            </a:r>
          </a:p>
          <a:p>
            <a:pPr marL="571500" lvl="2" indent="-342900">
              <a:buFont typeface="Arial" panose="020B0604020202020204" pitchFamily="34" charset="0"/>
              <a:buChar char="•"/>
            </a:pPr>
            <a:r>
              <a:rPr lang="en-US" dirty="0" smtClean="0">
                <a:latin typeface="+mn-lt"/>
              </a:rPr>
              <a:t>Enable ADFS or Passwor</a:t>
            </a:r>
            <a:r>
              <a:rPr lang="en-US" dirty="0" smtClean="0"/>
              <a:t>d Synchronization</a:t>
            </a:r>
            <a:endParaRPr lang="en-US" dirty="0" smtClean="0">
              <a:latin typeface="+mn-lt"/>
            </a:endParaRPr>
          </a:p>
          <a:p>
            <a:r>
              <a:rPr lang="en-US" dirty="0" smtClean="0"/>
              <a:t>Enable AADRM </a:t>
            </a:r>
          </a:p>
          <a:p>
            <a:pPr marL="571500" lvl="2" indent="-342900">
              <a:buFont typeface="Arial" panose="020B0604020202020204" pitchFamily="34" charset="0"/>
              <a:buChar char="•"/>
            </a:pPr>
            <a:r>
              <a:rPr lang="en-US" dirty="0" smtClean="0">
                <a:latin typeface="+mn-lt"/>
              </a:rPr>
              <a:t>Step performed in </a:t>
            </a:r>
            <a:r>
              <a:rPr lang="en-US" dirty="0" smtClean="0"/>
              <a:t>AADRM Mgmt. UI</a:t>
            </a:r>
            <a:endParaRPr lang="en-US" dirty="0" smtClean="0">
              <a:latin typeface="+mn-lt"/>
            </a:endParaRPr>
          </a:p>
          <a:p>
            <a:pPr marL="571500" lvl="2" indent="-342900">
              <a:buFont typeface="Arial" panose="020B0604020202020204" pitchFamily="34" charset="0"/>
              <a:buChar char="•"/>
            </a:pPr>
            <a:r>
              <a:rPr lang="en-US" dirty="0" smtClean="0">
                <a:latin typeface="+mn-lt"/>
              </a:rPr>
              <a:t>Same as Cloud Bound steps for AADRM</a:t>
            </a:r>
          </a:p>
          <a:p>
            <a:r>
              <a:rPr lang="en-US" dirty="0" smtClean="0"/>
              <a:t>Install and Configure Connector </a:t>
            </a:r>
          </a:p>
          <a:p>
            <a:pPr marL="571500" lvl="2" indent="-342900">
              <a:buFont typeface="Arial" panose="020B0604020202020204" pitchFamily="34" charset="0"/>
              <a:buChar char="•"/>
            </a:pPr>
            <a:r>
              <a:rPr lang="en-US" dirty="0" smtClean="0">
                <a:latin typeface="+mn-lt"/>
              </a:rPr>
              <a:t>Install Connector Software</a:t>
            </a:r>
          </a:p>
          <a:p>
            <a:pPr marL="571500" lvl="2" indent="-342900">
              <a:buFont typeface="Arial" panose="020B0604020202020204" pitchFamily="34" charset="0"/>
              <a:buChar char="•"/>
            </a:pPr>
            <a:r>
              <a:rPr lang="en-US" dirty="0" smtClean="0">
                <a:latin typeface="+mn-lt"/>
              </a:rPr>
              <a:t>Configure Connector </a:t>
            </a:r>
          </a:p>
          <a:p>
            <a:pPr marL="571500" lvl="2" indent="-342900">
              <a:buFont typeface="Arial" panose="020B0604020202020204" pitchFamily="34" charset="0"/>
              <a:buChar char="•"/>
            </a:pPr>
            <a:r>
              <a:rPr lang="en-US" dirty="0" smtClean="0"/>
              <a:t>Configure Load Balancing and SSL (optional)</a:t>
            </a:r>
            <a:r>
              <a:rPr lang="en-US" dirty="0" smtClean="0">
                <a:latin typeface="+mn-lt"/>
              </a:rPr>
              <a:t> </a:t>
            </a:r>
            <a:endParaRPr lang="en-US" dirty="0">
              <a:latin typeface="+mn-lt"/>
            </a:endParaRPr>
          </a:p>
        </p:txBody>
      </p:sp>
    </p:spTree>
    <p:extLst>
      <p:ext uri="{BB962C8B-B14F-4D97-AF65-F5344CB8AC3E}">
        <p14:creationId xmlns:p14="http://schemas.microsoft.com/office/powerpoint/2010/main" val="2779861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2928" y="254033"/>
            <a:ext cx="11889564" cy="917575"/>
          </a:xfrm>
        </p:spPr>
        <p:txBody>
          <a:bodyPr/>
          <a:lstStyle/>
          <a:p>
            <a:r>
              <a:rPr lang="en-US" dirty="0" smtClean="0"/>
              <a:t>Enable AADRM Connector Overview:</a:t>
            </a:r>
            <a:endParaRPr lang="en-US" dirty="0"/>
          </a:p>
        </p:txBody>
      </p:sp>
      <p:sp>
        <p:nvSpPr>
          <p:cNvPr id="2" name="Text Placeholder 1"/>
          <p:cNvSpPr>
            <a:spLocks noGrp="1"/>
          </p:cNvSpPr>
          <p:nvPr>
            <p:ph type="body" sz="quarter" idx="10"/>
          </p:nvPr>
        </p:nvSpPr>
        <p:spPr>
          <a:xfrm>
            <a:off x="502928" y="1171608"/>
            <a:ext cx="11887200" cy="10082760"/>
          </a:xfrm>
        </p:spPr>
        <p:txBody>
          <a:bodyPr/>
          <a:lstStyle/>
          <a:p>
            <a:r>
              <a:rPr lang="en-US" dirty="0"/>
              <a:t>Enable SharePoint and Exchange to use Connector</a:t>
            </a:r>
          </a:p>
          <a:p>
            <a:pPr marL="571500" lvl="2" indent="-342900">
              <a:buFont typeface="Arial" panose="020B0604020202020204" pitchFamily="34" charset="0"/>
              <a:buChar char="•"/>
            </a:pPr>
            <a:r>
              <a:rPr lang="en-US" dirty="0" smtClean="0"/>
              <a:t>Install latest Exchange updates (Exchange </a:t>
            </a:r>
            <a:r>
              <a:rPr lang="en-US" dirty="0"/>
              <a:t>2010 or Exchange 2013</a:t>
            </a:r>
            <a:r>
              <a:rPr lang="en-US" dirty="0" smtClean="0"/>
              <a:t>)</a:t>
            </a:r>
          </a:p>
          <a:p>
            <a:pPr marL="571500" lvl="2" indent="-342900">
              <a:buFont typeface="Arial" panose="020B0604020202020204" pitchFamily="34" charset="0"/>
              <a:buChar char="•"/>
            </a:pPr>
            <a:r>
              <a:rPr lang="en-US" dirty="0"/>
              <a:t>Install MSDRM QFE (SharePoint 2010) or MSIPC QFE (SharePoint 2013</a:t>
            </a:r>
            <a:r>
              <a:rPr lang="en-US" dirty="0" smtClean="0"/>
              <a:t>)</a:t>
            </a:r>
          </a:p>
          <a:p>
            <a:pPr marL="571500" lvl="2" indent="-342900">
              <a:buFont typeface="Arial" panose="020B0604020202020204" pitchFamily="34" charset="0"/>
              <a:buChar char="•"/>
            </a:pPr>
            <a:r>
              <a:rPr lang="en-US" dirty="0" smtClean="0"/>
              <a:t>Configure redirection for Exchange and SharePoint  </a:t>
            </a:r>
            <a:endParaRPr lang="en-US" dirty="0"/>
          </a:p>
          <a:p>
            <a:r>
              <a:rPr lang="en-US" dirty="0" smtClean="0"/>
              <a:t>Enable </a:t>
            </a:r>
            <a:r>
              <a:rPr lang="en-US" dirty="0"/>
              <a:t>IRM functionality in SharePoint and </a:t>
            </a:r>
            <a:r>
              <a:rPr lang="en-US" dirty="0" smtClean="0"/>
              <a:t>Exchange</a:t>
            </a:r>
          </a:p>
          <a:p>
            <a:pPr marL="571500" lvl="2" indent="-342900">
              <a:buFont typeface="Arial" panose="020B0604020202020204" pitchFamily="34" charset="0"/>
              <a:buChar char="•"/>
            </a:pPr>
            <a:r>
              <a:rPr lang="en-US" dirty="0" smtClean="0"/>
              <a:t>SharePoint 2010 or SharePoint 2013</a:t>
            </a:r>
          </a:p>
          <a:p>
            <a:pPr marL="571500" lvl="2" indent="-342900">
              <a:buFont typeface="Arial" panose="020B0604020202020204" pitchFamily="34" charset="0"/>
              <a:buChar char="•"/>
            </a:pPr>
            <a:r>
              <a:rPr lang="en-US" dirty="0" smtClean="0"/>
              <a:t>Exchange 2010 or Exchange 2013</a:t>
            </a:r>
            <a:endParaRPr lang="en-US" dirty="0"/>
          </a:p>
          <a:p>
            <a:pPr lvl="2"/>
            <a:endParaRPr lang="en-US" dirty="0"/>
          </a:p>
          <a:p>
            <a:pPr lvl="2"/>
            <a:endParaRPr lang="en-US" dirty="0"/>
          </a:p>
          <a:p>
            <a:pPr marL="571500" lvl="2" indent="-342900">
              <a:buFont typeface="Arial" panose="020B0604020202020204" pitchFamily="34" charset="0"/>
              <a:buChar char="•"/>
            </a:pPr>
            <a:endParaRPr lang="en-US" dirty="0"/>
          </a:p>
          <a:p>
            <a:pPr lvl="2"/>
            <a:endParaRPr lang="en-US" dirty="0"/>
          </a:p>
          <a:p>
            <a:pPr marL="400050" lvl="2" indent="-171450">
              <a:buFont typeface="Arial" panose="020B0604020202020204" pitchFamily="34" charset="0"/>
              <a:buChar char="•"/>
            </a:pPr>
            <a:endParaRPr lang="en-US" dirty="0"/>
          </a:p>
          <a:p>
            <a:pPr marL="400050" lvl="2" indent="-171450">
              <a:buFont typeface="Arial" panose="020B0604020202020204" pitchFamily="34" charset="0"/>
              <a:buChar char="•"/>
            </a:pPr>
            <a:endParaRPr lang="en-US" dirty="0" smtClean="0"/>
          </a:p>
          <a:p>
            <a:pPr marL="400050" lvl="2" indent="-171450">
              <a:buFont typeface="Arial" panose="020B0604020202020204" pitchFamily="34" charset="0"/>
              <a:buChar char="•"/>
            </a:pPr>
            <a:endParaRPr lang="en-US" dirty="0"/>
          </a:p>
          <a:p>
            <a:pPr marL="400050" lvl="2" indent="-171450">
              <a:buFont typeface="Arial" panose="020B0604020202020204" pitchFamily="34" charset="0"/>
              <a:buChar char="•"/>
            </a:pPr>
            <a:endParaRPr lang="en-US" dirty="0" smtClean="0">
              <a:latin typeface="+mn-lt"/>
            </a:endParaRPr>
          </a:p>
          <a:p>
            <a:pPr marL="400050" lvl="2" indent="-171450">
              <a:buFont typeface="Arial" panose="020B0604020202020204" pitchFamily="34" charset="0"/>
              <a:buChar char="•"/>
            </a:pPr>
            <a:r>
              <a:rPr lang="en-US" dirty="0" smtClean="0">
                <a:latin typeface="+mn-lt"/>
              </a:rPr>
              <a:t>Enable ADFS (more information here)</a:t>
            </a:r>
          </a:p>
          <a:p>
            <a:r>
              <a:rPr lang="en-US" dirty="0" smtClean="0"/>
              <a:t>Enable AADRM </a:t>
            </a:r>
          </a:p>
          <a:p>
            <a:pPr marL="400050" lvl="2" indent="-171450">
              <a:buFont typeface="Arial" panose="020B0604020202020204" pitchFamily="34" charset="0"/>
              <a:buChar char="•"/>
            </a:pPr>
            <a:r>
              <a:rPr lang="en-US" dirty="0" smtClean="0">
                <a:latin typeface="+mn-lt"/>
              </a:rPr>
              <a:t>Step performed in Office 365 Portal</a:t>
            </a:r>
          </a:p>
          <a:p>
            <a:pPr marL="400050" lvl="2" indent="-171450">
              <a:buFont typeface="Arial" panose="020B0604020202020204" pitchFamily="34" charset="0"/>
              <a:buChar char="•"/>
            </a:pPr>
            <a:r>
              <a:rPr lang="en-US" dirty="0" smtClean="0">
                <a:latin typeface="+mn-lt"/>
              </a:rPr>
              <a:t>Same as Cloud Bound steps</a:t>
            </a:r>
          </a:p>
          <a:p>
            <a:r>
              <a:rPr lang="en-US" dirty="0" smtClean="0"/>
              <a:t>Install and Configure Connector </a:t>
            </a:r>
          </a:p>
          <a:p>
            <a:pPr marL="400050" lvl="2" indent="-171450">
              <a:buFont typeface="Arial" panose="020B0604020202020204" pitchFamily="34" charset="0"/>
              <a:buChar char="•"/>
            </a:pPr>
            <a:r>
              <a:rPr lang="en-US" dirty="0" smtClean="0">
                <a:latin typeface="+mn-lt"/>
              </a:rPr>
              <a:t>Install Connector</a:t>
            </a:r>
          </a:p>
          <a:p>
            <a:pPr marL="400050" lvl="2" indent="-171450">
              <a:buFont typeface="Arial" panose="020B0604020202020204" pitchFamily="34" charset="0"/>
              <a:buChar char="•"/>
            </a:pPr>
            <a:r>
              <a:rPr lang="en-US" dirty="0" smtClean="0">
                <a:latin typeface="+mn-lt"/>
              </a:rPr>
              <a:t>Configure Connector </a:t>
            </a:r>
            <a:endParaRPr lang="en-US" dirty="0">
              <a:latin typeface="+mn-lt"/>
            </a:endParaRPr>
          </a:p>
        </p:txBody>
      </p:sp>
    </p:spTree>
    <p:extLst>
      <p:ext uri="{BB962C8B-B14F-4D97-AF65-F5344CB8AC3E}">
        <p14:creationId xmlns:p14="http://schemas.microsoft.com/office/powerpoint/2010/main" val="20405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Federate with AAD</a:t>
            </a:r>
            <a:endParaRPr lang="en-US" dirty="0"/>
          </a:p>
        </p:txBody>
      </p:sp>
      <p:sp>
        <p:nvSpPr>
          <p:cNvPr id="3" name="Rectangle 2"/>
          <p:cNvSpPr/>
          <p:nvPr/>
        </p:nvSpPr>
        <p:spPr>
          <a:xfrm>
            <a:off x="274702" y="4329561"/>
            <a:ext cx="10422053" cy="646331"/>
          </a:xfrm>
          <a:prstGeom prst="rect">
            <a:avLst/>
          </a:prstGeom>
        </p:spPr>
        <p:txBody>
          <a:bodyPr wrap="square">
            <a:spAutoFit/>
          </a:bodyPr>
          <a:lstStyle/>
          <a:p>
            <a:r>
              <a:rPr lang="en-US" dirty="0"/>
              <a:t>OUC-B341 </a:t>
            </a:r>
            <a:r>
              <a:rPr lang="en-US" dirty="0" smtClean="0"/>
              <a:t>– Thursday 2:45- 4:00</a:t>
            </a:r>
            <a:endParaRPr lang="en-US" dirty="0"/>
          </a:p>
          <a:p>
            <a:r>
              <a:rPr lang="en-US" dirty="0"/>
              <a:t>Microsoft Office 365 Directory and Access Management with Windows Azure Active Directory</a:t>
            </a:r>
          </a:p>
        </p:txBody>
      </p:sp>
    </p:spTree>
    <p:extLst>
      <p:ext uri="{BB962C8B-B14F-4D97-AF65-F5344CB8AC3E}">
        <p14:creationId xmlns:p14="http://schemas.microsoft.com/office/powerpoint/2010/main" val="133859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Enable AADRM</a:t>
            </a:r>
            <a:endParaRPr lang="en-US" dirty="0"/>
          </a:p>
        </p:txBody>
      </p:sp>
    </p:spTree>
    <p:extLst>
      <p:ext uri="{BB962C8B-B14F-4D97-AF65-F5344CB8AC3E}">
        <p14:creationId xmlns:p14="http://schemas.microsoft.com/office/powerpoint/2010/main" val="1057153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bwMode="auto">
          <a:xfrm>
            <a:off x="3412221" y="1598253"/>
            <a:ext cx="2532266" cy="1371600"/>
          </a:xfrm>
          <a:prstGeom prst="rect">
            <a:avLst/>
          </a:prstGeom>
          <a:solidFill>
            <a:schemeClr val="accent2"/>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b="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End Of Session </a:t>
            </a:r>
            <a:endParaRPr lang="en-US" dirty="0"/>
          </a:p>
        </p:txBody>
      </p:sp>
      <p:grpSp>
        <p:nvGrpSpPr>
          <p:cNvPr id="5" name="Group 4"/>
          <p:cNvGrpSpPr/>
          <p:nvPr/>
        </p:nvGrpSpPr>
        <p:grpSpPr>
          <a:xfrm>
            <a:off x="6393655" y="1577491"/>
            <a:ext cx="2568647" cy="1371600"/>
            <a:chOff x="7586365" y="3871490"/>
            <a:chExt cx="4297680" cy="1371600"/>
          </a:xfrm>
        </p:grpSpPr>
        <p:sp>
          <p:nvSpPr>
            <p:cNvPr id="6" name="Rectangle 5"/>
            <p:cNvSpPr/>
            <p:nvPr/>
          </p:nvSpPr>
          <p:spPr bwMode="auto">
            <a:xfrm>
              <a:off x="7586365" y="3871490"/>
              <a:ext cx="4297680" cy="1371600"/>
            </a:xfrm>
            <a:prstGeom prst="rect">
              <a:avLst/>
            </a:prstGeom>
            <a:solidFill>
              <a:srgbClr val="0071BC"/>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b="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nvGrpSpPr>
            <p:cNvPr id="7" name="Group 6"/>
            <p:cNvGrpSpPr/>
            <p:nvPr/>
          </p:nvGrpSpPr>
          <p:grpSpPr>
            <a:xfrm>
              <a:off x="8079074" y="4085597"/>
              <a:ext cx="3285929" cy="1071586"/>
              <a:chOff x="7421906" y="4276910"/>
              <a:chExt cx="3285929" cy="1071586"/>
            </a:xfrm>
          </p:grpSpPr>
          <p:sp>
            <p:nvSpPr>
              <p:cNvPr id="8" name="TextBox 7"/>
              <p:cNvSpPr txBox="1"/>
              <p:nvPr/>
            </p:nvSpPr>
            <p:spPr bwMode="black">
              <a:xfrm>
                <a:off x="7421906" y="5040719"/>
                <a:ext cx="3285929" cy="307777"/>
              </a:xfrm>
              <a:prstGeom prst="rect">
                <a:avLst/>
              </a:prstGeom>
              <a:noFill/>
            </p:spPr>
            <p:txBody>
              <a:bodyPr wrap="square" lIns="82305" tIns="0" rIns="0" bIns="0" rtlCol="0">
                <a:spAutoFit/>
              </a:bodyPr>
              <a:lstStyle/>
              <a:p>
                <a:pPr algn="ctr" defTabSz="914361"/>
                <a:r>
                  <a:rPr lang="en-US" sz="2000" dirty="0" smtClean="0">
                    <a:solidFill>
                      <a:srgbClr val="FFFFFF"/>
                    </a:solidFill>
                    <a:latin typeface="Segoe UI" pitchFamily="34" charset="0"/>
                    <a:ea typeface="Segoe UI" pitchFamily="34" charset="0"/>
                    <a:cs typeface="Segoe UI" pitchFamily="34" charset="0"/>
                  </a:rPr>
                  <a:t>Cloud Drives</a:t>
                </a:r>
                <a:endParaRPr lang="en-US" sz="2000" dirty="0">
                  <a:solidFill>
                    <a:srgbClr val="FFFFFF"/>
                  </a:solidFill>
                  <a:latin typeface="Segoe UI" pitchFamily="34" charset="0"/>
                  <a:ea typeface="Segoe UI" pitchFamily="34" charset="0"/>
                  <a:cs typeface="Segoe UI" pitchFamily="34" charset="0"/>
                </a:endParaRPr>
              </a:p>
            </p:txBody>
          </p:sp>
          <p:sp>
            <p:nvSpPr>
              <p:cNvPr id="9" name="Freeform 18"/>
              <p:cNvSpPr>
                <a:spLocks/>
              </p:cNvSpPr>
              <p:nvPr/>
            </p:nvSpPr>
            <p:spPr bwMode="black">
              <a:xfrm>
                <a:off x="8474529" y="4276910"/>
                <a:ext cx="1216541" cy="708679"/>
              </a:xfrm>
              <a:custGeom>
                <a:avLst/>
                <a:gdLst>
                  <a:gd name="T0" fmla="*/ 415 w 489"/>
                  <a:gd name="T1" fmla="*/ 222 h 285"/>
                  <a:gd name="T2" fmla="*/ 489 w 489"/>
                  <a:gd name="T3" fmla="*/ 148 h 285"/>
                  <a:gd name="T4" fmla="*/ 415 w 489"/>
                  <a:gd name="T5" fmla="*/ 74 h 285"/>
                  <a:gd name="T6" fmla="*/ 404 w 489"/>
                  <a:gd name="T7" fmla="*/ 75 h 285"/>
                  <a:gd name="T8" fmla="*/ 295 w 489"/>
                  <a:gd name="T9" fmla="*/ 0 h 285"/>
                  <a:gd name="T10" fmla="*/ 213 w 489"/>
                  <a:gd name="T11" fmla="*/ 34 h 285"/>
                  <a:gd name="T12" fmla="*/ 162 w 489"/>
                  <a:gd name="T13" fmla="*/ 18 h 285"/>
                  <a:gd name="T14" fmla="*/ 71 w 489"/>
                  <a:gd name="T15" fmla="*/ 97 h 285"/>
                  <a:gd name="T16" fmla="*/ 56 w 489"/>
                  <a:gd name="T17" fmla="*/ 95 h 285"/>
                  <a:gd name="T18" fmla="*/ 0 w 489"/>
                  <a:gd name="T19" fmla="*/ 151 h 285"/>
                  <a:gd name="T20" fmla="*/ 56 w 489"/>
                  <a:gd name="T21" fmla="*/ 208 h 285"/>
                  <a:gd name="T22" fmla="*/ 78 w 489"/>
                  <a:gd name="T23" fmla="*/ 203 h 285"/>
                  <a:gd name="T24" fmla="*/ 141 w 489"/>
                  <a:gd name="T25" fmla="*/ 257 h 285"/>
                  <a:gd name="T26" fmla="*/ 178 w 489"/>
                  <a:gd name="T27" fmla="*/ 244 h 285"/>
                  <a:gd name="T28" fmla="*/ 241 w 489"/>
                  <a:gd name="T29" fmla="*/ 285 h 285"/>
                  <a:gd name="T30" fmla="*/ 297 w 489"/>
                  <a:gd name="T31" fmla="*/ 255 h 285"/>
                  <a:gd name="T32" fmla="*/ 332 w 489"/>
                  <a:gd name="T33" fmla="*/ 267 h 285"/>
                  <a:gd name="T34" fmla="*/ 390 w 489"/>
                  <a:gd name="T35" fmla="*/ 217 h 285"/>
                  <a:gd name="T36" fmla="*/ 415 w 489"/>
                  <a:gd name="T37" fmla="*/ 22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9" h="285">
                    <a:moveTo>
                      <a:pt x="415" y="222"/>
                    </a:moveTo>
                    <a:cubicBezTo>
                      <a:pt x="456" y="222"/>
                      <a:pt x="489" y="189"/>
                      <a:pt x="489" y="148"/>
                    </a:cubicBezTo>
                    <a:cubicBezTo>
                      <a:pt x="489" y="107"/>
                      <a:pt x="456" y="74"/>
                      <a:pt x="415" y="74"/>
                    </a:cubicBezTo>
                    <a:cubicBezTo>
                      <a:pt x="411" y="74"/>
                      <a:pt x="407" y="74"/>
                      <a:pt x="404" y="75"/>
                    </a:cubicBezTo>
                    <a:cubicBezTo>
                      <a:pt x="387" y="31"/>
                      <a:pt x="345" y="0"/>
                      <a:pt x="295" y="0"/>
                    </a:cubicBezTo>
                    <a:cubicBezTo>
                      <a:pt x="263" y="0"/>
                      <a:pt x="234" y="13"/>
                      <a:pt x="213" y="34"/>
                    </a:cubicBezTo>
                    <a:cubicBezTo>
                      <a:pt x="199" y="24"/>
                      <a:pt x="181" y="18"/>
                      <a:pt x="162" y="18"/>
                    </a:cubicBezTo>
                    <a:cubicBezTo>
                      <a:pt x="115" y="18"/>
                      <a:pt x="77" y="52"/>
                      <a:pt x="71" y="97"/>
                    </a:cubicBezTo>
                    <a:cubicBezTo>
                      <a:pt x="66" y="96"/>
                      <a:pt x="61" y="95"/>
                      <a:pt x="56" y="95"/>
                    </a:cubicBezTo>
                    <a:cubicBezTo>
                      <a:pt x="25" y="95"/>
                      <a:pt x="0" y="120"/>
                      <a:pt x="0" y="151"/>
                    </a:cubicBezTo>
                    <a:cubicBezTo>
                      <a:pt x="0" y="182"/>
                      <a:pt x="25" y="208"/>
                      <a:pt x="56" y="208"/>
                    </a:cubicBezTo>
                    <a:cubicBezTo>
                      <a:pt x="64" y="208"/>
                      <a:pt x="71" y="206"/>
                      <a:pt x="78" y="203"/>
                    </a:cubicBezTo>
                    <a:cubicBezTo>
                      <a:pt x="83" y="234"/>
                      <a:pt x="109" y="257"/>
                      <a:pt x="141" y="257"/>
                    </a:cubicBezTo>
                    <a:cubicBezTo>
                      <a:pt x="155" y="257"/>
                      <a:pt x="168" y="252"/>
                      <a:pt x="178" y="244"/>
                    </a:cubicBezTo>
                    <a:cubicBezTo>
                      <a:pt x="189" y="268"/>
                      <a:pt x="213" y="285"/>
                      <a:pt x="241" y="285"/>
                    </a:cubicBezTo>
                    <a:cubicBezTo>
                      <a:pt x="264" y="285"/>
                      <a:pt x="285" y="273"/>
                      <a:pt x="297" y="255"/>
                    </a:cubicBezTo>
                    <a:cubicBezTo>
                      <a:pt x="307" y="263"/>
                      <a:pt x="319" y="267"/>
                      <a:pt x="332" y="267"/>
                    </a:cubicBezTo>
                    <a:cubicBezTo>
                      <a:pt x="361" y="267"/>
                      <a:pt x="386" y="246"/>
                      <a:pt x="390" y="217"/>
                    </a:cubicBezTo>
                    <a:cubicBezTo>
                      <a:pt x="397" y="220"/>
                      <a:pt x="406" y="222"/>
                      <a:pt x="415" y="2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6087"/>
                <a:endParaRPr lang="en-US" sz="16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grpSp>
        <p:nvGrpSpPr>
          <p:cNvPr id="10" name="Group 9"/>
          <p:cNvGrpSpPr/>
          <p:nvPr/>
        </p:nvGrpSpPr>
        <p:grpSpPr>
          <a:xfrm>
            <a:off x="529660" y="1582701"/>
            <a:ext cx="2427701" cy="1371600"/>
            <a:chOff x="587145" y="4813300"/>
            <a:chExt cx="4297680" cy="1371600"/>
          </a:xfrm>
          <a:solidFill>
            <a:schemeClr val="bg1">
              <a:lumMod val="65000"/>
              <a:lumOff val="35000"/>
            </a:schemeClr>
          </a:solidFill>
        </p:grpSpPr>
        <p:grpSp>
          <p:nvGrpSpPr>
            <p:cNvPr id="11" name="Group 10"/>
            <p:cNvGrpSpPr/>
            <p:nvPr/>
          </p:nvGrpSpPr>
          <p:grpSpPr>
            <a:xfrm>
              <a:off x="587145" y="4813300"/>
              <a:ext cx="4297680" cy="1371600"/>
              <a:chOff x="-426005" y="4813300"/>
              <a:chExt cx="4297680" cy="1371600"/>
            </a:xfrm>
            <a:grpFill/>
          </p:grpSpPr>
          <p:sp>
            <p:nvSpPr>
              <p:cNvPr id="13" name="Rectangle 12"/>
              <p:cNvSpPr/>
              <p:nvPr/>
            </p:nvSpPr>
            <p:spPr bwMode="auto">
              <a:xfrm>
                <a:off x="-426005" y="4813300"/>
                <a:ext cx="4297680" cy="1371600"/>
              </a:xfrm>
              <a:prstGeom prst="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b="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4" name="TextBox 13"/>
              <p:cNvSpPr txBox="1"/>
              <p:nvPr/>
            </p:nvSpPr>
            <p:spPr bwMode="black">
              <a:xfrm>
                <a:off x="301360" y="5791216"/>
                <a:ext cx="2536387" cy="307777"/>
              </a:xfrm>
              <a:prstGeom prst="rect">
                <a:avLst/>
              </a:prstGeom>
              <a:grpFill/>
            </p:spPr>
            <p:txBody>
              <a:bodyPr wrap="square" lIns="82305" tIns="0" rIns="0" bIns="0" rtlCol="0">
                <a:spAutoFit/>
              </a:bodyPr>
              <a:lstStyle/>
              <a:p>
                <a:pPr algn="ctr" defTabSz="914361"/>
                <a:r>
                  <a:rPr lang="en-US" sz="2000" dirty="0" smtClean="0">
                    <a:solidFill>
                      <a:srgbClr val="FFFFFF"/>
                    </a:solidFill>
                    <a:latin typeface="Segoe UI" pitchFamily="34" charset="0"/>
                    <a:ea typeface="Segoe UI" pitchFamily="34" charset="0"/>
                    <a:cs typeface="Segoe UI" pitchFamily="34" charset="0"/>
                  </a:rPr>
                  <a:t>Enterprise</a:t>
                </a:r>
                <a:endParaRPr lang="en-US" sz="2000" dirty="0">
                  <a:solidFill>
                    <a:srgbClr val="FFFFFF"/>
                  </a:solidFill>
                  <a:latin typeface="Segoe UI" pitchFamily="34" charset="0"/>
                  <a:ea typeface="Segoe UI" pitchFamily="34" charset="0"/>
                  <a:cs typeface="Segoe UI" pitchFamily="34" charset="0"/>
                </a:endParaRPr>
              </a:p>
            </p:txBody>
          </p:sp>
        </p:grpSp>
        <p:pic>
          <p:nvPicPr>
            <p:cNvPr id="12" name="Picture 5" descr="\\MAGNUM\Projects\Microsoft\Cloud Power FY12\Design\ICONS_PNG\Layer-79.png"/>
            <p:cNvPicPr>
              <a:picLocks noChangeAspect="1" noChangeArrowheads="1"/>
            </p:cNvPicPr>
            <p:nvPr/>
          </p:nvPicPr>
          <p:blipFill>
            <a:blip r:embed="rId3" cstate="print">
              <a:biLevel thresh="25000"/>
            </a:blip>
            <a:srcRect/>
            <a:stretch>
              <a:fillRect/>
            </a:stretch>
          </p:blipFill>
          <p:spPr bwMode="auto">
            <a:xfrm>
              <a:off x="2128053" y="4837109"/>
              <a:ext cx="1196131" cy="1026855"/>
            </a:xfrm>
            <a:prstGeom prst="rect">
              <a:avLst/>
            </a:prstGeom>
            <a:grpFill/>
          </p:spPr>
        </p:pic>
      </p:grpSp>
      <p:pic>
        <p:nvPicPr>
          <p:cNvPr id="59" name="Picture 58"/>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3762360" y="2456767"/>
            <a:ext cx="2101488" cy="588334"/>
          </a:xfrm>
          <a:prstGeom prst="rect">
            <a:avLst/>
          </a:prstGeom>
          <a:noFill/>
          <a:ln>
            <a:noFill/>
          </a:ln>
        </p:spPr>
      </p:pic>
      <p:sp>
        <p:nvSpPr>
          <p:cNvPr id="65" name="Rectangle 64"/>
          <p:cNvSpPr/>
          <p:nvPr/>
        </p:nvSpPr>
        <p:spPr bwMode="auto">
          <a:xfrm>
            <a:off x="9542730" y="1577420"/>
            <a:ext cx="2517735" cy="1371600"/>
          </a:xfrm>
          <a:prstGeom prst="rect">
            <a:avLst/>
          </a:prstGeom>
          <a:solidFill>
            <a:schemeClr val="accent6"/>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b="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8" name="Freeform 6"/>
          <p:cNvSpPr>
            <a:spLocks noEditPoints="1"/>
          </p:cNvSpPr>
          <p:nvPr/>
        </p:nvSpPr>
        <p:spPr bwMode="black">
          <a:xfrm>
            <a:off x="9580646" y="1888782"/>
            <a:ext cx="1618192" cy="550547"/>
          </a:xfrm>
          <a:custGeom>
            <a:avLst/>
            <a:gdLst>
              <a:gd name="T0" fmla="*/ 1781 w 1985"/>
              <a:gd name="T1" fmla="*/ 576 h 627"/>
              <a:gd name="T2" fmla="*/ 1781 w 1985"/>
              <a:gd name="T3" fmla="*/ 576 h 627"/>
              <a:gd name="T4" fmla="*/ 1781 w 1985"/>
              <a:gd name="T5" fmla="*/ 576 h 627"/>
              <a:gd name="T6" fmla="*/ 1781 w 1985"/>
              <a:gd name="T7" fmla="*/ 576 h 627"/>
              <a:gd name="T8" fmla="*/ 1781 w 1985"/>
              <a:gd name="T9" fmla="*/ 576 h 627"/>
              <a:gd name="T10" fmla="*/ 1781 w 1985"/>
              <a:gd name="T11" fmla="*/ 576 h 627"/>
              <a:gd name="T12" fmla="*/ 1745 w 1985"/>
              <a:gd name="T13" fmla="*/ 627 h 627"/>
              <a:gd name="T14" fmla="*/ 1787 w 1985"/>
              <a:gd name="T15" fmla="*/ 590 h 627"/>
              <a:gd name="T16" fmla="*/ 1788 w 1985"/>
              <a:gd name="T17" fmla="*/ 581 h 627"/>
              <a:gd name="T18" fmla="*/ 1846 w 1985"/>
              <a:gd name="T19" fmla="*/ 575 h 627"/>
              <a:gd name="T20" fmla="*/ 1846 w 1985"/>
              <a:gd name="T21" fmla="*/ 575 h 627"/>
              <a:gd name="T22" fmla="*/ 1853 w 1985"/>
              <a:gd name="T23" fmla="*/ 575 h 627"/>
              <a:gd name="T24" fmla="*/ 1855 w 1985"/>
              <a:gd name="T25" fmla="*/ 575 h 627"/>
              <a:gd name="T26" fmla="*/ 1854 w 1985"/>
              <a:gd name="T27" fmla="*/ 584 h 627"/>
              <a:gd name="T28" fmla="*/ 1856 w 1985"/>
              <a:gd name="T29" fmla="*/ 574 h 627"/>
              <a:gd name="T30" fmla="*/ 1862 w 1985"/>
              <a:gd name="T31" fmla="*/ 572 h 627"/>
              <a:gd name="T32" fmla="*/ 1867 w 1985"/>
              <a:gd name="T33" fmla="*/ 581 h 627"/>
              <a:gd name="T34" fmla="*/ 1867 w 1985"/>
              <a:gd name="T35" fmla="*/ 581 h 627"/>
              <a:gd name="T36" fmla="*/ 1858 w 1985"/>
              <a:gd name="T37" fmla="*/ 582 h 627"/>
              <a:gd name="T38" fmla="*/ 1856 w 1985"/>
              <a:gd name="T39" fmla="*/ 574 h 627"/>
              <a:gd name="T40" fmla="*/ 1855 w 1985"/>
              <a:gd name="T41" fmla="*/ 593 h 627"/>
              <a:gd name="T42" fmla="*/ 1849 w 1985"/>
              <a:gd name="T43" fmla="*/ 585 h 627"/>
              <a:gd name="T44" fmla="*/ 1850 w 1985"/>
              <a:gd name="T45" fmla="*/ 585 h 627"/>
              <a:gd name="T46" fmla="*/ 1858 w 1985"/>
              <a:gd name="T47" fmla="*/ 583 h 627"/>
              <a:gd name="T48" fmla="*/ 1860 w 1985"/>
              <a:gd name="T49" fmla="*/ 592 h 627"/>
              <a:gd name="T50" fmla="*/ 1867 w 1985"/>
              <a:gd name="T51" fmla="*/ 590 h 627"/>
              <a:gd name="T52" fmla="*/ 1861 w 1985"/>
              <a:gd name="T53" fmla="*/ 591 h 627"/>
              <a:gd name="T54" fmla="*/ 1859 w 1985"/>
              <a:gd name="T55" fmla="*/ 583 h 627"/>
              <a:gd name="T56" fmla="*/ 1867 w 1985"/>
              <a:gd name="T57" fmla="*/ 582 h 627"/>
              <a:gd name="T58" fmla="*/ 1931 w 1985"/>
              <a:gd name="T59" fmla="*/ 589 h 627"/>
              <a:gd name="T60" fmla="*/ 1931 w 1985"/>
              <a:gd name="T61" fmla="*/ 575 h 627"/>
              <a:gd name="T62" fmla="*/ 1752 w 1985"/>
              <a:gd name="T63" fmla="*/ 522 h 627"/>
              <a:gd name="T64" fmla="*/ 1776 w 1985"/>
              <a:gd name="T65" fmla="*/ 581 h 627"/>
              <a:gd name="T66" fmla="*/ 1776 w 1985"/>
              <a:gd name="T67" fmla="*/ 581 h 627"/>
              <a:gd name="T68" fmla="*/ 1776 w 1985"/>
              <a:gd name="T69" fmla="*/ 581 h 627"/>
              <a:gd name="T70" fmla="*/ 1776 w 1985"/>
              <a:gd name="T71" fmla="*/ 581 h 627"/>
              <a:gd name="T72" fmla="*/ 1776 w 1985"/>
              <a:gd name="T73" fmla="*/ 581 h 627"/>
              <a:gd name="T74" fmla="*/ 1583 w 1985"/>
              <a:gd name="T75" fmla="*/ 59 h 627"/>
              <a:gd name="T76" fmla="*/ 803 w 1985"/>
              <a:gd name="T77" fmla="*/ 570 h 627"/>
              <a:gd name="T78" fmla="*/ 1288 w 1985"/>
              <a:gd name="T79" fmla="*/ 580 h 627"/>
              <a:gd name="T80" fmla="*/ 1275 w 1985"/>
              <a:gd name="T81" fmla="*/ 540 h 627"/>
              <a:gd name="T82" fmla="*/ 902 w 1985"/>
              <a:gd name="T83" fmla="*/ 482 h 627"/>
              <a:gd name="T84" fmla="*/ 1557 w 1985"/>
              <a:gd name="T85" fmla="*/ 482 h 627"/>
              <a:gd name="T86" fmla="*/ 292 w 1985"/>
              <a:gd name="T87" fmla="*/ 16 h 627"/>
              <a:gd name="T88" fmla="*/ 708 w 1985"/>
              <a:gd name="T89" fmla="*/ 627 h 627"/>
              <a:gd name="T90" fmla="*/ 292 w 1985"/>
              <a:gd name="T91" fmla="*/ 479 h 627"/>
              <a:gd name="T92" fmla="*/ 670 w 1985"/>
              <a:gd name="T93" fmla="*/ 585 h 627"/>
              <a:gd name="T94" fmla="*/ 333 w 1985"/>
              <a:gd name="T95" fmla="*/ 57 h 627"/>
              <a:gd name="T96" fmla="*/ 238 w 1985"/>
              <a:gd name="T97" fmla="*/ 546 h 627"/>
              <a:gd name="T98" fmla="*/ 247 w 1985"/>
              <a:gd name="T99" fmla="*/ 480 h 627"/>
              <a:gd name="T100" fmla="*/ 307 w 1985"/>
              <a:gd name="T101" fmla="*/ 362 h 627"/>
              <a:gd name="T102" fmla="*/ 205 w 1985"/>
              <a:gd name="T103" fmla="*/ 339 h 627"/>
              <a:gd name="T104" fmla="*/ 86 w 1985"/>
              <a:gd name="T105" fmla="*/ 368 h 627"/>
              <a:gd name="T106" fmla="*/ 95 w 1985"/>
              <a:gd name="T107" fmla="*/ 58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85" h="627">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968" y="133"/>
                </a:moveTo>
                <a:cubicBezTo>
                  <a:pt x="1745" y="133"/>
                  <a:pt x="1745" y="133"/>
                  <a:pt x="1745" y="133"/>
                </a:cubicBezTo>
                <a:cubicBezTo>
                  <a:pt x="1735" y="133"/>
                  <a:pt x="1728" y="140"/>
                  <a:pt x="1728" y="150"/>
                </a:cubicBezTo>
                <a:cubicBezTo>
                  <a:pt x="1728" y="610"/>
                  <a:pt x="1728" y="610"/>
                  <a:pt x="1728" y="610"/>
                </a:cubicBezTo>
                <a:cubicBezTo>
                  <a:pt x="1728" y="619"/>
                  <a:pt x="1735" y="627"/>
                  <a:pt x="1745" y="627"/>
                </a:cubicBezTo>
                <a:cubicBezTo>
                  <a:pt x="1968" y="627"/>
                  <a:pt x="1968" y="627"/>
                  <a:pt x="1968" y="627"/>
                </a:cubicBezTo>
                <a:cubicBezTo>
                  <a:pt x="1978" y="627"/>
                  <a:pt x="1985" y="619"/>
                  <a:pt x="1985" y="610"/>
                </a:cubicBezTo>
                <a:cubicBezTo>
                  <a:pt x="1985" y="150"/>
                  <a:pt x="1985" y="150"/>
                  <a:pt x="1985" y="150"/>
                </a:cubicBezTo>
                <a:cubicBezTo>
                  <a:pt x="1985" y="140"/>
                  <a:pt x="1978" y="133"/>
                  <a:pt x="1968" y="133"/>
                </a:cubicBezTo>
                <a:close/>
                <a:moveTo>
                  <a:pt x="1787" y="590"/>
                </a:moveTo>
                <a:cubicBezTo>
                  <a:pt x="1784" y="586"/>
                  <a:pt x="1784" y="586"/>
                  <a:pt x="1784" y="586"/>
                </a:cubicBezTo>
                <a:cubicBezTo>
                  <a:pt x="1783" y="587"/>
                  <a:pt x="1782" y="587"/>
                  <a:pt x="1781" y="587"/>
                </a:cubicBezTo>
                <a:cubicBezTo>
                  <a:pt x="1777" y="587"/>
                  <a:pt x="1774" y="584"/>
                  <a:pt x="1774" y="581"/>
                </a:cubicBezTo>
                <a:cubicBezTo>
                  <a:pt x="1774" y="577"/>
                  <a:pt x="1777" y="574"/>
                  <a:pt x="1781" y="574"/>
                </a:cubicBezTo>
                <a:cubicBezTo>
                  <a:pt x="1785" y="574"/>
                  <a:pt x="1788" y="577"/>
                  <a:pt x="1788" y="581"/>
                </a:cubicBezTo>
                <a:cubicBezTo>
                  <a:pt x="1788" y="582"/>
                  <a:pt x="1787" y="584"/>
                  <a:pt x="1786" y="585"/>
                </a:cubicBezTo>
                <a:cubicBezTo>
                  <a:pt x="1788" y="589"/>
                  <a:pt x="1788" y="589"/>
                  <a:pt x="1788" y="589"/>
                </a:cubicBezTo>
                <a:lnTo>
                  <a:pt x="1787" y="590"/>
                </a:lnTo>
                <a:close/>
                <a:moveTo>
                  <a:pt x="1848" y="583"/>
                </a:moveTo>
                <a:cubicBezTo>
                  <a:pt x="1846" y="575"/>
                  <a:pt x="1846" y="575"/>
                  <a:pt x="1846" y="575"/>
                </a:cubicBezTo>
                <a:cubicBezTo>
                  <a:pt x="1846" y="575"/>
                  <a:pt x="1846" y="575"/>
                  <a:pt x="1846" y="575"/>
                </a:cubicBezTo>
                <a:cubicBezTo>
                  <a:pt x="1846" y="575"/>
                  <a:pt x="1846" y="575"/>
                  <a:pt x="1846" y="575"/>
                </a:cubicBezTo>
                <a:cubicBezTo>
                  <a:pt x="1846" y="575"/>
                  <a:pt x="1846" y="575"/>
                  <a:pt x="1846" y="575"/>
                </a:cubicBezTo>
                <a:cubicBezTo>
                  <a:pt x="1846" y="575"/>
                  <a:pt x="1846" y="575"/>
                  <a:pt x="1846" y="575"/>
                </a:cubicBezTo>
                <a:cubicBezTo>
                  <a:pt x="1846" y="575"/>
                  <a:pt x="1846" y="575"/>
                  <a:pt x="1846" y="575"/>
                </a:cubicBezTo>
                <a:cubicBezTo>
                  <a:pt x="1847" y="575"/>
                  <a:pt x="1847" y="575"/>
                  <a:pt x="1848" y="575"/>
                </a:cubicBezTo>
                <a:cubicBezTo>
                  <a:pt x="1848" y="576"/>
                  <a:pt x="1849" y="576"/>
                  <a:pt x="1849" y="576"/>
                </a:cubicBezTo>
                <a:cubicBezTo>
                  <a:pt x="1850" y="576"/>
                  <a:pt x="1850" y="576"/>
                  <a:pt x="1850" y="576"/>
                </a:cubicBezTo>
                <a:cubicBezTo>
                  <a:pt x="1851" y="576"/>
                  <a:pt x="1851" y="576"/>
                  <a:pt x="1852" y="576"/>
                </a:cubicBezTo>
                <a:cubicBezTo>
                  <a:pt x="1852" y="576"/>
                  <a:pt x="1853" y="576"/>
                  <a:pt x="1853" y="575"/>
                </a:cubicBezTo>
                <a:cubicBezTo>
                  <a:pt x="1854" y="575"/>
                  <a:pt x="1854" y="575"/>
                  <a:pt x="1855" y="574"/>
                </a:cubicBezTo>
                <a:cubicBezTo>
                  <a:pt x="1855" y="574"/>
                  <a:pt x="1855" y="574"/>
                  <a:pt x="1855" y="574"/>
                </a:cubicBezTo>
                <a:cubicBezTo>
                  <a:pt x="1855" y="574"/>
                  <a:pt x="1855" y="574"/>
                  <a:pt x="1855" y="574"/>
                </a:cubicBezTo>
                <a:cubicBezTo>
                  <a:pt x="1855" y="575"/>
                  <a:pt x="1855" y="575"/>
                  <a:pt x="1855" y="575"/>
                </a:cubicBezTo>
                <a:cubicBezTo>
                  <a:pt x="1855" y="575"/>
                  <a:pt x="1855" y="575"/>
                  <a:pt x="1855" y="575"/>
                </a:cubicBezTo>
                <a:cubicBezTo>
                  <a:pt x="1857" y="582"/>
                  <a:pt x="1857" y="582"/>
                  <a:pt x="1857" y="582"/>
                </a:cubicBezTo>
                <a:cubicBezTo>
                  <a:pt x="1857" y="582"/>
                  <a:pt x="1857" y="582"/>
                  <a:pt x="1857" y="582"/>
                </a:cubicBezTo>
                <a:cubicBezTo>
                  <a:pt x="1857" y="582"/>
                  <a:pt x="1857" y="582"/>
                  <a:pt x="1857" y="582"/>
                </a:cubicBezTo>
                <a:cubicBezTo>
                  <a:pt x="1857" y="583"/>
                  <a:pt x="1857" y="583"/>
                  <a:pt x="1857" y="583"/>
                </a:cubicBezTo>
                <a:cubicBezTo>
                  <a:pt x="1856" y="583"/>
                  <a:pt x="1855" y="584"/>
                  <a:pt x="1854" y="584"/>
                </a:cubicBezTo>
                <a:cubicBezTo>
                  <a:pt x="1854" y="584"/>
                  <a:pt x="1853" y="584"/>
                  <a:pt x="1853" y="584"/>
                </a:cubicBezTo>
                <a:cubicBezTo>
                  <a:pt x="1852" y="584"/>
                  <a:pt x="1852" y="584"/>
                  <a:pt x="1851" y="584"/>
                </a:cubicBezTo>
                <a:cubicBezTo>
                  <a:pt x="1850" y="584"/>
                  <a:pt x="1849" y="583"/>
                  <a:pt x="1848" y="583"/>
                </a:cubicBezTo>
                <a:cubicBezTo>
                  <a:pt x="1848" y="583"/>
                  <a:pt x="1848" y="583"/>
                  <a:pt x="1848" y="583"/>
                </a:cubicBezTo>
                <a:close/>
                <a:moveTo>
                  <a:pt x="1856" y="574"/>
                </a:moveTo>
                <a:cubicBezTo>
                  <a:pt x="1856" y="574"/>
                  <a:pt x="1856" y="574"/>
                  <a:pt x="1856" y="574"/>
                </a:cubicBezTo>
                <a:cubicBezTo>
                  <a:pt x="1856" y="574"/>
                  <a:pt x="1856" y="574"/>
                  <a:pt x="1856" y="574"/>
                </a:cubicBezTo>
                <a:cubicBezTo>
                  <a:pt x="1856" y="573"/>
                  <a:pt x="1857" y="573"/>
                  <a:pt x="1857" y="573"/>
                </a:cubicBezTo>
                <a:cubicBezTo>
                  <a:pt x="1858" y="572"/>
                  <a:pt x="1859" y="572"/>
                  <a:pt x="1860" y="572"/>
                </a:cubicBezTo>
                <a:cubicBezTo>
                  <a:pt x="1861" y="572"/>
                  <a:pt x="1862" y="572"/>
                  <a:pt x="1862" y="572"/>
                </a:cubicBezTo>
                <a:cubicBezTo>
                  <a:pt x="1863" y="572"/>
                  <a:pt x="1864" y="573"/>
                  <a:pt x="1865" y="573"/>
                </a:cubicBezTo>
                <a:cubicBezTo>
                  <a:pt x="1865" y="573"/>
                  <a:pt x="1865" y="573"/>
                  <a:pt x="1865" y="573"/>
                </a:cubicBezTo>
                <a:cubicBezTo>
                  <a:pt x="1865" y="574"/>
                  <a:pt x="1865" y="574"/>
                  <a:pt x="1865" y="574"/>
                </a:cubicBezTo>
                <a:cubicBezTo>
                  <a:pt x="1867" y="581"/>
                  <a:pt x="1867" y="581"/>
                  <a:pt x="1867" y="581"/>
                </a:cubicBezTo>
                <a:cubicBezTo>
                  <a:pt x="1867" y="581"/>
                  <a:pt x="1867" y="581"/>
                  <a:pt x="1867" y="581"/>
                </a:cubicBezTo>
                <a:cubicBezTo>
                  <a:pt x="1867" y="581"/>
                  <a:pt x="1867" y="581"/>
                  <a:pt x="1867" y="581"/>
                </a:cubicBezTo>
                <a:cubicBezTo>
                  <a:pt x="1867" y="581"/>
                  <a:pt x="1867" y="581"/>
                  <a:pt x="1867" y="581"/>
                </a:cubicBezTo>
                <a:cubicBezTo>
                  <a:pt x="1867" y="581"/>
                  <a:pt x="1867" y="581"/>
                  <a:pt x="1867" y="581"/>
                </a:cubicBezTo>
                <a:cubicBezTo>
                  <a:pt x="1867" y="581"/>
                  <a:pt x="1867" y="581"/>
                  <a:pt x="1867" y="581"/>
                </a:cubicBezTo>
                <a:cubicBezTo>
                  <a:pt x="1867" y="581"/>
                  <a:pt x="1867" y="581"/>
                  <a:pt x="1867" y="581"/>
                </a:cubicBezTo>
                <a:cubicBezTo>
                  <a:pt x="1865" y="580"/>
                  <a:pt x="1863" y="580"/>
                  <a:pt x="1862" y="580"/>
                </a:cubicBezTo>
                <a:cubicBezTo>
                  <a:pt x="1861" y="580"/>
                  <a:pt x="1861" y="580"/>
                  <a:pt x="1860" y="581"/>
                </a:cubicBezTo>
                <a:cubicBezTo>
                  <a:pt x="1860" y="581"/>
                  <a:pt x="1859" y="581"/>
                  <a:pt x="1859" y="582"/>
                </a:cubicBezTo>
                <a:cubicBezTo>
                  <a:pt x="1859" y="582"/>
                  <a:pt x="1859" y="582"/>
                  <a:pt x="1858" y="582"/>
                </a:cubicBezTo>
                <a:cubicBezTo>
                  <a:pt x="1858" y="582"/>
                  <a:pt x="1858" y="582"/>
                  <a:pt x="1858" y="582"/>
                </a:cubicBezTo>
                <a:cubicBezTo>
                  <a:pt x="1858" y="581"/>
                  <a:pt x="1858" y="581"/>
                  <a:pt x="1858" y="581"/>
                </a:cubicBezTo>
                <a:cubicBezTo>
                  <a:pt x="1857" y="577"/>
                  <a:pt x="1857" y="577"/>
                  <a:pt x="1857" y="577"/>
                </a:cubicBezTo>
                <a:cubicBezTo>
                  <a:pt x="1856" y="574"/>
                  <a:pt x="1856" y="574"/>
                  <a:pt x="1856" y="574"/>
                </a:cubicBezTo>
                <a:cubicBezTo>
                  <a:pt x="1856" y="574"/>
                  <a:pt x="1856" y="574"/>
                  <a:pt x="1856" y="574"/>
                </a:cubicBezTo>
                <a:cubicBezTo>
                  <a:pt x="1856" y="574"/>
                  <a:pt x="1856" y="574"/>
                  <a:pt x="1856" y="574"/>
                </a:cubicBezTo>
                <a:close/>
                <a:moveTo>
                  <a:pt x="1860" y="592"/>
                </a:moveTo>
                <a:cubicBezTo>
                  <a:pt x="1859" y="592"/>
                  <a:pt x="1859" y="592"/>
                  <a:pt x="1858" y="592"/>
                </a:cubicBezTo>
                <a:cubicBezTo>
                  <a:pt x="1858" y="593"/>
                  <a:pt x="1858" y="593"/>
                  <a:pt x="1857" y="593"/>
                </a:cubicBezTo>
                <a:cubicBezTo>
                  <a:pt x="1857" y="593"/>
                  <a:pt x="1857" y="593"/>
                  <a:pt x="1856" y="593"/>
                </a:cubicBezTo>
                <a:cubicBezTo>
                  <a:pt x="1856" y="593"/>
                  <a:pt x="1856" y="593"/>
                  <a:pt x="1855" y="593"/>
                </a:cubicBezTo>
                <a:cubicBezTo>
                  <a:pt x="1855" y="593"/>
                  <a:pt x="1854" y="593"/>
                  <a:pt x="1854" y="593"/>
                </a:cubicBezTo>
                <a:cubicBezTo>
                  <a:pt x="1853" y="593"/>
                  <a:pt x="1853" y="593"/>
                  <a:pt x="1852" y="593"/>
                </a:cubicBezTo>
                <a:cubicBezTo>
                  <a:pt x="1852" y="593"/>
                  <a:pt x="1851" y="592"/>
                  <a:pt x="1851" y="592"/>
                </a:cubicBezTo>
                <a:cubicBezTo>
                  <a:pt x="1851" y="592"/>
                  <a:pt x="1851" y="592"/>
                  <a:pt x="1851" y="592"/>
                </a:cubicBezTo>
                <a:cubicBezTo>
                  <a:pt x="1849" y="585"/>
                  <a:pt x="1849" y="585"/>
                  <a:pt x="1849" y="585"/>
                </a:cubicBezTo>
                <a:cubicBezTo>
                  <a:pt x="1849" y="584"/>
                  <a:pt x="1849" y="584"/>
                  <a:pt x="1849" y="584"/>
                </a:cubicBezTo>
                <a:cubicBezTo>
                  <a:pt x="1849" y="584"/>
                  <a:pt x="1849" y="584"/>
                  <a:pt x="1849" y="584"/>
                </a:cubicBezTo>
                <a:cubicBezTo>
                  <a:pt x="1849" y="584"/>
                  <a:pt x="1849" y="584"/>
                  <a:pt x="1849" y="584"/>
                </a:cubicBezTo>
                <a:cubicBezTo>
                  <a:pt x="1849" y="584"/>
                  <a:pt x="1849" y="584"/>
                  <a:pt x="1849" y="584"/>
                </a:cubicBezTo>
                <a:cubicBezTo>
                  <a:pt x="1849" y="584"/>
                  <a:pt x="1850" y="585"/>
                  <a:pt x="1850" y="585"/>
                </a:cubicBezTo>
                <a:cubicBezTo>
                  <a:pt x="1851" y="585"/>
                  <a:pt x="1851" y="585"/>
                  <a:pt x="1852" y="585"/>
                </a:cubicBezTo>
                <a:cubicBezTo>
                  <a:pt x="1853" y="585"/>
                  <a:pt x="1853" y="585"/>
                  <a:pt x="1854" y="585"/>
                </a:cubicBezTo>
                <a:cubicBezTo>
                  <a:pt x="1855" y="585"/>
                  <a:pt x="1855" y="585"/>
                  <a:pt x="1856" y="584"/>
                </a:cubicBezTo>
                <a:cubicBezTo>
                  <a:pt x="1856" y="584"/>
                  <a:pt x="1857" y="584"/>
                  <a:pt x="1858" y="584"/>
                </a:cubicBezTo>
                <a:cubicBezTo>
                  <a:pt x="1858" y="583"/>
                  <a:pt x="1858" y="583"/>
                  <a:pt x="1858" y="583"/>
                </a:cubicBezTo>
                <a:cubicBezTo>
                  <a:pt x="1858" y="583"/>
                  <a:pt x="1858" y="584"/>
                  <a:pt x="1858" y="584"/>
                </a:cubicBezTo>
                <a:cubicBezTo>
                  <a:pt x="1858" y="584"/>
                  <a:pt x="1858" y="584"/>
                  <a:pt x="1858" y="584"/>
                </a:cubicBezTo>
                <a:cubicBezTo>
                  <a:pt x="1858" y="584"/>
                  <a:pt x="1858" y="584"/>
                  <a:pt x="1858" y="584"/>
                </a:cubicBezTo>
                <a:cubicBezTo>
                  <a:pt x="1860" y="591"/>
                  <a:pt x="1860" y="591"/>
                  <a:pt x="1860" y="591"/>
                </a:cubicBezTo>
                <a:cubicBezTo>
                  <a:pt x="1860" y="591"/>
                  <a:pt x="1860" y="592"/>
                  <a:pt x="1860" y="592"/>
                </a:cubicBezTo>
                <a:close/>
                <a:moveTo>
                  <a:pt x="1870" y="590"/>
                </a:moveTo>
                <a:cubicBezTo>
                  <a:pt x="1869" y="590"/>
                  <a:pt x="1869" y="590"/>
                  <a:pt x="1869" y="590"/>
                </a:cubicBezTo>
                <a:cubicBezTo>
                  <a:pt x="1869" y="590"/>
                  <a:pt x="1869" y="590"/>
                  <a:pt x="1869" y="590"/>
                </a:cubicBezTo>
                <a:cubicBezTo>
                  <a:pt x="1869" y="590"/>
                  <a:pt x="1869" y="590"/>
                  <a:pt x="1869" y="590"/>
                </a:cubicBezTo>
                <a:cubicBezTo>
                  <a:pt x="1869" y="590"/>
                  <a:pt x="1868" y="590"/>
                  <a:pt x="1867" y="590"/>
                </a:cubicBezTo>
                <a:cubicBezTo>
                  <a:pt x="1866" y="589"/>
                  <a:pt x="1866" y="589"/>
                  <a:pt x="1865" y="589"/>
                </a:cubicBezTo>
                <a:cubicBezTo>
                  <a:pt x="1865" y="589"/>
                  <a:pt x="1864" y="589"/>
                  <a:pt x="1864" y="590"/>
                </a:cubicBezTo>
                <a:cubicBezTo>
                  <a:pt x="1863" y="590"/>
                  <a:pt x="1863" y="590"/>
                  <a:pt x="1863" y="590"/>
                </a:cubicBezTo>
                <a:cubicBezTo>
                  <a:pt x="1862" y="590"/>
                  <a:pt x="1862" y="591"/>
                  <a:pt x="1861" y="591"/>
                </a:cubicBezTo>
                <a:cubicBezTo>
                  <a:pt x="1861" y="591"/>
                  <a:pt x="1861" y="591"/>
                  <a:pt x="1861" y="591"/>
                </a:cubicBezTo>
                <a:cubicBezTo>
                  <a:pt x="1861" y="591"/>
                  <a:pt x="1861" y="591"/>
                  <a:pt x="1861" y="591"/>
                </a:cubicBezTo>
                <a:cubicBezTo>
                  <a:pt x="1861" y="591"/>
                  <a:pt x="1861" y="591"/>
                  <a:pt x="1861" y="591"/>
                </a:cubicBezTo>
                <a:cubicBezTo>
                  <a:pt x="1861" y="591"/>
                  <a:pt x="1859" y="583"/>
                  <a:pt x="1859" y="583"/>
                </a:cubicBezTo>
                <a:cubicBezTo>
                  <a:pt x="1859" y="583"/>
                  <a:pt x="1859" y="583"/>
                  <a:pt x="1859" y="583"/>
                </a:cubicBezTo>
                <a:cubicBezTo>
                  <a:pt x="1859" y="583"/>
                  <a:pt x="1859" y="583"/>
                  <a:pt x="1859" y="583"/>
                </a:cubicBezTo>
                <a:cubicBezTo>
                  <a:pt x="1860" y="582"/>
                  <a:pt x="1861" y="582"/>
                  <a:pt x="1862" y="581"/>
                </a:cubicBezTo>
                <a:cubicBezTo>
                  <a:pt x="1862" y="581"/>
                  <a:pt x="1863" y="581"/>
                  <a:pt x="1863" y="581"/>
                </a:cubicBezTo>
                <a:cubicBezTo>
                  <a:pt x="1864" y="581"/>
                  <a:pt x="1864" y="581"/>
                  <a:pt x="1864" y="581"/>
                </a:cubicBezTo>
                <a:cubicBezTo>
                  <a:pt x="1865" y="581"/>
                  <a:pt x="1865" y="582"/>
                  <a:pt x="1866" y="582"/>
                </a:cubicBezTo>
                <a:cubicBezTo>
                  <a:pt x="1866" y="582"/>
                  <a:pt x="1867" y="582"/>
                  <a:pt x="1867" y="582"/>
                </a:cubicBezTo>
                <a:cubicBezTo>
                  <a:pt x="1867" y="582"/>
                  <a:pt x="1867" y="582"/>
                  <a:pt x="1867" y="582"/>
                </a:cubicBezTo>
                <a:cubicBezTo>
                  <a:pt x="1870" y="590"/>
                  <a:pt x="1870" y="590"/>
                  <a:pt x="1870" y="590"/>
                </a:cubicBezTo>
                <a:cubicBezTo>
                  <a:pt x="1870" y="590"/>
                  <a:pt x="1870" y="590"/>
                  <a:pt x="1870" y="590"/>
                </a:cubicBezTo>
                <a:close/>
                <a:moveTo>
                  <a:pt x="1934" y="589"/>
                </a:moveTo>
                <a:cubicBezTo>
                  <a:pt x="1931" y="589"/>
                  <a:pt x="1931" y="589"/>
                  <a:pt x="1931" y="589"/>
                </a:cubicBezTo>
                <a:cubicBezTo>
                  <a:pt x="1937" y="583"/>
                  <a:pt x="1937" y="583"/>
                  <a:pt x="1937" y="583"/>
                </a:cubicBezTo>
                <a:cubicBezTo>
                  <a:pt x="1926" y="583"/>
                  <a:pt x="1926" y="583"/>
                  <a:pt x="1926" y="583"/>
                </a:cubicBezTo>
                <a:cubicBezTo>
                  <a:pt x="1926" y="581"/>
                  <a:pt x="1926" y="581"/>
                  <a:pt x="1926" y="581"/>
                </a:cubicBezTo>
                <a:cubicBezTo>
                  <a:pt x="1937" y="581"/>
                  <a:pt x="1937" y="581"/>
                  <a:pt x="1937" y="581"/>
                </a:cubicBezTo>
                <a:cubicBezTo>
                  <a:pt x="1931" y="575"/>
                  <a:pt x="1931" y="575"/>
                  <a:pt x="1931" y="575"/>
                </a:cubicBezTo>
                <a:cubicBezTo>
                  <a:pt x="1934" y="575"/>
                  <a:pt x="1934" y="575"/>
                  <a:pt x="1934" y="575"/>
                </a:cubicBezTo>
                <a:cubicBezTo>
                  <a:pt x="1941" y="582"/>
                  <a:pt x="1941" y="582"/>
                  <a:pt x="1941" y="582"/>
                </a:cubicBezTo>
                <a:lnTo>
                  <a:pt x="1934" y="589"/>
                </a:lnTo>
                <a:close/>
                <a:moveTo>
                  <a:pt x="1962" y="522"/>
                </a:moveTo>
                <a:cubicBezTo>
                  <a:pt x="1752" y="522"/>
                  <a:pt x="1752" y="522"/>
                  <a:pt x="1752" y="522"/>
                </a:cubicBezTo>
                <a:cubicBezTo>
                  <a:pt x="1752" y="173"/>
                  <a:pt x="1752" y="173"/>
                  <a:pt x="1752" y="173"/>
                </a:cubicBezTo>
                <a:cubicBezTo>
                  <a:pt x="1962" y="173"/>
                  <a:pt x="1962" y="173"/>
                  <a:pt x="1962" y="173"/>
                </a:cubicBezTo>
                <a:lnTo>
                  <a:pt x="1962" y="522"/>
                </a:ln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583" y="482"/>
                </a:moveTo>
                <a:cubicBezTo>
                  <a:pt x="1583" y="59"/>
                  <a:pt x="1583" y="59"/>
                  <a:pt x="1583" y="59"/>
                </a:cubicBezTo>
                <a:cubicBezTo>
                  <a:pt x="1583" y="39"/>
                  <a:pt x="1566" y="23"/>
                  <a:pt x="1546" y="23"/>
                </a:cubicBezTo>
                <a:cubicBezTo>
                  <a:pt x="910" y="23"/>
                  <a:pt x="910" y="23"/>
                  <a:pt x="910" y="23"/>
                </a:cubicBezTo>
                <a:cubicBezTo>
                  <a:pt x="890" y="23"/>
                  <a:pt x="874" y="39"/>
                  <a:pt x="874" y="59"/>
                </a:cubicBezTo>
                <a:cubicBezTo>
                  <a:pt x="874" y="482"/>
                  <a:pt x="874" y="482"/>
                  <a:pt x="874" y="482"/>
                </a:cubicBezTo>
                <a:cubicBezTo>
                  <a:pt x="803" y="570"/>
                  <a:pt x="803" y="570"/>
                  <a:pt x="803" y="570"/>
                </a:cubicBezTo>
                <a:cubicBezTo>
                  <a:pt x="803" y="594"/>
                  <a:pt x="823" y="614"/>
                  <a:pt x="847" y="614"/>
                </a:cubicBezTo>
                <a:cubicBezTo>
                  <a:pt x="1609" y="614"/>
                  <a:pt x="1609" y="614"/>
                  <a:pt x="1609" y="614"/>
                </a:cubicBezTo>
                <a:cubicBezTo>
                  <a:pt x="1633" y="614"/>
                  <a:pt x="1654" y="594"/>
                  <a:pt x="1654" y="570"/>
                </a:cubicBezTo>
                <a:lnTo>
                  <a:pt x="1583" y="482"/>
                </a:lnTo>
                <a:close/>
                <a:moveTo>
                  <a:pt x="1288" y="580"/>
                </a:moveTo>
                <a:cubicBezTo>
                  <a:pt x="1156" y="580"/>
                  <a:pt x="1156" y="580"/>
                  <a:pt x="1156" y="580"/>
                </a:cubicBezTo>
                <a:cubicBezTo>
                  <a:pt x="1148" y="580"/>
                  <a:pt x="1142" y="577"/>
                  <a:pt x="1142" y="573"/>
                </a:cubicBezTo>
                <a:cubicBezTo>
                  <a:pt x="1158" y="545"/>
                  <a:pt x="1158" y="545"/>
                  <a:pt x="1158" y="545"/>
                </a:cubicBezTo>
                <a:cubicBezTo>
                  <a:pt x="1158" y="542"/>
                  <a:pt x="1163" y="540"/>
                  <a:pt x="1169" y="540"/>
                </a:cubicBezTo>
                <a:cubicBezTo>
                  <a:pt x="1275" y="540"/>
                  <a:pt x="1275" y="540"/>
                  <a:pt x="1275" y="540"/>
                </a:cubicBezTo>
                <a:cubicBezTo>
                  <a:pt x="1280" y="540"/>
                  <a:pt x="1285" y="542"/>
                  <a:pt x="1285" y="545"/>
                </a:cubicBezTo>
                <a:cubicBezTo>
                  <a:pt x="1301" y="573"/>
                  <a:pt x="1301" y="573"/>
                  <a:pt x="1301" y="573"/>
                </a:cubicBezTo>
                <a:cubicBezTo>
                  <a:pt x="1301" y="577"/>
                  <a:pt x="1295" y="580"/>
                  <a:pt x="1288" y="580"/>
                </a:cubicBezTo>
                <a:close/>
                <a:moveTo>
                  <a:pt x="1557" y="482"/>
                </a:moveTo>
                <a:cubicBezTo>
                  <a:pt x="902" y="482"/>
                  <a:pt x="902" y="482"/>
                  <a:pt x="902" y="482"/>
                </a:cubicBezTo>
                <a:cubicBezTo>
                  <a:pt x="902" y="65"/>
                  <a:pt x="902" y="65"/>
                  <a:pt x="902" y="65"/>
                </a:cubicBezTo>
                <a:cubicBezTo>
                  <a:pt x="902" y="55"/>
                  <a:pt x="910" y="47"/>
                  <a:pt x="921" y="47"/>
                </a:cubicBezTo>
                <a:cubicBezTo>
                  <a:pt x="1539" y="47"/>
                  <a:pt x="1539" y="47"/>
                  <a:pt x="1539" y="47"/>
                </a:cubicBezTo>
                <a:cubicBezTo>
                  <a:pt x="1549" y="47"/>
                  <a:pt x="1557" y="55"/>
                  <a:pt x="1557" y="65"/>
                </a:cubicBezTo>
                <a:lnTo>
                  <a:pt x="1557" y="482"/>
                </a:lnTo>
                <a:close/>
                <a:moveTo>
                  <a:pt x="333" y="57"/>
                </a:moveTo>
                <a:cubicBezTo>
                  <a:pt x="333" y="57"/>
                  <a:pt x="333" y="57"/>
                  <a:pt x="333" y="57"/>
                </a:cubicBezTo>
                <a:cubicBezTo>
                  <a:pt x="333" y="327"/>
                  <a:pt x="333" y="327"/>
                  <a:pt x="333" y="327"/>
                </a:cubicBezTo>
                <a:cubicBezTo>
                  <a:pt x="333" y="327"/>
                  <a:pt x="333" y="327"/>
                  <a:pt x="292" y="363"/>
                </a:cubicBezTo>
                <a:cubicBezTo>
                  <a:pt x="292" y="363"/>
                  <a:pt x="292" y="363"/>
                  <a:pt x="292" y="16"/>
                </a:cubicBezTo>
                <a:cubicBezTo>
                  <a:pt x="292" y="6"/>
                  <a:pt x="298" y="0"/>
                  <a:pt x="308" y="0"/>
                </a:cubicBezTo>
                <a:cubicBezTo>
                  <a:pt x="308" y="0"/>
                  <a:pt x="308" y="0"/>
                  <a:pt x="708" y="0"/>
                </a:cubicBezTo>
                <a:cubicBezTo>
                  <a:pt x="717" y="0"/>
                  <a:pt x="725" y="6"/>
                  <a:pt x="725" y="16"/>
                </a:cubicBezTo>
                <a:cubicBezTo>
                  <a:pt x="725" y="16"/>
                  <a:pt x="725" y="16"/>
                  <a:pt x="725" y="611"/>
                </a:cubicBezTo>
                <a:cubicBezTo>
                  <a:pt x="725" y="621"/>
                  <a:pt x="717" y="627"/>
                  <a:pt x="708" y="627"/>
                </a:cubicBezTo>
                <a:cubicBezTo>
                  <a:pt x="708" y="627"/>
                  <a:pt x="708" y="627"/>
                  <a:pt x="308" y="627"/>
                </a:cubicBezTo>
                <a:cubicBezTo>
                  <a:pt x="298" y="627"/>
                  <a:pt x="292" y="621"/>
                  <a:pt x="292" y="611"/>
                </a:cubicBezTo>
                <a:cubicBezTo>
                  <a:pt x="292" y="611"/>
                  <a:pt x="292" y="593"/>
                  <a:pt x="292" y="536"/>
                </a:cubicBezTo>
                <a:cubicBezTo>
                  <a:pt x="292" y="527"/>
                  <a:pt x="292" y="517"/>
                  <a:pt x="292" y="506"/>
                </a:cubicBezTo>
                <a:cubicBezTo>
                  <a:pt x="292" y="498"/>
                  <a:pt x="292" y="489"/>
                  <a:pt x="292" y="479"/>
                </a:cubicBezTo>
                <a:cubicBezTo>
                  <a:pt x="292" y="474"/>
                  <a:pt x="292" y="468"/>
                  <a:pt x="292" y="461"/>
                </a:cubicBezTo>
                <a:cubicBezTo>
                  <a:pt x="292" y="461"/>
                  <a:pt x="292" y="461"/>
                  <a:pt x="333" y="424"/>
                </a:cubicBezTo>
                <a:cubicBezTo>
                  <a:pt x="333" y="424"/>
                  <a:pt x="333" y="457"/>
                  <a:pt x="333" y="570"/>
                </a:cubicBezTo>
                <a:cubicBezTo>
                  <a:pt x="333" y="578"/>
                  <a:pt x="339" y="585"/>
                  <a:pt x="345" y="585"/>
                </a:cubicBezTo>
                <a:cubicBezTo>
                  <a:pt x="345" y="585"/>
                  <a:pt x="345" y="585"/>
                  <a:pt x="670" y="585"/>
                </a:cubicBezTo>
                <a:cubicBezTo>
                  <a:pt x="677" y="585"/>
                  <a:pt x="683" y="578"/>
                  <a:pt x="683" y="570"/>
                </a:cubicBezTo>
                <a:cubicBezTo>
                  <a:pt x="683" y="570"/>
                  <a:pt x="683" y="570"/>
                  <a:pt x="683" y="57"/>
                </a:cubicBezTo>
                <a:cubicBezTo>
                  <a:pt x="683" y="49"/>
                  <a:pt x="677" y="42"/>
                  <a:pt x="670" y="42"/>
                </a:cubicBezTo>
                <a:cubicBezTo>
                  <a:pt x="670" y="42"/>
                  <a:pt x="670" y="42"/>
                  <a:pt x="345" y="42"/>
                </a:cubicBezTo>
                <a:cubicBezTo>
                  <a:pt x="339" y="42"/>
                  <a:pt x="333" y="49"/>
                  <a:pt x="333" y="57"/>
                </a:cubicBezTo>
                <a:close/>
                <a:moveTo>
                  <a:pt x="95" y="587"/>
                </a:moveTo>
                <a:cubicBezTo>
                  <a:pt x="103" y="579"/>
                  <a:pt x="121" y="567"/>
                  <a:pt x="132" y="565"/>
                </a:cubicBezTo>
                <a:cubicBezTo>
                  <a:pt x="146" y="562"/>
                  <a:pt x="160" y="562"/>
                  <a:pt x="175" y="562"/>
                </a:cubicBezTo>
                <a:cubicBezTo>
                  <a:pt x="188" y="561"/>
                  <a:pt x="200" y="555"/>
                  <a:pt x="214" y="552"/>
                </a:cubicBezTo>
                <a:cubicBezTo>
                  <a:pt x="225" y="548"/>
                  <a:pt x="230" y="548"/>
                  <a:pt x="238" y="546"/>
                </a:cubicBezTo>
                <a:cubicBezTo>
                  <a:pt x="256" y="543"/>
                  <a:pt x="254" y="543"/>
                  <a:pt x="262" y="541"/>
                </a:cubicBezTo>
                <a:cubicBezTo>
                  <a:pt x="272" y="539"/>
                  <a:pt x="284" y="531"/>
                  <a:pt x="286" y="520"/>
                </a:cubicBezTo>
                <a:cubicBezTo>
                  <a:pt x="288" y="509"/>
                  <a:pt x="277" y="496"/>
                  <a:pt x="266" y="497"/>
                </a:cubicBezTo>
                <a:cubicBezTo>
                  <a:pt x="241" y="499"/>
                  <a:pt x="237" y="504"/>
                  <a:pt x="215" y="505"/>
                </a:cubicBezTo>
                <a:cubicBezTo>
                  <a:pt x="228" y="494"/>
                  <a:pt x="234" y="492"/>
                  <a:pt x="247" y="480"/>
                </a:cubicBezTo>
                <a:cubicBezTo>
                  <a:pt x="261" y="468"/>
                  <a:pt x="271" y="460"/>
                  <a:pt x="284" y="448"/>
                </a:cubicBezTo>
                <a:cubicBezTo>
                  <a:pt x="298" y="436"/>
                  <a:pt x="310" y="426"/>
                  <a:pt x="326" y="412"/>
                </a:cubicBezTo>
                <a:cubicBezTo>
                  <a:pt x="338" y="401"/>
                  <a:pt x="354" y="388"/>
                  <a:pt x="361" y="373"/>
                </a:cubicBezTo>
                <a:cubicBezTo>
                  <a:pt x="373" y="349"/>
                  <a:pt x="364" y="336"/>
                  <a:pt x="347" y="338"/>
                </a:cubicBezTo>
                <a:cubicBezTo>
                  <a:pt x="333" y="339"/>
                  <a:pt x="318" y="353"/>
                  <a:pt x="307" y="362"/>
                </a:cubicBezTo>
                <a:cubicBezTo>
                  <a:pt x="278" y="387"/>
                  <a:pt x="248" y="411"/>
                  <a:pt x="219" y="436"/>
                </a:cubicBezTo>
                <a:cubicBezTo>
                  <a:pt x="230" y="426"/>
                  <a:pt x="240" y="416"/>
                  <a:pt x="252" y="405"/>
                </a:cubicBezTo>
                <a:cubicBezTo>
                  <a:pt x="265" y="393"/>
                  <a:pt x="267" y="381"/>
                  <a:pt x="259" y="372"/>
                </a:cubicBezTo>
                <a:cubicBezTo>
                  <a:pt x="235" y="344"/>
                  <a:pt x="212" y="380"/>
                  <a:pt x="184" y="398"/>
                </a:cubicBezTo>
                <a:cubicBezTo>
                  <a:pt x="217" y="370"/>
                  <a:pt x="228" y="355"/>
                  <a:pt x="205" y="339"/>
                </a:cubicBezTo>
                <a:cubicBezTo>
                  <a:pt x="186" y="326"/>
                  <a:pt x="162" y="364"/>
                  <a:pt x="146" y="374"/>
                </a:cubicBezTo>
                <a:cubicBezTo>
                  <a:pt x="152" y="367"/>
                  <a:pt x="162" y="359"/>
                  <a:pt x="168" y="353"/>
                </a:cubicBezTo>
                <a:cubicBezTo>
                  <a:pt x="173" y="348"/>
                  <a:pt x="180" y="340"/>
                  <a:pt x="175" y="332"/>
                </a:cubicBezTo>
                <a:cubicBezTo>
                  <a:pt x="160" y="308"/>
                  <a:pt x="146" y="322"/>
                  <a:pt x="135" y="331"/>
                </a:cubicBezTo>
                <a:cubicBezTo>
                  <a:pt x="118" y="342"/>
                  <a:pt x="102" y="355"/>
                  <a:pt x="86" y="368"/>
                </a:cubicBezTo>
                <a:cubicBezTo>
                  <a:pt x="72" y="381"/>
                  <a:pt x="54" y="392"/>
                  <a:pt x="49" y="410"/>
                </a:cubicBezTo>
                <a:cubicBezTo>
                  <a:pt x="45" y="423"/>
                  <a:pt x="45" y="435"/>
                  <a:pt x="36" y="446"/>
                </a:cubicBezTo>
                <a:cubicBezTo>
                  <a:pt x="27" y="456"/>
                  <a:pt x="10" y="469"/>
                  <a:pt x="0" y="478"/>
                </a:cubicBezTo>
                <a:cubicBezTo>
                  <a:pt x="7" y="486"/>
                  <a:pt x="15" y="495"/>
                  <a:pt x="23" y="504"/>
                </a:cubicBezTo>
                <a:cubicBezTo>
                  <a:pt x="33" y="516"/>
                  <a:pt x="85" y="575"/>
                  <a:pt x="95" y="5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3975"/>
            <a:endParaRPr lang="en-US" sz="1899" dirty="0">
              <a:solidFill>
                <a:srgbClr val="000000"/>
              </a:solidFill>
            </a:endParaRPr>
          </a:p>
        </p:txBody>
      </p:sp>
      <p:sp>
        <p:nvSpPr>
          <p:cNvPr id="80" name="TextBox 79"/>
          <p:cNvSpPr txBox="1"/>
          <p:nvPr/>
        </p:nvSpPr>
        <p:spPr bwMode="black">
          <a:xfrm>
            <a:off x="9906084" y="2648634"/>
            <a:ext cx="1745692" cy="307777"/>
          </a:xfrm>
          <a:prstGeom prst="rect">
            <a:avLst/>
          </a:prstGeom>
          <a:noFill/>
        </p:spPr>
        <p:txBody>
          <a:bodyPr wrap="square" lIns="82305" tIns="0" rIns="0" bIns="0" rtlCol="0">
            <a:spAutoFit/>
          </a:bodyPr>
          <a:lstStyle/>
          <a:p>
            <a:pPr algn="ctr" defTabSz="914361"/>
            <a:r>
              <a:rPr lang="en-US" sz="2000" dirty="0" smtClean="0">
                <a:solidFill>
                  <a:srgbClr val="FFFFFF"/>
                </a:solidFill>
                <a:latin typeface="Segoe UI" pitchFamily="34" charset="0"/>
                <a:ea typeface="Segoe UI" pitchFamily="34" charset="0"/>
                <a:cs typeface="Segoe UI" pitchFamily="34" charset="0"/>
              </a:rPr>
              <a:t>Devices</a:t>
            </a:r>
            <a:endParaRPr lang="en-US" sz="2000" dirty="0">
              <a:solidFill>
                <a:srgbClr val="FFFFFF"/>
              </a:solidFill>
              <a:latin typeface="Segoe UI" pitchFamily="34" charset="0"/>
              <a:ea typeface="Segoe UI" pitchFamily="34" charset="0"/>
              <a:cs typeface="Segoe UI" pitchFamily="34" charset="0"/>
            </a:endParaRPr>
          </a:p>
        </p:txBody>
      </p:sp>
      <p:sp>
        <p:nvSpPr>
          <p:cNvPr id="81" name="Freeform 18"/>
          <p:cNvSpPr>
            <a:spLocks/>
          </p:cNvSpPr>
          <p:nvPr/>
        </p:nvSpPr>
        <p:spPr bwMode="black">
          <a:xfrm>
            <a:off x="3854276" y="1714748"/>
            <a:ext cx="1046120" cy="708679"/>
          </a:xfrm>
          <a:custGeom>
            <a:avLst/>
            <a:gdLst>
              <a:gd name="T0" fmla="*/ 415 w 489"/>
              <a:gd name="T1" fmla="*/ 222 h 285"/>
              <a:gd name="T2" fmla="*/ 489 w 489"/>
              <a:gd name="T3" fmla="*/ 148 h 285"/>
              <a:gd name="T4" fmla="*/ 415 w 489"/>
              <a:gd name="T5" fmla="*/ 74 h 285"/>
              <a:gd name="T6" fmla="*/ 404 w 489"/>
              <a:gd name="T7" fmla="*/ 75 h 285"/>
              <a:gd name="T8" fmla="*/ 295 w 489"/>
              <a:gd name="T9" fmla="*/ 0 h 285"/>
              <a:gd name="T10" fmla="*/ 213 w 489"/>
              <a:gd name="T11" fmla="*/ 34 h 285"/>
              <a:gd name="T12" fmla="*/ 162 w 489"/>
              <a:gd name="T13" fmla="*/ 18 h 285"/>
              <a:gd name="T14" fmla="*/ 71 w 489"/>
              <a:gd name="T15" fmla="*/ 97 h 285"/>
              <a:gd name="T16" fmla="*/ 56 w 489"/>
              <a:gd name="T17" fmla="*/ 95 h 285"/>
              <a:gd name="T18" fmla="*/ 0 w 489"/>
              <a:gd name="T19" fmla="*/ 151 h 285"/>
              <a:gd name="T20" fmla="*/ 56 w 489"/>
              <a:gd name="T21" fmla="*/ 208 h 285"/>
              <a:gd name="T22" fmla="*/ 78 w 489"/>
              <a:gd name="T23" fmla="*/ 203 h 285"/>
              <a:gd name="T24" fmla="*/ 141 w 489"/>
              <a:gd name="T25" fmla="*/ 257 h 285"/>
              <a:gd name="T26" fmla="*/ 178 w 489"/>
              <a:gd name="T27" fmla="*/ 244 h 285"/>
              <a:gd name="T28" fmla="*/ 241 w 489"/>
              <a:gd name="T29" fmla="*/ 285 h 285"/>
              <a:gd name="T30" fmla="*/ 297 w 489"/>
              <a:gd name="T31" fmla="*/ 255 h 285"/>
              <a:gd name="T32" fmla="*/ 332 w 489"/>
              <a:gd name="T33" fmla="*/ 267 h 285"/>
              <a:gd name="T34" fmla="*/ 390 w 489"/>
              <a:gd name="T35" fmla="*/ 217 h 285"/>
              <a:gd name="T36" fmla="*/ 415 w 489"/>
              <a:gd name="T37" fmla="*/ 22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9" h="285">
                <a:moveTo>
                  <a:pt x="415" y="222"/>
                </a:moveTo>
                <a:cubicBezTo>
                  <a:pt x="456" y="222"/>
                  <a:pt x="489" y="189"/>
                  <a:pt x="489" y="148"/>
                </a:cubicBezTo>
                <a:cubicBezTo>
                  <a:pt x="489" y="107"/>
                  <a:pt x="456" y="74"/>
                  <a:pt x="415" y="74"/>
                </a:cubicBezTo>
                <a:cubicBezTo>
                  <a:pt x="411" y="74"/>
                  <a:pt x="407" y="74"/>
                  <a:pt x="404" y="75"/>
                </a:cubicBezTo>
                <a:cubicBezTo>
                  <a:pt x="387" y="31"/>
                  <a:pt x="345" y="0"/>
                  <a:pt x="295" y="0"/>
                </a:cubicBezTo>
                <a:cubicBezTo>
                  <a:pt x="263" y="0"/>
                  <a:pt x="234" y="13"/>
                  <a:pt x="213" y="34"/>
                </a:cubicBezTo>
                <a:cubicBezTo>
                  <a:pt x="199" y="24"/>
                  <a:pt x="181" y="18"/>
                  <a:pt x="162" y="18"/>
                </a:cubicBezTo>
                <a:cubicBezTo>
                  <a:pt x="115" y="18"/>
                  <a:pt x="77" y="52"/>
                  <a:pt x="71" y="97"/>
                </a:cubicBezTo>
                <a:cubicBezTo>
                  <a:pt x="66" y="96"/>
                  <a:pt x="61" y="95"/>
                  <a:pt x="56" y="95"/>
                </a:cubicBezTo>
                <a:cubicBezTo>
                  <a:pt x="25" y="95"/>
                  <a:pt x="0" y="120"/>
                  <a:pt x="0" y="151"/>
                </a:cubicBezTo>
                <a:cubicBezTo>
                  <a:pt x="0" y="182"/>
                  <a:pt x="25" y="208"/>
                  <a:pt x="56" y="208"/>
                </a:cubicBezTo>
                <a:cubicBezTo>
                  <a:pt x="64" y="208"/>
                  <a:pt x="71" y="206"/>
                  <a:pt x="78" y="203"/>
                </a:cubicBezTo>
                <a:cubicBezTo>
                  <a:pt x="83" y="234"/>
                  <a:pt x="109" y="257"/>
                  <a:pt x="141" y="257"/>
                </a:cubicBezTo>
                <a:cubicBezTo>
                  <a:pt x="155" y="257"/>
                  <a:pt x="168" y="252"/>
                  <a:pt x="178" y="244"/>
                </a:cubicBezTo>
                <a:cubicBezTo>
                  <a:pt x="189" y="268"/>
                  <a:pt x="213" y="285"/>
                  <a:pt x="241" y="285"/>
                </a:cubicBezTo>
                <a:cubicBezTo>
                  <a:pt x="264" y="285"/>
                  <a:pt x="285" y="273"/>
                  <a:pt x="297" y="255"/>
                </a:cubicBezTo>
                <a:cubicBezTo>
                  <a:pt x="307" y="263"/>
                  <a:pt x="319" y="267"/>
                  <a:pt x="332" y="267"/>
                </a:cubicBezTo>
                <a:cubicBezTo>
                  <a:pt x="361" y="267"/>
                  <a:pt x="386" y="246"/>
                  <a:pt x="390" y="217"/>
                </a:cubicBezTo>
                <a:cubicBezTo>
                  <a:pt x="397" y="220"/>
                  <a:pt x="406" y="222"/>
                  <a:pt x="415" y="2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6087"/>
            <a:endParaRPr lang="en-US" sz="16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42" name="Picture 3" descr="\\MAGNUM\Projects\Microsoft\Cloud Power FY12\Design\ICONS_PNG\User.png"/>
          <p:cNvPicPr>
            <a:picLocks noChangeAspect="1" noChangeArrowheads="1"/>
          </p:cNvPicPr>
          <p:nvPr/>
        </p:nvPicPr>
        <p:blipFill>
          <a:blip r:embed="rId5" cstate="print">
            <a:lum bright="100000"/>
          </a:blip>
          <a:srcRect/>
          <a:stretch>
            <a:fillRect/>
          </a:stretch>
        </p:blipFill>
        <p:spPr bwMode="auto">
          <a:xfrm>
            <a:off x="5303028" y="4303288"/>
            <a:ext cx="1828800" cy="1828800"/>
          </a:xfrm>
          <a:prstGeom prst="rect">
            <a:avLst/>
          </a:prstGeom>
          <a:noFill/>
        </p:spPr>
      </p:pic>
      <p:sp>
        <p:nvSpPr>
          <p:cNvPr id="43" name="Freeform 99"/>
          <p:cNvSpPr>
            <a:spLocks/>
          </p:cNvSpPr>
          <p:nvPr/>
        </p:nvSpPr>
        <p:spPr bwMode="black">
          <a:xfrm rot="13836629" flipV="1">
            <a:off x="1805928" y="3582812"/>
            <a:ext cx="1130601" cy="623191"/>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44" name="Freeform 99"/>
          <p:cNvSpPr>
            <a:spLocks/>
          </p:cNvSpPr>
          <p:nvPr/>
        </p:nvSpPr>
        <p:spPr bwMode="black">
          <a:xfrm rot="13836629" flipV="1">
            <a:off x="4768157" y="3544808"/>
            <a:ext cx="1130601" cy="623191"/>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45" name="Freeform 99"/>
          <p:cNvSpPr>
            <a:spLocks/>
          </p:cNvSpPr>
          <p:nvPr/>
        </p:nvSpPr>
        <p:spPr bwMode="black">
          <a:xfrm rot="17884067" flipV="1">
            <a:off x="6859889" y="3497030"/>
            <a:ext cx="1130601" cy="623191"/>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46" name="Freeform 99"/>
          <p:cNvSpPr>
            <a:spLocks/>
          </p:cNvSpPr>
          <p:nvPr/>
        </p:nvSpPr>
        <p:spPr bwMode="black">
          <a:xfrm rot="18469535" flipV="1">
            <a:off x="9758334" y="3537114"/>
            <a:ext cx="1130601" cy="623191"/>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dirty="0"/>
          </a:p>
        </p:txBody>
      </p:sp>
      <p:pic>
        <p:nvPicPr>
          <p:cNvPr id="60" name="Picture 4" descr="\\MAGNUM\Projects\Microsoft\Cloud Power FY12\Design\ICONS_PNG\Document_Secure.png"/>
          <p:cNvPicPr>
            <a:picLocks noChangeAspect="1" noChangeArrowheads="1"/>
          </p:cNvPicPr>
          <p:nvPr/>
        </p:nvPicPr>
        <p:blipFill>
          <a:blip r:embed="rId6" cstate="print">
            <a:lum bright="100000"/>
          </a:blip>
          <a:srcRect/>
          <a:stretch>
            <a:fillRect/>
          </a:stretch>
        </p:blipFill>
        <p:spPr bwMode="auto">
          <a:xfrm>
            <a:off x="2050342" y="1570253"/>
            <a:ext cx="1042124" cy="1042124"/>
          </a:xfrm>
          <a:prstGeom prst="rect">
            <a:avLst/>
          </a:prstGeom>
          <a:noFill/>
        </p:spPr>
      </p:pic>
      <p:pic>
        <p:nvPicPr>
          <p:cNvPr id="61" name="Picture 4" descr="\\MAGNUM\Projects\Microsoft\Cloud Power FY12\Design\ICONS_PNG\Document_Secure.png"/>
          <p:cNvPicPr>
            <a:picLocks noChangeAspect="1" noChangeArrowheads="1"/>
          </p:cNvPicPr>
          <p:nvPr/>
        </p:nvPicPr>
        <p:blipFill>
          <a:blip r:embed="rId6" cstate="print">
            <a:lum bright="100000"/>
          </a:blip>
          <a:srcRect/>
          <a:stretch>
            <a:fillRect/>
          </a:stretch>
        </p:blipFill>
        <p:spPr bwMode="auto">
          <a:xfrm>
            <a:off x="4952438" y="1570253"/>
            <a:ext cx="1042124" cy="1042124"/>
          </a:xfrm>
          <a:prstGeom prst="rect">
            <a:avLst/>
          </a:prstGeom>
          <a:noFill/>
        </p:spPr>
      </p:pic>
      <p:pic>
        <p:nvPicPr>
          <p:cNvPr id="62" name="Picture 4" descr="\\MAGNUM\Projects\Microsoft\Cloud Power FY12\Design\ICONS_PNG\Document_Secure.png"/>
          <p:cNvPicPr>
            <a:picLocks noChangeAspect="1" noChangeArrowheads="1"/>
          </p:cNvPicPr>
          <p:nvPr/>
        </p:nvPicPr>
        <p:blipFill>
          <a:blip r:embed="rId6" cstate="print">
            <a:lum bright="100000"/>
          </a:blip>
          <a:srcRect/>
          <a:stretch>
            <a:fillRect/>
          </a:stretch>
        </p:blipFill>
        <p:spPr bwMode="auto">
          <a:xfrm>
            <a:off x="8075290" y="1624875"/>
            <a:ext cx="1042124" cy="1042124"/>
          </a:xfrm>
          <a:prstGeom prst="rect">
            <a:avLst/>
          </a:prstGeom>
          <a:noFill/>
        </p:spPr>
      </p:pic>
      <p:pic>
        <p:nvPicPr>
          <p:cNvPr id="63" name="Picture 4" descr="\\MAGNUM\Projects\Microsoft\Cloud Power FY12\Design\ICONS_PNG\Document_Secure.png"/>
          <p:cNvPicPr>
            <a:picLocks noChangeAspect="1" noChangeArrowheads="1"/>
          </p:cNvPicPr>
          <p:nvPr/>
        </p:nvPicPr>
        <p:blipFill>
          <a:blip r:embed="rId6" cstate="print">
            <a:lum bright="100000"/>
          </a:blip>
          <a:srcRect/>
          <a:stretch>
            <a:fillRect/>
          </a:stretch>
        </p:blipFill>
        <p:spPr bwMode="auto">
          <a:xfrm>
            <a:off x="11173416" y="1624875"/>
            <a:ext cx="1042124" cy="1042124"/>
          </a:xfrm>
          <a:prstGeom prst="rect">
            <a:avLst/>
          </a:prstGeom>
          <a:noFill/>
        </p:spPr>
      </p:pic>
    </p:spTree>
    <p:extLst>
      <p:ext uri="{BB962C8B-B14F-4D97-AF65-F5344CB8AC3E}">
        <p14:creationId xmlns:p14="http://schemas.microsoft.com/office/powerpoint/2010/main" val="1942057974"/>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22237" y="73024"/>
            <a:ext cx="12192000" cy="6848475"/>
          </a:xfrm>
          <a:prstGeom prst="rect">
            <a:avLst/>
          </a:prstGeom>
        </p:spPr>
      </p:pic>
    </p:spTree>
    <p:extLst>
      <p:ext uri="{BB962C8B-B14F-4D97-AF65-F5344CB8AC3E}">
        <p14:creationId xmlns:p14="http://schemas.microsoft.com/office/powerpoint/2010/main" val="4168440924"/>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2"/>
          <a:stretch>
            <a:fillRect/>
          </a:stretch>
        </p:blipFill>
        <p:spPr>
          <a:xfrm>
            <a:off x="117474" y="73024"/>
            <a:ext cx="12201525" cy="6848475"/>
          </a:xfrm>
          <a:prstGeom prst="rect">
            <a:avLst/>
          </a:prstGeom>
        </p:spPr>
      </p:pic>
    </p:spTree>
    <p:extLst>
      <p:ext uri="{BB962C8B-B14F-4D97-AF65-F5344CB8AC3E}">
        <p14:creationId xmlns:p14="http://schemas.microsoft.com/office/powerpoint/2010/main" val="313648970"/>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2"/>
          <a:stretch>
            <a:fillRect/>
          </a:stretch>
        </p:blipFill>
        <p:spPr>
          <a:xfrm>
            <a:off x="122237" y="73024"/>
            <a:ext cx="12192000" cy="6848475"/>
          </a:xfrm>
          <a:prstGeom prst="rect">
            <a:avLst/>
          </a:prstGeom>
        </p:spPr>
      </p:pic>
    </p:spTree>
    <p:extLst>
      <p:ext uri="{BB962C8B-B14F-4D97-AF65-F5344CB8AC3E}">
        <p14:creationId xmlns:p14="http://schemas.microsoft.com/office/powerpoint/2010/main" val="2165679053"/>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2"/>
          <a:stretch>
            <a:fillRect/>
          </a:stretch>
        </p:blipFill>
        <p:spPr>
          <a:xfrm>
            <a:off x="122237" y="73024"/>
            <a:ext cx="12192000" cy="6848475"/>
          </a:xfrm>
          <a:prstGeom prst="rect">
            <a:avLst/>
          </a:prstGeom>
        </p:spPr>
      </p:pic>
    </p:spTree>
    <p:extLst>
      <p:ext uri="{BB962C8B-B14F-4D97-AF65-F5344CB8AC3E}">
        <p14:creationId xmlns:p14="http://schemas.microsoft.com/office/powerpoint/2010/main" val="1889473227"/>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2"/>
          <a:stretch>
            <a:fillRect/>
          </a:stretch>
        </p:blipFill>
        <p:spPr>
          <a:xfrm>
            <a:off x="136524" y="73024"/>
            <a:ext cx="12182475" cy="6848475"/>
          </a:xfrm>
          <a:prstGeom prst="rect">
            <a:avLst/>
          </a:prstGeom>
        </p:spPr>
      </p:pic>
    </p:spTree>
    <p:extLst>
      <p:ext uri="{BB962C8B-B14F-4D97-AF65-F5344CB8AC3E}">
        <p14:creationId xmlns:p14="http://schemas.microsoft.com/office/powerpoint/2010/main" val="4039701866"/>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2"/>
          <a:stretch>
            <a:fillRect/>
          </a:stretch>
        </p:blipFill>
        <p:spPr>
          <a:xfrm>
            <a:off x="112712" y="73024"/>
            <a:ext cx="12211050" cy="6848475"/>
          </a:xfrm>
          <a:prstGeom prst="rect">
            <a:avLst/>
          </a:prstGeom>
        </p:spPr>
      </p:pic>
    </p:spTree>
    <p:extLst>
      <p:ext uri="{BB962C8B-B14F-4D97-AF65-F5344CB8AC3E}">
        <p14:creationId xmlns:p14="http://schemas.microsoft.com/office/powerpoint/2010/main" val="31531747"/>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Install Connector</a:t>
            </a:r>
            <a:endParaRPr lang="en-US" dirty="0"/>
          </a:p>
        </p:txBody>
      </p:sp>
    </p:spTree>
    <p:extLst>
      <p:ext uri="{BB962C8B-B14F-4D97-AF65-F5344CB8AC3E}">
        <p14:creationId xmlns:p14="http://schemas.microsoft.com/office/powerpoint/2010/main" val="594423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93862" y="339724"/>
            <a:ext cx="9048750" cy="6315075"/>
          </a:xfrm>
          <a:prstGeom prst="rect">
            <a:avLst/>
          </a:prstGeom>
        </p:spPr>
      </p:pic>
    </p:spTree>
    <p:extLst>
      <p:ext uri="{BB962C8B-B14F-4D97-AF65-F5344CB8AC3E}">
        <p14:creationId xmlns:p14="http://schemas.microsoft.com/office/powerpoint/2010/main" val="2609737189"/>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93862" y="339724"/>
            <a:ext cx="9048750" cy="6315075"/>
          </a:xfrm>
          <a:prstGeom prst="rect">
            <a:avLst/>
          </a:prstGeom>
        </p:spPr>
      </p:pic>
    </p:spTree>
    <p:extLst>
      <p:ext uri="{BB962C8B-B14F-4D97-AF65-F5344CB8AC3E}">
        <p14:creationId xmlns:p14="http://schemas.microsoft.com/office/powerpoint/2010/main" val="1311037087"/>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98624" y="339724"/>
            <a:ext cx="9039225" cy="6315075"/>
          </a:xfrm>
          <a:prstGeom prst="rect">
            <a:avLst/>
          </a:prstGeom>
        </p:spPr>
      </p:pic>
    </p:spTree>
    <p:extLst>
      <p:ext uri="{BB962C8B-B14F-4D97-AF65-F5344CB8AC3E}">
        <p14:creationId xmlns:p14="http://schemas.microsoft.com/office/powerpoint/2010/main" val="385753937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flipV="1">
            <a:off x="209551" y="2600325"/>
            <a:ext cx="8601533" cy="16814"/>
          </a:xfrm>
          <a:prstGeom prst="line">
            <a:avLst/>
          </a:prstGeom>
          <a:ln w="7620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5" idx="1"/>
          </p:cNvCxnSpPr>
          <p:nvPr/>
        </p:nvCxnSpPr>
        <p:spPr>
          <a:xfrm flipH="1">
            <a:off x="253207" y="5798007"/>
            <a:ext cx="8665637" cy="31099"/>
          </a:xfrm>
          <a:prstGeom prst="line">
            <a:avLst/>
          </a:prstGeom>
          <a:ln w="762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09550" y="4191348"/>
            <a:ext cx="8709294" cy="1"/>
          </a:xfrm>
          <a:prstGeom prst="line">
            <a:avLst/>
          </a:prstGeom>
          <a:ln w="76200">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lstStyle/>
          <a:p>
            <a:r>
              <a:rPr lang="en-US" dirty="0" smtClean="0"/>
              <a:t>Modern RMS Offers</a:t>
            </a:r>
            <a:endParaRPr lang="en-US" dirty="0"/>
          </a:p>
        </p:txBody>
      </p:sp>
      <p:sp>
        <p:nvSpPr>
          <p:cNvPr id="10" name="TextBox 9"/>
          <p:cNvSpPr txBox="1"/>
          <p:nvPr/>
        </p:nvSpPr>
        <p:spPr>
          <a:xfrm>
            <a:off x="8785899" y="3766617"/>
            <a:ext cx="3868738" cy="849463"/>
          </a:xfrm>
          <a:prstGeom prst="rect">
            <a:avLst/>
          </a:prstGeom>
          <a:noFill/>
        </p:spPr>
        <p:txBody>
          <a:bodyPr wrap="square" lIns="182880" tIns="146304" rIns="182880" bIns="146304" rtlCol="0">
            <a:spAutoFit/>
          </a:bodyPr>
          <a:lstStyle/>
          <a:p>
            <a:pPr>
              <a:spcAft>
                <a:spcPts val="600"/>
              </a:spcAft>
            </a:pPr>
            <a:r>
              <a:rPr lang="en-US" sz="3600" dirty="0" smtClean="0">
                <a:solidFill>
                  <a:srgbClr val="FFFF00"/>
                </a:solidFill>
              </a:rPr>
              <a:t>Cloud Accepting</a:t>
            </a:r>
            <a:endParaRPr lang="en-US" sz="3600" dirty="0">
              <a:solidFill>
                <a:srgbClr val="FFFF00"/>
              </a:solidFill>
            </a:endParaRPr>
          </a:p>
        </p:txBody>
      </p:sp>
      <p:sp>
        <p:nvSpPr>
          <p:cNvPr id="25" name="TextBox 24"/>
          <p:cNvSpPr txBox="1"/>
          <p:nvPr/>
        </p:nvSpPr>
        <p:spPr>
          <a:xfrm>
            <a:off x="8918844" y="5234776"/>
            <a:ext cx="3663987" cy="1126462"/>
          </a:xfrm>
          <a:prstGeom prst="rect">
            <a:avLst/>
          </a:prstGeom>
          <a:noFill/>
        </p:spPr>
        <p:txBody>
          <a:bodyPr wrap="square" lIns="182880" tIns="146304" rIns="182880" bIns="146304" rtlCol="0">
            <a:spAutoFit/>
          </a:bodyPr>
          <a:lstStyle/>
          <a:p>
            <a:pPr>
              <a:lnSpc>
                <a:spcPct val="150000"/>
              </a:lnSpc>
              <a:spcAft>
                <a:spcPts val="600"/>
              </a:spcAft>
            </a:pPr>
            <a:r>
              <a:rPr lang="en-US" sz="3600" dirty="0" smtClean="0">
                <a:solidFill>
                  <a:srgbClr val="FF0000"/>
                </a:solidFill>
              </a:rPr>
              <a:t>Cloud Hesitant</a:t>
            </a:r>
            <a:endParaRPr lang="en-US" sz="3600" dirty="0">
              <a:solidFill>
                <a:srgbClr val="FF0000"/>
              </a:solidFill>
            </a:endParaRPr>
          </a:p>
        </p:txBody>
      </p:sp>
      <p:sp>
        <p:nvSpPr>
          <p:cNvPr id="26" name="TextBox 25"/>
          <p:cNvSpPr txBox="1"/>
          <p:nvPr/>
        </p:nvSpPr>
        <p:spPr>
          <a:xfrm>
            <a:off x="8811084" y="1907052"/>
            <a:ext cx="3352800" cy="1023229"/>
          </a:xfrm>
          <a:prstGeom prst="rect">
            <a:avLst/>
          </a:prstGeom>
          <a:noFill/>
        </p:spPr>
        <p:txBody>
          <a:bodyPr wrap="square" lIns="182880" tIns="146304" rIns="182880" bIns="146304" rtlCol="0">
            <a:spAutoFit/>
          </a:bodyPr>
          <a:lstStyle/>
          <a:p>
            <a:pPr>
              <a:lnSpc>
                <a:spcPct val="150000"/>
              </a:lnSpc>
              <a:spcAft>
                <a:spcPts val="600"/>
              </a:spcAft>
            </a:pPr>
            <a:r>
              <a:rPr lang="en-US" sz="3600" dirty="0" smtClean="0">
                <a:solidFill>
                  <a:srgbClr val="00B050"/>
                </a:solidFill>
              </a:rPr>
              <a:t>Cloud Ready</a:t>
            </a:r>
            <a:endParaRPr lang="en-US" sz="3600" dirty="0">
              <a:solidFill>
                <a:srgbClr val="00B050"/>
              </a:solidFill>
            </a:endParaRPr>
          </a:p>
        </p:txBody>
      </p:sp>
      <p:sp>
        <p:nvSpPr>
          <p:cNvPr id="17" name="Rectangle 16"/>
          <p:cNvSpPr/>
          <p:nvPr/>
        </p:nvSpPr>
        <p:spPr bwMode="auto">
          <a:xfrm>
            <a:off x="590550" y="3766616"/>
            <a:ext cx="1106957" cy="2824683"/>
          </a:xfrm>
          <a:prstGeom prst="rect">
            <a:avLst/>
          </a:prstGeom>
          <a:solidFill>
            <a:schemeClr val="accent2"/>
          </a:solidFill>
          <a:ln>
            <a:headEnd type="none" w="med" len="med"/>
            <a:tailEnd type="none" w="med" len="med"/>
          </a:ln>
          <a:effectLst>
            <a:outerShdw blurRad="50800" dist="38100" dir="8100000" algn="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vert270"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Exchange</a:t>
            </a:r>
          </a:p>
        </p:txBody>
      </p:sp>
      <p:sp>
        <p:nvSpPr>
          <p:cNvPr id="18" name="Rectangle 17"/>
          <p:cNvSpPr/>
          <p:nvPr/>
        </p:nvSpPr>
        <p:spPr bwMode="auto">
          <a:xfrm>
            <a:off x="1132965" y="1732913"/>
            <a:ext cx="1106957" cy="2734312"/>
          </a:xfrm>
          <a:prstGeom prst="rect">
            <a:avLst/>
          </a:prstGeom>
          <a:solidFill>
            <a:schemeClr val="accent2"/>
          </a:solidFill>
          <a:ln>
            <a:headEnd type="none" w="med" len="med"/>
            <a:tailEnd type="none" w="med" len="med"/>
          </a:ln>
          <a:effectLst>
            <a:outerShdw blurRad="50800" dist="38100" dir="8100000" algn="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vert270" wrap="square" lIns="182880" tIns="146304" rIns="182880" bIns="146304" numCol="1" spcCol="0" rtlCol="0" fromWordArt="0" anchor="ctr" anchorCtr="0" forceAA="0" compatLnSpc="1">
            <a:prstTxWarp prst="textNoShape">
              <a:avLst/>
            </a:prstTxWarp>
            <a:noAutofit/>
          </a:bodyPr>
          <a:lstStyle/>
          <a:p>
            <a:pPr algn="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Exchange</a:t>
            </a:r>
            <a:br>
              <a:rPr lang="en-US" sz="2400" dirty="0" smtClean="0">
                <a:gradFill>
                  <a:gsLst>
                    <a:gs pos="0">
                      <a:srgbClr val="FFFFFF"/>
                    </a:gs>
                    <a:gs pos="100000">
                      <a:srgbClr val="FFFFFF"/>
                    </a:gs>
                  </a:gsLst>
                  <a:lin ang="5400000" scaled="0"/>
                </a:gradFill>
                <a:ea typeface="Segoe UI" pitchFamily="34" charset="0"/>
                <a:cs typeface="Segoe UI" pitchFamily="34" charset="0"/>
              </a:rPr>
            </a:br>
            <a:r>
              <a:rPr lang="en-US" sz="2400" dirty="0" smtClean="0">
                <a:gradFill>
                  <a:gsLst>
                    <a:gs pos="0">
                      <a:srgbClr val="FFFFFF"/>
                    </a:gs>
                    <a:gs pos="100000">
                      <a:srgbClr val="FFFFFF"/>
                    </a:gs>
                  </a:gsLst>
                  <a:lin ang="5400000" scaled="0"/>
                </a:gradFill>
                <a:ea typeface="Segoe UI" pitchFamily="34" charset="0"/>
                <a:cs typeface="Segoe UI" pitchFamily="34" charset="0"/>
              </a:rPr>
              <a:t>Online</a:t>
            </a:r>
          </a:p>
        </p:txBody>
      </p:sp>
      <p:sp>
        <p:nvSpPr>
          <p:cNvPr id="20" name="Rectangle 19"/>
          <p:cNvSpPr/>
          <p:nvPr/>
        </p:nvSpPr>
        <p:spPr bwMode="auto">
          <a:xfrm>
            <a:off x="6785353" y="5013481"/>
            <a:ext cx="1106957" cy="1577820"/>
          </a:xfrm>
          <a:prstGeom prst="rect">
            <a:avLst/>
          </a:prstGeom>
          <a:solidFill>
            <a:schemeClr val="accent1"/>
          </a:solidFill>
          <a:ln>
            <a:headEnd type="none" w="med" len="med"/>
            <a:tailEnd type="none" w="med" len="med"/>
          </a:ln>
          <a:effectLst>
            <a:outerShdw blurRad="50800" dist="38100" dir="8100000" algn="tr"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vert270"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AD RMS </a:t>
            </a:r>
          </a:p>
        </p:txBody>
      </p:sp>
      <p:sp>
        <p:nvSpPr>
          <p:cNvPr id="21" name="Rectangle 20"/>
          <p:cNvSpPr/>
          <p:nvPr/>
        </p:nvSpPr>
        <p:spPr bwMode="auto">
          <a:xfrm>
            <a:off x="7429327" y="1790580"/>
            <a:ext cx="1106957" cy="4162904"/>
          </a:xfrm>
          <a:prstGeom prst="rect">
            <a:avLst/>
          </a:prstGeom>
          <a:solidFill>
            <a:schemeClr val="accent1"/>
          </a:solidFill>
          <a:ln>
            <a:headEnd type="none" w="med" len="med"/>
            <a:tailEnd type="none" w="med" len="med"/>
          </a:ln>
          <a:effectLst>
            <a:outerShdw blurRad="50800" dist="38100" dir="8100000" algn="tr"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vert270" wrap="square" lIns="182880" tIns="146304" rIns="182880" bIns="146304" numCol="1" spcCol="0" rtlCol="0" fromWordArt="0" anchor="ctr" anchorCtr="0" forceAA="0" compatLnSpc="1">
            <a:prstTxWarp prst="textNoShape">
              <a:avLst/>
            </a:prstTxWarp>
            <a:noAutofit/>
          </a:bodyPr>
          <a:lstStyle/>
          <a:p>
            <a:pPr algn="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Azure</a:t>
            </a:r>
            <a:br>
              <a:rPr lang="en-US" sz="2400" dirty="0" smtClean="0">
                <a:gradFill>
                  <a:gsLst>
                    <a:gs pos="0">
                      <a:srgbClr val="FFFFFF"/>
                    </a:gs>
                    <a:gs pos="100000">
                      <a:srgbClr val="FFFFFF"/>
                    </a:gs>
                  </a:gsLst>
                  <a:lin ang="5400000" scaled="0"/>
                </a:gradFill>
                <a:ea typeface="Segoe UI" pitchFamily="34" charset="0"/>
                <a:cs typeface="Segoe UI" pitchFamily="34" charset="0"/>
              </a:rPr>
            </a:br>
            <a:r>
              <a:rPr lang="en-US" sz="2400" dirty="0" smtClean="0">
                <a:gradFill>
                  <a:gsLst>
                    <a:gs pos="0">
                      <a:srgbClr val="FFFFFF"/>
                    </a:gs>
                    <a:gs pos="100000">
                      <a:srgbClr val="FFFFFF"/>
                    </a:gs>
                  </a:gsLst>
                  <a:lin ang="5400000" scaled="0"/>
                </a:gradFill>
                <a:ea typeface="Segoe UI" pitchFamily="34" charset="0"/>
                <a:cs typeface="Segoe UI" pitchFamily="34" charset="0"/>
              </a:rPr>
              <a:t>AD RMS</a:t>
            </a:r>
          </a:p>
        </p:txBody>
      </p:sp>
      <p:sp>
        <p:nvSpPr>
          <p:cNvPr id="32" name="Rectangle 31"/>
          <p:cNvSpPr/>
          <p:nvPr/>
        </p:nvSpPr>
        <p:spPr bwMode="auto">
          <a:xfrm>
            <a:off x="2668856" y="3766617"/>
            <a:ext cx="1106957" cy="2824683"/>
          </a:xfrm>
          <a:prstGeom prst="rect">
            <a:avLst/>
          </a:prstGeom>
          <a:solidFill>
            <a:srgbClr val="7030A0"/>
          </a:solidFill>
          <a:ln>
            <a:headEnd type="none" w="med" len="med"/>
            <a:tailEnd type="none" w="med" len="med"/>
          </a:ln>
          <a:effectLst>
            <a:outerShdw blurRad="50800" dist="38100" dir="8100000" algn="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vert270"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SharePoint</a:t>
            </a:r>
          </a:p>
        </p:txBody>
      </p:sp>
      <p:sp>
        <p:nvSpPr>
          <p:cNvPr id="36" name="Rectangle 35"/>
          <p:cNvSpPr/>
          <p:nvPr/>
        </p:nvSpPr>
        <p:spPr bwMode="auto">
          <a:xfrm>
            <a:off x="3240415" y="1735161"/>
            <a:ext cx="1106957" cy="3278318"/>
          </a:xfrm>
          <a:prstGeom prst="rect">
            <a:avLst/>
          </a:prstGeom>
          <a:solidFill>
            <a:srgbClr val="7030A0"/>
          </a:solidFill>
          <a:ln>
            <a:headEnd type="none" w="med" len="med"/>
            <a:tailEnd type="none" w="med" len="med"/>
          </a:ln>
          <a:effectLst>
            <a:outerShdw blurRad="50800" dist="38100" dir="8100000" algn="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vert270" wrap="square" lIns="182880" tIns="146304" rIns="182880" bIns="146304" numCol="1" spcCol="0" rtlCol="0" fromWordArt="0" anchor="ctr" anchorCtr="0" forceAA="0" compatLnSpc="1">
            <a:prstTxWarp prst="textNoShape">
              <a:avLst/>
            </a:prstTxWarp>
            <a:noAutofit/>
          </a:bodyPr>
          <a:lstStyle/>
          <a:p>
            <a:pPr algn="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SharePoint</a:t>
            </a:r>
            <a:br>
              <a:rPr lang="en-US" sz="2400" dirty="0" smtClean="0">
                <a:gradFill>
                  <a:gsLst>
                    <a:gs pos="0">
                      <a:srgbClr val="FFFFFF"/>
                    </a:gs>
                    <a:gs pos="100000">
                      <a:srgbClr val="FFFFFF"/>
                    </a:gs>
                  </a:gsLst>
                  <a:lin ang="5400000" scaled="0"/>
                </a:gradFill>
                <a:ea typeface="Segoe UI" pitchFamily="34" charset="0"/>
                <a:cs typeface="Segoe UI" pitchFamily="34" charset="0"/>
              </a:rPr>
            </a:br>
            <a:r>
              <a:rPr lang="en-US" sz="2400" dirty="0" smtClean="0">
                <a:gradFill>
                  <a:gsLst>
                    <a:gs pos="0">
                      <a:srgbClr val="FFFFFF"/>
                    </a:gs>
                    <a:gs pos="100000">
                      <a:srgbClr val="FFFFFF"/>
                    </a:gs>
                  </a:gsLst>
                  <a:lin ang="5400000" scaled="0"/>
                </a:gradFill>
                <a:ea typeface="Segoe UI" pitchFamily="34" charset="0"/>
                <a:cs typeface="Segoe UI" pitchFamily="34" charset="0"/>
              </a:rPr>
              <a:t> Online</a:t>
            </a:r>
          </a:p>
        </p:txBody>
      </p:sp>
      <p:sp>
        <p:nvSpPr>
          <p:cNvPr id="19" name="Rectangle 18"/>
          <p:cNvSpPr/>
          <p:nvPr/>
        </p:nvSpPr>
        <p:spPr bwMode="auto">
          <a:xfrm>
            <a:off x="4724628" y="5013480"/>
            <a:ext cx="1106957" cy="1577820"/>
          </a:xfrm>
          <a:prstGeom prst="rect">
            <a:avLst/>
          </a:prstGeom>
          <a:ln>
            <a:headEnd type="none" w="med" len="med"/>
            <a:tailEnd type="none" w="med" len="med"/>
          </a:ln>
          <a:effectLst>
            <a:outerShdw blurRad="50800" dist="38100" dir="8100000" algn="tr"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vert270"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Windows</a:t>
            </a:r>
            <a:r>
              <a:rPr lang="en-US" sz="2400" dirty="0">
                <a:gradFill>
                  <a:gsLst>
                    <a:gs pos="0">
                      <a:srgbClr val="FFFFFF"/>
                    </a:gs>
                    <a:gs pos="100000">
                      <a:srgbClr val="FFFFFF"/>
                    </a:gs>
                  </a:gsLst>
                  <a:lin ang="5400000" scaled="0"/>
                </a:gradFill>
                <a:ea typeface="Segoe UI" pitchFamily="34" charset="0"/>
                <a:cs typeface="Segoe UI" pitchFamily="34" charset="0"/>
              </a:rPr>
              <a:t> </a:t>
            </a:r>
            <a:r>
              <a:rPr lang="en-US" sz="2400" dirty="0" smtClean="0">
                <a:gradFill>
                  <a:gsLst>
                    <a:gs pos="0">
                      <a:srgbClr val="FFFFFF"/>
                    </a:gs>
                    <a:gs pos="100000">
                      <a:srgbClr val="FFFFFF"/>
                    </a:gs>
                  </a:gsLst>
                  <a:lin ang="5400000" scaled="0"/>
                </a:gradFill>
                <a:ea typeface="Segoe UI" pitchFamily="34" charset="0"/>
                <a:cs typeface="Segoe UI" pitchFamily="34" charset="0"/>
              </a:rPr>
              <a:t>FCI</a:t>
            </a:r>
          </a:p>
        </p:txBody>
      </p:sp>
      <p:sp>
        <p:nvSpPr>
          <p:cNvPr id="37" name="Rectangle 36"/>
          <p:cNvSpPr/>
          <p:nvPr/>
        </p:nvSpPr>
        <p:spPr bwMode="auto">
          <a:xfrm>
            <a:off x="5322748" y="1783519"/>
            <a:ext cx="1106957" cy="3902906"/>
          </a:xfrm>
          <a:prstGeom prst="rect">
            <a:avLst/>
          </a:prstGeom>
          <a:ln>
            <a:headEnd type="none" w="med" len="med"/>
            <a:tailEnd type="none" w="med" len="med"/>
          </a:ln>
          <a:effectLst>
            <a:outerShdw blurRad="50800" dist="38100" dir="8100000" algn="tr"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vert270" wrap="square" lIns="182880" tIns="146304" rIns="182880" bIns="146304" numCol="1" spcCol="0" rtlCol="0" fromWordArt="0" anchor="ctr" anchorCtr="0" forceAA="0" compatLnSpc="1">
            <a:prstTxWarp prst="textNoShape">
              <a:avLst/>
            </a:prstTxWarp>
            <a:noAutofit/>
          </a:bodyPr>
          <a:lstStyle/>
          <a:p>
            <a:pPr algn="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Cloud</a:t>
            </a:r>
            <a:br>
              <a:rPr lang="en-US" sz="2400" dirty="0" smtClean="0">
                <a:gradFill>
                  <a:gsLst>
                    <a:gs pos="0">
                      <a:srgbClr val="FFFFFF"/>
                    </a:gs>
                    <a:gs pos="100000">
                      <a:srgbClr val="FFFFFF"/>
                    </a:gs>
                  </a:gsLst>
                  <a:lin ang="5400000" scaled="0"/>
                </a:gradFill>
                <a:ea typeface="Segoe UI" pitchFamily="34" charset="0"/>
                <a:cs typeface="Segoe UI" pitchFamily="34" charset="0"/>
              </a:rPr>
            </a:br>
            <a:r>
              <a:rPr lang="en-US" sz="2400" dirty="0" smtClean="0">
                <a:gradFill>
                  <a:gsLst>
                    <a:gs pos="0">
                      <a:srgbClr val="FFFFFF"/>
                    </a:gs>
                    <a:gs pos="100000">
                      <a:srgbClr val="FFFFFF"/>
                    </a:gs>
                  </a:gsLst>
                  <a:lin ang="5400000" scaled="0"/>
                </a:gradFill>
                <a:ea typeface="Segoe UI" pitchFamily="34" charset="0"/>
                <a:cs typeface="Segoe UI" pitchFamily="34" charset="0"/>
              </a:rPr>
              <a:t>Drives</a:t>
            </a:r>
          </a:p>
        </p:txBody>
      </p:sp>
      <p:sp>
        <p:nvSpPr>
          <p:cNvPr id="2" name="TextBox 1"/>
          <p:cNvSpPr txBox="1"/>
          <p:nvPr/>
        </p:nvSpPr>
        <p:spPr>
          <a:xfrm>
            <a:off x="328573" y="1219866"/>
            <a:ext cx="1901824"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smtClean="0">
                <a:solidFill>
                  <a:schemeClr val="tx1">
                    <a:lumMod val="85000"/>
                  </a:schemeClr>
                </a:solidFill>
              </a:rPr>
              <a:t>EMail</a:t>
            </a:r>
          </a:p>
        </p:txBody>
      </p:sp>
      <p:sp>
        <p:nvSpPr>
          <p:cNvPr id="22" name="TextBox 21"/>
          <p:cNvSpPr txBox="1"/>
          <p:nvPr/>
        </p:nvSpPr>
        <p:spPr>
          <a:xfrm>
            <a:off x="2430535" y="1212513"/>
            <a:ext cx="1901824"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smtClean="0">
                <a:solidFill>
                  <a:schemeClr val="tx1">
                    <a:lumMod val="85000"/>
                  </a:schemeClr>
                </a:solidFill>
              </a:rPr>
              <a:t>Portals</a:t>
            </a:r>
          </a:p>
        </p:txBody>
      </p:sp>
      <p:sp>
        <p:nvSpPr>
          <p:cNvPr id="23" name="TextBox 22"/>
          <p:cNvSpPr txBox="1"/>
          <p:nvPr/>
        </p:nvSpPr>
        <p:spPr>
          <a:xfrm>
            <a:off x="4532497" y="1212513"/>
            <a:ext cx="1901824"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smtClean="0">
                <a:solidFill>
                  <a:schemeClr val="tx1">
                    <a:lumMod val="85000"/>
                  </a:schemeClr>
                </a:solidFill>
              </a:rPr>
              <a:t>Storage</a:t>
            </a:r>
          </a:p>
        </p:txBody>
      </p:sp>
      <p:sp>
        <p:nvSpPr>
          <p:cNvPr id="29" name="TextBox 28"/>
          <p:cNvSpPr txBox="1"/>
          <p:nvPr/>
        </p:nvSpPr>
        <p:spPr>
          <a:xfrm>
            <a:off x="6634460" y="1212513"/>
            <a:ext cx="1901824"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smtClean="0">
                <a:solidFill>
                  <a:schemeClr val="tx1">
                    <a:lumMod val="85000"/>
                  </a:schemeClr>
                </a:solidFill>
              </a:rPr>
              <a:t>Protection</a:t>
            </a:r>
          </a:p>
        </p:txBody>
      </p:sp>
    </p:spTree>
    <p:extLst>
      <p:ext uri="{BB962C8B-B14F-4D97-AF65-F5344CB8AC3E}">
        <p14:creationId xmlns:p14="http://schemas.microsoft.com/office/powerpoint/2010/main" val="3370507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98624" y="339724"/>
            <a:ext cx="9039225" cy="6315075"/>
          </a:xfrm>
          <a:prstGeom prst="rect">
            <a:avLst/>
          </a:prstGeom>
        </p:spPr>
      </p:pic>
    </p:spTree>
    <p:extLst>
      <p:ext uri="{BB962C8B-B14F-4D97-AF65-F5344CB8AC3E}">
        <p14:creationId xmlns:p14="http://schemas.microsoft.com/office/powerpoint/2010/main" val="1123580765"/>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98624" y="339724"/>
            <a:ext cx="9039225" cy="6315075"/>
          </a:xfrm>
          <a:prstGeom prst="rect">
            <a:avLst/>
          </a:prstGeom>
        </p:spPr>
      </p:pic>
    </p:spTree>
    <p:extLst>
      <p:ext uri="{BB962C8B-B14F-4D97-AF65-F5344CB8AC3E}">
        <p14:creationId xmlns:p14="http://schemas.microsoft.com/office/powerpoint/2010/main" val="3865985291"/>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98624" y="339724"/>
            <a:ext cx="9039225" cy="6315075"/>
          </a:xfrm>
          <a:prstGeom prst="rect">
            <a:avLst/>
          </a:prstGeom>
        </p:spPr>
      </p:pic>
    </p:spTree>
    <p:extLst>
      <p:ext uri="{BB962C8B-B14F-4D97-AF65-F5344CB8AC3E}">
        <p14:creationId xmlns:p14="http://schemas.microsoft.com/office/powerpoint/2010/main" val="2531834334"/>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Configure Connector</a:t>
            </a:r>
            <a:endParaRPr lang="en-US" dirty="0"/>
          </a:p>
        </p:txBody>
      </p:sp>
    </p:spTree>
    <p:extLst>
      <p:ext uri="{BB962C8B-B14F-4D97-AF65-F5344CB8AC3E}">
        <p14:creationId xmlns:p14="http://schemas.microsoft.com/office/powerpoint/2010/main" val="167382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93899" y="1058862"/>
            <a:ext cx="8448675" cy="4876800"/>
          </a:xfrm>
          <a:prstGeom prst="rect">
            <a:avLst/>
          </a:prstGeom>
        </p:spPr>
      </p:pic>
    </p:spTree>
    <p:extLst>
      <p:ext uri="{BB962C8B-B14F-4D97-AF65-F5344CB8AC3E}">
        <p14:creationId xmlns:p14="http://schemas.microsoft.com/office/powerpoint/2010/main" val="3228700614"/>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51914" y="134937"/>
            <a:ext cx="8334375" cy="6724650"/>
          </a:xfrm>
          <a:prstGeom prst="rect">
            <a:avLst/>
          </a:prstGeom>
        </p:spPr>
      </p:pic>
    </p:spTree>
    <p:extLst>
      <p:ext uri="{BB962C8B-B14F-4D97-AF65-F5344CB8AC3E}">
        <p14:creationId xmlns:p14="http://schemas.microsoft.com/office/powerpoint/2010/main" val="1313351475"/>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90220" y="122765"/>
            <a:ext cx="8343900" cy="6715125"/>
          </a:xfrm>
          <a:prstGeom prst="rect">
            <a:avLst/>
          </a:prstGeom>
        </p:spPr>
      </p:pic>
    </p:spTree>
    <p:extLst>
      <p:ext uri="{BB962C8B-B14F-4D97-AF65-F5344CB8AC3E}">
        <p14:creationId xmlns:p14="http://schemas.microsoft.com/office/powerpoint/2010/main" val="2416550100"/>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051049" y="96837"/>
            <a:ext cx="8334375" cy="6800850"/>
          </a:xfrm>
          <a:prstGeom prst="rect">
            <a:avLst/>
          </a:prstGeom>
        </p:spPr>
      </p:pic>
    </p:spTree>
    <p:extLst>
      <p:ext uri="{BB962C8B-B14F-4D97-AF65-F5344CB8AC3E}">
        <p14:creationId xmlns:p14="http://schemas.microsoft.com/office/powerpoint/2010/main" val="1234879556"/>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Prepare Exchange and SharePoint</a:t>
            </a:r>
          </a:p>
        </p:txBody>
      </p:sp>
    </p:spTree>
    <p:extLst>
      <p:ext uri="{BB962C8B-B14F-4D97-AF65-F5344CB8AC3E}">
        <p14:creationId xmlns:p14="http://schemas.microsoft.com/office/powerpoint/2010/main" val="2911558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948" y="233151"/>
            <a:ext cx="11370961" cy="762786"/>
          </a:xfrm>
        </p:spPr>
        <p:txBody>
          <a:bodyPr/>
          <a:lstStyle/>
          <a:p>
            <a:r>
              <a:rPr lang="en-US" dirty="0" smtClean="0"/>
              <a:t>Configure Exchange and SharePoint</a:t>
            </a:r>
            <a:endParaRPr lang="en-US" dirty="0"/>
          </a:p>
        </p:txBody>
      </p:sp>
      <p:sp>
        <p:nvSpPr>
          <p:cNvPr id="3" name="Text Placeholder 2"/>
          <p:cNvSpPr>
            <a:spLocks noGrp="1"/>
          </p:cNvSpPr>
          <p:nvPr>
            <p:ph type="body" sz="quarter" idx="10"/>
          </p:nvPr>
        </p:nvSpPr>
        <p:spPr>
          <a:xfrm>
            <a:off x="531948" y="854986"/>
            <a:ext cx="11370961" cy="5650778"/>
          </a:xfrm>
        </p:spPr>
        <p:txBody>
          <a:bodyPr/>
          <a:lstStyle/>
          <a:p>
            <a:pPr marL="346486" lvl="1" indent="0">
              <a:buNone/>
            </a:pPr>
            <a:endParaRPr lang="en-US" dirty="0" smtClean="0"/>
          </a:p>
          <a:p>
            <a:pPr marL="0" indent="0">
              <a:buNone/>
            </a:pPr>
            <a:r>
              <a:rPr lang="en-US" dirty="0" smtClean="0"/>
              <a:t>Update required for Exchange 2010/2013 </a:t>
            </a:r>
          </a:p>
          <a:p>
            <a:pPr lvl="1"/>
            <a:r>
              <a:rPr lang="en-US" dirty="0" smtClean="0"/>
              <a:t>Will be released as a Cumulative Update</a:t>
            </a:r>
          </a:p>
          <a:p>
            <a:pPr marL="0" indent="0">
              <a:buNone/>
            </a:pPr>
            <a:r>
              <a:rPr lang="en-US" dirty="0" smtClean="0"/>
              <a:t>Update required for SharePoint 2013</a:t>
            </a:r>
          </a:p>
          <a:p>
            <a:pPr lvl="1"/>
            <a:r>
              <a:rPr lang="en-US" dirty="0" smtClean="0"/>
              <a:t>Will be released as a QFE for the MSIPC client </a:t>
            </a:r>
            <a:endParaRPr lang="en-US" dirty="0"/>
          </a:p>
          <a:p>
            <a:pPr marL="0" indent="0">
              <a:buNone/>
            </a:pPr>
            <a:r>
              <a:rPr lang="en-US" dirty="0" smtClean="0"/>
              <a:t>Configuration required to use the Connector</a:t>
            </a:r>
          </a:p>
          <a:p>
            <a:pPr lvl="1"/>
            <a:r>
              <a:rPr lang="en-US" dirty="0" smtClean="0"/>
              <a:t>Configuration must be applied via the registry to route calls via the connector to AADRM</a:t>
            </a:r>
          </a:p>
          <a:p>
            <a:pPr lvl="1"/>
            <a:r>
              <a:rPr lang="en-US" dirty="0" smtClean="0"/>
              <a:t>Additional tool provided to generate registry files, GPO’s or local configuration. </a:t>
            </a:r>
          </a:p>
          <a:p>
            <a:pPr marL="342900" lvl="1" indent="0">
              <a:buNone/>
            </a:pPr>
            <a:endParaRPr lang="en-US" dirty="0" smtClean="0"/>
          </a:p>
          <a:p>
            <a:pPr marL="342900" lvl="1" indent="0">
              <a:buNone/>
            </a:pPr>
            <a:endParaRPr lang="en-US" dirty="0" smtClean="0"/>
          </a:p>
        </p:txBody>
      </p:sp>
    </p:spTree>
    <p:extLst>
      <p:ext uri="{BB962C8B-B14F-4D97-AF65-F5344CB8AC3E}">
        <p14:creationId xmlns:p14="http://schemas.microsoft.com/office/powerpoint/2010/main" val="110702331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 Office </a:t>
            </a:r>
            <a:endParaRPr lang="en-US" dirty="0"/>
          </a:p>
        </p:txBody>
      </p:sp>
    </p:spTree>
    <p:extLst>
      <p:ext uri="{BB962C8B-B14F-4D97-AF65-F5344CB8AC3E}">
        <p14:creationId xmlns:p14="http://schemas.microsoft.com/office/powerpoint/2010/main" val="2421751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Configure SharePoint and Exchange</a:t>
            </a:r>
            <a:endParaRPr lang="en-US" dirty="0"/>
          </a:p>
        </p:txBody>
      </p:sp>
      <p:sp>
        <p:nvSpPr>
          <p:cNvPr id="5" name="Text Placeholder 4"/>
          <p:cNvSpPr>
            <a:spLocks noGrp="1"/>
          </p:cNvSpPr>
          <p:nvPr>
            <p:ph type="body" sz="quarter" idx="10"/>
          </p:nvPr>
        </p:nvSpPr>
        <p:spPr>
          <a:xfrm>
            <a:off x="274320" y="1292824"/>
            <a:ext cx="11887199" cy="680186"/>
          </a:xfrm>
        </p:spPr>
        <p:txBody>
          <a:bodyPr/>
          <a:lstStyle/>
          <a:p>
            <a:pPr marL="0" lvl="1">
              <a:lnSpc>
                <a:spcPct val="115000"/>
              </a:lnSpc>
              <a:spcAft>
                <a:spcPts val="300"/>
              </a:spcAft>
            </a:pPr>
            <a:r>
              <a:rPr lang="en-US" sz="2800" dirty="0" smtClean="0"/>
              <a:t>ServerConfigScript.ps1</a:t>
            </a:r>
            <a:endParaRPr lang="en-US" sz="2800" dirty="0">
              <a:solidFill>
                <a:schemeClr val="bg1"/>
              </a:solidFill>
              <a:latin typeface="Lucida Console" panose="020B0609040504020204" pitchFamily="49" charset="0"/>
            </a:endParaRPr>
          </a:p>
        </p:txBody>
      </p:sp>
      <p:sp>
        <p:nvSpPr>
          <p:cNvPr id="6" name="Text Placeholder 4"/>
          <p:cNvSpPr txBox="1">
            <a:spLocks/>
          </p:cNvSpPr>
          <p:nvPr/>
        </p:nvSpPr>
        <p:spPr>
          <a:xfrm>
            <a:off x="274319" y="2269664"/>
            <a:ext cx="11887199" cy="1175706"/>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a:lnSpc>
                <a:spcPct val="115000"/>
              </a:lnSpc>
              <a:spcAft>
                <a:spcPts val="300"/>
              </a:spcAft>
            </a:pPr>
            <a:r>
              <a:rPr lang="en-US" sz="2800" dirty="0" smtClean="0">
                <a:solidFill>
                  <a:schemeClr val="bg1"/>
                </a:solidFill>
                <a:latin typeface="Lucida Console" panose="020B0609040504020204" pitchFamily="49" charset="0"/>
              </a:rPr>
              <a:t>Please enter your connector URL “http://aadrmconnector.contosona.com” </a:t>
            </a:r>
            <a:endParaRPr lang="en-US" sz="2800" dirty="0">
              <a:solidFill>
                <a:schemeClr val="bg1"/>
              </a:solidFill>
              <a:latin typeface="Lucida Console" panose="020B0609040504020204" pitchFamily="49" charset="0"/>
            </a:endParaRPr>
          </a:p>
        </p:txBody>
      </p:sp>
      <p:sp>
        <p:nvSpPr>
          <p:cNvPr id="7" name="Text Placeholder 4"/>
          <p:cNvSpPr txBox="1">
            <a:spLocks/>
          </p:cNvSpPr>
          <p:nvPr/>
        </p:nvSpPr>
        <p:spPr>
          <a:xfrm>
            <a:off x="274318" y="3686579"/>
            <a:ext cx="11887199" cy="2083647"/>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a:lnSpc>
                <a:spcPct val="115000"/>
              </a:lnSpc>
              <a:spcAft>
                <a:spcPts val="300"/>
              </a:spcAft>
            </a:pPr>
            <a:r>
              <a:rPr lang="en-US" sz="2800" dirty="0" smtClean="0">
                <a:solidFill>
                  <a:schemeClr val="bg1"/>
                </a:solidFill>
                <a:latin typeface="Lucida Console" panose="020B0609040504020204" pitchFamily="49" charset="0"/>
              </a:rPr>
              <a:t>Do you want to generate registry[R] files or a GPO script creation script [G] G</a:t>
            </a:r>
          </a:p>
          <a:p>
            <a:pPr marL="0" lvl="1">
              <a:lnSpc>
                <a:spcPct val="115000"/>
              </a:lnSpc>
              <a:spcAft>
                <a:spcPts val="300"/>
              </a:spcAft>
            </a:pPr>
            <a:r>
              <a:rPr lang="en-US" sz="2000" dirty="0" smtClean="0">
                <a:solidFill>
                  <a:schemeClr val="bg1"/>
                </a:solidFill>
                <a:latin typeface="Lucida Console" panose="020B0609040504020204" pitchFamily="49" charset="0"/>
              </a:rPr>
              <a:t>GPO Generation Script Created: CreateConnectorGPO.ps1</a:t>
            </a:r>
          </a:p>
          <a:p>
            <a:pPr marL="0" lvl="1">
              <a:lnSpc>
                <a:spcPct val="115000"/>
              </a:lnSpc>
              <a:spcAft>
                <a:spcPts val="300"/>
              </a:spcAft>
            </a:pPr>
            <a:r>
              <a:rPr lang="en-US" sz="2000" dirty="0" smtClean="0">
                <a:solidFill>
                  <a:schemeClr val="bg1"/>
                </a:solidFill>
                <a:latin typeface="Lucida Console" panose="020B0609040504020204" pitchFamily="49" charset="0"/>
              </a:rPr>
              <a:t>Please run the GPO script and assign the GPO to the desired servers</a:t>
            </a:r>
          </a:p>
        </p:txBody>
      </p:sp>
    </p:spTree>
    <p:extLst>
      <p:ext uri="{BB962C8B-B14F-4D97-AF65-F5344CB8AC3E}">
        <p14:creationId xmlns:p14="http://schemas.microsoft.com/office/powerpoint/2010/main" val="222924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Enable Exchange</a:t>
            </a:r>
            <a:endParaRPr lang="en-US" dirty="0"/>
          </a:p>
        </p:txBody>
      </p:sp>
    </p:spTree>
    <p:extLst>
      <p:ext uri="{BB962C8B-B14F-4D97-AF65-F5344CB8AC3E}">
        <p14:creationId xmlns:p14="http://schemas.microsoft.com/office/powerpoint/2010/main" val="39657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Configure Exchange for AADRM  </a:t>
            </a:r>
            <a:endParaRPr lang="en-US" dirty="0"/>
          </a:p>
        </p:txBody>
      </p:sp>
      <p:sp>
        <p:nvSpPr>
          <p:cNvPr id="5" name="Text Placeholder 4"/>
          <p:cNvSpPr>
            <a:spLocks noGrp="1"/>
          </p:cNvSpPr>
          <p:nvPr>
            <p:ph type="body" sz="quarter" idx="10"/>
          </p:nvPr>
        </p:nvSpPr>
        <p:spPr>
          <a:xfrm>
            <a:off x="128129" y="1308068"/>
            <a:ext cx="11889246" cy="680186"/>
          </a:xfrm>
        </p:spPr>
        <p:txBody>
          <a:bodyPr/>
          <a:lstStyle/>
          <a:p>
            <a:pPr marL="0" lvl="1">
              <a:lnSpc>
                <a:spcPct val="115000"/>
              </a:lnSpc>
              <a:spcAft>
                <a:spcPts val="300"/>
              </a:spcAft>
            </a:pPr>
            <a:r>
              <a:rPr lang="en-US" sz="2800" dirty="0"/>
              <a:t>Set-</a:t>
            </a:r>
            <a:r>
              <a:rPr lang="en-US" sz="2800" dirty="0" err="1"/>
              <a:t>IRMConfiguration</a:t>
            </a:r>
            <a:r>
              <a:rPr lang="en-US" sz="2800" dirty="0"/>
              <a:t> -</a:t>
            </a:r>
            <a:r>
              <a:rPr lang="en-US" sz="2800" dirty="0" err="1"/>
              <a:t>InternalLicensingEnabled</a:t>
            </a:r>
            <a:r>
              <a:rPr lang="en-US" sz="2800" dirty="0"/>
              <a:t> $true</a:t>
            </a:r>
            <a:endParaRPr lang="en-US" sz="2800" dirty="0">
              <a:solidFill>
                <a:schemeClr val="bg1"/>
              </a:solidFill>
              <a:latin typeface="Lucida Console" panose="020B0609040504020204" pitchFamily="49" charset="0"/>
            </a:endParaRPr>
          </a:p>
        </p:txBody>
      </p:sp>
      <p:sp>
        <p:nvSpPr>
          <p:cNvPr id="8" name="Text Placeholder 4"/>
          <p:cNvSpPr txBox="1">
            <a:spLocks/>
          </p:cNvSpPr>
          <p:nvPr/>
        </p:nvSpPr>
        <p:spPr>
          <a:xfrm>
            <a:off x="128129" y="3159057"/>
            <a:ext cx="11889246" cy="680186"/>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a:lnSpc>
                <a:spcPct val="115000"/>
              </a:lnSpc>
              <a:spcAft>
                <a:spcPts val="300"/>
              </a:spcAft>
            </a:pPr>
            <a:r>
              <a:rPr lang="en-US" sz="2800" dirty="0"/>
              <a:t>Get-</a:t>
            </a:r>
            <a:r>
              <a:rPr lang="en-US" sz="2800" dirty="0" err="1"/>
              <a:t>IRMConfiguration</a:t>
            </a:r>
            <a:endParaRPr lang="en-US" sz="2800" dirty="0">
              <a:solidFill>
                <a:schemeClr val="bg1"/>
              </a:solidFill>
              <a:latin typeface="Lucida Console" panose="020B0609040504020204" pitchFamily="49" charset="0"/>
            </a:endParaRPr>
          </a:p>
        </p:txBody>
      </p:sp>
    </p:spTree>
    <p:extLst>
      <p:ext uri="{BB962C8B-B14F-4D97-AF65-F5344CB8AC3E}">
        <p14:creationId xmlns:p14="http://schemas.microsoft.com/office/powerpoint/2010/main" val="4553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Enable SharePoint</a:t>
            </a:r>
            <a:endParaRPr lang="en-US" dirty="0"/>
          </a:p>
        </p:txBody>
      </p:sp>
    </p:spTree>
    <p:extLst>
      <p:ext uri="{BB962C8B-B14F-4D97-AF65-F5344CB8AC3E}">
        <p14:creationId xmlns:p14="http://schemas.microsoft.com/office/powerpoint/2010/main" val="130113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8919d8f6-6c63-4cab-8627-c0618722ba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847" y="109398"/>
            <a:ext cx="12118686" cy="680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1558898"/>
      </p:ext>
    </p:extLst>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Cloud-Hesitant Enterprise (without RMS)</a:t>
            </a:r>
            <a:endParaRPr lang="en-US" dirty="0"/>
          </a:p>
        </p:txBody>
      </p:sp>
      <p:sp>
        <p:nvSpPr>
          <p:cNvPr id="14" name="Rectangle 13"/>
          <p:cNvSpPr/>
          <p:nvPr/>
        </p:nvSpPr>
        <p:spPr bwMode="auto">
          <a:xfrm>
            <a:off x="3078640" y="1897062"/>
            <a:ext cx="45719" cy="4419600"/>
          </a:xfrm>
          <a:prstGeom prst="rect">
            <a:avLst/>
          </a:prstGeom>
          <a:solidFill>
            <a:schemeClr val="tx1">
              <a:lumMod val="85000"/>
            </a:schemeClr>
          </a:solidFill>
          <a:ln>
            <a:no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Oval 8"/>
          <p:cNvSpPr/>
          <p:nvPr/>
        </p:nvSpPr>
        <p:spPr bwMode="auto">
          <a:xfrm>
            <a:off x="10956157" y="2125662"/>
            <a:ext cx="914400" cy="914400"/>
          </a:xfrm>
          <a:prstGeom prst="ellipse">
            <a:avLst/>
          </a:prstGeom>
          <a:solidFill>
            <a:srgbClr val="00B0F0"/>
          </a:soli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RMS</a:t>
            </a: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Apps</a:t>
            </a:r>
            <a:endParaRPr lang="en-US" sz="1600" dirty="0">
              <a:gradFill>
                <a:gsLst>
                  <a:gs pos="0">
                    <a:srgbClr val="FFFFFF"/>
                  </a:gs>
                  <a:gs pos="100000">
                    <a:srgbClr val="FFFFFF"/>
                  </a:gs>
                </a:gsLst>
                <a:lin ang="5400000" scaled="0"/>
              </a:gradFill>
            </a:endParaRPr>
          </a:p>
        </p:txBody>
      </p:sp>
      <p:sp>
        <p:nvSpPr>
          <p:cNvPr id="40" name="Oval 39"/>
          <p:cNvSpPr/>
          <p:nvPr/>
        </p:nvSpPr>
        <p:spPr bwMode="auto">
          <a:xfrm>
            <a:off x="10956157" y="5021262"/>
            <a:ext cx="914400" cy="914400"/>
          </a:xfrm>
          <a:prstGeom prst="ellipse">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Legacy</a:t>
            </a: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RMS</a:t>
            </a: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Apps</a:t>
            </a:r>
            <a:endParaRPr lang="en-US" sz="1600" dirty="0">
              <a:gradFill>
                <a:gsLst>
                  <a:gs pos="0">
                    <a:srgbClr val="FFFFFF"/>
                  </a:gs>
                  <a:gs pos="100000">
                    <a:srgbClr val="FFFFFF"/>
                  </a:gs>
                </a:gsLst>
                <a:lin ang="5400000" scaled="0"/>
              </a:gradFill>
            </a:endParaRPr>
          </a:p>
        </p:txBody>
      </p:sp>
      <p:grpSp>
        <p:nvGrpSpPr>
          <p:cNvPr id="8" name="Group 7"/>
          <p:cNvGrpSpPr/>
          <p:nvPr/>
        </p:nvGrpSpPr>
        <p:grpSpPr>
          <a:xfrm>
            <a:off x="2606199" y="5722170"/>
            <a:ext cx="3459638" cy="914400"/>
            <a:chOff x="2606199" y="5722170"/>
            <a:chExt cx="3459638" cy="914400"/>
          </a:xfrm>
        </p:grpSpPr>
        <p:sp>
          <p:nvSpPr>
            <p:cNvPr id="38" name="Isosceles Triangle 37"/>
            <p:cNvSpPr/>
            <p:nvPr/>
          </p:nvSpPr>
          <p:spPr bwMode="auto">
            <a:xfrm>
              <a:off x="2606199" y="5752387"/>
              <a:ext cx="990600" cy="853966"/>
            </a:xfrm>
            <a:prstGeom prst="triangle">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AD</a:t>
              </a:r>
              <a:endParaRPr lang="en-US" sz="2000" dirty="0">
                <a:gradFill>
                  <a:gsLst>
                    <a:gs pos="0">
                      <a:srgbClr val="FFFFFF"/>
                    </a:gs>
                    <a:gs pos="100000">
                      <a:srgbClr val="FFFFFF"/>
                    </a:gs>
                  </a:gsLst>
                  <a:lin ang="5400000" scaled="0"/>
                </a:gradFill>
              </a:endParaRPr>
            </a:p>
          </p:txBody>
        </p:sp>
        <p:sp>
          <p:nvSpPr>
            <p:cNvPr id="42" name="Rectangle 41"/>
            <p:cNvSpPr/>
            <p:nvPr/>
          </p:nvSpPr>
          <p:spPr bwMode="auto">
            <a:xfrm>
              <a:off x="4008437" y="5722170"/>
              <a:ext cx="914400" cy="914400"/>
            </a:xfrm>
            <a:prstGeom prst="rect">
              <a:avLst/>
            </a:prstGeom>
            <a:solidFill>
              <a:schemeClr val="accent3"/>
            </a:solidFill>
            <a:ln>
              <a:noFill/>
              <a:headEnd type="none" w="med" len="med"/>
              <a:tailEnd type="none" w="med" len="med"/>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Ex</a:t>
              </a:r>
              <a:endParaRPr lang="en-US" sz="2000" b="1" dirty="0">
                <a:gradFill>
                  <a:gsLst>
                    <a:gs pos="0">
                      <a:srgbClr val="FFFFFF"/>
                    </a:gs>
                    <a:gs pos="100000">
                      <a:srgbClr val="FFFFFF"/>
                    </a:gs>
                  </a:gsLst>
                  <a:lin ang="5400000" scaled="0"/>
                </a:gradFill>
              </a:endParaRPr>
            </a:p>
          </p:txBody>
        </p:sp>
        <p:sp>
          <p:nvSpPr>
            <p:cNvPr id="43" name="Rectangle 42"/>
            <p:cNvSpPr/>
            <p:nvPr/>
          </p:nvSpPr>
          <p:spPr bwMode="auto">
            <a:xfrm>
              <a:off x="5151437" y="5722170"/>
              <a:ext cx="914400" cy="914400"/>
            </a:xfrm>
            <a:prstGeom prst="rect">
              <a:avLst/>
            </a:prstGeom>
            <a:solidFill>
              <a:schemeClr val="accent3"/>
            </a:solidFill>
            <a:ln>
              <a:noFill/>
              <a:headEnd type="none" w="med" len="med"/>
              <a:tailEnd type="none" w="med" len="med"/>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SP</a:t>
              </a:r>
              <a:endParaRPr lang="en-US" sz="2000" b="1" dirty="0">
                <a:gradFill>
                  <a:gsLst>
                    <a:gs pos="0">
                      <a:srgbClr val="FFFFFF"/>
                    </a:gs>
                    <a:gs pos="100000">
                      <a:srgbClr val="FFFFFF"/>
                    </a:gs>
                  </a:gsLst>
                  <a:lin ang="5400000" scaled="0"/>
                </a:gradFill>
              </a:endParaRPr>
            </a:p>
          </p:txBody>
        </p:sp>
      </p:grpSp>
      <p:grpSp>
        <p:nvGrpSpPr>
          <p:cNvPr id="17" name="Group 16"/>
          <p:cNvGrpSpPr/>
          <p:nvPr/>
        </p:nvGrpSpPr>
        <p:grpSpPr>
          <a:xfrm>
            <a:off x="8961437" y="5021262"/>
            <a:ext cx="1909139" cy="914400"/>
            <a:chOff x="8961437" y="5021262"/>
            <a:chExt cx="1909139" cy="914400"/>
          </a:xfrm>
          <a:solidFill>
            <a:schemeClr val="accent3"/>
          </a:solidFill>
        </p:grpSpPr>
        <p:sp>
          <p:nvSpPr>
            <p:cNvPr id="41" name="Oval 40"/>
            <p:cNvSpPr/>
            <p:nvPr/>
          </p:nvSpPr>
          <p:spPr bwMode="auto">
            <a:xfrm>
              <a:off x="9956176" y="5021262"/>
              <a:ext cx="914400" cy="914400"/>
            </a:xfrm>
            <a:prstGeom prst="ellipse">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Office Apps</a:t>
              </a:r>
              <a:endParaRPr lang="en-US" sz="1600" dirty="0">
                <a:gradFill>
                  <a:gsLst>
                    <a:gs pos="0">
                      <a:srgbClr val="FFFFFF"/>
                    </a:gs>
                    <a:gs pos="100000">
                      <a:srgbClr val="FFFFFF"/>
                    </a:gs>
                  </a:gsLst>
                  <a:lin ang="5400000" scaled="0"/>
                </a:gradFill>
              </a:endParaRPr>
            </a:p>
          </p:txBody>
        </p:sp>
        <p:sp>
          <p:nvSpPr>
            <p:cNvPr id="46" name="Oval 45"/>
            <p:cNvSpPr/>
            <p:nvPr/>
          </p:nvSpPr>
          <p:spPr bwMode="auto">
            <a:xfrm>
              <a:off x="8961437" y="5021262"/>
              <a:ext cx="914400" cy="914400"/>
            </a:xfrm>
            <a:prstGeom prst="ellipse">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Device</a:t>
              </a: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(EAS)</a:t>
              </a:r>
              <a:endParaRPr lang="en-US" sz="1600" dirty="0">
                <a:gradFill>
                  <a:gsLst>
                    <a:gs pos="0">
                      <a:srgbClr val="FFFFFF"/>
                    </a:gs>
                    <a:gs pos="100000">
                      <a:srgbClr val="FFFFFF"/>
                    </a:gs>
                  </a:gsLst>
                  <a:lin ang="5400000" scaled="0"/>
                </a:gradFill>
              </a:endParaRPr>
            </a:p>
          </p:txBody>
        </p:sp>
      </p:grpSp>
      <p:grpSp>
        <p:nvGrpSpPr>
          <p:cNvPr id="15" name="Group 14"/>
          <p:cNvGrpSpPr/>
          <p:nvPr/>
        </p:nvGrpSpPr>
        <p:grpSpPr>
          <a:xfrm>
            <a:off x="579437" y="5105397"/>
            <a:ext cx="1593078" cy="731520"/>
            <a:chOff x="579437" y="5105397"/>
            <a:chExt cx="1593078" cy="731520"/>
          </a:xfrm>
        </p:grpSpPr>
        <p:pic>
          <p:nvPicPr>
            <p:cNvPr id="39" name="Picture 4" descr="C:\Users\danpl\AppData\Local\Microsoft\Windows\Temporary Internet Files\Content.IE5\I1Z9KAMI\MC90043161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995" y="5105397"/>
              <a:ext cx="731520" cy="731520"/>
            </a:xfrm>
            <a:prstGeom prst="rect">
              <a:avLst/>
            </a:prstGeom>
            <a:solidFill>
              <a:schemeClr val="accent3"/>
            </a:solidFill>
          </p:spPr>
        </p:pic>
        <p:pic>
          <p:nvPicPr>
            <p:cNvPr id="4099" name="Picture 3" descr="C:\Users\danpl\AppData\Local\Microsoft\Windows\Temporary Internet Files\Content.IE5\GO3JHA3C\MC900431646[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437" y="5105397"/>
              <a:ext cx="731520" cy="731520"/>
            </a:xfrm>
            <a:prstGeom prst="rect">
              <a:avLst/>
            </a:prstGeom>
            <a:solidFill>
              <a:schemeClr val="accent3"/>
            </a:solidFill>
            <a:extLst/>
          </p:spPr>
        </p:pic>
      </p:grpSp>
      <p:sp>
        <p:nvSpPr>
          <p:cNvPr id="48" name="Rectangle 47"/>
          <p:cNvSpPr/>
          <p:nvPr/>
        </p:nvSpPr>
        <p:spPr bwMode="auto">
          <a:xfrm>
            <a:off x="7437437" y="5722170"/>
            <a:ext cx="914400" cy="914400"/>
          </a:xfrm>
          <a:prstGeom prst="rect">
            <a:avLst/>
          </a:prstGeom>
          <a:solidFill>
            <a:schemeClr val="accent3"/>
          </a:solidFill>
          <a:ln>
            <a:noFill/>
            <a:headEnd type="none" w="med" len="med"/>
            <a:tailEnd type="none" w="med" len="med"/>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HSM</a:t>
            </a:r>
          </a:p>
        </p:txBody>
      </p:sp>
      <p:pic>
        <p:nvPicPr>
          <p:cNvPr id="5123" name="Picture 3" descr="C:\Users\danpl\AppData\Local\Microsoft\Windows\Temporary Internet Files\Content.IE5\4CIO3HPM\MC900391732[1].wmf"/>
          <p:cNvPicPr>
            <a:picLocks noChangeAspect="1" noChangeArrowheads="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8088337" y="6325913"/>
            <a:ext cx="526999" cy="52593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3" descr="C:\Users\danpl\AppData\Local\Microsoft\Windows\Temporary Internet Files\Content.IE5\4CIO3HPM\MC900391732[1].wmf"/>
          <p:cNvPicPr>
            <a:picLocks noChangeAspect="1" noChangeArrowheads="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8088337" y="6316662"/>
            <a:ext cx="526999" cy="525937"/>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3" descr="C:\Users\danpl\AppData\Local\Microsoft\Windows\Temporary Internet Files\Content.IE5\4CIO3HPM\MC900391732[1].wmf"/>
          <p:cNvPicPr>
            <a:picLocks noChangeAspect="1" noChangeArrowheads="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8047037" y="2201862"/>
            <a:ext cx="526999" cy="525937"/>
          </a:xfrm>
          <a:prstGeom prst="rect">
            <a:avLst/>
          </a:prstGeom>
          <a:noFill/>
          <a:extLst>
            <a:ext uri="{909E8E84-426E-40DD-AFC4-6F175D3DCCD1}">
              <a14:hiddenFill xmlns:a14="http://schemas.microsoft.com/office/drawing/2010/main">
                <a:solidFill>
                  <a:srgbClr val="FFFFFF"/>
                </a:solidFill>
              </a14:hiddenFill>
            </a:ext>
          </a:extLst>
        </p:spPr>
      </p:pic>
      <p:sp>
        <p:nvSpPr>
          <p:cNvPr id="56" name="Rectangle 55"/>
          <p:cNvSpPr/>
          <p:nvPr/>
        </p:nvSpPr>
        <p:spPr bwMode="auto">
          <a:xfrm rot="5400000">
            <a:off x="4822254" y="169300"/>
            <a:ext cx="45719" cy="3502152"/>
          </a:xfrm>
          <a:prstGeom prst="rect">
            <a:avLst/>
          </a:prstGeom>
          <a:solidFill>
            <a:schemeClr val="tx1">
              <a:lumMod val="85000"/>
            </a:schemeClr>
          </a:solidFill>
          <a:ln>
            <a:no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nvGrpSpPr>
          <p:cNvPr id="6" name="Group 5"/>
          <p:cNvGrpSpPr/>
          <p:nvPr/>
        </p:nvGrpSpPr>
        <p:grpSpPr>
          <a:xfrm>
            <a:off x="6294437" y="1434345"/>
            <a:ext cx="2057400" cy="914400"/>
            <a:chOff x="6294437" y="1434345"/>
            <a:chExt cx="2057400" cy="914400"/>
          </a:xfrm>
        </p:grpSpPr>
        <p:sp>
          <p:nvSpPr>
            <p:cNvPr id="32" name="Rectangle 31"/>
            <p:cNvSpPr/>
            <p:nvPr/>
          </p:nvSpPr>
          <p:spPr bwMode="auto">
            <a:xfrm>
              <a:off x="6294437" y="1434345"/>
              <a:ext cx="914400" cy="914400"/>
            </a:xfrm>
            <a:prstGeom prst="rect">
              <a:avLst/>
            </a:prstGeom>
            <a:solidFill>
              <a:srgbClr val="00B0F0"/>
            </a:soli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RMSO</a:t>
              </a:r>
              <a:endParaRPr lang="en-US" sz="2000" b="1" dirty="0">
                <a:gradFill>
                  <a:gsLst>
                    <a:gs pos="0">
                      <a:srgbClr val="FFFFFF"/>
                    </a:gs>
                    <a:gs pos="100000">
                      <a:srgbClr val="FFFFFF"/>
                    </a:gs>
                  </a:gsLst>
                  <a:lin ang="5400000" scaled="0"/>
                </a:gradFill>
              </a:endParaRPr>
            </a:p>
          </p:txBody>
        </p:sp>
        <p:sp>
          <p:nvSpPr>
            <p:cNvPr id="33" name="Rectangle 32"/>
            <p:cNvSpPr/>
            <p:nvPr/>
          </p:nvSpPr>
          <p:spPr bwMode="auto">
            <a:xfrm>
              <a:off x="7437437" y="1434345"/>
              <a:ext cx="914400" cy="914400"/>
            </a:xfrm>
            <a:prstGeom prst="rect">
              <a:avLst/>
            </a:prstGeom>
            <a:gradFill flip="none" rotWithShape="1">
              <a:gsLst>
                <a:gs pos="100000">
                  <a:schemeClr val="accent3"/>
                </a:gs>
                <a:gs pos="13000">
                  <a:schemeClr val="accent1">
                    <a:tint val="66000"/>
                    <a:satMod val="160000"/>
                  </a:schemeClr>
                </a:gs>
                <a:gs pos="65000">
                  <a:schemeClr val="accent3"/>
                </a:gs>
              </a:gsLst>
              <a:lin ang="0" scaled="1"/>
              <a:tileRect/>
            </a:gra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KMS</a:t>
              </a:r>
            </a:p>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(HSM)</a:t>
              </a:r>
              <a:endParaRPr lang="en-US" sz="2000" b="1" dirty="0">
                <a:gradFill>
                  <a:gsLst>
                    <a:gs pos="0">
                      <a:srgbClr val="FFFFFF"/>
                    </a:gs>
                    <a:gs pos="100000">
                      <a:srgbClr val="FFFFFF"/>
                    </a:gs>
                  </a:gsLst>
                  <a:lin ang="5400000" scaled="0"/>
                </a:gradFill>
              </a:endParaRPr>
            </a:p>
          </p:txBody>
        </p:sp>
      </p:grpSp>
      <p:grpSp>
        <p:nvGrpSpPr>
          <p:cNvPr id="25" name="Group 24"/>
          <p:cNvGrpSpPr/>
          <p:nvPr/>
        </p:nvGrpSpPr>
        <p:grpSpPr>
          <a:xfrm>
            <a:off x="2560637" y="1464562"/>
            <a:ext cx="1101261" cy="889700"/>
            <a:chOff x="2983376" y="1464562"/>
            <a:chExt cx="1101261" cy="889700"/>
          </a:xfrm>
        </p:grpSpPr>
        <p:sp>
          <p:nvSpPr>
            <p:cNvPr id="5" name="Isosceles Triangle 4"/>
            <p:cNvSpPr/>
            <p:nvPr/>
          </p:nvSpPr>
          <p:spPr bwMode="auto">
            <a:xfrm>
              <a:off x="3028938" y="1464562"/>
              <a:ext cx="990600" cy="853966"/>
            </a:xfrm>
            <a:prstGeom prst="triangle">
              <a:avLst/>
            </a:prstGeom>
            <a:solidFill>
              <a:srgbClr val="00B0F0"/>
            </a:soli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b="1" dirty="0">
                <a:gradFill>
                  <a:gsLst>
                    <a:gs pos="0">
                      <a:srgbClr val="FFFFFF"/>
                    </a:gs>
                    <a:gs pos="100000">
                      <a:srgbClr val="FFFFFF"/>
                    </a:gs>
                  </a:gsLst>
                  <a:lin ang="5400000" scaled="0"/>
                </a:gradFill>
              </a:endParaRPr>
            </a:p>
          </p:txBody>
        </p:sp>
        <p:sp>
          <p:nvSpPr>
            <p:cNvPr id="23" name="TextBox 22"/>
            <p:cNvSpPr txBox="1"/>
            <p:nvPr/>
          </p:nvSpPr>
          <p:spPr>
            <a:xfrm>
              <a:off x="2983376" y="1781798"/>
              <a:ext cx="1101261" cy="572464"/>
            </a:xfrm>
            <a:prstGeom prst="rect">
              <a:avLst/>
            </a:prstGeom>
            <a:noFill/>
            <a:effectLst>
              <a:glow rad="101600">
                <a:schemeClr val="accent1">
                  <a:satMod val="175000"/>
                  <a:alpha val="40000"/>
                </a:schemeClr>
              </a:glow>
            </a:effectLst>
          </p:spPr>
          <p:txBody>
            <a:bodyPr wrap="square" lIns="182880" tIns="146304" rIns="182880" bIns="146304" rtlCol="0">
              <a:spAutoFit/>
            </a:bodyPr>
            <a:lstStyle/>
            <a:p>
              <a:pPr algn="ctr">
                <a:lnSpc>
                  <a:spcPct val="90000"/>
                </a:lnSpc>
                <a:spcAft>
                  <a:spcPts val="600"/>
                </a:spcAft>
              </a:pPr>
              <a:r>
                <a:rPr lang="en-US" sz="2000" dirty="0" smtClean="0">
                  <a:gradFill>
                    <a:gsLst>
                      <a:gs pos="2917">
                        <a:schemeClr val="tx1"/>
                      </a:gs>
                      <a:gs pos="30000">
                        <a:schemeClr val="tx1"/>
                      </a:gs>
                    </a:gsLst>
                    <a:lin ang="5400000" scaled="0"/>
                  </a:gradFill>
                </a:rPr>
                <a:t>AAD</a:t>
              </a:r>
            </a:p>
          </p:txBody>
        </p:sp>
      </p:grpSp>
      <p:sp>
        <p:nvSpPr>
          <p:cNvPr id="27" name="Oval 26"/>
          <p:cNvSpPr/>
          <p:nvPr/>
        </p:nvSpPr>
        <p:spPr bwMode="auto">
          <a:xfrm>
            <a:off x="9956176" y="2125662"/>
            <a:ext cx="914400" cy="914400"/>
          </a:xfrm>
          <a:prstGeom prst="ellipse">
            <a:avLst/>
          </a:prstGeom>
          <a:solidFill>
            <a:srgbClr val="00B0F0"/>
          </a:soli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Office</a:t>
            </a: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Apps</a:t>
            </a:r>
            <a:endParaRPr lang="en-US" sz="1600" dirty="0">
              <a:gradFill>
                <a:gsLst>
                  <a:gs pos="0">
                    <a:srgbClr val="FFFFFF"/>
                  </a:gs>
                  <a:gs pos="100000">
                    <a:srgbClr val="FFFFFF"/>
                  </a:gs>
                </a:gsLst>
                <a:lin ang="5400000" scaled="0"/>
              </a:gradFill>
            </a:endParaRPr>
          </a:p>
        </p:txBody>
      </p:sp>
      <p:sp>
        <p:nvSpPr>
          <p:cNvPr id="28" name="Rectangle 27"/>
          <p:cNvSpPr/>
          <p:nvPr/>
        </p:nvSpPr>
        <p:spPr bwMode="auto">
          <a:xfrm>
            <a:off x="6306117" y="5722170"/>
            <a:ext cx="914400" cy="914400"/>
          </a:xfrm>
          <a:prstGeom prst="rect">
            <a:avLst/>
          </a:prstGeom>
          <a:solidFill>
            <a:schemeClr val="accent3"/>
          </a:solidFill>
          <a:ln>
            <a:noFill/>
            <a:headEnd type="none" w="med" len="med"/>
            <a:tailEnd type="none" w="med" len="med"/>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Conn.</a:t>
            </a:r>
            <a:endParaRPr lang="en-US" sz="2000" b="1" dirty="0">
              <a:gradFill>
                <a:gsLst>
                  <a:gs pos="0">
                    <a:srgbClr val="FFFFFF"/>
                  </a:gs>
                  <a:gs pos="100000">
                    <a:srgbClr val="FFFFFF"/>
                  </a:gs>
                </a:gsLst>
                <a:lin ang="5400000" scaled="0"/>
              </a:gradFill>
            </a:endParaRPr>
          </a:p>
        </p:txBody>
      </p:sp>
      <p:sp>
        <p:nvSpPr>
          <p:cNvPr id="29" name="Rectangle 28"/>
          <p:cNvSpPr/>
          <p:nvPr/>
        </p:nvSpPr>
        <p:spPr bwMode="auto">
          <a:xfrm>
            <a:off x="6763317" y="2348745"/>
            <a:ext cx="45719" cy="3373425"/>
          </a:xfrm>
          <a:prstGeom prst="rect">
            <a:avLst/>
          </a:prstGeom>
          <a:solidFill>
            <a:schemeClr val="tx1">
              <a:lumMod val="85000"/>
            </a:schemeClr>
          </a:solidFill>
          <a:ln>
            <a:no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4077936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4" nodeType="clickEffect">
                                  <p:stCondLst>
                                    <p:cond delay="0"/>
                                  </p:stCondLst>
                                  <p:childTnLst>
                                    <p:set>
                                      <p:cBhvr>
                                        <p:cTn id="12" dur="1" fill="hold">
                                          <p:stCondLst>
                                            <p:cond delay="0"/>
                                          </p:stCondLst>
                                        </p:cTn>
                                        <p:tgtEl>
                                          <p:spTgt spid="29"/>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25"/>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53"/>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path" presetSubtype="0" accel="50000" decel="50000" fill="hold" nodeType="clickEffect">
                                  <p:stCondLst>
                                    <p:cond delay="0"/>
                                  </p:stCondLst>
                                  <p:childTnLst>
                                    <p:animMotion origin="layout" path="M 4.7269E-6 1.7257E-7 L 0.02246 -0.15531 C 0.02756 -0.18801 0.03037 -0.23683 0.03037 -0.28815 C 0.03037 -0.34673 0.02756 -0.39328 0.02246 -0.4262 L 4.7269E-6 -0.58265 " pathEditMode="relative" rAng="-5400000" ptsTypes="FffFF">
                                      <p:cBhvr>
                                        <p:cTn id="31" dur="2000" fill="hold"/>
                                        <p:tgtEl>
                                          <p:spTgt spid="49"/>
                                        </p:tgtEl>
                                        <p:attrNameLst>
                                          <p:attrName>ppt_x</p:attrName>
                                          <p:attrName>ppt_y</p:attrName>
                                        </p:attrNameLst>
                                      </p:cBhvr>
                                      <p:rCtr x="1519" y="-29133"/>
                                    </p:animMotion>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1"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1" nodeType="clickEffect">
                                  <p:stCondLst>
                                    <p:cond delay="0"/>
                                  </p:stCondLst>
                                  <p:childTnLst>
                                    <p:set>
                                      <p:cBhvr>
                                        <p:cTn id="45" dur="1" fill="hold">
                                          <p:stCondLst>
                                            <p:cond delay="0"/>
                                          </p:stCondLst>
                                        </p:cTn>
                                        <p:tgtEl>
                                          <p:spTgt spid="5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1"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par>
                                <p:cTn id="51" presetID="1" presetClass="exit"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1"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3" nodeType="clickEffect">
                                  <p:stCondLst>
                                    <p:cond delay="0"/>
                                  </p:stCondLst>
                                  <p:childTnLst>
                                    <p:set>
                                      <p:cBhvr>
                                        <p:cTn id="61" dur="1" fill="hold">
                                          <p:stCondLst>
                                            <p:cond delay="0"/>
                                          </p:stCondLst>
                                        </p:cTn>
                                        <p:tgtEl>
                                          <p:spTgt spid="29"/>
                                        </p:tgtEl>
                                        <p:attrNameLst>
                                          <p:attrName>style.visibility</p:attrName>
                                        </p:attrNameLst>
                                      </p:cBhvr>
                                      <p:to>
                                        <p:strVal val="hidden"/>
                                      </p:to>
                                    </p:set>
                                  </p:childTnLst>
                                </p:cTn>
                              </p:par>
                              <p:par>
                                <p:cTn id="62" presetID="1" presetClass="exit"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1" nodeType="click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2" nodeType="clickEffect">
                                  <p:stCondLst>
                                    <p:cond delay="0"/>
                                  </p:stCondLst>
                                  <p:childTnLst>
                                    <p:set>
                                      <p:cBhvr>
                                        <p:cTn id="7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9" grpId="0" animBg="1"/>
      <p:bldP spid="9" grpId="1" animBg="1"/>
      <p:bldP spid="56" grpId="0" animBg="1"/>
      <p:bldP spid="56" grpId="1" animBg="1"/>
      <p:bldP spid="27" grpId="0" animBg="1"/>
      <p:bldP spid="27" grpId="1" animBg="1"/>
      <p:bldP spid="29" grpId="0" animBg="1"/>
      <p:bldP spid="29" grpId="1" animBg="1"/>
      <p:bldP spid="29" grpId="2" animBg="1"/>
      <p:bldP spid="29" grpId="3" animBg="1"/>
      <p:bldP spid="29" grpId="4"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034" y="114019"/>
            <a:ext cx="11370961" cy="1130053"/>
          </a:xfrm>
        </p:spPr>
        <p:txBody>
          <a:bodyPr/>
          <a:lstStyle/>
          <a:p>
            <a:r>
              <a:rPr lang="en-US" dirty="0" smtClean="0"/>
              <a:t>Advanced Key Management</a:t>
            </a:r>
            <a:endParaRPr lang="en-US" dirty="0"/>
          </a:p>
        </p:txBody>
      </p:sp>
      <p:sp>
        <p:nvSpPr>
          <p:cNvPr id="3" name="Text Placeholder 2"/>
          <p:cNvSpPr>
            <a:spLocks noGrp="1"/>
          </p:cNvSpPr>
          <p:nvPr>
            <p:ph type="body" sz="quarter" idx="10"/>
          </p:nvPr>
        </p:nvSpPr>
        <p:spPr>
          <a:xfrm>
            <a:off x="563034" y="940560"/>
            <a:ext cx="11370961" cy="16810756"/>
          </a:xfrm>
        </p:spPr>
        <p:txBody>
          <a:bodyPr/>
          <a:lstStyle/>
          <a:p>
            <a:pPr marL="342900" lvl="1" indent="0">
              <a:buNone/>
            </a:pPr>
            <a:endParaRPr lang="en-US" dirty="0" smtClean="0"/>
          </a:p>
          <a:p>
            <a:pPr lvl="1"/>
            <a:r>
              <a:rPr lang="en-US" sz="4000" dirty="0" smtClean="0">
                <a:latin typeface="+mj-lt"/>
              </a:rPr>
              <a:t>Keep track of what is happening with your data </a:t>
            </a:r>
            <a:endParaRPr lang="en-US" sz="4000" dirty="0">
              <a:latin typeface="+mj-lt"/>
            </a:endParaRPr>
          </a:p>
          <a:p>
            <a:pPr marL="800100" lvl="3" indent="-342900"/>
            <a:r>
              <a:rPr lang="en-US" sz="2800" dirty="0"/>
              <a:t>Monitor for </a:t>
            </a:r>
            <a:r>
              <a:rPr lang="en-US" sz="2800" dirty="0" smtClean="0"/>
              <a:t>abuse, Report </a:t>
            </a:r>
            <a:r>
              <a:rPr lang="en-US" sz="2800" dirty="0"/>
              <a:t>on </a:t>
            </a:r>
            <a:r>
              <a:rPr lang="en-US" sz="2800" dirty="0" smtClean="0"/>
              <a:t>usage, </a:t>
            </a:r>
            <a:r>
              <a:rPr lang="en-US" sz="2800" dirty="0"/>
              <a:t>and Support forensic </a:t>
            </a:r>
            <a:r>
              <a:rPr lang="en-US" sz="2800" dirty="0" smtClean="0"/>
              <a:t>analysis</a:t>
            </a:r>
          </a:p>
          <a:p>
            <a:pPr marL="800100" lvl="3" indent="-342900"/>
            <a:r>
              <a:rPr lang="en-US" sz="2800" dirty="0" smtClean="0"/>
              <a:t>Near Real time logging</a:t>
            </a:r>
          </a:p>
          <a:p>
            <a:pPr marL="457200" lvl="3" indent="0">
              <a:buNone/>
            </a:pPr>
            <a:endParaRPr lang="en-US" sz="4000" dirty="0">
              <a:latin typeface="+mj-lt"/>
            </a:endParaRPr>
          </a:p>
          <a:p>
            <a:pPr lvl="1"/>
            <a:r>
              <a:rPr lang="en-US" sz="4000" dirty="0" smtClean="0">
                <a:latin typeface="+mj-lt"/>
              </a:rPr>
              <a:t>Provides capability to Bring Your Own Key (BYOK) </a:t>
            </a:r>
          </a:p>
          <a:p>
            <a:pPr lvl="2"/>
            <a:r>
              <a:rPr lang="en-US" sz="2800" dirty="0" smtClean="0"/>
              <a:t>Bring your key on your terms </a:t>
            </a:r>
          </a:p>
          <a:p>
            <a:pPr lvl="2"/>
            <a:r>
              <a:rPr lang="en-US" sz="2800" dirty="0" smtClean="0"/>
              <a:t>Supports Hybrid ADRMS/AADRM</a:t>
            </a:r>
          </a:p>
          <a:p>
            <a:pPr lvl="2"/>
            <a:endParaRPr lang="en-US" sz="4000" dirty="0" smtClean="0">
              <a:latin typeface="+mj-lt"/>
            </a:endParaRPr>
          </a:p>
          <a:p>
            <a:pPr marL="342900" lvl="1" indent="0">
              <a:buNone/>
            </a:pPr>
            <a:endParaRPr lang="en-US" dirty="0" smtClean="0"/>
          </a:p>
          <a:p>
            <a:pPr lvl="1"/>
            <a:endParaRPr lang="en-US" dirty="0" smtClean="0"/>
          </a:p>
          <a:p>
            <a:pPr marL="0" indent="0">
              <a:buNone/>
            </a:pPr>
            <a:endParaRPr lang="en-US" dirty="0"/>
          </a:p>
          <a:p>
            <a:pPr marL="0" indent="0">
              <a:buNone/>
            </a:pPr>
            <a:endParaRPr lang="en-US" dirty="0"/>
          </a:p>
          <a:p>
            <a:pPr marL="457200" lvl="2" indent="0">
              <a:buNone/>
            </a:pPr>
            <a:endParaRPr lang="en-US" dirty="0"/>
          </a:p>
          <a:p>
            <a:pPr marL="0" indent="0">
              <a:buNone/>
            </a:pPr>
            <a:endParaRPr lang="en-US" dirty="0"/>
          </a:p>
          <a:p>
            <a:pPr marL="457200" lvl="2" indent="0">
              <a:buNone/>
            </a:pPr>
            <a:endParaRPr lang="en-US" dirty="0"/>
          </a:p>
          <a:p>
            <a:pPr lvl="2" indent="-342900"/>
            <a:endParaRPr lang="en-US" dirty="0"/>
          </a:p>
          <a:p>
            <a:pPr marL="0" indent="0">
              <a:buNone/>
            </a:pPr>
            <a:endParaRPr lang="en-US" dirty="0"/>
          </a:p>
          <a:p>
            <a:pPr lvl="2" indent="-342900"/>
            <a:endParaRPr lang="en-US" dirty="0"/>
          </a:p>
          <a:p>
            <a:pPr lvl="2" indent="-342900"/>
            <a:endParaRPr lang="en-US" dirty="0"/>
          </a:p>
          <a:p>
            <a:pPr marL="0" indent="0">
              <a:buNone/>
            </a:pPr>
            <a:endParaRPr lang="en-US" dirty="0" smtClean="0"/>
          </a:p>
          <a:p>
            <a:pPr marL="0" indent="0">
              <a:buNone/>
            </a:pPr>
            <a:r>
              <a:rPr lang="en-US" dirty="0" smtClean="0"/>
              <a:t>Works on-premises and online. </a:t>
            </a:r>
          </a:p>
          <a:p>
            <a:pPr lvl="1"/>
            <a:r>
              <a:rPr lang="en-US" dirty="0" smtClean="0"/>
              <a:t>Enables IRM support for Exchange, SharePoint and FCI servers located on-premises and online</a:t>
            </a:r>
          </a:p>
          <a:p>
            <a:pPr lvl="1"/>
            <a:r>
              <a:rPr lang="en-US" dirty="0" smtClean="0"/>
              <a:t>Integrates with Directory Synchronization for Group Membership</a:t>
            </a:r>
          </a:p>
          <a:p>
            <a:pPr lvl="1"/>
            <a:r>
              <a:rPr lang="en-US" dirty="0" smtClean="0"/>
              <a:t>Integrates with ADFS to enable SSO </a:t>
            </a:r>
          </a:p>
          <a:p>
            <a:pPr lvl="1"/>
            <a:endParaRPr lang="en-US" dirty="0" smtClean="0"/>
          </a:p>
          <a:p>
            <a:pPr lvl="2"/>
            <a:endParaRPr lang="en-US" dirty="0" smtClean="0"/>
          </a:p>
          <a:p>
            <a:pPr lvl="1"/>
            <a:endParaRPr lang="en-US" dirty="0" smtClean="0"/>
          </a:p>
          <a:p>
            <a:pPr marL="342900" lvl="1" indent="0">
              <a:buNone/>
            </a:pPr>
            <a:endParaRPr lang="en-US" dirty="0" smtClean="0"/>
          </a:p>
          <a:p>
            <a:pPr lvl="1"/>
            <a:endParaRPr lang="en-US" dirty="0"/>
          </a:p>
          <a:p>
            <a:pPr lvl="1"/>
            <a:endParaRPr lang="en-US" dirty="0" smtClean="0"/>
          </a:p>
        </p:txBody>
      </p:sp>
    </p:spTree>
    <p:extLst>
      <p:ext uri="{BB962C8B-B14F-4D97-AF65-F5344CB8AC3E}">
        <p14:creationId xmlns:p14="http://schemas.microsoft.com/office/powerpoint/2010/main" val="4074452610"/>
      </p:ext>
    </p:extLst>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Logging Details</a:t>
            </a:r>
            <a:endParaRPr lang="en-US" dirty="0"/>
          </a:p>
        </p:txBody>
      </p:sp>
      <p:sp>
        <p:nvSpPr>
          <p:cNvPr id="2" name="Text Placeholder 1"/>
          <p:cNvSpPr>
            <a:spLocks noGrp="1"/>
          </p:cNvSpPr>
          <p:nvPr>
            <p:ph type="body" sz="quarter" idx="10"/>
          </p:nvPr>
        </p:nvSpPr>
        <p:spPr>
          <a:xfrm>
            <a:off x="274638" y="1212850"/>
            <a:ext cx="11887200" cy="4930581"/>
          </a:xfrm>
        </p:spPr>
        <p:txBody>
          <a:bodyPr/>
          <a:lstStyle/>
          <a:p>
            <a:r>
              <a:rPr lang="en-US" dirty="0" smtClean="0"/>
              <a:t>Provides you request logs in near real time</a:t>
            </a:r>
          </a:p>
          <a:p>
            <a:pPr marL="800100" lvl="3" indent="-342900">
              <a:buFont typeface="Arial" panose="020B0604020202020204" pitchFamily="34" charset="0"/>
              <a:buChar char="•"/>
            </a:pPr>
            <a:r>
              <a:rPr lang="en-US" sz="2400" dirty="0" smtClean="0"/>
              <a:t>Allows you to Monitor </a:t>
            </a:r>
            <a:r>
              <a:rPr lang="en-US" sz="2400" dirty="0"/>
              <a:t>for </a:t>
            </a:r>
            <a:r>
              <a:rPr lang="en-US" sz="2400" dirty="0" smtClean="0"/>
              <a:t>abuse, Report on usage, and Support forensic </a:t>
            </a:r>
            <a:r>
              <a:rPr lang="en-US" sz="2400" dirty="0"/>
              <a:t>a</a:t>
            </a:r>
            <a:r>
              <a:rPr lang="en-US" sz="2400" dirty="0" smtClean="0"/>
              <a:t>nalysis </a:t>
            </a:r>
          </a:p>
          <a:p>
            <a:pPr marL="800100" lvl="3" indent="-342900">
              <a:buFont typeface="Arial" panose="020B0604020202020204" pitchFamily="34" charset="0"/>
              <a:buChar char="•"/>
            </a:pPr>
            <a:r>
              <a:rPr lang="en-US" sz="2400" dirty="0"/>
              <a:t>A</a:t>
            </a:r>
            <a:r>
              <a:rPr lang="en-US" sz="2400" dirty="0" smtClean="0"/>
              <a:t>ll RMS transactions such as client bootstrapping, license acquisition, etc…</a:t>
            </a:r>
          </a:p>
          <a:p>
            <a:pPr marL="800100" lvl="3" indent="-342900">
              <a:buFont typeface="Arial" panose="020B0604020202020204" pitchFamily="34" charset="0"/>
              <a:buChar char="•"/>
            </a:pPr>
            <a:r>
              <a:rPr lang="en-US" sz="2400" dirty="0" smtClean="0"/>
              <a:t>Logs hosted on Azure Storage, you are billed for your own usage. </a:t>
            </a:r>
          </a:p>
          <a:p>
            <a:pPr lvl="2"/>
            <a:endParaRPr lang="en-US" dirty="0" smtClean="0"/>
          </a:p>
          <a:p>
            <a:pPr marL="342900" indent="-342900">
              <a:buFont typeface="Arial" panose="020B0604020202020204" pitchFamily="34" charset="0"/>
              <a:buChar char="•"/>
            </a:pPr>
            <a:r>
              <a:rPr lang="en-US" dirty="0" smtClean="0"/>
              <a:t>To consume logs </a:t>
            </a:r>
          </a:p>
          <a:p>
            <a:pPr marL="800100" lvl="3" indent="-342900">
              <a:buFont typeface="Arial" panose="020B0604020202020204" pitchFamily="34" charset="0"/>
              <a:buChar char="•"/>
            </a:pPr>
            <a:r>
              <a:rPr lang="en-US" sz="2400" dirty="0" smtClean="0"/>
              <a:t>Use AADRM log download tool provided by us. </a:t>
            </a:r>
          </a:p>
          <a:p>
            <a:pPr marL="800100" lvl="3" indent="-342900">
              <a:buFont typeface="Arial" panose="020B0604020202020204" pitchFamily="34" charset="0"/>
              <a:buChar char="•"/>
            </a:pPr>
            <a:r>
              <a:rPr lang="en-US" sz="2400" dirty="0"/>
              <a:t>W</a:t>
            </a:r>
            <a:r>
              <a:rPr lang="en-US" sz="2400" dirty="0" smtClean="0"/>
              <a:t>rite your own tool with the Azure Storage SDK </a:t>
            </a:r>
          </a:p>
          <a:p>
            <a:pPr marL="800100" lvl="3" indent="-342900">
              <a:buFont typeface="Arial" panose="020B0604020202020204" pitchFamily="34" charset="0"/>
              <a:buChar char="•"/>
            </a:pPr>
            <a:r>
              <a:rPr lang="en-US" sz="2400" dirty="0" smtClean="0"/>
              <a:t>Purchase an ISV Application for rich monitoring, reporting and forensics </a:t>
            </a:r>
          </a:p>
          <a:p>
            <a:pPr lvl="1"/>
            <a:endParaRPr lang="en-US" dirty="0"/>
          </a:p>
        </p:txBody>
      </p:sp>
    </p:spTree>
    <p:extLst>
      <p:ext uri="{BB962C8B-B14F-4D97-AF65-F5344CB8AC3E}">
        <p14:creationId xmlns:p14="http://schemas.microsoft.com/office/powerpoint/2010/main" val="399386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Enable Logging</a:t>
            </a:r>
            <a:endParaRPr lang="en-US" dirty="0"/>
          </a:p>
        </p:txBody>
      </p:sp>
    </p:spTree>
    <p:extLst>
      <p:ext uri="{BB962C8B-B14F-4D97-AF65-F5344CB8AC3E}">
        <p14:creationId xmlns:p14="http://schemas.microsoft.com/office/powerpoint/2010/main" val="219738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Enabling Logging Steps</a:t>
            </a:r>
            <a:endParaRPr lang="en-US" dirty="0"/>
          </a:p>
        </p:txBody>
      </p:sp>
      <p:sp>
        <p:nvSpPr>
          <p:cNvPr id="2" name="Text Placeholder 1"/>
          <p:cNvSpPr>
            <a:spLocks noGrp="1"/>
          </p:cNvSpPr>
          <p:nvPr>
            <p:ph type="body" sz="quarter" idx="10"/>
          </p:nvPr>
        </p:nvSpPr>
        <p:spPr>
          <a:xfrm>
            <a:off x="274638" y="1212850"/>
            <a:ext cx="11887200" cy="5478423"/>
          </a:xfrm>
        </p:spPr>
        <p:txBody>
          <a:bodyPr/>
          <a:lstStyle/>
          <a:p>
            <a:r>
              <a:rPr lang="en-US" dirty="0" smtClean="0"/>
              <a:t>Create Azure Storage Account</a:t>
            </a:r>
          </a:p>
          <a:p>
            <a:pPr marL="800100" lvl="2" indent="-571500">
              <a:buFont typeface="Arial" panose="020B0604020202020204" pitchFamily="34" charset="0"/>
              <a:buChar char="•"/>
            </a:pPr>
            <a:r>
              <a:rPr lang="en-US" sz="2800" dirty="0" smtClean="0"/>
              <a:t>Enroll for Azure (if you haven’t already)</a:t>
            </a:r>
          </a:p>
          <a:p>
            <a:pPr marL="800100" lvl="2" indent="-571500">
              <a:buFont typeface="Arial" panose="020B0604020202020204" pitchFamily="34" charset="0"/>
              <a:buChar char="•"/>
            </a:pPr>
            <a:r>
              <a:rPr lang="en-US" sz="2800" dirty="0" smtClean="0"/>
              <a:t>Create Storage Account</a:t>
            </a:r>
          </a:p>
          <a:p>
            <a:pPr marL="800100" lvl="2" indent="-571500">
              <a:buFont typeface="Arial" panose="020B0604020202020204" pitchFamily="34" charset="0"/>
              <a:buChar char="•"/>
            </a:pPr>
            <a:r>
              <a:rPr lang="en-US" sz="2800" dirty="0" smtClean="0"/>
              <a:t>Copy the storage account name and access key</a:t>
            </a:r>
          </a:p>
          <a:p>
            <a:endParaRPr lang="en-US" dirty="0" smtClean="0"/>
          </a:p>
          <a:p>
            <a:r>
              <a:rPr lang="en-US" dirty="0" smtClean="0"/>
              <a:t>Configure AADRM </a:t>
            </a:r>
          </a:p>
          <a:p>
            <a:pPr marL="800100" lvl="2" indent="-571500">
              <a:buFont typeface="Arial" panose="020B0604020202020204" pitchFamily="34" charset="0"/>
              <a:buChar char="•"/>
            </a:pPr>
            <a:r>
              <a:rPr lang="en-US" sz="2800" dirty="0" err="1" smtClean="0"/>
              <a:t>Powershell</a:t>
            </a:r>
            <a:r>
              <a:rPr lang="en-US" sz="2800" dirty="0" smtClean="0"/>
              <a:t> </a:t>
            </a:r>
            <a:r>
              <a:rPr lang="en-US" sz="2800" dirty="0" err="1" smtClean="0"/>
              <a:t>Cmdlets</a:t>
            </a:r>
            <a:r>
              <a:rPr lang="en-US" sz="2800" dirty="0" smtClean="0"/>
              <a:t>  </a:t>
            </a:r>
          </a:p>
          <a:p>
            <a:pPr marL="800100" lvl="2" indent="-571500">
              <a:buFont typeface="Arial" panose="020B0604020202020204" pitchFamily="34" charset="0"/>
              <a:buChar char="•"/>
            </a:pPr>
            <a:r>
              <a:rPr lang="en-US" sz="2800" dirty="0" smtClean="0"/>
              <a:t>Access Logs via Tool </a:t>
            </a:r>
          </a:p>
          <a:p>
            <a:pPr marL="571500" indent="-571500">
              <a:buFont typeface="Arial" panose="020B0604020202020204" pitchFamily="34" charset="0"/>
              <a:buChar char="•"/>
            </a:pPr>
            <a:endParaRPr lang="en-US" dirty="0" smtClean="0"/>
          </a:p>
          <a:p>
            <a:pPr lvl="1"/>
            <a:endParaRPr lang="en-US" dirty="0"/>
          </a:p>
        </p:txBody>
      </p:sp>
    </p:spTree>
    <p:extLst>
      <p:ext uri="{BB962C8B-B14F-4D97-AF65-F5344CB8AC3E}">
        <p14:creationId xmlns:p14="http://schemas.microsoft.com/office/powerpoint/2010/main" val="3701164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initiated Protection - </a:t>
            </a:r>
            <a:endParaRPr lang="en-US" dirty="0"/>
          </a:p>
        </p:txBody>
      </p:sp>
      <p:pic>
        <p:nvPicPr>
          <p:cNvPr id="5" name="Picture 4"/>
          <p:cNvPicPr>
            <a:picLocks noChangeAspect="1"/>
          </p:cNvPicPr>
          <p:nvPr/>
        </p:nvPicPr>
        <p:blipFill>
          <a:blip r:embed="rId3"/>
          <a:stretch>
            <a:fillRect/>
          </a:stretch>
        </p:blipFill>
        <p:spPr>
          <a:xfrm>
            <a:off x="122237" y="68262"/>
            <a:ext cx="12192000" cy="6858000"/>
          </a:xfrm>
          <a:prstGeom prst="rect">
            <a:avLst/>
          </a:prstGeom>
        </p:spPr>
      </p:pic>
    </p:spTree>
    <p:extLst>
      <p:ext uri="{BB962C8B-B14F-4D97-AF65-F5344CB8AC3E}">
        <p14:creationId xmlns:p14="http://schemas.microsoft.com/office/powerpoint/2010/main" val="2827158846"/>
      </p:ext>
    </p:extLst>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22237" y="68262"/>
            <a:ext cx="12192000" cy="6858000"/>
          </a:xfrm>
          <a:prstGeom prst="rect">
            <a:avLst/>
          </a:prstGeom>
        </p:spPr>
      </p:pic>
    </p:spTree>
    <p:extLst>
      <p:ext uri="{BB962C8B-B14F-4D97-AF65-F5344CB8AC3E}">
        <p14:creationId xmlns:p14="http://schemas.microsoft.com/office/powerpoint/2010/main" val="728242364"/>
      </p:ext>
    </p:extLst>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22237" y="68262"/>
            <a:ext cx="12192000" cy="6858000"/>
          </a:xfrm>
          <a:prstGeom prst="rect">
            <a:avLst/>
          </a:prstGeom>
        </p:spPr>
      </p:pic>
    </p:spTree>
    <p:extLst>
      <p:ext uri="{BB962C8B-B14F-4D97-AF65-F5344CB8AC3E}">
        <p14:creationId xmlns:p14="http://schemas.microsoft.com/office/powerpoint/2010/main" val="1389119190"/>
      </p:ext>
    </p:extLst>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22237" y="68262"/>
            <a:ext cx="12192000" cy="6858000"/>
          </a:xfrm>
          <a:prstGeom prst="rect">
            <a:avLst/>
          </a:prstGeom>
        </p:spPr>
      </p:pic>
    </p:spTree>
    <p:extLst>
      <p:ext uri="{BB962C8B-B14F-4D97-AF65-F5344CB8AC3E}">
        <p14:creationId xmlns:p14="http://schemas.microsoft.com/office/powerpoint/2010/main" val="1112330968"/>
      </p:ext>
    </p:extLst>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22237" y="68262"/>
            <a:ext cx="12192000" cy="6858000"/>
          </a:xfrm>
          <a:prstGeom prst="rect">
            <a:avLst/>
          </a:prstGeom>
        </p:spPr>
      </p:pic>
    </p:spTree>
    <p:extLst>
      <p:ext uri="{BB962C8B-B14F-4D97-AF65-F5344CB8AC3E}">
        <p14:creationId xmlns:p14="http://schemas.microsoft.com/office/powerpoint/2010/main" val="3783134555"/>
      </p:ext>
    </p:extLst>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22237" y="68262"/>
            <a:ext cx="12192000" cy="6858000"/>
          </a:xfrm>
          <a:prstGeom prst="rect">
            <a:avLst/>
          </a:prstGeom>
        </p:spPr>
      </p:pic>
    </p:spTree>
    <p:extLst>
      <p:ext uri="{BB962C8B-B14F-4D97-AF65-F5344CB8AC3E}">
        <p14:creationId xmlns:p14="http://schemas.microsoft.com/office/powerpoint/2010/main" val="3695089850"/>
      </p:ext>
    </p:extLst>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22237" y="73024"/>
            <a:ext cx="12192000" cy="6848475"/>
          </a:xfrm>
          <a:prstGeom prst="rect">
            <a:avLst/>
          </a:prstGeom>
        </p:spPr>
      </p:pic>
    </p:spTree>
    <p:extLst>
      <p:ext uri="{BB962C8B-B14F-4D97-AF65-F5344CB8AC3E}">
        <p14:creationId xmlns:p14="http://schemas.microsoft.com/office/powerpoint/2010/main" val="585574809"/>
      </p:ext>
    </p:extLst>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Configure and Access Logs   </a:t>
            </a:r>
            <a:endParaRPr lang="en-US" dirty="0"/>
          </a:p>
        </p:txBody>
      </p:sp>
      <p:sp>
        <p:nvSpPr>
          <p:cNvPr id="5" name="Text Placeholder 4"/>
          <p:cNvSpPr>
            <a:spLocks noGrp="1"/>
          </p:cNvSpPr>
          <p:nvPr>
            <p:ph type="body" sz="quarter" idx="10"/>
          </p:nvPr>
        </p:nvSpPr>
        <p:spPr>
          <a:xfrm>
            <a:off x="271952" y="1157860"/>
            <a:ext cx="11887199" cy="1883593"/>
          </a:xfrm>
        </p:spPr>
        <p:txBody>
          <a:bodyPr/>
          <a:lstStyle/>
          <a:p>
            <a:pPr marL="0" lvl="1">
              <a:lnSpc>
                <a:spcPct val="115000"/>
              </a:lnSpc>
              <a:spcAft>
                <a:spcPts val="300"/>
              </a:spcAft>
            </a:pPr>
            <a:r>
              <a:rPr lang="en-US" dirty="0">
                <a:solidFill>
                  <a:schemeClr val="bg1"/>
                </a:solidFill>
                <a:latin typeface="Lucida Console" panose="020B0609040504020204" pitchFamily="49" charset="0"/>
              </a:rPr>
              <a:t>PS C:\&gt; Set-</a:t>
            </a:r>
            <a:r>
              <a:rPr lang="en-US" dirty="0" err="1">
                <a:solidFill>
                  <a:schemeClr val="bg1"/>
                </a:solidFill>
                <a:latin typeface="Lucida Console" panose="020B0609040504020204" pitchFamily="49" charset="0"/>
              </a:rPr>
              <a:t>AadrmUsageLogConfig</a:t>
            </a:r>
            <a:r>
              <a:rPr lang="en-US" dirty="0">
                <a:solidFill>
                  <a:schemeClr val="bg1"/>
                </a:solidFill>
                <a:latin typeface="Lucida Console" panose="020B0609040504020204" pitchFamily="49" charset="0"/>
              </a:rPr>
              <a:t> -</a:t>
            </a:r>
            <a:r>
              <a:rPr lang="en-US" dirty="0" err="1">
                <a:solidFill>
                  <a:schemeClr val="bg1"/>
                </a:solidFill>
                <a:latin typeface="Lucida Console" panose="020B0609040504020204" pitchFamily="49" charset="0"/>
              </a:rPr>
              <a:t>StorageAccount</a:t>
            </a:r>
            <a:r>
              <a:rPr lang="en-US" dirty="0">
                <a:solidFill>
                  <a:schemeClr val="bg1"/>
                </a:solidFill>
                <a:latin typeface="Lucida Console" panose="020B0609040504020204" pitchFamily="49" charset="0"/>
              </a:rPr>
              <a:t> </a:t>
            </a:r>
            <a:r>
              <a:rPr lang="en-US" dirty="0" err="1" smtClean="0">
                <a:solidFill>
                  <a:schemeClr val="bg1"/>
                </a:solidFill>
                <a:latin typeface="Lucida Console" panose="020B0609040504020204" pitchFamily="49" charset="0"/>
              </a:rPr>
              <a:t>contosonalogstore</a:t>
            </a:r>
            <a:r>
              <a:rPr lang="en-US" dirty="0" smtClean="0">
                <a:solidFill>
                  <a:schemeClr val="bg1"/>
                </a:solidFill>
                <a:latin typeface="Lucida Console" panose="020B0609040504020204" pitchFamily="49" charset="0"/>
              </a:rPr>
              <a:t> </a:t>
            </a:r>
            <a:r>
              <a:rPr lang="en-US" dirty="0">
                <a:solidFill>
                  <a:schemeClr val="bg1"/>
                </a:solidFill>
                <a:latin typeface="Lucida Console" panose="020B0609040504020204" pitchFamily="49" charset="0"/>
              </a:rPr>
              <a:t>-</a:t>
            </a:r>
            <a:r>
              <a:rPr lang="en-US" dirty="0" err="1">
                <a:solidFill>
                  <a:schemeClr val="bg1"/>
                </a:solidFill>
                <a:latin typeface="Lucida Console" panose="020B0609040504020204" pitchFamily="49" charset="0"/>
              </a:rPr>
              <a:t>AccessKey</a:t>
            </a:r>
            <a:r>
              <a:rPr lang="en-US" dirty="0">
                <a:solidFill>
                  <a:schemeClr val="bg1"/>
                </a:solidFill>
                <a:latin typeface="Lucida Console" panose="020B0609040504020204" pitchFamily="49" charset="0"/>
              </a:rPr>
              <a:t> WnTimuvtnjbpiSHYjHJqSysBTPmKIy1UgV+br6nLx1pehLgd/mq6ppVyow+jJ71s/yUSz7LtNvSfjo980X8Vng==</a:t>
            </a:r>
            <a:endParaRPr lang="en-US" sz="1600" dirty="0">
              <a:solidFill>
                <a:schemeClr val="bg1"/>
              </a:solidFill>
              <a:latin typeface="Lucida Console" panose="020B0609040504020204" pitchFamily="49" charset="0"/>
            </a:endParaRPr>
          </a:p>
        </p:txBody>
      </p:sp>
      <p:sp>
        <p:nvSpPr>
          <p:cNvPr id="6" name="Text Placeholder 4"/>
          <p:cNvSpPr txBox="1">
            <a:spLocks/>
          </p:cNvSpPr>
          <p:nvPr/>
        </p:nvSpPr>
        <p:spPr>
          <a:xfrm>
            <a:off x="271953" y="3355711"/>
            <a:ext cx="11887199" cy="1034129"/>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a:lnSpc>
                <a:spcPct val="115000"/>
              </a:lnSpc>
              <a:spcAft>
                <a:spcPts val="300"/>
              </a:spcAft>
            </a:pPr>
            <a:r>
              <a:rPr lang="en-US" dirty="0">
                <a:solidFill>
                  <a:schemeClr val="bg1"/>
                </a:solidFill>
                <a:latin typeface="Lucida Console" panose="020B0609040504020204" pitchFamily="49" charset="0"/>
              </a:rPr>
              <a:t>PS C:\&gt; Get-</a:t>
            </a:r>
            <a:r>
              <a:rPr lang="en-US" dirty="0" err="1">
                <a:solidFill>
                  <a:schemeClr val="bg1"/>
                </a:solidFill>
                <a:latin typeface="Lucida Console" panose="020B0609040504020204" pitchFamily="49" charset="0"/>
              </a:rPr>
              <a:t>AadrmUsageLog</a:t>
            </a:r>
            <a:r>
              <a:rPr lang="en-US" dirty="0">
                <a:solidFill>
                  <a:schemeClr val="bg1"/>
                </a:solidFill>
                <a:latin typeface="Lucida Console" panose="020B0609040504020204" pitchFamily="49" charset="0"/>
              </a:rPr>
              <a:t> –Path “C:\</a:t>
            </a:r>
            <a:r>
              <a:rPr lang="en-US" dirty="0" smtClean="0">
                <a:solidFill>
                  <a:schemeClr val="bg1"/>
                </a:solidFill>
                <a:latin typeface="Lucida Console" panose="020B0609040504020204" pitchFamily="49" charset="0"/>
              </a:rPr>
              <a:t>temp” –</a:t>
            </a:r>
            <a:r>
              <a:rPr lang="en-US" dirty="0" err="1" smtClean="0">
                <a:solidFill>
                  <a:schemeClr val="bg1"/>
                </a:solidFill>
                <a:latin typeface="Lucida Console" panose="020B0609040504020204" pitchFamily="49" charset="0"/>
              </a:rPr>
              <a:t>FromCounter</a:t>
            </a:r>
            <a:r>
              <a:rPr lang="en-US" dirty="0" smtClean="0">
                <a:solidFill>
                  <a:schemeClr val="bg1"/>
                </a:solidFill>
                <a:latin typeface="Lucida Console" panose="020B0609040504020204" pitchFamily="49" charset="0"/>
              </a:rPr>
              <a:t> 00010000 -</a:t>
            </a:r>
            <a:r>
              <a:rPr lang="en-US" dirty="0" err="1" smtClean="0">
                <a:solidFill>
                  <a:schemeClr val="bg1"/>
                </a:solidFill>
                <a:latin typeface="Lucida Console" panose="020B0609040504020204" pitchFamily="49" charset="0"/>
              </a:rPr>
              <a:t>ToCounter</a:t>
            </a:r>
            <a:r>
              <a:rPr lang="en-US" dirty="0" smtClean="0">
                <a:solidFill>
                  <a:schemeClr val="bg1"/>
                </a:solidFill>
                <a:latin typeface="Lucida Console" panose="020B0609040504020204" pitchFamily="49" charset="0"/>
              </a:rPr>
              <a:t> 00020000</a:t>
            </a:r>
            <a:endParaRPr lang="en-US" dirty="0">
              <a:solidFill>
                <a:schemeClr val="bg1"/>
              </a:solidFill>
              <a:latin typeface="Lucida Console" panose="020B0609040504020204" pitchFamily="49" charset="0"/>
            </a:endParaRPr>
          </a:p>
        </p:txBody>
      </p:sp>
      <p:pic>
        <p:nvPicPr>
          <p:cNvPr id="8" name="Picture 7"/>
          <p:cNvPicPr>
            <a:picLocks noChangeAspect="1"/>
          </p:cNvPicPr>
          <p:nvPr/>
        </p:nvPicPr>
        <p:blipFill>
          <a:blip r:embed="rId3"/>
          <a:stretch>
            <a:fillRect/>
          </a:stretch>
        </p:blipFill>
        <p:spPr>
          <a:xfrm>
            <a:off x="476738" y="5376206"/>
            <a:ext cx="11477625" cy="1343025"/>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65462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034" y="114019"/>
            <a:ext cx="11370961" cy="1130053"/>
          </a:xfrm>
        </p:spPr>
        <p:txBody>
          <a:bodyPr/>
          <a:lstStyle/>
          <a:p>
            <a:r>
              <a:rPr lang="en-US" dirty="0" smtClean="0"/>
              <a:t>BYOK Details</a:t>
            </a:r>
            <a:endParaRPr lang="en-US" dirty="0"/>
          </a:p>
        </p:txBody>
      </p:sp>
      <p:sp>
        <p:nvSpPr>
          <p:cNvPr id="3" name="Text Placeholder 2"/>
          <p:cNvSpPr>
            <a:spLocks noGrp="1"/>
          </p:cNvSpPr>
          <p:nvPr>
            <p:ph type="body" sz="quarter" idx="10"/>
          </p:nvPr>
        </p:nvSpPr>
        <p:spPr>
          <a:xfrm>
            <a:off x="563034" y="940560"/>
            <a:ext cx="11370961" cy="15819715"/>
          </a:xfrm>
        </p:spPr>
        <p:txBody>
          <a:bodyPr/>
          <a:lstStyle/>
          <a:p>
            <a:pPr marL="0" indent="0">
              <a:buNone/>
            </a:pPr>
            <a:r>
              <a:rPr lang="en-US" dirty="0"/>
              <a:t>Thales HSMs host your keys in locked cages</a:t>
            </a:r>
          </a:p>
          <a:p>
            <a:pPr lvl="1"/>
            <a:r>
              <a:rPr lang="en-US" dirty="0" smtClean="0"/>
              <a:t>Follow your procedures to generate a key </a:t>
            </a:r>
          </a:p>
          <a:p>
            <a:pPr lvl="1"/>
            <a:r>
              <a:rPr lang="en-US" dirty="0" smtClean="0"/>
              <a:t>Requires Thales device to transfer keys </a:t>
            </a:r>
          </a:p>
          <a:p>
            <a:pPr lvl="2"/>
            <a:r>
              <a:rPr lang="en-US" dirty="0"/>
              <a:t>If </a:t>
            </a:r>
            <a:r>
              <a:rPr lang="en-US" dirty="0" smtClean="0"/>
              <a:t>key </a:t>
            </a:r>
            <a:r>
              <a:rPr lang="en-US" dirty="0"/>
              <a:t>is in a different HSM, </a:t>
            </a:r>
            <a:r>
              <a:rPr lang="en-US" dirty="0" smtClean="0"/>
              <a:t>must </a:t>
            </a:r>
            <a:r>
              <a:rPr lang="en-US" dirty="0"/>
              <a:t>work with </a:t>
            </a:r>
            <a:r>
              <a:rPr lang="en-US" dirty="0" smtClean="0"/>
              <a:t>the HSM </a:t>
            </a:r>
            <a:r>
              <a:rPr lang="en-US" dirty="0"/>
              <a:t>vendor </a:t>
            </a:r>
            <a:r>
              <a:rPr lang="en-US" dirty="0" smtClean="0"/>
              <a:t>to export keys and </a:t>
            </a:r>
            <a:r>
              <a:rPr lang="en-US" dirty="0"/>
              <a:t>Thales to get it into a Thales HSM</a:t>
            </a:r>
            <a:r>
              <a:rPr lang="en-US" dirty="0" smtClean="0"/>
              <a:t>.</a:t>
            </a:r>
          </a:p>
          <a:p>
            <a:pPr lvl="1"/>
            <a:r>
              <a:rPr lang="en-US" dirty="0"/>
              <a:t>We can’t leak them given they are in an HSM with ‘no export</a:t>
            </a:r>
            <a:r>
              <a:rPr lang="en-US" dirty="0" smtClean="0"/>
              <a:t>’</a:t>
            </a:r>
          </a:p>
          <a:p>
            <a:pPr lvl="1"/>
            <a:r>
              <a:rPr lang="en-US" dirty="0" smtClean="0"/>
              <a:t>Can monitor key usage in near real time using Logging (covered earlier)</a:t>
            </a:r>
            <a:endParaRPr lang="en-US" dirty="0"/>
          </a:p>
          <a:p>
            <a:pPr marL="342900" lvl="1" indent="0">
              <a:buNone/>
            </a:pPr>
            <a:endParaRPr lang="en-US" dirty="0" smtClean="0"/>
          </a:p>
          <a:p>
            <a:pPr marL="0" indent="0">
              <a:buNone/>
            </a:pPr>
            <a:r>
              <a:rPr lang="en-US" dirty="0"/>
              <a:t>Initial key ceremony is air-gapped and with quorum</a:t>
            </a:r>
          </a:p>
          <a:p>
            <a:pPr lvl="1"/>
            <a:r>
              <a:rPr lang="en-US" dirty="0"/>
              <a:t>Your key is cached by our HSMs so we need to securely trans-crypt them to our HSM’s security world.</a:t>
            </a:r>
          </a:p>
          <a:p>
            <a:pPr lvl="1"/>
            <a:r>
              <a:rPr lang="en-US" dirty="0"/>
              <a:t>You fly to Redmond, trans-crypt the key, and leave with it (we keep nothing</a:t>
            </a:r>
            <a:r>
              <a:rPr lang="en-US" dirty="0" smtClean="0"/>
              <a:t>).</a:t>
            </a:r>
          </a:p>
          <a:p>
            <a:pPr marL="0" indent="0">
              <a:buNone/>
            </a:pPr>
            <a:endParaRPr lang="en-US" dirty="0"/>
          </a:p>
          <a:p>
            <a:pPr marL="0" indent="0">
              <a:buNone/>
            </a:pPr>
            <a:endParaRPr lang="en-US" dirty="0"/>
          </a:p>
          <a:p>
            <a:pPr marL="457200" lvl="2" indent="0">
              <a:buNone/>
            </a:pPr>
            <a:endParaRPr lang="en-US" dirty="0"/>
          </a:p>
          <a:p>
            <a:pPr marL="0" indent="0">
              <a:buNone/>
            </a:pPr>
            <a:endParaRPr lang="en-US" dirty="0"/>
          </a:p>
          <a:p>
            <a:pPr marL="457200" lvl="2" indent="0">
              <a:buNone/>
            </a:pPr>
            <a:endParaRPr lang="en-US" dirty="0"/>
          </a:p>
          <a:p>
            <a:pPr lvl="2" indent="-342900"/>
            <a:endParaRPr lang="en-US" dirty="0"/>
          </a:p>
          <a:p>
            <a:pPr marL="0" indent="0">
              <a:buNone/>
            </a:pPr>
            <a:endParaRPr lang="en-US" dirty="0"/>
          </a:p>
          <a:p>
            <a:pPr lvl="2" indent="-342900"/>
            <a:endParaRPr lang="en-US" dirty="0"/>
          </a:p>
          <a:p>
            <a:pPr lvl="2" indent="-342900"/>
            <a:endParaRPr lang="en-US" dirty="0"/>
          </a:p>
          <a:p>
            <a:pPr marL="0" indent="0">
              <a:buNone/>
            </a:pPr>
            <a:endParaRPr lang="en-US" dirty="0" smtClean="0"/>
          </a:p>
          <a:p>
            <a:pPr marL="0" indent="0">
              <a:buNone/>
            </a:pPr>
            <a:r>
              <a:rPr lang="en-US" dirty="0" smtClean="0"/>
              <a:t>Works on-premises and online. </a:t>
            </a:r>
          </a:p>
          <a:p>
            <a:pPr lvl="1"/>
            <a:r>
              <a:rPr lang="en-US" dirty="0" smtClean="0"/>
              <a:t>Enables IRM support for Exchange, SharePoint and FCI servers located on-premises and online</a:t>
            </a:r>
          </a:p>
          <a:p>
            <a:pPr lvl="1"/>
            <a:r>
              <a:rPr lang="en-US" dirty="0" smtClean="0"/>
              <a:t>Integrates with Directory Synchronization for Group Membership</a:t>
            </a:r>
          </a:p>
          <a:p>
            <a:pPr lvl="1"/>
            <a:r>
              <a:rPr lang="en-US" dirty="0" smtClean="0"/>
              <a:t>Integrates with ADFS to enable SSO </a:t>
            </a:r>
          </a:p>
          <a:p>
            <a:pPr lvl="1"/>
            <a:endParaRPr lang="en-US" dirty="0" smtClean="0"/>
          </a:p>
          <a:p>
            <a:pPr lvl="2"/>
            <a:endParaRPr lang="en-US" dirty="0" smtClean="0"/>
          </a:p>
          <a:p>
            <a:pPr lvl="1"/>
            <a:endParaRPr lang="en-US" dirty="0" smtClean="0"/>
          </a:p>
          <a:p>
            <a:pPr marL="342900" lvl="1" indent="0">
              <a:buNone/>
            </a:pPr>
            <a:endParaRPr lang="en-US" dirty="0" smtClean="0"/>
          </a:p>
          <a:p>
            <a:pPr lvl="1"/>
            <a:endParaRPr lang="en-US" dirty="0"/>
          </a:p>
          <a:p>
            <a:pPr lvl="1"/>
            <a:endParaRPr lang="en-US" dirty="0" smtClean="0"/>
          </a:p>
        </p:txBody>
      </p:sp>
    </p:spTree>
    <p:extLst>
      <p:ext uri="{BB962C8B-B14F-4D97-AF65-F5344CB8AC3E}">
        <p14:creationId xmlns:p14="http://schemas.microsoft.com/office/powerpoint/2010/main" val="1431660636"/>
      </p:ext>
    </p:extLst>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BYOK</a:t>
            </a:r>
            <a:endParaRPr lang="en-US" dirty="0"/>
          </a:p>
        </p:txBody>
      </p:sp>
    </p:spTree>
    <p:extLst>
      <p:ext uri="{BB962C8B-B14F-4D97-AF65-F5344CB8AC3E}">
        <p14:creationId xmlns:p14="http://schemas.microsoft.com/office/powerpoint/2010/main" val="323677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034" y="114019"/>
            <a:ext cx="11370961" cy="1130053"/>
          </a:xfrm>
        </p:spPr>
        <p:txBody>
          <a:bodyPr/>
          <a:lstStyle/>
          <a:p>
            <a:r>
              <a:rPr lang="en-US" dirty="0" smtClean="0"/>
              <a:t>BYOK Overview</a:t>
            </a:r>
            <a:endParaRPr lang="en-US" dirty="0"/>
          </a:p>
        </p:txBody>
      </p:sp>
      <p:sp>
        <p:nvSpPr>
          <p:cNvPr id="3" name="Text Placeholder 2"/>
          <p:cNvSpPr>
            <a:spLocks noGrp="1"/>
          </p:cNvSpPr>
          <p:nvPr>
            <p:ph type="body" sz="quarter" idx="10"/>
          </p:nvPr>
        </p:nvSpPr>
        <p:spPr>
          <a:xfrm>
            <a:off x="563034" y="940560"/>
            <a:ext cx="11370961" cy="15290340"/>
          </a:xfrm>
        </p:spPr>
        <p:txBody>
          <a:bodyPr/>
          <a:lstStyle/>
          <a:p>
            <a:pPr marL="0" indent="0">
              <a:buNone/>
            </a:pPr>
            <a:r>
              <a:rPr lang="en-US" dirty="0"/>
              <a:t>Create </a:t>
            </a:r>
            <a:r>
              <a:rPr lang="en-US" dirty="0" smtClean="0"/>
              <a:t>Keys</a:t>
            </a:r>
          </a:p>
          <a:p>
            <a:pPr lvl="2" indent="-342900"/>
            <a:r>
              <a:rPr lang="en-US" dirty="0"/>
              <a:t>Step performed by your organization</a:t>
            </a:r>
          </a:p>
          <a:p>
            <a:pPr lvl="2" indent="-342900"/>
            <a:r>
              <a:rPr lang="en-US" dirty="0" smtClean="0"/>
              <a:t>Follow your own procedure or create in Thales device</a:t>
            </a:r>
          </a:p>
          <a:p>
            <a:pPr lvl="2" indent="-342900"/>
            <a:r>
              <a:rPr lang="en-US" dirty="0" smtClean="0"/>
              <a:t>Back-Up Keys!</a:t>
            </a:r>
          </a:p>
          <a:p>
            <a:pPr marL="0" indent="0">
              <a:buNone/>
            </a:pPr>
            <a:r>
              <a:rPr lang="en-US" dirty="0"/>
              <a:t>Transfer Keys </a:t>
            </a:r>
          </a:p>
          <a:p>
            <a:pPr lvl="2" indent="-342900"/>
            <a:r>
              <a:rPr lang="en-US" dirty="0" smtClean="0"/>
              <a:t>Fly </a:t>
            </a:r>
            <a:r>
              <a:rPr lang="en-US" dirty="0"/>
              <a:t>out to Redmond for </a:t>
            </a:r>
            <a:r>
              <a:rPr lang="en-US" dirty="0" smtClean="0"/>
              <a:t>key transfer ceremony*</a:t>
            </a:r>
          </a:p>
          <a:p>
            <a:pPr lvl="2" indent="-342900"/>
            <a:r>
              <a:rPr lang="en-US" dirty="0"/>
              <a:t>Transfer keys from your </a:t>
            </a:r>
            <a:r>
              <a:rPr lang="en-US" dirty="0" smtClean="0"/>
              <a:t>Thales security world </a:t>
            </a:r>
            <a:r>
              <a:rPr lang="en-US" dirty="0"/>
              <a:t>to </a:t>
            </a:r>
            <a:r>
              <a:rPr lang="en-US" dirty="0" smtClean="0"/>
              <a:t>our security world</a:t>
            </a:r>
          </a:p>
          <a:p>
            <a:pPr marL="0" indent="0">
              <a:buNone/>
            </a:pPr>
            <a:r>
              <a:rPr lang="en-US" dirty="0" smtClean="0"/>
              <a:t>Follow Additional Steps to enable RM</a:t>
            </a:r>
            <a:endParaRPr lang="en-US" dirty="0"/>
          </a:p>
          <a:p>
            <a:pPr lvl="2" indent="-342900"/>
            <a:r>
              <a:rPr lang="en-US" dirty="0" smtClean="0"/>
              <a:t>Enable AADRM</a:t>
            </a:r>
          </a:p>
          <a:p>
            <a:pPr lvl="2" indent="-342900"/>
            <a:r>
              <a:rPr lang="en-US" dirty="0"/>
              <a:t>Enable </a:t>
            </a:r>
            <a:r>
              <a:rPr lang="en-US" dirty="0" smtClean="0"/>
              <a:t>Logging</a:t>
            </a:r>
          </a:p>
          <a:p>
            <a:pPr lvl="2" indent="-342900"/>
            <a:r>
              <a:rPr lang="en-US" dirty="0" smtClean="0"/>
              <a:t>Deploy Connector </a:t>
            </a:r>
          </a:p>
          <a:p>
            <a:pPr lvl="2" indent="-342900"/>
            <a:r>
              <a:rPr lang="en-US" dirty="0" smtClean="0"/>
              <a:t>Configure Server Applications</a:t>
            </a:r>
          </a:p>
          <a:p>
            <a:pPr lvl="2" indent="-342900"/>
            <a:r>
              <a:rPr lang="en-US" dirty="0" smtClean="0"/>
              <a:t>Enable IRM functionality within Applications</a:t>
            </a:r>
          </a:p>
          <a:p>
            <a:pPr marL="457200" lvl="2" indent="0">
              <a:buNone/>
            </a:pPr>
            <a:endParaRPr lang="en-US" dirty="0"/>
          </a:p>
          <a:p>
            <a:pPr marL="0" indent="0">
              <a:buNone/>
            </a:pPr>
            <a:endParaRPr lang="en-US" dirty="0"/>
          </a:p>
          <a:p>
            <a:pPr marL="457200" lvl="2" indent="0">
              <a:buNone/>
            </a:pPr>
            <a:endParaRPr lang="en-US" dirty="0"/>
          </a:p>
          <a:p>
            <a:pPr lvl="2" indent="-342900"/>
            <a:endParaRPr lang="en-US" dirty="0"/>
          </a:p>
          <a:p>
            <a:pPr marL="0" indent="0">
              <a:buNone/>
            </a:pPr>
            <a:endParaRPr lang="en-US" dirty="0"/>
          </a:p>
          <a:p>
            <a:pPr lvl="2" indent="-342900"/>
            <a:endParaRPr lang="en-US" dirty="0"/>
          </a:p>
          <a:p>
            <a:pPr lvl="2" indent="-342900"/>
            <a:endParaRPr lang="en-US" dirty="0"/>
          </a:p>
          <a:p>
            <a:pPr marL="0" indent="0">
              <a:buNone/>
            </a:pPr>
            <a:endParaRPr lang="en-US" dirty="0" smtClean="0"/>
          </a:p>
          <a:p>
            <a:pPr marL="0" indent="0">
              <a:buNone/>
            </a:pPr>
            <a:r>
              <a:rPr lang="en-US" dirty="0" smtClean="0"/>
              <a:t>Works on-premises and online. </a:t>
            </a:r>
          </a:p>
          <a:p>
            <a:pPr lvl="1"/>
            <a:r>
              <a:rPr lang="en-US" dirty="0" smtClean="0"/>
              <a:t>Enables IRM support for Exchange, SharePoint and FCI servers located on-premises and online</a:t>
            </a:r>
          </a:p>
          <a:p>
            <a:pPr lvl="1"/>
            <a:r>
              <a:rPr lang="en-US" dirty="0" smtClean="0"/>
              <a:t>Integrates with Directory Synchronization for Group Membership</a:t>
            </a:r>
          </a:p>
          <a:p>
            <a:pPr lvl="1"/>
            <a:r>
              <a:rPr lang="en-US" dirty="0" smtClean="0"/>
              <a:t>Integrates with ADFS to enable SSO </a:t>
            </a:r>
          </a:p>
          <a:p>
            <a:pPr lvl="1"/>
            <a:endParaRPr lang="en-US" dirty="0" smtClean="0"/>
          </a:p>
          <a:p>
            <a:pPr lvl="2"/>
            <a:endParaRPr lang="en-US" dirty="0" smtClean="0"/>
          </a:p>
          <a:p>
            <a:pPr lvl="1"/>
            <a:endParaRPr lang="en-US" dirty="0" smtClean="0"/>
          </a:p>
          <a:p>
            <a:pPr marL="342900" lvl="1" indent="0">
              <a:buNone/>
            </a:pPr>
            <a:endParaRPr lang="en-US" dirty="0" smtClean="0"/>
          </a:p>
          <a:p>
            <a:pPr lvl="1"/>
            <a:endParaRPr lang="en-US" dirty="0"/>
          </a:p>
          <a:p>
            <a:pPr lvl="1"/>
            <a:endParaRPr lang="en-US" dirty="0" smtClean="0"/>
          </a:p>
        </p:txBody>
      </p:sp>
    </p:spTree>
    <p:extLst>
      <p:ext uri="{BB962C8B-B14F-4D97-AF65-F5344CB8AC3E}">
        <p14:creationId xmlns:p14="http://schemas.microsoft.com/office/powerpoint/2010/main" val="132779220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1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Europe_2013_Speaker_PPT_Template.potx" id="{AF8D925A-DB13-4D66-BFED-96786326D843}" vid="{785F7DAE-011A-4F0A-BDEB-E162962B4AB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990F116-B58F-4255-B05B-DA3808E0E5C6}">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20081</TotalTime>
  <Words>8548</Words>
  <Application>Microsoft Office PowerPoint</Application>
  <PresentationFormat>Custom</PresentationFormat>
  <Paragraphs>696</Paragraphs>
  <Slides>113</Slides>
  <Notes>52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113</vt:i4>
      </vt:variant>
    </vt:vector>
  </HeadingPairs>
  <TitlesOfParts>
    <vt:vector size="121" baseType="lpstr">
      <vt:lpstr>Arial</vt:lpstr>
      <vt:lpstr>Consolas</vt:lpstr>
      <vt:lpstr>Lucida Console</vt:lpstr>
      <vt:lpstr>Segoe UI</vt:lpstr>
      <vt:lpstr>Segoe UI Light</vt:lpstr>
      <vt:lpstr>Wingdings</vt:lpstr>
      <vt:lpstr>TechEd_2013_Template_16x9</vt:lpstr>
      <vt:lpstr>1_TechEd_2013_Template_16x9</vt:lpstr>
      <vt:lpstr>PowerPoint Presentation</vt:lpstr>
      <vt:lpstr>Information Protection in 2013: Readiness and Implementation Considerations </vt:lpstr>
      <vt:lpstr>We are promising:</vt:lpstr>
      <vt:lpstr>Decisions, Decisions, Decisions</vt:lpstr>
      <vt:lpstr>Session Goals</vt:lpstr>
      <vt:lpstr>End Of Session </vt:lpstr>
      <vt:lpstr>Modern RMS Offers</vt:lpstr>
      <vt:lpstr>Demo: Office </vt:lpstr>
      <vt:lpstr>User initiated Protection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Demo: Exchange</vt:lpstr>
      <vt:lpstr>PowerPoint Presentation</vt:lpstr>
      <vt:lpstr>PowerPoint Presentation</vt:lpstr>
      <vt:lpstr>PowerPoint Presentation</vt:lpstr>
      <vt:lpstr>Demo: SharePoint</vt:lpstr>
      <vt:lpstr>SharePoint Doc Libs</vt:lpstr>
      <vt:lpstr>SharePoint Doc Libs</vt:lpstr>
      <vt:lpstr>PowerPoint Presentation</vt:lpstr>
      <vt:lpstr>Azure AD RM </vt:lpstr>
      <vt:lpstr>Modern RMS Topologies</vt:lpstr>
      <vt:lpstr>Cloud bound Organization (without RMS)</vt:lpstr>
      <vt:lpstr>Enable AADRM Overview</vt:lpstr>
      <vt:lpstr>Enable AADRM</vt:lpstr>
      <vt:lpstr>PowerPoint Presentation</vt:lpstr>
      <vt:lpstr>PowerPoint Presentation</vt:lpstr>
      <vt:lpstr>PowerPoint Presentation</vt:lpstr>
      <vt:lpstr>PowerPoint Presentation</vt:lpstr>
      <vt:lpstr>PowerPoint Presentation</vt:lpstr>
      <vt:lpstr>PowerPoint Presentation</vt:lpstr>
      <vt:lpstr>Enable SharePoint Online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Enable Exchange Online</vt:lpstr>
      <vt:lpstr>Connect to Exchange Online via PS   </vt:lpstr>
      <vt:lpstr>Configure Exchange Online for AADRM  </vt:lpstr>
      <vt:lpstr>Client Deployment Considerations</vt:lpstr>
      <vt:lpstr>Try it yourself!</vt:lpstr>
      <vt:lpstr>Cloud-Accepting Enterprise (without RMS)</vt:lpstr>
      <vt:lpstr>AADRM Connector Details</vt:lpstr>
      <vt:lpstr>AADRM Connector Details</vt:lpstr>
      <vt:lpstr>Enable AADRM Connector Overview:</vt:lpstr>
      <vt:lpstr>Enable AADRM Connector Overview:</vt:lpstr>
      <vt:lpstr>Federate with AAD</vt:lpstr>
      <vt:lpstr>Enable AADRM</vt:lpstr>
      <vt:lpstr>PowerPoint Presentation</vt:lpstr>
      <vt:lpstr>PowerPoint Presentation</vt:lpstr>
      <vt:lpstr>PowerPoint Presentation</vt:lpstr>
      <vt:lpstr>PowerPoint Presentation</vt:lpstr>
      <vt:lpstr>PowerPoint Presentation</vt:lpstr>
      <vt:lpstr>PowerPoint Presentation</vt:lpstr>
      <vt:lpstr>Install Connector</vt:lpstr>
      <vt:lpstr>PowerPoint Presentation</vt:lpstr>
      <vt:lpstr>PowerPoint Presentation</vt:lpstr>
      <vt:lpstr>PowerPoint Presentation</vt:lpstr>
      <vt:lpstr>PowerPoint Presentation</vt:lpstr>
      <vt:lpstr>PowerPoint Presentation</vt:lpstr>
      <vt:lpstr>PowerPoint Presentation</vt:lpstr>
      <vt:lpstr>Configure Connector</vt:lpstr>
      <vt:lpstr>PowerPoint Presentation</vt:lpstr>
      <vt:lpstr>PowerPoint Presentation</vt:lpstr>
      <vt:lpstr>PowerPoint Presentation</vt:lpstr>
      <vt:lpstr>PowerPoint Presentation</vt:lpstr>
      <vt:lpstr>Prepare Exchange and SharePoint</vt:lpstr>
      <vt:lpstr>Configure Exchange and SharePoint</vt:lpstr>
      <vt:lpstr>Configure SharePoint and Exchange</vt:lpstr>
      <vt:lpstr>Enable Exchange</vt:lpstr>
      <vt:lpstr>Configure Exchange for AADRM  </vt:lpstr>
      <vt:lpstr>Enable SharePoint</vt:lpstr>
      <vt:lpstr>PowerPoint Presentation</vt:lpstr>
      <vt:lpstr>Cloud-Hesitant Enterprise (without RMS)</vt:lpstr>
      <vt:lpstr>Advanced Key Management</vt:lpstr>
      <vt:lpstr>Logging Details</vt:lpstr>
      <vt:lpstr>Enable Logging</vt:lpstr>
      <vt:lpstr>Enabling Logging Steps</vt:lpstr>
      <vt:lpstr>PowerPoint Presentation</vt:lpstr>
      <vt:lpstr>PowerPoint Presentation</vt:lpstr>
      <vt:lpstr>PowerPoint Presentation</vt:lpstr>
      <vt:lpstr>PowerPoint Presentation</vt:lpstr>
      <vt:lpstr>PowerPoint Presentation</vt:lpstr>
      <vt:lpstr>PowerPoint Presentation</vt:lpstr>
      <vt:lpstr>Configure and Access Logs   </vt:lpstr>
      <vt:lpstr>BYOK Details</vt:lpstr>
      <vt:lpstr>BYOK</vt:lpstr>
      <vt:lpstr>BYOK Overview</vt:lpstr>
      <vt:lpstr>Create Keys   </vt:lpstr>
      <vt:lpstr>Transfer Keys   </vt:lpstr>
      <vt:lpstr>Hybrid RMS</vt:lpstr>
      <vt:lpstr>Hybrid ADRMS/AADRM</vt:lpstr>
      <vt:lpstr>Hybrid Enterprise with ADRMS/AADRM</vt:lpstr>
      <vt:lpstr>Enable ADRMS/AADRM Overview:</vt:lpstr>
      <vt:lpstr>Enable ADRMS/AADRM Overview:</vt:lpstr>
      <vt:lpstr>Buying RMS</vt:lpstr>
      <vt:lpstr>This can be a bit overwhelming…</vt:lpstr>
      <vt:lpstr>In Closing </vt:lpstr>
      <vt:lpstr>Related content</vt:lpstr>
      <vt:lpstr>Resources</vt:lpstr>
      <vt:lpstr>Evaluate this session</vt:lpstr>
      <vt:lpstr>PowerPoint Presentation</vt:lpstr>
    </vt:vector>
  </TitlesOfParts>
  <Manager>&lt;Comms manager/speech writer&gt;</Manager>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WCA-B321: Information Protection in 2013: Readiness and Implementation Considerations</dc:title>
  <dc:subject>TechEd 2013</dc:subject>
  <dc:creator>Tim Davis</dc:creator>
  <cp:keywords>TechEd 2013</cp:keywords>
  <dc:description>Template by: Jordan Cayabyab, Artitudes Design, Inc.
Formatting by: Priscila Mandryk, Silver Fox Productions, Inc.
Audience Type: Internal/External</dc:description>
  <cp:lastModifiedBy>Shows</cp:lastModifiedBy>
  <cp:revision>312</cp:revision>
  <dcterms:created xsi:type="dcterms:W3CDTF">2013-04-23T17:53:56Z</dcterms:created>
  <dcterms:modified xsi:type="dcterms:W3CDTF">2013-06-27T12:22:49Z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