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 id="2147484203" r:id="rId6"/>
  </p:sldMasterIdLst>
  <p:notesMasterIdLst>
    <p:notesMasterId r:id="rId47"/>
  </p:notesMasterIdLst>
  <p:handoutMasterIdLst>
    <p:handoutMasterId r:id="rId48"/>
  </p:handoutMasterIdLst>
  <p:sldIdLst>
    <p:sldId id="1135" r:id="rId7"/>
    <p:sldId id="1054" r:id="rId8"/>
    <p:sldId id="1151" r:id="rId9"/>
    <p:sldId id="1152" r:id="rId10"/>
    <p:sldId id="1153" r:id="rId11"/>
    <p:sldId id="1154" r:id="rId12"/>
    <p:sldId id="1155" r:id="rId13"/>
    <p:sldId id="1156" r:id="rId14"/>
    <p:sldId id="1157" r:id="rId15"/>
    <p:sldId id="1158" r:id="rId16"/>
    <p:sldId id="1159" r:id="rId17"/>
    <p:sldId id="1160" r:id="rId18"/>
    <p:sldId id="1161" r:id="rId19"/>
    <p:sldId id="1162" r:id="rId20"/>
    <p:sldId id="1163" r:id="rId21"/>
    <p:sldId id="1164" r:id="rId22"/>
    <p:sldId id="1165" r:id="rId23"/>
    <p:sldId id="1166" r:id="rId24"/>
    <p:sldId id="1167" r:id="rId25"/>
    <p:sldId id="1168" r:id="rId26"/>
    <p:sldId id="1169" r:id="rId27"/>
    <p:sldId id="1170" r:id="rId28"/>
    <p:sldId id="1171" r:id="rId29"/>
    <p:sldId id="1172" r:id="rId30"/>
    <p:sldId id="1173" r:id="rId31"/>
    <p:sldId id="1174" r:id="rId32"/>
    <p:sldId id="1175" r:id="rId33"/>
    <p:sldId id="1176" r:id="rId34"/>
    <p:sldId id="1177" r:id="rId35"/>
    <p:sldId id="1178" r:id="rId36"/>
    <p:sldId id="1179" r:id="rId37"/>
    <p:sldId id="1180" r:id="rId38"/>
    <p:sldId id="1181" r:id="rId39"/>
    <p:sldId id="1182" r:id="rId40"/>
    <p:sldId id="1183" r:id="rId41"/>
    <p:sldId id="1185" r:id="rId42"/>
    <p:sldId id="1150" r:id="rId43"/>
    <p:sldId id="1147" r:id="rId44"/>
    <p:sldId id="1186" r:id="rId45"/>
    <p:sldId id="1076" r:id="rId4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Lst>
        </p14:section>
        <p14:section name="Special content" id="{6925D2A1-AD53-4951-AB34-79DFA02CD676}">
          <p14:sldIdLst>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5"/>
            <p14:sldId id="1150"/>
            <p14:sldId id="1147"/>
            <p14:sldId id="118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05" autoAdjust="0"/>
  </p:normalViewPr>
  <p:slideViewPr>
    <p:cSldViewPr snapToGrid="0">
      <p:cViewPr varScale="1">
        <p:scale>
          <a:sx n="102" d="100"/>
          <a:sy n="102" d="100"/>
        </p:scale>
        <p:origin x="72"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8" d="100"/>
        <a:sy n="38"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10:56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10:47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10:47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DPE Metro Template</a:t>
            </a:r>
            <a:endParaRPr lang="en-US">
              <a:solidFill>
                <a:prstClr val="black"/>
              </a:solidFill>
            </a:endParaRPr>
          </a:p>
        </p:txBody>
      </p:sp>
      <p:sp>
        <p:nvSpPr>
          <p:cNvPr id="5" name="Date Placeholder 4"/>
          <p:cNvSpPr>
            <a:spLocks noGrp="1"/>
          </p:cNvSpPr>
          <p:nvPr>
            <p:ph type="dt" idx="11"/>
          </p:nvPr>
        </p:nvSpPr>
        <p:spPr/>
        <p:txBody>
          <a:bodyPr/>
          <a:lstStyle/>
          <a:p>
            <a:pPr>
              <a:defRPr/>
            </a:pPr>
            <a:fld id="{9B6A1B63-A799-4062-9350-BA0E72404C13}" type="datetime1">
              <a:rPr lang="en-US" smtClean="0">
                <a:solidFill>
                  <a:prstClr val="black"/>
                </a:solidFill>
              </a:rPr>
              <a:pPr>
                <a:defRPr/>
              </a:pPr>
              <a:t>6/4/2013</a:t>
            </a:fld>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 2012 Microsoft Corporation. All rights reserved. Microsoft, Windows, Windows Vista and other product names are or may be registered trademarks and/or trademarks in the U.S. and/or other countries.</a:t>
            </a:r>
          </a:p>
          <a:p>
            <a:pPr>
              <a:defRPr/>
            </a:pPr>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86BF4EA1-61BC-AE4C-B411-C699DC7DF964}"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11699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87468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065639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srgbClr val="505050"/>
              </a:solidFill>
              <a:latin typeface="Arial"/>
            </a:endParaRPr>
          </a:p>
        </p:txBody>
      </p:sp>
      <p:sp>
        <p:nvSpPr>
          <p:cNvPr id="5" name="Footer Placeholder 4"/>
          <p:cNvSpPr>
            <a:spLocks noGrp="1"/>
          </p:cNvSpPr>
          <p:nvPr>
            <p:ph type="ftr" sz="quarter" idx="11"/>
          </p:nvPr>
        </p:nvSpPr>
        <p:spPr/>
        <p:txBody>
          <a:bodyPr/>
          <a:lstStyle/>
          <a:p>
            <a:r>
              <a:rPr lang="en-US" smtClean="0">
                <a:solidFill>
                  <a:srgbClr val="505050"/>
                </a:solidFill>
                <a:latin typeface="Arial"/>
              </a:rPr>
              <a:t>© 2012 Microsoft Corporation. All rights reserved. Microsoft, Windows, and other product names are or may be registered trademarks and/or trademarks in the U.S. and/or other countries.</a:t>
            </a:r>
          </a:p>
          <a:p>
            <a:r>
              <a:rPr lang="en-US" smtClean="0">
                <a:solidFill>
                  <a:srgbClr val="505050"/>
                </a:solidFill>
                <a:latin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solidFill>
                <a:srgbClr val="505050"/>
              </a:solidFill>
              <a:latin typeface="Arial"/>
            </a:endParaRPr>
          </a:p>
        </p:txBody>
      </p:sp>
      <p:sp>
        <p:nvSpPr>
          <p:cNvPr id="6" name="Date Placeholder 5"/>
          <p:cNvSpPr>
            <a:spLocks noGrp="1"/>
          </p:cNvSpPr>
          <p:nvPr>
            <p:ph type="dt" idx="12"/>
          </p:nvPr>
        </p:nvSpPr>
        <p:spPr/>
        <p:txBody>
          <a:bodyPr/>
          <a:lstStyle/>
          <a:p>
            <a:fld id="{E5F3F76E-0308-4B51-B24B-DAE465EAAB84}" type="datetime1">
              <a:rPr lang="en-US" smtClean="0">
                <a:solidFill>
                  <a:srgbClr val="505050"/>
                </a:solidFill>
                <a:latin typeface="Arial"/>
              </a:rPr>
              <a:pPr/>
              <a:t>6/4/2013</a:t>
            </a:fld>
            <a:endParaRPr lang="en-US">
              <a:solidFill>
                <a:srgbClr val="505050"/>
              </a:solidFill>
              <a:latin typeface="Arial"/>
            </a:endParaRPr>
          </a:p>
        </p:txBody>
      </p:sp>
      <p:sp>
        <p:nvSpPr>
          <p:cNvPr id="7" name="Slide Number Placeholder 6"/>
          <p:cNvSpPr>
            <a:spLocks noGrp="1"/>
          </p:cNvSpPr>
          <p:nvPr>
            <p:ph type="sldNum" sz="quarter" idx="13"/>
          </p:nvPr>
        </p:nvSpPr>
        <p:spPr/>
        <p:txBody>
          <a:bodyPr/>
          <a:lstStyle/>
          <a:p>
            <a:fld id="{FBF1ECE7-F93A-4AF5-B24F-533EF070DA09}" type="slidenum">
              <a:rPr lang="en-US" smtClean="0">
                <a:solidFill>
                  <a:srgbClr val="505050"/>
                </a:solidFill>
                <a:latin typeface="Arial"/>
              </a:rPr>
              <a:pPr/>
              <a:t>35</a:t>
            </a:fld>
            <a:endParaRPr lang="en-US">
              <a:solidFill>
                <a:srgbClr val="505050"/>
              </a:solidFill>
              <a:latin typeface="Arial"/>
            </a:endParaRPr>
          </a:p>
        </p:txBody>
      </p:sp>
    </p:spTree>
    <p:extLst>
      <p:ext uri="{BB962C8B-B14F-4D97-AF65-F5344CB8AC3E}">
        <p14:creationId xmlns:p14="http://schemas.microsoft.com/office/powerpoint/2010/main" val="223602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10:56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88103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10:56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10:56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924941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10:56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10:47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24669">
              <a:defRPr/>
            </a:pPr>
            <a:endParaRPr lang="en-US" dirty="0"/>
          </a:p>
        </p:txBody>
      </p:sp>
      <p:sp>
        <p:nvSpPr>
          <p:cNvPr id="4" name="Slide Number Placeholder 3"/>
          <p:cNvSpPr>
            <a:spLocks noGrp="1"/>
          </p:cNvSpPr>
          <p:nvPr>
            <p:ph type="sldNum" sz="quarter" idx="10"/>
          </p:nvPr>
        </p:nvSpPr>
        <p:spPr/>
        <p:txBody>
          <a:bodyPr/>
          <a:lstStyle/>
          <a:p>
            <a:fld id="{8466DDBB-1930-4133-8C80-A03D2C28B89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62542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5735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srgbClr val="505050"/>
              </a:solidFill>
              <a:latin typeface="Arial"/>
            </a:endParaRPr>
          </a:p>
        </p:txBody>
      </p:sp>
      <p:sp>
        <p:nvSpPr>
          <p:cNvPr id="5" name="Footer Placeholder 4"/>
          <p:cNvSpPr>
            <a:spLocks noGrp="1"/>
          </p:cNvSpPr>
          <p:nvPr>
            <p:ph type="ftr" sz="quarter" idx="11"/>
          </p:nvPr>
        </p:nvSpPr>
        <p:spPr/>
        <p:txBody>
          <a:bodyPr/>
          <a:lstStyle/>
          <a:p>
            <a:pPr defTabSz="94589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589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81E7261-6B3F-441E-81DF-119695714969}" type="datetime1">
              <a:rPr lang="en-US" smtClean="0">
                <a:solidFill>
                  <a:srgbClr val="505050"/>
                </a:solidFill>
                <a:latin typeface="Arial"/>
              </a:rPr>
              <a:pPr/>
              <a:t>6/4/2013</a:t>
            </a:fld>
            <a:endParaRPr lang="en-US" dirty="0">
              <a:solidFill>
                <a:srgbClr val="505050"/>
              </a:solidFill>
              <a:latin typeface="Aria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srgbClr val="505050"/>
                </a:solidFill>
                <a:latin typeface="Arial"/>
              </a:rPr>
              <a:pPr/>
              <a:t>19</a:t>
            </a:fld>
            <a:endParaRPr lang="en-US" dirty="0">
              <a:solidFill>
                <a:srgbClr val="505050"/>
              </a:solidFill>
              <a:latin typeface="Arial"/>
            </a:endParaRPr>
          </a:p>
        </p:txBody>
      </p:sp>
    </p:spTree>
    <p:extLst>
      <p:ext uri="{BB962C8B-B14F-4D97-AF65-F5344CB8AC3E}">
        <p14:creationId xmlns:p14="http://schemas.microsoft.com/office/powerpoint/2010/main" val="402496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spc="-71" dirty="0">
              <a:latin typeface="Segoe UI Light" pitchFamily="34" charset="0"/>
            </a:endParaRPr>
          </a:p>
        </p:txBody>
      </p:sp>
      <p:sp>
        <p:nvSpPr>
          <p:cNvPr id="4" name="Header Placeholder 3"/>
          <p:cNvSpPr>
            <a:spLocks noGrp="1"/>
          </p:cNvSpPr>
          <p:nvPr>
            <p:ph type="hdr" sz="quarter" idx="10"/>
          </p:nvPr>
        </p:nvSpPr>
        <p:spPr/>
        <p:txBody>
          <a:bodyPr/>
          <a:lstStyle/>
          <a:p>
            <a:r>
              <a:rPr lang="en-US" smtClean="0">
                <a:solidFill>
                  <a:srgbClr val="505050"/>
                </a:solidFill>
                <a:latin typeface="Arial"/>
              </a:rPr>
              <a:t>Build 2012</a:t>
            </a:r>
            <a:endParaRPr lang="en-US" dirty="0">
              <a:solidFill>
                <a:srgbClr val="505050"/>
              </a:solidFill>
              <a:latin typeface="Arial"/>
            </a:endParaRPr>
          </a:p>
        </p:txBody>
      </p:sp>
      <p:sp>
        <p:nvSpPr>
          <p:cNvPr id="5" name="Footer Placeholder 4"/>
          <p:cNvSpPr>
            <a:spLocks noGrp="1"/>
          </p:cNvSpPr>
          <p:nvPr>
            <p:ph type="ftr" sz="quarter" idx="11"/>
          </p:nvPr>
        </p:nvSpPr>
        <p:spPr/>
        <p:txBody>
          <a:bodyPr/>
          <a:lstStyle/>
          <a:p>
            <a:pPr defTabSz="92680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680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5C4A7D0-6BDA-4239-956D-E9BFFB9C5CBC}" type="datetime1">
              <a:rPr lang="en-US" smtClean="0">
                <a:solidFill>
                  <a:srgbClr val="505050"/>
                </a:solidFill>
                <a:latin typeface="Arial"/>
              </a:rPr>
              <a:pPr/>
              <a:t>6/4/2013</a:t>
            </a:fld>
            <a:endParaRPr lang="en-US" dirty="0">
              <a:solidFill>
                <a:srgbClr val="505050"/>
              </a:solidFill>
              <a:latin typeface="Aria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srgbClr val="505050"/>
                </a:solidFill>
                <a:latin typeface="Arial"/>
              </a:rPr>
              <a:pPr/>
              <a:t>20</a:t>
            </a:fld>
            <a:endParaRPr lang="en-US" dirty="0">
              <a:solidFill>
                <a:srgbClr val="505050"/>
              </a:solidFill>
              <a:latin typeface="Arial"/>
            </a:endParaRPr>
          </a:p>
        </p:txBody>
      </p:sp>
    </p:spTree>
    <p:extLst>
      <p:ext uri="{BB962C8B-B14F-4D97-AF65-F5344CB8AC3E}">
        <p14:creationId xmlns:p14="http://schemas.microsoft.com/office/powerpoint/2010/main" val="239563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3669F-7B84-48DB-9D38-5B300B94223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4000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3669F-7B84-48DB-9D38-5B300B94223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13415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24669" fontAlgn="base">
              <a:spcBef>
                <a:spcPct val="0"/>
              </a:spcBef>
              <a:spcAft>
                <a:spcPct val="0"/>
              </a:spcAft>
              <a:defRPr/>
            </a:pPr>
            <a:endParaRPr lang="en-US" dirty="0"/>
          </a:p>
        </p:txBody>
      </p:sp>
      <p:sp>
        <p:nvSpPr>
          <p:cNvPr id="115716" name="Slide Number Placeholder 3"/>
          <p:cNvSpPr txBox="1">
            <a:spLocks noGrp="1"/>
          </p:cNvSpPr>
          <p:nvPr/>
        </p:nvSpPr>
        <p:spPr bwMode="auto">
          <a:xfrm>
            <a:off x="4022486" y="8917128"/>
            <a:ext cx="3078382" cy="469745"/>
          </a:xfrm>
          <a:prstGeom prst="rect">
            <a:avLst/>
          </a:prstGeom>
          <a:noFill/>
          <a:ln>
            <a:miter lim="800000"/>
            <a:headEnd/>
            <a:tailEnd/>
          </a:ln>
        </p:spPr>
        <p:txBody>
          <a:bodyPr lIns="94222" tIns="47110" rIns="94222" bIns="47110" anchor="b"/>
          <a:lstStyle/>
          <a:p>
            <a:pPr algn="r" defTabSz="942251">
              <a:defRPr/>
            </a:pPr>
            <a:fld id="{CBA44638-B5E7-45E9-B1ED-4FA0093D7347}" type="slidenum">
              <a:rPr lang="en-US" sz="1200">
                <a:solidFill>
                  <a:prstClr val="black"/>
                </a:solidFill>
              </a:rPr>
              <a:pPr algn="r" defTabSz="942251">
                <a:defRPr/>
              </a:pPr>
              <a:t>25</a:t>
            </a:fld>
            <a:endParaRPr lang="en-US" sz="1200" dirty="0">
              <a:solidFill>
                <a:prstClr val="black"/>
              </a:solidFill>
            </a:endParaRPr>
          </a:p>
        </p:txBody>
      </p:sp>
    </p:spTree>
    <p:extLst>
      <p:ext uri="{BB962C8B-B14F-4D97-AF65-F5344CB8AC3E}">
        <p14:creationId xmlns:p14="http://schemas.microsoft.com/office/powerpoint/2010/main" val="2020707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3"/>
            <a:ext cx="11375537" cy="762786"/>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7"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2" baseline="0">
                <a:gradFill flip="none" rotWithShape="1">
                  <a:gsLst>
                    <a:gs pos="0">
                      <a:schemeClr val="tx1">
                        <a:lumMod val="75000"/>
                      </a:schemeClr>
                    </a:gs>
                    <a:gs pos="86000">
                      <a:schemeClr val="tx1">
                        <a:lumMod val="75000"/>
                      </a:schemeClr>
                    </a:gs>
                  </a:gsLst>
                  <a:path path="circle">
                    <a:fillToRect r="100000" b="100000"/>
                  </a:path>
                  <a:tileRect l="-100000" t="-100000"/>
                </a:gradFill>
              </a:defRPr>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791642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3"/>
            <a:ext cx="11375537" cy="762786"/>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7" cy="20403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820338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29661" y="1476622"/>
            <a:ext cx="11375537" cy="20403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735457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8542047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07792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7" cy="204037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454978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7" cy="204037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363077"/>
            <a:ext cx="12436476" cy="631451"/>
          </a:xfrm>
          <a:solidFill>
            <a:srgbClr val="FFFF99"/>
          </a:solidFill>
        </p:spPr>
        <p:txBody>
          <a:bodyPr wrap="square" lIns="152394" tIns="76197" rIns="152394" bIns="76197" anchor="b" anchorCtr="0">
            <a:noAutofit/>
          </a:bodyPr>
          <a:lstStyle>
            <a:lvl1pPr algn="r">
              <a:buFont typeface="Arial" pitchFamily="34" charset="0"/>
              <a:buNone/>
              <a:defRPr spc="-52"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9928619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3"/>
            <a:ext cx="11456578" cy="1242904"/>
          </a:xfrm>
        </p:spPr>
        <p:txBody>
          <a:bodyPr/>
          <a:lstStyle>
            <a:lvl1pPr marL="0" indent="0">
              <a:buNone/>
              <a:defRPr lang="en-US" sz="8974" i="0" kern="1200" spc="-102"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98"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23184" y="3283253"/>
            <a:ext cx="7666297" cy="452111"/>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498"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29208" y="6022920"/>
            <a:ext cx="2607267" cy="95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45496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lan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91172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64501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98663" y="122519"/>
            <a:ext cx="1643651" cy="60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4639" y="295274"/>
            <a:ext cx="9052524" cy="762709"/>
          </a:xfrm>
        </p:spPr>
        <p:txBody>
          <a:bodyPr/>
          <a:lstStyle/>
          <a:p>
            <a:r>
              <a:rPr lang="en-US" smtClean="0"/>
              <a:t>Click to edit Master title style</a:t>
            </a:r>
            <a:endParaRPr lang="en-US"/>
          </a:p>
        </p:txBody>
      </p:sp>
    </p:spTree>
    <p:extLst>
      <p:ext uri="{BB962C8B-B14F-4D97-AF65-F5344CB8AC3E}">
        <p14:creationId xmlns:p14="http://schemas.microsoft.com/office/powerpoint/2010/main" val="77643747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3"/>
            <a:ext cx="11375537" cy="2015262"/>
          </a:xfrm>
          <a:prstGeom prst="rect">
            <a:avLst/>
          </a:prstGeom>
        </p:spPr>
        <p:txBody>
          <a:bodyPr/>
          <a:lstStyle>
            <a:lvl1pPr marL="0" indent="0">
              <a:spcBef>
                <a:spcPts val="2446"/>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tx1"/>
                    </a:gs>
                    <a:gs pos="6000">
                      <a:schemeClr val="tx1"/>
                    </a:gs>
                  </a:gsLst>
                  <a:lin ang="5400000" scaled="0"/>
                </a:gradFill>
              </a:defRPr>
            </a:lvl2pPr>
            <a:lvl3pPr marL="236318" indent="0">
              <a:buNone/>
              <a:defRPr sz="2040">
                <a:gradFill>
                  <a:gsLst>
                    <a:gs pos="100000">
                      <a:schemeClr val="tx1"/>
                    </a:gs>
                    <a:gs pos="6000">
                      <a:schemeClr val="tx1"/>
                    </a:gs>
                  </a:gsLst>
                  <a:lin ang="5400000" scaled="0"/>
                </a:gradFill>
              </a:defRPr>
            </a:lvl3pPr>
            <a:lvl4pPr marL="466161" indent="0">
              <a:buNone/>
              <a:defRPr sz="2040">
                <a:gradFill>
                  <a:gsLst>
                    <a:gs pos="100000">
                      <a:schemeClr val="tx1"/>
                    </a:gs>
                    <a:gs pos="6000">
                      <a:schemeClr val="tx1"/>
                    </a:gs>
                  </a:gsLst>
                  <a:lin ang="5400000" scaled="0"/>
                </a:gradFill>
              </a:defRPr>
            </a:lvl4pPr>
            <a:lvl5pPr marL="707337" indent="0">
              <a:buNone/>
              <a:defRPr sz="204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461807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3577580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572923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415035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554691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47057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398499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488557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2596899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9654888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1493625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334015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045200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660619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838612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50957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28815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65468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61486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44537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16655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494640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880817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63795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theme" Target="../theme/theme3.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3"/>
            <a:ext cx="11375537" cy="76278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29661" y="1476622"/>
            <a:ext cx="11375535" cy="20403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3901431"/>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Lst>
  <p:transition>
    <p:fade/>
  </p:transition>
  <p:txStyles>
    <p:titleStyle>
      <a:lvl1pPr algn="l" defTabSz="932498" rtl="0" eaLnBrk="1" latinLnBrk="0" hangingPunct="1">
        <a:lnSpc>
          <a:spcPct val="90000"/>
        </a:lnSpc>
        <a:spcBef>
          <a:spcPct val="0"/>
        </a:spcBef>
        <a:buNone/>
        <a:defRPr lang="en-US" sz="5506" b="0" kern="1200" cap="none" spc="-102"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52939" indent="-352939" algn="l" defTabSz="932498" rtl="0" eaLnBrk="1" latinLnBrk="0" hangingPunct="1">
        <a:lnSpc>
          <a:spcPct val="90000"/>
        </a:lnSpc>
        <a:spcBef>
          <a:spcPct val="20000"/>
        </a:spcBef>
        <a:buSzPct val="90000"/>
        <a:buFont typeface="Arial" pitchFamily="34" charset="0"/>
        <a:buChar char="•"/>
        <a:defRPr sz="3264"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42738" indent="-289799" algn="l" defTabSz="932498" rtl="0" eaLnBrk="1" latinLnBrk="0" hangingPunct="1">
        <a:lnSpc>
          <a:spcPct val="90000"/>
        </a:lnSpc>
        <a:spcBef>
          <a:spcPct val="20000"/>
        </a:spcBef>
        <a:buSzPct val="90000"/>
        <a:buFont typeface="Arial" pitchFamily="34" charset="0"/>
        <a:buChar char="•"/>
        <a:tabLst>
          <a:tab pos="642738" algn="l"/>
        </a:tabLst>
        <a:defRPr sz="285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32536" indent="-289799" algn="l" defTabSz="932498" rtl="0" eaLnBrk="1" latinLnBrk="0" hangingPunct="1">
        <a:lnSpc>
          <a:spcPct val="90000"/>
        </a:lnSpc>
        <a:spcBef>
          <a:spcPct val="20000"/>
        </a:spcBef>
        <a:buSzPct val="90000"/>
        <a:buFont typeface="Arial" pitchFamily="34" charset="0"/>
        <a:buChar char="•"/>
        <a:defRPr sz="2448"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512131" indent="-228277" algn="l" defTabSz="932498" rtl="0" eaLnBrk="1" latinLnBrk="0" hangingPunct="1">
        <a:lnSpc>
          <a:spcPct val="90000"/>
        </a:lnSpc>
        <a:spcBef>
          <a:spcPct val="20000"/>
        </a:spcBef>
        <a:buSzPct val="90000"/>
        <a:buFont typeface="Arial" pitchFamily="34" charset="0"/>
        <a:buChar char="•"/>
        <a:tabLst>
          <a:tab pos="932536" algn="l"/>
        </a:tabLst>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46885" indent="-234754" algn="l" defTabSz="932498" rtl="0" eaLnBrk="1" latinLnBrk="0" hangingPunct="1">
        <a:lnSpc>
          <a:spcPct val="90000"/>
        </a:lnSpc>
        <a:spcBef>
          <a:spcPct val="20000"/>
        </a:spcBef>
        <a:buSzPct val="90000"/>
        <a:buFont typeface="Arial" pitchFamily="34" charset="0"/>
        <a:buChar char="•"/>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64370" indent="-233125" algn="l" defTabSz="932498"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619" indent="-233125" algn="l" defTabSz="932498"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867" indent="-233125" algn="l" defTabSz="932498"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117" indent="-233125" algn="l" defTabSz="932498"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498" rtl="0" eaLnBrk="1" latinLnBrk="0" hangingPunct="1">
        <a:defRPr sz="1836" kern="1200">
          <a:solidFill>
            <a:schemeClr val="tx1"/>
          </a:solidFill>
          <a:latin typeface="+mn-lt"/>
          <a:ea typeface="+mn-ea"/>
          <a:cs typeface="+mn-cs"/>
        </a:defRPr>
      </a:lvl1pPr>
      <a:lvl2pPr marL="466250" algn="l" defTabSz="932498" rtl="0" eaLnBrk="1" latinLnBrk="0" hangingPunct="1">
        <a:defRPr sz="1836" kern="1200">
          <a:solidFill>
            <a:schemeClr val="tx1"/>
          </a:solidFill>
          <a:latin typeface="+mn-lt"/>
          <a:ea typeface="+mn-ea"/>
          <a:cs typeface="+mn-cs"/>
        </a:defRPr>
      </a:lvl2pPr>
      <a:lvl3pPr marL="932498" algn="l" defTabSz="932498" rtl="0" eaLnBrk="1" latinLnBrk="0" hangingPunct="1">
        <a:defRPr sz="1836" kern="1200">
          <a:solidFill>
            <a:schemeClr val="tx1"/>
          </a:solidFill>
          <a:latin typeface="+mn-lt"/>
          <a:ea typeface="+mn-ea"/>
          <a:cs typeface="+mn-cs"/>
        </a:defRPr>
      </a:lvl3pPr>
      <a:lvl4pPr marL="1398747" algn="l" defTabSz="932498" rtl="0" eaLnBrk="1" latinLnBrk="0" hangingPunct="1">
        <a:defRPr sz="1836" kern="1200">
          <a:solidFill>
            <a:schemeClr val="tx1"/>
          </a:solidFill>
          <a:latin typeface="+mn-lt"/>
          <a:ea typeface="+mn-ea"/>
          <a:cs typeface="+mn-cs"/>
        </a:defRPr>
      </a:lvl4pPr>
      <a:lvl5pPr marL="1864997" algn="l" defTabSz="932498" rtl="0" eaLnBrk="1" latinLnBrk="0" hangingPunct="1">
        <a:defRPr sz="1836" kern="1200">
          <a:solidFill>
            <a:schemeClr val="tx1"/>
          </a:solidFill>
          <a:latin typeface="+mn-lt"/>
          <a:ea typeface="+mn-ea"/>
          <a:cs typeface="+mn-cs"/>
        </a:defRPr>
      </a:lvl5pPr>
      <a:lvl6pPr marL="2331247" algn="l" defTabSz="932498" rtl="0" eaLnBrk="1" latinLnBrk="0" hangingPunct="1">
        <a:defRPr sz="1836" kern="1200">
          <a:solidFill>
            <a:schemeClr val="tx1"/>
          </a:solidFill>
          <a:latin typeface="+mn-lt"/>
          <a:ea typeface="+mn-ea"/>
          <a:cs typeface="+mn-cs"/>
        </a:defRPr>
      </a:lvl6pPr>
      <a:lvl7pPr marL="2797494" algn="l" defTabSz="932498" rtl="0" eaLnBrk="1" latinLnBrk="0" hangingPunct="1">
        <a:defRPr sz="1836" kern="1200">
          <a:solidFill>
            <a:schemeClr val="tx1"/>
          </a:solidFill>
          <a:latin typeface="+mn-lt"/>
          <a:ea typeface="+mn-ea"/>
          <a:cs typeface="+mn-cs"/>
        </a:defRPr>
      </a:lvl7pPr>
      <a:lvl8pPr marL="3263744" algn="l" defTabSz="932498" rtl="0" eaLnBrk="1" latinLnBrk="0" hangingPunct="1">
        <a:defRPr sz="1836" kern="1200">
          <a:solidFill>
            <a:schemeClr val="tx1"/>
          </a:solidFill>
          <a:latin typeface="+mn-lt"/>
          <a:ea typeface="+mn-ea"/>
          <a:cs typeface="+mn-cs"/>
        </a:defRPr>
      </a:lvl8pPr>
      <a:lvl9pPr marL="3729992" algn="l" defTabSz="932498"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2114963"/>
      </p:ext>
    </p:extLst>
  </p:cSld>
  <p:clrMap bg1="dk1" tx1="lt1" bg2="dk2" tx2="lt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 id="2147484220" r:id="rId17"/>
    <p:sldLayoutId id="2147484221" r:id="rId18"/>
    <p:sldLayoutId id="2147484222" r:id="rId19"/>
    <p:sldLayoutId id="2147484223" r:id="rId20"/>
    <p:sldLayoutId id="2147484224" r:id="rId21"/>
    <p:sldLayoutId id="2147484225" r:id="rId22"/>
    <p:sldLayoutId id="2147484226"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8.wdp"/><Relationship Id="rId2" Type="http://schemas.openxmlformats.org/officeDocument/2006/relationships/image" Target="../media/image36.png"/><Relationship Id="rId1" Type="http://schemas.openxmlformats.org/officeDocument/2006/relationships/slideLayout" Target="../slideLayouts/slideLayout2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1.wdp"/><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8.png"/><Relationship Id="rId17"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50.png"/><Relationship Id="rId1" Type="http://schemas.openxmlformats.org/officeDocument/2006/relationships/slideLayout" Target="../slideLayouts/slideLayout25.xml"/><Relationship Id="rId6" Type="http://schemas.openxmlformats.org/officeDocument/2006/relationships/image" Target="../media/image44.png"/><Relationship Id="rId11" Type="http://schemas.microsoft.com/office/2007/relationships/hdphoto" Target="../media/hdphoto10.wdp"/><Relationship Id="rId5" Type="http://schemas.openxmlformats.org/officeDocument/2006/relationships/image" Target="../media/image43.png"/><Relationship Id="rId15" Type="http://schemas.microsoft.com/office/2007/relationships/hdphoto" Target="../media/hdphoto12.wdp"/><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60.png"/><Relationship Id="rId3" Type="http://schemas.openxmlformats.org/officeDocument/2006/relationships/image" Target="../media/image53.png"/><Relationship Id="rId7" Type="http://schemas.openxmlformats.org/officeDocument/2006/relationships/image" Target="../media/image56.png"/><Relationship Id="rId12" Type="http://schemas.microsoft.com/office/2007/relationships/hdphoto" Target="../media/hdphoto15.wdp"/><Relationship Id="rId2" Type="http://schemas.openxmlformats.org/officeDocument/2006/relationships/image" Target="../media/image52.png"/><Relationship Id="rId1" Type="http://schemas.openxmlformats.org/officeDocument/2006/relationships/slideLayout" Target="../slideLayouts/slideLayout26.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5" Type="http://schemas.microsoft.com/office/2007/relationships/hdphoto" Target="../media/hdphoto16.wdp"/><Relationship Id="rId10" Type="http://schemas.openxmlformats.org/officeDocument/2006/relationships/image" Target="../media/image58.png"/><Relationship Id="rId4" Type="http://schemas.microsoft.com/office/2007/relationships/hdphoto" Target="../media/hdphoto13.wdp"/><Relationship Id="rId9" Type="http://schemas.openxmlformats.org/officeDocument/2006/relationships/image" Target="../media/image57.png"/><Relationship Id="rId14"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tags" Target="../tags/tag16.xml"/><Relationship Id="rId16" Type="http://schemas.openxmlformats.org/officeDocument/2006/relationships/image" Target="../media/image62.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notesSlide" Target="../notesSlides/notesSlide4.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4.png"/><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image" Target="../media/image63.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6.xml"/><Relationship Id="rId6" Type="http://schemas.openxmlformats.org/officeDocument/2006/relationships/image" Target="../media/image81.png"/><Relationship Id="rId11" Type="http://schemas.microsoft.com/office/2007/relationships/hdphoto" Target="../media/hdphoto17.wdp"/><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5.png"/><Relationship Id="rId18" Type="http://schemas.openxmlformats.org/officeDocument/2006/relationships/image" Target="../media/image28.png"/><Relationship Id="rId26" Type="http://schemas.openxmlformats.org/officeDocument/2006/relationships/image" Target="../media/image88.png"/><Relationship Id="rId3" Type="http://schemas.openxmlformats.org/officeDocument/2006/relationships/image" Target="../media/image19.png"/><Relationship Id="rId21" Type="http://schemas.openxmlformats.org/officeDocument/2006/relationships/image" Target="../media/image31.png"/><Relationship Id="rId7" Type="http://schemas.openxmlformats.org/officeDocument/2006/relationships/image" Target="../media/image21.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image" Target="../media/image87.png"/><Relationship Id="rId2" Type="http://schemas.openxmlformats.org/officeDocument/2006/relationships/image" Target="../media/image18.png"/><Relationship Id="rId16" Type="http://schemas.openxmlformats.org/officeDocument/2006/relationships/image" Target="../media/image27.png"/><Relationship Id="rId20" Type="http://schemas.openxmlformats.org/officeDocument/2006/relationships/image" Target="../media/image30.png"/><Relationship Id="rId29" Type="http://schemas.openxmlformats.org/officeDocument/2006/relationships/image" Target="../media/image91.png"/><Relationship Id="rId1" Type="http://schemas.openxmlformats.org/officeDocument/2006/relationships/slideLayout" Target="../slideLayouts/slideLayout26.xml"/><Relationship Id="rId6" Type="http://schemas.microsoft.com/office/2007/relationships/hdphoto" Target="../media/hdphoto2.wdp"/><Relationship Id="rId11" Type="http://schemas.openxmlformats.org/officeDocument/2006/relationships/image" Target="../media/image24.png"/><Relationship Id="rId24" Type="http://schemas.openxmlformats.org/officeDocument/2006/relationships/image" Target="../media/image86.png"/><Relationship Id="rId5" Type="http://schemas.openxmlformats.org/officeDocument/2006/relationships/image" Target="../media/image20.png"/><Relationship Id="rId15" Type="http://schemas.microsoft.com/office/2007/relationships/hdphoto" Target="../media/hdphoto5.wdp"/><Relationship Id="rId23" Type="http://schemas.openxmlformats.org/officeDocument/2006/relationships/image" Target="../media/image32.png"/><Relationship Id="rId28" Type="http://schemas.openxmlformats.org/officeDocument/2006/relationships/image" Target="../media/image90.png"/><Relationship Id="rId10" Type="http://schemas.openxmlformats.org/officeDocument/2006/relationships/image" Target="../media/image23.jpeg"/><Relationship Id="rId19" Type="http://schemas.openxmlformats.org/officeDocument/2006/relationships/image" Target="../media/image29.png"/><Relationship Id="rId4" Type="http://schemas.openxmlformats.org/officeDocument/2006/relationships/image" Target="../media/image9.wmf"/><Relationship Id="rId9" Type="http://schemas.openxmlformats.org/officeDocument/2006/relationships/image" Target="../media/image22.jpeg"/><Relationship Id="rId14" Type="http://schemas.openxmlformats.org/officeDocument/2006/relationships/image" Target="../media/image26.png"/><Relationship Id="rId22" Type="http://schemas.microsoft.com/office/2007/relationships/hdphoto" Target="../media/hdphoto7.wdp"/><Relationship Id="rId27" Type="http://schemas.openxmlformats.org/officeDocument/2006/relationships/image" Target="../media/image89.png"/></Relationships>
</file>

<file path=ppt/slides/_rels/slide23.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92.png"/><Relationship Id="rId21" Type="http://schemas.openxmlformats.org/officeDocument/2006/relationships/image" Target="../media/image110.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7.xml"/><Relationship Id="rId16" Type="http://schemas.openxmlformats.org/officeDocument/2006/relationships/image" Target="../media/image105.png"/><Relationship Id="rId20" Type="http://schemas.openxmlformats.org/officeDocument/2006/relationships/image" Target="../media/image109.png"/><Relationship Id="rId1" Type="http://schemas.openxmlformats.org/officeDocument/2006/relationships/slideLayout" Target="../slideLayouts/slideLayout27.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108.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 Id="rId22" Type="http://schemas.openxmlformats.org/officeDocument/2006/relationships/image" Target="../media/image111.png"/></Relationships>
</file>

<file path=ppt/slides/_rels/slide2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12.jpeg"/><Relationship Id="rId21" Type="http://schemas.openxmlformats.org/officeDocument/2006/relationships/image" Target="../media/image95.png"/><Relationship Id="rId7" Type="http://schemas.openxmlformats.org/officeDocument/2006/relationships/image" Target="../media/image116.png"/><Relationship Id="rId12" Type="http://schemas.openxmlformats.org/officeDocument/2006/relationships/image" Target="../media/image92.png"/><Relationship Id="rId17" Type="http://schemas.openxmlformats.org/officeDocument/2006/relationships/image" Target="../media/image125.png"/><Relationship Id="rId2" Type="http://schemas.openxmlformats.org/officeDocument/2006/relationships/notesSlide" Target="../notesSlides/notesSlide8.xml"/><Relationship Id="rId16" Type="http://schemas.openxmlformats.org/officeDocument/2006/relationships/image" Target="../media/image124.png"/><Relationship Id="rId20" Type="http://schemas.openxmlformats.org/officeDocument/2006/relationships/image" Target="../media/image94.png"/><Relationship Id="rId1" Type="http://schemas.openxmlformats.org/officeDocument/2006/relationships/slideLayout" Target="../slideLayouts/slideLayout27.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3.png"/><Relationship Id="rId10" Type="http://schemas.openxmlformats.org/officeDocument/2006/relationships/image" Target="../media/image119.png"/><Relationship Id="rId19" Type="http://schemas.openxmlformats.org/officeDocument/2006/relationships/image" Target="../media/image93.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2.png"/></Relationships>
</file>

<file path=ppt/slides/_rels/slide25.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18" Type="http://schemas.openxmlformats.org/officeDocument/2006/relationships/image" Target="../media/image138.png"/><Relationship Id="rId3" Type="http://schemas.openxmlformats.org/officeDocument/2006/relationships/image" Target="../media/image95.png"/><Relationship Id="rId7" Type="http://schemas.openxmlformats.org/officeDocument/2006/relationships/image" Target="../media/image129.png"/><Relationship Id="rId12" Type="http://schemas.openxmlformats.org/officeDocument/2006/relationships/image" Target="../media/image134.png"/><Relationship Id="rId17" Type="http://schemas.microsoft.com/office/2007/relationships/hdphoto" Target="../media/hdphoto19.wdp"/><Relationship Id="rId2" Type="http://schemas.openxmlformats.org/officeDocument/2006/relationships/notesSlide" Target="../notesSlides/notesSlide9.xml"/><Relationship Id="rId16" Type="http://schemas.openxmlformats.org/officeDocument/2006/relationships/image" Target="../media/image137.png"/><Relationship Id="rId20" Type="http://schemas.openxmlformats.org/officeDocument/2006/relationships/image" Target="../media/image94.png"/><Relationship Id="rId1" Type="http://schemas.openxmlformats.org/officeDocument/2006/relationships/slideLayout" Target="../slideLayouts/slideLayout27.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5" Type="http://schemas.microsoft.com/office/2007/relationships/hdphoto" Target="../media/hdphoto18.wdp"/><Relationship Id="rId10" Type="http://schemas.openxmlformats.org/officeDocument/2006/relationships/image" Target="../media/image132.png"/><Relationship Id="rId19"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131.png"/><Relationship Id="rId14" Type="http://schemas.openxmlformats.org/officeDocument/2006/relationships/image" Target="../media/image136.png"/></Relationships>
</file>

<file path=ppt/slides/_rels/slide26.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17" Type="http://schemas.openxmlformats.org/officeDocument/2006/relationships/image" Target="../media/image94.png"/><Relationship Id="rId2" Type="http://schemas.openxmlformats.org/officeDocument/2006/relationships/image" Target="../media/image139.png"/><Relationship Id="rId16" Type="http://schemas.openxmlformats.org/officeDocument/2006/relationships/image" Target="../media/image93.png"/><Relationship Id="rId1" Type="http://schemas.openxmlformats.org/officeDocument/2006/relationships/slideLayout" Target="../slideLayouts/slideLayout26.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5" Type="http://schemas.openxmlformats.org/officeDocument/2006/relationships/image" Target="../media/image152.jpe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 Id="rId14" Type="http://schemas.openxmlformats.org/officeDocument/2006/relationships/image" Target="../media/image1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57.jpeg"/><Relationship Id="rId5" Type="http://schemas.openxmlformats.org/officeDocument/2006/relationships/image" Target="../media/image156.jpeg"/><Relationship Id="rId4" Type="http://schemas.openxmlformats.org/officeDocument/2006/relationships/image" Target="../media/image15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8" Type="http://schemas.openxmlformats.org/officeDocument/2006/relationships/image" Target="../media/image158.emf"/><Relationship Id="rId13" Type="http://schemas.openxmlformats.org/officeDocument/2006/relationships/image" Target="../media/image162.wmf"/><Relationship Id="rId3" Type="http://schemas.openxmlformats.org/officeDocument/2006/relationships/tags" Target="../tags/tag31.xml"/><Relationship Id="rId7" Type="http://schemas.openxmlformats.org/officeDocument/2006/relationships/notesSlide" Target="../notesSlides/notesSlide12.xml"/><Relationship Id="rId12" Type="http://schemas.openxmlformats.org/officeDocument/2006/relationships/hyperlink" Target="http://www.microsoft.com/casestudies/Microsoft-Hyper-V/ING-DIRECT-Australia/Online-Bank-Boosts-IT-Efficiency-by-Percent-with-Upgrade-Strengthens-Innovation/710000001688"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6.xml"/><Relationship Id="rId11" Type="http://schemas.openxmlformats.org/officeDocument/2006/relationships/image" Target="../media/image161.emf"/><Relationship Id="rId5" Type="http://schemas.openxmlformats.org/officeDocument/2006/relationships/tags" Target="../tags/tag33.xml"/><Relationship Id="rId10" Type="http://schemas.openxmlformats.org/officeDocument/2006/relationships/image" Target="../media/image160.png"/><Relationship Id="rId4" Type="http://schemas.openxmlformats.org/officeDocument/2006/relationships/tags" Target="../tags/tag32.xml"/><Relationship Id="rId9" Type="http://schemas.openxmlformats.org/officeDocument/2006/relationships/image" Target="../media/image159.png"/><Relationship Id="rId14" Type="http://schemas.openxmlformats.org/officeDocument/2006/relationships/image" Target="../media/image16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4.png"/><Relationship Id="rId7" Type="http://schemas.openxmlformats.org/officeDocument/2006/relationships/hyperlink" Target="http://technet.microsoft.com/en-us/evalcenter/hh505660.aspx?wt.mc_id=TEC_103_1_33" TargetMode="External"/><Relationship Id="rId2" Type="http://schemas.openxmlformats.org/officeDocument/2006/relationships/hyperlink" Target="http://www.microsoft.com/privatecloud" TargetMode="External"/><Relationship Id="rId1" Type="http://schemas.openxmlformats.org/officeDocument/2006/relationships/slideLayout" Target="../slideLayouts/slideLayout31.xml"/><Relationship Id="rId6" Type="http://schemas.openxmlformats.org/officeDocument/2006/relationships/image" Target="../media/image166.png"/><Relationship Id="rId5" Type="http://schemas.openxmlformats.org/officeDocument/2006/relationships/hyperlink" Target="http://cloudeconomics.cloudapp.net/" TargetMode="External"/><Relationship Id="rId4" Type="http://schemas.openxmlformats.org/officeDocument/2006/relationships/image" Target="../media/image165.png"/><Relationship Id="rId9" Type="http://schemas.openxmlformats.org/officeDocument/2006/relationships/hyperlink" Target="http://www.microsoft.com/optimization/tools/overview.mspx"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aka.ms/CPLS" TargetMode="External"/><Relationship Id="rId13" Type="http://schemas.openxmlformats.org/officeDocument/2006/relationships/hyperlink" Target="http://aka.ms/MCSE-PrivCloud" TargetMode="External"/><Relationship Id="rId3" Type="http://schemas.openxmlformats.org/officeDocument/2006/relationships/image" Target="../media/image168.png"/><Relationship Id="rId7" Type="http://schemas.openxmlformats.org/officeDocument/2006/relationships/hyperlink" Target="http://aka.ms/certifications" TargetMode="External"/><Relationship Id="rId12" Type="http://schemas.openxmlformats.org/officeDocument/2006/relationships/hyperlink" Target="http://aka.ms/WinServCert"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hyperlink" Target="technet.microsoft.com/globalitcamps" TargetMode="External"/><Relationship Id="rId11" Type="http://schemas.openxmlformats.org/officeDocument/2006/relationships/hyperlink" Target="http://aka.ms/MOC-Virt" TargetMode="External"/><Relationship Id="rId5" Type="http://schemas.openxmlformats.org/officeDocument/2006/relationships/hyperlink" Target="microsoftvirtualacademy.com" TargetMode="External"/><Relationship Id="rId10" Type="http://schemas.openxmlformats.org/officeDocument/2006/relationships/hyperlink" Target="http://aka.ms/MOCWinServ" TargetMode="External"/><Relationship Id="rId4" Type="http://schemas.openxmlformats.org/officeDocument/2006/relationships/hyperlink" Target="technet.microsoft.com/evalcenter" TargetMode="External"/><Relationship Id="rId9" Type="http://schemas.openxmlformats.org/officeDocument/2006/relationships/hyperlink" Target="http://aka.ms/ClassLocato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microsoft.com/twc"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69.png"/></Relationships>
</file>

<file path=ppt/slides/_rels/slide37.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70.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76.jpeg"/><Relationship Id="rId3" Type="http://schemas.openxmlformats.org/officeDocument/2006/relationships/image" Target="../media/image171.png"/><Relationship Id="rId7" Type="http://schemas.openxmlformats.org/officeDocument/2006/relationships/image" Target="../media/image175.jpe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74.jpeg"/><Relationship Id="rId5" Type="http://schemas.openxmlformats.org/officeDocument/2006/relationships/image" Target="../media/image173.jpeg"/><Relationship Id="rId4" Type="http://schemas.openxmlformats.org/officeDocument/2006/relationships/image" Target="../media/image172.png"/><Relationship Id="rId9" Type="http://schemas.openxmlformats.org/officeDocument/2006/relationships/image" Target="../media/image177.jpeg"/></Relationships>
</file>

<file path=ppt/slides/_rels/slide39.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180.png"/><Relationship Id="rId4" Type="http://schemas.openxmlformats.org/officeDocument/2006/relationships/image" Target="../media/image17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wmf"/><Relationship Id="rId7" Type="http://schemas.openxmlformats.org/officeDocument/2006/relationships/image" Target="../media/image13.png"/><Relationship Id="rId2" Type="http://schemas.openxmlformats.org/officeDocument/2006/relationships/image" Target="../media/image8.wmf"/><Relationship Id="rId1" Type="http://schemas.openxmlformats.org/officeDocument/2006/relationships/slideLayout" Target="../slideLayouts/slideLayout27.xml"/><Relationship Id="rId6" Type="http://schemas.openxmlformats.org/officeDocument/2006/relationships/image" Target="../media/image12.wmf"/><Relationship Id="rId11"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4.wdp"/><Relationship Id="rId18" Type="http://schemas.microsoft.com/office/2007/relationships/hdphoto" Target="../media/hdphoto6.wdp"/><Relationship Id="rId3" Type="http://schemas.openxmlformats.org/officeDocument/2006/relationships/image" Target="../media/image19.png"/><Relationship Id="rId21" Type="http://schemas.openxmlformats.org/officeDocument/2006/relationships/image" Target="../media/image30.png"/><Relationship Id="rId7" Type="http://schemas.microsoft.com/office/2007/relationships/hdphoto" Target="../media/hdphoto2.wdp"/><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image" Target="../media/image18.png"/><Relationship Id="rId16" Type="http://schemas.microsoft.com/office/2007/relationships/hdphoto" Target="../media/hdphoto5.wdp"/><Relationship Id="rId20" Type="http://schemas.openxmlformats.org/officeDocument/2006/relationships/image" Target="../media/image29.png"/><Relationship Id="rId1" Type="http://schemas.openxmlformats.org/officeDocument/2006/relationships/slideLayout" Target="../slideLayouts/slideLayout26.xml"/><Relationship Id="rId6" Type="http://schemas.openxmlformats.org/officeDocument/2006/relationships/image" Target="../media/image20.png"/><Relationship Id="rId11" Type="http://schemas.openxmlformats.org/officeDocument/2006/relationships/image" Target="../media/image23.jpeg"/><Relationship Id="rId24" Type="http://schemas.openxmlformats.org/officeDocument/2006/relationships/image" Target="../media/image32.png"/><Relationship Id="rId5" Type="http://schemas.openxmlformats.org/officeDocument/2006/relationships/image" Target="../media/image9.wmf"/><Relationship Id="rId15" Type="http://schemas.openxmlformats.org/officeDocument/2006/relationships/image" Target="../media/image26.png"/><Relationship Id="rId23" Type="http://schemas.microsoft.com/office/2007/relationships/hdphoto" Target="../media/hdphoto7.wdp"/><Relationship Id="rId10" Type="http://schemas.openxmlformats.org/officeDocument/2006/relationships/image" Target="../media/image22.jpeg"/><Relationship Id="rId19" Type="http://schemas.openxmlformats.org/officeDocument/2006/relationships/image" Target="../media/image28.png"/><Relationship Id="rId4" Type="http://schemas.openxmlformats.org/officeDocument/2006/relationships/hyperlink" Target="https://partner.microsoft.com/download/global/40097421" TargetMode="External"/><Relationship Id="rId9" Type="http://schemas.microsoft.com/office/2007/relationships/hdphoto" Target="../media/hdphoto3.wdp"/><Relationship Id="rId14" Type="http://schemas.openxmlformats.org/officeDocument/2006/relationships/image" Target="../media/image25.png"/><Relationship Id="rId22"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26.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74" y="233615"/>
            <a:ext cx="11372310" cy="565091"/>
          </a:xfrm>
        </p:spPr>
        <p:txBody>
          <a:bodyPr/>
          <a:lstStyle/>
          <a:p>
            <a:r>
              <a:rPr lang="en-US" sz="4080" dirty="0"/>
              <a:t>Thoughts on where to start</a:t>
            </a:r>
          </a:p>
        </p:txBody>
      </p:sp>
      <p:grpSp>
        <p:nvGrpSpPr>
          <p:cNvPr id="58" name="Group 57"/>
          <p:cNvGrpSpPr/>
          <p:nvPr/>
        </p:nvGrpSpPr>
        <p:grpSpPr>
          <a:xfrm>
            <a:off x="633177" y="3163685"/>
            <a:ext cx="11276081" cy="1631972"/>
            <a:chOff x="202737" y="2877542"/>
            <a:chExt cx="11057554" cy="1600344"/>
          </a:xfrm>
        </p:grpSpPr>
        <p:sp>
          <p:nvSpPr>
            <p:cNvPr id="7" name="Pentagon 6"/>
            <p:cNvSpPr/>
            <p:nvPr/>
          </p:nvSpPr>
          <p:spPr bwMode="auto">
            <a:xfrm>
              <a:off x="1920593" y="2912723"/>
              <a:ext cx="2585581" cy="1529983"/>
            </a:xfrm>
            <a:prstGeom prst="homePlate">
              <a:avLst/>
            </a:prstGeom>
            <a:solidFill>
              <a:srgbClr val="3399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Build an Application Catalogue</a:t>
              </a:r>
            </a:p>
          </p:txBody>
        </p:sp>
        <p:sp>
          <p:nvSpPr>
            <p:cNvPr id="8" name="Chevron 7"/>
            <p:cNvSpPr/>
            <p:nvPr/>
          </p:nvSpPr>
          <p:spPr bwMode="auto">
            <a:xfrm>
              <a:off x="4171965" y="2912723"/>
              <a:ext cx="2585581" cy="1529983"/>
            </a:xfrm>
            <a:prstGeom prst="chevron">
              <a:avLst/>
            </a:prstGeom>
            <a:solidFill>
              <a:srgbClr val="3399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Define &amp; Deploy </a:t>
              </a: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Standard Environments</a:t>
              </a:r>
            </a:p>
          </p:txBody>
        </p:sp>
        <p:sp>
          <p:nvSpPr>
            <p:cNvPr id="9" name="Chevron 8"/>
            <p:cNvSpPr/>
            <p:nvPr/>
          </p:nvSpPr>
          <p:spPr bwMode="auto">
            <a:xfrm>
              <a:off x="6423337" y="2912723"/>
              <a:ext cx="2585581" cy="1529983"/>
            </a:xfrm>
            <a:prstGeom prst="chevron">
              <a:avLst/>
            </a:prstGeom>
            <a:solidFill>
              <a:srgbClr val="3399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Define &amp; Manage</a:t>
              </a: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Service Definitions</a:t>
              </a:r>
            </a:p>
          </p:txBody>
        </p:sp>
        <p:sp>
          <p:nvSpPr>
            <p:cNvPr id="10" name="Chevron 9"/>
            <p:cNvSpPr/>
            <p:nvPr/>
          </p:nvSpPr>
          <p:spPr bwMode="auto">
            <a:xfrm>
              <a:off x="8674710" y="2912723"/>
              <a:ext cx="2585581" cy="1529983"/>
            </a:xfrm>
            <a:prstGeom prst="chevron">
              <a:avLst/>
            </a:prstGeom>
            <a:solidFill>
              <a:srgbClr val="3399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Define &amp; Provide</a:t>
              </a: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Service Catalogue</a:t>
              </a:r>
            </a:p>
          </p:txBody>
        </p:sp>
        <p:pic>
          <p:nvPicPr>
            <p:cNvPr id="54" name="Picture 7" descr="\\MAGNUM\Projects\Microsoft\Cloud Power FY12\Design\ICONS_PNG\Physical_Virtual.png"/>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a:off x="202737" y="2877542"/>
              <a:ext cx="1600344" cy="1600344"/>
            </a:xfrm>
            <a:prstGeom prst="rect">
              <a:avLst/>
            </a:prstGeom>
            <a:noFill/>
          </p:spPr>
        </p:pic>
      </p:grpSp>
      <p:grpSp>
        <p:nvGrpSpPr>
          <p:cNvPr id="59" name="Group 58"/>
          <p:cNvGrpSpPr/>
          <p:nvPr/>
        </p:nvGrpSpPr>
        <p:grpSpPr>
          <a:xfrm>
            <a:off x="969923" y="4921389"/>
            <a:ext cx="10950802" cy="1560220"/>
            <a:chOff x="532958" y="4445300"/>
            <a:chExt cx="10738578" cy="1529983"/>
          </a:xfrm>
        </p:grpSpPr>
        <p:sp>
          <p:nvSpPr>
            <p:cNvPr id="3" name="Pentagon 2"/>
            <p:cNvSpPr/>
            <p:nvPr/>
          </p:nvSpPr>
          <p:spPr bwMode="auto">
            <a:xfrm>
              <a:off x="1919461" y="4445300"/>
              <a:ext cx="2585581" cy="1529983"/>
            </a:xfrm>
            <a:prstGeom prst="homePlate">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Define a Facilities / HW</a:t>
              </a: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Strategy</a:t>
              </a:r>
            </a:p>
          </p:txBody>
        </p:sp>
        <p:sp>
          <p:nvSpPr>
            <p:cNvPr id="4" name="Chevron 3"/>
            <p:cNvSpPr/>
            <p:nvPr/>
          </p:nvSpPr>
          <p:spPr bwMode="auto">
            <a:xfrm>
              <a:off x="4174959" y="4445300"/>
              <a:ext cx="2585581" cy="1529983"/>
            </a:xfrm>
            <a:prstGeom prst="chevron">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Measure your </a:t>
              </a: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unit costs</a:t>
              </a:r>
            </a:p>
            <a:p>
              <a:pPr defTabSz="932229" fontAlgn="base">
                <a:spcBef>
                  <a:spcPct val="0"/>
                </a:spcBef>
                <a:spcAft>
                  <a:spcPct val="0"/>
                </a:spcAft>
              </a:pPr>
              <a:endParaRPr lang="en-US" sz="1224" spc="-52" dirty="0">
                <a:gradFill>
                  <a:gsLst>
                    <a:gs pos="0">
                      <a:srgbClr val="FFFFFF"/>
                    </a:gs>
                    <a:gs pos="100000">
                      <a:srgbClr val="FFFFFF"/>
                    </a:gs>
                  </a:gsLst>
                  <a:lin ang="5400000" scaled="0"/>
                </a:gradFill>
                <a:ea typeface="Segoe UI" pitchFamily="34" charset="0"/>
                <a:cs typeface="Segoe UI" pitchFamily="34" charset="0"/>
              </a:endParaRP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Continuous</a:t>
              </a: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Monitor</a:t>
              </a:r>
            </a:p>
          </p:txBody>
        </p:sp>
        <p:sp>
          <p:nvSpPr>
            <p:cNvPr id="51" name="Chevron 50"/>
            <p:cNvSpPr/>
            <p:nvPr/>
          </p:nvSpPr>
          <p:spPr bwMode="auto">
            <a:xfrm>
              <a:off x="6430457" y="4445300"/>
              <a:ext cx="2585581" cy="1529983"/>
            </a:xfrm>
            <a:prstGeom prst="chevron">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Architect above the </a:t>
              </a: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Infrastructure Layer</a:t>
              </a:r>
            </a:p>
            <a:p>
              <a:pPr defTabSz="932229" fontAlgn="base">
                <a:spcBef>
                  <a:spcPct val="0"/>
                </a:spcBef>
                <a:spcAft>
                  <a:spcPct val="0"/>
                </a:spcAft>
              </a:pPr>
              <a:endParaRPr lang="en-US" sz="1224" spc="-52" dirty="0">
                <a:gradFill>
                  <a:gsLst>
                    <a:gs pos="0">
                      <a:srgbClr val="FFFFFF"/>
                    </a:gs>
                    <a:gs pos="100000">
                      <a:srgbClr val="FFFFFF"/>
                    </a:gs>
                  </a:gsLst>
                  <a:lin ang="5400000" scaled="0"/>
                </a:gradFill>
                <a:ea typeface="Segoe UI" pitchFamily="34" charset="0"/>
                <a:cs typeface="Segoe UI" pitchFamily="34" charset="0"/>
              </a:endParaRP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Seek Integration</a:t>
              </a:r>
            </a:p>
          </p:txBody>
        </p:sp>
        <p:sp>
          <p:nvSpPr>
            <p:cNvPr id="52" name="Chevron 51"/>
            <p:cNvSpPr/>
            <p:nvPr/>
          </p:nvSpPr>
          <p:spPr bwMode="auto">
            <a:xfrm>
              <a:off x="8685955" y="4445300"/>
              <a:ext cx="2585581" cy="1529983"/>
            </a:xfrm>
            <a:prstGeom prst="chevron">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Start with Test / </a:t>
              </a:r>
              <a:r>
                <a:rPr lang="en-US" sz="1224" spc="-52" dirty="0" err="1">
                  <a:gradFill>
                    <a:gsLst>
                      <a:gs pos="0">
                        <a:srgbClr val="FFFFFF"/>
                      </a:gs>
                      <a:gs pos="100000">
                        <a:srgbClr val="FFFFFF"/>
                      </a:gs>
                    </a:gsLst>
                    <a:lin ang="5400000" scaled="0"/>
                  </a:gradFill>
                  <a:ea typeface="Segoe UI" pitchFamily="34" charset="0"/>
                  <a:cs typeface="Segoe UI" pitchFamily="34" charset="0"/>
                </a:rPr>
                <a:t>Dev</a:t>
              </a:r>
              <a:endParaRPr lang="en-US" sz="1224" spc="-52" dirty="0">
                <a:gradFill>
                  <a:gsLst>
                    <a:gs pos="0">
                      <a:srgbClr val="FFFFFF"/>
                    </a:gs>
                    <a:gs pos="100000">
                      <a:srgbClr val="FFFFFF"/>
                    </a:gs>
                  </a:gsLst>
                  <a:lin ang="5400000" scaled="0"/>
                </a:gradFill>
                <a:ea typeface="Segoe UI" pitchFamily="34" charset="0"/>
                <a:cs typeface="Segoe UI" pitchFamily="34" charset="0"/>
              </a:endParaRPr>
            </a:p>
          </p:txBody>
        </p:sp>
        <p:pic>
          <p:nvPicPr>
            <p:cNvPr id="55" name="Picture 8" descr="\\MAGNUM\Projects\Microsoft\Cloud Power FY12\Design\Icons\PNGs\Partner.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532958" y="4674809"/>
              <a:ext cx="1070964" cy="1070964"/>
            </a:xfrm>
            <a:prstGeom prst="rect">
              <a:avLst/>
            </a:prstGeom>
            <a:noFill/>
          </p:spPr>
        </p:pic>
      </p:grpSp>
      <p:grpSp>
        <p:nvGrpSpPr>
          <p:cNvPr id="57" name="Group 56"/>
          <p:cNvGrpSpPr/>
          <p:nvPr/>
        </p:nvGrpSpPr>
        <p:grpSpPr>
          <a:xfrm>
            <a:off x="497119" y="1111519"/>
            <a:ext cx="11412140" cy="1926436"/>
            <a:chOff x="69316" y="962749"/>
            <a:chExt cx="11190976" cy="1889103"/>
          </a:xfrm>
        </p:grpSpPr>
        <p:sp>
          <p:nvSpPr>
            <p:cNvPr id="11" name="Pentagon 10"/>
            <p:cNvSpPr/>
            <p:nvPr/>
          </p:nvSpPr>
          <p:spPr bwMode="auto">
            <a:xfrm>
              <a:off x="1920594" y="1142309"/>
              <a:ext cx="2585581" cy="1529983"/>
            </a:xfrm>
            <a:prstGeom prst="homePlate">
              <a:avLst/>
            </a:prstGeom>
            <a:solidFill>
              <a:srgbClr val="008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Legacy Application Modernization</a:t>
              </a: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Break Application &amp;/or Data Dependencies</a:t>
              </a: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Compliance / Audit Process</a:t>
              </a:r>
            </a:p>
          </p:txBody>
        </p:sp>
        <p:sp>
          <p:nvSpPr>
            <p:cNvPr id="12" name="Chevron 11"/>
            <p:cNvSpPr/>
            <p:nvPr/>
          </p:nvSpPr>
          <p:spPr bwMode="auto">
            <a:xfrm>
              <a:off x="4171966" y="1142309"/>
              <a:ext cx="2585581" cy="1529983"/>
            </a:xfrm>
            <a:prstGeom prst="chevron">
              <a:avLst/>
            </a:prstGeom>
            <a:solidFill>
              <a:srgbClr val="008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Enable your </a:t>
              </a:r>
            </a:p>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applications for:</a:t>
              </a:r>
            </a:p>
            <a:p>
              <a:pPr marL="174851" indent="-174851" defTabSz="932229" fontAlgn="base">
                <a:spcBef>
                  <a:spcPct val="0"/>
                </a:spcBef>
                <a:spcAft>
                  <a:spcPct val="0"/>
                </a:spcAft>
                <a:buFont typeface="Arial" pitchFamily="34" charset="0"/>
                <a:buChar char="•"/>
              </a:pPr>
              <a:r>
                <a:rPr lang="en-US" sz="1224" spc="-52" dirty="0">
                  <a:gradFill>
                    <a:gsLst>
                      <a:gs pos="0">
                        <a:srgbClr val="FFFFFF"/>
                      </a:gs>
                      <a:gs pos="100000">
                        <a:srgbClr val="FFFFFF"/>
                      </a:gs>
                    </a:gsLst>
                    <a:lin ang="5400000" scaled="0"/>
                  </a:gradFill>
                  <a:ea typeface="Segoe UI" pitchFamily="34" charset="0"/>
                  <a:cs typeface="Segoe UI" pitchFamily="34" charset="0"/>
                </a:rPr>
                <a:t>Capacity</a:t>
              </a:r>
            </a:p>
            <a:p>
              <a:pPr marL="174851" indent="-174851" defTabSz="932229" fontAlgn="base">
                <a:spcBef>
                  <a:spcPct val="0"/>
                </a:spcBef>
                <a:spcAft>
                  <a:spcPct val="0"/>
                </a:spcAft>
                <a:buFont typeface="Arial" pitchFamily="34" charset="0"/>
                <a:buChar char="•"/>
              </a:pPr>
              <a:r>
                <a:rPr lang="en-US" sz="1224" spc="-52" dirty="0">
                  <a:gradFill>
                    <a:gsLst>
                      <a:gs pos="0">
                        <a:srgbClr val="FFFFFF"/>
                      </a:gs>
                      <a:gs pos="100000">
                        <a:srgbClr val="FFFFFF"/>
                      </a:gs>
                    </a:gsLst>
                    <a:lin ang="5400000" scaled="0"/>
                  </a:gradFill>
                  <a:ea typeface="Segoe UI" pitchFamily="34" charset="0"/>
                  <a:cs typeface="Segoe UI" pitchFamily="34" charset="0"/>
                </a:rPr>
                <a:t>Performance</a:t>
              </a:r>
            </a:p>
            <a:p>
              <a:pPr marL="174851" indent="-174851" defTabSz="932229" fontAlgn="base">
                <a:spcBef>
                  <a:spcPct val="0"/>
                </a:spcBef>
                <a:spcAft>
                  <a:spcPct val="0"/>
                </a:spcAft>
                <a:buFont typeface="Arial" pitchFamily="34" charset="0"/>
                <a:buChar char="•"/>
              </a:pPr>
              <a:r>
                <a:rPr lang="en-US" sz="1224" spc="-52" dirty="0">
                  <a:gradFill>
                    <a:gsLst>
                      <a:gs pos="0">
                        <a:srgbClr val="FFFFFF"/>
                      </a:gs>
                      <a:gs pos="100000">
                        <a:srgbClr val="FFFFFF"/>
                      </a:gs>
                    </a:gsLst>
                    <a:lin ang="5400000" scaled="0"/>
                  </a:gradFill>
                  <a:ea typeface="Segoe UI" pitchFamily="34" charset="0"/>
                  <a:cs typeface="Segoe UI" pitchFamily="34" charset="0"/>
                </a:rPr>
                <a:t>Security</a:t>
              </a:r>
            </a:p>
            <a:p>
              <a:pPr marL="174851" indent="-174851" defTabSz="932229" fontAlgn="base">
                <a:spcBef>
                  <a:spcPct val="0"/>
                </a:spcBef>
                <a:spcAft>
                  <a:spcPct val="0"/>
                </a:spcAft>
                <a:buFont typeface="Arial" pitchFamily="34" charset="0"/>
                <a:buChar char="•"/>
              </a:pPr>
              <a:r>
                <a:rPr lang="en-US" sz="1224" spc="-52" dirty="0">
                  <a:gradFill>
                    <a:gsLst>
                      <a:gs pos="0">
                        <a:srgbClr val="FFFFFF"/>
                      </a:gs>
                      <a:gs pos="100000">
                        <a:srgbClr val="FFFFFF"/>
                      </a:gs>
                    </a:gsLst>
                    <a:lin ang="5400000" scaled="0"/>
                  </a:gradFill>
                  <a:ea typeface="Segoe UI" pitchFamily="34" charset="0"/>
                  <a:cs typeface="Segoe UI" pitchFamily="34" charset="0"/>
                </a:rPr>
                <a:t>Audit</a:t>
              </a:r>
            </a:p>
          </p:txBody>
        </p:sp>
        <p:sp>
          <p:nvSpPr>
            <p:cNvPr id="13" name="Chevron 12"/>
            <p:cNvSpPr/>
            <p:nvPr/>
          </p:nvSpPr>
          <p:spPr bwMode="auto">
            <a:xfrm>
              <a:off x="6423338" y="1142309"/>
              <a:ext cx="2585581" cy="1529983"/>
            </a:xfrm>
            <a:prstGeom prst="chevron">
              <a:avLst/>
            </a:prstGeom>
            <a:solidFill>
              <a:srgbClr val="008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Enable </a:t>
              </a:r>
            </a:p>
            <a:p>
              <a:pPr marL="174851" indent="-174851" defTabSz="932229" fontAlgn="base">
                <a:spcBef>
                  <a:spcPct val="0"/>
                </a:spcBef>
                <a:spcAft>
                  <a:spcPct val="0"/>
                </a:spcAft>
                <a:buFont typeface="Arial" pitchFamily="34" charset="0"/>
                <a:buChar char="•"/>
              </a:pPr>
              <a:r>
                <a:rPr lang="en-US" sz="1224" spc="-52" dirty="0">
                  <a:gradFill>
                    <a:gsLst>
                      <a:gs pos="0">
                        <a:srgbClr val="FFFFFF"/>
                      </a:gs>
                      <a:gs pos="100000">
                        <a:srgbClr val="FFFFFF"/>
                      </a:gs>
                    </a:gsLst>
                    <a:lin ang="5400000" scaled="0"/>
                  </a:gradFill>
                  <a:ea typeface="Segoe UI" pitchFamily="34" charset="0"/>
                  <a:cs typeface="Segoe UI" pitchFamily="34" charset="0"/>
                </a:rPr>
                <a:t>Component Mobility</a:t>
              </a:r>
            </a:p>
            <a:p>
              <a:pPr marL="174851" indent="-174851" defTabSz="932229" fontAlgn="base">
                <a:spcBef>
                  <a:spcPct val="0"/>
                </a:spcBef>
                <a:spcAft>
                  <a:spcPct val="0"/>
                </a:spcAft>
                <a:buFont typeface="Arial" pitchFamily="34" charset="0"/>
                <a:buChar char="•"/>
              </a:pPr>
              <a:r>
                <a:rPr lang="en-US" sz="1224" spc="-52" dirty="0">
                  <a:gradFill>
                    <a:gsLst>
                      <a:gs pos="0">
                        <a:srgbClr val="FFFFFF"/>
                      </a:gs>
                      <a:gs pos="100000">
                        <a:srgbClr val="FFFFFF"/>
                      </a:gs>
                    </a:gsLst>
                    <a:lin ang="5400000" scaled="0"/>
                  </a:gradFill>
                  <a:ea typeface="Segoe UI" pitchFamily="34" charset="0"/>
                  <a:cs typeface="Segoe UI" pitchFamily="34" charset="0"/>
                </a:rPr>
                <a:t>Data Mobility</a:t>
              </a:r>
            </a:p>
            <a:p>
              <a:pPr marL="174851" indent="-174851" defTabSz="932229" fontAlgn="base">
                <a:spcBef>
                  <a:spcPct val="0"/>
                </a:spcBef>
                <a:spcAft>
                  <a:spcPct val="0"/>
                </a:spcAft>
                <a:buFont typeface="Arial" pitchFamily="34" charset="0"/>
                <a:buChar char="•"/>
              </a:pPr>
              <a:r>
                <a:rPr lang="en-US" sz="1224" spc="-52" dirty="0">
                  <a:gradFill>
                    <a:gsLst>
                      <a:gs pos="0">
                        <a:srgbClr val="FFFFFF"/>
                      </a:gs>
                      <a:gs pos="100000">
                        <a:srgbClr val="FFFFFF"/>
                      </a:gs>
                    </a:gsLst>
                    <a:lin ang="5400000" scaled="0"/>
                  </a:gradFill>
                  <a:ea typeface="Segoe UI" pitchFamily="34" charset="0"/>
                  <a:cs typeface="Segoe UI" pitchFamily="34" charset="0"/>
                </a:rPr>
                <a:t>Multi sourcing</a:t>
              </a:r>
            </a:p>
          </p:txBody>
        </p:sp>
        <p:sp>
          <p:nvSpPr>
            <p:cNvPr id="14" name="Chevron 13"/>
            <p:cNvSpPr/>
            <p:nvPr/>
          </p:nvSpPr>
          <p:spPr bwMode="auto">
            <a:xfrm>
              <a:off x="8674711" y="1142309"/>
              <a:ext cx="2585581" cy="1529983"/>
            </a:xfrm>
            <a:prstGeom prst="chevron">
              <a:avLst/>
            </a:prstGeom>
            <a:solidFill>
              <a:srgbClr val="008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ea typeface="Segoe UI" pitchFamily="34" charset="0"/>
                  <a:cs typeface="Segoe UI" pitchFamily="34" charset="0"/>
                </a:rPr>
                <a:t>Define a Short / Long term</a:t>
              </a:r>
            </a:p>
            <a:p>
              <a:pPr marL="174851" indent="-174851" defTabSz="932229" fontAlgn="base">
                <a:spcBef>
                  <a:spcPct val="0"/>
                </a:spcBef>
                <a:spcAft>
                  <a:spcPct val="0"/>
                </a:spcAft>
                <a:buFont typeface="Arial" pitchFamily="34" charset="0"/>
                <a:buChar char="•"/>
              </a:pPr>
              <a:r>
                <a:rPr lang="en-US" sz="1224" spc="-52" dirty="0">
                  <a:gradFill>
                    <a:gsLst>
                      <a:gs pos="0">
                        <a:srgbClr val="FFFFFF"/>
                      </a:gs>
                      <a:gs pos="100000">
                        <a:srgbClr val="FFFFFF"/>
                      </a:gs>
                    </a:gsLst>
                    <a:lin ang="5400000" scaled="0"/>
                  </a:gradFill>
                  <a:ea typeface="Segoe UI" pitchFamily="34" charset="0"/>
                  <a:cs typeface="Segoe UI" pitchFamily="34" charset="0"/>
                </a:rPr>
                <a:t>Activity Based Management</a:t>
              </a:r>
            </a:p>
            <a:p>
              <a:pPr marL="174851" indent="-174851" defTabSz="932229" fontAlgn="base">
                <a:spcBef>
                  <a:spcPct val="0"/>
                </a:spcBef>
                <a:spcAft>
                  <a:spcPct val="0"/>
                </a:spcAft>
                <a:buFont typeface="Arial" pitchFamily="34" charset="0"/>
                <a:buChar char="•"/>
              </a:pPr>
              <a:r>
                <a:rPr lang="en-US" sz="1224" spc="-52" dirty="0">
                  <a:gradFill>
                    <a:gsLst>
                      <a:gs pos="0">
                        <a:srgbClr val="FFFFFF"/>
                      </a:gs>
                      <a:gs pos="100000">
                        <a:srgbClr val="FFFFFF"/>
                      </a:gs>
                    </a:gsLst>
                    <a:lin ang="5400000" scaled="0"/>
                  </a:gradFill>
                  <a:ea typeface="Segoe UI" pitchFamily="34" charset="0"/>
                  <a:cs typeface="Segoe UI" pitchFamily="34" charset="0"/>
                </a:rPr>
                <a:t>Value Realization Framework</a:t>
              </a:r>
            </a:p>
          </p:txBody>
        </p:sp>
        <p:pic>
          <p:nvPicPr>
            <p:cNvPr id="56" name="Picture 2" descr="\\MAGNUM\Projects\Microsoft\Cloud Power FY12\Design\Icons\PNGs\Cloud_on_your_terms.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tretch>
              <a:fillRect/>
            </a:stretch>
          </p:blipFill>
          <p:spPr bwMode="auto">
            <a:xfrm>
              <a:off x="69316" y="962749"/>
              <a:ext cx="1889103" cy="1889103"/>
            </a:xfrm>
            <a:prstGeom prst="rect">
              <a:avLst/>
            </a:prstGeom>
            <a:noFill/>
            <a:ln>
              <a:noFill/>
            </a:ln>
          </p:spPr>
        </p:pic>
      </p:grpSp>
    </p:spTree>
    <p:extLst>
      <p:ext uri="{BB962C8B-B14F-4D97-AF65-F5344CB8AC3E}">
        <p14:creationId xmlns:p14="http://schemas.microsoft.com/office/powerpoint/2010/main" val="3793135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59"/>
                                        </p:tgtEl>
                                        <p:attrNameLst>
                                          <p:attrName>style.opacity</p:attrName>
                                        </p:attrNameLst>
                                      </p:cBhvr>
                                      <p:to>
                                        <p:strVal val="0.5"/>
                                      </p:to>
                                    </p:set>
                                    <p:animEffect filter="image" prLst="opacity: 0.5">
                                      <p:cBhvr rctx="IE">
                                        <p:cTn id="12" dur="indefinite"/>
                                        <p:tgtEl>
                                          <p:spTgt spid="59"/>
                                        </p:tgtEl>
                                      </p:cBhvr>
                                    </p:animEffect>
                                  </p:childTnLst>
                                </p:cTn>
                              </p:par>
                              <p:par>
                                <p:cTn id="13" presetID="22" presetClass="entr" presetSubtype="8"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58"/>
                                        </p:tgtEl>
                                        <p:attrNameLst>
                                          <p:attrName>style.opacity</p:attrName>
                                        </p:attrNameLst>
                                      </p:cBhvr>
                                      <p:to>
                                        <p:strVal val="0.5"/>
                                      </p:to>
                                    </p:set>
                                    <p:animEffect filter="image" prLst="opacity: 0.5">
                                      <p:cBhvr rctx="IE">
                                        <p:cTn id="20" dur="indefinite"/>
                                        <p:tgtEl>
                                          <p:spTgt spid="58"/>
                                        </p:tgtEl>
                                      </p:cBhvr>
                                    </p:animEffect>
                                  </p:childTnLst>
                                </p:cTn>
                              </p:par>
                              <p:par>
                                <p:cTn id="21" presetID="22" presetClass="entr" presetSubtype="8"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76" y="233613"/>
            <a:ext cx="11372310" cy="621580"/>
          </a:xfrm>
        </p:spPr>
        <p:txBody>
          <a:bodyPr/>
          <a:lstStyle/>
          <a:p>
            <a:r>
              <a:rPr lang="en-US" sz="4488" dirty="0"/>
              <a:t>What is your journey</a:t>
            </a:r>
          </a:p>
        </p:txBody>
      </p:sp>
      <p:grpSp>
        <p:nvGrpSpPr>
          <p:cNvPr id="3" name="Group 2"/>
          <p:cNvGrpSpPr/>
          <p:nvPr/>
        </p:nvGrpSpPr>
        <p:grpSpPr>
          <a:xfrm>
            <a:off x="5378287" y="2466693"/>
            <a:ext cx="899353" cy="3375121"/>
            <a:chOff x="1891539" y="3189889"/>
            <a:chExt cx="881693" cy="3309712"/>
          </a:xfrm>
          <a:solidFill>
            <a:schemeClr val="bg2">
              <a:lumMod val="50000"/>
            </a:schemeClr>
          </a:solidFill>
        </p:grpSpPr>
        <p:sp>
          <p:nvSpPr>
            <p:cNvPr id="4" name="Cube 3"/>
            <p:cNvSpPr/>
            <p:nvPr/>
          </p:nvSpPr>
          <p:spPr bwMode="auto">
            <a:xfrm>
              <a:off x="1892699" y="6059334"/>
              <a:ext cx="880533" cy="440267"/>
            </a:xfrm>
            <a:prstGeom prst="cube">
              <a:avLst>
                <a:gd name="adj" fmla="val 3557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Facilities</a:t>
              </a:r>
            </a:p>
          </p:txBody>
        </p:sp>
        <p:sp>
          <p:nvSpPr>
            <p:cNvPr id="5" name="Cube 4"/>
            <p:cNvSpPr/>
            <p:nvPr/>
          </p:nvSpPr>
          <p:spPr bwMode="auto">
            <a:xfrm>
              <a:off x="1892699" y="5740505"/>
              <a:ext cx="880533" cy="440267"/>
            </a:xfrm>
            <a:prstGeom prst="cube">
              <a:avLst>
                <a:gd name="adj" fmla="val 3557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Network</a:t>
              </a:r>
            </a:p>
          </p:txBody>
        </p:sp>
        <p:sp>
          <p:nvSpPr>
            <p:cNvPr id="6" name="Cube 5"/>
            <p:cNvSpPr/>
            <p:nvPr/>
          </p:nvSpPr>
          <p:spPr bwMode="auto">
            <a:xfrm>
              <a:off x="1892699" y="5421678"/>
              <a:ext cx="880533" cy="440267"/>
            </a:xfrm>
            <a:prstGeom prst="cube">
              <a:avLst>
                <a:gd name="adj" fmla="val 3557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Storage</a:t>
              </a:r>
            </a:p>
          </p:txBody>
        </p:sp>
        <p:sp>
          <p:nvSpPr>
            <p:cNvPr id="7" name="Cube 6"/>
            <p:cNvSpPr/>
            <p:nvPr/>
          </p:nvSpPr>
          <p:spPr bwMode="auto">
            <a:xfrm>
              <a:off x="1892699" y="5102851"/>
              <a:ext cx="880533" cy="440267"/>
            </a:xfrm>
            <a:prstGeom prst="cube">
              <a:avLst>
                <a:gd name="adj" fmla="val 3557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HW</a:t>
              </a:r>
            </a:p>
          </p:txBody>
        </p:sp>
        <p:sp>
          <p:nvSpPr>
            <p:cNvPr id="8" name="Cube 7"/>
            <p:cNvSpPr/>
            <p:nvPr/>
          </p:nvSpPr>
          <p:spPr bwMode="auto">
            <a:xfrm>
              <a:off x="1891539" y="4784024"/>
              <a:ext cx="880533" cy="440267"/>
            </a:xfrm>
            <a:prstGeom prst="cube">
              <a:avLst>
                <a:gd name="adj" fmla="val 3557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Virtualization</a:t>
              </a:r>
            </a:p>
          </p:txBody>
        </p:sp>
        <p:sp>
          <p:nvSpPr>
            <p:cNvPr id="9" name="Cube 8"/>
            <p:cNvSpPr/>
            <p:nvPr/>
          </p:nvSpPr>
          <p:spPr bwMode="auto">
            <a:xfrm>
              <a:off x="1892699" y="4465197"/>
              <a:ext cx="880533" cy="440267"/>
            </a:xfrm>
            <a:prstGeom prst="cube">
              <a:avLst>
                <a:gd name="adj" fmla="val 3557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OS</a:t>
              </a:r>
            </a:p>
          </p:txBody>
        </p:sp>
        <p:sp>
          <p:nvSpPr>
            <p:cNvPr id="10" name="Cube 9"/>
            <p:cNvSpPr/>
            <p:nvPr/>
          </p:nvSpPr>
          <p:spPr bwMode="auto">
            <a:xfrm>
              <a:off x="1892699" y="4146370"/>
              <a:ext cx="880533" cy="440267"/>
            </a:xfrm>
            <a:prstGeom prst="cube">
              <a:avLst>
                <a:gd name="adj" fmla="val 3557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Data</a:t>
              </a:r>
            </a:p>
          </p:txBody>
        </p:sp>
        <p:sp>
          <p:nvSpPr>
            <p:cNvPr id="11" name="Cube 10"/>
            <p:cNvSpPr/>
            <p:nvPr/>
          </p:nvSpPr>
          <p:spPr bwMode="auto">
            <a:xfrm>
              <a:off x="1892699" y="3827543"/>
              <a:ext cx="880533" cy="440267"/>
            </a:xfrm>
            <a:prstGeom prst="cube">
              <a:avLst>
                <a:gd name="adj" fmla="val 3557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Application</a:t>
              </a:r>
            </a:p>
          </p:txBody>
        </p:sp>
        <p:sp>
          <p:nvSpPr>
            <p:cNvPr id="12" name="Cube 11"/>
            <p:cNvSpPr/>
            <p:nvPr/>
          </p:nvSpPr>
          <p:spPr bwMode="auto">
            <a:xfrm>
              <a:off x="1892699" y="3508716"/>
              <a:ext cx="880533" cy="440267"/>
            </a:xfrm>
            <a:prstGeom prst="cube">
              <a:avLst>
                <a:gd name="adj" fmla="val 3557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Front End</a:t>
              </a:r>
            </a:p>
          </p:txBody>
        </p:sp>
        <p:sp>
          <p:nvSpPr>
            <p:cNvPr id="13" name="Cube 12"/>
            <p:cNvSpPr/>
            <p:nvPr/>
          </p:nvSpPr>
          <p:spPr bwMode="auto">
            <a:xfrm>
              <a:off x="1892699" y="3189889"/>
              <a:ext cx="880533" cy="440267"/>
            </a:xfrm>
            <a:prstGeom prst="cube">
              <a:avLst>
                <a:gd name="adj" fmla="val 35577"/>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Access</a:t>
              </a:r>
            </a:p>
          </p:txBody>
        </p:sp>
      </p:grpSp>
      <p:grpSp>
        <p:nvGrpSpPr>
          <p:cNvPr id="90" name="Group 89"/>
          <p:cNvGrpSpPr/>
          <p:nvPr/>
        </p:nvGrpSpPr>
        <p:grpSpPr>
          <a:xfrm>
            <a:off x="6624655" y="2466695"/>
            <a:ext cx="2417490" cy="3458819"/>
            <a:chOff x="6850307" y="2491514"/>
            <a:chExt cx="2370022" cy="3391788"/>
          </a:xfrm>
        </p:grpSpPr>
        <p:grpSp>
          <p:nvGrpSpPr>
            <p:cNvPr id="63" name="Group 62"/>
            <p:cNvGrpSpPr/>
            <p:nvPr/>
          </p:nvGrpSpPr>
          <p:grpSpPr>
            <a:xfrm>
              <a:off x="6850307" y="2491514"/>
              <a:ext cx="2077717" cy="707925"/>
              <a:chOff x="3081651" y="2641209"/>
              <a:chExt cx="2077717" cy="707925"/>
            </a:xfrm>
          </p:grpSpPr>
          <p:pic>
            <p:nvPicPr>
              <p:cNvPr id="51" name="Picture 50" descr="\\MAGNUM\Projects\Microsoft\Cloud Power FY12\Design\ICONS_PNG\Application.png"/>
              <p:cNvPicPr>
                <a:picLocks noChangeAspect="1" noChangeArrowheads="1"/>
              </p:cNvPicPr>
              <p:nvPr/>
            </p:nvPicPr>
            <p:blipFill rotWithShape="1">
              <a:blip r:embed="rId2" cstate="email">
                <a:biLevel thresh="25000"/>
                <a:extLst>
                  <a:ext uri="{28A0092B-C50C-407E-A947-70E740481C1C}">
                    <a14:useLocalDpi xmlns:a14="http://schemas.microsoft.com/office/drawing/2010/main"/>
                  </a:ext>
                </a:extLst>
              </a:blip>
              <a:srcRect/>
              <a:stretch/>
            </p:blipFill>
            <p:spPr bwMode="auto">
              <a:xfrm>
                <a:off x="3081651" y="2641209"/>
                <a:ext cx="517741" cy="422413"/>
              </a:xfrm>
              <a:prstGeom prst="rect">
                <a:avLst/>
              </a:prstGeom>
              <a:noFill/>
              <a:ln>
                <a:noFill/>
              </a:ln>
            </p:spPr>
          </p:pic>
          <p:sp>
            <p:nvSpPr>
              <p:cNvPr id="52" name="TextBox 51"/>
              <p:cNvSpPr txBox="1"/>
              <p:nvPr/>
            </p:nvSpPr>
            <p:spPr>
              <a:xfrm>
                <a:off x="3081651" y="3133653"/>
                <a:ext cx="843910" cy="215481"/>
              </a:xfrm>
              <a:prstGeom prst="rect">
                <a:avLst/>
              </a:prstGeom>
              <a:noFill/>
            </p:spPr>
            <p:txBody>
              <a:bodyPr wrap="none" lIns="0" tIns="0" rIns="0" bIns="0" rtlCol="0">
                <a:spAutoFit/>
              </a:bodyPr>
              <a:lstStyle/>
              <a:p>
                <a:pPr defTabSz="932498"/>
                <a:r>
                  <a:rPr lang="en-US" sz="142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Automated</a:t>
                </a:r>
              </a:p>
            </p:txBody>
          </p:sp>
          <p:sp>
            <p:nvSpPr>
              <p:cNvPr id="55" name="TextBox 54"/>
              <p:cNvSpPr txBox="1"/>
              <p:nvPr/>
            </p:nvSpPr>
            <p:spPr>
              <a:xfrm>
                <a:off x="4224309" y="2641209"/>
                <a:ext cx="935059" cy="677316"/>
              </a:xfrm>
              <a:prstGeom prst="rect">
                <a:avLst/>
              </a:prstGeom>
              <a:noFill/>
            </p:spPr>
            <p:txBody>
              <a:bodyPr wrap="none" lIns="0" tIns="0" rIns="0" bIns="0" rtlCol="0">
                <a:spAutoFit/>
              </a:bodyPr>
              <a:lstStyle/>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Monitored</a:t>
                </a: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Configured</a:t>
                </a: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Automated</a:t>
                </a: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Highly Available</a:t>
                </a:r>
              </a:p>
            </p:txBody>
          </p:sp>
        </p:grpSp>
        <p:grpSp>
          <p:nvGrpSpPr>
            <p:cNvPr id="64" name="Group 63"/>
            <p:cNvGrpSpPr/>
            <p:nvPr/>
          </p:nvGrpSpPr>
          <p:grpSpPr>
            <a:xfrm>
              <a:off x="6850307" y="3358593"/>
              <a:ext cx="2370022" cy="718027"/>
              <a:chOff x="3081651" y="3569435"/>
              <a:chExt cx="2370022" cy="718027"/>
            </a:xfrm>
          </p:grpSpPr>
          <p:pic>
            <p:nvPicPr>
              <p:cNvPr id="53" name="Picture 5" descr="\\MAGNUM\Projects\Microsoft\Cloud Power FY12\Design\ICONS_PNG\Layer-79.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081651" y="3569435"/>
                <a:ext cx="508262" cy="508262"/>
              </a:xfrm>
              <a:prstGeom prst="rect">
                <a:avLst/>
              </a:prstGeom>
              <a:noFill/>
            </p:spPr>
          </p:pic>
          <p:sp>
            <p:nvSpPr>
              <p:cNvPr id="54" name="TextBox 53"/>
              <p:cNvSpPr txBox="1"/>
              <p:nvPr/>
            </p:nvSpPr>
            <p:spPr>
              <a:xfrm>
                <a:off x="3081651" y="4071981"/>
                <a:ext cx="983336" cy="215481"/>
              </a:xfrm>
              <a:prstGeom prst="rect">
                <a:avLst/>
              </a:prstGeom>
              <a:noFill/>
            </p:spPr>
            <p:txBody>
              <a:bodyPr wrap="none" lIns="0" tIns="0" rIns="0" bIns="0" rtlCol="0">
                <a:spAutoFit/>
              </a:bodyPr>
              <a:lstStyle/>
              <a:p>
                <a:pPr defTabSz="932498"/>
                <a:r>
                  <a:rPr lang="en-US" sz="142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Standardized</a:t>
                </a:r>
              </a:p>
            </p:txBody>
          </p:sp>
          <p:sp>
            <p:nvSpPr>
              <p:cNvPr id="56" name="TextBox 55"/>
              <p:cNvSpPr txBox="1"/>
              <p:nvPr/>
            </p:nvSpPr>
            <p:spPr>
              <a:xfrm>
                <a:off x="4224309" y="3579538"/>
                <a:ext cx="1227364" cy="677316"/>
              </a:xfrm>
              <a:prstGeom prst="rect">
                <a:avLst/>
              </a:prstGeom>
              <a:noFill/>
            </p:spPr>
            <p:txBody>
              <a:bodyPr wrap="none" lIns="0" tIns="0" rIns="0" bIns="0" rtlCol="0">
                <a:spAutoFit/>
              </a:bodyPr>
              <a:lstStyle/>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Hardware</a:t>
                </a: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Software &amp; </a:t>
                </a:r>
                <a:r>
                  <a:rPr lang="en-US" sz="1122" dirty="0" err="1">
                    <a:gradFill>
                      <a:gsLst>
                        <a:gs pos="0">
                          <a:srgbClr val="FFFFFF">
                            <a:lumMod val="75000"/>
                            <a:lumOff val="25000"/>
                          </a:srgbClr>
                        </a:gs>
                        <a:gs pos="80000">
                          <a:srgbClr val="FFFFFF">
                            <a:lumMod val="65000"/>
                            <a:lumOff val="35000"/>
                          </a:srgbClr>
                        </a:gs>
                      </a:gsLst>
                      <a:lin ang="16200000" scaled="0"/>
                    </a:gradFill>
                    <a:latin typeface="Segoe UI Light" pitchFamily="34" charset="0"/>
                  </a:rPr>
                  <a:t>Dev</a:t>
                </a:r>
                <a:endPar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Process &amp; Templates</a:t>
                </a: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Pooled Resources</a:t>
                </a:r>
              </a:p>
            </p:txBody>
          </p:sp>
        </p:grpSp>
        <p:grpSp>
          <p:nvGrpSpPr>
            <p:cNvPr id="65" name="Group 64"/>
            <p:cNvGrpSpPr/>
            <p:nvPr/>
          </p:nvGrpSpPr>
          <p:grpSpPr>
            <a:xfrm>
              <a:off x="6850307" y="4235775"/>
              <a:ext cx="1747697" cy="715164"/>
              <a:chOff x="3081651" y="4693594"/>
              <a:chExt cx="1747697" cy="715164"/>
            </a:xfrm>
          </p:grpSpPr>
          <p:pic>
            <p:nvPicPr>
              <p:cNvPr id="57" name="Picture 3" descr="\\MAGNUM\Projects\Microsoft\Cloud Power FY12\Design\ICONS_PNG\Confidentiality.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3081651" y="4693594"/>
                <a:ext cx="499683" cy="499683"/>
              </a:xfrm>
              <a:prstGeom prst="rect">
                <a:avLst/>
              </a:prstGeom>
              <a:noFill/>
            </p:spPr>
          </p:pic>
          <p:sp>
            <p:nvSpPr>
              <p:cNvPr id="58" name="TextBox 57"/>
              <p:cNvSpPr txBox="1"/>
              <p:nvPr/>
            </p:nvSpPr>
            <p:spPr>
              <a:xfrm>
                <a:off x="3081651" y="5193277"/>
                <a:ext cx="504020" cy="215481"/>
              </a:xfrm>
              <a:prstGeom prst="rect">
                <a:avLst/>
              </a:prstGeom>
              <a:noFill/>
            </p:spPr>
            <p:txBody>
              <a:bodyPr wrap="none" lIns="0" tIns="0" rIns="0" bIns="0" rtlCol="0">
                <a:spAutoFit/>
              </a:bodyPr>
              <a:lstStyle/>
              <a:p>
                <a:pPr defTabSz="932498"/>
                <a:r>
                  <a:rPr lang="en-US" sz="142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Secure</a:t>
                </a:r>
              </a:p>
            </p:txBody>
          </p:sp>
          <p:sp>
            <p:nvSpPr>
              <p:cNvPr id="59" name="TextBox 58"/>
              <p:cNvSpPr txBox="1"/>
              <p:nvPr/>
            </p:nvSpPr>
            <p:spPr>
              <a:xfrm>
                <a:off x="4224309" y="4700834"/>
                <a:ext cx="605039" cy="677316"/>
              </a:xfrm>
              <a:prstGeom prst="rect">
                <a:avLst/>
              </a:prstGeom>
              <a:noFill/>
            </p:spPr>
            <p:txBody>
              <a:bodyPr wrap="none" lIns="0" tIns="0" rIns="0" bIns="0" rtlCol="0">
                <a:spAutoFit/>
              </a:bodyPr>
              <a:lstStyle/>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Secure</a:t>
                </a: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Compliant</a:t>
                </a: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Auditable</a:t>
                </a: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Resilient</a:t>
                </a:r>
              </a:p>
            </p:txBody>
          </p:sp>
        </p:grpSp>
        <p:grpSp>
          <p:nvGrpSpPr>
            <p:cNvPr id="66" name="Group 65"/>
            <p:cNvGrpSpPr/>
            <p:nvPr/>
          </p:nvGrpSpPr>
          <p:grpSpPr>
            <a:xfrm>
              <a:off x="6850307" y="5110093"/>
              <a:ext cx="1669120" cy="773209"/>
              <a:chOff x="3081651" y="5581092"/>
              <a:chExt cx="1669120" cy="773209"/>
            </a:xfrm>
          </p:grpSpPr>
          <p:pic>
            <p:nvPicPr>
              <p:cNvPr id="60" name="Picture 7" descr="\\MAGNUM\Projects\Microsoft\Cloud Power FY12\Design\ICONS_PNG\Lower_Energy_Costs.png"/>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3081651" y="5581092"/>
                <a:ext cx="542455" cy="542455"/>
              </a:xfrm>
              <a:prstGeom prst="rect">
                <a:avLst/>
              </a:prstGeom>
              <a:noFill/>
            </p:spPr>
          </p:pic>
          <p:sp>
            <p:nvSpPr>
              <p:cNvPr id="61" name="TextBox 60"/>
              <p:cNvSpPr txBox="1"/>
              <p:nvPr/>
            </p:nvSpPr>
            <p:spPr>
              <a:xfrm>
                <a:off x="3081651" y="6138819"/>
                <a:ext cx="966489" cy="215482"/>
              </a:xfrm>
              <a:prstGeom prst="rect">
                <a:avLst/>
              </a:prstGeom>
              <a:noFill/>
            </p:spPr>
            <p:txBody>
              <a:bodyPr wrap="none" lIns="0" tIns="0" rIns="0" bIns="0" rtlCol="0">
                <a:spAutoFit/>
              </a:bodyPr>
              <a:lstStyle/>
              <a:p>
                <a:pPr defTabSz="932498"/>
                <a:r>
                  <a:rPr lang="en-US" sz="142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Cost Efficient</a:t>
                </a:r>
              </a:p>
            </p:txBody>
          </p:sp>
          <p:sp>
            <p:nvSpPr>
              <p:cNvPr id="62" name="TextBox 61"/>
              <p:cNvSpPr txBox="1"/>
              <p:nvPr/>
            </p:nvSpPr>
            <p:spPr>
              <a:xfrm>
                <a:off x="4224309" y="5581092"/>
                <a:ext cx="526462" cy="507988"/>
              </a:xfrm>
              <a:prstGeom prst="rect">
                <a:avLst/>
              </a:prstGeom>
              <a:noFill/>
            </p:spPr>
            <p:txBody>
              <a:bodyPr wrap="none" lIns="0" tIns="0" rIns="0" bIns="0" rtlCol="0">
                <a:spAutoFit/>
              </a:bodyPr>
              <a:lstStyle/>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Reusable</a:t>
                </a: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Efficient</a:t>
                </a:r>
              </a:p>
              <a:p>
                <a:pPr defTabSz="932498"/>
                <a:r>
                  <a:rPr lang="en-US" sz="112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Metered</a:t>
                </a:r>
              </a:p>
            </p:txBody>
          </p:sp>
        </p:grpSp>
      </p:grpSp>
      <p:grpSp>
        <p:nvGrpSpPr>
          <p:cNvPr id="79" name="Group 78"/>
          <p:cNvGrpSpPr/>
          <p:nvPr/>
        </p:nvGrpSpPr>
        <p:grpSpPr>
          <a:xfrm>
            <a:off x="344543" y="2466698"/>
            <a:ext cx="1397466" cy="3052726"/>
            <a:chOff x="340849" y="2613408"/>
            <a:chExt cx="1370026" cy="2993565"/>
          </a:xfrm>
        </p:grpSpPr>
        <p:grpSp>
          <p:nvGrpSpPr>
            <p:cNvPr id="75" name="Group 74"/>
            <p:cNvGrpSpPr/>
            <p:nvPr/>
          </p:nvGrpSpPr>
          <p:grpSpPr>
            <a:xfrm>
              <a:off x="340849" y="2613408"/>
              <a:ext cx="1370026" cy="344820"/>
              <a:chOff x="304121" y="2120700"/>
              <a:chExt cx="1370026" cy="344820"/>
            </a:xfrm>
          </p:grpSpPr>
          <p:sp>
            <p:nvSpPr>
              <p:cNvPr id="70" name="Rectangle 69"/>
              <p:cNvSpPr/>
              <p:nvPr/>
            </p:nvSpPr>
            <p:spPr bwMode="auto">
              <a:xfrm>
                <a:off x="304121" y="2120700"/>
                <a:ext cx="997646" cy="34482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11896" tIns="0" rIns="0" bIns="0" numCol="1" spcCol="0" rtlCol="0" fromWordArt="0" anchor="t" anchorCtr="0" forceAA="0" compatLnSpc="1">
                <a:prstTxWarp prst="textNoShape">
                  <a:avLst/>
                </a:prstTxWarp>
                <a:spAutoFit/>
              </a:bodyPr>
              <a:lstStyle/>
              <a:p>
                <a:pPr defTabSz="1118735">
                  <a:lnSpc>
                    <a:spcPct val="80000"/>
                  </a:lnSpc>
                  <a:defRPr/>
                </a:pPr>
                <a: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t>New </a:t>
                </a:r>
                <a:b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t>apps</a:t>
                </a:r>
              </a:p>
            </p:txBody>
          </p:sp>
          <p:sp>
            <p:nvSpPr>
              <p:cNvPr id="71" name="Freeform 86"/>
              <p:cNvSpPr>
                <a:spLocks noChangeAspect="1" noEditPoints="1"/>
              </p:cNvSpPr>
              <p:nvPr/>
            </p:nvSpPr>
            <p:spPr bwMode="auto">
              <a:xfrm>
                <a:off x="1319973" y="2156381"/>
                <a:ext cx="354174" cy="273348"/>
              </a:xfrm>
              <a:custGeom>
                <a:avLst/>
                <a:gdLst>
                  <a:gd name="T0" fmla="*/ 0 w 390"/>
                  <a:gd name="T1" fmla="*/ 0 h 301"/>
                  <a:gd name="T2" fmla="*/ 0 w 390"/>
                  <a:gd name="T3" fmla="*/ 301 h 301"/>
                  <a:gd name="T4" fmla="*/ 390 w 390"/>
                  <a:gd name="T5" fmla="*/ 301 h 301"/>
                  <a:gd name="T6" fmla="*/ 390 w 390"/>
                  <a:gd name="T7" fmla="*/ 0 h 301"/>
                  <a:gd name="T8" fmla="*/ 0 w 390"/>
                  <a:gd name="T9" fmla="*/ 0 h 301"/>
                  <a:gd name="T10" fmla="*/ 113 w 390"/>
                  <a:gd name="T11" fmla="*/ 90 h 301"/>
                  <a:gd name="T12" fmla="*/ 56 w 390"/>
                  <a:gd name="T13" fmla="*/ 123 h 301"/>
                  <a:gd name="T14" fmla="*/ 56 w 390"/>
                  <a:gd name="T15" fmla="*/ 104 h 301"/>
                  <a:gd name="T16" fmla="*/ 92 w 390"/>
                  <a:gd name="T17" fmla="*/ 88 h 301"/>
                  <a:gd name="T18" fmla="*/ 92 w 390"/>
                  <a:gd name="T19" fmla="*/ 88 h 301"/>
                  <a:gd name="T20" fmla="*/ 56 w 390"/>
                  <a:gd name="T21" fmla="*/ 71 h 301"/>
                  <a:gd name="T22" fmla="*/ 56 w 390"/>
                  <a:gd name="T23" fmla="*/ 52 h 301"/>
                  <a:gd name="T24" fmla="*/ 113 w 390"/>
                  <a:gd name="T25" fmla="*/ 85 h 301"/>
                  <a:gd name="T26" fmla="*/ 113 w 390"/>
                  <a:gd name="T27" fmla="*/ 9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301">
                    <a:moveTo>
                      <a:pt x="0" y="0"/>
                    </a:moveTo>
                    <a:lnTo>
                      <a:pt x="0" y="301"/>
                    </a:lnTo>
                    <a:lnTo>
                      <a:pt x="390" y="301"/>
                    </a:lnTo>
                    <a:lnTo>
                      <a:pt x="390" y="0"/>
                    </a:lnTo>
                    <a:lnTo>
                      <a:pt x="0" y="0"/>
                    </a:lnTo>
                    <a:close/>
                    <a:moveTo>
                      <a:pt x="113" y="90"/>
                    </a:moveTo>
                    <a:lnTo>
                      <a:pt x="56" y="123"/>
                    </a:lnTo>
                    <a:lnTo>
                      <a:pt x="56" y="104"/>
                    </a:lnTo>
                    <a:lnTo>
                      <a:pt x="92" y="88"/>
                    </a:lnTo>
                    <a:lnTo>
                      <a:pt x="92" y="88"/>
                    </a:lnTo>
                    <a:lnTo>
                      <a:pt x="56" y="71"/>
                    </a:lnTo>
                    <a:lnTo>
                      <a:pt x="56" y="52"/>
                    </a:lnTo>
                    <a:lnTo>
                      <a:pt x="113" y="85"/>
                    </a:lnTo>
                    <a:lnTo>
                      <a:pt x="113" y="90"/>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defTabSz="932536">
                  <a:defRPr/>
                </a:pPr>
                <a:endParaRPr lang="en-US" sz="1428" kern="0" dirty="0">
                  <a:solidFill>
                    <a:sysClr val="windowText" lastClr="000000"/>
                  </a:solidFill>
                  <a:latin typeface="Segoe UI Light"/>
                </a:endParaRPr>
              </a:p>
            </p:txBody>
          </p:sp>
        </p:grpSp>
        <p:grpSp>
          <p:nvGrpSpPr>
            <p:cNvPr id="78" name="Group 77"/>
            <p:cNvGrpSpPr/>
            <p:nvPr/>
          </p:nvGrpSpPr>
          <p:grpSpPr>
            <a:xfrm>
              <a:off x="340849" y="5231696"/>
              <a:ext cx="1370026" cy="375277"/>
              <a:chOff x="304121" y="5231696"/>
              <a:chExt cx="1370026" cy="375277"/>
            </a:xfrm>
          </p:grpSpPr>
          <p:sp>
            <p:nvSpPr>
              <p:cNvPr id="67" name="Rectangle 66"/>
              <p:cNvSpPr/>
              <p:nvPr/>
            </p:nvSpPr>
            <p:spPr bwMode="auto">
              <a:xfrm>
                <a:off x="304121" y="5246979"/>
                <a:ext cx="1295400" cy="34482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11896" tIns="0" rIns="0" bIns="0" numCol="1" spcCol="0" rtlCol="0" fromWordArt="0" anchor="t" anchorCtr="0" forceAA="0" compatLnSpc="1">
                <a:prstTxWarp prst="textNoShape">
                  <a:avLst/>
                </a:prstTxWarp>
                <a:spAutoFit/>
              </a:bodyPr>
              <a:lstStyle/>
              <a:p>
                <a:pPr defTabSz="1118735">
                  <a:lnSpc>
                    <a:spcPct val="80000"/>
                  </a:lnSpc>
                </a:pPr>
                <a: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t>Cloud computing</a:t>
                </a:r>
              </a:p>
            </p:txBody>
          </p:sp>
          <p:sp>
            <p:nvSpPr>
              <p:cNvPr id="72" name="Freeform 11"/>
              <p:cNvSpPr>
                <a:spLocks noChangeAspect="1" noEditPoints="1"/>
              </p:cNvSpPr>
              <p:nvPr/>
            </p:nvSpPr>
            <p:spPr bwMode="auto">
              <a:xfrm>
                <a:off x="1319974" y="5231696"/>
                <a:ext cx="354173" cy="375277"/>
              </a:xfrm>
              <a:custGeom>
                <a:avLst/>
                <a:gdLst>
                  <a:gd name="T0" fmla="*/ 175 w 327"/>
                  <a:gd name="T1" fmla="*/ 160 h 346"/>
                  <a:gd name="T2" fmla="*/ 184 w 327"/>
                  <a:gd name="T3" fmla="*/ 149 h 346"/>
                  <a:gd name="T4" fmla="*/ 192 w 327"/>
                  <a:gd name="T5" fmla="*/ 160 h 346"/>
                  <a:gd name="T6" fmla="*/ 192 w 327"/>
                  <a:gd name="T7" fmla="*/ 215 h 346"/>
                  <a:gd name="T8" fmla="*/ 198 w 327"/>
                  <a:gd name="T9" fmla="*/ 221 h 346"/>
                  <a:gd name="T10" fmla="*/ 204 w 327"/>
                  <a:gd name="T11" fmla="*/ 215 h 346"/>
                  <a:gd name="T12" fmla="*/ 204 w 327"/>
                  <a:gd name="T13" fmla="*/ 160 h 346"/>
                  <a:gd name="T14" fmla="*/ 213 w 327"/>
                  <a:gd name="T15" fmla="*/ 149 h 346"/>
                  <a:gd name="T16" fmla="*/ 221 w 327"/>
                  <a:gd name="T17" fmla="*/ 160 h 346"/>
                  <a:gd name="T18" fmla="*/ 221 w 327"/>
                  <a:gd name="T19" fmla="*/ 215 h 346"/>
                  <a:gd name="T20" fmla="*/ 227 w 327"/>
                  <a:gd name="T21" fmla="*/ 221 h 346"/>
                  <a:gd name="T22" fmla="*/ 233 w 327"/>
                  <a:gd name="T23" fmla="*/ 215 h 346"/>
                  <a:gd name="T24" fmla="*/ 233 w 327"/>
                  <a:gd name="T25" fmla="*/ 174 h 346"/>
                  <a:gd name="T26" fmla="*/ 241 w 327"/>
                  <a:gd name="T27" fmla="*/ 163 h 346"/>
                  <a:gd name="T28" fmla="*/ 250 w 327"/>
                  <a:gd name="T29" fmla="*/ 174 h 346"/>
                  <a:gd name="T30" fmla="*/ 250 w 327"/>
                  <a:gd name="T31" fmla="*/ 281 h 346"/>
                  <a:gd name="T32" fmla="*/ 185 w 327"/>
                  <a:gd name="T33" fmla="*/ 346 h 346"/>
                  <a:gd name="T34" fmla="*/ 125 w 327"/>
                  <a:gd name="T35" fmla="*/ 307 h 346"/>
                  <a:gd name="T36" fmla="*/ 78 w 327"/>
                  <a:gd name="T37" fmla="*/ 183 h 346"/>
                  <a:gd name="T38" fmla="*/ 82 w 327"/>
                  <a:gd name="T39" fmla="*/ 174 h 346"/>
                  <a:gd name="T40" fmla="*/ 85 w 327"/>
                  <a:gd name="T41" fmla="*/ 172 h 346"/>
                  <a:gd name="T42" fmla="*/ 94 w 327"/>
                  <a:gd name="T43" fmla="*/ 175 h 346"/>
                  <a:gd name="T44" fmla="*/ 136 w 327"/>
                  <a:gd name="T45" fmla="*/ 252 h 346"/>
                  <a:gd name="T46" fmla="*/ 142 w 327"/>
                  <a:gd name="T47" fmla="*/ 255 h 346"/>
                  <a:gd name="T48" fmla="*/ 147 w 327"/>
                  <a:gd name="T49" fmla="*/ 249 h 346"/>
                  <a:gd name="T50" fmla="*/ 147 w 327"/>
                  <a:gd name="T51" fmla="*/ 84 h 346"/>
                  <a:gd name="T52" fmla="*/ 155 w 327"/>
                  <a:gd name="T53" fmla="*/ 74 h 346"/>
                  <a:gd name="T54" fmla="*/ 164 w 327"/>
                  <a:gd name="T55" fmla="*/ 90 h 346"/>
                  <a:gd name="T56" fmla="*/ 164 w 327"/>
                  <a:gd name="T57" fmla="*/ 215 h 346"/>
                  <a:gd name="T58" fmla="*/ 170 w 327"/>
                  <a:gd name="T59" fmla="*/ 221 h 346"/>
                  <a:gd name="T60" fmla="*/ 175 w 327"/>
                  <a:gd name="T61" fmla="*/ 215 h 346"/>
                  <a:gd name="T62" fmla="*/ 175 w 327"/>
                  <a:gd name="T63" fmla="*/ 160 h 346"/>
                  <a:gd name="T64" fmla="*/ 268 w 327"/>
                  <a:gd name="T65" fmla="*/ 171 h 346"/>
                  <a:gd name="T66" fmla="*/ 241 w 327"/>
                  <a:gd name="T67" fmla="*/ 146 h 346"/>
                  <a:gd name="T68" fmla="*/ 236 w 327"/>
                  <a:gd name="T69" fmla="*/ 146 h 346"/>
                  <a:gd name="T70" fmla="*/ 213 w 327"/>
                  <a:gd name="T71" fmla="*/ 131 h 346"/>
                  <a:gd name="T72" fmla="*/ 198 w 327"/>
                  <a:gd name="T73" fmla="*/ 136 h 346"/>
                  <a:gd name="T74" fmla="*/ 184 w 327"/>
                  <a:gd name="T75" fmla="*/ 131 h 346"/>
                  <a:gd name="T76" fmla="*/ 181 w 327"/>
                  <a:gd name="T77" fmla="*/ 131 h 346"/>
                  <a:gd name="T78" fmla="*/ 181 w 327"/>
                  <a:gd name="T79" fmla="*/ 84 h 346"/>
                  <a:gd name="T80" fmla="*/ 155 w 327"/>
                  <a:gd name="T81" fmla="*/ 56 h 346"/>
                  <a:gd name="T82" fmla="*/ 129 w 327"/>
                  <a:gd name="T83" fmla="*/ 84 h 346"/>
                  <a:gd name="T84" fmla="*/ 129 w 327"/>
                  <a:gd name="T85" fmla="*/ 171 h 346"/>
                  <a:gd name="T86" fmla="*/ 112 w 327"/>
                  <a:gd name="T87" fmla="*/ 171 h 346"/>
                  <a:gd name="T88" fmla="*/ 110 w 327"/>
                  <a:gd name="T89" fmla="*/ 167 h 346"/>
                  <a:gd name="T90" fmla="*/ 88 w 327"/>
                  <a:gd name="T91" fmla="*/ 154 h 346"/>
                  <a:gd name="T92" fmla="*/ 77 w 327"/>
                  <a:gd name="T93" fmla="*/ 156 h 346"/>
                  <a:gd name="T94" fmla="*/ 74 w 327"/>
                  <a:gd name="T95" fmla="*/ 158 h 346"/>
                  <a:gd name="T96" fmla="*/ 61 w 327"/>
                  <a:gd name="T97" fmla="*/ 171 h 346"/>
                  <a:gd name="T98" fmla="*/ 29 w 327"/>
                  <a:gd name="T99" fmla="*/ 171 h 346"/>
                  <a:gd name="T100" fmla="*/ 0 w 327"/>
                  <a:gd name="T101" fmla="*/ 142 h 346"/>
                  <a:gd name="T102" fmla="*/ 22 w 327"/>
                  <a:gd name="T103" fmla="*/ 114 h 346"/>
                  <a:gd name="T104" fmla="*/ 29 w 327"/>
                  <a:gd name="T105" fmla="*/ 108 h 346"/>
                  <a:gd name="T106" fmla="*/ 66 w 327"/>
                  <a:gd name="T107" fmla="*/ 79 h 346"/>
                  <a:gd name="T108" fmla="*/ 75 w 327"/>
                  <a:gd name="T109" fmla="*/ 70 h 346"/>
                  <a:gd name="T110" fmla="*/ 149 w 327"/>
                  <a:gd name="T111" fmla="*/ 0 h 346"/>
                  <a:gd name="T112" fmla="*/ 215 w 327"/>
                  <a:gd name="T113" fmla="*/ 42 h 346"/>
                  <a:gd name="T114" fmla="*/ 221 w 327"/>
                  <a:gd name="T115" fmla="*/ 47 h 346"/>
                  <a:gd name="T116" fmla="*/ 229 w 327"/>
                  <a:gd name="T117" fmla="*/ 46 h 346"/>
                  <a:gd name="T118" fmla="*/ 261 w 327"/>
                  <a:gd name="T119" fmla="*/ 38 h 346"/>
                  <a:gd name="T120" fmla="*/ 327 w 327"/>
                  <a:gd name="T121" fmla="*/ 105 h 346"/>
                  <a:gd name="T122" fmla="*/ 268 w 327"/>
                  <a:gd name="T123" fmla="*/ 1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7" h="346">
                    <a:moveTo>
                      <a:pt x="175" y="160"/>
                    </a:moveTo>
                    <a:cubicBezTo>
                      <a:pt x="175" y="154"/>
                      <a:pt x="179" y="149"/>
                      <a:pt x="184" y="149"/>
                    </a:cubicBezTo>
                    <a:cubicBezTo>
                      <a:pt x="189" y="149"/>
                      <a:pt x="192" y="154"/>
                      <a:pt x="192" y="160"/>
                    </a:cubicBezTo>
                    <a:cubicBezTo>
                      <a:pt x="192" y="215"/>
                      <a:pt x="192" y="215"/>
                      <a:pt x="192" y="215"/>
                    </a:cubicBezTo>
                    <a:cubicBezTo>
                      <a:pt x="192" y="218"/>
                      <a:pt x="195" y="221"/>
                      <a:pt x="198" y="221"/>
                    </a:cubicBezTo>
                    <a:cubicBezTo>
                      <a:pt x="201" y="221"/>
                      <a:pt x="204" y="218"/>
                      <a:pt x="204" y="215"/>
                    </a:cubicBezTo>
                    <a:cubicBezTo>
                      <a:pt x="204" y="160"/>
                      <a:pt x="204" y="160"/>
                      <a:pt x="204" y="160"/>
                    </a:cubicBezTo>
                    <a:cubicBezTo>
                      <a:pt x="204" y="154"/>
                      <a:pt x="208" y="149"/>
                      <a:pt x="213" y="149"/>
                    </a:cubicBezTo>
                    <a:cubicBezTo>
                      <a:pt x="217" y="149"/>
                      <a:pt x="221" y="154"/>
                      <a:pt x="221" y="160"/>
                    </a:cubicBezTo>
                    <a:cubicBezTo>
                      <a:pt x="221" y="215"/>
                      <a:pt x="221" y="215"/>
                      <a:pt x="221" y="215"/>
                    </a:cubicBezTo>
                    <a:cubicBezTo>
                      <a:pt x="221" y="218"/>
                      <a:pt x="224" y="221"/>
                      <a:pt x="227" y="221"/>
                    </a:cubicBezTo>
                    <a:cubicBezTo>
                      <a:pt x="230" y="221"/>
                      <a:pt x="233" y="218"/>
                      <a:pt x="233" y="215"/>
                    </a:cubicBezTo>
                    <a:cubicBezTo>
                      <a:pt x="233" y="174"/>
                      <a:pt x="233" y="174"/>
                      <a:pt x="233" y="174"/>
                    </a:cubicBezTo>
                    <a:cubicBezTo>
                      <a:pt x="233" y="168"/>
                      <a:pt x="237" y="163"/>
                      <a:pt x="241" y="163"/>
                    </a:cubicBezTo>
                    <a:cubicBezTo>
                      <a:pt x="246" y="163"/>
                      <a:pt x="250" y="168"/>
                      <a:pt x="250" y="174"/>
                    </a:cubicBezTo>
                    <a:cubicBezTo>
                      <a:pt x="250" y="281"/>
                      <a:pt x="250" y="281"/>
                      <a:pt x="250" y="281"/>
                    </a:cubicBezTo>
                    <a:cubicBezTo>
                      <a:pt x="250" y="317"/>
                      <a:pt x="221" y="346"/>
                      <a:pt x="185" y="346"/>
                    </a:cubicBezTo>
                    <a:cubicBezTo>
                      <a:pt x="159" y="346"/>
                      <a:pt x="135" y="331"/>
                      <a:pt x="125" y="307"/>
                    </a:cubicBezTo>
                    <a:cubicBezTo>
                      <a:pt x="78" y="183"/>
                      <a:pt x="78" y="183"/>
                      <a:pt x="78" y="183"/>
                    </a:cubicBezTo>
                    <a:cubicBezTo>
                      <a:pt x="76" y="180"/>
                      <a:pt x="78" y="176"/>
                      <a:pt x="82" y="174"/>
                    </a:cubicBezTo>
                    <a:cubicBezTo>
                      <a:pt x="85" y="172"/>
                      <a:pt x="85" y="172"/>
                      <a:pt x="85" y="172"/>
                    </a:cubicBezTo>
                    <a:cubicBezTo>
                      <a:pt x="88" y="171"/>
                      <a:pt x="92" y="172"/>
                      <a:pt x="94" y="175"/>
                    </a:cubicBezTo>
                    <a:cubicBezTo>
                      <a:pt x="136" y="252"/>
                      <a:pt x="136" y="252"/>
                      <a:pt x="136" y="252"/>
                    </a:cubicBezTo>
                    <a:cubicBezTo>
                      <a:pt x="137" y="254"/>
                      <a:pt x="140" y="255"/>
                      <a:pt x="142" y="255"/>
                    </a:cubicBezTo>
                    <a:cubicBezTo>
                      <a:pt x="145" y="254"/>
                      <a:pt x="147" y="252"/>
                      <a:pt x="147" y="249"/>
                    </a:cubicBezTo>
                    <a:cubicBezTo>
                      <a:pt x="147" y="84"/>
                      <a:pt x="147" y="84"/>
                      <a:pt x="147" y="84"/>
                    </a:cubicBezTo>
                    <a:cubicBezTo>
                      <a:pt x="147" y="78"/>
                      <a:pt x="150" y="74"/>
                      <a:pt x="155" y="74"/>
                    </a:cubicBezTo>
                    <a:cubicBezTo>
                      <a:pt x="160" y="74"/>
                      <a:pt x="164" y="78"/>
                      <a:pt x="164" y="90"/>
                    </a:cubicBezTo>
                    <a:cubicBezTo>
                      <a:pt x="164" y="215"/>
                      <a:pt x="164" y="215"/>
                      <a:pt x="164" y="215"/>
                    </a:cubicBezTo>
                    <a:cubicBezTo>
                      <a:pt x="164" y="218"/>
                      <a:pt x="166" y="221"/>
                      <a:pt x="170" y="221"/>
                    </a:cubicBezTo>
                    <a:cubicBezTo>
                      <a:pt x="173" y="221"/>
                      <a:pt x="175" y="218"/>
                      <a:pt x="175" y="215"/>
                    </a:cubicBezTo>
                    <a:lnTo>
                      <a:pt x="175" y="160"/>
                    </a:lnTo>
                    <a:close/>
                    <a:moveTo>
                      <a:pt x="268" y="171"/>
                    </a:moveTo>
                    <a:cubicBezTo>
                      <a:pt x="266" y="157"/>
                      <a:pt x="255" y="146"/>
                      <a:pt x="241" y="146"/>
                    </a:cubicBezTo>
                    <a:cubicBezTo>
                      <a:pt x="240" y="146"/>
                      <a:pt x="238" y="146"/>
                      <a:pt x="236" y="146"/>
                    </a:cubicBezTo>
                    <a:cubicBezTo>
                      <a:pt x="231" y="137"/>
                      <a:pt x="223" y="131"/>
                      <a:pt x="213" y="131"/>
                    </a:cubicBezTo>
                    <a:cubicBezTo>
                      <a:pt x="207" y="131"/>
                      <a:pt x="203" y="133"/>
                      <a:pt x="198" y="136"/>
                    </a:cubicBezTo>
                    <a:cubicBezTo>
                      <a:pt x="194" y="133"/>
                      <a:pt x="189" y="131"/>
                      <a:pt x="184" y="131"/>
                    </a:cubicBezTo>
                    <a:cubicBezTo>
                      <a:pt x="183" y="131"/>
                      <a:pt x="182" y="131"/>
                      <a:pt x="181" y="131"/>
                    </a:cubicBezTo>
                    <a:cubicBezTo>
                      <a:pt x="181" y="84"/>
                      <a:pt x="181" y="84"/>
                      <a:pt x="181" y="84"/>
                    </a:cubicBezTo>
                    <a:cubicBezTo>
                      <a:pt x="181" y="69"/>
                      <a:pt x="170" y="56"/>
                      <a:pt x="155" y="56"/>
                    </a:cubicBezTo>
                    <a:cubicBezTo>
                      <a:pt x="141" y="56"/>
                      <a:pt x="129" y="69"/>
                      <a:pt x="129" y="84"/>
                    </a:cubicBezTo>
                    <a:cubicBezTo>
                      <a:pt x="129" y="171"/>
                      <a:pt x="129" y="171"/>
                      <a:pt x="129" y="171"/>
                    </a:cubicBezTo>
                    <a:cubicBezTo>
                      <a:pt x="112" y="171"/>
                      <a:pt x="112" y="171"/>
                      <a:pt x="112" y="171"/>
                    </a:cubicBezTo>
                    <a:cubicBezTo>
                      <a:pt x="110" y="167"/>
                      <a:pt x="110" y="167"/>
                      <a:pt x="110" y="167"/>
                    </a:cubicBezTo>
                    <a:cubicBezTo>
                      <a:pt x="105" y="159"/>
                      <a:pt x="97" y="154"/>
                      <a:pt x="88" y="154"/>
                    </a:cubicBezTo>
                    <a:cubicBezTo>
                      <a:pt x="84" y="154"/>
                      <a:pt x="80" y="155"/>
                      <a:pt x="77" y="156"/>
                    </a:cubicBezTo>
                    <a:cubicBezTo>
                      <a:pt x="74" y="158"/>
                      <a:pt x="74" y="158"/>
                      <a:pt x="74" y="158"/>
                    </a:cubicBezTo>
                    <a:cubicBezTo>
                      <a:pt x="68" y="161"/>
                      <a:pt x="64" y="166"/>
                      <a:pt x="61" y="171"/>
                    </a:cubicBezTo>
                    <a:cubicBezTo>
                      <a:pt x="29" y="171"/>
                      <a:pt x="29" y="171"/>
                      <a:pt x="29" y="171"/>
                    </a:cubicBezTo>
                    <a:cubicBezTo>
                      <a:pt x="13" y="171"/>
                      <a:pt x="0" y="158"/>
                      <a:pt x="0" y="142"/>
                    </a:cubicBezTo>
                    <a:cubicBezTo>
                      <a:pt x="0" y="129"/>
                      <a:pt x="9" y="117"/>
                      <a:pt x="22" y="114"/>
                    </a:cubicBezTo>
                    <a:cubicBezTo>
                      <a:pt x="25" y="113"/>
                      <a:pt x="28" y="111"/>
                      <a:pt x="29" y="108"/>
                    </a:cubicBezTo>
                    <a:cubicBezTo>
                      <a:pt x="35" y="92"/>
                      <a:pt x="49" y="81"/>
                      <a:pt x="66" y="79"/>
                    </a:cubicBezTo>
                    <a:cubicBezTo>
                      <a:pt x="71" y="79"/>
                      <a:pt x="75" y="74"/>
                      <a:pt x="75" y="70"/>
                    </a:cubicBezTo>
                    <a:cubicBezTo>
                      <a:pt x="77" y="30"/>
                      <a:pt x="109" y="0"/>
                      <a:pt x="149" y="0"/>
                    </a:cubicBezTo>
                    <a:cubicBezTo>
                      <a:pt x="177" y="0"/>
                      <a:pt x="203" y="16"/>
                      <a:pt x="215" y="42"/>
                    </a:cubicBezTo>
                    <a:cubicBezTo>
                      <a:pt x="216" y="44"/>
                      <a:pt x="218" y="46"/>
                      <a:pt x="221" y="47"/>
                    </a:cubicBezTo>
                    <a:cubicBezTo>
                      <a:pt x="224" y="48"/>
                      <a:pt x="227" y="48"/>
                      <a:pt x="229" y="46"/>
                    </a:cubicBezTo>
                    <a:cubicBezTo>
                      <a:pt x="239" y="41"/>
                      <a:pt x="250" y="38"/>
                      <a:pt x="261" y="38"/>
                    </a:cubicBezTo>
                    <a:cubicBezTo>
                      <a:pt x="298" y="38"/>
                      <a:pt x="327" y="68"/>
                      <a:pt x="327" y="105"/>
                    </a:cubicBezTo>
                    <a:cubicBezTo>
                      <a:pt x="327" y="139"/>
                      <a:pt x="301" y="168"/>
                      <a:pt x="268" y="171"/>
                    </a:cubicBezTo>
                    <a:close/>
                  </a:path>
                </a:pathLst>
              </a:custGeom>
              <a:solidFill>
                <a:srgbClr val="FFFFFF"/>
              </a:solidFill>
              <a:ln>
                <a:noFill/>
              </a:ln>
            </p:spPr>
            <p:txBody>
              <a:bodyPr vert="horz" wrap="square" lIns="93247" tIns="46623" rIns="93247" bIns="46623" numCol="1" anchor="t" anchorCtr="0" compatLnSpc="1">
                <a:prstTxWarp prst="textNoShape">
                  <a:avLst/>
                </a:prstTxWarp>
              </a:bodyPr>
              <a:lstStyle/>
              <a:p>
                <a:pPr defTabSz="932536">
                  <a:defRPr/>
                </a:pPr>
                <a:endParaRPr lang="en-US" sz="1428" kern="0" dirty="0">
                  <a:solidFill>
                    <a:sysClr val="windowText" lastClr="000000"/>
                  </a:solidFill>
                  <a:latin typeface="Segoe UI Light"/>
                </a:endParaRPr>
              </a:p>
            </p:txBody>
          </p:sp>
        </p:grpSp>
        <p:grpSp>
          <p:nvGrpSpPr>
            <p:cNvPr id="77" name="Group 76"/>
            <p:cNvGrpSpPr/>
            <p:nvPr/>
          </p:nvGrpSpPr>
          <p:grpSpPr>
            <a:xfrm>
              <a:off x="340849" y="4362673"/>
              <a:ext cx="1370026" cy="344820"/>
              <a:chOff x="304121" y="4332890"/>
              <a:chExt cx="1370026" cy="344820"/>
            </a:xfrm>
          </p:grpSpPr>
          <p:sp>
            <p:nvSpPr>
              <p:cNvPr id="68" name="Rectangle 67"/>
              <p:cNvSpPr/>
              <p:nvPr/>
            </p:nvSpPr>
            <p:spPr bwMode="auto">
              <a:xfrm>
                <a:off x="304121" y="4332890"/>
                <a:ext cx="1054065" cy="34482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11896" tIns="0" rIns="0" bIns="0" numCol="1" spcCol="0" rtlCol="0" fromWordArt="0" anchor="t" anchorCtr="0" forceAA="0" compatLnSpc="1">
                <a:prstTxWarp prst="textNoShape">
                  <a:avLst/>
                </a:prstTxWarp>
                <a:spAutoFit/>
              </a:bodyPr>
              <a:lstStyle/>
              <a:p>
                <a:pPr defTabSz="1118735">
                  <a:lnSpc>
                    <a:spcPct val="80000"/>
                  </a:lnSpc>
                </a:pPr>
                <a: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t>Data explosion</a:t>
                </a:r>
              </a:p>
            </p:txBody>
          </p:sp>
          <p:sp>
            <p:nvSpPr>
              <p:cNvPr id="73" name="Freeform 595"/>
              <p:cNvSpPr>
                <a:spLocks noChangeAspect="1" noEditPoints="1"/>
              </p:cNvSpPr>
              <p:nvPr/>
            </p:nvSpPr>
            <p:spPr bwMode="auto">
              <a:xfrm>
                <a:off x="1319974" y="4369398"/>
                <a:ext cx="354173" cy="271694"/>
              </a:xfrm>
              <a:custGeom>
                <a:avLst/>
                <a:gdLst>
                  <a:gd name="T0" fmla="*/ 401 w 402"/>
                  <a:gd name="T1" fmla="*/ 221 h 308"/>
                  <a:gd name="T2" fmla="*/ 383 w 402"/>
                  <a:gd name="T3" fmla="*/ 156 h 308"/>
                  <a:gd name="T4" fmla="*/ 351 w 402"/>
                  <a:gd name="T5" fmla="*/ 43 h 308"/>
                  <a:gd name="T6" fmla="*/ 340 w 402"/>
                  <a:gd name="T7" fmla="*/ 3 h 308"/>
                  <a:gd name="T8" fmla="*/ 338 w 402"/>
                  <a:gd name="T9" fmla="*/ 1 h 308"/>
                  <a:gd name="T10" fmla="*/ 336 w 402"/>
                  <a:gd name="T11" fmla="*/ 0 h 308"/>
                  <a:gd name="T12" fmla="*/ 246 w 402"/>
                  <a:gd name="T13" fmla="*/ 0 h 308"/>
                  <a:gd name="T14" fmla="*/ 184 w 402"/>
                  <a:gd name="T15" fmla="*/ 0 h 308"/>
                  <a:gd name="T16" fmla="*/ 77 w 402"/>
                  <a:gd name="T17" fmla="*/ 0 h 308"/>
                  <a:gd name="T18" fmla="*/ 66 w 402"/>
                  <a:gd name="T19" fmla="*/ 0 h 308"/>
                  <a:gd name="T20" fmla="*/ 62 w 402"/>
                  <a:gd name="T21" fmla="*/ 3 h 308"/>
                  <a:gd name="T22" fmla="*/ 44 w 402"/>
                  <a:gd name="T23" fmla="*/ 68 h 308"/>
                  <a:gd name="T24" fmla="*/ 12 w 402"/>
                  <a:gd name="T25" fmla="*/ 181 h 308"/>
                  <a:gd name="T26" fmla="*/ 1 w 402"/>
                  <a:gd name="T27" fmla="*/ 221 h 308"/>
                  <a:gd name="T28" fmla="*/ 5 w 402"/>
                  <a:gd name="T29" fmla="*/ 227 h 308"/>
                  <a:gd name="T30" fmla="*/ 80 w 402"/>
                  <a:gd name="T31" fmla="*/ 227 h 308"/>
                  <a:gd name="T32" fmla="*/ 188 w 402"/>
                  <a:gd name="T33" fmla="*/ 227 h 308"/>
                  <a:gd name="T34" fmla="*/ 234 w 402"/>
                  <a:gd name="T35" fmla="*/ 227 h 308"/>
                  <a:gd name="T36" fmla="*/ 350 w 402"/>
                  <a:gd name="T37" fmla="*/ 227 h 308"/>
                  <a:gd name="T38" fmla="*/ 397 w 402"/>
                  <a:gd name="T39" fmla="*/ 227 h 308"/>
                  <a:gd name="T40" fmla="*/ 401 w 402"/>
                  <a:gd name="T41" fmla="*/ 221 h 308"/>
                  <a:gd name="T42" fmla="*/ 397 w 402"/>
                  <a:gd name="T43" fmla="*/ 237 h 308"/>
                  <a:gd name="T44" fmla="*/ 352 w 402"/>
                  <a:gd name="T45" fmla="*/ 237 h 308"/>
                  <a:gd name="T46" fmla="*/ 247 w 402"/>
                  <a:gd name="T47" fmla="*/ 237 h 308"/>
                  <a:gd name="T48" fmla="*/ 126 w 402"/>
                  <a:gd name="T49" fmla="*/ 237 h 308"/>
                  <a:gd name="T50" fmla="*/ 32 w 402"/>
                  <a:gd name="T51" fmla="*/ 237 h 308"/>
                  <a:gd name="T52" fmla="*/ 5 w 402"/>
                  <a:gd name="T53" fmla="*/ 237 h 308"/>
                  <a:gd name="T54" fmla="*/ 1 w 402"/>
                  <a:gd name="T55" fmla="*/ 241 h 308"/>
                  <a:gd name="T56" fmla="*/ 1 w 402"/>
                  <a:gd name="T57" fmla="*/ 304 h 308"/>
                  <a:gd name="T58" fmla="*/ 5 w 402"/>
                  <a:gd name="T59" fmla="*/ 308 h 308"/>
                  <a:gd name="T60" fmla="*/ 50 w 402"/>
                  <a:gd name="T61" fmla="*/ 308 h 308"/>
                  <a:gd name="T62" fmla="*/ 155 w 402"/>
                  <a:gd name="T63" fmla="*/ 308 h 308"/>
                  <a:gd name="T64" fmla="*/ 276 w 402"/>
                  <a:gd name="T65" fmla="*/ 308 h 308"/>
                  <a:gd name="T66" fmla="*/ 370 w 402"/>
                  <a:gd name="T67" fmla="*/ 308 h 308"/>
                  <a:gd name="T68" fmla="*/ 397 w 402"/>
                  <a:gd name="T69" fmla="*/ 308 h 308"/>
                  <a:gd name="T70" fmla="*/ 400 w 402"/>
                  <a:gd name="T71" fmla="*/ 307 h 308"/>
                  <a:gd name="T72" fmla="*/ 401 w 402"/>
                  <a:gd name="T73" fmla="*/ 304 h 308"/>
                  <a:gd name="T74" fmla="*/ 401 w 402"/>
                  <a:gd name="T75" fmla="*/ 241 h 308"/>
                  <a:gd name="T76" fmla="*/ 397 w 402"/>
                  <a:gd name="T77" fmla="*/ 237 h 308"/>
                  <a:gd name="T78" fmla="*/ 44 w 402"/>
                  <a:gd name="T79" fmla="*/ 285 h 308"/>
                  <a:gd name="T80" fmla="*/ 32 w 402"/>
                  <a:gd name="T81" fmla="*/ 272 h 308"/>
                  <a:gd name="T82" fmla="*/ 44 w 402"/>
                  <a:gd name="T83" fmla="*/ 260 h 308"/>
                  <a:gd name="T84" fmla="*/ 57 w 402"/>
                  <a:gd name="T85" fmla="*/ 272 h 308"/>
                  <a:gd name="T86" fmla="*/ 44 w 402"/>
                  <a:gd name="T87" fmla="*/ 285 h 308"/>
                  <a:gd name="T88" fmla="*/ 269 w 402"/>
                  <a:gd name="T89" fmla="*/ 285 h 308"/>
                  <a:gd name="T90" fmla="*/ 256 w 402"/>
                  <a:gd name="T91" fmla="*/ 272 h 308"/>
                  <a:gd name="T92" fmla="*/ 269 w 402"/>
                  <a:gd name="T93" fmla="*/ 260 h 308"/>
                  <a:gd name="T94" fmla="*/ 282 w 402"/>
                  <a:gd name="T95" fmla="*/ 272 h 308"/>
                  <a:gd name="T96" fmla="*/ 269 w 402"/>
                  <a:gd name="T97" fmla="*/ 285 h 308"/>
                  <a:gd name="T98" fmla="*/ 313 w 402"/>
                  <a:gd name="T99" fmla="*/ 285 h 308"/>
                  <a:gd name="T100" fmla="*/ 300 w 402"/>
                  <a:gd name="T101" fmla="*/ 272 h 308"/>
                  <a:gd name="T102" fmla="*/ 313 w 402"/>
                  <a:gd name="T103" fmla="*/ 260 h 308"/>
                  <a:gd name="T104" fmla="*/ 326 w 402"/>
                  <a:gd name="T105" fmla="*/ 272 h 308"/>
                  <a:gd name="T106" fmla="*/ 313 w 402"/>
                  <a:gd name="T107" fmla="*/ 285 h 308"/>
                  <a:gd name="T108" fmla="*/ 358 w 402"/>
                  <a:gd name="T109" fmla="*/ 285 h 308"/>
                  <a:gd name="T110" fmla="*/ 345 w 402"/>
                  <a:gd name="T111" fmla="*/ 272 h 308"/>
                  <a:gd name="T112" fmla="*/ 358 w 402"/>
                  <a:gd name="T113" fmla="*/ 260 h 308"/>
                  <a:gd name="T114" fmla="*/ 370 w 402"/>
                  <a:gd name="T115" fmla="*/ 272 h 308"/>
                  <a:gd name="T116" fmla="*/ 358 w 402"/>
                  <a:gd name="T117" fmla="*/ 28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308">
                    <a:moveTo>
                      <a:pt x="401" y="221"/>
                    </a:moveTo>
                    <a:cubicBezTo>
                      <a:pt x="395" y="199"/>
                      <a:pt x="389" y="178"/>
                      <a:pt x="383" y="156"/>
                    </a:cubicBezTo>
                    <a:cubicBezTo>
                      <a:pt x="372" y="118"/>
                      <a:pt x="361" y="81"/>
                      <a:pt x="351" y="43"/>
                    </a:cubicBezTo>
                    <a:cubicBezTo>
                      <a:pt x="347" y="30"/>
                      <a:pt x="343" y="17"/>
                      <a:pt x="340" y="3"/>
                    </a:cubicBezTo>
                    <a:cubicBezTo>
                      <a:pt x="339" y="2"/>
                      <a:pt x="339" y="1"/>
                      <a:pt x="338" y="1"/>
                    </a:cubicBezTo>
                    <a:cubicBezTo>
                      <a:pt x="338" y="0"/>
                      <a:pt x="337" y="0"/>
                      <a:pt x="336" y="0"/>
                    </a:cubicBezTo>
                    <a:cubicBezTo>
                      <a:pt x="306" y="0"/>
                      <a:pt x="276" y="0"/>
                      <a:pt x="246" y="0"/>
                    </a:cubicBezTo>
                    <a:cubicBezTo>
                      <a:pt x="226" y="0"/>
                      <a:pt x="205" y="0"/>
                      <a:pt x="184" y="0"/>
                    </a:cubicBezTo>
                    <a:cubicBezTo>
                      <a:pt x="149" y="0"/>
                      <a:pt x="113" y="0"/>
                      <a:pt x="77" y="0"/>
                    </a:cubicBezTo>
                    <a:cubicBezTo>
                      <a:pt x="73" y="0"/>
                      <a:pt x="70" y="0"/>
                      <a:pt x="66" y="0"/>
                    </a:cubicBezTo>
                    <a:cubicBezTo>
                      <a:pt x="65" y="0"/>
                      <a:pt x="63" y="1"/>
                      <a:pt x="62" y="3"/>
                    </a:cubicBezTo>
                    <a:cubicBezTo>
                      <a:pt x="56" y="25"/>
                      <a:pt x="50" y="47"/>
                      <a:pt x="44" y="68"/>
                    </a:cubicBezTo>
                    <a:cubicBezTo>
                      <a:pt x="33" y="106"/>
                      <a:pt x="23" y="143"/>
                      <a:pt x="12" y="181"/>
                    </a:cubicBezTo>
                    <a:cubicBezTo>
                      <a:pt x="9" y="194"/>
                      <a:pt x="5" y="208"/>
                      <a:pt x="1" y="221"/>
                    </a:cubicBezTo>
                    <a:cubicBezTo>
                      <a:pt x="0" y="224"/>
                      <a:pt x="3" y="227"/>
                      <a:pt x="5" y="227"/>
                    </a:cubicBezTo>
                    <a:cubicBezTo>
                      <a:pt x="30" y="227"/>
                      <a:pt x="55" y="227"/>
                      <a:pt x="80" y="227"/>
                    </a:cubicBezTo>
                    <a:cubicBezTo>
                      <a:pt x="116" y="227"/>
                      <a:pt x="152" y="227"/>
                      <a:pt x="188" y="227"/>
                    </a:cubicBezTo>
                    <a:cubicBezTo>
                      <a:pt x="203" y="227"/>
                      <a:pt x="218" y="227"/>
                      <a:pt x="234" y="227"/>
                    </a:cubicBezTo>
                    <a:cubicBezTo>
                      <a:pt x="272" y="227"/>
                      <a:pt x="311" y="227"/>
                      <a:pt x="350" y="227"/>
                    </a:cubicBezTo>
                    <a:cubicBezTo>
                      <a:pt x="365" y="227"/>
                      <a:pt x="381" y="227"/>
                      <a:pt x="397" y="227"/>
                    </a:cubicBezTo>
                    <a:cubicBezTo>
                      <a:pt x="399" y="227"/>
                      <a:pt x="402" y="224"/>
                      <a:pt x="401" y="221"/>
                    </a:cubicBezTo>
                    <a:close/>
                    <a:moveTo>
                      <a:pt x="397" y="237"/>
                    </a:moveTo>
                    <a:cubicBezTo>
                      <a:pt x="382" y="237"/>
                      <a:pt x="367" y="237"/>
                      <a:pt x="352" y="237"/>
                    </a:cubicBezTo>
                    <a:cubicBezTo>
                      <a:pt x="317" y="237"/>
                      <a:pt x="282" y="237"/>
                      <a:pt x="247" y="237"/>
                    </a:cubicBezTo>
                    <a:cubicBezTo>
                      <a:pt x="207" y="237"/>
                      <a:pt x="167" y="237"/>
                      <a:pt x="126" y="237"/>
                    </a:cubicBezTo>
                    <a:cubicBezTo>
                      <a:pt x="95" y="237"/>
                      <a:pt x="63" y="237"/>
                      <a:pt x="32" y="237"/>
                    </a:cubicBezTo>
                    <a:cubicBezTo>
                      <a:pt x="23" y="237"/>
                      <a:pt x="14" y="237"/>
                      <a:pt x="5" y="237"/>
                    </a:cubicBezTo>
                    <a:cubicBezTo>
                      <a:pt x="3" y="237"/>
                      <a:pt x="1" y="238"/>
                      <a:pt x="1" y="241"/>
                    </a:cubicBezTo>
                    <a:cubicBezTo>
                      <a:pt x="1" y="262"/>
                      <a:pt x="1" y="283"/>
                      <a:pt x="1" y="304"/>
                    </a:cubicBezTo>
                    <a:cubicBezTo>
                      <a:pt x="1" y="306"/>
                      <a:pt x="3" y="308"/>
                      <a:pt x="5" y="308"/>
                    </a:cubicBezTo>
                    <a:cubicBezTo>
                      <a:pt x="20" y="308"/>
                      <a:pt x="35" y="308"/>
                      <a:pt x="50" y="308"/>
                    </a:cubicBezTo>
                    <a:cubicBezTo>
                      <a:pt x="85" y="308"/>
                      <a:pt x="120" y="308"/>
                      <a:pt x="155" y="308"/>
                    </a:cubicBezTo>
                    <a:cubicBezTo>
                      <a:pt x="195" y="308"/>
                      <a:pt x="235" y="308"/>
                      <a:pt x="276" y="308"/>
                    </a:cubicBezTo>
                    <a:cubicBezTo>
                      <a:pt x="307" y="308"/>
                      <a:pt x="339" y="308"/>
                      <a:pt x="370" y="308"/>
                    </a:cubicBezTo>
                    <a:cubicBezTo>
                      <a:pt x="379" y="308"/>
                      <a:pt x="388" y="308"/>
                      <a:pt x="397" y="308"/>
                    </a:cubicBezTo>
                    <a:cubicBezTo>
                      <a:pt x="398" y="308"/>
                      <a:pt x="399" y="308"/>
                      <a:pt x="400" y="307"/>
                    </a:cubicBezTo>
                    <a:cubicBezTo>
                      <a:pt x="400" y="306"/>
                      <a:pt x="401" y="305"/>
                      <a:pt x="401" y="304"/>
                    </a:cubicBezTo>
                    <a:cubicBezTo>
                      <a:pt x="401" y="283"/>
                      <a:pt x="401" y="262"/>
                      <a:pt x="401" y="241"/>
                    </a:cubicBezTo>
                    <a:cubicBezTo>
                      <a:pt x="401" y="238"/>
                      <a:pt x="399" y="237"/>
                      <a:pt x="397" y="237"/>
                    </a:cubicBezTo>
                    <a:close/>
                    <a:moveTo>
                      <a:pt x="44" y="285"/>
                    </a:moveTo>
                    <a:cubicBezTo>
                      <a:pt x="37" y="285"/>
                      <a:pt x="32" y="279"/>
                      <a:pt x="32" y="272"/>
                    </a:cubicBezTo>
                    <a:cubicBezTo>
                      <a:pt x="32" y="265"/>
                      <a:pt x="37" y="260"/>
                      <a:pt x="44" y="260"/>
                    </a:cubicBezTo>
                    <a:cubicBezTo>
                      <a:pt x="51" y="260"/>
                      <a:pt x="57" y="265"/>
                      <a:pt x="57" y="272"/>
                    </a:cubicBezTo>
                    <a:cubicBezTo>
                      <a:pt x="57" y="279"/>
                      <a:pt x="51" y="285"/>
                      <a:pt x="44" y="285"/>
                    </a:cubicBezTo>
                    <a:close/>
                    <a:moveTo>
                      <a:pt x="269" y="285"/>
                    </a:moveTo>
                    <a:cubicBezTo>
                      <a:pt x="262" y="285"/>
                      <a:pt x="256" y="279"/>
                      <a:pt x="256" y="272"/>
                    </a:cubicBezTo>
                    <a:cubicBezTo>
                      <a:pt x="256" y="265"/>
                      <a:pt x="262" y="260"/>
                      <a:pt x="269" y="260"/>
                    </a:cubicBezTo>
                    <a:cubicBezTo>
                      <a:pt x="276" y="260"/>
                      <a:pt x="282" y="265"/>
                      <a:pt x="282" y="272"/>
                    </a:cubicBezTo>
                    <a:cubicBezTo>
                      <a:pt x="282" y="279"/>
                      <a:pt x="276" y="285"/>
                      <a:pt x="269" y="285"/>
                    </a:cubicBezTo>
                    <a:close/>
                    <a:moveTo>
                      <a:pt x="313" y="285"/>
                    </a:moveTo>
                    <a:cubicBezTo>
                      <a:pt x="306" y="285"/>
                      <a:pt x="300" y="279"/>
                      <a:pt x="300" y="272"/>
                    </a:cubicBezTo>
                    <a:cubicBezTo>
                      <a:pt x="300" y="265"/>
                      <a:pt x="306" y="260"/>
                      <a:pt x="313" y="260"/>
                    </a:cubicBezTo>
                    <a:cubicBezTo>
                      <a:pt x="320" y="260"/>
                      <a:pt x="326" y="265"/>
                      <a:pt x="326" y="272"/>
                    </a:cubicBezTo>
                    <a:cubicBezTo>
                      <a:pt x="326" y="279"/>
                      <a:pt x="320" y="285"/>
                      <a:pt x="313" y="285"/>
                    </a:cubicBezTo>
                    <a:close/>
                    <a:moveTo>
                      <a:pt x="358" y="285"/>
                    </a:moveTo>
                    <a:cubicBezTo>
                      <a:pt x="351" y="285"/>
                      <a:pt x="345" y="279"/>
                      <a:pt x="345" y="272"/>
                    </a:cubicBezTo>
                    <a:cubicBezTo>
                      <a:pt x="345" y="265"/>
                      <a:pt x="351" y="260"/>
                      <a:pt x="358" y="260"/>
                    </a:cubicBezTo>
                    <a:cubicBezTo>
                      <a:pt x="365" y="260"/>
                      <a:pt x="370" y="265"/>
                      <a:pt x="370" y="272"/>
                    </a:cubicBezTo>
                    <a:cubicBezTo>
                      <a:pt x="370" y="279"/>
                      <a:pt x="365" y="285"/>
                      <a:pt x="358" y="285"/>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defTabSz="932536">
                  <a:defRPr/>
                </a:pPr>
                <a:endParaRPr lang="en-US" sz="1428" kern="0" dirty="0">
                  <a:solidFill>
                    <a:sysClr val="windowText" lastClr="000000"/>
                  </a:solidFill>
                  <a:latin typeface="Segoe UI Light"/>
                </a:endParaRPr>
              </a:p>
            </p:txBody>
          </p:sp>
        </p:grpSp>
        <p:grpSp>
          <p:nvGrpSpPr>
            <p:cNvPr id="76" name="Group 75"/>
            <p:cNvGrpSpPr/>
            <p:nvPr/>
          </p:nvGrpSpPr>
          <p:grpSpPr>
            <a:xfrm>
              <a:off x="340849" y="3482432"/>
              <a:ext cx="1370026" cy="355927"/>
              <a:chOff x="304121" y="3354200"/>
              <a:chExt cx="1370026" cy="355927"/>
            </a:xfrm>
          </p:grpSpPr>
          <p:sp>
            <p:nvSpPr>
              <p:cNvPr id="69" name="Rectangle 68"/>
              <p:cNvSpPr/>
              <p:nvPr/>
            </p:nvSpPr>
            <p:spPr bwMode="auto">
              <a:xfrm>
                <a:off x="304121" y="3359807"/>
                <a:ext cx="1131238" cy="34482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11896" tIns="0" rIns="0" bIns="0" numCol="1" spcCol="0" rtlCol="0" fromWordArt="0" anchor="t" anchorCtr="0" forceAA="0" compatLnSpc="1">
                <a:prstTxWarp prst="textNoShape">
                  <a:avLst/>
                </a:prstTxWarp>
                <a:spAutoFit/>
              </a:bodyPr>
              <a:lstStyle/>
              <a:p>
                <a:pPr defTabSz="1118735">
                  <a:lnSpc>
                    <a:spcPct val="80000"/>
                  </a:lnSpc>
                </a:pPr>
                <a: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t>Device</a:t>
                </a:r>
                <a:b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t>proliferation</a:t>
                </a:r>
              </a:p>
            </p:txBody>
          </p:sp>
          <p:sp>
            <p:nvSpPr>
              <p:cNvPr id="74" name="Freeform 376"/>
              <p:cNvSpPr>
                <a:spLocks noChangeAspect="1" noEditPoints="1"/>
              </p:cNvSpPr>
              <p:nvPr/>
            </p:nvSpPr>
            <p:spPr bwMode="auto">
              <a:xfrm>
                <a:off x="1319974" y="3354200"/>
                <a:ext cx="354173" cy="355927"/>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defTabSz="932536">
                  <a:defRPr/>
                </a:pPr>
                <a:endParaRPr lang="en-US" sz="1428" kern="0" dirty="0">
                  <a:solidFill>
                    <a:sysClr val="windowText" lastClr="000000"/>
                  </a:solidFill>
                  <a:latin typeface="Segoe UI Light"/>
                </a:endParaRPr>
              </a:p>
            </p:txBody>
          </p:sp>
        </p:grpSp>
      </p:grpSp>
      <p:sp>
        <p:nvSpPr>
          <p:cNvPr id="80" name="Pentagon 79"/>
          <p:cNvSpPr/>
          <p:nvPr/>
        </p:nvSpPr>
        <p:spPr bwMode="auto">
          <a:xfrm>
            <a:off x="349441" y="1687422"/>
            <a:ext cx="2071527" cy="372988"/>
          </a:xfrm>
          <a:prstGeom prst="homePlate">
            <a:avLst/>
          </a:prstGeom>
          <a:solidFill>
            <a:srgbClr val="0018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r>
              <a:rPr lang="en-US" sz="1632" spc="-52" dirty="0">
                <a:gradFill>
                  <a:gsLst>
                    <a:gs pos="0">
                      <a:srgbClr val="FFFFFF"/>
                    </a:gs>
                    <a:gs pos="100000">
                      <a:srgbClr val="FFFFFF"/>
                    </a:gs>
                  </a:gsLst>
                  <a:lin ang="5400000" scaled="0"/>
                </a:gradFill>
                <a:ea typeface="Segoe UI" pitchFamily="34" charset="0"/>
                <a:cs typeface="Segoe UI" pitchFamily="34" charset="0"/>
              </a:rPr>
              <a:t>Trends</a:t>
            </a:r>
          </a:p>
        </p:txBody>
      </p:sp>
      <p:sp>
        <p:nvSpPr>
          <p:cNvPr id="81" name="Chevron 80"/>
          <p:cNvSpPr/>
          <p:nvPr/>
        </p:nvSpPr>
        <p:spPr bwMode="auto">
          <a:xfrm>
            <a:off x="5308228" y="1687422"/>
            <a:ext cx="3908525" cy="372988"/>
          </a:xfrm>
          <a:prstGeom prst="chevron">
            <a:avLst/>
          </a:prstGeom>
          <a:solidFill>
            <a:srgbClr val="0039A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r>
              <a:rPr lang="en-US" sz="1632" spc="-52" dirty="0">
                <a:gradFill>
                  <a:gsLst>
                    <a:gs pos="0">
                      <a:srgbClr val="FFFFFF"/>
                    </a:gs>
                    <a:gs pos="100000">
                      <a:srgbClr val="FFFFFF"/>
                    </a:gs>
                  </a:gsLst>
                  <a:lin ang="5400000" scaled="0"/>
                </a:gradFill>
                <a:ea typeface="Segoe UI" pitchFamily="34" charset="0"/>
                <a:cs typeface="Segoe UI" pitchFamily="34" charset="0"/>
              </a:rPr>
              <a:t>Operational Maturity</a:t>
            </a:r>
          </a:p>
        </p:txBody>
      </p:sp>
      <p:sp>
        <p:nvSpPr>
          <p:cNvPr id="82" name="Chevron 81"/>
          <p:cNvSpPr/>
          <p:nvPr/>
        </p:nvSpPr>
        <p:spPr bwMode="auto">
          <a:xfrm>
            <a:off x="9053755" y="1687422"/>
            <a:ext cx="3082861" cy="372988"/>
          </a:xfrm>
          <a:prstGeom prst="chevron">
            <a:avLst/>
          </a:prstGeom>
          <a:solidFill>
            <a:srgbClr val="1160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r>
              <a:rPr lang="en-US" sz="1632" spc="-52" dirty="0">
                <a:gradFill>
                  <a:gsLst>
                    <a:gs pos="0">
                      <a:srgbClr val="FFFFFF"/>
                    </a:gs>
                    <a:gs pos="100000">
                      <a:srgbClr val="FFFFFF"/>
                    </a:gs>
                  </a:gsLst>
                  <a:lin ang="5400000" scaled="0"/>
                </a:gradFill>
                <a:ea typeface="Segoe UI" pitchFamily="34" charset="0"/>
                <a:cs typeface="Segoe UI" pitchFamily="34" charset="0"/>
              </a:rPr>
              <a:t>Desired Attributes</a:t>
            </a:r>
          </a:p>
        </p:txBody>
      </p:sp>
      <p:sp>
        <p:nvSpPr>
          <p:cNvPr id="83" name="Chevron 82"/>
          <p:cNvSpPr/>
          <p:nvPr/>
        </p:nvSpPr>
        <p:spPr bwMode="auto">
          <a:xfrm>
            <a:off x="2250137" y="1684596"/>
            <a:ext cx="3231087" cy="372988"/>
          </a:xfrm>
          <a:prstGeom prst="chevron">
            <a:avLst/>
          </a:prstGeom>
          <a:solidFill>
            <a:srgbClr val="00277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r>
              <a:rPr lang="en-US" sz="1632" spc="-52" dirty="0">
                <a:gradFill>
                  <a:gsLst>
                    <a:gs pos="0">
                      <a:srgbClr val="FFFFFF"/>
                    </a:gs>
                    <a:gs pos="100000">
                      <a:srgbClr val="FFFFFF"/>
                    </a:gs>
                  </a:gsLst>
                  <a:lin ang="5400000" scaled="0"/>
                </a:gradFill>
                <a:ea typeface="Segoe UI" pitchFamily="34" charset="0"/>
                <a:cs typeface="Segoe UI" pitchFamily="34" charset="0"/>
              </a:rPr>
              <a:t>Key Performance Indicators </a:t>
            </a:r>
          </a:p>
        </p:txBody>
      </p:sp>
      <p:grpSp>
        <p:nvGrpSpPr>
          <p:cNvPr id="88" name="Group 87"/>
          <p:cNvGrpSpPr/>
          <p:nvPr/>
        </p:nvGrpSpPr>
        <p:grpSpPr>
          <a:xfrm>
            <a:off x="2841380" y="2466692"/>
            <a:ext cx="1845057" cy="2841420"/>
            <a:chOff x="2922219" y="2429179"/>
            <a:chExt cx="1808829" cy="2786354"/>
          </a:xfrm>
        </p:grpSpPr>
        <p:sp>
          <p:nvSpPr>
            <p:cNvPr id="84" name="TextBox 83"/>
            <p:cNvSpPr txBox="1"/>
            <p:nvPr/>
          </p:nvSpPr>
          <p:spPr>
            <a:xfrm>
              <a:off x="2922219" y="3968861"/>
              <a:ext cx="1808829" cy="1246672"/>
            </a:xfrm>
            <a:prstGeom prst="rect">
              <a:avLst/>
            </a:prstGeom>
            <a:noFill/>
          </p:spPr>
          <p:txBody>
            <a:bodyPr wrap="non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Business KPI’s</a:t>
              </a: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Conception to Service</a:t>
              </a: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Reduction in </a:t>
              </a:r>
              <a:r>
                <a:rPr lang="en-US" sz="918" dirty="0" err="1">
                  <a:gradFill>
                    <a:gsLst>
                      <a:gs pos="0">
                        <a:srgbClr val="FFFFFF">
                          <a:lumMod val="75000"/>
                          <a:lumOff val="25000"/>
                        </a:srgbClr>
                      </a:gs>
                      <a:gs pos="80000">
                        <a:srgbClr val="FFFFFF">
                          <a:lumMod val="65000"/>
                          <a:lumOff val="35000"/>
                        </a:srgbClr>
                      </a:gs>
                    </a:gsLst>
                    <a:lin ang="16200000" scaled="0"/>
                  </a:gradFill>
                  <a:latin typeface="Segoe UI Light" pitchFamily="34" charset="0"/>
                </a:rPr>
                <a:t>Opex</a:t>
              </a:r>
              <a:endPar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Incremental Revenue</a:t>
              </a: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Incremental Margin</a:t>
              </a: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Time to Market</a:t>
              </a: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Reduction of Process Complexity</a:t>
              </a:r>
            </a:p>
            <a:p>
              <a:pPr marL="234754" indent="-234754" defTabSz="932498">
                <a:buFont typeface="Arial" pitchFamily="34" charset="0"/>
                <a:buChar char="•"/>
              </a:pPr>
              <a:endPar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85" name="TextBox 84"/>
            <p:cNvSpPr txBox="1"/>
            <p:nvPr/>
          </p:nvSpPr>
          <p:spPr>
            <a:xfrm>
              <a:off x="2922219" y="2429179"/>
              <a:ext cx="1412804" cy="969634"/>
            </a:xfrm>
            <a:prstGeom prst="rect">
              <a:avLst/>
            </a:prstGeom>
            <a:noFill/>
          </p:spPr>
          <p:txBody>
            <a:bodyPr wrap="non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IT KPI’s</a:t>
              </a: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Mean Time to deploy</a:t>
              </a: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Mean Time to recover</a:t>
              </a: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IT FTE / Server </a:t>
              </a: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Cost per Server per Year</a:t>
              </a:r>
            </a:p>
            <a:p>
              <a:pPr marL="234754" indent="-234754" defTabSz="932498">
                <a:buFont typeface="Arial" pitchFamily="34" charset="0"/>
                <a:buChar char="•"/>
              </a:pPr>
              <a:r>
                <a:rPr lang="en-US" sz="91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Cost per Client per Year</a:t>
              </a:r>
            </a:p>
          </p:txBody>
        </p:sp>
      </p:grpSp>
      <p:grpSp>
        <p:nvGrpSpPr>
          <p:cNvPr id="97" name="Group 96"/>
          <p:cNvGrpSpPr/>
          <p:nvPr/>
        </p:nvGrpSpPr>
        <p:grpSpPr>
          <a:xfrm>
            <a:off x="344543" y="2466698"/>
            <a:ext cx="1397466" cy="3052726"/>
            <a:chOff x="340849" y="2613408"/>
            <a:chExt cx="1370026" cy="2993565"/>
          </a:xfrm>
        </p:grpSpPr>
        <p:grpSp>
          <p:nvGrpSpPr>
            <p:cNvPr id="98" name="Group 97"/>
            <p:cNvGrpSpPr/>
            <p:nvPr/>
          </p:nvGrpSpPr>
          <p:grpSpPr>
            <a:xfrm>
              <a:off x="340849" y="2613408"/>
              <a:ext cx="1370026" cy="344820"/>
              <a:chOff x="304121" y="2120700"/>
              <a:chExt cx="1370026" cy="344820"/>
            </a:xfrm>
          </p:grpSpPr>
          <p:sp>
            <p:nvSpPr>
              <p:cNvPr id="108" name="Rectangle 107"/>
              <p:cNvSpPr/>
              <p:nvPr/>
            </p:nvSpPr>
            <p:spPr bwMode="auto">
              <a:xfrm>
                <a:off x="304121" y="2120700"/>
                <a:ext cx="997646" cy="34482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11896" tIns="0" rIns="0" bIns="0" numCol="1" spcCol="0" rtlCol="0" fromWordArt="0" anchor="t" anchorCtr="0" forceAA="0" compatLnSpc="1">
                <a:prstTxWarp prst="textNoShape">
                  <a:avLst/>
                </a:prstTxWarp>
                <a:spAutoFit/>
              </a:bodyPr>
              <a:lstStyle/>
              <a:p>
                <a:pPr defTabSz="1118735">
                  <a:lnSpc>
                    <a:spcPct val="80000"/>
                  </a:lnSpc>
                  <a:defRPr/>
                </a:pPr>
                <a: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t>New </a:t>
                </a:r>
                <a:b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t>apps</a:t>
                </a:r>
              </a:p>
            </p:txBody>
          </p:sp>
          <p:sp>
            <p:nvSpPr>
              <p:cNvPr id="109" name="Freeform 86"/>
              <p:cNvSpPr>
                <a:spLocks noChangeAspect="1" noEditPoints="1"/>
              </p:cNvSpPr>
              <p:nvPr/>
            </p:nvSpPr>
            <p:spPr bwMode="auto">
              <a:xfrm>
                <a:off x="1319973" y="2156381"/>
                <a:ext cx="354174" cy="273348"/>
              </a:xfrm>
              <a:custGeom>
                <a:avLst/>
                <a:gdLst>
                  <a:gd name="T0" fmla="*/ 0 w 390"/>
                  <a:gd name="T1" fmla="*/ 0 h 301"/>
                  <a:gd name="T2" fmla="*/ 0 w 390"/>
                  <a:gd name="T3" fmla="*/ 301 h 301"/>
                  <a:gd name="T4" fmla="*/ 390 w 390"/>
                  <a:gd name="T5" fmla="*/ 301 h 301"/>
                  <a:gd name="T6" fmla="*/ 390 w 390"/>
                  <a:gd name="T7" fmla="*/ 0 h 301"/>
                  <a:gd name="T8" fmla="*/ 0 w 390"/>
                  <a:gd name="T9" fmla="*/ 0 h 301"/>
                  <a:gd name="T10" fmla="*/ 113 w 390"/>
                  <a:gd name="T11" fmla="*/ 90 h 301"/>
                  <a:gd name="T12" fmla="*/ 56 w 390"/>
                  <a:gd name="T13" fmla="*/ 123 h 301"/>
                  <a:gd name="T14" fmla="*/ 56 w 390"/>
                  <a:gd name="T15" fmla="*/ 104 h 301"/>
                  <a:gd name="T16" fmla="*/ 92 w 390"/>
                  <a:gd name="T17" fmla="*/ 88 h 301"/>
                  <a:gd name="T18" fmla="*/ 92 w 390"/>
                  <a:gd name="T19" fmla="*/ 88 h 301"/>
                  <a:gd name="T20" fmla="*/ 56 w 390"/>
                  <a:gd name="T21" fmla="*/ 71 h 301"/>
                  <a:gd name="T22" fmla="*/ 56 w 390"/>
                  <a:gd name="T23" fmla="*/ 52 h 301"/>
                  <a:gd name="T24" fmla="*/ 113 w 390"/>
                  <a:gd name="T25" fmla="*/ 85 h 301"/>
                  <a:gd name="T26" fmla="*/ 113 w 390"/>
                  <a:gd name="T27" fmla="*/ 9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301">
                    <a:moveTo>
                      <a:pt x="0" y="0"/>
                    </a:moveTo>
                    <a:lnTo>
                      <a:pt x="0" y="301"/>
                    </a:lnTo>
                    <a:lnTo>
                      <a:pt x="390" y="301"/>
                    </a:lnTo>
                    <a:lnTo>
                      <a:pt x="390" y="0"/>
                    </a:lnTo>
                    <a:lnTo>
                      <a:pt x="0" y="0"/>
                    </a:lnTo>
                    <a:close/>
                    <a:moveTo>
                      <a:pt x="113" y="90"/>
                    </a:moveTo>
                    <a:lnTo>
                      <a:pt x="56" y="123"/>
                    </a:lnTo>
                    <a:lnTo>
                      <a:pt x="56" y="104"/>
                    </a:lnTo>
                    <a:lnTo>
                      <a:pt x="92" y="88"/>
                    </a:lnTo>
                    <a:lnTo>
                      <a:pt x="92" y="88"/>
                    </a:lnTo>
                    <a:lnTo>
                      <a:pt x="56" y="71"/>
                    </a:lnTo>
                    <a:lnTo>
                      <a:pt x="56" y="52"/>
                    </a:lnTo>
                    <a:lnTo>
                      <a:pt x="113" y="85"/>
                    </a:lnTo>
                    <a:lnTo>
                      <a:pt x="113" y="90"/>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defTabSz="932536">
                  <a:defRPr/>
                </a:pPr>
                <a:endParaRPr lang="en-US" sz="1428" kern="0" dirty="0">
                  <a:solidFill>
                    <a:sysClr val="windowText" lastClr="000000"/>
                  </a:solidFill>
                  <a:latin typeface="Segoe UI Light"/>
                </a:endParaRPr>
              </a:p>
            </p:txBody>
          </p:sp>
        </p:grpSp>
        <p:grpSp>
          <p:nvGrpSpPr>
            <p:cNvPr id="99" name="Group 98"/>
            <p:cNvGrpSpPr/>
            <p:nvPr/>
          </p:nvGrpSpPr>
          <p:grpSpPr>
            <a:xfrm>
              <a:off x="340849" y="5231696"/>
              <a:ext cx="1370026" cy="375277"/>
              <a:chOff x="304121" y="5231696"/>
              <a:chExt cx="1370026" cy="375277"/>
            </a:xfrm>
          </p:grpSpPr>
          <p:sp>
            <p:nvSpPr>
              <p:cNvPr id="106" name="Rectangle 105"/>
              <p:cNvSpPr/>
              <p:nvPr/>
            </p:nvSpPr>
            <p:spPr bwMode="auto">
              <a:xfrm>
                <a:off x="304121" y="5246979"/>
                <a:ext cx="1295400" cy="34482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11896" tIns="0" rIns="0" bIns="0" numCol="1" spcCol="0" rtlCol="0" fromWordArt="0" anchor="t" anchorCtr="0" forceAA="0" compatLnSpc="1">
                <a:prstTxWarp prst="textNoShape">
                  <a:avLst/>
                </a:prstTxWarp>
                <a:spAutoFit/>
              </a:bodyPr>
              <a:lstStyle/>
              <a:p>
                <a:pPr defTabSz="1118735">
                  <a:lnSpc>
                    <a:spcPct val="80000"/>
                  </a:lnSpc>
                </a:pPr>
                <a:r>
                  <a:rPr lang="en-US" sz="1428" kern="0" spc="-52" dirty="0">
                    <a:solidFill>
                      <a:srgbClr val="92D050"/>
                    </a:solidFill>
                    <a:latin typeface="Segoe UI Light"/>
                    <a:ea typeface="Segoe UI" pitchFamily="34" charset="0"/>
                    <a:cs typeface="Segoe UI" pitchFamily="34" charset="0"/>
                  </a:rPr>
                  <a:t>Cloud computing</a:t>
                </a:r>
              </a:p>
            </p:txBody>
          </p:sp>
          <p:sp>
            <p:nvSpPr>
              <p:cNvPr id="107" name="Freeform 11"/>
              <p:cNvSpPr>
                <a:spLocks noChangeAspect="1" noEditPoints="1"/>
              </p:cNvSpPr>
              <p:nvPr/>
            </p:nvSpPr>
            <p:spPr bwMode="auto">
              <a:xfrm>
                <a:off x="1319974" y="5231696"/>
                <a:ext cx="354173" cy="375277"/>
              </a:xfrm>
              <a:custGeom>
                <a:avLst/>
                <a:gdLst>
                  <a:gd name="T0" fmla="*/ 175 w 327"/>
                  <a:gd name="T1" fmla="*/ 160 h 346"/>
                  <a:gd name="T2" fmla="*/ 184 w 327"/>
                  <a:gd name="T3" fmla="*/ 149 h 346"/>
                  <a:gd name="T4" fmla="*/ 192 w 327"/>
                  <a:gd name="T5" fmla="*/ 160 h 346"/>
                  <a:gd name="T6" fmla="*/ 192 w 327"/>
                  <a:gd name="T7" fmla="*/ 215 h 346"/>
                  <a:gd name="T8" fmla="*/ 198 w 327"/>
                  <a:gd name="T9" fmla="*/ 221 h 346"/>
                  <a:gd name="T10" fmla="*/ 204 w 327"/>
                  <a:gd name="T11" fmla="*/ 215 h 346"/>
                  <a:gd name="T12" fmla="*/ 204 w 327"/>
                  <a:gd name="T13" fmla="*/ 160 h 346"/>
                  <a:gd name="T14" fmla="*/ 213 w 327"/>
                  <a:gd name="T15" fmla="*/ 149 h 346"/>
                  <a:gd name="T16" fmla="*/ 221 w 327"/>
                  <a:gd name="T17" fmla="*/ 160 h 346"/>
                  <a:gd name="T18" fmla="*/ 221 w 327"/>
                  <a:gd name="T19" fmla="*/ 215 h 346"/>
                  <a:gd name="T20" fmla="*/ 227 w 327"/>
                  <a:gd name="T21" fmla="*/ 221 h 346"/>
                  <a:gd name="T22" fmla="*/ 233 w 327"/>
                  <a:gd name="T23" fmla="*/ 215 h 346"/>
                  <a:gd name="T24" fmla="*/ 233 w 327"/>
                  <a:gd name="T25" fmla="*/ 174 h 346"/>
                  <a:gd name="T26" fmla="*/ 241 w 327"/>
                  <a:gd name="T27" fmla="*/ 163 h 346"/>
                  <a:gd name="T28" fmla="*/ 250 w 327"/>
                  <a:gd name="T29" fmla="*/ 174 h 346"/>
                  <a:gd name="T30" fmla="*/ 250 w 327"/>
                  <a:gd name="T31" fmla="*/ 281 h 346"/>
                  <a:gd name="T32" fmla="*/ 185 w 327"/>
                  <a:gd name="T33" fmla="*/ 346 h 346"/>
                  <a:gd name="T34" fmla="*/ 125 w 327"/>
                  <a:gd name="T35" fmla="*/ 307 h 346"/>
                  <a:gd name="T36" fmla="*/ 78 w 327"/>
                  <a:gd name="T37" fmla="*/ 183 h 346"/>
                  <a:gd name="T38" fmla="*/ 82 w 327"/>
                  <a:gd name="T39" fmla="*/ 174 h 346"/>
                  <a:gd name="T40" fmla="*/ 85 w 327"/>
                  <a:gd name="T41" fmla="*/ 172 h 346"/>
                  <a:gd name="T42" fmla="*/ 94 w 327"/>
                  <a:gd name="T43" fmla="*/ 175 h 346"/>
                  <a:gd name="T44" fmla="*/ 136 w 327"/>
                  <a:gd name="T45" fmla="*/ 252 h 346"/>
                  <a:gd name="T46" fmla="*/ 142 w 327"/>
                  <a:gd name="T47" fmla="*/ 255 h 346"/>
                  <a:gd name="T48" fmla="*/ 147 w 327"/>
                  <a:gd name="T49" fmla="*/ 249 h 346"/>
                  <a:gd name="T50" fmla="*/ 147 w 327"/>
                  <a:gd name="T51" fmla="*/ 84 h 346"/>
                  <a:gd name="T52" fmla="*/ 155 w 327"/>
                  <a:gd name="T53" fmla="*/ 74 h 346"/>
                  <a:gd name="T54" fmla="*/ 164 w 327"/>
                  <a:gd name="T55" fmla="*/ 90 h 346"/>
                  <a:gd name="T56" fmla="*/ 164 w 327"/>
                  <a:gd name="T57" fmla="*/ 215 h 346"/>
                  <a:gd name="T58" fmla="*/ 170 w 327"/>
                  <a:gd name="T59" fmla="*/ 221 h 346"/>
                  <a:gd name="T60" fmla="*/ 175 w 327"/>
                  <a:gd name="T61" fmla="*/ 215 h 346"/>
                  <a:gd name="T62" fmla="*/ 175 w 327"/>
                  <a:gd name="T63" fmla="*/ 160 h 346"/>
                  <a:gd name="T64" fmla="*/ 268 w 327"/>
                  <a:gd name="T65" fmla="*/ 171 h 346"/>
                  <a:gd name="T66" fmla="*/ 241 w 327"/>
                  <a:gd name="T67" fmla="*/ 146 h 346"/>
                  <a:gd name="T68" fmla="*/ 236 w 327"/>
                  <a:gd name="T69" fmla="*/ 146 h 346"/>
                  <a:gd name="T70" fmla="*/ 213 w 327"/>
                  <a:gd name="T71" fmla="*/ 131 h 346"/>
                  <a:gd name="T72" fmla="*/ 198 w 327"/>
                  <a:gd name="T73" fmla="*/ 136 h 346"/>
                  <a:gd name="T74" fmla="*/ 184 w 327"/>
                  <a:gd name="T75" fmla="*/ 131 h 346"/>
                  <a:gd name="T76" fmla="*/ 181 w 327"/>
                  <a:gd name="T77" fmla="*/ 131 h 346"/>
                  <a:gd name="T78" fmla="*/ 181 w 327"/>
                  <a:gd name="T79" fmla="*/ 84 h 346"/>
                  <a:gd name="T80" fmla="*/ 155 w 327"/>
                  <a:gd name="T81" fmla="*/ 56 h 346"/>
                  <a:gd name="T82" fmla="*/ 129 w 327"/>
                  <a:gd name="T83" fmla="*/ 84 h 346"/>
                  <a:gd name="T84" fmla="*/ 129 w 327"/>
                  <a:gd name="T85" fmla="*/ 171 h 346"/>
                  <a:gd name="T86" fmla="*/ 112 w 327"/>
                  <a:gd name="T87" fmla="*/ 171 h 346"/>
                  <a:gd name="T88" fmla="*/ 110 w 327"/>
                  <a:gd name="T89" fmla="*/ 167 h 346"/>
                  <a:gd name="T90" fmla="*/ 88 w 327"/>
                  <a:gd name="T91" fmla="*/ 154 h 346"/>
                  <a:gd name="T92" fmla="*/ 77 w 327"/>
                  <a:gd name="T93" fmla="*/ 156 h 346"/>
                  <a:gd name="T94" fmla="*/ 74 w 327"/>
                  <a:gd name="T95" fmla="*/ 158 h 346"/>
                  <a:gd name="T96" fmla="*/ 61 w 327"/>
                  <a:gd name="T97" fmla="*/ 171 h 346"/>
                  <a:gd name="T98" fmla="*/ 29 w 327"/>
                  <a:gd name="T99" fmla="*/ 171 h 346"/>
                  <a:gd name="T100" fmla="*/ 0 w 327"/>
                  <a:gd name="T101" fmla="*/ 142 h 346"/>
                  <a:gd name="T102" fmla="*/ 22 w 327"/>
                  <a:gd name="T103" fmla="*/ 114 h 346"/>
                  <a:gd name="T104" fmla="*/ 29 w 327"/>
                  <a:gd name="T105" fmla="*/ 108 h 346"/>
                  <a:gd name="T106" fmla="*/ 66 w 327"/>
                  <a:gd name="T107" fmla="*/ 79 h 346"/>
                  <a:gd name="T108" fmla="*/ 75 w 327"/>
                  <a:gd name="T109" fmla="*/ 70 h 346"/>
                  <a:gd name="T110" fmla="*/ 149 w 327"/>
                  <a:gd name="T111" fmla="*/ 0 h 346"/>
                  <a:gd name="T112" fmla="*/ 215 w 327"/>
                  <a:gd name="T113" fmla="*/ 42 h 346"/>
                  <a:gd name="T114" fmla="*/ 221 w 327"/>
                  <a:gd name="T115" fmla="*/ 47 h 346"/>
                  <a:gd name="T116" fmla="*/ 229 w 327"/>
                  <a:gd name="T117" fmla="*/ 46 h 346"/>
                  <a:gd name="T118" fmla="*/ 261 w 327"/>
                  <a:gd name="T119" fmla="*/ 38 h 346"/>
                  <a:gd name="T120" fmla="*/ 327 w 327"/>
                  <a:gd name="T121" fmla="*/ 105 h 346"/>
                  <a:gd name="T122" fmla="*/ 268 w 327"/>
                  <a:gd name="T123" fmla="*/ 1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7" h="346">
                    <a:moveTo>
                      <a:pt x="175" y="160"/>
                    </a:moveTo>
                    <a:cubicBezTo>
                      <a:pt x="175" y="154"/>
                      <a:pt x="179" y="149"/>
                      <a:pt x="184" y="149"/>
                    </a:cubicBezTo>
                    <a:cubicBezTo>
                      <a:pt x="189" y="149"/>
                      <a:pt x="192" y="154"/>
                      <a:pt x="192" y="160"/>
                    </a:cubicBezTo>
                    <a:cubicBezTo>
                      <a:pt x="192" y="215"/>
                      <a:pt x="192" y="215"/>
                      <a:pt x="192" y="215"/>
                    </a:cubicBezTo>
                    <a:cubicBezTo>
                      <a:pt x="192" y="218"/>
                      <a:pt x="195" y="221"/>
                      <a:pt x="198" y="221"/>
                    </a:cubicBezTo>
                    <a:cubicBezTo>
                      <a:pt x="201" y="221"/>
                      <a:pt x="204" y="218"/>
                      <a:pt x="204" y="215"/>
                    </a:cubicBezTo>
                    <a:cubicBezTo>
                      <a:pt x="204" y="160"/>
                      <a:pt x="204" y="160"/>
                      <a:pt x="204" y="160"/>
                    </a:cubicBezTo>
                    <a:cubicBezTo>
                      <a:pt x="204" y="154"/>
                      <a:pt x="208" y="149"/>
                      <a:pt x="213" y="149"/>
                    </a:cubicBezTo>
                    <a:cubicBezTo>
                      <a:pt x="217" y="149"/>
                      <a:pt x="221" y="154"/>
                      <a:pt x="221" y="160"/>
                    </a:cubicBezTo>
                    <a:cubicBezTo>
                      <a:pt x="221" y="215"/>
                      <a:pt x="221" y="215"/>
                      <a:pt x="221" y="215"/>
                    </a:cubicBezTo>
                    <a:cubicBezTo>
                      <a:pt x="221" y="218"/>
                      <a:pt x="224" y="221"/>
                      <a:pt x="227" y="221"/>
                    </a:cubicBezTo>
                    <a:cubicBezTo>
                      <a:pt x="230" y="221"/>
                      <a:pt x="233" y="218"/>
                      <a:pt x="233" y="215"/>
                    </a:cubicBezTo>
                    <a:cubicBezTo>
                      <a:pt x="233" y="174"/>
                      <a:pt x="233" y="174"/>
                      <a:pt x="233" y="174"/>
                    </a:cubicBezTo>
                    <a:cubicBezTo>
                      <a:pt x="233" y="168"/>
                      <a:pt x="237" y="163"/>
                      <a:pt x="241" y="163"/>
                    </a:cubicBezTo>
                    <a:cubicBezTo>
                      <a:pt x="246" y="163"/>
                      <a:pt x="250" y="168"/>
                      <a:pt x="250" y="174"/>
                    </a:cubicBezTo>
                    <a:cubicBezTo>
                      <a:pt x="250" y="281"/>
                      <a:pt x="250" y="281"/>
                      <a:pt x="250" y="281"/>
                    </a:cubicBezTo>
                    <a:cubicBezTo>
                      <a:pt x="250" y="317"/>
                      <a:pt x="221" y="346"/>
                      <a:pt x="185" y="346"/>
                    </a:cubicBezTo>
                    <a:cubicBezTo>
                      <a:pt x="159" y="346"/>
                      <a:pt x="135" y="331"/>
                      <a:pt x="125" y="307"/>
                    </a:cubicBezTo>
                    <a:cubicBezTo>
                      <a:pt x="78" y="183"/>
                      <a:pt x="78" y="183"/>
                      <a:pt x="78" y="183"/>
                    </a:cubicBezTo>
                    <a:cubicBezTo>
                      <a:pt x="76" y="180"/>
                      <a:pt x="78" y="176"/>
                      <a:pt x="82" y="174"/>
                    </a:cubicBezTo>
                    <a:cubicBezTo>
                      <a:pt x="85" y="172"/>
                      <a:pt x="85" y="172"/>
                      <a:pt x="85" y="172"/>
                    </a:cubicBezTo>
                    <a:cubicBezTo>
                      <a:pt x="88" y="171"/>
                      <a:pt x="92" y="172"/>
                      <a:pt x="94" y="175"/>
                    </a:cubicBezTo>
                    <a:cubicBezTo>
                      <a:pt x="136" y="252"/>
                      <a:pt x="136" y="252"/>
                      <a:pt x="136" y="252"/>
                    </a:cubicBezTo>
                    <a:cubicBezTo>
                      <a:pt x="137" y="254"/>
                      <a:pt x="140" y="255"/>
                      <a:pt x="142" y="255"/>
                    </a:cubicBezTo>
                    <a:cubicBezTo>
                      <a:pt x="145" y="254"/>
                      <a:pt x="147" y="252"/>
                      <a:pt x="147" y="249"/>
                    </a:cubicBezTo>
                    <a:cubicBezTo>
                      <a:pt x="147" y="84"/>
                      <a:pt x="147" y="84"/>
                      <a:pt x="147" y="84"/>
                    </a:cubicBezTo>
                    <a:cubicBezTo>
                      <a:pt x="147" y="78"/>
                      <a:pt x="150" y="74"/>
                      <a:pt x="155" y="74"/>
                    </a:cubicBezTo>
                    <a:cubicBezTo>
                      <a:pt x="160" y="74"/>
                      <a:pt x="164" y="78"/>
                      <a:pt x="164" y="90"/>
                    </a:cubicBezTo>
                    <a:cubicBezTo>
                      <a:pt x="164" y="215"/>
                      <a:pt x="164" y="215"/>
                      <a:pt x="164" y="215"/>
                    </a:cubicBezTo>
                    <a:cubicBezTo>
                      <a:pt x="164" y="218"/>
                      <a:pt x="166" y="221"/>
                      <a:pt x="170" y="221"/>
                    </a:cubicBezTo>
                    <a:cubicBezTo>
                      <a:pt x="173" y="221"/>
                      <a:pt x="175" y="218"/>
                      <a:pt x="175" y="215"/>
                    </a:cubicBezTo>
                    <a:lnTo>
                      <a:pt x="175" y="160"/>
                    </a:lnTo>
                    <a:close/>
                    <a:moveTo>
                      <a:pt x="268" y="171"/>
                    </a:moveTo>
                    <a:cubicBezTo>
                      <a:pt x="266" y="157"/>
                      <a:pt x="255" y="146"/>
                      <a:pt x="241" y="146"/>
                    </a:cubicBezTo>
                    <a:cubicBezTo>
                      <a:pt x="240" y="146"/>
                      <a:pt x="238" y="146"/>
                      <a:pt x="236" y="146"/>
                    </a:cubicBezTo>
                    <a:cubicBezTo>
                      <a:pt x="231" y="137"/>
                      <a:pt x="223" y="131"/>
                      <a:pt x="213" y="131"/>
                    </a:cubicBezTo>
                    <a:cubicBezTo>
                      <a:pt x="207" y="131"/>
                      <a:pt x="203" y="133"/>
                      <a:pt x="198" y="136"/>
                    </a:cubicBezTo>
                    <a:cubicBezTo>
                      <a:pt x="194" y="133"/>
                      <a:pt x="189" y="131"/>
                      <a:pt x="184" y="131"/>
                    </a:cubicBezTo>
                    <a:cubicBezTo>
                      <a:pt x="183" y="131"/>
                      <a:pt x="182" y="131"/>
                      <a:pt x="181" y="131"/>
                    </a:cubicBezTo>
                    <a:cubicBezTo>
                      <a:pt x="181" y="84"/>
                      <a:pt x="181" y="84"/>
                      <a:pt x="181" y="84"/>
                    </a:cubicBezTo>
                    <a:cubicBezTo>
                      <a:pt x="181" y="69"/>
                      <a:pt x="170" y="56"/>
                      <a:pt x="155" y="56"/>
                    </a:cubicBezTo>
                    <a:cubicBezTo>
                      <a:pt x="141" y="56"/>
                      <a:pt x="129" y="69"/>
                      <a:pt x="129" y="84"/>
                    </a:cubicBezTo>
                    <a:cubicBezTo>
                      <a:pt x="129" y="171"/>
                      <a:pt x="129" y="171"/>
                      <a:pt x="129" y="171"/>
                    </a:cubicBezTo>
                    <a:cubicBezTo>
                      <a:pt x="112" y="171"/>
                      <a:pt x="112" y="171"/>
                      <a:pt x="112" y="171"/>
                    </a:cubicBezTo>
                    <a:cubicBezTo>
                      <a:pt x="110" y="167"/>
                      <a:pt x="110" y="167"/>
                      <a:pt x="110" y="167"/>
                    </a:cubicBezTo>
                    <a:cubicBezTo>
                      <a:pt x="105" y="159"/>
                      <a:pt x="97" y="154"/>
                      <a:pt x="88" y="154"/>
                    </a:cubicBezTo>
                    <a:cubicBezTo>
                      <a:pt x="84" y="154"/>
                      <a:pt x="80" y="155"/>
                      <a:pt x="77" y="156"/>
                    </a:cubicBezTo>
                    <a:cubicBezTo>
                      <a:pt x="74" y="158"/>
                      <a:pt x="74" y="158"/>
                      <a:pt x="74" y="158"/>
                    </a:cubicBezTo>
                    <a:cubicBezTo>
                      <a:pt x="68" y="161"/>
                      <a:pt x="64" y="166"/>
                      <a:pt x="61" y="171"/>
                    </a:cubicBezTo>
                    <a:cubicBezTo>
                      <a:pt x="29" y="171"/>
                      <a:pt x="29" y="171"/>
                      <a:pt x="29" y="171"/>
                    </a:cubicBezTo>
                    <a:cubicBezTo>
                      <a:pt x="13" y="171"/>
                      <a:pt x="0" y="158"/>
                      <a:pt x="0" y="142"/>
                    </a:cubicBezTo>
                    <a:cubicBezTo>
                      <a:pt x="0" y="129"/>
                      <a:pt x="9" y="117"/>
                      <a:pt x="22" y="114"/>
                    </a:cubicBezTo>
                    <a:cubicBezTo>
                      <a:pt x="25" y="113"/>
                      <a:pt x="28" y="111"/>
                      <a:pt x="29" y="108"/>
                    </a:cubicBezTo>
                    <a:cubicBezTo>
                      <a:pt x="35" y="92"/>
                      <a:pt x="49" y="81"/>
                      <a:pt x="66" y="79"/>
                    </a:cubicBezTo>
                    <a:cubicBezTo>
                      <a:pt x="71" y="79"/>
                      <a:pt x="75" y="74"/>
                      <a:pt x="75" y="70"/>
                    </a:cubicBezTo>
                    <a:cubicBezTo>
                      <a:pt x="77" y="30"/>
                      <a:pt x="109" y="0"/>
                      <a:pt x="149" y="0"/>
                    </a:cubicBezTo>
                    <a:cubicBezTo>
                      <a:pt x="177" y="0"/>
                      <a:pt x="203" y="16"/>
                      <a:pt x="215" y="42"/>
                    </a:cubicBezTo>
                    <a:cubicBezTo>
                      <a:pt x="216" y="44"/>
                      <a:pt x="218" y="46"/>
                      <a:pt x="221" y="47"/>
                    </a:cubicBezTo>
                    <a:cubicBezTo>
                      <a:pt x="224" y="48"/>
                      <a:pt x="227" y="48"/>
                      <a:pt x="229" y="46"/>
                    </a:cubicBezTo>
                    <a:cubicBezTo>
                      <a:pt x="239" y="41"/>
                      <a:pt x="250" y="38"/>
                      <a:pt x="261" y="38"/>
                    </a:cubicBezTo>
                    <a:cubicBezTo>
                      <a:pt x="298" y="38"/>
                      <a:pt x="327" y="68"/>
                      <a:pt x="327" y="105"/>
                    </a:cubicBezTo>
                    <a:cubicBezTo>
                      <a:pt x="327" y="139"/>
                      <a:pt x="301" y="168"/>
                      <a:pt x="268" y="171"/>
                    </a:cubicBezTo>
                    <a:close/>
                  </a:path>
                </a:pathLst>
              </a:custGeom>
              <a:solidFill>
                <a:srgbClr val="FFFFFF"/>
              </a:solidFill>
              <a:ln>
                <a:noFill/>
              </a:ln>
            </p:spPr>
            <p:txBody>
              <a:bodyPr vert="horz" wrap="square" lIns="93247" tIns="46623" rIns="93247" bIns="46623" numCol="1" anchor="t" anchorCtr="0" compatLnSpc="1">
                <a:prstTxWarp prst="textNoShape">
                  <a:avLst/>
                </a:prstTxWarp>
              </a:bodyPr>
              <a:lstStyle/>
              <a:p>
                <a:pPr defTabSz="932536">
                  <a:defRPr/>
                </a:pPr>
                <a:endParaRPr lang="en-US" sz="1428" kern="0" dirty="0">
                  <a:solidFill>
                    <a:sysClr val="windowText" lastClr="000000"/>
                  </a:solidFill>
                  <a:latin typeface="Segoe UI Light"/>
                </a:endParaRPr>
              </a:p>
            </p:txBody>
          </p:sp>
        </p:grpSp>
        <p:grpSp>
          <p:nvGrpSpPr>
            <p:cNvPr id="100" name="Group 99"/>
            <p:cNvGrpSpPr/>
            <p:nvPr/>
          </p:nvGrpSpPr>
          <p:grpSpPr>
            <a:xfrm>
              <a:off x="340849" y="4362673"/>
              <a:ext cx="1370026" cy="344820"/>
              <a:chOff x="304121" y="4332890"/>
              <a:chExt cx="1370026" cy="344820"/>
            </a:xfrm>
          </p:grpSpPr>
          <p:sp>
            <p:nvSpPr>
              <p:cNvPr id="104" name="Rectangle 103"/>
              <p:cNvSpPr/>
              <p:nvPr/>
            </p:nvSpPr>
            <p:spPr bwMode="auto">
              <a:xfrm>
                <a:off x="304121" y="4332890"/>
                <a:ext cx="1054065" cy="34482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11896" tIns="0" rIns="0" bIns="0" numCol="1" spcCol="0" rtlCol="0" fromWordArt="0" anchor="t" anchorCtr="0" forceAA="0" compatLnSpc="1">
                <a:prstTxWarp prst="textNoShape">
                  <a:avLst/>
                </a:prstTxWarp>
                <a:spAutoFit/>
              </a:bodyPr>
              <a:lstStyle/>
              <a:p>
                <a:pPr defTabSz="1118735">
                  <a:lnSpc>
                    <a:spcPct val="80000"/>
                  </a:lnSpc>
                </a:pPr>
                <a:r>
                  <a:rPr lang="en-US" sz="1428" kern="0" spc="-52" dirty="0">
                    <a:solidFill>
                      <a:srgbClr val="92D050"/>
                    </a:solidFill>
                    <a:latin typeface="Segoe UI Light"/>
                    <a:ea typeface="Segoe UI" pitchFamily="34" charset="0"/>
                    <a:cs typeface="Segoe UI" pitchFamily="34" charset="0"/>
                  </a:rPr>
                  <a:t>Data explosion</a:t>
                </a:r>
              </a:p>
            </p:txBody>
          </p:sp>
          <p:sp>
            <p:nvSpPr>
              <p:cNvPr id="105" name="Freeform 595"/>
              <p:cNvSpPr>
                <a:spLocks noChangeAspect="1" noEditPoints="1"/>
              </p:cNvSpPr>
              <p:nvPr/>
            </p:nvSpPr>
            <p:spPr bwMode="auto">
              <a:xfrm>
                <a:off x="1319974" y="4369398"/>
                <a:ext cx="354173" cy="271694"/>
              </a:xfrm>
              <a:custGeom>
                <a:avLst/>
                <a:gdLst>
                  <a:gd name="T0" fmla="*/ 401 w 402"/>
                  <a:gd name="T1" fmla="*/ 221 h 308"/>
                  <a:gd name="T2" fmla="*/ 383 w 402"/>
                  <a:gd name="T3" fmla="*/ 156 h 308"/>
                  <a:gd name="T4" fmla="*/ 351 w 402"/>
                  <a:gd name="T5" fmla="*/ 43 h 308"/>
                  <a:gd name="T6" fmla="*/ 340 w 402"/>
                  <a:gd name="T7" fmla="*/ 3 h 308"/>
                  <a:gd name="T8" fmla="*/ 338 w 402"/>
                  <a:gd name="T9" fmla="*/ 1 h 308"/>
                  <a:gd name="T10" fmla="*/ 336 w 402"/>
                  <a:gd name="T11" fmla="*/ 0 h 308"/>
                  <a:gd name="T12" fmla="*/ 246 w 402"/>
                  <a:gd name="T13" fmla="*/ 0 h 308"/>
                  <a:gd name="T14" fmla="*/ 184 w 402"/>
                  <a:gd name="T15" fmla="*/ 0 h 308"/>
                  <a:gd name="T16" fmla="*/ 77 w 402"/>
                  <a:gd name="T17" fmla="*/ 0 h 308"/>
                  <a:gd name="T18" fmla="*/ 66 w 402"/>
                  <a:gd name="T19" fmla="*/ 0 h 308"/>
                  <a:gd name="T20" fmla="*/ 62 w 402"/>
                  <a:gd name="T21" fmla="*/ 3 h 308"/>
                  <a:gd name="T22" fmla="*/ 44 w 402"/>
                  <a:gd name="T23" fmla="*/ 68 h 308"/>
                  <a:gd name="T24" fmla="*/ 12 w 402"/>
                  <a:gd name="T25" fmla="*/ 181 h 308"/>
                  <a:gd name="T26" fmla="*/ 1 w 402"/>
                  <a:gd name="T27" fmla="*/ 221 h 308"/>
                  <a:gd name="T28" fmla="*/ 5 w 402"/>
                  <a:gd name="T29" fmla="*/ 227 h 308"/>
                  <a:gd name="T30" fmla="*/ 80 w 402"/>
                  <a:gd name="T31" fmla="*/ 227 h 308"/>
                  <a:gd name="T32" fmla="*/ 188 w 402"/>
                  <a:gd name="T33" fmla="*/ 227 h 308"/>
                  <a:gd name="T34" fmla="*/ 234 w 402"/>
                  <a:gd name="T35" fmla="*/ 227 h 308"/>
                  <a:gd name="T36" fmla="*/ 350 w 402"/>
                  <a:gd name="T37" fmla="*/ 227 h 308"/>
                  <a:gd name="T38" fmla="*/ 397 w 402"/>
                  <a:gd name="T39" fmla="*/ 227 h 308"/>
                  <a:gd name="T40" fmla="*/ 401 w 402"/>
                  <a:gd name="T41" fmla="*/ 221 h 308"/>
                  <a:gd name="T42" fmla="*/ 397 w 402"/>
                  <a:gd name="T43" fmla="*/ 237 h 308"/>
                  <a:gd name="T44" fmla="*/ 352 w 402"/>
                  <a:gd name="T45" fmla="*/ 237 h 308"/>
                  <a:gd name="T46" fmla="*/ 247 w 402"/>
                  <a:gd name="T47" fmla="*/ 237 h 308"/>
                  <a:gd name="T48" fmla="*/ 126 w 402"/>
                  <a:gd name="T49" fmla="*/ 237 h 308"/>
                  <a:gd name="T50" fmla="*/ 32 w 402"/>
                  <a:gd name="T51" fmla="*/ 237 h 308"/>
                  <a:gd name="T52" fmla="*/ 5 w 402"/>
                  <a:gd name="T53" fmla="*/ 237 h 308"/>
                  <a:gd name="T54" fmla="*/ 1 w 402"/>
                  <a:gd name="T55" fmla="*/ 241 h 308"/>
                  <a:gd name="T56" fmla="*/ 1 w 402"/>
                  <a:gd name="T57" fmla="*/ 304 h 308"/>
                  <a:gd name="T58" fmla="*/ 5 w 402"/>
                  <a:gd name="T59" fmla="*/ 308 h 308"/>
                  <a:gd name="T60" fmla="*/ 50 w 402"/>
                  <a:gd name="T61" fmla="*/ 308 h 308"/>
                  <a:gd name="T62" fmla="*/ 155 w 402"/>
                  <a:gd name="T63" fmla="*/ 308 h 308"/>
                  <a:gd name="T64" fmla="*/ 276 w 402"/>
                  <a:gd name="T65" fmla="*/ 308 h 308"/>
                  <a:gd name="T66" fmla="*/ 370 w 402"/>
                  <a:gd name="T67" fmla="*/ 308 h 308"/>
                  <a:gd name="T68" fmla="*/ 397 w 402"/>
                  <a:gd name="T69" fmla="*/ 308 h 308"/>
                  <a:gd name="T70" fmla="*/ 400 w 402"/>
                  <a:gd name="T71" fmla="*/ 307 h 308"/>
                  <a:gd name="T72" fmla="*/ 401 w 402"/>
                  <a:gd name="T73" fmla="*/ 304 h 308"/>
                  <a:gd name="T74" fmla="*/ 401 w 402"/>
                  <a:gd name="T75" fmla="*/ 241 h 308"/>
                  <a:gd name="T76" fmla="*/ 397 w 402"/>
                  <a:gd name="T77" fmla="*/ 237 h 308"/>
                  <a:gd name="T78" fmla="*/ 44 w 402"/>
                  <a:gd name="T79" fmla="*/ 285 h 308"/>
                  <a:gd name="T80" fmla="*/ 32 w 402"/>
                  <a:gd name="T81" fmla="*/ 272 h 308"/>
                  <a:gd name="T82" fmla="*/ 44 w 402"/>
                  <a:gd name="T83" fmla="*/ 260 h 308"/>
                  <a:gd name="T84" fmla="*/ 57 w 402"/>
                  <a:gd name="T85" fmla="*/ 272 h 308"/>
                  <a:gd name="T86" fmla="*/ 44 w 402"/>
                  <a:gd name="T87" fmla="*/ 285 h 308"/>
                  <a:gd name="T88" fmla="*/ 269 w 402"/>
                  <a:gd name="T89" fmla="*/ 285 h 308"/>
                  <a:gd name="T90" fmla="*/ 256 w 402"/>
                  <a:gd name="T91" fmla="*/ 272 h 308"/>
                  <a:gd name="T92" fmla="*/ 269 w 402"/>
                  <a:gd name="T93" fmla="*/ 260 h 308"/>
                  <a:gd name="T94" fmla="*/ 282 w 402"/>
                  <a:gd name="T95" fmla="*/ 272 h 308"/>
                  <a:gd name="T96" fmla="*/ 269 w 402"/>
                  <a:gd name="T97" fmla="*/ 285 h 308"/>
                  <a:gd name="T98" fmla="*/ 313 w 402"/>
                  <a:gd name="T99" fmla="*/ 285 h 308"/>
                  <a:gd name="T100" fmla="*/ 300 w 402"/>
                  <a:gd name="T101" fmla="*/ 272 h 308"/>
                  <a:gd name="T102" fmla="*/ 313 w 402"/>
                  <a:gd name="T103" fmla="*/ 260 h 308"/>
                  <a:gd name="T104" fmla="*/ 326 w 402"/>
                  <a:gd name="T105" fmla="*/ 272 h 308"/>
                  <a:gd name="T106" fmla="*/ 313 w 402"/>
                  <a:gd name="T107" fmla="*/ 285 h 308"/>
                  <a:gd name="T108" fmla="*/ 358 w 402"/>
                  <a:gd name="T109" fmla="*/ 285 h 308"/>
                  <a:gd name="T110" fmla="*/ 345 w 402"/>
                  <a:gd name="T111" fmla="*/ 272 h 308"/>
                  <a:gd name="T112" fmla="*/ 358 w 402"/>
                  <a:gd name="T113" fmla="*/ 260 h 308"/>
                  <a:gd name="T114" fmla="*/ 370 w 402"/>
                  <a:gd name="T115" fmla="*/ 272 h 308"/>
                  <a:gd name="T116" fmla="*/ 358 w 402"/>
                  <a:gd name="T117" fmla="*/ 28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308">
                    <a:moveTo>
                      <a:pt x="401" y="221"/>
                    </a:moveTo>
                    <a:cubicBezTo>
                      <a:pt x="395" y="199"/>
                      <a:pt x="389" y="178"/>
                      <a:pt x="383" y="156"/>
                    </a:cubicBezTo>
                    <a:cubicBezTo>
                      <a:pt x="372" y="118"/>
                      <a:pt x="361" y="81"/>
                      <a:pt x="351" y="43"/>
                    </a:cubicBezTo>
                    <a:cubicBezTo>
                      <a:pt x="347" y="30"/>
                      <a:pt x="343" y="17"/>
                      <a:pt x="340" y="3"/>
                    </a:cubicBezTo>
                    <a:cubicBezTo>
                      <a:pt x="339" y="2"/>
                      <a:pt x="339" y="1"/>
                      <a:pt x="338" y="1"/>
                    </a:cubicBezTo>
                    <a:cubicBezTo>
                      <a:pt x="338" y="0"/>
                      <a:pt x="337" y="0"/>
                      <a:pt x="336" y="0"/>
                    </a:cubicBezTo>
                    <a:cubicBezTo>
                      <a:pt x="306" y="0"/>
                      <a:pt x="276" y="0"/>
                      <a:pt x="246" y="0"/>
                    </a:cubicBezTo>
                    <a:cubicBezTo>
                      <a:pt x="226" y="0"/>
                      <a:pt x="205" y="0"/>
                      <a:pt x="184" y="0"/>
                    </a:cubicBezTo>
                    <a:cubicBezTo>
                      <a:pt x="149" y="0"/>
                      <a:pt x="113" y="0"/>
                      <a:pt x="77" y="0"/>
                    </a:cubicBezTo>
                    <a:cubicBezTo>
                      <a:pt x="73" y="0"/>
                      <a:pt x="70" y="0"/>
                      <a:pt x="66" y="0"/>
                    </a:cubicBezTo>
                    <a:cubicBezTo>
                      <a:pt x="65" y="0"/>
                      <a:pt x="63" y="1"/>
                      <a:pt x="62" y="3"/>
                    </a:cubicBezTo>
                    <a:cubicBezTo>
                      <a:pt x="56" y="25"/>
                      <a:pt x="50" y="47"/>
                      <a:pt x="44" y="68"/>
                    </a:cubicBezTo>
                    <a:cubicBezTo>
                      <a:pt x="33" y="106"/>
                      <a:pt x="23" y="143"/>
                      <a:pt x="12" y="181"/>
                    </a:cubicBezTo>
                    <a:cubicBezTo>
                      <a:pt x="9" y="194"/>
                      <a:pt x="5" y="208"/>
                      <a:pt x="1" y="221"/>
                    </a:cubicBezTo>
                    <a:cubicBezTo>
                      <a:pt x="0" y="224"/>
                      <a:pt x="3" y="227"/>
                      <a:pt x="5" y="227"/>
                    </a:cubicBezTo>
                    <a:cubicBezTo>
                      <a:pt x="30" y="227"/>
                      <a:pt x="55" y="227"/>
                      <a:pt x="80" y="227"/>
                    </a:cubicBezTo>
                    <a:cubicBezTo>
                      <a:pt x="116" y="227"/>
                      <a:pt x="152" y="227"/>
                      <a:pt x="188" y="227"/>
                    </a:cubicBezTo>
                    <a:cubicBezTo>
                      <a:pt x="203" y="227"/>
                      <a:pt x="218" y="227"/>
                      <a:pt x="234" y="227"/>
                    </a:cubicBezTo>
                    <a:cubicBezTo>
                      <a:pt x="272" y="227"/>
                      <a:pt x="311" y="227"/>
                      <a:pt x="350" y="227"/>
                    </a:cubicBezTo>
                    <a:cubicBezTo>
                      <a:pt x="365" y="227"/>
                      <a:pt x="381" y="227"/>
                      <a:pt x="397" y="227"/>
                    </a:cubicBezTo>
                    <a:cubicBezTo>
                      <a:pt x="399" y="227"/>
                      <a:pt x="402" y="224"/>
                      <a:pt x="401" y="221"/>
                    </a:cubicBezTo>
                    <a:close/>
                    <a:moveTo>
                      <a:pt x="397" y="237"/>
                    </a:moveTo>
                    <a:cubicBezTo>
                      <a:pt x="382" y="237"/>
                      <a:pt x="367" y="237"/>
                      <a:pt x="352" y="237"/>
                    </a:cubicBezTo>
                    <a:cubicBezTo>
                      <a:pt x="317" y="237"/>
                      <a:pt x="282" y="237"/>
                      <a:pt x="247" y="237"/>
                    </a:cubicBezTo>
                    <a:cubicBezTo>
                      <a:pt x="207" y="237"/>
                      <a:pt x="167" y="237"/>
                      <a:pt x="126" y="237"/>
                    </a:cubicBezTo>
                    <a:cubicBezTo>
                      <a:pt x="95" y="237"/>
                      <a:pt x="63" y="237"/>
                      <a:pt x="32" y="237"/>
                    </a:cubicBezTo>
                    <a:cubicBezTo>
                      <a:pt x="23" y="237"/>
                      <a:pt x="14" y="237"/>
                      <a:pt x="5" y="237"/>
                    </a:cubicBezTo>
                    <a:cubicBezTo>
                      <a:pt x="3" y="237"/>
                      <a:pt x="1" y="238"/>
                      <a:pt x="1" y="241"/>
                    </a:cubicBezTo>
                    <a:cubicBezTo>
                      <a:pt x="1" y="262"/>
                      <a:pt x="1" y="283"/>
                      <a:pt x="1" y="304"/>
                    </a:cubicBezTo>
                    <a:cubicBezTo>
                      <a:pt x="1" y="306"/>
                      <a:pt x="3" y="308"/>
                      <a:pt x="5" y="308"/>
                    </a:cubicBezTo>
                    <a:cubicBezTo>
                      <a:pt x="20" y="308"/>
                      <a:pt x="35" y="308"/>
                      <a:pt x="50" y="308"/>
                    </a:cubicBezTo>
                    <a:cubicBezTo>
                      <a:pt x="85" y="308"/>
                      <a:pt x="120" y="308"/>
                      <a:pt x="155" y="308"/>
                    </a:cubicBezTo>
                    <a:cubicBezTo>
                      <a:pt x="195" y="308"/>
                      <a:pt x="235" y="308"/>
                      <a:pt x="276" y="308"/>
                    </a:cubicBezTo>
                    <a:cubicBezTo>
                      <a:pt x="307" y="308"/>
                      <a:pt x="339" y="308"/>
                      <a:pt x="370" y="308"/>
                    </a:cubicBezTo>
                    <a:cubicBezTo>
                      <a:pt x="379" y="308"/>
                      <a:pt x="388" y="308"/>
                      <a:pt x="397" y="308"/>
                    </a:cubicBezTo>
                    <a:cubicBezTo>
                      <a:pt x="398" y="308"/>
                      <a:pt x="399" y="308"/>
                      <a:pt x="400" y="307"/>
                    </a:cubicBezTo>
                    <a:cubicBezTo>
                      <a:pt x="400" y="306"/>
                      <a:pt x="401" y="305"/>
                      <a:pt x="401" y="304"/>
                    </a:cubicBezTo>
                    <a:cubicBezTo>
                      <a:pt x="401" y="283"/>
                      <a:pt x="401" y="262"/>
                      <a:pt x="401" y="241"/>
                    </a:cubicBezTo>
                    <a:cubicBezTo>
                      <a:pt x="401" y="238"/>
                      <a:pt x="399" y="237"/>
                      <a:pt x="397" y="237"/>
                    </a:cubicBezTo>
                    <a:close/>
                    <a:moveTo>
                      <a:pt x="44" y="285"/>
                    </a:moveTo>
                    <a:cubicBezTo>
                      <a:pt x="37" y="285"/>
                      <a:pt x="32" y="279"/>
                      <a:pt x="32" y="272"/>
                    </a:cubicBezTo>
                    <a:cubicBezTo>
                      <a:pt x="32" y="265"/>
                      <a:pt x="37" y="260"/>
                      <a:pt x="44" y="260"/>
                    </a:cubicBezTo>
                    <a:cubicBezTo>
                      <a:pt x="51" y="260"/>
                      <a:pt x="57" y="265"/>
                      <a:pt x="57" y="272"/>
                    </a:cubicBezTo>
                    <a:cubicBezTo>
                      <a:pt x="57" y="279"/>
                      <a:pt x="51" y="285"/>
                      <a:pt x="44" y="285"/>
                    </a:cubicBezTo>
                    <a:close/>
                    <a:moveTo>
                      <a:pt x="269" y="285"/>
                    </a:moveTo>
                    <a:cubicBezTo>
                      <a:pt x="262" y="285"/>
                      <a:pt x="256" y="279"/>
                      <a:pt x="256" y="272"/>
                    </a:cubicBezTo>
                    <a:cubicBezTo>
                      <a:pt x="256" y="265"/>
                      <a:pt x="262" y="260"/>
                      <a:pt x="269" y="260"/>
                    </a:cubicBezTo>
                    <a:cubicBezTo>
                      <a:pt x="276" y="260"/>
                      <a:pt x="282" y="265"/>
                      <a:pt x="282" y="272"/>
                    </a:cubicBezTo>
                    <a:cubicBezTo>
                      <a:pt x="282" y="279"/>
                      <a:pt x="276" y="285"/>
                      <a:pt x="269" y="285"/>
                    </a:cubicBezTo>
                    <a:close/>
                    <a:moveTo>
                      <a:pt x="313" y="285"/>
                    </a:moveTo>
                    <a:cubicBezTo>
                      <a:pt x="306" y="285"/>
                      <a:pt x="300" y="279"/>
                      <a:pt x="300" y="272"/>
                    </a:cubicBezTo>
                    <a:cubicBezTo>
                      <a:pt x="300" y="265"/>
                      <a:pt x="306" y="260"/>
                      <a:pt x="313" y="260"/>
                    </a:cubicBezTo>
                    <a:cubicBezTo>
                      <a:pt x="320" y="260"/>
                      <a:pt x="326" y="265"/>
                      <a:pt x="326" y="272"/>
                    </a:cubicBezTo>
                    <a:cubicBezTo>
                      <a:pt x="326" y="279"/>
                      <a:pt x="320" y="285"/>
                      <a:pt x="313" y="285"/>
                    </a:cubicBezTo>
                    <a:close/>
                    <a:moveTo>
                      <a:pt x="358" y="285"/>
                    </a:moveTo>
                    <a:cubicBezTo>
                      <a:pt x="351" y="285"/>
                      <a:pt x="345" y="279"/>
                      <a:pt x="345" y="272"/>
                    </a:cubicBezTo>
                    <a:cubicBezTo>
                      <a:pt x="345" y="265"/>
                      <a:pt x="351" y="260"/>
                      <a:pt x="358" y="260"/>
                    </a:cubicBezTo>
                    <a:cubicBezTo>
                      <a:pt x="365" y="260"/>
                      <a:pt x="370" y="265"/>
                      <a:pt x="370" y="272"/>
                    </a:cubicBezTo>
                    <a:cubicBezTo>
                      <a:pt x="370" y="279"/>
                      <a:pt x="365" y="285"/>
                      <a:pt x="358" y="285"/>
                    </a:cubicBez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defTabSz="932536">
                  <a:defRPr/>
                </a:pPr>
                <a:endParaRPr lang="en-US" sz="1428" kern="0" dirty="0">
                  <a:solidFill>
                    <a:sysClr val="windowText" lastClr="000000"/>
                  </a:solidFill>
                  <a:latin typeface="Segoe UI Light"/>
                </a:endParaRPr>
              </a:p>
            </p:txBody>
          </p:sp>
        </p:grpSp>
        <p:grpSp>
          <p:nvGrpSpPr>
            <p:cNvPr id="101" name="Group 100"/>
            <p:cNvGrpSpPr/>
            <p:nvPr/>
          </p:nvGrpSpPr>
          <p:grpSpPr>
            <a:xfrm>
              <a:off x="340849" y="3482432"/>
              <a:ext cx="1370026" cy="355927"/>
              <a:chOff x="304121" y="3354200"/>
              <a:chExt cx="1370026" cy="355927"/>
            </a:xfrm>
          </p:grpSpPr>
          <p:sp>
            <p:nvSpPr>
              <p:cNvPr id="102" name="Rectangle 101"/>
              <p:cNvSpPr/>
              <p:nvPr/>
            </p:nvSpPr>
            <p:spPr bwMode="auto">
              <a:xfrm>
                <a:off x="304121" y="3359807"/>
                <a:ext cx="1131238" cy="34482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11896" tIns="0" rIns="0" bIns="0" numCol="1" spcCol="0" rtlCol="0" fromWordArt="0" anchor="t" anchorCtr="0" forceAA="0" compatLnSpc="1">
                <a:prstTxWarp prst="textNoShape">
                  <a:avLst/>
                </a:prstTxWarp>
                <a:spAutoFit/>
              </a:bodyPr>
              <a:lstStyle/>
              <a:p>
                <a:pPr defTabSz="1118735">
                  <a:lnSpc>
                    <a:spcPct val="80000"/>
                  </a:lnSpc>
                </a:pPr>
                <a: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t>Device</a:t>
                </a:r>
                <a:b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br>
                <a:r>
                  <a:rPr lang="en-US" sz="1428" kern="0" spc="-52" dirty="0">
                    <a:gradFill>
                      <a:gsLst>
                        <a:gs pos="0">
                          <a:srgbClr val="FFFFFF"/>
                        </a:gs>
                        <a:gs pos="100000">
                          <a:srgbClr val="FFFFFF"/>
                        </a:gs>
                      </a:gsLst>
                      <a:lin ang="5400000" scaled="0"/>
                    </a:gradFill>
                    <a:latin typeface="Segoe UI Light"/>
                    <a:ea typeface="Segoe UI" pitchFamily="34" charset="0"/>
                    <a:cs typeface="Segoe UI" pitchFamily="34" charset="0"/>
                  </a:rPr>
                  <a:t>proliferation</a:t>
                </a:r>
              </a:p>
            </p:txBody>
          </p:sp>
          <p:sp>
            <p:nvSpPr>
              <p:cNvPr id="103" name="Freeform 376"/>
              <p:cNvSpPr>
                <a:spLocks noChangeAspect="1" noEditPoints="1"/>
              </p:cNvSpPr>
              <p:nvPr/>
            </p:nvSpPr>
            <p:spPr bwMode="auto">
              <a:xfrm>
                <a:off x="1319974" y="3354200"/>
                <a:ext cx="354173" cy="355927"/>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defTabSz="932536">
                  <a:defRPr/>
                </a:pPr>
                <a:endParaRPr lang="en-US" sz="1428" kern="0" dirty="0">
                  <a:solidFill>
                    <a:sysClr val="windowText" lastClr="000000"/>
                  </a:solidFill>
                  <a:latin typeface="Segoe UI Light"/>
                </a:endParaRPr>
              </a:p>
            </p:txBody>
          </p:sp>
        </p:grpSp>
      </p:grpSp>
      <p:grpSp>
        <p:nvGrpSpPr>
          <p:cNvPr id="91" name="Group 90"/>
          <p:cNvGrpSpPr/>
          <p:nvPr/>
        </p:nvGrpSpPr>
        <p:grpSpPr>
          <a:xfrm>
            <a:off x="2841381" y="2466692"/>
            <a:ext cx="1845057" cy="2841420"/>
            <a:chOff x="9927748" y="3336286"/>
            <a:chExt cx="1808829" cy="2786354"/>
          </a:xfrm>
        </p:grpSpPr>
        <p:sp>
          <p:nvSpPr>
            <p:cNvPr id="86" name="TextBox 85"/>
            <p:cNvSpPr txBox="1"/>
            <p:nvPr/>
          </p:nvSpPr>
          <p:spPr>
            <a:xfrm>
              <a:off x="9927748" y="4875968"/>
              <a:ext cx="1808829" cy="1246672"/>
            </a:xfrm>
            <a:prstGeom prst="rect">
              <a:avLst/>
            </a:prstGeom>
            <a:noFill/>
          </p:spPr>
          <p:txBody>
            <a:bodyPr wrap="non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Business KPI’s</a:t>
              </a:r>
            </a:p>
            <a:p>
              <a:pPr marL="234754" indent="-234754" defTabSz="932498">
                <a:buFont typeface="Arial" pitchFamily="34" charset="0"/>
                <a:buChar char="•"/>
              </a:pPr>
              <a:r>
                <a:rPr lang="en-US" sz="918" strike="sngStrike"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Conception to Service</a:t>
              </a:r>
            </a:p>
            <a:p>
              <a:pPr marL="234754" indent="-234754" defTabSz="932498">
                <a:buFont typeface="Arial" pitchFamily="34" charset="0"/>
                <a:buChar char="•"/>
              </a:pPr>
              <a:r>
                <a:rPr lang="en-US" sz="918" strike="sngStrike"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Reduction in </a:t>
              </a:r>
              <a:r>
                <a:rPr lang="en-US" sz="918" strike="sngStrike" dirty="0" err="1">
                  <a:gradFill>
                    <a:gsLst>
                      <a:gs pos="0">
                        <a:srgbClr val="FFFFFF">
                          <a:lumMod val="75000"/>
                          <a:lumOff val="25000"/>
                        </a:srgbClr>
                      </a:gs>
                      <a:gs pos="80000">
                        <a:srgbClr val="FFFFFF">
                          <a:lumMod val="65000"/>
                          <a:lumOff val="35000"/>
                        </a:srgbClr>
                      </a:gs>
                    </a:gsLst>
                    <a:lin ang="16200000" scaled="0"/>
                  </a:gradFill>
                  <a:latin typeface="Segoe UI Light" pitchFamily="34" charset="0"/>
                </a:rPr>
                <a:t>Opex</a:t>
              </a:r>
              <a:endParaRPr lang="en-US" sz="918" strike="sngStrike"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pPr marL="234754" indent="-234754" defTabSz="932498">
                <a:buFont typeface="Arial" pitchFamily="34" charset="0"/>
                <a:buChar char="•"/>
              </a:pPr>
              <a:r>
                <a:rPr lang="en-US" sz="918" strike="sngStrike"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Incremental Revenue</a:t>
              </a:r>
            </a:p>
            <a:p>
              <a:pPr marL="234754" indent="-234754" defTabSz="932498">
                <a:buFont typeface="Arial" pitchFamily="34" charset="0"/>
                <a:buChar char="•"/>
              </a:pPr>
              <a:r>
                <a:rPr lang="en-US" sz="918" strike="sngStrike"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Incremental Margin</a:t>
              </a:r>
            </a:p>
            <a:p>
              <a:pPr marL="234754" indent="-234754" defTabSz="932498">
                <a:buFont typeface="Arial" pitchFamily="34" charset="0"/>
                <a:buChar char="•"/>
              </a:pPr>
              <a:r>
                <a:rPr lang="en-US" sz="918" dirty="0">
                  <a:solidFill>
                    <a:srgbClr val="92D050"/>
                  </a:solidFill>
                  <a:latin typeface="Segoe UI Light" pitchFamily="34" charset="0"/>
                </a:rPr>
                <a:t>Time to Market</a:t>
              </a:r>
            </a:p>
            <a:p>
              <a:pPr marL="234754" indent="-234754" defTabSz="932498">
                <a:buFont typeface="Arial" pitchFamily="34" charset="0"/>
                <a:buChar char="•"/>
              </a:pPr>
              <a:r>
                <a:rPr lang="en-US" sz="918" dirty="0">
                  <a:solidFill>
                    <a:srgbClr val="92D050"/>
                  </a:solidFill>
                  <a:latin typeface="Segoe UI Light" pitchFamily="34" charset="0"/>
                </a:rPr>
                <a:t>Reduction of Process Complexity</a:t>
              </a:r>
            </a:p>
            <a:p>
              <a:pPr marL="234754" indent="-234754" defTabSz="932498">
                <a:buFont typeface="Arial" pitchFamily="34" charset="0"/>
                <a:buChar char="•"/>
              </a:pPr>
              <a:endParaRPr lang="en-US" sz="918" dirty="0">
                <a:solidFill>
                  <a:srgbClr val="92D050"/>
                </a:solidFill>
                <a:latin typeface="Segoe UI Light" pitchFamily="34" charset="0"/>
              </a:endParaRPr>
            </a:p>
          </p:txBody>
        </p:sp>
        <p:sp>
          <p:nvSpPr>
            <p:cNvPr id="87" name="TextBox 86"/>
            <p:cNvSpPr txBox="1"/>
            <p:nvPr/>
          </p:nvSpPr>
          <p:spPr>
            <a:xfrm>
              <a:off x="9927748" y="3336286"/>
              <a:ext cx="1412804" cy="969634"/>
            </a:xfrm>
            <a:prstGeom prst="rect">
              <a:avLst/>
            </a:prstGeom>
            <a:noFill/>
          </p:spPr>
          <p:txBody>
            <a:bodyPr wrap="non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IT KPI’s</a:t>
              </a:r>
            </a:p>
            <a:p>
              <a:pPr marL="234754" indent="-234754" defTabSz="932498">
                <a:buFont typeface="Arial" pitchFamily="34" charset="0"/>
                <a:buChar char="•"/>
              </a:pPr>
              <a:r>
                <a:rPr lang="en-US" sz="918" dirty="0">
                  <a:solidFill>
                    <a:srgbClr val="92D050"/>
                  </a:solidFill>
                  <a:latin typeface="Segoe UI Light" pitchFamily="34" charset="0"/>
                </a:rPr>
                <a:t>Mean Time to deploy</a:t>
              </a:r>
            </a:p>
            <a:p>
              <a:pPr marL="234754" indent="-234754" defTabSz="932498">
                <a:buFont typeface="Arial" pitchFamily="34" charset="0"/>
                <a:buChar char="•"/>
              </a:pPr>
              <a:r>
                <a:rPr lang="en-US" sz="918" strike="sngStrike"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Mean Time to recover</a:t>
              </a:r>
            </a:p>
            <a:p>
              <a:pPr marL="234754" indent="-234754" defTabSz="932498">
                <a:buFont typeface="Arial" pitchFamily="34" charset="0"/>
                <a:buChar char="•"/>
              </a:pPr>
              <a:r>
                <a:rPr lang="en-US" sz="918" strike="sngStrike"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IT FTE / Server </a:t>
              </a:r>
            </a:p>
            <a:p>
              <a:pPr marL="234754" indent="-234754" defTabSz="932498">
                <a:buFont typeface="Arial" pitchFamily="34" charset="0"/>
                <a:buChar char="•"/>
              </a:pPr>
              <a:r>
                <a:rPr lang="en-US" sz="918" dirty="0">
                  <a:solidFill>
                    <a:srgbClr val="92D050"/>
                  </a:solidFill>
                  <a:latin typeface="Segoe UI Light" pitchFamily="34" charset="0"/>
                </a:rPr>
                <a:t>Cost per Server per Year</a:t>
              </a:r>
            </a:p>
            <a:p>
              <a:pPr marL="234754" indent="-234754" defTabSz="932498">
                <a:buFont typeface="Arial" pitchFamily="34" charset="0"/>
                <a:buChar char="•"/>
              </a:pPr>
              <a:r>
                <a:rPr lang="en-US" sz="918" dirty="0">
                  <a:solidFill>
                    <a:srgbClr val="92D050"/>
                  </a:solidFill>
                  <a:latin typeface="Segoe UI Light" pitchFamily="34" charset="0"/>
                </a:rPr>
                <a:t>Cost per Client per Year</a:t>
              </a:r>
            </a:p>
          </p:txBody>
        </p:sp>
      </p:grpSp>
      <p:grpSp>
        <p:nvGrpSpPr>
          <p:cNvPr id="110" name="Group 109"/>
          <p:cNvGrpSpPr/>
          <p:nvPr/>
        </p:nvGrpSpPr>
        <p:grpSpPr>
          <a:xfrm>
            <a:off x="6624651" y="2466695"/>
            <a:ext cx="2419764" cy="3458819"/>
            <a:chOff x="6850307" y="2491514"/>
            <a:chExt cx="2372252" cy="3391788"/>
          </a:xfrm>
        </p:grpSpPr>
        <p:grpSp>
          <p:nvGrpSpPr>
            <p:cNvPr id="111" name="Group 110"/>
            <p:cNvGrpSpPr/>
            <p:nvPr/>
          </p:nvGrpSpPr>
          <p:grpSpPr>
            <a:xfrm>
              <a:off x="6850307" y="2491514"/>
              <a:ext cx="2077718" cy="707925"/>
              <a:chOff x="3081651" y="2641209"/>
              <a:chExt cx="2077718" cy="707925"/>
            </a:xfrm>
          </p:grpSpPr>
          <p:pic>
            <p:nvPicPr>
              <p:cNvPr id="124" name="Picture 123" descr="\\MAGNUM\Projects\Microsoft\Cloud Power FY12\Design\ICONS_PNG\Application.png"/>
              <p:cNvPicPr>
                <a:picLocks noChangeAspect="1" noChangeArrowheads="1"/>
              </p:cNvPicPr>
              <p:nvPr/>
            </p:nvPicPr>
            <p:blipFill rotWithShape="1">
              <a:blip r:embed="rId2" cstate="email">
                <a:biLevel thresh="25000"/>
                <a:extLst>
                  <a:ext uri="{28A0092B-C50C-407E-A947-70E740481C1C}">
                    <a14:useLocalDpi xmlns:a14="http://schemas.microsoft.com/office/drawing/2010/main"/>
                  </a:ext>
                </a:extLst>
              </a:blip>
              <a:srcRect/>
              <a:stretch/>
            </p:blipFill>
            <p:spPr bwMode="auto">
              <a:xfrm>
                <a:off x="3081651" y="2641209"/>
                <a:ext cx="517741" cy="422413"/>
              </a:xfrm>
              <a:prstGeom prst="rect">
                <a:avLst/>
              </a:prstGeom>
              <a:noFill/>
              <a:ln>
                <a:noFill/>
              </a:ln>
            </p:spPr>
          </p:pic>
          <p:sp>
            <p:nvSpPr>
              <p:cNvPr id="125" name="TextBox 124"/>
              <p:cNvSpPr txBox="1"/>
              <p:nvPr/>
            </p:nvSpPr>
            <p:spPr>
              <a:xfrm>
                <a:off x="3081651" y="3133653"/>
                <a:ext cx="843911" cy="215481"/>
              </a:xfrm>
              <a:prstGeom prst="rect">
                <a:avLst/>
              </a:prstGeom>
              <a:noFill/>
            </p:spPr>
            <p:txBody>
              <a:bodyPr wrap="none" lIns="0" tIns="0" rIns="0" bIns="0" rtlCol="0">
                <a:spAutoFit/>
              </a:bodyPr>
              <a:lstStyle/>
              <a:p>
                <a:pPr defTabSz="932498"/>
                <a:r>
                  <a:rPr lang="en-US" sz="142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Automated</a:t>
                </a:r>
              </a:p>
            </p:txBody>
          </p:sp>
          <p:sp>
            <p:nvSpPr>
              <p:cNvPr id="126" name="TextBox 125"/>
              <p:cNvSpPr txBox="1"/>
              <p:nvPr/>
            </p:nvSpPr>
            <p:spPr>
              <a:xfrm>
                <a:off x="4224309" y="2641209"/>
                <a:ext cx="935060" cy="677316"/>
              </a:xfrm>
              <a:prstGeom prst="rect">
                <a:avLst/>
              </a:prstGeom>
              <a:noFill/>
            </p:spPr>
            <p:txBody>
              <a:bodyPr wrap="none" lIns="0" tIns="0" rIns="0" bIns="0" rtlCol="0">
                <a:spAutoFit/>
              </a:bodyPr>
              <a:lstStyle/>
              <a:p>
                <a:pPr defTabSz="932498"/>
                <a:r>
                  <a:rPr lang="en-US" sz="1122" dirty="0">
                    <a:solidFill>
                      <a:srgbClr val="92D050"/>
                    </a:solidFill>
                    <a:latin typeface="Segoe UI Light" pitchFamily="34" charset="0"/>
                  </a:rPr>
                  <a:t>Monitored</a:t>
                </a:r>
              </a:p>
              <a:p>
                <a:pPr defTabSz="932498"/>
                <a:r>
                  <a:rPr lang="en-US" sz="1122" dirty="0">
                    <a:solidFill>
                      <a:srgbClr val="92D050"/>
                    </a:solidFill>
                    <a:latin typeface="Segoe UI Light" pitchFamily="34" charset="0"/>
                  </a:rPr>
                  <a:t>Configured</a:t>
                </a:r>
              </a:p>
              <a:p>
                <a:pPr defTabSz="932498"/>
                <a:r>
                  <a:rPr lang="en-US" sz="1122" dirty="0">
                    <a:solidFill>
                      <a:srgbClr val="FF0000"/>
                    </a:solidFill>
                    <a:latin typeface="Segoe UI Light" pitchFamily="34" charset="0"/>
                  </a:rPr>
                  <a:t>Automated</a:t>
                </a:r>
              </a:p>
              <a:p>
                <a:pPr defTabSz="932498"/>
                <a:r>
                  <a:rPr lang="en-US" sz="1122" dirty="0">
                    <a:solidFill>
                      <a:srgbClr val="92D050"/>
                    </a:solidFill>
                    <a:latin typeface="Segoe UI Light" pitchFamily="34" charset="0"/>
                  </a:rPr>
                  <a:t>Highly Available</a:t>
                </a:r>
              </a:p>
            </p:txBody>
          </p:sp>
        </p:grpSp>
        <p:grpSp>
          <p:nvGrpSpPr>
            <p:cNvPr id="112" name="Group 111"/>
            <p:cNvGrpSpPr/>
            <p:nvPr/>
          </p:nvGrpSpPr>
          <p:grpSpPr>
            <a:xfrm>
              <a:off x="6850307" y="3358593"/>
              <a:ext cx="2372252" cy="718028"/>
              <a:chOff x="3081651" y="3569435"/>
              <a:chExt cx="2372252" cy="718028"/>
            </a:xfrm>
          </p:grpSpPr>
          <p:pic>
            <p:nvPicPr>
              <p:cNvPr id="121" name="Picture 5" descr="\\MAGNUM\Projects\Microsoft\Cloud Power FY12\Design\ICONS_PNG\Layer-79.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081651" y="3569435"/>
                <a:ext cx="508262" cy="508262"/>
              </a:xfrm>
              <a:prstGeom prst="rect">
                <a:avLst/>
              </a:prstGeom>
              <a:noFill/>
            </p:spPr>
          </p:pic>
          <p:sp>
            <p:nvSpPr>
              <p:cNvPr id="122" name="TextBox 121"/>
              <p:cNvSpPr txBox="1"/>
              <p:nvPr/>
            </p:nvSpPr>
            <p:spPr>
              <a:xfrm>
                <a:off x="3081651" y="4071981"/>
                <a:ext cx="983337" cy="215482"/>
              </a:xfrm>
              <a:prstGeom prst="rect">
                <a:avLst/>
              </a:prstGeom>
              <a:noFill/>
            </p:spPr>
            <p:txBody>
              <a:bodyPr wrap="none" lIns="0" tIns="0" rIns="0" bIns="0" rtlCol="0">
                <a:spAutoFit/>
              </a:bodyPr>
              <a:lstStyle/>
              <a:p>
                <a:pPr defTabSz="932498"/>
                <a:r>
                  <a:rPr lang="en-US" sz="142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Standardized</a:t>
                </a:r>
              </a:p>
            </p:txBody>
          </p:sp>
          <p:sp>
            <p:nvSpPr>
              <p:cNvPr id="123" name="TextBox 122"/>
              <p:cNvSpPr txBox="1"/>
              <p:nvPr/>
            </p:nvSpPr>
            <p:spPr>
              <a:xfrm>
                <a:off x="4226539" y="3578960"/>
                <a:ext cx="1227364" cy="677316"/>
              </a:xfrm>
              <a:prstGeom prst="rect">
                <a:avLst/>
              </a:prstGeom>
              <a:noFill/>
            </p:spPr>
            <p:txBody>
              <a:bodyPr wrap="none" lIns="0" tIns="0" rIns="0" bIns="0" rtlCol="0">
                <a:spAutoFit/>
              </a:bodyPr>
              <a:lstStyle/>
              <a:p>
                <a:pPr defTabSz="932498"/>
                <a:r>
                  <a:rPr lang="en-US" sz="1122" dirty="0">
                    <a:solidFill>
                      <a:srgbClr val="92D050"/>
                    </a:solidFill>
                    <a:latin typeface="Segoe UI Light" pitchFamily="34" charset="0"/>
                  </a:rPr>
                  <a:t>Hardware</a:t>
                </a:r>
              </a:p>
              <a:p>
                <a:pPr defTabSz="932498"/>
                <a:r>
                  <a:rPr lang="en-US" sz="1122" dirty="0">
                    <a:solidFill>
                      <a:srgbClr val="FF0000"/>
                    </a:solidFill>
                    <a:latin typeface="Segoe UI Light" pitchFamily="34" charset="0"/>
                  </a:rPr>
                  <a:t>Software &amp; </a:t>
                </a:r>
                <a:r>
                  <a:rPr lang="en-US" sz="1122" dirty="0" err="1">
                    <a:solidFill>
                      <a:srgbClr val="FF0000"/>
                    </a:solidFill>
                    <a:latin typeface="Segoe UI Light" pitchFamily="34" charset="0"/>
                  </a:rPr>
                  <a:t>Dev</a:t>
                </a:r>
                <a:endParaRPr lang="en-US" sz="1122" dirty="0">
                  <a:solidFill>
                    <a:srgbClr val="FF0000"/>
                  </a:solidFill>
                  <a:latin typeface="Segoe UI Light" pitchFamily="34" charset="0"/>
                </a:endParaRPr>
              </a:p>
              <a:p>
                <a:pPr defTabSz="932498"/>
                <a:r>
                  <a:rPr lang="en-US" sz="1122" dirty="0">
                    <a:solidFill>
                      <a:srgbClr val="FF0000"/>
                    </a:solidFill>
                    <a:latin typeface="Segoe UI Light" pitchFamily="34" charset="0"/>
                  </a:rPr>
                  <a:t>Process &amp; Templates</a:t>
                </a:r>
              </a:p>
              <a:p>
                <a:pPr defTabSz="932498"/>
                <a:r>
                  <a:rPr lang="en-US" sz="1122" dirty="0">
                    <a:solidFill>
                      <a:srgbClr val="FF8A00">
                        <a:lumMod val="75000"/>
                      </a:srgbClr>
                    </a:solidFill>
                    <a:latin typeface="Segoe UI Light" pitchFamily="34" charset="0"/>
                  </a:rPr>
                  <a:t>Pooled Resources</a:t>
                </a:r>
              </a:p>
            </p:txBody>
          </p:sp>
        </p:grpSp>
        <p:grpSp>
          <p:nvGrpSpPr>
            <p:cNvPr id="113" name="Group 112"/>
            <p:cNvGrpSpPr/>
            <p:nvPr/>
          </p:nvGrpSpPr>
          <p:grpSpPr>
            <a:xfrm>
              <a:off x="6850307" y="4235775"/>
              <a:ext cx="1747697" cy="715164"/>
              <a:chOff x="3081651" y="4693594"/>
              <a:chExt cx="1747697" cy="715164"/>
            </a:xfrm>
          </p:grpSpPr>
          <p:pic>
            <p:nvPicPr>
              <p:cNvPr id="118" name="Picture 3" descr="\\MAGNUM\Projects\Microsoft\Cloud Power FY12\Design\ICONS_PNG\Confidentiality.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3081651" y="4693594"/>
                <a:ext cx="499683" cy="499683"/>
              </a:xfrm>
              <a:prstGeom prst="rect">
                <a:avLst/>
              </a:prstGeom>
              <a:noFill/>
            </p:spPr>
          </p:pic>
          <p:sp>
            <p:nvSpPr>
              <p:cNvPr id="119" name="TextBox 118"/>
              <p:cNvSpPr txBox="1"/>
              <p:nvPr/>
            </p:nvSpPr>
            <p:spPr>
              <a:xfrm>
                <a:off x="3081651" y="5193277"/>
                <a:ext cx="504020" cy="215481"/>
              </a:xfrm>
              <a:prstGeom prst="rect">
                <a:avLst/>
              </a:prstGeom>
              <a:noFill/>
            </p:spPr>
            <p:txBody>
              <a:bodyPr wrap="none" lIns="0" tIns="0" rIns="0" bIns="0" rtlCol="0">
                <a:spAutoFit/>
              </a:bodyPr>
              <a:lstStyle/>
              <a:p>
                <a:pPr defTabSz="932498"/>
                <a:r>
                  <a:rPr lang="en-US" sz="142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Secure</a:t>
                </a:r>
              </a:p>
            </p:txBody>
          </p:sp>
          <p:sp>
            <p:nvSpPr>
              <p:cNvPr id="120" name="TextBox 119"/>
              <p:cNvSpPr txBox="1"/>
              <p:nvPr/>
            </p:nvSpPr>
            <p:spPr>
              <a:xfrm>
                <a:off x="4224309" y="4700834"/>
                <a:ext cx="605039" cy="677316"/>
              </a:xfrm>
              <a:prstGeom prst="rect">
                <a:avLst/>
              </a:prstGeom>
              <a:noFill/>
            </p:spPr>
            <p:txBody>
              <a:bodyPr wrap="none" lIns="0" tIns="0" rIns="0" bIns="0" rtlCol="0">
                <a:spAutoFit/>
              </a:bodyPr>
              <a:lstStyle/>
              <a:p>
                <a:pPr defTabSz="932498"/>
                <a:r>
                  <a:rPr lang="en-US" sz="1122" dirty="0">
                    <a:solidFill>
                      <a:srgbClr val="00B050"/>
                    </a:solidFill>
                    <a:latin typeface="Segoe UI Light" pitchFamily="34" charset="0"/>
                  </a:rPr>
                  <a:t>Secure</a:t>
                </a:r>
              </a:p>
              <a:p>
                <a:pPr defTabSz="932498"/>
                <a:r>
                  <a:rPr lang="en-US" sz="1122" dirty="0">
                    <a:solidFill>
                      <a:srgbClr val="00B050"/>
                    </a:solidFill>
                    <a:latin typeface="Segoe UI Light" pitchFamily="34" charset="0"/>
                  </a:rPr>
                  <a:t>Compliant</a:t>
                </a:r>
              </a:p>
              <a:p>
                <a:pPr defTabSz="932498"/>
                <a:r>
                  <a:rPr lang="en-US" sz="1122" dirty="0">
                    <a:solidFill>
                      <a:srgbClr val="00B050"/>
                    </a:solidFill>
                    <a:latin typeface="Segoe UI Light" pitchFamily="34" charset="0"/>
                  </a:rPr>
                  <a:t>Auditable</a:t>
                </a:r>
              </a:p>
              <a:p>
                <a:pPr defTabSz="932498"/>
                <a:r>
                  <a:rPr lang="en-US" sz="1122" dirty="0">
                    <a:solidFill>
                      <a:srgbClr val="FF0000"/>
                    </a:solidFill>
                    <a:latin typeface="Segoe UI Light" pitchFamily="34" charset="0"/>
                  </a:rPr>
                  <a:t>Resilient</a:t>
                </a:r>
              </a:p>
            </p:txBody>
          </p:sp>
        </p:grpSp>
        <p:grpSp>
          <p:nvGrpSpPr>
            <p:cNvPr id="114" name="Group 113"/>
            <p:cNvGrpSpPr/>
            <p:nvPr/>
          </p:nvGrpSpPr>
          <p:grpSpPr>
            <a:xfrm>
              <a:off x="6850307" y="5110093"/>
              <a:ext cx="1669120" cy="773209"/>
              <a:chOff x="3081651" y="5581092"/>
              <a:chExt cx="1669120" cy="773209"/>
            </a:xfrm>
          </p:grpSpPr>
          <p:pic>
            <p:nvPicPr>
              <p:cNvPr id="115" name="Picture 7" descr="\\MAGNUM\Projects\Microsoft\Cloud Power FY12\Design\ICONS_PNG\Lower_Energy_Costs.png"/>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3081651" y="5581092"/>
                <a:ext cx="542455" cy="542455"/>
              </a:xfrm>
              <a:prstGeom prst="rect">
                <a:avLst/>
              </a:prstGeom>
              <a:noFill/>
            </p:spPr>
          </p:pic>
          <p:sp>
            <p:nvSpPr>
              <p:cNvPr id="116" name="TextBox 115"/>
              <p:cNvSpPr txBox="1"/>
              <p:nvPr/>
            </p:nvSpPr>
            <p:spPr>
              <a:xfrm>
                <a:off x="3081651" y="6138819"/>
                <a:ext cx="966490" cy="215482"/>
              </a:xfrm>
              <a:prstGeom prst="rect">
                <a:avLst/>
              </a:prstGeom>
              <a:noFill/>
            </p:spPr>
            <p:txBody>
              <a:bodyPr wrap="none" lIns="0" tIns="0" rIns="0" bIns="0" rtlCol="0">
                <a:spAutoFit/>
              </a:bodyPr>
              <a:lstStyle/>
              <a:p>
                <a:pPr defTabSz="932498"/>
                <a:r>
                  <a:rPr lang="en-US" sz="1428"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Cost Efficient</a:t>
                </a:r>
              </a:p>
            </p:txBody>
          </p:sp>
          <p:sp>
            <p:nvSpPr>
              <p:cNvPr id="117" name="TextBox 116"/>
              <p:cNvSpPr txBox="1"/>
              <p:nvPr/>
            </p:nvSpPr>
            <p:spPr>
              <a:xfrm>
                <a:off x="4224309" y="5581092"/>
                <a:ext cx="526462" cy="507988"/>
              </a:xfrm>
              <a:prstGeom prst="rect">
                <a:avLst/>
              </a:prstGeom>
              <a:noFill/>
            </p:spPr>
            <p:txBody>
              <a:bodyPr wrap="none" lIns="0" tIns="0" rIns="0" bIns="0" rtlCol="0">
                <a:spAutoFit/>
              </a:bodyPr>
              <a:lstStyle/>
              <a:p>
                <a:pPr defTabSz="932498"/>
                <a:r>
                  <a:rPr lang="en-US" sz="1122" dirty="0">
                    <a:solidFill>
                      <a:srgbClr val="FF0000"/>
                    </a:solidFill>
                    <a:latin typeface="Segoe UI Light" pitchFamily="34" charset="0"/>
                  </a:rPr>
                  <a:t>Reusable</a:t>
                </a:r>
              </a:p>
              <a:p>
                <a:pPr defTabSz="932498"/>
                <a:r>
                  <a:rPr lang="en-US" sz="1122" dirty="0">
                    <a:solidFill>
                      <a:srgbClr val="FF8A00">
                        <a:lumMod val="75000"/>
                      </a:srgbClr>
                    </a:solidFill>
                    <a:latin typeface="Segoe UI Light" pitchFamily="34" charset="0"/>
                  </a:rPr>
                  <a:t>Efficient</a:t>
                </a:r>
              </a:p>
              <a:p>
                <a:pPr defTabSz="932498"/>
                <a:r>
                  <a:rPr lang="en-US" sz="1122" dirty="0">
                    <a:solidFill>
                      <a:srgbClr val="FF0000"/>
                    </a:solidFill>
                    <a:latin typeface="Segoe UI Light" pitchFamily="34" charset="0"/>
                  </a:rPr>
                  <a:t>Metered</a:t>
                </a:r>
              </a:p>
            </p:txBody>
          </p:sp>
        </p:grpSp>
      </p:grpSp>
      <p:grpSp>
        <p:nvGrpSpPr>
          <p:cNvPr id="177" name="Group 176"/>
          <p:cNvGrpSpPr/>
          <p:nvPr/>
        </p:nvGrpSpPr>
        <p:grpSpPr>
          <a:xfrm>
            <a:off x="9258108" y="2466694"/>
            <a:ext cx="2674158" cy="3404484"/>
            <a:chOff x="9130262" y="2429179"/>
            <a:chExt cx="2766321" cy="3522735"/>
          </a:xfrm>
          <a:solidFill>
            <a:schemeClr val="bg2">
              <a:lumMod val="75000"/>
            </a:schemeClr>
          </a:solidFill>
        </p:grpSpPr>
        <p:sp>
          <p:nvSpPr>
            <p:cNvPr id="158" name="Rectangle 157"/>
            <p:cNvSpPr/>
            <p:nvPr/>
          </p:nvSpPr>
          <p:spPr bwMode="auto">
            <a:xfrm>
              <a:off x="9130262" y="4213826"/>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Scalable</a:t>
              </a:r>
            </a:p>
          </p:txBody>
        </p:sp>
        <p:sp>
          <p:nvSpPr>
            <p:cNvPr id="159" name="Rectangle 158"/>
            <p:cNvSpPr/>
            <p:nvPr/>
          </p:nvSpPr>
          <p:spPr bwMode="auto">
            <a:xfrm>
              <a:off x="10542380" y="4213826"/>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Metering &amp; Chargeback</a:t>
              </a:r>
            </a:p>
          </p:txBody>
        </p:sp>
        <p:sp>
          <p:nvSpPr>
            <p:cNvPr id="157" name="Rectangle 156"/>
            <p:cNvSpPr/>
            <p:nvPr/>
          </p:nvSpPr>
          <p:spPr bwMode="auto">
            <a:xfrm>
              <a:off x="9130262" y="4659988"/>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Elasticity</a:t>
              </a:r>
            </a:p>
          </p:txBody>
        </p:sp>
        <p:sp>
          <p:nvSpPr>
            <p:cNvPr id="160" name="Rectangle 159"/>
            <p:cNvSpPr/>
            <p:nvPr/>
          </p:nvSpPr>
          <p:spPr bwMode="auto">
            <a:xfrm>
              <a:off x="10542380" y="4659988"/>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Resource </a:t>
              </a:r>
              <a:r>
                <a:rPr lang="en-US" sz="1020" kern="0" spc="-52" dirty="0" err="1">
                  <a:gradFill>
                    <a:gsLst>
                      <a:gs pos="0">
                        <a:srgbClr val="FFFFFF"/>
                      </a:gs>
                      <a:gs pos="100000">
                        <a:srgbClr val="FFFFFF"/>
                      </a:gs>
                    </a:gsLst>
                    <a:lin ang="5400000" scaled="0"/>
                  </a:gradFill>
                  <a:ea typeface="Segoe UI" pitchFamily="34" charset="0"/>
                  <a:cs typeface="Segoe UI" pitchFamily="34" charset="0"/>
                </a:rPr>
                <a:t>Mgmt</a:t>
              </a:r>
              <a:endParaRPr lang="en-US" sz="1020" kern="0" spc="-52" dirty="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9130262" y="5106150"/>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Continuity</a:t>
              </a:r>
            </a:p>
          </p:txBody>
        </p:sp>
        <p:sp>
          <p:nvSpPr>
            <p:cNvPr id="161" name="Rectangle 160"/>
            <p:cNvSpPr/>
            <p:nvPr/>
          </p:nvSpPr>
          <p:spPr bwMode="auto">
            <a:xfrm>
              <a:off x="10542380" y="5106150"/>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Service </a:t>
              </a:r>
              <a:r>
                <a:rPr lang="en-US" sz="1020" kern="0" spc="-52" dirty="0" err="1">
                  <a:gradFill>
                    <a:gsLst>
                      <a:gs pos="0">
                        <a:srgbClr val="FFFFFF"/>
                      </a:gs>
                      <a:gs pos="100000">
                        <a:srgbClr val="FFFFFF"/>
                      </a:gs>
                    </a:gsLst>
                    <a:lin ang="5400000" scaled="0"/>
                  </a:gradFill>
                  <a:ea typeface="Segoe UI" pitchFamily="34" charset="0"/>
                  <a:cs typeface="Segoe UI" pitchFamily="34" charset="0"/>
                </a:rPr>
                <a:t>Mgmt</a:t>
              </a:r>
              <a:endParaRPr lang="en-US" sz="1020" kern="0" spc="-52" dirty="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9130262" y="5552314"/>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Integration</a:t>
              </a:r>
            </a:p>
          </p:txBody>
        </p:sp>
        <p:sp>
          <p:nvSpPr>
            <p:cNvPr id="162" name="Rectangle 161"/>
            <p:cNvSpPr/>
            <p:nvPr/>
          </p:nvSpPr>
          <p:spPr bwMode="auto">
            <a:xfrm>
              <a:off x="10542380" y="5552314"/>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Customizability</a:t>
              </a:r>
            </a:p>
          </p:txBody>
        </p:sp>
        <p:sp>
          <p:nvSpPr>
            <p:cNvPr id="151" name="Rectangle 150"/>
            <p:cNvSpPr/>
            <p:nvPr/>
          </p:nvSpPr>
          <p:spPr bwMode="auto">
            <a:xfrm>
              <a:off x="9130262" y="2429179"/>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Self Service</a:t>
              </a:r>
            </a:p>
          </p:txBody>
        </p:sp>
        <p:sp>
          <p:nvSpPr>
            <p:cNvPr id="163" name="Rectangle 162"/>
            <p:cNvSpPr/>
            <p:nvPr/>
          </p:nvSpPr>
          <p:spPr bwMode="auto">
            <a:xfrm>
              <a:off x="10542380" y="2429179"/>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Security</a:t>
              </a:r>
            </a:p>
          </p:txBody>
        </p:sp>
        <p:sp>
          <p:nvSpPr>
            <p:cNvPr id="152" name="Rectangle 151"/>
            <p:cNvSpPr/>
            <p:nvPr/>
          </p:nvSpPr>
          <p:spPr bwMode="auto">
            <a:xfrm>
              <a:off x="9130262" y="2875341"/>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Multi-Tenancy</a:t>
              </a:r>
            </a:p>
          </p:txBody>
        </p:sp>
        <p:sp>
          <p:nvSpPr>
            <p:cNvPr id="164" name="Rectangle 163"/>
            <p:cNvSpPr/>
            <p:nvPr/>
          </p:nvSpPr>
          <p:spPr bwMode="auto">
            <a:xfrm>
              <a:off x="10542380" y="2875341"/>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Auditing and Compliance</a:t>
              </a:r>
            </a:p>
          </p:txBody>
        </p:sp>
        <p:sp>
          <p:nvSpPr>
            <p:cNvPr id="153" name="Rectangle 152"/>
            <p:cNvSpPr/>
            <p:nvPr/>
          </p:nvSpPr>
          <p:spPr bwMode="auto">
            <a:xfrm>
              <a:off x="9130262" y="3321503"/>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Resource Pooling</a:t>
              </a:r>
            </a:p>
          </p:txBody>
        </p:sp>
        <p:sp>
          <p:nvSpPr>
            <p:cNvPr id="165" name="Rectangle 164"/>
            <p:cNvSpPr/>
            <p:nvPr/>
          </p:nvSpPr>
          <p:spPr bwMode="auto">
            <a:xfrm>
              <a:off x="10542380" y="3321503"/>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Access Anywhere</a:t>
              </a:r>
            </a:p>
          </p:txBody>
        </p:sp>
        <p:sp>
          <p:nvSpPr>
            <p:cNvPr id="154" name="Rectangle 153"/>
            <p:cNvSpPr/>
            <p:nvPr/>
          </p:nvSpPr>
          <p:spPr bwMode="auto">
            <a:xfrm>
              <a:off x="9130262" y="3767665"/>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Workload</a:t>
              </a:r>
            </a:p>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Relocation</a:t>
              </a:r>
            </a:p>
          </p:txBody>
        </p:sp>
        <p:sp>
          <p:nvSpPr>
            <p:cNvPr id="166" name="Rectangle 165"/>
            <p:cNvSpPr/>
            <p:nvPr/>
          </p:nvSpPr>
          <p:spPr bwMode="auto">
            <a:xfrm>
              <a:off x="10542380" y="3767665"/>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Client &amp; Device </a:t>
              </a:r>
              <a:r>
                <a:rPr lang="en-US" sz="1020" kern="0" spc="-52" dirty="0" err="1">
                  <a:gradFill>
                    <a:gsLst>
                      <a:gs pos="0">
                        <a:srgbClr val="FFFFFF"/>
                      </a:gs>
                      <a:gs pos="100000">
                        <a:srgbClr val="FFFFFF"/>
                      </a:gs>
                    </a:gsLst>
                    <a:lin ang="5400000" scaled="0"/>
                  </a:gradFill>
                  <a:ea typeface="Segoe UI" pitchFamily="34" charset="0"/>
                  <a:cs typeface="Segoe UI" pitchFamily="34" charset="0"/>
                </a:rPr>
                <a:t>Mgmt</a:t>
              </a:r>
              <a:endParaRPr lang="en-US" sz="1020" kern="0" spc="-5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8" name="Group 177"/>
          <p:cNvGrpSpPr/>
          <p:nvPr/>
        </p:nvGrpSpPr>
        <p:grpSpPr>
          <a:xfrm>
            <a:off x="9258108" y="2466694"/>
            <a:ext cx="2674158" cy="3404484"/>
            <a:chOff x="9130262" y="2429179"/>
            <a:chExt cx="2766321" cy="3522735"/>
          </a:xfrm>
          <a:solidFill>
            <a:schemeClr val="bg2">
              <a:lumMod val="75000"/>
            </a:schemeClr>
          </a:solidFill>
        </p:grpSpPr>
        <p:sp>
          <p:nvSpPr>
            <p:cNvPr id="179" name="Rectangle 178"/>
            <p:cNvSpPr/>
            <p:nvPr/>
          </p:nvSpPr>
          <p:spPr bwMode="auto">
            <a:xfrm>
              <a:off x="9130262" y="4213826"/>
              <a:ext cx="1354203" cy="399600"/>
            </a:xfrm>
            <a:prstGeom prst="rect">
              <a:avLst/>
            </a:prstGeom>
            <a:solidFill>
              <a:schemeClr val="accent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Scalable</a:t>
              </a:r>
            </a:p>
          </p:txBody>
        </p:sp>
        <p:sp>
          <p:nvSpPr>
            <p:cNvPr id="180" name="Rectangle 179"/>
            <p:cNvSpPr/>
            <p:nvPr/>
          </p:nvSpPr>
          <p:spPr bwMode="auto">
            <a:xfrm>
              <a:off x="10542380" y="4213826"/>
              <a:ext cx="1354203" cy="399600"/>
            </a:xfrm>
            <a:prstGeom prst="rect">
              <a:avLst/>
            </a:prstGeom>
            <a:solidFill>
              <a:schemeClr val="accent5">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Metering &amp; Chargeback</a:t>
              </a:r>
            </a:p>
          </p:txBody>
        </p:sp>
        <p:sp>
          <p:nvSpPr>
            <p:cNvPr id="181" name="Rectangle 180"/>
            <p:cNvSpPr/>
            <p:nvPr/>
          </p:nvSpPr>
          <p:spPr bwMode="auto">
            <a:xfrm>
              <a:off x="9130262" y="4659988"/>
              <a:ext cx="1354203" cy="399600"/>
            </a:xfrm>
            <a:prstGeom prst="rect">
              <a:avLst/>
            </a:prstGeom>
            <a:solidFill>
              <a:schemeClr val="accent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Elasticity</a:t>
              </a:r>
            </a:p>
          </p:txBody>
        </p:sp>
        <p:sp>
          <p:nvSpPr>
            <p:cNvPr id="182" name="Rectangle 181"/>
            <p:cNvSpPr/>
            <p:nvPr/>
          </p:nvSpPr>
          <p:spPr bwMode="auto">
            <a:xfrm>
              <a:off x="10542380" y="4659988"/>
              <a:ext cx="1354203" cy="399600"/>
            </a:xfrm>
            <a:prstGeom prst="rect">
              <a:avLst/>
            </a:prstGeom>
            <a:solidFill>
              <a:schemeClr val="accent5">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Resource </a:t>
              </a:r>
              <a:r>
                <a:rPr lang="en-US" sz="1020" kern="0" spc="-52" dirty="0" err="1">
                  <a:gradFill>
                    <a:gsLst>
                      <a:gs pos="0">
                        <a:srgbClr val="FFFFFF"/>
                      </a:gs>
                      <a:gs pos="100000">
                        <a:srgbClr val="FFFFFF"/>
                      </a:gs>
                    </a:gsLst>
                    <a:lin ang="5400000" scaled="0"/>
                  </a:gradFill>
                  <a:ea typeface="Segoe UI" pitchFamily="34" charset="0"/>
                  <a:cs typeface="Segoe UI" pitchFamily="34" charset="0"/>
                </a:rPr>
                <a:t>Mgmt</a:t>
              </a:r>
              <a:endParaRPr lang="en-US" sz="1020" kern="0" spc="-52" dirty="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9130262" y="5106150"/>
              <a:ext cx="1354203" cy="399600"/>
            </a:xfrm>
            <a:prstGeom prst="rect">
              <a:avLst/>
            </a:prstGeom>
            <a:solidFill>
              <a:schemeClr val="accent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Continuity</a:t>
              </a:r>
            </a:p>
          </p:txBody>
        </p:sp>
        <p:sp>
          <p:nvSpPr>
            <p:cNvPr id="184" name="Rectangle 183"/>
            <p:cNvSpPr/>
            <p:nvPr/>
          </p:nvSpPr>
          <p:spPr bwMode="auto">
            <a:xfrm>
              <a:off x="10542380" y="5106150"/>
              <a:ext cx="1354203" cy="399600"/>
            </a:xfrm>
            <a:prstGeom prst="rect">
              <a:avLst/>
            </a:prstGeom>
            <a:solidFill>
              <a:schemeClr val="accent5">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Service </a:t>
              </a:r>
              <a:r>
                <a:rPr lang="en-US" sz="1020" kern="0" spc="-52" dirty="0" err="1">
                  <a:gradFill>
                    <a:gsLst>
                      <a:gs pos="0">
                        <a:srgbClr val="FFFFFF"/>
                      </a:gs>
                      <a:gs pos="100000">
                        <a:srgbClr val="FFFFFF"/>
                      </a:gs>
                    </a:gsLst>
                    <a:lin ang="5400000" scaled="0"/>
                  </a:gradFill>
                  <a:ea typeface="Segoe UI" pitchFamily="34" charset="0"/>
                  <a:cs typeface="Segoe UI" pitchFamily="34" charset="0"/>
                </a:rPr>
                <a:t>Mgmt</a:t>
              </a:r>
              <a:endParaRPr lang="en-US" sz="1020" kern="0" spc="-52" dirty="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9130262" y="5552314"/>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Integration</a:t>
              </a:r>
            </a:p>
          </p:txBody>
        </p:sp>
        <p:sp>
          <p:nvSpPr>
            <p:cNvPr id="186" name="Rectangle 185"/>
            <p:cNvSpPr/>
            <p:nvPr/>
          </p:nvSpPr>
          <p:spPr bwMode="auto">
            <a:xfrm>
              <a:off x="10542380" y="5552314"/>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Customizability</a:t>
              </a:r>
            </a:p>
          </p:txBody>
        </p:sp>
        <p:sp>
          <p:nvSpPr>
            <p:cNvPr id="187" name="Rectangle 186"/>
            <p:cNvSpPr/>
            <p:nvPr/>
          </p:nvSpPr>
          <p:spPr bwMode="auto">
            <a:xfrm>
              <a:off x="9130262" y="2429179"/>
              <a:ext cx="1354203" cy="399600"/>
            </a:xfrm>
            <a:prstGeom prst="rect">
              <a:avLst/>
            </a:prstGeom>
            <a:solidFill>
              <a:schemeClr val="accent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Self Service</a:t>
              </a:r>
            </a:p>
          </p:txBody>
        </p:sp>
        <p:sp>
          <p:nvSpPr>
            <p:cNvPr id="188" name="Rectangle 187"/>
            <p:cNvSpPr/>
            <p:nvPr/>
          </p:nvSpPr>
          <p:spPr bwMode="auto">
            <a:xfrm>
              <a:off x="10542380" y="2429179"/>
              <a:ext cx="1354203" cy="399600"/>
            </a:xfrm>
            <a:prstGeom prst="rect">
              <a:avLst/>
            </a:prstGeom>
            <a:solidFill>
              <a:schemeClr val="accent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Security</a:t>
              </a:r>
            </a:p>
          </p:txBody>
        </p:sp>
        <p:sp>
          <p:nvSpPr>
            <p:cNvPr id="189" name="Rectangle 188"/>
            <p:cNvSpPr/>
            <p:nvPr/>
          </p:nvSpPr>
          <p:spPr bwMode="auto">
            <a:xfrm>
              <a:off x="9130262" y="2875341"/>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Multi-Tenancy</a:t>
              </a:r>
            </a:p>
          </p:txBody>
        </p:sp>
        <p:sp>
          <p:nvSpPr>
            <p:cNvPr id="190" name="Rectangle 189"/>
            <p:cNvSpPr/>
            <p:nvPr/>
          </p:nvSpPr>
          <p:spPr bwMode="auto">
            <a:xfrm>
              <a:off x="10542380" y="2875341"/>
              <a:ext cx="1354203" cy="399600"/>
            </a:xfrm>
            <a:prstGeom prst="rect">
              <a:avLst/>
            </a:prstGeom>
            <a:solidFill>
              <a:schemeClr val="accent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Auditing and Compliance</a:t>
              </a:r>
            </a:p>
          </p:txBody>
        </p:sp>
        <p:sp>
          <p:nvSpPr>
            <p:cNvPr id="191" name="Rectangle 190"/>
            <p:cNvSpPr/>
            <p:nvPr/>
          </p:nvSpPr>
          <p:spPr bwMode="auto">
            <a:xfrm>
              <a:off x="9130262" y="3321503"/>
              <a:ext cx="1354203" cy="399600"/>
            </a:xfrm>
            <a:prstGeom prst="rect">
              <a:avLst/>
            </a:prstGeom>
            <a:solidFill>
              <a:schemeClr val="accent2">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Resource Pooling</a:t>
              </a:r>
            </a:p>
          </p:txBody>
        </p:sp>
        <p:sp>
          <p:nvSpPr>
            <p:cNvPr id="192" name="Rectangle 191"/>
            <p:cNvSpPr/>
            <p:nvPr/>
          </p:nvSpPr>
          <p:spPr bwMode="auto">
            <a:xfrm>
              <a:off x="10542380" y="3321503"/>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Access Anywhere</a:t>
              </a:r>
            </a:p>
          </p:txBody>
        </p:sp>
        <p:sp>
          <p:nvSpPr>
            <p:cNvPr id="193" name="Rectangle 192"/>
            <p:cNvSpPr/>
            <p:nvPr/>
          </p:nvSpPr>
          <p:spPr bwMode="auto">
            <a:xfrm>
              <a:off x="9130262" y="3767665"/>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Workload</a:t>
              </a:r>
            </a:p>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Relocation</a:t>
              </a:r>
            </a:p>
          </p:txBody>
        </p:sp>
        <p:sp>
          <p:nvSpPr>
            <p:cNvPr id="194" name="Rectangle 193"/>
            <p:cNvSpPr/>
            <p:nvPr/>
          </p:nvSpPr>
          <p:spPr bwMode="auto">
            <a:xfrm>
              <a:off x="10542380" y="3767665"/>
              <a:ext cx="1354203" cy="3996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Client &amp; Device </a:t>
              </a:r>
              <a:r>
                <a:rPr lang="en-US" sz="1020" kern="0" spc="-52" dirty="0" err="1">
                  <a:gradFill>
                    <a:gsLst>
                      <a:gs pos="0">
                        <a:srgbClr val="FFFFFF"/>
                      </a:gs>
                      <a:gs pos="100000">
                        <a:srgbClr val="FFFFFF"/>
                      </a:gs>
                    </a:gsLst>
                    <a:lin ang="5400000" scaled="0"/>
                  </a:gradFill>
                  <a:ea typeface="Segoe UI" pitchFamily="34" charset="0"/>
                  <a:cs typeface="Segoe UI" pitchFamily="34" charset="0"/>
                </a:rPr>
                <a:t>Mgmt</a:t>
              </a:r>
              <a:endParaRPr lang="en-US" sz="1020" kern="0" spc="-5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9" name="Group 198"/>
          <p:cNvGrpSpPr/>
          <p:nvPr/>
        </p:nvGrpSpPr>
        <p:grpSpPr>
          <a:xfrm>
            <a:off x="3630821" y="2708117"/>
            <a:ext cx="5162979" cy="2538178"/>
            <a:chOff x="3470467" y="2464949"/>
            <a:chExt cx="5061604" cy="2488989"/>
          </a:xfrm>
        </p:grpSpPr>
        <p:pic>
          <p:nvPicPr>
            <p:cNvPr id="197" name="Picture 62"/>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Lst>
            </a:blip>
            <a:srcRect/>
            <a:stretch>
              <a:fillRect/>
            </a:stretch>
          </p:blipFill>
          <p:spPr bwMode="auto">
            <a:xfrm>
              <a:off x="3470467" y="2464949"/>
              <a:ext cx="5061604" cy="2488989"/>
            </a:xfrm>
            <a:prstGeom prst="rect">
              <a:avLst/>
            </a:prstGeom>
            <a:noFill/>
            <a:ln w="9525">
              <a:noFill/>
              <a:miter lim="800000"/>
              <a:headEnd/>
              <a:tailEnd/>
            </a:ln>
          </p:spPr>
        </p:pic>
        <p:sp>
          <p:nvSpPr>
            <p:cNvPr id="198" name="TextBox 197"/>
            <p:cNvSpPr txBox="1"/>
            <p:nvPr/>
          </p:nvSpPr>
          <p:spPr>
            <a:xfrm>
              <a:off x="4822901" y="3642056"/>
              <a:ext cx="2354651" cy="615696"/>
            </a:xfrm>
            <a:prstGeom prst="rect">
              <a:avLst/>
            </a:prstGeom>
            <a:noFill/>
          </p:spPr>
          <p:txBody>
            <a:bodyPr wrap="none" lIns="0" tIns="0" rIns="0" bIns="0" rtlCol="0">
              <a:spAutoFit/>
            </a:bodyPr>
            <a:lstStyle/>
            <a:p>
              <a:pPr defTabSz="932498"/>
              <a:r>
                <a:rPr lang="en-US" sz="4080" dirty="0">
                  <a:solidFill>
                    <a:srgbClr val="F2F2F2">
                      <a:lumMod val="25000"/>
                    </a:srgbClr>
                  </a:solidFill>
                  <a:latin typeface="Segoe UI Light" pitchFamily="34" charset="0"/>
                </a:rPr>
                <a:t>Your Cloud</a:t>
              </a:r>
            </a:p>
          </p:txBody>
        </p:sp>
      </p:grpSp>
    </p:spTree>
    <p:extLst>
      <p:ext uri="{BB962C8B-B14F-4D97-AF65-F5344CB8AC3E}">
        <p14:creationId xmlns:p14="http://schemas.microsoft.com/office/powerpoint/2010/main" val="3952705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250"/>
                                        <p:tgtEl>
                                          <p:spTgt spid="80"/>
                                        </p:tgtEl>
                                      </p:cBhvr>
                                    </p:animEffect>
                                  </p:childTnLst>
                                </p:cTn>
                              </p:par>
                              <p:par>
                                <p:cTn id="8" presetID="22" presetClass="entr" presetSubtype="8"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left)">
                                      <p:cBhvr>
                                        <p:cTn id="10" dur="25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nodeType="clickEffect">
                                  <p:stCondLst>
                                    <p:cond delay="0"/>
                                  </p:stCondLst>
                                  <p:childTnLst>
                                    <p:animEffect transition="out" filter="wipe(left)">
                                      <p:cBhvr>
                                        <p:cTn id="14" dur="250"/>
                                        <p:tgtEl>
                                          <p:spTgt spid="79"/>
                                        </p:tgtEl>
                                      </p:cBhvr>
                                    </p:animEffect>
                                    <p:set>
                                      <p:cBhvr>
                                        <p:cTn id="15" dur="1" fill="hold">
                                          <p:stCondLst>
                                            <p:cond delay="249"/>
                                          </p:stCondLst>
                                        </p:cTn>
                                        <p:tgtEl>
                                          <p:spTgt spid="79"/>
                                        </p:tgtEl>
                                        <p:attrNameLst>
                                          <p:attrName>style.visibility</p:attrName>
                                        </p:attrNameLst>
                                      </p:cBhvr>
                                      <p:to>
                                        <p:strVal val="hidden"/>
                                      </p:to>
                                    </p:set>
                                  </p:childTnLst>
                                </p:cTn>
                              </p:par>
                              <p:par>
                                <p:cTn id="16" presetID="22" presetClass="entr" presetSubtype="8"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wipe(left)">
                                      <p:cBhvr>
                                        <p:cTn id="18" dur="25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childTnLst>
                                    <p:set>
                                      <p:cBhvr rctx="PPT">
                                        <p:cTn id="22" dur="indefinite"/>
                                        <p:tgtEl>
                                          <p:spTgt spid="80"/>
                                        </p:tgtEl>
                                        <p:attrNameLst>
                                          <p:attrName>style.opacity</p:attrName>
                                        </p:attrNameLst>
                                      </p:cBhvr>
                                      <p:to>
                                        <p:strVal val="0.15"/>
                                      </p:to>
                                    </p:set>
                                    <p:animEffect filter="image" prLst="opacity: 0.15">
                                      <p:cBhvr rctx="IE">
                                        <p:cTn id="23" dur="indefinite"/>
                                        <p:tgtEl>
                                          <p:spTgt spid="80"/>
                                        </p:tgtEl>
                                      </p:cBhvr>
                                    </p:animEffect>
                                  </p:childTnLst>
                                </p:cTn>
                              </p:par>
                              <p:par>
                                <p:cTn id="24" presetID="9" presetClass="emph" presetSubtype="0" nodeType="withEffect">
                                  <p:stCondLst>
                                    <p:cond delay="0"/>
                                  </p:stCondLst>
                                  <p:childTnLst>
                                    <p:set>
                                      <p:cBhvr rctx="PPT">
                                        <p:cTn id="25" dur="indefinite"/>
                                        <p:tgtEl>
                                          <p:spTgt spid="79"/>
                                        </p:tgtEl>
                                        <p:attrNameLst>
                                          <p:attrName>style.opacity</p:attrName>
                                        </p:attrNameLst>
                                      </p:cBhvr>
                                      <p:to>
                                        <p:strVal val="0.15"/>
                                      </p:to>
                                    </p:set>
                                    <p:animEffect filter="image" prLst="opacity: 0.15">
                                      <p:cBhvr rctx="IE">
                                        <p:cTn id="26" dur="indefinite"/>
                                        <p:tgtEl>
                                          <p:spTgt spid="79"/>
                                        </p:tgtEl>
                                      </p:cBhvr>
                                    </p:animEffect>
                                  </p:childTnLst>
                                </p:cTn>
                              </p:par>
                              <p:par>
                                <p:cTn id="27" presetID="9" presetClass="emph" presetSubtype="0" nodeType="withEffect">
                                  <p:stCondLst>
                                    <p:cond delay="0"/>
                                  </p:stCondLst>
                                  <p:childTnLst>
                                    <p:set>
                                      <p:cBhvr rctx="PPT">
                                        <p:cTn id="28" dur="indefinite"/>
                                        <p:tgtEl>
                                          <p:spTgt spid="97"/>
                                        </p:tgtEl>
                                        <p:attrNameLst>
                                          <p:attrName>style.opacity</p:attrName>
                                        </p:attrNameLst>
                                      </p:cBhvr>
                                      <p:to>
                                        <p:strVal val="0.15"/>
                                      </p:to>
                                    </p:set>
                                    <p:animEffect filter="image" prLst="opacity: 0.15">
                                      <p:cBhvr rctx="IE">
                                        <p:cTn id="29" dur="indefinite"/>
                                        <p:tgtEl>
                                          <p:spTgt spid="97"/>
                                        </p:tgtEl>
                                      </p:cBhvr>
                                    </p:animEffec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wipe(left)">
                                      <p:cBhvr>
                                        <p:cTn id="33" dur="250"/>
                                        <p:tgtEl>
                                          <p:spTgt spid="83"/>
                                        </p:tgtEl>
                                      </p:cBhvr>
                                    </p:animEffect>
                                  </p:childTnLst>
                                </p:cTn>
                              </p:par>
                              <p:par>
                                <p:cTn id="34" presetID="22" presetClass="entr" presetSubtype="8"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left)">
                                      <p:cBhvr>
                                        <p:cTn id="36" dur="25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8" fill="hold" nodeType="clickEffect">
                                  <p:stCondLst>
                                    <p:cond delay="0"/>
                                  </p:stCondLst>
                                  <p:childTnLst>
                                    <p:animEffect transition="out" filter="wipe(left)">
                                      <p:cBhvr>
                                        <p:cTn id="40" dur="250"/>
                                        <p:tgtEl>
                                          <p:spTgt spid="88"/>
                                        </p:tgtEl>
                                      </p:cBhvr>
                                    </p:animEffect>
                                    <p:set>
                                      <p:cBhvr>
                                        <p:cTn id="41" dur="1" fill="hold">
                                          <p:stCondLst>
                                            <p:cond delay="249"/>
                                          </p:stCondLst>
                                        </p:cTn>
                                        <p:tgtEl>
                                          <p:spTgt spid="88"/>
                                        </p:tgtEl>
                                        <p:attrNameLst>
                                          <p:attrName>style.visibility</p:attrName>
                                        </p:attrNameLst>
                                      </p:cBhvr>
                                      <p:to>
                                        <p:strVal val="hidden"/>
                                      </p:to>
                                    </p:set>
                                  </p:childTnLst>
                                </p:cTn>
                              </p:par>
                              <p:par>
                                <p:cTn id="42" presetID="22" presetClass="entr" presetSubtype="8" fill="hold" nodeType="with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left)">
                                      <p:cBhvr>
                                        <p:cTn id="44" dur="25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grpId="1" nodeType="clickEffect">
                                  <p:stCondLst>
                                    <p:cond delay="0"/>
                                  </p:stCondLst>
                                  <p:childTnLst>
                                    <p:set>
                                      <p:cBhvr rctx="PPT">
                                        <p:cTn id="48" dur="indefinite"/>
                                        <p:tgtEl>
                                          <p:spTgt spid="83"/>
                                        </p:tgtEl>
                                        <p:attrNameLst>
                                          <p:attrName>style.opacity</p:attrName>
                                        </p:attrNameLst>
                                      </p:cBhvr>
                                      <p:to>
                                        <p:strVal val="0.15"/>
                                      </p:to>
                                    </p:set>
                                    <p:animEffect filter="image" prLst="opacity: 0.15">
                                      <p:cBhvr rctx="IE">
                                        <p:cTn id="49" dur="indefinite"/>
                                        <p:tgtEl>
                                          <p:spTgt spid="83"/>
                                        </p:tgtEl>
                                      </p:cBhvr>
                                    </p:animEffect>
                                  </p:childTnLst>
                                </p:cTn>
                              </p:par>
                              <p:par>
                                <p:cTn id="50" presetID="9" presetClass="emph" presetSubtype="0" nodeType="withEffect">
                                  <p:stCondLst>
                                    <p:cond delay="0"/>
                                  </p:stCondLst>
                                  <p:childTnLst>
                                    <p:set>
                                      <p:cBhvr rctx="PPT">
                                        <p:cTn id="51" dur="indefinite"/>
                                        <p:tgtEl>
                                          <p:spTgt spid="88"/>
                                        </p:tgtEl>
                                        <p:attrNameLst>
                                          <p:attrName>style.opacity</p:attrName>
                                        </p:attrNameLst>
                                      </p:cBhvr>
                                      <p:to>
                                        <p:strVal val="0.15"/>
                                      </p:to>
                                    </p:set>
                                    <p:animEffect filter="image" prLst="opacity: 0.15">
                                      <p:cBhvr rctx="IE">
                                        <p:cTn id="52" dur="indefinite"/>
                                        <p:tgtEl>
                                          <p:spTgt spid="88"/>
                                        </p:tgtEl>
                                      </p:cBhvr>
                                    </p:animEffect>
                                  </p:childTnLst>
                                </p:cTn>
                              </p:par>
                              <p:par>
                                <p:cTn id="53" presetID="9" presetClass="emph" presetSubtype="0" nodeType="withEffect">
                                  <p:stCondLst>
                                    <p:cond delay="0"/>
                                  </p:stCondLst>
                                  <p:childTnLst>
                                    <p:set>
                                      <p:cBhvr rctx="PPT">
                                        <p:cTn id="54" dur="indefinite"/>
                                        <p:tgtEl>
                                          <p:spTgt spid="91"/>
                                        </p:tgtEl>
                                        <p:attrNameLst>
                                          <p:attrName>style.opacity</p:attrName>
                                        </p:attrNameLst>
                                      </p:cBhvr>
                                      <p:to>
                                        <p:strVal val="0.15"/>
                                      </p:to>
                                    </p:set>
                                    <p:animEffect filter="image" prLst="opacity: 0.15">
                                      <p:cBhvr rctx="IE">
                                        <p:cTn id="55" dur="indefinite"/>
                                        <p:tgtEl>
                                          <p:spTgt spid="91"/>
                                        </p:tgtEl>
                                      </p:cBhvr>
                                    </p:animEffect>
                                  </p:childTnLst>
                                </p:cTn>
                              </p:par>
                            </p:childTnLst>
                          </p:cTn>
                        </p:par>
                        <p:par>
                          <p:cTn id="56" fill="hold">
                            <p:stCondLst>
                              <p:cond delay="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250"/>
                                        <p:tgtEl>
                                          <p:spTgt spid="81"/>
                                        </p:tgtEl>
                                      </p:cBhvr>
                                    </p:animEffect>
                                  </p:childTnLst>
                                </p:cTn>
                              </p:par>
                              <p:par>
                                <p:cTn id="60" presetID="22" presetClass="entr" presetSubtype="8"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250"/>
                                        <p:tgtEl>
                                          <p:spTgt spid="3"/>
                                        </p:tgtEl>
                                      </p:cBhvr>
                                    </p:animEffect>
                                  </p:childTnLst>
                                </p:cTn>
                              </p:par>
                              <p:par>
                                <p:cTn id="63" presetID="22" presetClass="entr" presetSubtype="8" fill="hold"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left)">
                                      <p:cBhvr>
                                        <p:cTn id="65" dur="250"/>
                                        <p:tgtEl>
                                          <p:spTgt spid="9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xit" presetSubtype="8" fill="hold" nodeType="clickEffect">
                                  <p:stCondLst>
                                    <p:cond delay="0"/>
                                  </p:stCondLst>
                                  <p:childTnLst>
                                    <p:animEffect transition="out" filter="wipe(left)">
                                      <p:cBhvr>
                                        <p:cTn id="69" dur="250"/>
                                        <p:tgtEl>
                                          <p:spTgt spid="90"/>
                                        </p:tgtEl>
                                      </p:cBhvr>
                                    </p:animEffect>
                                    <p:set>
                                      <p:cBhvr>
                                        <p:cTn id="70" dur="1" fill="hold">
                                          <p:stCondLst>
                                            <p:cond delay="249"/>
                                          </p:stCondLst>
                                        </p:cTn>
                                        <p:tgtEl>
                                          <p:spTgt spid="90"/>
                                        </p:tgtEl>
                                        <p:attrNameLst>
                                          <p:attrName>style.visibility</p:attrName>
                                        </p:attrNameLst>
                                      </p:cBhvr>
                                      <p:to>
                                        <p:strVal val="hidden"/>
                                      </p:to>
                                    </p:set>
                                  </p:childTnLst>
                                </p:cTn>
                              </p:par>
                              <p:par>
                                <p:cTn id="71" presetID="22" presetClass="entr" presetSubtype="8" fill="hold" nodeType="withEffect">
                                  <p:stCondLst>
                                    <p:cond delay="0"/>
                                  </p:stCondLst>
                                  <p:childTnLst>
                                    <p:set>
                                      <p:cBhvr>
                                        <p:cTn id="72" dur="1" fill="hold">
                                          <p:stCondLst>
                                            <p:cond delay="0"/>
                                          </p:stCondLst>
                                        </p:cTn>
                                        <p:tgtEl>
                                          <p:spTgt spid="110"/>
                                        </p:tgtEl>
                                        <p:attrNameLst>
                                          <p:attrName>style.visibility</p:attrName>
                                        </p:attrNameLst>
                                      </p:cBhvr>
                                      <p:to>
                                        <p:strVal val="visible"/>
                                      </p:to>
                                    </p:set>
                                    <p:animEffect transition="in" filter="wipe(left)">
                                      <p:cBhvr>
                                        <p:cTn id="73" dur="250"/>
                                        <p:tgtEl>
                                          <p:spTgt spid="110"/>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mph" presetSubtype="0" grpId="1" nodeType="clickEffect">
                                  <p:stCondLst>
                                    <p:cond delay="0"/>
                                  </p:stCondLst>
                                  <p:childTnLst>
                                    <p:set>
                                      <p:cBhvr rctx="PPT">
                                        <p:cTn id="77" dur="indefinite"/>
                                        <p:tgtEl>
                                          <p:spTgt spid="81"/>
                                        </p:tgtEl>
                                        <p:attrNameLst>
                                          <p:attrName>style.opacity</p:attrName>
                                        </p:attrNameLst>
                                      </p:cBhvr>
                                      <p:to>
                                        <p:strVal val="0.15"/>
                                      </p:to>
                                    </p:set>
                                    <p:animEffect filter="image" prLst="opacity: 0.15">
                                      <p:cBhvr rctx="IE">
                                        <p:cTn id="78" dur="indefinite"/>
                                        <p:tgtEl>
                                          <p:spTgt spid="81"/>
                                        </p:tgtEl>
                                      </p:cBhvr>
                                    </p:animEffect>
                                  </p:childTnLst>
                                </p:cTn>
                              </p:par>
                              <p:par>
                                <p:cTn id="79" presetID="9" presetClass="emph" presetSubtype="0" nodeType="withEffect">
                                  <p:stCondLst>
                                    <p:cond delay="0"/>
                                  </p:stCondLst>
                                  <p:childTnLst>
                                    <p:set>
                                      <p:cBhvr rctx="PPT">
                                        <p:cTn id="80" dur="indefinite"/>
                                        <p:tgtEl>
                                          <p:spTgt spid="3"/>
                                        </p:tgtEl>
                                        <p:attrNameLst>
                                          <p:attrName>style.opacity</p:attrName>
                                        </p:attrNameLst>
                                      </p:cBhvr>
                                      <p:to>
                                        <p:strVal val="0.15"/>
                                      </p:to>
                                    </p:set>
                                    <p:animEffect filter="image" prLst="opacity: 0.15">
                                      <p:cBhvr rctx="IE">
                                        <p:cTn id="81" dur="indefinite"/>
                                        <p:tgtEl>
                                          <p:spTgt spid="3"/>
                                        </p:tgtEl>
                                      </p:cBhvr>
                                    </p:animEffect>
                                  </p:childTnLst>
                                </p:cTn>
                              </p:par>
                              <p:par>
                                <p:cTn id="82" presetID="9" presetClass="emph" presetSubtype="0" nodeType="withEffect">
                                  <p:stCondLst>
                                    <p:cond delay="0"/>
                                  </p:stCondLst>
                                  <p:childTnLst>
                                    <p:set>
                                      <p:cBhvr rctx="PPT">
                                        <p:cTn id="83" dur="indefinite"/>
                                        <p:tgtEl>
                                          <p:spTgt spid="90"/>
                                        </p:tgtEl>
                                        <p:attrNameLst>
                                          <p:attrName>style.opacity</p:attrName>
                                        </p:attrNameLst>
                                      </p:cBhvr>
                                      <p:to>
                                        <p:strVal val="0.15"/>
                                      </p:to>
                                    </p:set>
                                    <p:animEffect filter="image" prLst="opacity: 0.15">
                                      <p:cBhvr rctx="IE">
                                        <p:cTn id="84" dur="indefinite"/>
                                        <p:tgtEl>
                                          <p:spTgt spid="90"/>
                                        </p:tgtEl>
                                      </p:cBhvr>
                                    </p:animEffect>
                                  </p:childTnLst>
                                </p:cTn>
                              </p:par>
                              <p:par>
                                <p:cTn id="85" presetID="9" presetClass="emph" presetSubtype="0" nodeType="withEffect">
                                  <p:stCondLst>
                                    <p:cond delay="0"/>
                                  </p:stCondLst>
                                  <p:childTnLst>
                                    <p:set>
                                      <p:cBhvr rctx="PPT">
                                        <p:cTn id="86" dur="indefinite"/>
                                        <p:tgtEl>
                                          <p:spTgt spid="110"/>
                                        </p:tgtEl>
                                        <p:attrNameLst>
                                          <p:attrName>style.opacity</p:attrName>
                                        </p:attrNameLst>
                                      </p:cBhvr>
                                      <p:to>
                                        <p:strVal val="0.15"/>
                                      </p:to>
                                    </p:set>
                                    <p:animEffect filter="image" prLst="opacity: 0.15">
                                      <p:cBhvr rctx="IE">
                                        <p:cTn id="87" dur="indefinite"/>
                                        <p:tgtEl>
                                          <p:spTgt spid="110"/>
                                        </p:tgtEl>
                                      </p:cBhvr>
                                    </p:animEffect>
                                  </p:childTnLst>
                                </p:cTn>
                              </p:par>
                            </p:childTnLst>
                          </p:cTn>
                        </p:par>
                        <p:par>
                          <p:cTn id="88" fill="hold">
                            <p:stCondLst>
                              <p:cond delay="0"/>
                            </p:stCondLst>
                            <p:childTnLst>
                              <p:par>
                                <p:cTn id="89" presetID="22" presetClass="entr" presetSubtype="8"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wipe(left)">
                                      <p:cBhvr>
                                        <p:cTn id="91" dur="250"/>
                                        <p:tgtEl>
                                          <p:spTgt spid="82"/>
                                        </p:tgtEl>
                                      </p:cBhvr>
                                    </p:animEffect>
                                  </p:childTnLst>
                                </p:cTn>
                              </p:par>
                              <p:par>
                                <p:cTn id="92" presetID="22" presetClass="entr" presetSubtype="8" fill="hold" nodeType="withEffect">
                                  <p:stCondLst>
                                    <p:cond delay="0"/>
                                  </p:stCondLst>
                                  <p:childTnLst>
                                    <p:set>
                                      <p:cBhvr>
                                        <p:cTn id="93" dur="1" fill="hold">
                                          <p:stCondLst>
                                            <p:cond delay="0"/>
                                          </p:stCondLst>
                                        </p:cTn>
                                        <p:tgtEl>
                                          <p:spTgt spid="177"/>
                                        </p:tgtEl>
                                        <p:attrNameLst>
                                          <p:attrName>style.visibility</p:attrName>
                                        </p:attrNameLst>
                                      </p:cBhvr>
                                      <p:to>
                                        <p:strVal val="visible"/>
                                      </p:to>
                                    </p:set>
                                    <p:animEffect transition="in" filter="wipe(left)">
                                      <p:cBhvr>
                                        <p:cTn id="94" dur="250"/>
                                        <p:tgtEl>
                                          <p:spTgt spid="17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xit" presetSubtype="8" fill="hold" nodeType="clickEffect">
                                  <p:stCondLst>
                                    <p:cond delay="0"/>
                                  </p:stCondLst>
                                  <p:childTnLst>
                                    <p:animEffect transition="out" filter="wipe(left)">
                                      <p:cBhvr>
                                        <p:cTn id="98" dur="250"/>
                                        <p:tgtEl>
                                          <p:spTgt spid="177"/>
                                        </p:tgtEl>
                                      </p:cBhvr>
                                    </p:animEffect>
                                    <p:set>
                                      <p:cBhvr>
                                        <p:cTn id="99" dur="1" fill="hold">
                                          <p:stCondLst>
                                            <p:cond delay="249"/>
                                          </p:stCondLst>
                                        </p:cTn>
                                        <p:tgtEl>
                                          <p:spTgt spid="177"/>
                                        </p:tgtEl>
                                        <p:attrNameLst>
                                          <p:attrName>style.visibility</p:attrName>
                                        </p:attrNameLst>
                                      </p:cBhvr>
                                      <p:to>
                                        <p:strVal val="hidden"/>
                                      </p:to>
                                    </p:set>
                                  </p:childTnLst>
                                </p:cTn>
                              </p:par>
                              <p:par>
                                <p:cTn id="100" presetID="22" presetClass="entr" presetSubtype="8" fill="hold" nodeType="withEffect">
                                  <p:stCondLst>
                                    <p:cond delay="0"/>
                                  </p:stCondLst>
                                  <p:childTnLst>
                                    <p:set>
                                      <p:cBhvr>
                                        <p:cTn id="101" dur="1" fill="hold">
                                          <p:stCondLst>
                                            <p:cond delay="0"/>
                                          </p:stCondLst>
                                        </p:cTn>
                                        <p:tgtEl>
                                          <p:spTgt spid="178"/>
                                        </p:tgtEl>
                                        <p:attrNameLst>
                                          <p:attrName>style.visibility</p:attrName>
                                        </p:attrNameLst>
                                      </p:cBhvr>
                                      <p:to>
                                        <p:strVal val="visible"/>
                                      </p:to>
                                    </p:set>
                                    <p:animEffect transition="in" filter="wipe(left)">
                                      <p:cBhvr>
                                        <p:cTn id="102" dur="250"/>
                                        <p:tgtEl>
                                          <p:spTgt spid="17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mph" presetSubtype="0" grpId="1" nodeType="clickEffect">
                                  <p:stCondLst>
                                    <p:cond delay="0"/>
                                  </p:stCondLst>
                                  <p:childTnLst>
                                    <p:set>
                                      <p:cBhvr rctx="PPT">
                                        <p:cTn id="106" dur="indefinite"/>
                                        <p:tgtEl>
                                          <p:spTgt spid="82"/>
                                        </p:tgtEl>
                                        <p:attrNameLst>
                                          <p:attrName>style.opacity</p:attrName>
                                        </p:attrNameLst>
                                      </p:cBhvr>
                                      <p:to>
                                        <p:strVal val="0.15"/>
                                      </p:to>
                                    </p:set>
                                    <p:animEffect filter="image" prLst="opacity: 0.15">
                                      <p:cBhvr rctx="IE">
                                        <p:cTn id="107" dur="indefinite"/>
                                        <p:tgtEl>
                                          <p:spTgt spid="82"/>
                                        </p:tgtEl>
                                      </p:cBhvr>
                                    </p:animEffect>
                                  </p:childTnLst>
                                </p:cTn>
                              </p:par>
                              <p:par>
                                <p:cTn id="108" presetID="9" presetClass="emph" presetSubtype="0" nodeType="withEffect">
                                  <p:stCondLst>
                                    <p:cond delay="0"/>
                                  </p:stCondLst>
                                  <p:childTnLst>
                                    <p:set>
                                      <p:cBhvr rctx="PPT">
                                        <p:cTn id="109" dur="indefinite"/>
                                        <p:tgtEl>
                                          <p:spTgt spid="177"/>
                                        </p:tgtEl>
                                        <p:attrNameLst>
                                          <p:attrName>style.opacity</p:attrName>
                                        </p:attrNameLst>
                                      </p:cBhvr>
                                      <p:to>
                                        <p:strVal val="0.15"/>
                                      </p:to>
                                    </p:set>
                                    <p:animEffect filter="image" prLst="opacity: 0.15">
                                      <p:cBhvr rctx="IE">
                                        <p:cTn id="110" dur="indefinite"/>
                                        <p:tgtEl>
                                          <p:spTgt spid="177"/>
                                        </p:tgtEl>
                                      </p:cBhvr>
                                    </p:animEffect>
                                  </p:childTnLst>
                                </p:cTn>
                              </p:par>
                              <p:par>
                                <p:cTn id="111" presetID="9" presetClass="emph" presetSubtype="0" nodeType="withEffect">
                                  <p:stCondLst>
                                    <p:cond delay="0"/>
                                  </p:stCondLst>
                                  <p:childTnLst>
                                    <p:set>
                                      <p:cBhvr rctx="PPT">
                                        <p:cTn id="112" dur="indefinite"/>
                                        <p:tgtEl>
                                          <p:spTgt spid="178"/>
                                        </p:tgtEl>
                                        <p:attrNameLst>
                                          <p:attrName>style.opacity</p:attrName>
                                        </p:attrNameLst>
                                      </p:cBhvr>
                                      <p:to>
                                        <p:strVal val="0.15"/>
                                      </p:to>
                                    </p:set>
                                    <p:animEffect filter="image" prLst="opacity: 0.15">
                                      <p:cBhvr rctx="IE">
                                        <p:cTn id="113" dur="indefinite"/>
                                        <p:tgtEl>
                                          <p:spTgt spid="178"/>
                                        </p:tgtEl>
                                      </p:cBhvr>
                                    </p:animEffect>
                                  </p:childTnLst>
                                </p:cTn>
                              </p:par>
                            </p:childTnLst>
                          </p:cTn>
                        </p:par>
                        <p:par>
                          <p:cTn id="114" fill="hold">
                            <p:stCondLst>
                              <p:cond delay="0"/>
                            </p:stCondLst>
                            <p:childTnLst>
                              <p:par>
                                <p:cTn id="115" presetID="53" presetClass="entr" presetSubtype="16" fill="hold" nodeType="afterEffect">
                                  <p:stCondLst>
                                    <p:cond delay="0"/>
                                  </p:stCondLst>
                                  <p:childTnLst>
                                    <p:set>
                                      <p:cBhvr>
                                        <p:cTn id="116" dur="1" fill="hold">
                                          <p:stCondLst>
                                            <p:cond delay="0"/>
                                          </p:stCondLst>
                                        </p:cTn>
                                        <p:tgtEl>
                                          <p:spTgt spid="199"/>
                                        </p:tgtEl>
                                        <p:attrNameLst>
                                          <p:attrName>style.visibility</p:attrName>
                                        </p:attrNameLst>
                                      </p:cBhvr>
                                      <p:to>
                                        <p:strVal val="visible"/>
                                      </p:to>
                                    </p:set>
                                    <p:anim calcmode="lin" valueType="num">
                                      <p:cBhvr>
                                        <p:cTn id="117" dur="500" fill="hold"/>
                                        <p:tgtEl>
                                          <p:spTgt spid="199"/>
                                        </p:tgtEl>
                                        <p:attrNameLst>
                                          <p:attrName>ppt_w</p:attrName>
                                        </p:attrNameLst>
                                      </p:cBhvr>
                                      <p:tavLst>
                                        <p:tav tm="0">
                                          <p:val>
                                            <p:fltVal val="0"/>
                                          </p:val>
                                        </p:tav>
                                        <p:tav tm="100000">
                                          <p:val>
                                            <p:strVal val="#ppt_w"/>
                                          </p:val>
                                        </p:tav>
                                      </p:tavLst>
                                    </p:anim>
                                    <p:anim calcmode="lin" valueType="num">
                                      <p:cBhvr>
                                        <p:cTn id="118" dur="500" fill="hold"/>
                                        <p:tgtEl>
                                          <p:spTgt spid="199"/>
                                        </p:tgtEl>
                                        <p:attrNameLst>
                                          <p:attrName>ppt_h</p:attrName>
                                        </p:attrNameLst>
                                      </p:cBhvr>
                                      <p:tavLst>
                                        <p:tav tm="0">
                                          <p:val>
                                            <p:fltVal val="0"/>
                                          </p:val>
                                        </p:tav>
                                        <p:tav tm="100000">
                                          <p:val>
                                            <p:strVal val="#ppt_h"/>
                                          </p:val>
                                        </p:tav>
                                      </p:tavLst>
                                    </p:anim>
                                    <p:animEffect transition="in" filter="fade">
                                      <p:cBhvr>
                                        <p:cTn id="119"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1" grpId="0" animBg="1"/>
      <p:bldP spid="81" grpId="1" animBg="1"/>
      <p:bldP spid="82" grpId="0" animBg="1"/>
      <p:bldP spid="82" grpId="1" animBg="1"/>
      <p:bldP spid="83" grpId="0" animBg="1"/>
      <p:bldP spid="8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466502" y="1243785"/>
          <a:ext cx="11581195" cy="5284020"/>
        </p:xfrm>
        <a:graphic>
          <a:graphicData uri="http://schemas.openxmlformats.org/drawingml/2006/table">
            <a:tbl>
              <a:tblPr firstRow="1" firstCol="1" bandRow="1">
                <a:tableStyleId>{327F97BB-C833-4FB7-BDE5-3F7075034690}</a:tableStyleId>
              </a:tblPr>
              <a:tblGrid>
                <a:gridCol w="3730855"/>
                <a:gridCol w="1308390"/>
                <a:gridCol w="1308390"/>
                <a:gridCol w="1308390"/>
                <a:gridCol w="1308390"/>
                <a:gridCol w="1308390"/>
                <a:gridCol w="1308390"/>
              </a:tblGrid>
              <a:tr h="377430">
                <a:tc>
                  <a:txBody>
                    <a:bodyPr/>
                    <a:lstStyle/>
                    <a:p>
                      <a:pPr marL="0" marR="0">
                        <a:lnSpc>
                          <a:spcPct val="115000"/>
                        </a:lnSpc>
                        <a:spcBef>
                          <a:spcPts val="0"/>
                        </a:spcBef>
                        <a:spcAft>
                          <a:spcPts val="1000"/>
                        </a:spcAft>
                      </a:pPr>
                      <a:r>
                        <a:rPr lang="en-US" sz="1600" dirty="0" smtClean="0">
                          <a:effectLst/>
                        </a:rPr>
                        <a:t>Attributes</a:t>
                      </a:r>
                      <a:endParaRPr lang="en-US" sz="1600" dirty="0">
                        <a:effectLst/>
                        <a:latin typeface="Calibri"/>
                        <a:ea typeface="Times New Roman"/>
                        <a:cs typeface="Arial"/>
                      </a:endParaRPr>
                    </a:p>
                  </a:txBody>
                  <a:tcPr marL="93247" marR="93247" marT="0" marB="0"/>
                </a:tc>
                <a:tc>
                  <a:txBody>
                    <a:bodyPr/>
                    <a:lstStyle/>
                    <a:p>
                      <a:pPr marL="0" marR="0" algn="ctr">
                        <a:lnSpc>
                          <a:spcPct val="115000"/>
                        </a:lnSpc>
                        <a:spcBef>
                          <a:spcPts val="0"/>
                        </a:spcBef>
                        <a:spcAft>
                          <a:spcPts val="1000"/>
                        </a:spcAft>
                      </a:pPr>
                      <a:r>
                        <a:rPr lang="en-US" sz="1600" dirty="0" smtClean="0">
                          <a:effectLst/>
                        </a:rPr>
                        <a:t>Analyst 1</a:t>
                      </a:r>
                      <a:endParaRPr lang="en-US" sz="1600" dirty="0">
                        <a:effectLst/>
                        <a:latin typeface="Calibri"/>
                        <a:ea typeface="Times New Roman"/>
                        <a:cs typeface="Arial"/>
                      </a:endParaRPr>
                    </a:p>
                  </a:txBody>
                  <a:tcPr marL="93247" marR="93247" marT="0" marB="0"/>
                </a:tc>
                <a:tc>
                  <a:txBody>
                    <a:bodyPr/>
                    <a:lstStyle/>
                    <a:p>
                      <a:pPr marL="0" marR="0" algn="ctr">
                        <a:lnSpc>
                          <a:spcPct val="115000"/>
                        </a:lnSpc>
                        <a:spcBef>
                          <a:spcPts val="0"/>
                        </a:spcBef>
                        <a:spcAft>
                          <a:spcPts val="1000"/>
                        </a:spcAft>
                      </a:pPr>
                      <a:r>
                        <a:rPr lang="en-US" sz="1600" dirty="0" smtClean="0">
                          <a:effectLst/>
                        </a:rPr>
                        <a:t>Analyst 2</a:t>
                      </a:r>
                      <a:endParaRPr lang="en-US" sz="1600" dirty="0">
                        <a:effectLst/>
                        <a:latin typeface="Calibri"/>
                        <a:ea typeface="Times New Roman"/>
                        <a:cs typeface="Arial"/>
                      </a:endParaRPr>
                    </a:p>
                  </a:txBody>
                  <a:tcPr marL="93247" marR="93247" marT="0" marB="0"/>
                </a:tc>
                <a:tc>
                  <a:txBody>
                    <a:bodyPr/>
                    <a:lstStyle/>
                    <a:p>
                      <a:pPr marL="0" marR="0" algn="ctr">
                        <a:lnSpc>
                          <a:spcPct val="115000"/>
                        </a:lnSpc>
                        <a:spcBef>
                          <a:spcPts val="0"/>
                        </a:spcBef>
                        <a:spcAft>
                          <a:spcPts val="1000"/>
                        </a:spcAft>
                      </a:pPr>
                      <a:r>
                        <a:rPr lang="en-US" sz="1600" dirty="0" smtClean="0">
                          <a:effectLst/>
                        </a:rPr>
                        <a:t>Analyst 3</a:t>
                      </a:r>
                      <a:endParaRPr lang="en-US" sz="1600" dirty="0">
                        <a:effectLst/>
                        <a:latin typeface="Calibri"/>
                        <a:ea typeface="Times New Roman"/>
                        <a:cs typeface="Arial"/>
                      </a:endParaRPr>
                    </a:p>
                  </a:txBody>
                  <a:tcPr marL="93247" marR="93247" marT="0" marB="0"/>
                </a:tc>
                <a:tc>
                  <a:txBody>
                    <a:bodyPr/>
                    <a:lstStyle/>
                    <a:p>
                      <a:pPr marL="0" marR="0" algn="ctr">
                        <a:lnSpc>
                          <a:spcPct val="115000"/>
                        </a:lnSpc>
                        <a:spcBef>
                          <a:spcPts val="0"/>
                        </a:spcBef>
                        <a:spcAft>
                          <a:spcPts val="1000"/>
                        </a:spcAft>
                      </a:pPr>
                      <a:r>
                        <a:rPr lang="en-US" sz="1600" dirty="0" smtClean="0">
                          <a:effectLst/>
                        </a:rPr>
                        <a:t>Analyst 4</a:t>
                      </a:r>
                      <a:endParaRPr lang="en-US" sz="1600" dirty="0">
                        <a:effectLst/>
                        <a:latin typeface="Calibri"/>
                        <a:ea typeface="Times New Roman"/>
                        <a:cs typeface="Arial"/>
                      </a:endParaRPr>
                    </a:p>
                  </a:txBody>
                  <a:tcPr marL="93247" marR="93247" marT="0" marB="0"/>
                </a:tc>
                <a:tc>
                  <a:txBody>
                    <a:bodyPr/>
                    <a:lstStyle/>
                    <a:p>
                      <a:pPr marL="0" marR="0" algn="ctr">
                        <a:lnSpc>
                          <a:spcPct val="115000"/>
                        </a:lnSpc>
                        <a:spcBef>
                          <a:spcPts val="0"/>
                        </a:spcBef>
                        <a:spcAft>
                          <a:spcPts val="1000"/>
                        </a:spcAft>
                      </a:pPr>
                      <a:r>
                        <a:rPr lang="en-US" sz="1600" dirty="0" smtClean="0">
                          <a:effectLst/>
                        </a:rPr>
                        <a:t>Vendor 1</a:t>
                      </a:r>
                      <a:endParaRPr lang="en-US" sz="1600" dirty="0">
                        <a:effectLst/>
                        <a:latin typeface="Calibri"/>
                        <a:ea typeface="Times New Roman"/>
                        <a:cs typeface="Arial"/>
                      </a:endParaRPr>
                    </a:p>
                  </a:txBody>
                  <a:tcPr marL="93247" marR="93247" marT="0" marB="0"/>
                </a:tc>
                <a:tc>
                  <a:txBody>
                    <a:bodyPr/>
                    <a:lstStyle/>
                    <a:p>
                      <a:pPr marL="0" marR="0" algn="ctr">
                        <a:lnSpc>
                          <a:spcPct val="115000"/>
                        </a:lnSpc>
                        <a:spcBef>
                          <a:spcPts val="0"/>
                        </a:spcBef>
                        <a:spcAft>
                          <a:spcPts val="1000"/>
                        </a:spcAft>
                      </a:pPr>
                      <a:r>
                        <a:rPr lang="en-US" sz="1600" dirty="0" smtClean="0">
                          <a:effectLst/>
                        </a:rPr>
                        <a:t>Standard 1</a:t>
                      </a:r>
                      <a:endParaRPr lang="en-US" sz="1600" dirty="0">
                        <a:effectLst/>
                        <a:latin typeface="Calibri"/>
                        <a:ea typeface="Times New Roman"/>
                        <a:cs typeface="Arial"/>
                      </a:endParaRPr>
                    </a:p>
                  </a:txBody>
                  <a:tcPr marL="93247" marR="93247" marT="0" marB="0"/>
                </a:tc>
              </a:tr>
              <a:tr h="377430">
                <a:tc>
                  <a:txBody>
                    <a:bodyPr/>
                    <a:lstStyle/>
                    <a:p>
                      <a:pPr marL="0" marR="0">
                        <a:lnSpc>
                          <a:spcPct val="115000"/>
                        </a:lnSpc>
                        <a:spcBef>
                          <a:spcPts val="0"/>
                        </a:spcBef>
                        <a:spcAft>
                          <a:spcPts val="1000"/>
                        </a:spcAft>
                      </a:pPr>
                      <a:r>
                        <a:rPr lang="en-US" sz="1600" dirty="0">
                          <a:effectLst/>
                        </a:rPr>
                        <a:t>Access anywhere</a:t>
                      </a:r>
                      <a:endParaRPr lang="en-US" sz="16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solidFill>
                          <a:schemeClr val="tx1"/>
                        </a:solidFill>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0"/>
                        </a:spcAft>
                      </a:pPr>
                      <a:r>
                        <a:rPr lang="en-US" sz="2000" dirty="0">
                          <a:effectLst/>
                        </a:rPr>
                        <a:t> </a:t>
                      </a:r>
                      <a:endParaRPr lang="en-US" sz="2000" dirty="0">
                        <a:effectLst/>
                        <a:latin typeface="Calibri"/>
                        <a:ea typeface="Times New Roman"/>
                        <a:cs typeface="Arial"/>
                      </a:endParaRPr>
                    </a:p>
                  </a:txBody>
                  <a:tcPr marL="93247" marR="93247"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000" baseline="0" dirty="0" smtClean="0">
                          <a:effectLst/>
                          <a:sym typeface="Wingdings"/>
                        </a:rPr>
                        <a:t></a:t>
                      </a:r>
                      <a:endParaRPr lang="en-US" sz="2000" dirty="0" smtClean="0">
                        <a:solidFill>
                          <a:schemeClr val="tx1"/>
                        </a:solidFill>
                        <a:effectLst/>
                        <a:latin typeface="+mn-lt"/>
                        <a:ea typeface="Times New Roman"/>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a:effectLst/>
                        </a:rPr>
                        <a:t>Browser based</a:t>
                      </a:r>
                      <a:endParaRPr lang="en-US" sz="16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0"/>
                        </a:spcAft>
                      </a:pPr>
                      <a:r>
                        <a:rPr lang="en-US" sz="2000" dirty="0">
                          <a:effectLst/>
                        </a:rPr>
                        <a:t> </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smtClean="0">
                          <a:effectLst/>
                        </a:rPr>
                        <a:t>Scalable</a:t>
                      </a:r>
                      <a:endParaRPr lang="en-US" sz="1600" dirty="0">
                        <a:solidFill>
                          <a:schemeClr val="tx1"/>
                        </a:solidFill>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a:effectLst/>
                        </a:rPr>
                        <a:t>Control</a:t>
                      </a:r>
                      <a:endParaRPr lang="en-US" sz="16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1000"/>
                        </a:spcAft>
                      </a:pPr>
                      <a:r>
                        <a:rPr lang="en-US" sz="1600" dirty="0">
                          <a:effectLst/>
                        </a:rPr>
                        <a:t>Low</a:t>
                      </a:r>
                      <a:endParaRPr lang="en-US" sz="1600" dirty="0">
                        <a:solidFill>
                          <a:schemeClr val="tx1">
                            <a:lumMod val="75000"/>
                            <a:lumOff val="25000"/>
                          </a:schemeClr>
                        </a:solidFill>
                        <a:effectLst/>
                        <a:latin typeface="Calibri"/>
                        <a:ea typeface="Times New Roman"/>
                        <a:cs typeface="Arial"/>
                      </a:endParaRPr>
                    </a:p>
                  </a:txBody>
                  <a:tcPr marL="93247" marR="93247" marT="0" marB="0" anchor="ctr"/>
                </a:tc>
                <a:tc>
                  <a:txBody>
                    <a:bodyPr/>
                    <a:lstStyle/>
                    <a:p>
                      <a:pPr algn="ctr"/>
                      <a:endParaRPr lang="en-US" sz="1600" dirty="0">
                        <a:effectLst/>
                        <a:latin typeface="Calibri"/>
                        <a:cs typeface="Arial"/>
                      </a:endParaRPr>
                    </a:p>
                  </a:txBody>
                  <a:tcPr marL="93247" marR="93247" marT="0" marB="0" anchor="ctr"/>
                </a:tc>
                <a:tc>
                  <a:txBody>
                    <a:bodyPr/>
                    <a:lstStyle/>
                    <a:p>
                      <a:pPr marL="0" marR="0" algn="ctr">
                        <a:lnSpc>
                          <a:spcPct val="115000"/>
                        </a:lnSpc>
                        <a:spcBef>
                          <a:spcPts val="0"/>
                        </a:spcBef>
                        <a:spcAft>
                          <a:spcPts val="1000"/>
                        </a:spcAft>
                      </a:pPr>
                      <a:r>
                        <a:rPr lang="en-US" sz="1600" dirty="0">
                          <a:effectLst/>
                        </a:rPr>
                        <a:t>Low</a:t>
                      </a:r>
                      <a:endParaRPr lang="en-US" sz="1600" dirty="0">
                        <a:solidFill>
                          <a:schemeClr val="tx1">
                            <a:lumMod val="75000"/>
                            <a:lumOff val="25000"/>
                          </a:schemeClr>
                        </a:solidFill>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0"/>
                        </a:spcAft>
                      </a:pPr>
                      <a:r>
                        <a:rPr lang="en-US" sz="2000" dirty="0">
                          <a:effectLst/>
                        </a:rPr>
                        <a:t> </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a:effectLst/>
                        </a:rPr>
                        <a:t>Published APIs (abstracted)</a:t>
                      </a:r>
                      <a:endParaRPr lang="en-US" sz="16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smtClean="0">
                          <a:effectLst/>
                        </a:rPr>
                        <a:t>Elastic</a:t>
                      </a:r>
                      <a:r>
                        <a:rPr lang="en-US" sz="1600" baseline="0" dirty="0" smtClean="0">
                          <a:effectLst/>
                        </a:rPr>
                        <a:t> (on-demand)</a:t>
                      </a:r>
                      <a:endParaRPr lang="en-US" sz="1600" dirty="0">
                        <a:solidFill>
                          <a:schemeClr val="tx1"/>
                        </a:solidFill>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smtClean="0">
                          <a:effectLst/>
                        </a:rPr>
                        <a:t>Self service</a:t>
                      </a:r>
                      <a:endParaRPr lang="en-US" sz="1600" dirty="0">
                        <a:solidFill>
                          <a:schemeClr val="tx1"/>
                        </a:solidFill>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0"/>
                        </a:spcAft>
                      </a:pPr>
                      <a:r>
                        <a:rPr lang="en-US" sz="2000" dirty="0">
                          <a:effectLst/>
                          <a:highlight>
                            <a:srgbClr val="FFFF00"/>
                          </a:highlight>
                        </a:rPr>
                        <a:t> </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a:effectLst/>
                        </a:rPr>
                        <a:t>Customizable</a:t>
                      </a:r>
                      <a:endParaRPr lang="en-US" sz="16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1600" dirty="0">
                          <a:effectLst/>
                        </a:rPr>
                        <a:t>Low</a:t>
                      </a:r>
                      <a:endParaRPr lang="en-US" sz="1600" dirty="0">
                        <a:solidFill>
                          <a:schemeClr val="tx1">
                            <a:lumMod val="75000"/>
                            <a:lumOff val="25000"/>
                          </a:schemeClr>
                        </a:solidFill>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1600" dirty="0">
                          <a:effectLst/>
                        </a:rPr>
                        <a:t>Low</a:t>
                      </a:r>
                      <a:endParaRPr lang="en-US" sz="1600" dirty="0">
                        <a:solidFill>
                          <a:schemeClr val="tx1">
                            <a:lumMod val="75000"/>
                            <a:lumOff val="25000"/>
                          </a:schemeClr>
                        </a:solidFill>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0"/>
                        </a:spcAft>
                      </a:pPr>
                      <a:r>
                        <a:rPr lang="en-US" sz="2000" dirty="0">
                          <a:effectLst/>
                        </a:rPr>
                        <a:t> </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a:effectLst/>
                        </a:rPr>
                        <a:t>Failure resistant </a:t>
                      </a:r>
                      <a:r>
                        <a:rPr lang="en-US" sz="1600" dirty="0" smtClean="0">
                          <a:effectLst/>
                        </a:rPr>
                        <a:t>(</a:t>
                      </a:r>
                      <a:r>
                        <a:rPr lang="en-US" sz="1600" dirty="0">
                          <a:effectLst/>
                        </a:rPr>
                        <a:t>always available)</a:t>
                      </a:r>
                      <a:endParaRPr lang="en-US" sz="16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0"/>
                        </a:spcAft>
                      </a:pPr>
                      <a:r>
                        <a:rPr lang="en-US" sz="2000" dirty="0">
                          <a:effectLst/>
                        </a:rPr>
                        <a:t> </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smtClean="0">
                          <a:effectLst/>
                        </a:rPr>
                        <a:t>Metered by use</a:t>
                      </a:r>
                      <a:endParaRPr lang="en-US" sz="1600" dirty="0">
                        <a:solidFill>
                          <a:schemeClr val="tx1"/>
                        </a:solidFill>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0"/>
                        </a:spcAft>
                      </a:pPr>
                      <a:r>
                        <a:rPr lang="en-US" sz="2000" dirty="0">
                          <a:effectLst/>
                          <a:highlight>
                            <a:srgbClr val="FFFF00"/>
                          </a:highlight>
                        </a:rPr>
                        <a:t> </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a:effectLst/>
                        </a:rPr>
                        <a:t>Highly Automated</a:t>
                      </a:r>
                      <a:endParaRPr lang="en-US" sz="16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0"/>
                        </a:spcAft>
                      </a:pPr>
                      <a:r>
                        <a:rPr lang="en-US" sz="2000" dirty="0">
                          <a:effectLst/>
                        </a:rPr>
                        <a:t> </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a:effectLst/>
                        </a:rPr>
                        <a:t>Service-based</a:t>
                      </a:r>
                      <a:endParaRPr lang="en-US" sz="16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0"/>
                        </a:spcAft>
                      </a:pPr>
                      <a:r>
                        <a:rPr lang="en-US" sz="2000" dirty="0">
                          <a:effectLst/>
                        </a:rPr>
                        <a:t> </a:t>
                      </a:r>
                      <a:endParaRPr lang="en-US" sz="20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r>
              <a:tr h="377430">
                <a:tc>
                  <a:txBody>
                    <a:bodyPr/>
                    <a:lstStyle/>
                    <a:p>
                      <a:pPr marL="0" marR="0">
                        <a:lnSpc>
                          <a:spcPct val="115000"/>
                        </a:lnSpc>
                        <a:spcBef>
                          <a:spcPts val="0"/>
                        </a:spcBef>
                        <a:spcAft>
                          <a:spcPts val="1000"/>
                        </a:spcAft>
                      </a:pPr>
                      <a:r>
                        <a:rPr lang="en-US" sz="1600" dirty="0">
                          <a:effectLst/>
                        </a:rPr>
                        <a:t>On-Demand</a:t>
                      </a:r>
                      <a:endParaRPr lang="en-US" sz="1600" dirty="0">
                        <a:effectLst/>
                        <a:latin typeface="Calibri"/>
                        <a:ea typeface="Times New Roman"/>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algn="ctr"/>
                      <a:endParaRPr lang="en-US" sz="2000" dirty="0">
                        <a:effectLst/>
                        <a:latin typeface="Calibri"/>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0"/>
                        </a:spcAft>
                      </a:pPr>
                      <a:endParaRPr lang="en-US" sz="2000" dirty="0">
                        <a:effectLst/>
                        <a:latin typeface="Calibri"/>
                        <a:ea typeface="Times New Roman"/>
                        <a:cs typeface="Arial"/>
                      </a:endParaRPr>
                    </a:p>
                  </a:txBody>
                  <a:tcPr marL="93247" marR="93247" marT="0" marB="0" anchor="ctr"/>
                </a:tc>
                <a:tc>
                  <a:txBody>
                    <a:bodyPr/>
                    <a:lstStyle/>
                    <a:p>
                      <a:pPr marL="0" marR="0" algn="ctr">
                        <a:lnSpc>
                          <a:spcPct val="115000"/>
                        </a:lnSpc>
                        <a:spcBef>
                          <a:spcPts val="0"/>
                        </a:spcBef>
                        <a:spcAft>
                          <a:spcPts val="1000"/>
                        </a:spcAft>
                      </a:pPr>
                      <a:r>
                        <a:rPr lang="en-US" sz="2000" baseline="0" dirty="0" smtClean="0">
                          <a:effectLst/>
                          <a:sym typeface="Wingdings"/>
                        </a:rPr>
                        <a:t></a:t>
                      </a:r>
                      <a:endParaRPr lang="en-US" sz="2000" dirty="0">
                        <a:effectLst/>
                        <a:latin typeface="Calibri"/>
                        <a:ea typeface="Times New Roman"/>
                        <a:cs typeface="Arial"/>
                      </a:endParaRPr>
                    </a:p>
                  </a:txBody>
                  <a:tcPr marL="93247" marR="93247" marT="0" marB="0" anchor="ctr"/>
                </a:tc>
              </a:tr>
            </a:tbl>
          </a:graphicData>
        </a:graphic>
      </p:graphicFrame>
      <p:sp>
        <p:nvSpPr>
          <p:cNvPr id="2" name="Title 1"/>
          <p:cNvSpPr>
            <a:spLocks noGrp="1"/>
          </p:cNvSpPr>
          <p:nvPr>
            <p:ph type="title"/>
          </p:nvPr>
        </p:nvSpPr>
        <p:spPr>
          <a:xfrm>
            <a:off x="623413" y="216859"/>
            <a:ext cx="11189654" cy="716108"/>
          </a:xfrm>
        </p:spPr>
        <p:txBody>
          <a:bodyPr>
            <a:noAutofit/>
          </a:bodyPr>
          <a:lstStyle/>
          <a:p>
            <a:r>
              <a:rPr lang="en-US" sz="4080" b="1" i="1" dirty="0"/>
              <a:t>Can we agree on the attributes of cloud computing?</a:t>
            </a:r>
          </a:p>
        </p:txBody>
      </p:sp>
      <p:grpSp>
        <p:nvGrpSpPr>
          <p:cNvPr id="261" name="Group 260"/>
          <p:cNvGrpSpPr/>
          <p:nvPr/>
        </p:nvGrpSpPr>
        <p:grpSpPr>
          <a:xfrm>
            <a:off x="4207304" y="1241020"/>
            <a:ext cx="7819808" cy="5281922"/>
            <a:chOff x="4122964" y="1216479"/>
            <a:chExt cx="7666265" cy="5179559"/>
          </a:xfrm>
        </p:grpSpPr>
        <p:sp>
          <p:nvSpPr>
            <p:cNvPr id="4" name="Rectangle 3"/>
            <p:cNvSpPr/>
            <p:nvPr/>
          </p:nvSpPr>
          <p:spPr bwMode="auto">
            <a:xfrm>
              <a:off x="4122964" y="1216479"/>
              <a:ext cx="7666265" cy="5167992"/>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endParaRPr lang="en-US" sz="3264" spc="-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260" name="Group 259"/>
            <p:cNvGrpSpPr/>
            <p:nvPr/>
          </p:nvGrpSpPr>
          <p:grpSpPr>
            <a:xfrm>
              <a:off x="6576523" y="1632293"/>
              <a:ext cx="4454984" cy="4369253"/>
              <a:chOff x="5911523" y="1682168"/>
              <a:chExt cx="4454984" cy="4369253"/>
            </a:xfrm>
          </p:grpSpPr>
          <p:grpSp>
            <p:nvGrpSpPr>
              <p:cNvPr id="169" name="Group 168"/>
              <p:cNvGrpSpPr/>
              <p:nvPr/>
            </p:nvGrpSpPr>
            <p:grpSpPr>
              <a:xfrm>
                <a:off x="5911523" y="1682168"/>
                <a:ext cx="4454984" cy="4369253"/>
                <a:chOff x="7560843" y="2105118"/>
                <a:chExt cx="4454984" cy="4369253"/>
              </a:xfrm>
            </p:grpSpPr>
            <p:grpSp>
              <p:nvGrpSpPr>
                <p:cNvPr id="170" name="Group 169"/>
                <p:cNvGrpSpPr/>
                <p:nvPr/>
              </p:nvGrpSpPr>
              <p:grpSpPr>
                <a:xfrm>
                  <a:off x="8670834" y="5417502"/>
                  <a:ext cx="3344993" cy="1056869"/>
                  <a:chOff x="8670834" y="5417502"/>
                  <a:chExt cx="3344993" cy="1056869"/>
                </a:xfrm>
              </p:grpSpPr>
              <p:grpSp>
                <p:nvGrpSpPr>
                  <p:cNvPr id="246" name="Group 245"/>
                  <p:cNvGrpSpPr/>
                  <p:nvPr/>
                </p:nvGrpSpPr>
                <p:grpSpPr>
                  <a:xfrm>
                    <a:off x="8670834" y="5422811"/>
                    <a:ext cx="1066799" cy="1051560"/>
                    <a:chOff x="7985035" y="5427270"/>
                    <a:chExt cx="1066799" cy="1051560"/>
                  </a:xfrm>
                </p:grpSpPr>
                <p:sp>
                  <p:nvSpPr>
                    <p:cNvPr id="255" name="Rectangle 254"/>
                    <p:cNvSpPr/>
                    <p:nvPr/>
                  </p:nvSpPr>
                  <p:spPr bwMode="auto">
                    <a:xfrm>
                      <a:off x="7985035" y="5427270"/>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56" name="Rectangle 255"/>
                    <p:cNvSpPr/>
                    <p:nvPr/>
                  </p:nvSpPr>
                  <p:spPr>
                    <a:xfrm>
                      <a:off x="8050501" y="5461535"/>
                      <a:ext cx="1001333" cy="123114"/>
                    </a:xfrm>
                    <a:prstGeom prst="rect">
                      <a:avLst/>
                    </a:prstGeom>
                  </p:spPr>
                  <p:txBody>
                    <a:bodyPr wrap="square" lIns="0" tIns="0" rIns="0" bIns="0">
                      <a:spAutoFit/>
                    </a:bodyPr>
                    <a:lstStyle/>
                    <a:p>
                      <a:pPr defTabSz="1269832">
                        <a:defRPr/>
                      </a:pPr>
                      <a:r>
                        <a:rPr lang="en-US" sz="816" kern="0" dirty="0">
                          <a:solidFill>
                            <a:srgbClr val="FFFFFF"/>
                          </a:solidFill>
                          <a:latin typeface="Segoe UI Semibold" pitchFamily="34" charset="0"/>
                          <a:ea typeface="Segoe UI" pitchFamily="34" charset="0"/>
                          <a:cs typeface="Segoe UI" pitchFamily="34" charset="0"/>
                        </a:rPr>
                        <a:t>Continuity</a:t>
                      </a:r>
                      <a:endParaRPr lang="en-US" sz="816" kern="0" dirty="0">
                        <a:solidFill>
                          <a:srgbClr val="FFFFFF"/>
                        </a:solidFill>
                      </a:endParaRPr>
                    </a:p>
                  </p:txBody>
                </p:sp>
                <p:pic>
                  <p:nvPicPr>
                    <p:cNvPr id="257" name="Picture 2" descr="C:\Users\sigurdg\Desktop\end_us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18991" y="5674586"/>
                      <a:ext cx="583648" cy="556927"/>
                    </a:xfrm>
                    <a:prstGeom prst="rect">
                      <a:avLst/>
                    </a:prstGeom>
                    <a:noFill/>
                  </p:spPr>
                </p:pic>
              </p:grpSp>
              <p:grpSp>
                <p:nvGrpSpPr>
                  <p:cNvPr id="247" name="Group 246"/>
                  <p:cNvGrpSpPr/>
                  <p:nvPr/>
                </p:nvGrpSpPr>
                <p:grpSpPr>
                  <a:xfrm>
                    <a:off x="9781715" y="5417502"/>
                    <a:ext cx="1051560" cy="1051560"/>
                    <a:chOff x="9095916" y="5421102"/>
                    <a:chExt cx="1051560" cy="1051560"/>
                  </a:xfrm>
                </p:grpSpPr>
                <p:sp>
                  <p:nvSpPr>
                    <p:cNvPr id="252" name="Rectangle 251"/>
                    <p:cNvSpPr/>
                    <p:nvPr/>
                  </p:nvSpPr>
                  <p:spPr bwMode="auto">
                    <a:xfrm>
                      <a:off x="9095916" y="5421102"/>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53" name="Rectangle 252"/>
                    <p:cNvSpPr/>
                    <p:nvPr/>
                  </p:nvSpPr>
                  <p:spPr>
                    <a:xfrm>
                      <a:off x="9172115" y="5481313"/>
                      <a:ext cx="975361" cy="221580"/>
                    </a:xfrm>
                    <a:prstGeom prst="rect">
                      <a:avLst/>
                    </a:prstGeom>
                  </p:spPr>
                  <p:txBody>
                    <a:bodyPr wrap="square" lIns="0" tIns="0" rIns="0" bIns="0">
                      <a:spAutoFit/>
                    </a:bodyPr>
                    <a:lstStyle/>
                    <a:p>
                      <a:pPr defTabSz="1269832">
                        <a:lnSpc>
                          <a:spcPct val="90000"/>
                        </a:lnSpc>
                        <a:defRPr/>
                      </a:pPr>
                      <a:r>
                        <a:rPr lang="en-US" sz="816" kern="0" dirty="0">
                          <a:solidFill>
                            <a:srgbClr val="FFFFFF"/>
                          </a:solidFill>
                          <a:latin typeface="Segoe UI Semibold" pitchFamily="34" charset="0"/>
                          <a:ea typeface="Segoe UI" pitchFamily="34" charset="0"/>
                          <a:cs typeface="Segoe UI" pitchFamily="34" charset="0"/>
                        </a:rPr>
                        <a:t>Workload </a:t>
                      </a:r>
                      <a:br>
                        <a:rPr lang="en-US" sz="816" kern="0" dirty="0">
                          <a:solidFill>
                            <a:srgbClr val="FFFFFF"/>
                          </a:solidFill>
                          <a:latin typeface="Segoe UI Semibold" pitchFamily="34" charset="0"/>
                          <a:ea typeface="Segoe UI" pitchFamily="34" charset="0"/>
                          <a:cs typeface="Segoe UI" pitchFamily="34" charset="0"/>
                        </a:rPr>
                      </a:br>
                      <a:r>
                        <a:rPr lang="en-US" sz="816" kern="0" dirty="0">
                          <a:solidFill>
                            <a:srgbClr val="FFFFFF"/>
                          </a:solidFill>
                          <a:latin typeface="Segoe UI Semibold" pitchFamily="34" charset="0"/>
                          <a:ea typeface="Segoe UI" pitchFamily="34" charset="0"/>
                          <a:cs typeface="Segoe UI" pitchFamily="34" charset="0"/>
                        </a:rPr>
                        <a:t>Relocation</a:t>
                      </a:r>
                      <a:endParaRPr lang="en-US" sz="816" kern="0" dirty="0">
                        <a:solidFill>
                          <a:srgbClr val="FFFFFF"/>
                        </a:solidFill>
                      </a:endParaRPr>
                    </a:p>
                  </p:txBody>
                </p:sp>
                <p:pic>
                  <p:nvPicPr>
                    <p:cNvPr id="254" name="Picture 7" descr="\\MAGNUM\Projects\Microsoft\Cloud Power FY12\Design\Icons\PNGs\Pooled.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tretch>
                      <a:fillRect/>
                    </a:stretch>
                  </p:blipFill>
                  <p:spPr bwMode="auto">
                    <a:xfrm>
                      <a:off x="9255531" y="5669310"/>
                      <a:ext cx="732329" cy="648494"/>
                    </a:xfrm>
                    <a:prstGeom prst="rect">
                      <a:avLst/>
                    </a:prstGeom>
                    <a:noFill/>
                  </p:spPr>
                </p:pic>
              </p:grpSp>
              <p:grpSp>
                <p:nvGrpSpPr>
                  <p:cNvPr id="248" name="Group 247"/>
                  <p:cNvGrpSpPr/>
                  <p:nvPr/>
                </p:nvGrpSpPr>
                <p:grpSpPr>
                  <a:xfrm>
                    <a:off x="10888068" y="5417502"/>
                    <a:ext cx="1127759" cy="1051560"/>
                    <a:chOff x="10202269" y="5417502"/>
                    <a:chExt cx="1127759" cy="1051560"/>
                  </a:xfrm>
                </p:grpSpPr>
                <p:sp>
                  <p:nvSpPr>
                    <p:cNvPr id="249" name="Rectangle 248"/>
                    <p:cNvSpPr/>
                    <p:nvPr/>
                  </p:nvSpPr>
                  <p:spPr bwMode="auto">
                    <a:xfrm>
                      <a:off x="10202269" y="5417502"/>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50" name="Rectangle 249"/>
                    <p:cNvSpPr/>
                    <p:nvPr/>
                  </p:nvSpPr>
                  <p:spPr>
                    <a:xfrm>
                      <a:off x="10278465" y="5514049"/>
                      <a:ext cx="1051563" cy="221580"/>
                    </a:xfrm>
                    <a:prstGeom prst="rect">
                      <a:avLst/>
                    </a:prstGeom>
                  </p:spPr>
                  <p:txBody>
                    <a:bodyPr wrap="square" lIns="0" tIns="0" rIns="0" bIns="0">
                      <a:spAutoFit/>
                    </a:bodyPr>
                    <a:lstStyle/>
                    <a:p>
                      <a:pPr defTabSz="1269832">
                        <a:lnSpc>
                          <a:spcPct val="90000"/>
                        </a:lnSpc>
                        <a:defRPr/>
                      </a:pPr>
                      <a:r>
                        <a:rPr lang="en-US" sz="816" kern="0" dirty="0">
                          <a:solidFill>
                            <a:srgbClr val="FFFFFF"/>
                          </a:solidFill>
                          <a:latin typeface="Segoe UI Semibold" pitchFamily="34" charset="0"/>
                          <a:ea typeface="Segoe UI" pitchFamily="34" charset="0"/>
                          <a:cs typeface="Segoe UI" pitchFamily="34" charset="0"/>
                        </a:rPr>
                        <a:t>Service </a:t>
                      </a:r>
                      <a:br>
                        <a:rPr lang="en-US" sz="816" kern="0" dirty="0">
                          <a:solidFill>
                            <a:srgbClr val="FFFFFF"/>
                          </a:solidFill>
                          <a:latin typeface="Segoe UI Semibold" pitchFamily="34" charset="0"/>
                          <a:ea typeface="Segoe UI" pitchFamily="34" charset="0"/>
                          <a:cs typeface="Segoe UI" pitchFamily="34" charset="0"/>
                        </a:rPr>
                      </a:br>
                      <a:r>
                        <a:rPr lang="en-US" sz="816" kern="0" dirty="0">
                          <a:solidFill>
                            <a:srgbClr val="FFFFFF"/>
                          </a:solidFill>
                          <a:latin typeface="Segoe UI Semibold" pitchFamily="34" charset="0"/>
                          <a:ea typeface="Segoe UI" pitchFamily="34" charset="0"/>
                          <a:cs typeface="Segoe UI" pitchFamily="34" charset="0"/>
                        </a:rPr>
                        <a:t>Management</a:t>
                      </a:r>
                    </a:p>
                  </p:txBody>
                </p:sp>
                <p:pic>
                  <p:nvPicPr>
                    <p:cNvPr id="251" name="Picture 4" descr="\\MAGNUM\Projects\Microsoft\Cloud Power FY12\Design\Icons\PNGs\IT_guy.png"/>
                    <p:cNvPicPr>
                      <a:picLocks noChangeAspect="1" noChangeArrowheads="1"/>
                    </p:cNvPicPr>
                    <p:nvPr/>
                  </p:nvPicPr>
                  <p:blipFill>
                    <a:blip r:embed="rId5" cstate="email">
                      <a:lum bright="100000"/>
                      <a:extLst>
                        <a:ext uri="{28A0092B-C50C-407E-A947-70E740481C1C}">
                          <a14:useLocalDpi xmlns:a14="http://schemas.microsoft.com/office/drawing/2010/main"/>
                        </a:ext>
                      </a:extLst>
                    </a:blip>
                    <a:stretch>
                      <a:fillRect/>
                    </a:stretch>
                  </p:blipFill>
                  <p:spPr bwMode="auto">
                    <a:xfrm>
                      <a:off x="10360430" y="5726638"/>
                      <a:ext cx="733783" cy="666224"/>
                    </a:xfrm>
                    <a:prstGeom prst="rect">
                      <a:avLst/>
                    </a:prstGeom>
                    <a:noFill/>
                  </p:spPr>
                </p:pic>
              </p:grpSp>
            </p:grpSp>
            <p:grpSp>
              <p:nvGrpSpPr>
                <p:cNvPr id="171" name="Group 170"/>
                <p:cNvGrpSpPr/>
                <p:nvPr/>
              </p:nvGrpSpPr>
              <p:grpSpPr>
                <a:xfrm>
                  <a:off x="7560843" y="3206560"/>
                  <a:ext cx="1103015" cy="3267810"/>
                  <a:chOff x="7553419" y="3206560"/>
                  <a:chExt cx="1103015" cy="3267810"/>
                </a:xfrm>
              </p:grpSpPr>
              <p:sp>
                <p:nvSpPr>
                  <p:cNvPr id="237" name="Rectangle 236"/>
                  <p:cNvSpPr/>
                  <p:nvPr/>
                </p:nvSpPr>
                <p:spPr bwMode="auto">
                  <a:xfrm>
                    <a:off x="7553419" y="5422810"/>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38" name="Rectangle 237"/>
                  <p:cNvSpPr/>
                  <p:nvPr/>
                </p:nvSpPr>
                <p:spPr>
                  <a:xfrm>
                    <a:off x="7604874" y="5461533"/>
                    <a:ext cx="1051560" cy="123114"/>
                  </a:xfrm>
                  <a:prstGeom prst="rect">
                    <a:avLst/>
                  </a:prstGeom>
                </p:spPr>
                <p:txBody>
                  <a:bodyPr wrap="square" lIns="0" tIns="0" rIns="0" bIns="0">
                    <a:spAutoFit/>
                  </a:bodyPr>
                  <a:lstStyle/>
                  <a:p>
                    <a:pPr defTabSz="1269832">
                      <a:defRPr/>
                    </a:pPr>
                    <a:r>
                      <a:rPr lang="en-US" sz="816" kern="0" dirty="0">
                        <a:solidFill>
                          <a:srgbClr val="FFFFFF"/>
                        </a:solidFill>
                        <a:latin typeface="Segoe UI Semibold" pitchFamily="34" charset="0"/>
                        <a:ea typeface="Segoe UI" pitchFamily="34" charset="0"/>
                        <a:cs typeface="Segoe UI" pitchFamily="34" charset="0"/>
                      </a:rPr>
                      <a:t>Scalability</a:t>
                    </a:r>
                    <a:endParaRPr lang="en-US" sz="816" kern="0" dirty="0">
                      <a:solidFill>
                        <a:srgbClr val="FFFFFF"/>
                      </a:solidFill>
                    </a:endParaRPr>
                  </a:p>
                </p:txBody>
              </p:sp>
              <p:pic>
                <p:nvPicPr>
                  <p:cNvPr id="239" name="Picture 5" descr="\\MAGNUM\Projects\Microsoft\Cloud Power FY12\Design\ICONS_PNG\Increase.png"/>
                  <p:cNvPicPr>
                    <a:picLocks noChangeAspect="1" noChangeArrowheads="1"/>
                  </p:cNvPicPr>
                  <p:nvPr/>
                </p:nvPicPr>
                <p:blipFill>
                  <a:blip r:embed="rId6" cstate="email">
                    <a:lum bright="100000"/>
                    <a:extLst>
                      <a:ext uri="{28A0092B-C50C-407E-A947-70E740481C1C}">
                        <a14:useLocalDpi xmlns:a14="http://schemas.microsoft.com/office/drawing/2010/main"/>
                      </a:ext>
                    </a:extLst>
                  </a:blip>
                  <a:srcRect/>
                  <a:stretch>
                    <a:fillRect/>
                  </a:stretch>
                </p:blipFill>
                <p:spPr bwMode="auto">
                  <a:xfrm>
                    <a:off x="7603092" y="5595583"/>
                    <a:ext cx="952214" cy="694019"/>
                  </a:xfrm>
                  <a:prstGeom prst="rect">
                    <a:avLst/>
                  </a:prstGeom>
                  <a:noFill/>
                </p:spPr>
              </p:pic>
              <p:sp>
                <p:nvSpPr>
                  <p:cNvPr id="240" name="Rectangle 239"/>
                  <p:cNvSpPr/>
                  <p:nvPr/>
                </p:nvSpPr>
                <p:spPr bwMode="auto">
                  <a:xfrm>
                    <a:off x="7553419" y="3206560"/>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41" name="Rectangle 240"/>
                  <p:cNvSpPr/>
                  <p:nvPr/>
                </p:nvSpPr>
                <p:spPr>
                  <a:xfrm>
                    <a:off x="7604874" y="3254988"/>
                    <a:ext cx="1000104" cy="123114"/>
                  </a:xfrm>
                  <a:prstGeom prst="rect">
                    <a:avLst/>
                  </a:prstGeom>
                </p:spPr>
                <p:txBody>
                  <a:bodyPr wrap="square" lIns="0" tIns="0" rIns="0" bIns="0">
                    <a:spAutoFit/>
                  </a:bodyPr>
                  <a:lstStyle/>
                  <a:p>
                    <a:pPr defTabSz="1269832">
                      <a:defRPr/>
                    </a:pPr>
                    <a:r>
                      <a:rPr lang="en-US" sz="816" kern="0" dirty="0">
                        <a:solidFill>
                          <a:srgbClr val="FFFFFF"/>
                        </a:solidFill>
                        <a:latin typeface="Segoe UI Semibold" pitchFamily="34" charset="0"/>
                        <a:ea typeface="Segoe UI" pitchFamily="34" charset="0"/>
                        <a:cs typeface="Segoe UI" pitchFamily="34" charset="0"/>
                      </a:rPr>
                      <a:t>Resource Pooling</a:t>
                    </a:r>
                    <a:endParaRPr lang="en-US" sz="816" kern="0" dirty="0">
                      <a:solidFill>
                        <a:srgbClr val="FFFFFF"/>
                      </a:solidFill>
                    </a:endParaRPr>
                  </a:p>
                </p:txBody>
              </p:sp>
              <p:pic>
                <p:nvPicPr>
                  <p:cNvPr id="242" name="Picture 7" descr="\\MAGNUM\Projects\Microsoft\Cloud Power FY12\Design\Icons\PNGs\Metering.png"/>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7618809" y="3418789"/>
                    <a:ext cx="920779" cy="720452"/>
                  </a:xfrm>
                  <a:prstGeom prst="rect">
                    <a:avLst/>
                  </a:prstGeom>
                  <a:noFill/>
                </p:spPr>
              </p:pic>
              <p:sp>
                <p:nvSpPr>
                  <p:cNvPr id="243" name="Rectangle 242"/>
                  <p:cNvSpPr/>
                  <p:nvPr/>
                </p:nvSpPr>
                <p:spPr bwMode="auto">
                  <a:xfrm>
                    <a:off x="7553419" y="4308002"/>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44" name="Rectangle 243"/>
                  <p:cNvSpPr/>
                  <p:nvPr/>
                </p:nvSpPr>
                <p:spPr>
                  <a:xfrm>
                    <a:off x="7603294" y="4355913"/>
                    <a:ext cx="1051560" cy="221580"/>
                  </a:xfrm>
                  <a:prstGeom prst="rect">
                    <a:avLst/>
                  </a:prstGeom>
                </p:spPr>
                <p:txBody>
                  <a:bodyPr wrap="square" lIns="0" tIns="0" rIns="0" bIns="0">
                    <a:spAutoFit/>
                  </a:bodyPr>
                  <a:lstStyle/>
                  <a:p>
                    <a:pPr defTabSz="1269832">
                      <a:lnSpc>
                        <a:spcPct val="90000"/>
                      </a:lnSpc>
                      <a:defRPr/>
                    </a:pPr>
                    <a:r>
                      <a:rPr lang="en-US" sz="816" kern="0" dirty="0">
                        <a:solidFill>
                          <a:srgbClr val="FFFFFF"/>
                        </a:solidFill>
                        <a:latin typeface="Segoe UI Semibold" pitchFamily="34" charset="0"/>
                        <a:ea typeface="Segoe UI" pitchFamily="34" charset="0"/>
                        <a:cs typeface="Segoe UI" pitchFamily="34" charset="0"/>
                      </a:rPr>
                      <a:t>Resource Management</a:t>
                    </a:r>
                  </a:p>
                </p:txBody>
              </p:sp>
              <p:sp>
                <p:nvSpPr>
                  <p:cNvPr id="245" name="Freeform 81"/>
                  <p:cNvSpPr>
                    <a:spLocks/>
                  </p:cNvSpPr>
                  <p:nvPr/>
                </p:nvSpPr>
                <p:spPr bwMode="black">
                  <a:xfrm>
                    <a:off x="7816631" y="4650525"/>
                    <a:ext cx="475404" cy="595783"/>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rgbClr val="FFFFFF"/>
                  </a:solidFill>
                  <a:ln>
                    <a:noFill/>
                  </a:ln>
                </p:spPr>
                <p:txBody>
                  <a:bodyPr vert="horz" wrap="square" lIns="83932" tIns="41966" rIns="83932" bIns="41966" numCol="1" anchor="t" anchorCtr="0" compatLnSpc="1">
                    <a:prstTxWarp prst="textNoShape">
                      <a:avLst/>
                    </a:prstTxWarp>
                  </a:bodyPr>
                  <a:lstStyle/>
                  <a:p>
                    <a:pPr defTabSz="932536">
                      <a:defRPr/>
                    </a:pPr>
                    <a:endParaRPr lang="en-US" sz="1632" kern="0" dirty="0">
                      <a:solidFill>
                        <a:sysClr val="windowText" lastClr="000000"/>
                      </a:solidFill>
                    </a:endParaRPr>
                  </a:p>
                </p:txBody>
              </p:sp>
            </p:grpSp>
            <p:grpSp>
              <p:nvGrpSpPr>
                <p:cNvPr id="172" name="Group 171"/>
                <p:cNvGrpSpPr/>
                <p:nvPr/>
              </p:nvGrpSpPr>
              <p:grpSpPr>
                <a:xfrm>
                  <a:off x="8664258" y="2105118"/>
                  <a:ext cx="1135379" cy="3254444"/>
                  <a:chOff x="8656636" y="2105118"/>
                  <a:chExt cx="1135379" cy="3254444"/>
                </a:xfrm>
              </p:grpSpPr>
              <p:grpSp>
                <p:nvGrpSpPr>
                  <p:cNvPr id="225" name="Group 224"/>
                  <p:cNvGrpSpPr/>
                  <p:nvPr/>
                </p:nvGrpSpPr>
                <p:grpSpPr>
                  <a:xfrm>
                    <a:off x="8656636" y="2105118"/>
                    <a:ext cx="1127761" cy="1051560"/>
                    <a:chOff x="7970837" y="2105118"/>
                    <a:chExt cx="1127761" cy="1051560"/>
                  </a:xfrm>
                </p:grpSpPr>
                <p:sp>
                  <p:nvSpPr>
                    <p:cNvPr id="234" name="Rectangle 233"/>
                    <p:cNvSpPr/>
                    <p:nvPr/>
                  </p:nvSpPr>
                  <p:spPr bwMode="auto">
                    <a:xfrm>
                      <a:off x="7970837" y="2105118"/>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35" name="Rectangle 234"/>
                    <p:cNvSpPr/>
                    <p:nvPr/>
                  </p:nvSpPr>
                  <p:spPr>
                    <a:xfrm>
                      <a:off x="8047037" y="2154950"/>
                      <a:ext cx="1051561" cy="123114"/>
                    </a:xfrm>
                    <a:prstGeom prst="rect">
                      <a:avLst/>
                    </a:prstGeom>
                  </p:spPr>
                  <p:txBody>
                    <a:bodyPr wrap="square" lIns="0" tIns="0" rIns="0" bIns="0">
                      <a:spAutoFit/>
                    </a:bodyPr>
                    <a:lstStyle/>
                    <a:p>
                      <a:pPr defTabSz="1269832">
                        <a:defRPr/>
                      </a:pPr>
                      <a:r>
                        <a:rPr lang="en-US" sz="816" kern="0" dirty="0">
                          <a:solidFill>
                            <a:srgbClr val="FFFFFF"/>
                          </a:solidFill>
                          <a:latin typeface="Segoe UI Semibold" pitchFamily="34" charset="0"/>
                          <a:ea typeface="Segoe UI" pitchFamily="34" charset="0"/>
                          <a:cs typeface="Segoe UI" pitchFamily="34" charset="0"/>
                        </a:rPr>
                        <a:t>Elasticity</a:t>
                      </a:r>
                      <a:endParaRPr lang="en-US" sz="816" kern="0" dirty="0">
                        <a:solidFill>
                          <a:srgbClr val="FFFFFF"/>
                        </a:solidFill>
                      </a:endParaRPr>
                    </a:p>
                  </p:txBody>
                </p:sp>
                <p:sp>
                  <p:nvSpPr>
                    <p:cNvPr id="236" name="Left-Right Arrow 235"/>
                    <p:cNvSpPr/>
                    <p:nvPr/>
                  </p:nvSpPr>
                  <p:spPr>
                    <a:xfrm>
                      <a:off x="8176190" y="2556563"/>
                      <a:ext cx="640854" cy="187608"/>
                    </a:xfrm>
                    <a:prstGeom prst="leftRightArrow">
                      <a:avLst/>
                    </a:prstGeom>
                    <a:solidFill>
                      <a:srgbClr val="FFFFFF"/>
                    </a:solidFill>
                    <a:ln w="25400" cap="flat" cmpd="sng" algn="ctr">
                      <a:noFill/>
                      <a:prstDash val="solid"/>
                    </a:ln>
                    <a:effectLst/>
                  </p:spPr>
                  <p:txBody>
                    <a:bodyPr rtlCol="0" anchor="ctr"/>
                    <a:lstStyle/>
                    <a:p>
                      <a:pPr algn="ctr" defTabSz="932536">
                        <a:defRPr/>
                      </a:pPr>
                      <a:endParaRPr lang="en-US" sz="1836" kern="0">
                        <a:solidFill>
                          <a:srgbClr val="FFFFFF"/>
                        </a:solidFill>
                      </a:endParaRPr>
                    </a:p>
                  </p:txBody>
                </p:sp>
              </p:grpSp>
              <p:grpSp>
                <p:nvGrpSpPr>
                  <p:cNvPr id="226" name="Group 225"/>
                  <p:cNvGrpSpPr/>
                  <p:nvPr/>
                </p:nvGrpSpPr>
                <p:grpSpPr>
                  <a:xfrm>
                    <a:off x="8656636" y="3206560"/>
                    <a:ext cx="1135379" cy="1051560"/>
                    <a:chOff x="7978458" y="3210160"/>
                    <a:chExt cx="1135379" cy="1051560"/>
                  </a:xfrm>
                </p:grpSpPr>
                <p:sp>
                  <p:nvSpPr>
                    <p:cNvPr id="231" name="Rectangle 230"/>
                    <p:cNvSpPr/>
                    <p:nvPr/>
                  </p:nvSpPr>
                  <p:spPr bwMode="auto">
                    <a:xfrm>
                      <a:off x="7978458" y="3210160"/>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32" name="Rectangle 231"/>
                    <p:cNvSpPr/>
                    <p:nvPr/>
                  </p:nvSpPr>
                  <p:spPr>
                    <a:xfrm>
                      <a:off x="8062279" y="3270371"/>
                      <a:ext cx="1051558" cy="123114"/>
                    </a:xfrm>
                    <a:prstGeom prst="rect">
                      <a:avLst/>
                    </a:prstGeom>
                  </p:spPr>
                  <p:txBody>
                    <a:bodyPr wrap="square" lIns="0" tIns="0" rIns="0" bIns="0">
                      <a:spAutoFit/>
                    </a:bodyPr>
                    <a:lstStyle/>
                    <a:p>
                      <a:pPr defTabSz="1269832">
                        <a:defRPr/>
                      </a:pPr>
                      <a:r>
                        <a:rPr lang="en-US" sz="816" kern="0" dirty="0">
                          <a:solidFill>
                            <a:srgbClr val="FFFFFF"/>
                          </a:solidFill>
                          <a:latin typeface="Segoe UI Semibold" pitchFamily="34" charset="0"/>
                          <a:ea typeface="Segoe UI" pitchFamily="34" charset="0"/>
                          <a:cs typeface="Segoe UI" pitchFamily="34" charset="0"/>
                        </a:rPr>
                        <a:t>Multi-Tenancy</a:t>
                      </a:r>
                      <a:endParaRPr lang="en-US" sz="816" kern="0" dirty="0">
                        <a:solidFill>
                          <a:srgbClr val="FFFFFF"/>
                        </a:solidFill>
                      </a:endParaRPr>
                    </a:p>
                  </p:txBody>
                </p:sp>
                <p:pic>
                  <p:nvPicPr>
                    <p:cNvPr id="233" name="Picture 5" descr="\\MAGNUM\Projects\Microsoft\Cloud Power FY12\Design\ICONS_PNG\Multi_tenancy.png"/>
                    <p:cNvPicPr>
                      <a:picLocks noChangeAspect="1" noChangeArrowheads="1"/>
                    </p:cNvPicPr>
                    <p:nvPr/>
                  </p:nvPicPr>
                  <p:blipFill>
                    <a:blip r:embed="rId9" cstate="email">
                      <a:lum bright="100000"/>
                      <a:extLst>
                        <a:ext uri="{28A0092B-C50C-407E-A947-70E740481C1C}">
                          <a14:useLocalDpi xmlns:a14="http://schemas.microsoft.com/office/drawing/2010/main"/>
                        </a:ext>
                      </a:extLst>
                    </a:blip>
                    <a:srcRect/>
                    <a:stretch>
                      <a:fillRect/>
                    </a:stretch>
                  </p:blipFill>
                  <p:spPr bwMode="auto">
                    <a:xfrm>
                      <a:off x="8102053" y="3424041"/>
                      <a:ext cx="817523" cy="769374"/>
                    </a:xfrm>
                    <a:prstGeom prst="rect">
                      <a:avLst/>
                    </a:prstGeom>
                    <a:noFill/>
                  </p:spPr>
                </p:pic>
              </p:grpSp>
              <p:grpSp>
                <p:nvGrpSpPr>
                  <p:cNvPr id="227" name="Group 226"/>
                  <p:cNvGrpSpPr/>
                  <p:nvPr/>
                </p:nvGrpSpPr>
                <p:grpSpPr>
                  <a:xfrm>
                    <a:off x="8656636" y="4308002"/>
                    <a:ext cx="1122369" cy="1051560"/>
                    <a:chOff x="7976228" y="4308002"/>
                    <a:chExt cx="1122369" cy="1051560"/>
                  </a:xfrm>
                </p:grpSpPr>
                <p:sp>
                  <p:nvSpPr>
                    <p:cNvPr id="228" name="Rectangle 227"/>
                    <p:cNvSpPr/>
                    <p:nvPr/>
                  </p:nvSpPr>
                  <p:spPr bwMode="auto">
                    <a:xfrm>
                      <a:off x="7976228" y="4308002"/>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29" name="Rectangle 228"/>
                    <p:cNvSpPr/>
                    <p:nvPr/>
                  </p:nvSpPr>
                  <p:spPr>
                    <a:xfrm>
                      <a:off x="8047037" y="4347650"/>
                      <a:ext cx="1051560" cy="221580"/>
                    </a:xfrm>
                    <a:prstGeom prst="rect">
                      <a:avLst/>
                    </a:prstGeom>
                  </p:spPr>
                  <p:txBody>
                    <a:bodyPr wrap="square" lIns="0" tIns="0" rIns="0" bIns="0">
                      <a:spAutoFit/>
                    </a:bodyPr>
                    <a:lstStyle/>
                    <a:p>
                      <a:pPr defTabSz="1269832">
                        <a:lnSpc>
                          <a:spcPct val="90000"/>
                        </a:lnSpc>
                        <a:defRPr/>
                      </a:pPr>
                      <a:r>
                        <a:rPr lang="en-US" sz="816" kern="0" dirty="0">
                          <a:solidFill>
                            <a:srgbClr val="FFFFFF"/>
                          </a:solidFill>
                          <a:latin typeface="Segoe UI Semibold" pitchFamily="34" charset="0"/>
                          <a:ea typeface="Segoe UI" pitchFamily="34" charset="0"/>
                          <a:cs typeface="Segoe UI" pitchFamily="34" charset="0"/>
                        </a:rPr>
                        <a:t>Metering &amp; </a:t>
                      </a:r>
                      <a:br>
                        <a:rPr lang="en-US" sz="816" kern="0" dirty="0">
                          <a:solidFill>
                            <a:srgbClr val="FFFFFF"/>
                          </a:solidFill>
                          <a:latin typeface="Segoe UI Semibold" pitchFamily="34" charset="0"/>
                          <a:ea typeface="Segoe UI" pitchFamily="34" charset="0"/>
                          <a:cs typeface="Segoe UI" pitchFamily="34" charset="0"/>
                        </a:rPr>
                      </a:br>
                      <a:r>
                        <a:rPr lang="en-US" sz="816" kern="0" dirty="0">
                          <a:solidFill>
                            <a:srgbClr val="FFFFFF"/>
                          </a:solidFill>
                          <a:latin typeface="Segoe UI Semibold" pitchFamily="34" charset="0"/>
                          <a:ea typeface="Segoe UI" pitchFamily="34" charset="0"/>
                          <a:cs typeface="Segoe UI" pitchFamily="34" charset="0"/>
                        </a:rPr>
                        <a:t>Charge Back</a:t>
                      </a:r>
                    </a:p>
                  </p:txBody>
                </p:sp>
                <p:pic>
                  <p:nvPicPr>
                    <p:cNvPr id="230" name="Picture 4" descr="\\MAGNUM\Projects\Microsoft\Cloud Power FY12\Design\Icons\PNGs\Scalable_Elastic_4.png"/>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8132781" y="4516112"/>
                      <a:ext cx="742913" cy="705502"/>
                    </a:xfrm>
                    <a:prstGeom prst="rect">
                      <a:avLst/>
                    </a:prstGeom>
                    <a:noFill/>
                  </p:spPr>
                </p:pic>
              </p:grpSp>
            </p:grpSp>
            <p:grpSp>
              <p:nvGrpSpPr>
                <p:cNvPr id="173" name="Group 172"/>
                <p:cNvGrpSpPr/>
                <p:nvPr/>
              </p:nvGrpSpPr>
              <p:grpSpPr>
                <a:xfrm>
                  <a:off x="9781715" y="2105118"/>
                  <a:ext cx="1160922" cy="3254444"/>
                  <a:chOff x="9781714" y="2105118"/>
                  <a:chExt cx="1160922" cy="3254444"/>
                </a:xfrm>
              </p:grpSpPr>
              <p:grpSp>
                <p:nvGrpSpPr>
                  <p:cNvPr id="187" name="Group 186"/>
                  <p:cNvGrpSpPr/>
                  <p:nvPr/>
                </p:nvGrpSpPr>
                <p:grpSpPr>
                  <a:xfrm>
                    <a:off x="9781714" y="2105118"/>
                    <a:ext cx="1051560" cy="1051560"/>
                    <a:chOff x="9095915" y="2113561"/>
                    <a:chExt cx="1051560" cy="1051560"/>
                  </a:xfrm>
                </p:grpSpPr>
                <p:sp>
                  <p:nvSpPr>
                    <p:cNvPr id="196" name="Rectangle 195"/>
                    <p:cNvSpPr/>
                    <p:nvPr/>
                  </p:nvSpPr>
                  <p:spPr bwMode="auto">
                    <a:xfrm>
                      <a:off x="9095915" y="2113561"/>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solidFill>
                          <a:srgbClr val="0072C6"/>
                        </a:solidFill>
                        <a:latin typeface="Segoe UI Light"/>
                        <a:ea typeface="Segoe UI" pitchFamily="34" charset="0"/>
                        <a:cs typeface="Segoe UI" pitchFamily="34" charset="0"/>
                      </a:endParaRPr>
                    </a:p>
                  </p:txBody>
                </p:sp>
                <p:sp>
                  <p:nvSpPr>
                    <p:cNvPr id="197" name="Rectangle 196"/>
                    <p:cNvSpPr/>
                    <p:nvPr/>
                  </p:nvSpPr>
                  <p:spPr>
                    <a:xfrm>
                      <a:off x="9190037" y="2163393"/>
                      <a:ext cx="957438" cy="123114"/>
                    </a:xfrm>
                    <a:prstGeom prst="rect">
                      <a:avLst/>
                    </a:prstGeom>
                  </p:spPr>
                  <p:txBody>
                    <a:bodyPr wrap="square" lIns="0" tIns="0" rIns="0" bIns="0">
                      <a:spAutoFit/>
                    </a:bodyPr>
                    <a:lstStyle/>
                    <a:p>
                      <a:pPr defTabSz="1269832">
                        <a:defRPr/>
                      </a:pPr>
                      <a:r>
                        <a:rPr lang="en-US" sz="816" kern="0" dirty="0">
                          <a:solidFill>
                            <a:srgbClr val="FFFFFF"/>
                          </a:solidFill>
                          <a:latin typeface="Segoe UI Semibold" pitchFamily="34" charset="0"/>
                          <a:ea typeface="Segoe UI" pitchFamily="34" charset="0"/>
                          <a:cs typeface="Segoe UI" pitchFamily="34" charset="0"/>
                        </a:rPr>
                        <a:t>Access Anywhere</a:t>
                      </a:r>
                      <a:endParaRPr lang="en-US" sz="816" kern="0" dirty="0">
                        <a:solidFill>
                          <a:srgbClr val="FFFFFF"/>
                        </a:solidFill>
                      </a:endParaRPr>
                    </a:p>
                  </p:txBody>
                </p:sp>
                <p:grpSp>
                  <p:nvGrpSpPr>
                    <p:cNvPr id="198" name="Group 197"/>
                    <p:cNvGrpSpPr/>
                    <p:nvPr/>
                  </p:nvGrpSpPr>
                  <p:grpSpPr bwMode="black">
                    <a:xfrm>
                      <a:off x="9321199" y="2435365"/>
                      <a:ext cx="632546" cy="523196"/>
                      <a:chOff x="2462213" y="1598613"/>
                      <a:chExt cx="4222750" cy="3667125"/>
                    </a:xfrm>
                  </p:grpSpPr>
                  <p:sp>
                    <p:nvSpPr>
                      <p:cNvPr id="199"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00"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01"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02"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03"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04"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05"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06"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07"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08"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09"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10"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11"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12"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13"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14"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15"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16"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17"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18"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19"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20"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21"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22"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23"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24"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grpSp>
              </p:grpSp>
              <p:grpSp>
                <p:nvGrpSpPr>
                  <p:cNvPr id="188" name="Group 187"/>
                  <p:cNvGrpSpPr/>
                  <p:nvPr/>
                </p:nvGrpSpPr>
                <p:grpSpPr>
                  <a:xfrm>
                    <a:off x="9781714" y="3206560"/>
                    <a:ext cx="1160922" cy="1051560"/>
                    <a:chOff x="9095915" y="3217879"/>
                    <a:chExt cx="1160922" cy="1051560"/>
                  </a:xfrm>
                </p:grpSpPr>
                <p:sp>
                  <p:nvSpPr>
                    <p:cNvPr id="193" name="Rectangle 192"/>
                    <p:cNvSpPr/>
                    <p:nvPr/>
                  </p:nvSpPr>
                  <p:spPr bwMode="auto">
                    <a:xfrm>
                      <a:off x="9095915" y="3217879"/>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94" name="Rectangle 193"/>
                    <p:cNvSpPr/>
                    <p:nvPr/>
                  </p:nvSpPr>
                  <p:spPr>
                    <a:xfrm>
                      <a:off x="9205278" y="3270370"/>
                      <a:ext cx="1051559" cy="123114"/>
                    </a:xfrm>
                    <a:prstGeom prst="rect">
                      <a:avLst/>
                    </a:prstGeom>
                  </p:spPr>
                  <p:txBody>
                    <a:bodyPr wrap="square" lIns="0" tIns="0" rIns="0" bIns="0">
                      <a:spAutoFit/>
                    </a:bodyPr>
                    <a:lstStyle/>
                    <a:p>
                      <a:pPr defTabSz="1269832">
                        <a:defRPr/>
                      </a:pPr>
                      <a:r>
                        <a:rPr lang="en-US" sz="816" kern="0" dirty="0">
                          <a:solidFill>
                            <a:srgbClr val="FFFFFF"/>
                          </a:solidFill>
                          <a:latin typeface="Segoe UI Semibold" pitchFamily="34" charset="0"/>
                          <a:cs typeface="Segoe UI" pitchFamily="34" charset="0"/>
                        </a:rPr>
                        <a:t>Integration</a:t>
                      </a:r>
                      <a:endParaRPr lang="en-US" sz="816" kern="0" dirty="0">
                        <a:solidFill>
                          <a:srgbClr val="FFFFFF"/>
                        </a:solidFill>
                      </a:endParaRPr>
                    </a:p>
                  </p:txBody>
                </p:sp>
                <p:pic>
                  <p:nvPicPr>
                    <p:cNvPr id="195" name="Picture 5" descr="\\MAGNUM\Projects\Microsoft\Cloud Power FY12\Design\Icons\PNGs\Self_Service.png"/>
                    <p:cNvPicPr>
                      <a:picLocks noChangeAspect="1" noChangeArrowheads="1"/>
                    </p:cNvPicPr>
                    <p:nvPr/>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9242886" y="3366864"/>
                      <a:ext cx="757618" cy="883727"/>
                    </a:xfrm>
                    <a:prstGeom prst="rect">
                      <a:avLst/>
                    </a:prstGeom>
                    <a:noFill/>
                  </p:spPr>
                </p:pic>
              </p:grpSp>
              <p:grpSp>
                <p:nvGrpSpPr>
                  <p:cNvPr id="189" name="Group 188"/>
                  <p:cNvGrpSpPr/>
                  <p:nvPr/>
                </p:nvGrpSpPr>
                <p:grpSpPr>
                  <a:xfrm>
                    <a:off x="9781714" y="4308002"/>
                    <a:ext cx="1145681" cy="1051560"/>
                    <a:chOff x="9095915" y="4308002"/>
                    <a:chExt cx="1145681" cy="1051560"/>
                  </a:xfrm>
                </p:grpSpPr>
                <p:sp>
                  <p:nvSpPr>
                    <p:cNvPr id="190" name="Rectangle 189"/>
                    <p:cNvSpPr/>
                    <p:nvPr/>
                  </p:nvSpPr>
                  <p:spPr bwMode="auto">
                    <a:xfrm>
                      <a:off x="9095915" y="4308002"/>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91" name="Rectangle 190"/>
                    <p:cNvSpPr/>
                    <p:nvPr/>
                  </p:nvSpPr>
                  <p:spPr>
                    <a:xfrm>
                      <a:off x="9190037" y="4351900"/>
                      <a:ext cx="1051559" cy="110790"/>
                    </a:xfrm>
                    <a:prstGeom prst="rect">
                      <a:avLst/>
                    </a:prstGeom>
                  </p:spPr>
                  <p:txBody>
                    <a:bodyPr wrap="square" lIns="0" tIns="0" rIns="0" bIns="0">
                      <a:spAutoFit/>
                    </a:bodyPr>
                    <a:lstStyle/>
                    <a:p>
                      <a:pPr defTabSz="1269832">
                        <a:lnSpc>
                          <a:spcPct val="90000"/>
                        </a:lnSpc>
                        <a:defRPr/>
                      </a:pPr>
                      <a:r>
                        <a:rPr lang="en-US" sz="816" kern="0" dirty="0">
                          <a:solidFill>
                            <a:srgbClr val="FFFFFF"/>
                          </a:solidFill>
                          <a:latin typeface="Segoe UI Semibold" pitchFamily="34" charset="0"/>
                          <a:ea typeface="Segoe UI" pitchFamily="34" charset="0"/>
                          <a:cs typeface="Segoe UI" pitchFamily="34" charset="0"/>
                        </a:rPr>
                        <a:t>Self Service</a:t>
                      </a:r>
                      <a:endParaRPr lang="en-US" sz="816" kern="0" dirty="0">
                        <a:solidFill>
                          <a:srgbClr val="FFFFFF"/>
                        </a:solidFill>
                      </a:endParaRPr>
                    </a:p>
                  </p:txBody>
                </p:sp>
                <p:pic>
                  <p:nvPicPr>
                    <p:cNvPr id="192" name="Picture 5" descr="\\MAGNUM\Projects\Microsoft\Cloud Power FY12\Design\Icons\PNGs\Self_Service.png"/>
                    <p:cNvPicPr>
                      <a:picLocks noChangeAspect="1" noChangeArrowheads="1"/>
                    </p:cNvPicPr>
                    <p:nvPr/>
                  </p:nvPicPr>
                  <p:blipFill>
                    <a:blip r:embed="rId14" cstate="email">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227479" y="4516112"/>
                      <a:ext cx="796919" cy="744033"/>
                    </a:xfrm>
                    <a:prstGeom prst="rect">
                      <a:avLst/>
                    </a:prstGeom>
                    <a:noFill/>
                  </p:spPr>
                </p:pic>
              </p:grpSp>
            </p:grpSp>
            <p:grpSp>
              <p:nvGrpSpPr>
                <p:cNvPr id="174" name="Group 173"/>
                <p:cNvGrpSpPr/>
                <p:nvPr/>
              </p:nvGrpSpPr>
              <p:grpSpPr>
                <a:xfrm>
                  <a:off x="10888068" y="2105118"/>
                  <a:ext cx="1127759" cy="3254444"/>
                  <a:chOff x="10881677" y="2105118"/>
                  <a:chExt cx="1127759" cy="3254444"/>
                </a:xfrm>
              </p:grpSpPr>
              <p:grpSp>
                <p:nvGrpSpPr>
                  <p:cNvPr id="175" name="Group 174"/>
                  <p:cNvGrpSpPr/>
                  <p:nvPr/>
                </p:nvGrpSpPr>
                <p:grpSpPr>
                  <a:xfrm>
                    <a:off x="10881677" y="2105118"/>
                    <a:ext cx="1127759" cy="1051560"/>
                    <a:chOff x="10195878" y="2113561"/>
                    <a:chExt cx="1127759" cy="1051560"/>
                  </a:xfrm>
                </p:grpSpPr>
                <p:sp>
                  <p:nvSpPr>
                    <p:cNvPr id="184" name="Rectangle 183"/>
                    <p:cNvSpPr/>
                    <p:nvPr/>
                  </p:nvSpPr>
                  <p:spPr bwMode="auto">
                    <a:xfrm>
                      <a:off x="10195878" y="2113561"/>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85" name="Rectangle 184"/>
                    <p:cNvSpPr/>
                    <p:nvPr/>
                  </p:nvSpPr>
                  <p:spPr>
                    <a:xfrm>
                      <a:off x="10272078" y="2163393"/>
                      <a:ext cx="1051559" cy="123114"/>
                    </a:xfrm>
                    <a:prstGeom prst="rect">
                      <a:avLst/>
                    </a:prstGeom>
                  </p:spPr>
                  <p:txBody>
                    <a:bodyPr wrap="square" lIns="0" tIns="0" rIns="0" bIns="0">
                      <a:spAutoFit/>
                    </a:bodyPr>
                    <a:lstStyle/>
                    <a:p>
                      <a:pPr defTabSz="1269832">
                        <a:defRPr/>
                      </a:pPr>
                      <a:r>
                        <a:rPr lang="en-US" sz="816" kern="0" dirty="0">
                          <a:solidFill>
                            <a:srgbClr val="FFFFFF"/>
                          </a:solidFill>
                          <a:latin typeface="Segoe UI Semibold" pitchFamily="34" charset="0"/>
                          <a:ea typeface="Segoe UI" pitchFamily="34" charset="0"/>
                          <a:cs typeface="Segoe UI" pitchFamily="34" charset="0"/>
                        </a:rPr>
                        <a:t>Security</a:t>
                      </a:r>
                      <a:endParaRPr lang="en-US" sz="816" kern="0" dirty="0">
                        <a:solidFill>
                          <a:srgbClr val="FFFFFF"/>
                        </a:solidFill>
                      </a:endParaRPr>
                    </a:p>
                  </p:txBody>
                </p:sp>
                <p:pic>
                  <p:nvPicPr>
                    <p:cNvPr id="186" name="Picture 3" descr="\\MAGNUM\Projects\Microsoft\Cloud Power FY12\Design\ICONS_PNG\Confidentiality.png"/>
                    <p:cNvPicPr>
                      <a:picLocks noChangeAspect="1" noChangeArrowheads="1"/>
                    </p:cNvPicPr>
                    <p:nvPr/>
                  </p:nvPicPr>
                  <p:blipFill>
                    <a:blip r:embed="rId16" cstate="email">
                      <a:lum bright="100000"/>
                      <a:extLst>
                        <a:ext uri="{28A0092B-C50C-407E-A947-70E740481C1C}">
                          <a14:useLocalDpi xmlns:a14="http://schemas.microsoft.com/office/drawing/2010/main"/>
                        </a:ext>
                      </a:extLst>
                    </a:blip>
                    <a:srcRect/>
                    <a:stretch>
                      <a:fillRect/>
                    </a:stretch>
                  </p:blipFill>
                  <p:spPr bwMode="auto">
                    <a:xfrm>
                      <a:off x="10342413" y="2356893"/>
                      <a:ext cx="758490" cy="709481"/>
                    </a:xfrm>
                    <a:prstGeom prst="rect">
                      <a:avLst/>
                    </a:prstGeom>
                    <a:noFill/>
                  </p:spPr>
                </p:pic>
              </p:grpSp>
              <p:grpSp>
                <p:nvGrpSpPr>
                  <p:cNvPr id="176" name="Group 175"/>
                  <p:cNvGrpSpPr/>
                  <p:nvPr/>
                </p:nvGrpSpPr>
                <p:grpSpPr>
                  <a:xfrm>
                    <a:off x="10881677" y="3206560"/>
                    <a:ext cx="1127759" cy="1051560"/>
                    <a:chOff x="10195878" y="3220019"/>
                    <a:chExt cx="1127759" cy="1051560"/>
                  </a:xfrm>
                </p:grpSpPr>
                <p:sp>
                  <p:nvSpPr>
                    <p:cNvPr id="181" name="Rectangle 180"/>
                    <p:cNvSpPr/>
                    <p:nvPr/>
                  </p:nvSpPr>
                  <p:spPr bwMode="auto">
                    <a:xfrm>
                      <a:off x="10195878" y="3220019"/>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82" name="Rectangle 181"/>
                    <p:cNvSpPr/>
                    <p:nvPr/>
                  </p:nvSpPr>
                  <p:spPr>
                    <a:xfrm>
                      <a:off x="10272077" y="3270899"/>
                      <a:ext cx="1051560" cy="110790"/>
                    </a:xfrm>
                    <a:prstGeom prst="rect">
                      <a:avLst/>
                    </a:prstGeom>
                  </p:spPr>
                  <p:txBody>
                    <a:bodyPr wrap="square" lIns="0" tIns="0" rIns="0" bIns="0">
                      <a:spAutoFit/>
                    </a:bodyPr>
                    <a:lstStyle/>
                    <a:p>
                      <a:pPr defTabSz="1269832">
                        <a:lnSpc>
                          <a:spcPct val="90000"/>
                        </a:lnSpc>
                        <a:defRPr/>
                      </a:pPr>
                      <a:r>
                        <a:rPr lang="en-US" sz="816" kern="0" dirty="0">
                          <a:solidFill>
                            <a:srgbClr val="FFFFFF"/>
                          </a:solidFill>
                          <a:latin typeface="Segoe UI Semibold" pitchFamily="34" charset="0"/>
                          <a:ea typeface="Segoe UI" pitchFamily="34" charset="0"/>
                          <a:cs typeface="Segoe UI" pitchFamily="34" charset="0"/>
                        </a:rPr>
                        <a:t>Customizability</a:t>
                      </a:r>
                      <a:endParaRPr lang="en-US" sz="816" kern="0" dirty="0">
                        <a:solidFill>
                          <a:srgbClr val="FFFFFF"/>
                        </a:solidFill>
                      </a:endParaRPr>
                    </a:p>
                  </p:txBody>
                </p:sp>
                <p:pic>
                  <p:nvPicPr>
                    <p:cNvPr id="183" name="Picture 9" descr="\\MAGNUM\Projects\Microsoft\Cloud Power FY12\Design\Icons\PNGs\Optimized.png"/>
                    <p:cNvPicPr>
                      <a:picLocks noChangeAspect="1" noChangeArrowheads="1"/>
                    </p:cNvPicPr>
                    <p:nvPr/>
                  </p:nvPicPr>
                  <p:blipFill>
                    <a:blip r:embed="rId17" cstate="email">
                      <a:lum bright="100000"/>
                      <a:extLst>
                        <a:ext uri="{28A0092B-C50C-407E-A947-70E740481C1C}">
                          <a14:useLocalDpi xmlns:a14="http://schemas.microsoft.com/office/drawing/2010/main"/>
                        </a:ext>
                      </a:extLst>
                    </a:blip>
                    <a:srcRect/>
                    <a:stretch>
                      <a:fillRect/>
                    </a:stretch>
                  </p:blipFill>
                  <p:spPr bwMode="auto">
                    <a:xfrm>
                      <a:off x="10386378" y="3472705"/>
                      <a:ext cx="670559" cy="672046"/>
                    </a:xfrm>
                    <a:prstGeom prst="rect">
                      <a:avLst/>
                    </a:prstGeom>
                    <a:noFill/>
                  </p:spPr>
                </p:pic>
              </p:grpSp>
              <p:grpSp>
                <p:nvGrpSpPr>
                  <p:cNvPr id="177" name="Group 176"/>
                  <p:cNvGrpSpPr/>
                  <p:nvPr/>
                </p:nvGrpSpPr>
                <p:grpSpPr>
                  <a:xfrm>
                    <a:off x="10881677" y="4308002"/>
                    <a:ext cx="1127759" cy="1051560"/>
                    <a:chOff x="10195878" y="4308002"/>
                    <a:chExt cx="1127759" cy="1051560"/>
                  </a:xfrm>
                </p:grpSpPr>
                <p:sp>
                  <p:nvSpPr>
                    <p:cNvPr id="178" name="Rectangle 177"/>
                    <p:cNvSpPr/>
                    <p:nvPr/>
                  </p:nvSpPr>
                  <p:spPr bwMode="auto">
                    <a:xfrm>
                      <a:off x="10195878" y="4308002"/>
                      <a:ext cx="1051560" cy="10515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66" fontAlgn="base">
                        <a:lnSpc>
                          <a:spcPct val="90000"/>
                        </a:lnSpc>
                        <a:spcBef>
                          <a:spcPct val="0"/>
                        </a:spcBef>
                        <a:spcAft>
                          <a:spcPct val="0"/>
                        </a:spcAft>
                        <a:defRPr/>
                      </a:pPr>
                      <a:endParaRPr lang="en-US" sz="918"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79" name="Rectangle 178"/>
                    <p:cNvSpPr/>
                    <p:nvPr/>
                  </p:nvSpPr>
                  <p:spPr>
                    <a:xfrm>
                      <a:off x="10272077" y="4369129"/>
                      <a:ext cx="1051560" cy="221580"/>
                    </a:xfrm>
                    <a:prstGeom prst="rect">
                      <a:avLst/>
                    </a:prstGeom>
                  </p:spPr>
                  <p:txBody>
                    <a:bodyPr wrap="square" lIns="0" tIns="0" rIns="0" bIns="0">
                      <a:spAutoFit/>
                    </a:bodyPr>
                    <a:lstStyle/>
                    <a:p>
                      <a:pPr defTabSz="1269832">
                        <a:lnSpc>
                          <a:spcPct val="90000"/>
                        </a:lnSpc>
                        <a:defRPr/>
                      </a:pPr>
                      <a:r>
                        <a:rPr lang="en-US" sz="816" kern="0" dirty="0">
                          <a:solidFill>
                            <a:srgbClr val="FFFFFF"/>
                          </a:solidFill>
                          <a:latin typeface="Segoe UI Semibold" pitchFamily="34" charset="0"/>
                          <a:ea typeface="Segoe UI" pitchFamily="34" charset="0"/>
                          <a:cs typeface="Segoe UI" pitchFamily="34" charset="0"/>
                        </a:rPr>
                        <a:t>Auditing &amp; Compliance</a:t>
                      </a:r>
                    </a:p>
                  </p:txBody>
                </p:sp>
                <p:sp>
                  <p:nvSpPr>
                    <p:cNvPr id="180" name="Freeform 139"/>
                    <p:cNvSpPr>
                      <a:spLocks/>
                    </p:cNvSpPr>
                    <p:nvPr/>
                  </p:nvSpPr>
                  <p:spPr bwMode="black">
                    <a:xfrm>
                      <a:off x="10467157" y="4650525"/>
                      <a:ext cx="509002" cy="488323"/>
                    </a:xfrm>
                    <a:custGeom>
                      <a:avLst/>
                      <a:gdLst>
                        <a:gd name="T0" fmla="*/ 384 w 450"/>
                        <a:gd name="T1" fmla="*/ 111 h 378"/>
                        <a:gd name="T2" fmla="*/ 388 w 450"/>
                        <a:gd name="T3" fmla="*/ 104 h 378"/>
                        <a:gd name="T4" fmla="*/ 381 w 450"/>
                        <a:gd name="T5" fmla="*/ 97 h 378"/>
                        <a:gd name="T6" fmla="*/ 349 w 450"/>
                        <a:gd name="T7" fmla="*/ 97 h 378"/>
                        <a:gd name="T8" fmla="*/ 257 w 450"/>
                        <a:gd name="T9" fmla="*/ 68 h 378"/>
                        <a:gd name="T10" fmla="*/ 231 w 450"/>
                        <a:gd name="T11" fmla="*/ 50 h 378"/>
                        <a:gd name="T12" fmla="*/ 231 w 450"/>
                        <a:gd name="T13" fmla="*/ 33 h 378"/>
                        <a:gd name="T14" fmla="*/ 242 w 450"/>
                        <a:gd name="T15" fmla="*/ 17 h 378"/>
                        <a:gd name="T16" fmla="*/ 224 w 450"/>
                        <a:gd name="T17" fmla="*/ 0 h 378"/>
                        <a:gd name="T18" fmla="*/ 207 w 450"/>
                        <a:gd name="T19" fmla="*/ 17 h 378"/>
                        <a:gd name="T20" fmla="*/ 217 w 450"/>
                        <a:gd name="T21" fmla="*/ 33 h 378"/>
                        <a:gd name="T22" fmla="*/ 217 w 450"/>
                        <a:gd name="T23" fmla="*/ 50 h 378"/>
                        <a:gd name="T24" fmla="*/ 192 w 450"/>
                        <a:gd name="T25" fmla="*/ 68 h 378"/>
                        <a:gd name="T26" fmla="*/ 99 w 450"/>
                        <a:gd name="T27" fmla="*/ 97 h 378"/>
                        <a:gd name="T28" fmla="*/ 69 w 450"/>
                        <a:gd name="T29" fmla="*/ 97 h 378"/>
                        <a:gd name="T30" fmla="*/ 62 w 450"/>
                        <a:gd name="T31" fmla="*/ 104 h 378"/>
                        <a:gd name="T32" fmla="*/ 66 w 450"/>
                        <a:gd name="T33" fmla="*/ 111 h 378"/>
                        <a:gd name="T34" fmla="*/ 6 w 450"/>
                        <a:gd name="T35" fmla="*/ 255 h 378"/>
                        <a:gd name="T36" fmla="*/ 20 w 450"/>
                        <a:gd name="T37" fmla="*/ 255 h 378"/>
                        <a:gd name="T38" fmla="*/ 69 w 450"/>
                        <a:gd name="T39" fmla="*/ 136 h 378"/>
                        <a:gd name="T40" fmla="*/ 125 w 450"/>
                        <a:gd name="T41" fmla="*/ 270 h 378"/>
                        <a:gd name="T42" fmla="*/ 0 w 450"/>
                        <a:gd name="T43" fmla="*/ 270 h 378"/>
                        <a:gd name="T44" fmla="*/ 69 w 450"/>
                        <a:gd name="T45" fmla="*/ 319 h 378"/>
                        <a:gd name="T46" fmla="*/ 139 w 450"/>
                        <a:gd name="T47" fmla="*/ 270 h 378"/>
                        <a:gd name="T48" fmla="*/ 73 w 450"/>
                        <a:gd name="T49" fmla="*/ 112 h 378"/>
                        <a:gd name="T50" fmla="*/ 196 w 450"/>
                        <a:gd name="T51" fmla="*/ 112 h 378"/>
                        <a:gd name="T52" fmla="*/ 213 w 450"/>
                        <a:gd name="T53" fmla="*/ 122 h 378"/>
                        <a:gd name="T54" fmla="*/ 213 w 450"/>
                        <a:gd name="T55" fmla="*/ 328 h 378"/>
                        <a:gd name="T56" fmla="*/ 108 w 450"/>
                        <a:gd name="T57" fmla="*/ 367 h 378"/>
                        <a:gd name="T58" fmla="*/ 108 w 450"/>
                        <a:gd name="T59" fmla="*/ 378 h 378"/>
                        <a:gd name="T60" fmla="*/ 342 w 450"/>
                        <a:gd name="T61" fmla="*/ 378 h 378"/>
                        <a:gd name="T62" fmla="*/ 342 w 450"/>
                        <a:gd name="T63" fmla="*/ 367 h 378"/>
                        <a:gd name="T64" fmla="*/ 236 w 450"/>
                        <a:gd name="T65" fmla="*/ 328 h 378"/>
                        <a:gd name="T66" fmla="*/ 236 w 450"/>
                        <a:gd name="T67" fmla="*/ 122 h 378"/>
                        <a:gd name="T68" fmla="*/ 252 w 450"/>
                        <a:gd name="T69" fmla="*/ 112 h 378"/>
                        <a:gd name="T70" fmla="*/ 377 w 450"/>
                        <a:gd name="T71" fmla="*/ 112 h 378"/>
                        <a:gd name="T72" fmla="*/ 317 w 450"/>
                        <a:gd name="T73" fmla="*/ 255 h 378"/>
                        <a:gd name="T74" fmla="*/ 331 w 450"/>
                        <a:gd name="T75" fmla="*/ 255 h 378"/>
                        <a:gd name="T76" fmla="*/ 380 w 450"/>
                        <a:gd name="T77" fmla="*/ 136 h 378"/>
                        <a:gd name="T78" fmla="*/ 436 w 450"/>
                        <a:gd name="T79" fmla="*/ 270 h 378"/>
                        <a:gd name="T80" fmla="*/ 311 w 450"/>
                        <a:gd name="T81" fmla="*/ 270 h 378"/>
                        <a:gd name="T82" fmla="*/ 380 w 450"/>
                        <a:gd name="T83" fmla="*/ 319 h 378"/>
                        <a:gd name="T84" fmla="*/ 450 w 450"/>
                        <a:gd name="T85" fmla="*/ 270 h 378"/>
                        <a:gd name="T86" fmla="*/ 384 w 450"/>
                        <a:gd name="T87" fmla="*/ 11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0" h="378">
                          <a:moveTo>
                            <a:pt x="384" y="111"/>
                          </a:moveTo>
                          <a:cubicBezTo>
                            <a:pt x="386" y="110"/>
                            <a:pt x="388" y="107"/>
                            <a:pt x="388" y="104"/>
                          </a:cubicBezTo>
                          <a:cubicBezTo>
                            <a:pt x="388" y="100"/>
                            <a:pt x="385" y="97"/>
                            <a:pt x="381" y="97"/>
                          </a:cubicBezTo>
                          <a:cubicBezTo>
                            <a:pt x="349" y="97"/>
                            <a:pt x="349" y="97"/>
                            <a:pt x="349" y="97"/>
                          </a:cubicBezTo>
                          <a:cubicBezTo>
                            <a:pt x="321" y="89"/>
                            <a:pt x="292" y="74"/>
                            <a:pt x="257" y="68"/>
                          </a:cubicBezTo>
                          <a:cubicBezTo>
                            <a:pt x="251" y="59"/>
                            <a:pt x="242" y="52"/>
                            <a:pt x="231" y="50"/>
                          </a:cubicBezTo>
                          <a:cubicBezTo>
                            <a:pt x="231" y="33"/>
                            <a:pt x="231" y="33"/>
                            <a:pt x="231" y="33"/>
                          </a:cubicBezTo>
                          <a:cubicBezTo>
                            <a:pt x="237" y="31"/>
                            <a:pt x="242" y="24"/>
                            <a:pt x="242" y="17"/>
                          </a:cubicBezTo>
                          <a:cubicBezTo>
                            <a:pt x="242" y="8"/>
                            <a:pt x="234" y="0"/>
                            <a:pt x="224" y="0"/>
                          </a:cubicBezTo>
                          <a:cubicBezTo>
                            <a:pt x="215" y="0"/>
                            <a:pt x="207" y="8"/>
                            <a:pt x="207" y="17"/>
                          </a:cubicBezTo>
                          <a:cubicBezTo>
                            <a:pt x="207" y="24"/>
                            <a:pt x="211" y="31"/>
                            <a:pt x="217" y="33"/>
                          </a:cubicBezTo>
                          <a:cubicBezTo>
                            <a:pt x="217" y="50"/>
                            <a:pt x="217" y="50"/>
                            <a:pt x="217" y="50"/>
                          </a:cubicBezTo>
                          <a:cubicBezTo>
                            <a:pt x="206" y="52"/>
                            <a:pt x="197" y="59"/>
                            <a:pt x="192" y="68"/>
                          </a:cubicBezTo>
                          <a:cubicBezTo>
                            <a:pt x="156" y="74"/>
                            <a:pt x="128" y="89"/>
                            <a:pt x="99" y="97"/>
                          </a:cubicBezTo>
                          <a:cubicBezTo>
                            <a:pt x="69" y="97"/>
                            <a:pt x="69" y="97"/>
                            <a:pt x="69" y="97"/>
                          </a:cubicBezTo>
                          <a:cubicBezTo>
                            <a:pt x="65" y="97"/>
                            <a:pt x="62" y="100"/>
                            <a:pt x="62" y="104"/>
                          </a:cubicBezTo>
                          <a:cubicBezTo>
                            <a:pt x="62" y="107"/>
                            <a:pt x="63" y="110"/>
                            <a:pt x="66" y="111"/>
                          </a:cubicBezTo>
                          <a:cubicBezTo>
                            <a:pt x="6" y="255"/>
                            <a:pt x="6" y="255"/>
                            <a:pt x="6" y="255"/>
                          </a:cubicBezTo>
                          <a:cubicBezTo>
                            <a:pt x="20" y="255"/>
                            <a:pt x="20" y="255"/>
                            <a:pt x="20" y="255"/>
                          </a:cubicBezTo>
                          <a:cubicBezTo>
                            <a:pt x="69" y="136"/>
                            <a:pt x="69" y="136"/>
                            <a:pt x="69" y="136"/>
                          </a:cubicBezTo>
                          <a:cubicBezTo>
                            <a:pt x="125" y="270"/>
                            <a:pt x="125" y="270"/>
                            <a:pt x="125" y="270"/>
                          </a:cubicBezTo>
                          <a:cubicBezTo>
                            <a:pt x="0" y="270"/>
                            <a:pt x="0" y="270"/>
                            <a:pt x="0" y="270"/>
                          </a:cubicBezTo>
                          <a:cubicBezTo>
                            <a:pt x="0" y="297"/>
                            <a:pt x="31" y="319"/>
                            <a:pt x="69" y="319"/>
                          </a:cubicBezTo>
                          <a:cubicBezTo>
                            <a:pt x="108" y="319"/>
                            <a:pt x="139" y="297"/>
                            <a:pt x="139" y="270"/>
                          </a:cubicBezTo>
                          <a:cubicBezTo>
                            <a:pt x="73" y="112"/>
                            <a:pt x="73" y="112"/>
                            <a:pt x="73" y="112"/>
                          </a:cubicBezTo>
                          <a:cubicBezTo>
                            <a:pt x="196" y="112"/>
                            <a:pt x="196" y="112"/>
                            <a:pt x="196" y="112"/>
                          </a:cubicBezTo>
                          <a:cubicBezTo>
                            <a:pt x="201" y="117"/>
                            <a:pt x="206" y="120"/>
                            <a:pt x="213" y="122"/>
                          </a:cubicBezTo>
                          <a:cubicBezTo>
                            <a:pt x="213" y="328"/>
                            <a:pt x="213" y="328"/>
                            <a:pt x="213" y="328"/>
                          </a:cubicBezTo>
                          <a:cubicBezTo>
                            <a:pt x="164" y="331"/>
                            <a:pt x="124" y="351"/>
                            <a:pt x="108" y="367"/>
                          </a:cubicBezTo>
                          <a:cubicBezTo>
                            <a:pt x="108" y="370"/>
                            <a:pt x="108" y="373"/>
                            <a:pt x="108" y="378"/>
                          </a:cubicBezTo>
                          <a:cubicBezTo>
                            <a:pt x="114" y="378"/>
                            <a:pt x="335" y="378"/>
                            <a:pt x="342" y="378"/>
                          </a:cubicBezTo>
                          <a:cubicBezTo>
                            <a:pt x="342" y="373"/>
                            <a:pt x="342" y="370"/>
                            <a:pt x="342" y="367"/>
                          </a:cubicBezTo>
                          <a:cubicBezTo>
                            <a:pt x="326" y="351"/>
                            <a:pt x="285" y="331"/>
                            <a:pt x="236" y="328"/>
                          </a:cubicBezTo>
                          <a:cubicBezTo>
                            <a:pt x="236" y="122"/>
                            <a:pt x="236" y="122"/>
                            <a:pt x="236" y="122"/>
                          </a:cubicBezTo>
                          <a:cubicBezTo>
                            <a:pt x="242" y="120"/>
                            <a:pt x="248" y="117"/>
                            <a:pt x="252" y="112"/>
                          </a:cubicBezTo>
                          <a:cubicBezTo>
                            <a:pt x="377" y="112"/>
                            <a:pt x="377" y="112"/>
                            <a:pt x="377" y="112"/>
                          </a:cubicBezTo>
                          <a:cubicBezTo>
                            <a:pt x="317" y="255"/>
                            <a:pt x="317" y="255"/>
                            <a:pt x="317" y="255"/>
                          </a:cubicBezTo>
                          <a:cubicBezTo>
                            <a:pt x="331" y="255"/>
                            <a:pt x="331" y="255"/>
                            <a:pt x="331" y="255"/>
                          </a:cubicBezTo>
                          <a:cubicBezTo>
                            <a:pt x="380" y="136"/>
                            <a:pt x="380" y="136"/>
                            <a:pt x="380" y="136"/>
                          </a:cubicBezTo>
                          <a:cubicBezTo>
                            <a:pt x="436" y="270"/>
                            <a:pt x="436" y="270"/>
                            <a:pt x="436" y="270"/>
                          </a:cubicBezTo>
                          <a:cubicBezTo>
                            <a:pt x="311" y="270"/>
                            <a:pt x="311" y="270"/>
                            <a:pt x="311" y="270"/>
                          </a:cubicBezTo>
                          <a:cubicBezTo>
                            <a:pt x="311" y="297"/>
                            <a:pt x="342" y="319"/>
                            <a:pt x="380" y="319"/>
                          </a:cubicBezTo>
                          <a:cubicBezTo>
                            <a:pt x="419" y="319"/>
                            <a:pt x="450" y="297"/>
                            <a:pt x="450" y="270"/>
                          </a:cubicBezTo>
                          <a:lnTo>
                            <a:pt x="384" y="111"/>
                          </a:lnTo>
                          <a:close/>
                        </a:path>
                      </a:pathLst>
                    </a:custGeom>
                    <a:solidFill>
                      <a:srgbClr val="FFFFFF"/>
                    </a:solidFill>
                    <a:ln>
                      <a:noFill/>
                    </a:ln>
                  </p:spPr>
                  <p:txBody>
                    <a:bodyPr vert="horz" wrap="square" lIns="83932" tIns="41966" rIns="83932" bIns="41966" numCol="1" anchor="t" anchorCtr="0" compatLnSpc="1">
                      <a:prstTxWarp prst="textNoShape">
                        <a:avLst/>
                      </a:prstTxWarp>
                    </a:bodyPr>
                    <a:lstStyle/>
                    <a:p>
                      <a:pPr defTabSz="932536">
                        <a:defRPr/>
                      </a:pPr>
                      <a:endParaRPr lang="en-US" sz="1632" kern="0" dirty="0">
                        <a:solidFill>
                          <a:sysClr val="windowText" lastClr="000000"/>
                        </a:solidFill>
                      </a:endParaRPr>
                    </a:p>
                  </p:txBody>
                </p:sp>
              </p:grpSp>
            </p:grpSp>
          </p:grpSp>
          <p:sp>
            <p:nvSpPr>
              <p:cNvPr id="258" name="Rectangle 257"/>
              <p:cNvSpPr/>
              <p:nvPr/>
            </p:nvSpPr>
            <p:spPr bwMode="auto">
              <a:xfrm>
                <a:off x="5911523" y="1682168"/>
                <a:ext cx="1051560" cy="1051560"/>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93247" tIns="93247" rIns="93247" bIns="93247" numCol="1" spcCol="0" rtlCol="0" fromWordArt="0" anchor="t" anchorCtr="0" forceAA="0" compatLnSpc="1">
                <a:prstTxWarp prst="textNoShape">
                  <a:avLst/>
                </a:prstTxWarp>
                <a:noAutofit/>
              </a:bodyPr>
              <a:lstStyle/>
              <a:p>
                <a:pPr defTabSz="1269832">
                  <a:defRPr/>
                </a:pPr>
                <a:r>
                  <a:rPr lang="en-US" sz="1428" kern="0" dirty="0">
                    <a:solidFill>
                      <a:srgbClr val="FFFFFF"/>
                    </a:solidFill>
                    <a:ea typeface="Segoe UI" pitchFamily="34" charset="0"/>
                    <a:cs typeface="Segoe UI" pitchFamily="34" charset="0"/>
                  </a:rPr>
                  <a:t>Cloud Attributes</a:t>
                </a:r>
              </a:p>
            </p:txBody>
          </p:sp>
        </p:grpSp>
        <p:sp>
          <p:nvSpPr>
            <p:cNvPr id="259" name="Pentagon 258"/>
            <p:cNvSpPr/>
            <p:nvPr/>
          </p:nvSpPr>
          <p:spPr bwMode="auto">
            <a:xfrm>
              <a:off x="4122964" y="1216479"/>
              <a:ext cx="2294461" cy="5179559"/>
            </a:xfrm>
            <a:prstGeom prst="homePlate">
              <a:avLst>
                <a:gd name="adj" fmla="val 38407"/>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74761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bwMode="auto">
          <a:xfrm>
            <a:off x="9017378" y="4602494"/>
            <a:ext cx="1461019"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Multi-Tenancy</a:t>
            </a:r>
          </a:p>
        </p:txBody>
      </p:sp>
      <p:pic>
        <p:nvPicPr>
          <p:cNvPr id="263" name="Picture 5" descr="\\MAGNUM\Projects\Microsoft\Cloud Power FY12\Design\ICONS_PNG\Multi_tenancy.png"/>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a:off x="9049534" y="4624083"/>
            <a:ext cx="366487" cy="405480"/>
          </a:xfrm>
          <a:prstGeom prst="rect">
            <a:avLst/>
          </a:prstGeom>
          <a:solidFill>
            <a:schemeClr val="bg2">
              <a:lumMod val="75000"/>
            </a:schemeClr>
          </a:solidFill>
        </p:spPr>
      </p:pic>
      <p:sp>
        <p:nvSpPr>
          <p:cNvPr id="95" name="Rectangle 94"/>
          <p:cNvSpPr/>
          <p:nvPr/>
        </p:nvSpPr>
        <p:spPr bwMode="auto">
          <a:xfrm>
            <a:off x="1899786" y="4602494"/>
            <a:ext cx="1461019"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Resource Pooling</a:t>
            </a:r>
          </a:p>
        </p:txBody>
      </p:sp>
      <p:pic>
        <p:nvPicPr>
          <p:cNvPr id="264" name="Picture 7" descr="\\MAGNUM\Projects\Microsoft\Cloud Power FY12\Design\Icons\PNGs\Metering.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1916523" y="4625107"/>
            <a:ext cx="326879" cy="385785"/>
          </a:xfrm>
          <a:prstGeom prst="rect">
            <a:avLst/>
          </a:prstGeom>
          <a:solidFill>
            <a:schemeClr val="bg2">
              <a:lumMod val="75000"/>
            </a:schemeClr>
          </a:solidFill>
        </p:spPr>
      </p:pic>
      <p:sp>
        <p:nvSpPr>
          <p:cNvPr id="100" name="Rectangle 99"/>
          <p:cNvSpPr/>
          <p:nvPr/>
        </p:nvSpPr>
        <p:spPr bwMode="auto">
          <a:xfrm>
            <a:off x="5458583" y="4602494"/>
            <a:ext cx="1461019"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Scalability</a:t>
            </a:r>
          </a:p>
        </p:txBody>
      </p:sp>
      <p:pic>
        <p:nvPicPr>
          <p:cNvPr id="269" name="Picture 5" descr="\\MAGNUM\Projects\Microsoft\Cloud Power FY12\Design\ICONS_PNG\Increase.png"/>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5542188" y="4648550"/>
            <a:ext cx="254305" cy="338898"/>
          </a:xfrm>
          <a:prstGeom prst="rect">
            <a:avLst/>
          </a:prstGeom>
          <a:solidFill>
            <a:schemeClr val="bg2">
              <a:lumMod val="75000"/>
            </a:schemeClr>
          </a:solidFill>
        </p:spPr>
      </p:pic>
      <p:sp>
        <p:nvSpPr>
          <p:cNvPr id="99" name="Rectangle 98"/>
          <p:cNvSpPr/>
          <p:nvPr/>
        </p:nvSpPr>
        <p:spPr bwMode="auto">
          <a:xfrm>
            <a:off x="3679181" y="4602494"/>
            <a:ext cx="1461019"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Elasticity</a:t>
            </a:r>
          </a:p>
        </p:txBody>
      </p:sp>
      <p:sp>
        <p:nvSpPr>
          <p:cNvPr id="270" name="Left-Right Arrow 269"/>
          <p:cNvSpPr/>
          <p:nvPr/>
        </p:nvSpPr>
        <p:spPr>
          <a:xfrm>
            <a:off x="3717835" y="4742401"/>
            <a:ext cx="344216" cy="130424"/>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32498"/>
            <a:endParaRPr lang="en-US" sz="1632">
              <a:solidFill>
                <a:srgbClr val="FFFFFF"/>
              </a:solidFill>
              <a:latin typeface="Segoe UI Light"/>
            </a:endParaRPr>
          </a:p>
        </p:txBody>
      </p:sp>
      <p:sp>
        <p:nvSpPr>
          <p:cNvPr id="97" name="Rectangle 96"/>
          <p:cNvSpPr/>
          <p:nvPr/>
        </p:nvSpPr>
        <p:spPr bwMode="auto">
          <a:xfrm>
            <a:off x="7237981" y="4602494"/>
            <a:ext cx="1461019"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Continuity</a:t>
            </a:r>
          </a:p>
        </p:txBody>
      </p:sp>
      <p:pic>
        <p:nvPicPr>
          <p:cNvPr id="271" name="Picture 2" descr="C:\Users\sigurdg\Desktop\end_use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97302" y="4657158"/>
            <a:ext cx="302879" cy="321679"/>
          </a:xfrm>
          <a:prstGeom prst="rect">
            <a:avLst/>
          </a:prstGeom>
          <a:solidFill>
            <a:schemeClr val="bg2">
              <a:lumMod val="75000"/>
            </a:schemeClr>
          </a:solidFill>
        </p:spPr>
      </p:pic>
      <p:sp>
        <p:nvSpPr>
          <p:cNvPr id="101" name="Rectangle 100"/>
          <p:cNvSpPr/>
          <p:nvPr/>
        </p:nvSpPr>
        <p:spPr bwMode="auto">
          <a:xfrm>
            <a:off x="5454374" y="5116307"/>
            <a:ext cx="1461019"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Metering &amp; Chargeback</a:t>
            </a:r>
          </a:p>
        </p:txBody>
      </p:sp>
      <p:pic>
        <p:nvPicPr>
          <p:cNvPr id="266" name="Picture 4" descr="\\MAGNUM\Projects\Microsoft\Cloud Power FY12\Design\Icons\PNGs\Scalable_Elastic_4.png"/>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5492578" y="5124344"/>
            <a:ext cx="355367" cy="424768"/>
          </a:xfrm>
          <a:prstGeom prst="rect">
            <a:avLst/>
          </a:prstGeom>
          <a:solidFill>
            <a:schemeClr val="bg2">
              <a:lumMod val="75000"/>
            </a:schemeClr>
          </a:solidFill>
        </p:spPr>
      </p:pic>
      <p:sp>
        <p:nvSpPr>
          <p:cNvPr id="102" name="Rectangle 101"/>
          <p:cNvSpPr/>
          <p:nvPr/>
        </p:nvSpPr>
        <p:spPr bwMode="auto">
          <a:xfrm>
            <a:off x="3677079" y="5117204"/>
            <a:ext cx="1461019"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Resource </a:t>
            </a:r>
            <a:r>
              <a:rPr lang="en-US" sz="1224" kern="0" spc="-52" dirty="0" err="1">
                <a:gradFill>
                  <a:gsLst>
                    <a:gs pos="0">
                      <a:srgbClr val="FFFFFF"/>
                    </a:gs>
                    <a:gs pos="100000">
                      <a:srgbClr val="FFFFFF"/>
                    </a:gs>
                  </a:gsLst>
                  <a:lin ang="5400000" scaled="0"/>
                </a:gradFill>
                <a:latin typeface="Segoe UI Light"/>
                <a:ea typeface="Segoe UI" pitchFamily="34" charset="0"/>
                <a:cs typeface="Segoe UI" pitchFamily="34" charset="0"/>
              </a:rPr>
              <a:t>Mgmt</a:t>
            </a:r>
            <a:endPar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67" name="Freeform 81"/>
          <p:cNvSpPr>
            <a:spLocks/>
          </p:cNvSpPr>
          <p:nvPr/>
        </p:nvSpPr>
        <p:spPr bwMode="black">
          <a:xfrm>
            <a:off x="3784319" y="5167493"/>
            <a:ext cx="207229" cy="330438"/>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chemeClr val="bg2">
              <a:lumMod val="75000"/>
            </a:schemeClr>
          </a:solidFill>
          <a:ln>
            <a:noFill/>
          </a:ln>
        </p:spPr>
        <p:txBody>
          <a:bodyPr vert="horz" wrap="square" lIns="83932" tIns="41966" rIns="83932" bIns="41966"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103" name="Rectangle 102"/>
          <p:cNvSpPr/>
          <p:nvPr/>
        </p:nvSpPr>
        <p:spPr bwMode="auto">
          <a:xfrm>
            <a:off x="1899786" y="5117204"/>
            <a:ext cx="1461019"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Service </a:t>
            </a:r>
            <a:r>
              <a:rPr lang="en-US" sz="1224" kern="0" spc="-52" dirty="0" err="1">
                <a:gradFill>
                  <a:gsLst>
                    <a:gs pos="0">
                      <a:srgbClr val="FFFFFF"/>
                    </a:gs>
                    <a:gs pos="100000">
                      <a:srgbClr val="FFFFFF"/>
                    </a:gs>
                  </a:gsLst>
                  <a:lin ang="5400000" scaled="0"/>
                </a:gradFill>
                <a:latin typeface="Segoe UI Light"/>
                <a:ea typeface="Segoe UI" pitchFamily="34" charset="0"/>
                <a:cs typeface="Segoe UI" pitchFamily="34" charset="0"/>
              </a:rPr>
              <a:t>Mgmt</a:t>
            </a:r>
            <a:endPar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268" name="Picture 4" descr="\\MAGNUM\Projects\Microsoft\Cloud Power FY12\Design\Icons\PNGs\IT_guy.png"/>
          <p:cNvPicPr>
            <a:picLocks noChangeAspect="1" noChangeArrowheads="1"/>
          </p:cNvPicPr>
          <p:nvPr/>
        </p:nvPicPr>
        <p:blipFill>
          <a:blip r:embed="rId9" cstate="email">
            <a:lum bright="100000"/>
            <a:extLst>
              <a:ext uri="{28A0092B-C50C-407E-A947-70E740481C1C}">
                <a14:useLocalDpi xmlns:a14="http://schemas.microsoft.com/office/drawing/2010/main"/>
              </a:ext>
            </a:extLst>
          </a:blip>
          <a:stretch>
            <a:fillRect/>
          </a:stretch>
        </p:blipFill>
        <p:spPr bwMode="auto">
          <a:xfrm>
            <a:off x="1975784" y="5131929"/>
            <a:ext cx="317572" cy="401558"/>
          </a:xfrm>
          <a:prstGeom prst="rect">
            <a:avLst/>
          </a:prstGeom>
          <a:solidFill>
            <a:schemeClr val="bg2">
              <a:lumMod val="75000"/>
            </a:schemeClr>
          </a:solidFill>
        </p:spPr>
      </p:pic>
      <p:sp>
        <p:nvSpPr>
          <p:cNvPr id="105" name="Rectangle 104"/>
          <p:cNvSpPr/>
          <p:nvPr/>
        </p:nvSpPr>
        <p:spPr bwMode="auto">
          <a:xfrm>
            <a:off x="7231669" y="5117204"/>
            <a:ext cx="1461019"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Security</a:t>
            </a:r>
          </a:p>
        </p:txBody>
      </p:sp>
      <p:pic>
        <p:nvPicPr>
          <p:cNvPr id="273" name="Picture 3" descr="\\MAGNUM\Projects\Microsoft\Cloud Power FY12\Design\ICONS_PNG\Confidentiality.png"/>
          <p:cNvPicPr>
            <a:picLocks noChangeAspect="1" noChangeArrowheads="1"/>
          </p:cNvPicPr>
          <p:nvPr/>
        </p:nvPicPr>
        <p:blipFill>
          <a:blip r:embed="rId10" cstate="email">
            <a:lum bright="100000"/>
            <a:extLst>
              <a:ext uri="{28A0092B-C50C-407E-A947-70E740481C1C}">
                <a14:useLocalDpi xmlns:a14="http://schemas.microsoft.com/office/drawing/2010/main"/>
              </a:ext>
            </a:extLst>
          </a:blip>
          <a:srcRect/>
          <a:stretch>
            <a:fillRect/>
          </a:stretch>
        </p:blipFill>
        <p:spPr bwMode="auto">
          <a:xfrm>
            <a:off x="7297870" y="5175657"/>
            <a:ext cx="289118" cy="314360"/>
          </a:xfrm>
          <a:prstGeom prst="rect">
            <a:avLst/>
          </a:prstGeom>
          <a:solidFill>
            <a:schemeClr val="bg2">
              <a:lumMod val="75000"/>
            </a:schemeClr>
          </a:solidFill>
        </p:spPr>
      </p:pic>
      <p:sp>
        <p:nvSpPr>
          <p:cNvPr id="106" name="Rectangle 105"/>
          <p:cNvSpPr/>
          <p:nvPr/>
        </p:nvSpPr>
        <p:spPr bwMode="auto">
          <a:xfrm>
            <a:off x="9008962" y="5117204"/>
            <a:ext cx="1461019"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Auditing and Compliance</a:t>
            </a:r>
          </a:p>
        </p:txBody>
      </p:sp>
      <p:sp>
        <p:nvSpPr>
          <p:cNvPr id="274" name="Freeform 139"/>
          <p:cNvSpPr>
            <a:spLocks/>
          </p:cNvSpPr>
          <p:nvPr/>
        </p:nvSpPr>
        <p:spPr bwMode="black">
          <a:xfrm>
            <a:off x="9092659" y="5195183"/>
            <a:ext cx="254127" cy="275058"/>
          </a:xfrm>
          <a:custGeom>
            <a:avLst/>
            <a:gdLst>
              <a:gd name="T0" fmla="*/ 384 w 450"/>
              <a:gd name="T1" fmla="*/ 111 h 378"/>
              <a:gd name="T2" fmla="*/ 388 w 450"/>
              <a:gd name="T3" fmla="*/ 104 h 378"/>
              <a:gd name="T4" fmla="*/ 381 w 450"/>
              <a:gd name="T5" fmla="*/ 97 h 378"/>
              <a:gd name="T6" fmla="*/ 349 w 450"/>
              <a:gd name="T7" fmla="*/ 97 h 378"/>
              <a:gd name="T8" fmla="*/ 257 w 450"/>
              <a:gd name="T9" fmla="*/ 68 h 378"/>
              <a:gd name="T10" fmla="*/ 231 w 450"/>
              <a:gd name="T11" fmla="*/ 50 h 378"/>
              <a:gd name="T12" fmla="*/ 231 w 450"/>
              <a:gd name="T13" fmla="*/ 33 h 378"/>
              <a:gd name="T14" fmla="*/ 242 w 450"/>
              <a:gd name="T15" fmla="*/ 17 h 378"/>
              <a:gd name="T16" fmla="*/ 224 w 450"/>
              <a:gd name="T17" fmla="*/ 0 h 378"/>
              <a:gd name="T18" fmla="*/ 207 w 450"/>
              <a:gd name="T19" fmla="*/ 17 h 378"/>
              <a:gd name="T20" fmla="*/ 217 w 450"/>
              <a:gd name="T21" fmla="*/ 33 h 378"/>
              <a:gd name="T22" fmla="*/ 217 w 450"/>
              <a:gd name="T23" fmla="*/ 50 h 378"/>
              <a:gd name="T24" fmla="*/ 192 w 450"/>
              <a:gd name="T25" fmla="*/ 68 h 378"/>
              <a:gd name="T26" fmla="*/ 99 w 450"/>
              <a:gd name="T27" fmla="*/ 97 h 378"/>
              <a:gd name="T28" fmla="*/ 69 w 450"/>
              <a:gd name="T29" fmla="*/ 97 h 378"/>
              <a:gd name="T30" fmla="*/ 62 w 450"/>
              <a:gd name="T31" fmla="*/ 104 h 378"/>
              <a:gd name="T32" fmla="*/ 66 w 450"/>
              <a:gd name="T33" fmla="*/ 111 h 378"/>
              <a:gd name="T34" fmla="*/ 6 w 450"/>
              <a:gd name="T35" fmla="*/ 255 h 378"/>
              <a:gd name="T36" fmla="*/ 20 w 450"/>
              <a:gd name="T37" fmla="*/ 255 h 378"/>
              <a:gd name="T38" fmla="*/ 69 w 450"/>
              <a:gd name="T39" fmla="*/ 136 h 378"/>
              <a:gd name="T40" fmla="*/ 125 w 450"/>
              <a:gd name="T41" fmla="*/ 270 h 378"/>
              <a:gd name="T42" fmla="*/ 0 w 450"/>
              <a:gd name="T43" fmla="*/ 270 h 378"/>
              <a:gd name="T44" fmla="*/ 69 w 450"/>
              <a:gd name="T45" fmla="*/ 319 h 378"/>
              <a:gd name="T46" fmla="*/ 139 w 450"/>
              <a:gd name="T47" fmla="*/ 270 h 378"/>
              <a:gd name="T48" fmla="*/ 73 w 450"/>
              <a:gd name="T49" fmla="*/ 112 h 378"/>
              <a:gd name="T50" fmla="*/ 196 w 450"/>
              <a:gd name="T51" fmla="*/ 112 h 378"/>
              <a:gd name="T52" fmla="*/ 213 w 450"/>
              <a:gd name="T53" fmla="*/ 122 h 378"/>
              <a:gd name="T54" fmla="*/ 213 w 450"/>
              <a:gd name="T55" fmla="*/ 328 h 378"/>
              <a:gd name="T56" fmla="*/ 108 w 450"/>
              <a:gd name="T57" fmla="*/ 367 h 378"/>
              <a:gd name="T58" fmla="*/ 108 w 450"/>
              <a:gd name="T59" fmla="*/ 378 h 378"/>
              <a:gd name="T60" fmla="*/ 342 w 450"/>
              <a:gd name="T61" fmla="*/ 378 h 378"/>
              <a:gd name="T62" fmla="*/ 342 w 450"/>
              <a:gd name="T63" fmla="*/ 367 h 378"/>
              <a:gd name="T64" fmla="*/ 236 w 450"/>
              <a:gd name="T65" fmla="*/ 328 h 378"/>
              <a:gd name="T66" fmla="*/ 236 w 450"/>
              <a:gd name="T67" fmla="*/ 122 h 378"/>
              <a:gd name="T68" fmla="*/ 252 w 450"/>
              <a:gd name="T69" fmla="*/ 112 h 378"/>
              <a:gd name="T70" fmla="*/ 377 w 450"/>
              <a:gd name="T71" fmla="*/ 112 h 378"/>
              <a:gd name="T72" fmla="*/ 317 w 450"/>
              <a:gd name="T73" fmla="*/ 255 h 378"/>
              <a:gd name="T74" fmla="*/ 331 w 450"/>
              <a:gd name="T75" fmla="*/ 255 h 378"/>
              <a:gd name="T76" fmla="*/ 380 w 450"/>
              <a:gd name="T77" fmla="*/ 136 h 378"/>
              <a:gd name="T78" fmla="*/ 436 w 450"/>
              <a:gd name="T79" fmla="*/ 270 h 378"/>
              <a:gd name="T80" fmla="*/ 311 w 450"/>
              <a:gd name="T81" fmla="*/ 270 h 378"/>
              <a:gd name="T82" fmla="*/ 380 w 450"/>
              <a:gd name="T83" fmla="*/ 319 h 378"/>
              <a:gd name="T84" fmla="*/ 450 w 450"/>
              <a:gd name="T85" fmla="*/ 270 h 378"/>
              <a:gd name="T86" fmla="*/ 384 w 450"/>
              <a:gd name="T87" fmla="*/ 11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0" h="378">
                <a:moveTo>
                  <a:pt x="384" y="111"/>
                </a:moveTo>
                <a:cubicBezTo>
                  <a:pt x="386" y="110"/>
                  <a:pt x="388" y="107"/>
                  <a:pt x="388" y="104"/>
                </a:cubicBezTo>
                <a:cubicBezTo>
                  <a:pt x="388" y="100"/>
                  <a:pt x="385" y="97"/>
                  <a:pt x="381" y="97"/>
                </a:cubicBezTo>
                <a:cubicBezTo>
                  <a:pt x="349" y="97"/>
                  <a:pt x="349" y="97"/>
                  <a:pt x="349" y="97"/>
                </a:cubicBezTo>
                <a:cubicBezTo>
                  <a:pt x="321" y="89"/>
                  <a:pt x="292" y="74"/>
                  <a:pt x="257" y="68"/>
                </a:cubicBezTo>
                <a:cubicBezTo>
                  <a:pt x="251" y="59"/>
                  <a:pt x="242" y="52"/>
                  <a:pt x="231" y="50"/>
                </a:cubicBezTo>
                <a:cubicBezTo>
                  <a:pt x="231" y="33"/>
                  <a:pt x="231" y="33"/>
                  <a:pt x="231" y="33"/>
                </a:cubicBezTo>
                <a:cubicBezTo>
                  <a:pt x="237" y="31"/>
                  <a:pt x="242" y="24"/>
                  <a:pt x="242" y="17"/>
                </a:cubicBezTo>
                <a:cubicBezTo>
                  <a:pt x="242" y="8"/>
                  <a:pt x="234" y="0"/>
                  <a:pt x="224" y="0"/>
                </a:cubicBezTo>
                <a:cubicBezTo>
                  <a:pt x="215" y="0"/>
                  <a:pt x="207" y="8"/>
                  <a:pt x="207" y="17"/>
                </a:cubicBezTo>
                <a:cubicBezTo>
                  <a:pt x="207" y="24"/>
                  <a:pt x="211" y="31"/>
                  <a:pt x="217" y="33"/>
                </a:cubicBezTo>
                <a:cubicBezTo>
                  <a:pt x="217" y="50"/>
                  <a:pt x="217" y="50"/>
                  <a:pt x="217" y="50"/>
                </a:cubicBezTo>
                <a:cubicBezTo>
                  <a:pt x="206" y="52"/>
                  <a:pt x="197" y="59"/>
                  <a:pt x="192" y="68"/>
                </a:cubicBezTo>
                <a:cubicBezTo>
                  <a:pt x="156" y="74"/>
                  <a:pt x="128" y="89"/>
                  <a:pt x="99" y="97"/>
                </a:cubicBezTo>
                <a:cubicBezTo>
                  <a:pt x="69" y="97"/>
                  <a:pt x="69" y="97"/>
                  <a:pt x="69" y="97"/>
                </a:cubicBezTo>
                <a:cubicBezTo>
                  <a:pt x="65" y="97"/>
                  <a:pt x="62" y="100"/>
                  <a:pt x="62" y="104"/>
                </a:cubicBezTo>
                <a:cubicBezTo>
                  <a:pt x="62" y="107"/>
                  <a:pt x="63" y="110"/>
                  <a:pt x="66" y="111"/>
                </a:cubicBezTo>
                <a:cubicBezTo>
                  <a:pt x="6" y="255"/>
                  <a:pt x="6" y="255"/>
                  <a:pt x="6" y="255"/>
                </a:cubicBezTo>
                <a:cubicBezTo>
                  <a:pt x="20" y="255"/>
                  <a:pt x="20" y="255"/>
                  <a:pt x="20" y="255"/>
                </a:cubicBezTo>
                <a:cubicBezTo>
                  <a:pt x="69" y="136"/>
                  <a:pt x="69" y="136"/>
                  <a:pt x="69" y="136"/>
                </a:cubicBezTo>
                <a:cubicBezTo>
                  <a:pt x="125" y="270"/>
                  <a:pt x="125" y="270"/>
                  <a:pt x="125" y="270"/>
                </a:cubicBezTo>
                <a:cubicBezTo>
                  <a:pt x="0" y="270"/>
                  <a:pt x="0" y="270"/>
                  <a:pt x="0" y="270"/>
                </a:cubicBezTo>
                <a:cubicBezTo>
                  <a:pt x="0" y="297"/>
                  <a:pt x="31" y="319"/>
                  <a:pt x="69" y="319"/>
                </a:cubicBezTo>
                <a:cubicBezTo>
                  <a:pt x="108" y="319"/>
                  <a:pt x="139" y="297"/>
                  <a:pt x="139" y="270"/>
                </a:cubicBezTo>
                <a:cubicBezTo>
                  <a:pt x="73" y="112"/>
                  <a:pt x="73" y="112"/>
                  <a:pt x="73" y="112"/>
                </a:cubicBezTo>
                <a:cubicBezTo>
                  <a:pt x="196" y="112"/>
                  <a:pt x="196" y="112"/>
                  <a:pt x="196" y="112"/>
                </a:cubicBezTo>
                <a:cubicBezTo>
                  <a:pt x="201" y="117"/>
                  <a:pt x="206" y="120"/>
                  <a:pt x="213" y="122"/>
                </a:cubicBezTo>
                <a:cubicBezTo>
                  <a:pt x="213" y="328"/>
                  <a:pt x="213" y="328"/>
                  <a:pt x="213" y="328"/>
                </a:cubicBezTo>
                <a:cubicBezTo>
                  <a:pt x="164" y="331"/>
                  <a:pt x="124" y="351"/>
                  <a:pt x="108" y="367"/>
                </a:cubicBezTo>
                <a:cubicBezTo>
                  <a:pt x="108" y="370"/>
                  <a:pt x="108" y="373"/>
                  <a:pt x="108" y="378"/>
                </a:cubicBezTo>
                <a:cubicBezTo>
                  <a:pt x="114" y="378"/>
                  <a:pt x="335" y="378"/>
                  <a:pt x="342" y="378"/>
                </a:cubicBezTo>
                <a:cubicBezTo>
                  <a:pt x="342" y="373"/>
                  <a:pt x="342" y="370"/>
                  <a:pt x="342" y="367"/>
                </a:cubicBezTo>
                <a:cubicBezTo>
                  <a:pt x="326" y="351"/>
                  <a:pt x="285" y="331"/>
                  <a:pt x="236" y="328"/>
                </a:cubicBezTo>
                <a:cubicBezTo>
                  <a:pt x="236" y="122"/>
                  <a:pt x="236" y="122"/>
                  <a:pt x="236" y="122"/>
                </a:cubicBezTo>
                <a:cubicBezTo>
                  <a:pt x="242" y="120"/>
                  <a:pt x="248" y="117"/>
                  <a:pt x="252" y="112"/>
                </a:cubicBezTo>
                <a:cubicBezTo>
                  <a:pt x="377" y="112"/>
                  <a:pt x="377" y="112"/>
                  <a:pt x="377" y="112"/>
                </a:cubicBezTo>
                <a:cubicBezTo>
                  <a:pt x="317" y="255"/>
                  <a:pt x="317" y="255"/>
                  <a:pt x="317" y="255"/>
                </a:cubicBezTo>
                <a:cubicBezTo>
                  <a:pt x="331" y="255"/>
                  <a:pt x="331" y="255"/>
                  <a:pt x="331" y="255"/>
                </a:cubicBezTo>
                <a:cubicBezTo>
                  <a:pt x="380" y="136"/>
                  <a:pt x="380" y="136"/>
                  <a:pt x="380" y="136"/>
                </a:cubicBezTo>
                <a:cubicBezTo>
                  <a:pt x="436" y="270"/>
                  <a:pt x="436" y="270"/>
                  <a:pt x="436" y="270"/>
                </a:cubicBezTo>
                <a:cubicBezTo>
                  <a:pt x="311" y="270"/>
                  <a:pt x="311" y="270"/>
                  <a:pt x="311" y="270"/>
                </a:cubicBezTo>
                <a:cubicBezTo>
                  <a:pt x="311" y="297"/>
                  <a:pt x="342" y="319"/>
                  <a:pt x="380" y="319"/>
                </a:cubicBezTo>
                <a:cubicBezTo>
                  <a:pt x="419" y="319"/>
                  <a:pt x="450" y="297"/>
                  <a:pt x="450" y="270"/>
                </a:cubicBezTo>
                <a:lnTo>
                  <a:pt x="384" y="111"/>
                </a:lnTo>
                <a:close/>
              </a:path>
            </a:pathLst>
          </a:custGeom>
          <a:solidFill>
            <a:schemeClr val="bg2">
              <a:lumMod val="75000"/>
            </a:schemeClr>
          </a:solidFill>
          <a:ln>
            <a:noFill/>
          </a:ln>
        </p:spPr>
        <p:txBody>
          <a:bodyPr vert="horz" wrap="square" lIns="83932" tIns="41966" rIns="83932" bIns="41966"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93" name="Rectangle 92"/>
          <p:cNvSpPr/>
          <p:nvPr/>
        </p:nvSpPr>
        <p:spPr bwMode="auto">
          <a:xfrm>
            <a:off x="3679185" y="5631912"/>
            <a:ext cx="1461017"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Self Service</a:t>
            </a:r>
          </a:p>
        </p:txBody>
      </p:sp>
      <p:pic>
        <p:nvPicPr>
          <p:cNvPr id="262" name="Picture 5" descr="\\MAGNUM\Projects\Microsoft\Cloud Power FY12\Design\Icons\PNGs\Self_Service.png"/>
          <p:cNvPicPr>
            <a:picLocks noChangeAspect="1" noChangeArrowheads="1"/>
          </p:cNvPicPr>
          <p:nvPr/>
        </p:nvPicPr>
        <p:blipFill>
          <a:blip r:embed="rId11" cstate="email">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752714" y="5656904"/>
            <a:ext cx="283730" cy="381024"/>
          </a:xfrm>
          <a:prstGeom prst="rect">
            <a:avLst/>
          </a:prstGeom>
          <a:solidFill>
            <a:schemeClr val="bg2">
              <a:lumMod val="75000"/>
            </a:schemeClr>
          </a:solidFill>
        </p:spPr>
      </p:pic>
      <p:sp>
        <p:nvSpPr>
          <p:cNvPr id="96" name="Rectangle 95"/>
          <p:cNvSpPr/>
          <p:nvPr/>
        </p:nvSpPr>
        <p:spPr bwMode="auto">
          <a:xfrm>
            <a:off x="5458584" y="5631912"/>
            <a:ext cx="1461017"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Workload</a:t>
            </a:r>
          </a:p>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Relocation</a:t>
            </a:r>
          </a:p>
        </p:txBody>
      </p:sp>
      <p:pic>
        <p:nvPicPr>
          <p:cNvPr id="265" name="Picture 7" descr="\\MAGNUM\Projects\Microsoft\Cloud Power FY12\Design\Icons\PNGs\Pooled.png"/>
          <p:cNvPicPr>
            <a:picLocks noChangeAspect="1" noChangeArrowheads="1"/>
          </p:cNvPicPr>
          <p:nvPr/>
        </p:nvPicPr>
        <p:blipFill>
          <a:blip r:embed="rId13" cstate="email">
            <a:lum bright="100000"/>
            <a:extLst>
              <a:ext uri="{28A0092B-C50C-407E-A947-70E740481C1C}">
                <a14:useLocalDpi xmlns:a14="http://schemas.microsoft.com/office/drawing/2010/main"/>
              </a:ext>
            </a:extLst>
          </a:blip>
          <a:stretch>
            <a:fillRect/>
          </a:stretch>
        </p:blipFill>
        <p:spPr bwMode="auto">
          <a:xfrm>
            <a:off x="5525459" y="5649493"/>
            <a:ext cx="331764" cy="395846"/>
          </a:xfrm>
          <a:prstGeom prst="rect">
            <a:avLst/>
          </a:prstGeom>
          <a:solidFill>
            <a:schemeClr val="bg2">
              <a:lumMod val="75000"/>
            </a:schemeClr>
          </a:solidFill>
        </p:spPr>
      </p:pic>
      <p:sp>
        <p:nvSpPr>
          <p:cNvPr id="98" name="Rectangle 97"/>
          <p:cNvSpPr/>
          <p:nvPr/>
        </p:nvSpPr>
        <p:spPr bwMode="auto">
          <a:xfrm>
            <a:off x="7237981" y="5631912"/>
            <a:ext cx="1461017"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Integration</a:t>
            </a:r>
          </a:p>
        </p:txBody>
      </p:sp>
      <p:pic>
        <p:nvPicPr>
          <p:cNvPr id="272" name="Picture 5" descr="\\MAGNUM\Projects\Microsoft\Cloud Power FY12\Design\Icons\PNGs\Self_Service.png"/>
          <p:cNvPicPr>
            <a:picLocks noChangeAspect="1" noChangeArrowheads="1"/>
          </p:cNvPicPr>
          <p:nvPr/>
        </p:nvPicPr>
        <p:blipFill>
          <a:blip r:embed="rId14" cstate="email">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7309353" y="5664495"/>
            <a:ext cx="311493" cy="365842"/>
          </a:xfrm>
          <a:prstGeom prst="rect">
            <a:avLst/>
          </a:prstGeom>
          <a:solidFill>
            <a:schemeClr val="bg2">
              <a:lumMod val="75000"/>
            </a:schemeClr>
          </a:solidFill>
        </p:spPr>
      </p:pic>
      <p:sp>
        <p:nvSpPr>
          <p:cNvPr id="107" name="Rectangle 106"/>
          <p:cNvSpPr/>
          <p:nvPr/>
        </p:nvSpPr>
        <p:spPr bwMode="auto">
          <a:xfrm>
            <a:off x="1899785" y="5631912"/>
            <a:ext cx="1461017" cy="431007"/>
          </a:xfrm>
          <a:prstGeom prst="rect">
            <a:avLst/>
          </a:prstGeom>
          <a:solidFill>
            <a:schemeClr val="bg2">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ctr" anchorCtr="0" forceAA="0" compatLnSpc="1">
            <a:prstTxWarp prst="textNoShape">
              <a:avLst/>
            </a:prstTxWarp>
            <a:noAutofit/>
          </a:bodyPr>
          <a:lstStyle/>
          <a:p>
            <a:pPr algn="r" defTabSz="932017" fontAlgn="base">
              <a:spcBef>
                <a:spcPct val="0"/>
              </a:spcBef>
              <a:spcAft>
                <a:spcPct val="0"/>
              </a:spcAft>
              <a:defRPr/>
            </a:pPr>
            <a:r>
              <a:rPr lang="en-US" sz="1224" kern="0" spc="-52" dirty="0">
                <a:gradFill>
                  <a:gsLst>
                    <a:gs pos="0">
                      <a:srgbClr val="FFFFFF"/>
                    </a:gs>
                    <a:gs pos="100000">
                      <a:srgbClr val="FFFFFF"/>
                    </a:gs>
                  </a:gsLst>
                  <a:lin ang="5400000" scaled="0"/>
                </a:gradFill>
                <a:latin typeface="Segoe UI Light"/>
                <a:ea typeface="Segoe UI" pitchFamily="34" charset="0"/>
                <a:cs typeface="Segoe UI" pitchFamily="34" charset="0"/>
              </a:rPr>
              <a:t>Access Anywhere</a:t>
            </a:r>
          </a:p>
        </p:txBody>
      </p:sp>
      <p:grpSp>
        <p:nvGrpSpPr>
          <p:cNvPr id="358" name="Group 357"/>
          <p:cNvGrpSpPr/>
          <p:nvPr/>
        </p:nvGrpSpPr>
        <p:grpSpPr bwMode="black">
          <a:xfrm>
            <a:off x="1961719" y="5705470"/>
            <a:ext cx="251772" cy="283900"/>
            <a:chOff x="2462212" y="1598609"/>
            <a:chExt cx="4222754" cy="3667129"/>
          </a:xfrm>
          <a:solidFill>
            <a:schemeClr val="bg2">
              <a:lumMod val="75000"/>
            </a:schemeClr>
          </a:solidFill>
        </p:grpSpPr>
        <p:sp>
          <p:nvSpPr>
            <p:cNvPr id="359" name="Rectangle 6"/>
            <p:cNvSpPr>
              <a:spLocks noChangeArrowheads="1"/>
            </p:cNvSpPr>
            <p:nvPr/>
          </p:nvSpPr>
          <p:spPr bwMode="black">
            <a:xfrm>
              <a:off x="5564193" y="3346448"/>
              <a:ext cx="115890" cy="49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60" name="Rectangle 7"/>
            <p:cNvSpPr>
              <a:spLocks noChangeArrowheads="1"/>
            </p:cNvSpPr>
            <p:nvPr/>
          </p:nvSpPr>
          <p:spPr bwMode="black">
            <a:xfrm>
              <a:off x="5795967" y="3346448"/>
              <a:ext cx="112714" cy="49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61" name="Rectangle 8"/>
            <p:cNvSpPr>
              <a:spLocks noChangeArrowheads="1"/>
            </p:cNvSpPr>
            <p:nvPr/>
          </p:nvSpPr>
          <p:spPr bwMode="black">
            <a:xfrm>
              <a:off x="3092451" y="3346448"/>
              <a:ext cx="115890" cy="49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62" name="Rectangle 9"/>
            <p:cNvSpPr>
              <a:spLocks noChangeArrowheads="1"/>
            </p:cNvSpPr>
            <p:nvPr/>
          </p:nvSpPr>
          <p:spPr bwMode="black">
            <a:xfrm>
              <a:off x="3324226" y="3346448"/>
              <a:ext cx="117476" cy="49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63" name="Freeform 10"/>
            <p:cNvSpPr>
              <a:spLocks/>
            </p:cNvSpPr>
            <p:nvPr/>
          </p:nvSpPr>
          <p:spPr bwMode="black">
            <a:xfrm>
              <a:off x="3902074" y="2506658"/>
              <a:ext cx="101599" cy="123826"/>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64" name="Freeform 11"/>
            <p:cNvSpPr>
              <a:spLocks/>
            </p:cNvSpPr>
            <p:nvPr/>
          </p:nvSpPr>
          <p:spPr bwMode="black">
            <a:xfrm>
              <a:off x="4017964" y="2709859"/>
              <a:ext cx="98423" cy="123826"/>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65" name="Freeform 12"/>
            <p:cNvSpPr>
              <a:spLocks/>
            </p:cNvSpPr>
            <p:nvPr/>
          </p:nvSpPr>
          <p:spPr bwMode="black">
            <a:xfrm>
              <a:off x="4873625" y="2709859"/>
              <a:ext cx="98423" cy="123826"/>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66" name="Freeform 13"/>
            <p:cNvSpPr>
              <a:spLocks/>
            </p:cNvSpPr>
            <p:nvPr/>
          </p:nvSpPr>
          <p:spPr bwMode="black">
            <a:xfrm>
              <a:off x="4989515" y="2506658"/>
              <a:ext cx="98423" cy="123826"/>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67" name="Freeform 14"/>
            <p:cNvSpPr>
              <a:spLocks/>
            </p:cNvSpPr>
            <p:nvPr/>
          </p:nvSpPr>
          <p:spPr bwMode="black">
            <a:xfrm>
              <a:off x="4017964" y="3990973"/>
              <a:ext cx="98423" cy="123826"/>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68" name="Freeform 15"/>
            <p:cNvSpPr>
              <a:spLocks/>
            </p:cNvSpPr>
            <p:nvPr/>
          </p:nvSpPr>
          <p:spPr bwMode="black">
            <a:xfrm>
              <a:off x="3902074" y="4189409"/>
              <a:ext cx="101599" cy="128590"/>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69" name="Freeform 16"/>
            <p:cNvSpPr>
              <a:spLocks/>
            </p:cNvSpPr>
            <p:nvPr/>
          </p:nvSpPr>
          <p:spPr bwMode="black">
            <a:xfrm>
              <a:off x="4989515" y="4189409"/>
              <a:ext cx="98423" cy="128590"/>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70" name="Freeform 17"/>
            <p:cNvSpPr>
              <a:spLocks/>
            </p:cNvSpPr>
            <p:nvPr/>
          </p:nvSpPr>
          <p:spPr bwMode="black">
            <a:xfrm>
              <a:off x="4873625" y="3990973"/>
              <a:ext cx="98423" cy="123826"/>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71" name="Freeform 18"/>
            <p:cNvSpPr>
              <a:spLocks/>
            </p:cNvSpPr>
            <p:nvPr/>
          </p:nvSpPr>
          <p:spPr bwMode="black">
            <a:xfrm>
              <a:off x="3579815" y="2892423"/>
              <a:ext cx="1833565"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72" name="Freeform 19"/>
            <p:cNvSpPr>
              <a:spLocks noEditPoints="1"/>
            </p:cNvSpPr>
            <p:nvPr/>
          </p:nvSpPr>
          <p:spPr bwMode="black">
            <a:xfrm>
              <a:off x="3321049" y="1598609"/>
              <a:ext cx="750891" cy="522287"/>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73" name="Freeform 20"/>
            <p:cNvSpPr>
              <a:spLocks/>
            </p:cNvSpPr>
            <p:nvPr/>
          </p:nvSpPr>
          <p:spPr bwMode="black">
            <a:xfrm>
              <a:off x="3178174" y="2154234"/>
              <a:ext cx="1035050" cy="239715"/>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74" name="Freeform 21"/>
            <p:cNvSpPr>
              <a:spLocks noEditPoints="1"/>
            </p:cNvSpPr>
            <p:nvPr/>
          </p:nvSpPr>
          <p:spPr bwMode="black">
            <a:xfrm>
              <a:off x="4730750" y="1639883"/>
              <a:ext cx="781052" cy="608011"/>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75" name="Freeform 22"/>
            <p:cNvSpPr>
              <a:spLocks/>
            </p:cNvSpPr>
            <p:nvPr/>
          </p:nvSpPr>
          <p:spPr bwMode="black">
            <a:xfrm>
              <a:off x="4911725" y="2289172"/>
              <a:ext cx="419102" cy="104777"/>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76" name="Freeform 23"/>
            <p:cNvSpPr>
              <a:spLocks noEditPoints="1"/>
            </p:cNvSpPr>
            <p:nvPr/>
          </p:nvSpPr>
          <p:spPr bwMode="black">
            <a:xfrm>
              <a:off x="5586416" y="1639883"/>
              <a:ext cx="385764" cy="754062"/>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77" name="Freeform 24"/>
            <p:cNvSpPr>
              <a:spLocks noEditPoints="1"/>
            </p:cNvSpPr>
            <p:nvPr/>
          </p:nvSpPr>
          <p:spPr bwMode="black">
            <a:xfrm>
              <a:off x="2462212" y="3032121"/>
              <a:ext cx="525463" cy="804864"/>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78" name="Freeform 25"/>
            <p:cNvSpPr>
              <a:spLocks noEditPoints="1"/>
            </p:cNvSpPr>
            <p:nvPr/>
          </p:nvSpPr>
          <p:spPr bwMode="black">
            <a:xfrm>
              <a:off x="5049838" y="4411659"/>
              <a:ext cx="739776" cy="854074"/>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79" name="Freeform 26"/>
            <p:cNvSpPr>
              <a:spLocks noEditPoints="1"/>
            </p:cNvSpPr>
            <p:nvPr/>
          </p:nvSpPr>
          <p:spPr bwMode="black">
            <a:xfrm>
              <a:off x="6043618" y="2960682"/>
              <a:ext cx="641348" cy="876299"/>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80" name="Oval 27"/>
            <p:cNvSpPr>
              <a:spLocks noChangeArrowheads="1"/>
            </p:cNvSpPr>
            <p:nvPr/>
          </p:nvSpPr>
          <p:spPr bwMode="black">
            <a:xfrm>
              <a:off x="6224593" y="3725861"/>
              <a:ext cx="52391" cy="523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81" name="Oval 28"/>
            <p:cNvSpPr>
              <a:spLocks noChangeArrowheads="1"/>
            </p:cNvSpPr>
            <p:nvPr/>
          </p:nvSpPr>
          <p:spPr bwMode="black">
            <a:xfrm>
              <a:off x="6453191" y="3725861"/>
              <a:ext cx="52391" cy="523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82" name="Oval 29"/>
            <p:cNvSpPr>
              <a:spLocks noChangeArrowheads="1"/>
            </p:cNvSpPr>
            <p:nvPr/>
          </p:nvSpPr>
          <p:spPr bwMode="black">
            <a:xfrm>
              <a:off x="6340477" y="3725861"/>
              <a:ext cx="52391" cy="523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83" name="Freeform 30"/>
            <p:cNvSpPr>
              <a:spLocks/>
            </p:cNvSpPr>
            <p:nvPr/>
          </p:nvSpPr>
          <p:spPr bwMode="black">
            <a:xfrm>
              <a:off x="3425825" y="4279898"/>
              <a:ext cx="442911" cy="161923"/>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sp>
          <p:nvSpPr>
            <p:cNvPr id="384" name="Freeform 31"/>
            <p:cNvSpPr>
              <a:spLocks noEditPoints="1"/>
            </p:cNvSpPr>
            <p:nvPr/>
          </p:nvSpPr>
          <p:spPr bwMode="black">
            <a:xfrm>
              <a:off x="3414710" y="4456114"/>
              <a:ext cx="476249" cy="809624"/>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algn="r" defTabSz="932498"/>
              <a:endParaRPr lang="en-US" sz="1428">
                <a:solidFill>
                  <a:srgbClr val="FFFFFF"/>
                </a:solidFill>
                <a:latin typeface="Segoe UI Light"/>
              </a:endParaRPr>
            </a:p>
          </p:txBody>
        </p:sp>
      </p:grpSp>
      <p:sp>
        <p:nvSpPr>
          <p:cNvPr id="2" name="Title 1"/>
          <p:cNvSpPr>
            <a:spLocks noGrp="1"/>
          </p:cNvSpPr>
          <p:nvPr>
            <p:ph type="title"/>
          </p:nvPr>
        </p:nvSpPr>
        <p:spPr>
          <a:xfrm>
            <a:off x="417327" y="233616"/>
            <a:ext cx="11523194" cy="452111"/>
          </a:xfrm>
        </p:spPr>
        <p:txBody>
          <a:bodyPr/>
          <a:lstStyle/>
          <a:p>
            <a:r>
              <a:rPr lang="en-US" sz="3264" dirty="0"/>
              <a:t>When talking about Cloud… First think about attributes for your services</a:t>
            </a:r>
          </a:p>
        </p:txBody>
      </p:sp>
      <p:grpSp>
        <p:nvGrpSpPr>
          <p:cNvPr id="109" name="Group 108"/>
          <p:cNvGrpSpPr/>
          <p:nvPr/>
        </p:nvGrpSpPr>
        <p:grpSpPr>
          <a:xfrm>
            <a:off x="1174959" y="2873114"/>
            <a:ext cx="9804748" cy="1161593"/>
            <a:chOff x="1150158" y="2816947"/>
            <a:chExt cx="9612231" cy="1139082"/>
          </a:xfrm>
        </p:grpSpPr>
        <p:sp>
          <p:nvSpPr>
            <p:cNvPr id="110" name="Cloud 109"/>
            <p:cNvSpPr/>
            <p:nvPr/>
          </p:nvSpPr>
          <p:spPr bwMode="auto">
            <a:xfrm>
              <a:off x="1150158" y="2816947"/>
              <a:ext cx="1690468" cy="1139082"/>
            </a:xfrm>
            <a:prstGeom prst="cloud">
              <a:avLst/>
            </a:prstGeom>
            <a:solidFill>
              <a:schemeClr val="accent5">
                <a:lumMod val="50000"/>
                <a:alpha val="4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b" anchorCtr="0" forceAA="0" compatLnSpc="1">
              <a:prstTxWarp prst="textNoShape">
                <a:avLst/>
              </a:prstTxWarp>
              <a:noAutofit/>
            </a:bodyPr>
            <a:lstStyle/>
            <a:p>
              <a:pPr algn="ctr" defTabSz="932017" fontAlgn="base">
                <a:spcBef>
                  <a:spcPct val="0"/>
                </a:spcBef>
                <a:spcAft>
                  <a:spcPct val="0"/>
                </a:spcAft>
                <a:defRPr/>
              </a:pPr>
              <a:r>
                <a:rPr lang="en-US" sz="2856" kern="0" spc="-52" dirty="0">
                  <a:gradFill>
                    <a:gsLst>
                      <a:gs pos="0">
                        <a:srgbClr val="FFFFFF"/>
                      </a:gs>
                      <a:gs pos="100000">
                        <a:srgbClr val="FFFFFF"/>
                      </a:gs>
                    </a:gsLst>
                    <a:lin ang="5400000" scaled="0"/>
                  </a:gradFill>
                  <a:latin typeface="Segoe UI Light"/>
                  <a:ea typeface="Segoe UI" pitchFamily="34" charset="0"/>
                  <a:cs typeface="Segoe UI" pitchFamily="34" charset="0"/>
                </a:rPr>
                <a:t>Private</a:t>
              </a:r>
            </a:p>
          </p:txBody>
        </p:sp>
        <p:sp>
          <p:nvSpPr>
            <p:cNvPr id="111" name="Cloud 110"/>
            <p:cNvSpPr/>
            <p:nvPr/>
          </p:nvSpPr>
          <p:spPr bwMode="auto">
            <a:xfrm>
              <a:off x="3806598" y="2816947"/>
              <a:ext cx="1690468" cy="1139082"/>
            </a:xfrm>
            <a:prstGeom prst="cloud">
              <a:avLst/>
            </a:prstGeom>
            <a:solidFill>
              <a:schemeClr val="accent6">
                <a:lumMod val="75000"/>
                <a:alpha val="4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b" anchorCtr="0" forceAA="0" compatLnSpc="1">
              <a:prstTxWarp prst="textNoShape">
                <a:avLst/>
              </a:prstTxWarp>
              <a:noAutofit/>
            </a:bodyPr>
            <a:lstStyle/>
            <a:p>
              <a:pPr algn="ctr" defTabSz="932017" fontAlgn="base">
                <a:spcBef>
                  <a:spcPct val="0"/>
                </a:spcBef>
                <a:spcAft>
                  <a:spcPct val="0"/>
                </a:spcAft>
                <a:defRPr/>
              </a:pPr>
              <a:r>
                <a:rPr lang="en-US" sz="2856" kern="0" spc="-52" dirty="0">
                  <a:solidFill>
                    <a:srgbClr val="FFFFFF"/>
                  </a:solidFill>
                  <a:latin typeface="Segoe UI Light"/>
                  <a:ea typeface="Segoe UI" pitchFamily="34" charset="0"/>
                  <a:cs typeface="Segoe UI" pitchFamily="34" charset="0"/>
                </a:rPr>
                <a:t>Hybrid</a:t>
              </a:r>
            </a:p>
          </p:txBody>
        </p:sp>
        <p:sp>
          <p:nvSpPr>
            <p:cNvPr id="112" name="Cloud 111"/>
            <p:cNvSpPr/>
            <p:nvPr/>
          </p:nvSpPr>
          <p:spPr bwMode="auto">
            <a:xfrm>
              <a:off x="6554413" y="2816947"/>
              <a:ext cx="1690468" cy="1139082"/>
            </a:xfrm>
            <a:prstGeom prst="cloud">
              <a:avLst/>
            </a:prstGeom>
            <a:solidFill>
              <a:schemeClr val="accent5">
                <a:lumMod val="60000"/>
                <a:lumOff val="40000"/>
                <a:alpha val="7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b" anchorCtr="0" forceAA="0" compatLnSpc="1">
              <a:prstTxWarp prst="textNoShape">
                <a:avLst/>
              </a:prstTxWarp>
              <a:noAutofit/>
            </a:bodyPr>
            <a:lstStyle/>
            <a:p>
              <a:pPr algn="ctr" defTabSz="932017" fontAlgn="base">
                <a:spcBef>
                  <a:spcPct val="0"/>
                </a:spcBef>
                <a:spcAft>
                  <a:spcPct val="0"/>
                </a:spcAft>
                <a:defRPr/>
              </a:pPr>
              <a:r>
                <a:rPr lang="en-US" sz="2856" kern="0" spc="-52" dirty="0">
                  <a:gradFill>
                    <a:gsLst>
                      <a:gs pos="0">
                        <a:srgbClr val="FFFFFF"/>
                      </a:gs>
                      <a:gs pos="100000">
                        <a:srgbClr val="FFFFFF"/>
                      </a:gs>
                    </a:gsLst>
                    <a:lin ang="5400000" scaled="0"/>
                  </a:gradFill>
                  <a:latin typeface="Segoe UI Light"/>
                  <a:ea typeface="Segoe UI" pitchFamily="34" charset="0"/>
                  <a:cs typeface="Segoe UI" pitchFamily="34" charset="0"/>
                </a:rPr>
                <a:t>Public</a:t>
              </a:r>
            </a:p>
          </p:txBody>
        </p:sp>
        <p:sp>
          <p:nvSpPr>
            <p:cNvPr id="113" name="Cloud 112"/>
            <p:cNvSpPr/>
            <p:nvPr/>
          </p:nvSpPr>
          <p:spPr bwMode="auto">
            <a:xfrm>
              <a:off x="9071921" y="2816947"/>
              <a:ext cx="1690468" cy="1139082"/>
            </a:xfrm>
            <a:prstGeom prst="cloud">
              <a:avLst/>
            </a:prstGeom>
            <a:solidFill>
              <a:schemeClr val="accent5">
                <a:lumMod val="60000"/>
                <a:lumOff val="40000"/>
                <a:alpha val="70000"/>
              </a:schemeClr>
            </a:solidFill>
            <a:ln w="9525" cap="flat" cmpd="sng" algn="ctr">
              <a:noFill/>
              <a:prstDash val="solid"/>
              <a:headEnd type="none" w="med" len="med"/>
              <a:tailEnd type="none" w="med" len="med"/>
            </a:ln>
            <a:effectLst/>
          </p:spPr>
          <p:txBody>
            <a:bodyPr rot="0" spcFirstLastPara="0" vertOverflow="overflow" horzOverflow="overflow" vert="horz" wrap="square" lIns="93226" tIns="46614" rIns="46614" bIns="93226" numCol="1" spcCol="0" rtlCol="0" fromWordArt="0" anchor="b" anchorCtr="0" forceAA="0" compatLnSpc="1">
              <a:prstTxWarp prst="textNoShape">
                <a:avLst/>
              </a:prstTxWarp>
              <a:noAutofit/>
            </a:bodyPr>
            <a:lstStyle/>
            <a:p>
              <a:pPr algn="ctr" defTabSz="932017" fontAlgn="base">
                <a:spcBef>
                  <a:spcPct val="0"/>
                </a:spcBef>
                <a:spcAft>
                  <a:spcPct val="0"/>
                </a:spcAft>
                <a:defRPr/>
              </a:pPr>
              <a:r>
                <a:rPr lang="en-US" sz="2856" kern="0" spc="-52" dirty="0">
                  <a:solidFill>
                    <a:srgbClr val="FFFFFF"/>
                  </a:solidFill>
                  <a:latin typeface="Segoe UI Light"/>
                  <a:ea typeface="Segoe UI" pitchFamily="34" charset="0"/>
                  <a:cs typeface="Segoe UI" pitchFamily="34" charset="0"/>
                </a:rPr>
                <a:t>Public</a:t>
              </a:r>
            </a:p>
          </p:txBody>
        </p:sp>
      </p:grpSp>
      <p:grpSp>
        <p:nvGrpSpPr>
          <p:cNvPr id="114" name="Group 113"/>
          <p:cNvGrpSpPr/>
          <p:nvPr/>
        </p:nvGrpSpPr>
        <p:grpSpPr>
          <a:xfrm>
            <a:off x="1438187" y="1324555"/>
            <a:ext cx="9734463" cy="1305775"/>
            <a:chOff x="1408219" y="1298395"/>
            <a:chExt cx="9543326" cy="1280469"/>
          </a:xfrm>
        </p:grpSpPr>
        <p:grpSp>
          <p:nvGrpSpPr>
            <p:cNvPr id="115" name="Group 114"/>
            <p:cNvGrpSpPr/>
            <p:nvPr/>
          </p:nvGrpSpPr>
          <p:grpSpPr>
            <a:xfrm>
              <a:off x="1408219" y="1298398"/>
              <a:ext cx="1174351" cy="1120147"/>
              <a:chOff x="1520760" y="1017035"/>
              <a:chExt cx="1174352" cy="1120147"/>
            </a:xfrm>
            <a:solidFill>
              <a:srgbClr val="00BCF2">
                <a:lumMod val="50000"/>
              </a:srgbClr>
            </a:solidFill>
          </p:grpSpPr>
          <p:sp>
            <p:nvSpPr>
              <p:cNvPr id="135" name="Cube 21"/>
              <p:cNvSpPr/>
              <p:nvPr/>
            </p:nvSpPr>
            <p:spPr bwMode="auto">
              <a:xfrm>
                <a:off x="1520760" y="1017035"/>
                <a:ext cx="1174352" cy="346529"/>
              </a:xfrm>
              <a:prstGeom prst="rect">
                <a:avLst/>
              </a:prstGeom>
              <a:solidFill>
                <a:srgbClr val="BAD80A">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Self Service</a:t>
                </a:r>
              </a:p>
            </p:txBody>
          </p:sp>
          <p:sp>
            <p:nvSpPr>
              <p:cNvPr id="136" name="Cube 22"/>
              <p:cNvSpPr/>
              <p:nvPr/>
            </p:nvSpPr>
            <p:spPr bwMode="auto">
              <a:xfrm>
                <a:off x="1520760" y="1790653"/>
                <a:ext cx="1174352" cy="346529"/>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Elasticity</a:t>
                </a:r>
              </a:p>
            </p:txBody>
          </p:sp>
          <p:sp>
            <p:nvSpPr>
              <p:cNvPr id="137" name="Cube 23"/>
              <p:cNvSpPr/>
              <p:nvPr/>
            </p:nvSpPr>
            <p:spPr bwMode="auto">
              <a:xfrm>
                <a:off x="1520760" y="1405768"/>
                <a:ext cx="1174352" cy="346529"/>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Scalable</a:t>
                </a:r>
              </a:p>
            </p:txBody>
          </p:sp>
        </p:grpSp>
        <p:grpSp>
          <p:nvGrpSpPr>
            <p:cNvPr id="116" name="Group 115"/>
            <p:cNvGrpSpPr/>
            <p:nvPr/>
          </p:nvGrpSpPr>
          <p:grpSpPr>
            <a:xfrm>
              <a:off x="3524202" y="1298395"/>
              <a:ext cx="2346643" cy="1084198"/>
              <a:chOff x="4349579" y="590512"/>
              <a:chExt cx="3525331" cy="1628777"/>
            </a:xfrm>
            <a:solidFill>
              <a:srgbClr val="00BCF2">
                <a:lumMod val="50000"/>
              </a:srgbClr>
            </a:solidFill>
          </p:grpSpPr>
          <p:sp>
            <p:nvSpPr>
              <p:cNvPr id="129" name="Cube 26"/>
              <p:cNvSpPr/>
              <p:nvPr/>
            </p:nvSpPr>
            <p:spPr bwMode="auto">
              <a:xfrm>
                <a:off x="4349579" y="1712853"/>
                <a:ext cx="1716259" cy="506436"/>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Continuity</a:t>
                </a:r>
              </a:p>
            </p:txBody>
          </p:sp>
          <p:sp>
            <p:nvSpPr>
              <p:cNvPr id="130" name="Cube 27"/>
              <p:cNvSpPr/>
              <p:nvPr/>
            </p:nvSpPr>
            <p:spPr bwMode="auto">
              <a:xfrm>
                <a:off x="4349579" y="1153002"/>
                <a:ext cx="1716259" cy="506436"/>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Elasticity</a:t>
                </a:r>
              </a:p>
            </p:txBody>
          </p:sp>
          <p:sp>
            <p:nvSpPr>
              <p:cNvPr id="131" name="Cube 28"/>
              <p:cNvSpPr/>
              <p:nvPr/>
            </p:nvSpPr>
            <p:spPr bwMode="auto">
              <a:xfrm>
                <a:off x="4349579" y="590512"/>
                <a:ext cx="1716259" cy="506436"/>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Scalable</a:t>
                </a:r>
              </a:p>
            </p:txBody>
          </p:sp>
          <p:sp>
            <p:nvSpPr>
              <p:cNvPr id="132" name="Cube 29"/>
              <p:cNvSpPr/>
              <p:nvPr/>
            </p:nvSpPr>
            <p:spPr bwMode="auto">
              <a:xfrm>
                <a:off x="6158651" y="590512"/>
                <a:ext cx="1716259" cy="506436"/>
              </a:xfrm>
              <a:prstGeom prst="rect">
                <a:avLst/>
              </a:prstGeom>
              <a:solidFill>
                <a:srgbClr val="BAD80A">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Metering &amp; Chargeback</a:t>
                </a:r>
              </a:p>
            </p:txBody>
          </p:sp>
          <p:sp>
            <p:nvSpPr>
              <p:cNvPr id="133" name="Cube 30"/>
              <p:cNvSpPr/>
              <p:nvPr/>
            </p:nvSpPr>
            <p:spPr bwMode="auto">
              <a:xfrm>
                <a:off x="6158651" y="1153002"/>
                <a:ext cx="1716259" cy="506436"/>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Resource </a:t>
                </a:r>
                <a:r>
                  <a:rPr lang="en-US" sz="1020" kern="0" spc="-52" dirty="0" err="1">
                    <a:gradFill>
                      <a:gsLst>
                        <a:gs pos="0">
                          <a:srgbClr val="FFFFFF"/>
                        </a:gs>
                        <a:gs pos="100000">
                          <a:srgbClr val="FFFFFF"/>
                        </a:gs>
                      </a:gsLst>
                      <a:lin ang="5400000" scaled="0"/>
                    </a:gradFill>
                    <a:ea typeface="Segoe UI" pitchFamily="34" charset="0"/>
                    <a:cs typeface="Segoe UI" pitchFamily="34" charset="0"/>
                  </a:rPr>
                  <a:t>Mgmt</a:t>
                </a:r>
                <a:endParaRPr lang="en-US" sz="1020" kern="0" spc="-52" dirty="0">
                  <a:gradFill>
                    <a:gsLst>
                      <a:gs pos="0">
                        <a:srgbClr val="FFFFFF"/>
                      </a:gs>
                      <a:gs pos="100000">
                        <a:srgbClr val="FFFFFF"/>
                      </a:gs>
                    </a:gsLst>
                    <a:lin ang="5400000" scaled="0"/>
                  </a:gradFill>
                  <a:ea typeface="Segoe UI" pitchFamily="34" charset="0"/>
                  <a:cs typeface="Segoe UI" pitchFamily="34" charset="0"/>
                </a:endParaRPr>
              </a:p>
            </p:txBody>
          </p:sp>
          <p:sp>
            <p:nvSpPr>
              <p:cNvPr id="134" name="Cube 31"/>
              <p:cNvSpPr/>
              <p:nvPr/>
            </p:nvSpPr>
            <p:spPr bwMode="auto">
              <a:xfrm>
                <a:off x="6158651" y="1712853"/>
                <a:ext cx="1716259" cy="506436"/>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Service </a:t>
                </a:r>
                <a:r>
                  <a:rPr lang="en-US" sz="1020" kern="0" spc="-52" dirty="0" err="1">
                    <a:gradFill>
                      <a:gsLst>
                        <a:gs pos="0">
                          <a:srgbClr val="FFFFFF"/>
                        </a:gs>
                        <a:gs pos="100000">
                          <a:srgbClr val="FFFFFF"/>
                        </a:gs>
                      </a:gsLst>
                      <a:lin ang="5400000" scaled="0"/>
                    </a:gradFill>
                    <a:ea typeface="Segoe UI" pitchFamily="34" charset="0"/>
                    <a:cs typeface="Segoe UI" pitchFamily="34" charset="0"/>
                  </a:rPr>
                  <a:t>Mgmt</a:t>
                </a:r>
                <a:endParaRPr lang="en-US" sz="1020" kern="0" spc="-5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7" name="Group 116"/>
            <p:cNvGrpSpPr/>
            <p:nvPr/>
          </p:nvGrpSpPr>
          <p:grpSpPr>
            <a:xfrm>
              <a:off x="6899245" y="1298399"/>
              <a:ext cx="1000805" cy="1280465"/>
              <a:chOff x="6758336" y="1112408"/>
              <a:chExt cx="1000804" cy="1280465"/>
            </a:xfrm>
            <a:solidFill>
              <a:srgbClr val="00BCF2">
                <a:lumMod val="50000"/>
              </a:srgbClr>
            </a:solidFill>
          </p:grpSpPr>
          <p:sp>
            <p:nvSpPr>
              <p:cNvPr id="125" name="Cube 34"/>
              <p:cNvSpPr/>
              <p:nvPr/>
            </p:nvSpPr>
            <p:spPr bwMode="auto">
              <a:xfrm>
                <a:off x="6758336" y="1112408"/>
                <a:ext cx="1000804" cy="295319"/>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Elasticity</a:t>
                </a:r>
              </a:p>
            </p:txBody>
          </p:sp>
          <p:sp>
            <p:nvSpPr>
              <p:cNvPr id="126" name="Cube 35"/>
              <p:cNvSpPr/>
              <p:nvPr/>
            </p:nvSpPr>
            <p:spPr bwMode="auto">
              <a:xfrm>
                <a:off x="6758336" y="1440790"/>
                <a:ext cx="1000804" cy="295319"/>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Metering &amp; Chargeback</a:t>
                </a:r>
              </a:p>
            </p:txBody>
          </p:sp>
          <p:sp>
            <p:nvSpPr>
              <p:cNvPr id="127" name="Cube 36"/>
              <p:cNvSpPr/>
              <p:nvPr/>
            </p:nvSpPr>
            <p:spPr bwMode="auto">
              <a:xfrm>
                <a:off x="6758336" y="1769172"/>
                <a:ext cx="1000804" cy="295319"/>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Customizability</a:t>
                </a:r>
              </a:p>
            </p:txBody>
          </p:sp>
          <p:sp>
            <p:nvSpPr>
              <p:cNvPr id="128" name="Cube 37"/>
              <p:cNvSpPr/>
              <p:nvPr/>
            </p:nvSpPr>
            <p:spPr bwMode="auto">
              <a:xfrm>
                <a:off x="6758336" y="2097554"/>
                <a:ext cx="1000804" cy="295319"/>
              </a:xfrm>
              <a:prstGeom prst="rect">
                <a:avLst/>
              </a:prstGeom>
              <a:solidFill>
                <a:srgbClr val="BAD80A">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Access Anywhere</a:t>
                </a:r>
              </a:p>
            </p:txBody>
          </p:sp>
        </p:grpSp>
        <p:grpSp>
          <p:nvGrpSpPr>
            <p:cNvPr id="118" name="Group 117"/>
            <p:cNvGrpSpPr/>
            <p:nvPr/>
          </p:nvGrpSpPr>
          <p:grpSpPr>
            <a:xfrm>
              <a:off x="8928453" y="1298395"/>
              <a:ext cx="2023092" cy="1266396"/>
              <a:chOff x="8112509" y="1002967"/>
              <a:chExt cx="2023092" cy="1266396"/>
            </a:xfrm>
            <a:solidFill>
              <a:srgbClr val="00BCF2">
                <a:lumMod val="50000"/>
              </a:srgbClr>
            </a:solidFill>
          </p:grpSpPr>
          <p:sp>
            <p:nvSpPr>
              <p:cNvPr id="119" name="Cube 40"/>
              <p:cNvSpPr/>
              <p:nvPr/>
            </p:nvSpPr>
            <p:spPr bwMode="auto">
              <a:xfrm>
                <a:off x="8112509" y="1002967"/>
                <a:ext cx="982624" cy="289954"/>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Self Service</a:t>
                </a:r>
              </a:p>
            </p:txBody>
          </p:sp>
          <p:sp>
            <p:nvSpPr>
              <p:cNvPr id="120" name="Cube 41"/>
              <p:cNvSpPr/>
              <p:nvPr/>
            </p:nvSpPr>
            <p:spPr bwMode="auto">
              <a:xfrm>
                <a:off x="8112509" y="1325014"/>
                <a:ext cx="982624" cy="289954"/>
              </a:xfrm>
              <a:prstGeom prst="rect">
                <a:avLst/>
              </a:prstGeom>
              <a:solidFill>
                <a:srgbClr val="BAD80A">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Multi-Tenancy</a:t>
                </a:r>
              </a:p>
            </p:txBody>
          </p:sp>
          <p:sp>
            <p:nvSpPr>
              <p:cNvPr id="121" name="Cube 42"/>
              <p:cNvSpPr/>
              <p:nvPr/>
            </p:nvSpPr>
            <p:spPr bwMode="auto">
              <a:xfrm>
                <a:off x="9152977" y="1979409"/>
                <a:ext cx="982624" cy="289954"/>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Integration</a:t>
                </a:r>
              </a:p>
            </p:txBody>
          </p:sp>
          <p:sp>
            <p:nvSpPr>
              <p:cNvPr id="122" name="Cube 43"/>
              <p:cNvSpPr/>
              <p:nvPr/>
            </p:nvSpPr>
            <p:spPr bwMode="auto">
              <a:xfrm>
                <a:off x="9152977" y="1328448"/>
                <a:ext cx="982624" cy="289954"/>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Elasticity</a:t>
                </a:r>
              </a:p>
            </p:txBody>
          </p:sp>
          <p:sp>
            <p:nvSpPr>
              <p:cNvPr id="123" name="Cube 44"/>
              <p:cNvSpPr/>
              <p:nvPr/>
            </p:nvSpPr>
            <p:spPr bwMode="auto">
              <a:xfrm>
                <a:off x="9152977" y="1002967"/>
                <a:ext cx="982624" cy="289954"/>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Scalable</a:t>
                </a:r>
              </a:p>
            </p:txBody>
          </p:sp>
          <p:sp>
            <p:nvSpPr>
              <p:cNvPr id="124" name="Cube 45"/>
              <p:cNvSpPr/>
              <p:nvPr/>
            </p:nvSpPr>
            <p:spPr bwMode="auto">
              <a:xfrm>
                <a:off x="9152977" y="1653929"/>
                <a:ext cx="982624" cy="289954"/>
              </a:xfrm>
              <a:prstGeom prst="rect">
                <a:avLst/>
              </a:prstGeom>
              <a:solidFill>
                <a:srgbClr val="0072C6">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017" fontAlgn="base">
                  <a:spcBef>
                    <a:spcPct val="0"/>
                  </a:spcBef>
                  <a:spcAft>
                    <a:spcPct val="0"/>
                  </a:spcAft>
                  <a:defRPr/>
                </a:pPr>
                <a:r>
                  <a:rPr lang="en-US" sz="1020" kern="0" spc="-52" dirty="0">
                    <a:gradFill>
                      <a:gsLst>
                        <a:gs pos="0">
                          <a:srgbClr val="FFFFFF"/>
                        </a:gs>
                        <a:gs pos="100000">
                          <a:srgbClr val="FFFFFF"/>
                        </a:gs>
                      </a:gsLst>
                      <a:lin ang="5400000" scaled="0"/>
                    </a:gradFill>
                    <a:ea typeface="Segoe UI" pitchFamily="34" charset="0"/>
                    <a:cs typeface="Segoe UI" pitchFamily="34" charset="0"/>
                  </a:rPr>
                  <a:t>Access Anywhere</a:t>
                </a:r>
              </a:p>
            </p:txBody>
          </p:sp>
        </p:grpSp>
      </p:grpSp>
      <p:grpSp>
        <p:nvGrpSpPr>
          <p:cNvPr id="27" name="Group 26"/>
          <p:cNvGrpSpPr/>
          <p:nvPr/>
        </p:nvGrpSpPr>
        <p:grpSpPr>
          <a:xfrm>
            <a:off x="888307" y="853604"/>
            <a:ext cx="2225585" cy="3403023"/>
            <a:chOff x="869135" y="836574"/>
            <a:chExt cx="2181886" cy="3337074"/>
          </a:xfrm>
        </p:grpSpPr>
        <p:sp>
          <p:nvSpPr>
            <p:cNvPr id="25" name="Rectangle 24"/>
            <p:cNvSpPr/>
            <p:nvPr/>
          </p:nvSpPr>
          <p:spPr bwMode="auto">
            <a:xfrm>
              <a:off x="869135" y="1050202"/>
              <a:ext cx="2181886" cy="3123446"/>
            </a:xfrm>
            <a:prstGeom prst="rect">
              <a:avLst/>
            </a:prstGeom>
            <a:noFill/>
            <a:ln>
              <a:solidFill>
                <a:srgbClr val="FFFF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1473600" y="836574"/>
              <a:ext cx="762128" cy="215482"/>
            </a:xfrm>
            <a:prstGeom prst="rect">
              <a:avLst/>
            </a:prstGeom>
            <a:noFill/>
          </p:spPr>
          <p:txBody>
            <a:bodyPr wrap="none" lIns="0" tIns="0" rIns="0" bIns="0" rtlCol="0">
              <a:spAutoFit/>
            </a:bodyPr>
            <a:lstStyle/>
            <a:p>
              <a:pPr defTabSz="932498"/>
              <a:r>
                <a:rPr lang="en-US" sz="1428" dirty="0">
                  <a:solidFill>
                    <a:srgbClr val="FFFF00"/>
                  </a:solidFill>
                  <a:latin typeface="Segoe UI Light" pitchFamily="34" charset="0"/>
                </a:rPr>
                <a:t>Service #1</a:t>
              </a:r>
            </a:p>
          </p:txBody>
        </p:sp>
      </p:grpSp>
      <p:grpSp>
        <p:nvGrpSpPr>
          <p:cNvPr id="28" name="Group 27"/>
          <p:cNvGrpSpPr/>
          <p:nvPr/>
        </p:nvGrpSpPr>
        <p:grpSpPr>
          <a:xfrm>
            <a:off x="3463146" y="850212"/>
            <a:ext cx="2642817" cy="3404877"/>
            <a:chOff x="3393416" y="833249"/>
            <a:chExt cx="2590924" cy="3338890"/>
          </a:xfrm>
        </p:grpSpPr>
        <p:sp>
          <p:nvSpPr>
            <p:cNvPr id="385" name="Rectangle 384"/>
            <p:cNvSpPr/>
            <p:nvPr/>
          </p:nvSpPr>
          <p:spPr bwMode="auto">
            <a:xfrm>
              <a:off x="3393416" y="1048693"/>
              <a:ext cx="2590924" cy="3123446"/>
            </a:xfrm>
            <a:prstGeom prst="rect">
              <a:avLst/>
            </a:prstGeom>
            <a:noFill/>
            <a:ln>
              <a:solidFill>
                <a:schemeClr val="accent3">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388" name="TextBox 387"/>
            <p:cNvSpPr txBox="1"/>
            <p:nvPr/>
          </p:nvSpPr>
          <p:spPr>
            <a:xfrm>
              <a:off x="4202398" y="833249"/>
              <a:ext cx="790415" cy="215481"/>
            </a:xfrm>
            <a:prstGeom prst="rect">
              <a:avLst/>
            </a:prstGeom>
            <a:noFill/>
          </p:spPr>
          <p:txBody>
            <a:bodyPr wrap="none" lIns="0" tIns="0" rIns="0" bIns="0" rtlCol="0">
              <a:spAutoFit/>
            </a:bodyPr>
            <a:lstStyle/>
            <a:p>
              <a:pPr defTabSz="932498"/>
              <a:r>
                <a:rPr lang="en-US" sz="1428" dirty="0">
                  <a:solidFill>
                    <a:srgbClr val="FF8A00">
                      <a:lumMod val="75000"/>
                    </a:srgbClr>
                  </a:solidFill>
                  <a:latin typeface="Segoe UI Light" pitchFamily="34" charset="0"/>
                </a:rPr>
                <a:t>Service #2</a:t>
              </a:r>
            </a:p>
          </p:txBody>
        </p:sp>
      </p:grpSp>
      <p:grpSp>
        <p:nvGrpSpPr>
          <p:cNvPr id="29" name="Group 28"/>
          <p:cNvGrpSpPr/>
          <p:nvPr/>
        </p:nvGrpSpPr>
        <p:grpSpPr>
          <a:xfrm>
            <a:off x="6470508" y="851755"/>
            <a:ext cx="2119612" cy="3403337"/>
            <a:chOff x="6341729" y="834758"/>
            <a:chExt cx="2077994" cy="3337381"/>
          </a:xfrm>
        </p:grpSpPr>
        <p:sp>
          <p:nvSpPr>
            <p:cNvPr id="386" name="Rectangle 385"/>
            <p:cNvSpPr/>
            <p:nvPr/>
          </p:nvSpPr>
          <p:spPr bwMode="auto">
            <a:xfrm>
              <a:off x="6341729" y="1048693"/>
              <a:ext cx="2077994" cy="3123446"/>
            </a:xfrm>
            <a:prstGeom prst="rect">
              <a:avLst/>
            </a:prstGeom>
            <a:noFill/>
            <a:ln>
              <a:solidFill>
                <a:schemeClr val="accent2">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389" name="TextBox 388"/>
            <p:cNvSpPr txBox="1"/>
            <p:nvPr/>
          </p:nvSpPr>
          <p:spPr>
            <a:xfrm>
              <a:off x="6814272" y="834758"/>
              <a:ext cx="790416" cy="215481"/>
            </a:xfrm>
            <a:prstGeom prst="rect">
              <a:avLst/>
            </a:prstGeom>
            <a:noFill/>
          </p:spPr>
          <p:txBody>
            <a:bodyPr wrap="none" lIns="0" tIns="0" rIns="0" bIns="0" rtlCol="0">
              <a:spAutoFit/>
            </a:bodyPr>
            <a:lstStyle/>
            <a:p>
              <a:pPr defTabSz="932498"/>
              <a:r>
                <a:rPr lang="en-US" sz="1428" dirty="0">
                  <a:solidFill>
                    <a:srgbClr val="8CC600">
                      <a:lumMod val="75000"/>
                    </a:srgbClr>
                  </a:solidFill>
                  <a:latin typeface="Segoe UI Light" pitchFamily="34" charset="0"/>
                </a:rPr>
                <a:t>Service #3</a:t>
              </a:r>
            </a:p>
          </p:txBody>
        </p:sp>
      </p:grpSp>
      <p:grpSp>
        <p:nvGrpSpPr>
          <p:cNvPr id="30" name="Group 29"/>
          <p:cNvGrpSpPr/>
          <p:nvPr/>
        </p:nvGrpSpPr>
        <p:grpSpPr>
          <a:xfrm>
            <a:off x="8944322" y="851750"/>
            <a:ext cx="2429883" cy="3404877"/>
            <a:chOff x="8766970" y="834758"/>
            <a:chExt cx="2382172" cy="3338890"/>
          </a:xfrm>
        </p:grpSpPr>
        <p:sp>
          <p:nvSpPr>
            <p:cNvPr id="387" name="Rectangle 386"/>
            <p:cNvSpPr/>
            <p:nvPr/>
          </p:nvSpPr>
          <p:spPr bwMode="auto">
            <a:xfrm>
              <a:off x="8766970" y="1050202"/>
              <a:ext cx="2382172" cy="3123446"/>
            </a:xfrm>
            <a:prstGeom prst="rect">
              <a:avLst/>
            </a:prstGeom>
            <a:noFill/>
            <a:ln>
              <a:solidFill>
                <a:schemeClr val="accent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390" name="TextBox 389"/>
            <p:cNvSpPr txBox="1"/>
            <p:nvPr/>
          </p:nvSpPr>
          <p:spPr>
            <a:xfrm>
              <a:off x="9471576" y="834758"/>
              <a:ext cx="793558" cy="215481"/>
            </a:xfrm>
            <a:prstGeom prst="rect">
              <a:avLst/>
            </a:prstGeom>
            <a:noFill/>
          </p:spPr>
          <p:txBody>
            <a:bodyPr wrap="none" lIns="0" tIns="0" rIns="0" bIns="0" rtlCol="0">
              <a:spAutoFit/>
            </a:bodyPr>
            <a:lstStyle/>
            <a:p>
              <a:pPr defTabSz="932498"/>
              <a:r>
                <a:rPr lang="en-US" sz="1428" dirty="0">
                  <a:solidFill>
                    <a:srgbClr val="00AEEF">
                      <a:lumMod val="75000"/>
                    </a:srgbClr>
                  </a:solidFill>
                  <a:latin typeface="Segoe UI Light" pitchFamily="34" charset="0"/>
                </a:rPr>
                <a:t>Service #4</a:t>
              </a:r>
            </a:p>
          </p:txBody>
        </p:sp>
      </p:grpSp>
      <p:sp>
        <p:nvSpPr>
          <p:cNvPr id="391" name="Left-Right Arrow 390"/>
          <p:cNvSpPr/>
          <p:nvPr/>
        </p:nvSpPr>
        <p:spPr>
          <a:xfrm>
            <a:off x="3752714" y="4751629"/>
            <a:ext cx="309337" cy="117209"/>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98"/>
            <a:endParaRPr lang="en-US" sz="1836">
              <a:solidFill>
                <a:srgbClr val="FFFFFF"/>
              </a:solidFill>
            </a:endParaRPr>
          </a:p>
        </p:txBody>
      </p:sp>
      <p:sp>
        <p:nvSpPr>
          <p:cNvPr id="392" name="Freeform 81"/>
          <p:cNvSpPr>
            <a:spLocks/>
          </p:cNvSpPr>
          <p:nvPr/>
        </p:nvSpPr>
        <p:spPr bwMode="black">
          <a:xfrm>
            <a:off x="3787533" y="5160160"/>
            <a:ext cx="221207" cy="352727"/>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rgbClr val="FFFFFF"/>
          </a:solid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sp>
        <p:nvSpPr>
          <p:cNvPr id="393" name="Freeform 139"/>
          <p:cNvSpPr>
            <a:spLocks/>
          </p:cNvSpPr>
          <p:nvPr/>
        </p:nvSpPr>
        <p:spPr bwMode="black">
          <a:xfrm>
            <a:off x="9122091" y="5194294"/>
            <a:ext cx="248114" cy="268548"/>
          </a:xfrm>
          <a:custGeom>
            <a:avLst/>
            <a:gdLst>
              <a:gd name="T0" fmla="*/ 384 w 450"/>
              <a:gd name="T1" fmla="*/ 111 h 378"/>
              <a:gd name="T2" fmla="*/ 388 w 450"/>
              <a:gd name="T3" fmla="*/ 104 h 378"/>
              <a:gd name="T4" fmla="*/ 381 w 450"/>
              <a:gd name="T5" fmla="*/ 97 h 378"/>
              <a:gd name="T6" fmla="*/ 349 w 450"/>
              <a:gd name="T7" fmla="*/ 97 h 378"/>
              <a:gd name="T8" fmla="*/ 257 w 450"/>
              <a:gd name="T9" fmla="*/ 68 h 378"/>
              <a:gd name="T10" fmla="*/ 231 w 450"/>
              <a:gd name="T11" fmla="*/ 50 h 378"/>
              <a:gd name="T12" fmla="*/ 231 w 450"/>
              <a:gd name="T13" fmla="*/ 33 h 378"/>
              <a:gd name="T14" fmla="*/ 242 w 450"/>
              <a:gd name="T15" fmla="*/ 17 h 378"/>
              <a:gd name="T16" fmla="*/ 224 w 450"/>
              <a:gd name="T17" fmla="*/ 0 h 378"/>
              <a:gd name="T18" fmla="*/ 207 w 450"/>
              <a:gd name="T19" fmla="*/ 17 h 378"/>
              <a:gd name="T20" fmla="*/ 217 w 450"/>
              <a:gd name="T21" fmla="*/ 33 h 378"/>
              <a:gd name="T22" fmla="*/ 217 w 450"/>
              <a:gd name="T23" fmla="*/ 50 h 378"/>
              <a:gd name="T24" fmla="*/ 192 w 450"/>
              <a:gd name="T25" fmla="*/ 68 h 378"/>
              <a:gd name="T26" fmla="*/ 99 w 450"/>
              <a:gd name="T27" fmla="*/ 97 h 378"/>
              <a:gd name="T28" fmla="*/ 69 w 450"/>
              <a:gd name="T29" fmla="*/ 97 h 378"/>
              <a:gd name="T30" fmla="*/ 62 w 450"/>
              <a:gd name="T31" fmla="*/ 104 h 378"/>
              <a:gd name="T32" fmla="*/ 66 w 450"/>
              <a:gd name="T33" fmla="*/ 111 h 378"/>
              <a:gd name="T34" fmla="*/ 6 w 450"/>
              <a:gd name="T35" fmla="*/ 255 h 378"/>
              <a:gd name="T36" fmla="*/ 20 w 450"/>
              <a:gd name="T37" fmla="*/ 255 h 378"/>
              <a:gd name="T38" fmla="*/ 69 w 450"/>
              <a:gd name="T39" fmla="*/ 136 h 378"/>
              <a:gd name="T40" fmla="*/ 125 w 450"/>
              <a:gd name="T41" fmla="*/ 270 h 378"/>
              <a:gd name="T42" fmla="*/ 0 w 450"/>
              <a:gd name="T43" fmla="*/ 270 h 378"/>
              <a:gd name="T44" fmla="*/ 69 w 450"/>
              <a:gd name="T45" fmla="*/ 319 h 378"/>
              <a:gd name="T46" fmla="*/ 139 w 450"/>
              <a:gd name="T47" fmla="*/ 270 h 378"/>
              <a:gd name="T48" fmla="*/ 73 w 450"/>
              <a:gd name="T49" fmla="*/ 112 h 378"/>
              <a:gd name="T50" fmla="*/ 196 w 450"/>
              <a:gd name="T51" fmla="*/ 112 h 378"/>
              <a:gd name="T52" fmla="*/ 213 w 450"/>
              <a:gd name="T53" fmla="*/ 122 h 378"/>
              <a:gd name="T54" fmla="*/ 213 w 450"/>
              <a:gd name="T55" fmla="*/ 328 h 378"/>
              <a:gd name="T56" fmla="*/ 108 w 450"/>
              <a:gd name="T57" fmla="*/ 367 h 378"/>
              <a:gd name="T58" fmla="*/ 108 w 450"/>
              <a:gd name="T59" fmla="*/ 378 h 378"/>
              <a:gd name="T60" fmla="*/ 342 w 450"/>
              <a:gd name="T61" fmla="*/ 378 h 378"/>
              <a:gd name="T62" fmla="*/ 342 w 450"/>
              <a:gd name="T63" fmla="*/ 367 h 378"/>
              <a:gd name="T64" fmla="*/ 236 w 450"/>
              <a:gd name="T65" fmla="*/ 328 h 378"/>
              <a:gd name="T66" fmla="*/ 236 w 450"/>
              <a:gd name="T67" fmla="*/ 122 h 378"/>
              <a:gd name="T68" fmla="*/ 252 w 450"/>
              <a:gd name="T69" fmla="*/ 112 h 378"/>
              <a:gd name="T70" fmla="*/ 377 w 450"/>
              <a:gd name="T71" fmla="*/ 112 h 378"/>
              <a:gd name="T72" fmla="*/ 317 w 450"/>
              <a:gd name="T73" fmla="*/ 255 h 378"/>
              <a:gd name="T74" fmla="*/ 331 w 450"/>
              <a:gd name="T75" fmla="*/ 255 h 378"/>
              <a:gd name="T76" fmla="*/ 380 w 450"/>
              <a:gd name="T77" fmla="*/ 136 h 378"/>
              <a:gd name="T78" fmla="*/ 436 w 450"/>
              <a:gd name="T79" fmla="*/ 270 h 378"/>
              <a:gd name="T80" fmla="*/ 311 w 450"/>
              <a:gd name="T81" fmla="*/ 270 h 378"/>
              <a:gd name="T82" fmla="*/ 380 w 450"/>
              <a:gd name="T83" fmla="*/ 319 h 378"/>
              <a:gd name="T84" fmla="*/ 450 w 450"/>
              <a:gd name="T85" fmla="*/ 270 h 378"/>
              <a:gd name="T86" fmla="*/ 384 w 450"/>
              <a:gd name="T87" fmla="*/ 11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0" h="378">
                <a:moveTo>
                  <a:pt x="384" y="111"/>
                </a:moveTo>
                <a:cubicBezTo>
                  <a:pt x="386" y="110"/>
                  <a:pt x="388" y="107"/>
                  <a:pt x="388" y="104"/>
                </a:cubicBezTo>
                <a:cubicBezTo>
                  <a:pt x="388" y="100"/>
                  <a:pt x="385" y="97"/>
                  <a:pt x="381" y="97"/>
                </a:cubicBezTo>
                <a:cubicBezTo>
                  <a:pt x="349" y="97"/>
                  <a:pt x="349" y="97"/>
                  <a:pt x="349" y="97"/>
                </a:cubicBezTo>
                <a:cubicBezTo>
                  <a:pt x="321" y="89"/>
                  <a:pt x="292" y="74"/>
                  <a:pt x="257" y="68"/>
                </a:cubicBezTo>
                <a:cubicBezTo>
                  <a:pt x="251" y="59"/>
                  <a:pt x="242" y="52"/>
                  <a:pt x="231" y="50"/>
                </a:cubicBezTo>
                <a:cubicBezTo>
                  <a:pt x="231" y="33"/>
                  <a:pt x="231" y="33"/>
                  <a:pt x="231" y="33"/>
                </a:cubicBezTo>
                <a:cubicBezTo>
                  <a:pt x="237" y="31"/>
                  <a:pt x="242" y="24"/>
                  <a:pt x="242" y="17"/>
                </a:cubicBezTo>
                <a:cubicBezTo>
                  <a:pt x="242" y="8"/>
                  <a:pt x="234" y="0"/>
                  <a:pt x="224" y="0"/>
                </a:cubicBezTo>
                <a:cubicBezTo>
                  <a:pt x="215" y="0"/>
                  <a:pt x="207" y="8"/>
                  <a:pt x="207" y="17"/>
                </a:cubicBezTo>
                <a:cubicBezTo>
                  <a:pt x="207" y="24"/>
                  <a:pt x="211" y="31"/>
                  <a:pt x="217" y="33"/>
                </a:cubicBezTo>
                <a:cubicBezTo>
                  <a:pt x="217" y="50"/>
                  <a:pt x="217" y="50"/>
                  <a:pt x="217" y="50"/>
                </a:cubicBezTo>
                <a:cubicBezTo>
                  <a:pt x="206" y="52"/>
                  <a:pt x="197" y="59"/>
                  <a:pt x="192" y="68"/>
                </a:cubicBezTo>
                <a:cubicBezTo>
                  <a:pt x="156" y="74"/>
                  <a:pt x="128" y="89"/>
                  <a:pt x="99" y="97"/>
                </a:cubicBezTo>
                <a:cubicBezTo>
                  <a:pt x="69" y="97"/>
                  <a:pt x="69" y="97"/>
                  <a:pt x="69" y="97"/>
                </a:cubicBezTo>
                <a:cubicBezTo>
                  <a:pt x="65" y="97"/>
                  <a:pt x="62" y="100"/>
                  <a:pt x="62" y="104"/>
                </a:cubicBezTo>
                <a:cubicBezTo>
                  <a:pt x="62" y="107"/>
                  <a:pt x="63" y="110"/>
                  <a:pt x="66" y="111"/>
                </a:cubicBezTo>
                <a:cubicBezTo>
                  <a:pt x="6" y="255"/>
                  <a:pt x="6" y="255"/>
                  <a:pt x="6" y="255"/>
                </a:cubicBezTo>
                <a:cubicBezTo>
                  <a:pt x="20" y="255"/>
                  <a:pt x="20" y="255"/>
                  <a:pt x="20" y="255"/>
                </a:cubicBezTo>
                <a:cubicBezTo>
                  <a:pt x="69" y="136"/>
                  <a:pt x="69" y="136"/>
                  <a:pt x="69" y="136"/>
                </a:cubicBezTo>
                <a:cubicBezTo>
                  <a:pt x="125" y="270"/>
                  <a:pt x="125" y="270"/>
                  <a:pt x="125" y="270"/>
                </a:cubicBezTo>
                <a:cubicBezTo>
                  <a:pt x="0" y="270"/>
                  <a:pt x="0" y="270"/>
                  <a:pt x="0" y="270"/>
                </a:cubicBezTo>
                <a:cubicBezTo>
                  <a:pt x="0" y="297"/>
                  <a:pt x="31" y="319"/>
                  <a:pt x="69" y="319"/>
                </a:cubicBezTo>
                <a:cubicBezTo>
                  <a:pt x="108" y="319"/>
                  <a:pt x="139" y="297"/>
                  <a:pt x="139" y="270"/>
                </a:cubicBezTo>
                <a:cubicBezTo>
                  <a:pt x="73" y="112"/>
                  <a:pt x="73" y="112"/>
                  <a:pt x="73" y="112"/>
                </a:cubicBezTo>
                <a:cubicBezTo>
                  <a:pt x="196" y="112"/>
                  <a:pt x="196" y="112"/>
                  <a:pt x="196" y="112"/>
                </a:cubicBezTo>
                <a:cubicBezTo>
                  <a:pt x="201" y="117"/>
                  <a:pt x="206" y="120"/>
                  <a:pt x="213" y="122"/>
                </a:cubicBezTo>
                <a:cubicBezTo>
                  <a:pt x="213" y="328"/>
                  <a:pt x="213" y="328"/>
                  <a:pt x="213" y="328"/>
                </a:cubicBezTo>
                <a:cubicBezTo>
                  <a:pt x="164" y="331"/>
                  <a:pt x="124" y="351"/>
                  <a:pt x="108" y="367"/>
                </a:cubicBezTo>
                <a:cubicBezTo>
                  <a:pt x="108" y="370"/>
                  <a:pt x="108" y="373"/>
                  <a:pt x="108" y="378"/>
                </a:cubicBezTo>
                <a:cubicBezTo>
                  <a:pt x="114" y="378"/>
                  <a:pt x="335" y="378"/>
                  <a:pt x="342" y="378"/>
                </a:cubicBezTo>
                <a:cubicBezTo>
                  <a:pt x="342" y="373"/>
                  <a:pt x="342" y="370"/>
                  <a:pt x="342" y="367"/>
                </a:cubicBezTo>
                <a:cubicBezTo>
                  <a:pt x="326" y="351"/>
                  <a:pt x="285" y="331"/>
                  <a:pt x="236" y="328"/>
                </a:cubicBezTo>
                <a:cubicBezTo>
                  <a:pt x="236" y="122"/>
                  <a:pt x="236" y="122"/>
                  <a:pt x="236" y="122"/>
                </a:cubicBezTo>
                <a:cubicBezTo>
                  <a:pt x="242" y="120"/>
                  <a:pt x="248" y="117"/>
                  <a:pt x="252" y="112"/>
                </a:cubicBezTo>
                <a:cubicBezTo>
                  <a:pt x="377" y="112"/>
                  <a:pt x="377" y="112"/>
                  <a:pt x="377" y="112"/>
                </a:cubicBezTo>
                <a:cubicBezTo>
                  <a:pt x="317" y="255"/>
                  <a:pt x="317" y="255"/>
                  <a:pt x="317" y="255"/>
                </a:cubicBezTo>
                <a:cubicBezTo>
                  <a:pt x="331" y="255"/>
                  <a:pt x="331" y="255"/>
                  <a:pt x="331" y="255"/>
                </a:cubicBezTo>
                <a:cubicBezTo>
                  <a:pt x="380" y="136"/>
                  <a:pt x="380" y="136"/>
                  <a:pt x="380" y="136"/>
                </a:cubicBezTo>
                <a:cubicBezTo>
                  <a:pt x="436" y="270"/>
                  <a:pt x="436" y="270"/>
                  <a:pt x="436" y="270"/>
                </a:cubicBezTo>
                <a:cubicBezTo>
                  <a:pt x="311" y="270"/>
                  <a:pt x="311" y="270"/>
                  <a:pt x="311" y="270"/>
                </a:cubicBezTo>
                <a:cubicBezTo>
                  <a:pt x="311" y="297"/>
                  <a:pt x="342" y="319"/>
                  <a:pt x="380" y="319"/>
                </a:cubicBezTo>
                <a:cubicBezTo>
                  <a:pt x="419" y="319"/>
                  <a:pt x="450" y="297"/>
                  <a:pt x="450" y="270"/>
                </a:cubicBezTo>
                <a:lnTo>
                  <a:pt x="384" y="111"/>
                </a:lnTo>
                <a:close/>
              </a:path>
            </a:pathLst>
          </a:custGeom>
          <a:solidFill>
            <a:srgbClr val="FFFFFF"/>
          </a:solid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grpSp>
        <p:nvGrpSpPr>
          <p:cNvPr id="394" name="Group 393"/>
          <p:cNvGrpSpPr/>
          <p:nvPr/>
        </p:nvGrpSpPr>
        <p:grpSpPr bwMode="black">
          <a:xfrm>
            <a:off x="1964679" y="5684868"/>
            <a:ext cx="288310" cy="325104"/>
            <a:chOff x="2462213" y="1598613"/>
            <a:chExt cx="4222750" cy="3667125"/>
          </a:xfrm>
        </p:grpSpPr>
        <p:sp>
          <p:nvSpPr>
            <p:cNvPr id="395"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396"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397"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398"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399"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00"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01"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02"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03"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04"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05"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06"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07"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08"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09"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10"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11"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12"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13"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14"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15"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16"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17"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18"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19"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420"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grpSp>
      <p:grpSp>
        <p:nvGrpSpPr>
          <p:cNvPr id="138" name="Group 137"/>
          <p:cNvGrpSpPr/>
          <p:nvPr/>
        </p:nvGrpSpPr>
        <p:grpSpPr>
          <a:xfrm>
            <a:off x="4199709" y="947914"/>
            <a:ext cx="7524941" cy="3637285"/>
            <a:chOff x="1526623" y="1910396"/>
            <a:chExt cx="7377187" cy="3566795"/>
          </a:xfrm>
        </p:grpSpPr>
        <p:sp>
          <p:nvSpPr>
            <p:cNvPr id="139" name="Rectangle 138"/>
            <p:cNvSpPr/>
            <p:nvPr/>
          </p:nvSpPr>
          <p:spPr bwMode="auto">
            <a:xfrm>
              <a:off x="1526623" y="1910396"/>
              <a:ext cx="7250608" cy="2750527"/>
            </a:xfrm>
            <a:prstGeom prst="rect">
              <a:avLst/>
            </a:prstGeom>
            <a:solidFill>
              <a:srgbClr val="2F4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229" fontAlgn="base">
                <a:spcBef>
                  <a:spcPct val="0"/>
                </a:spcBef>
                <a:spcAft>
                  <a:spcPct val="0"/>
                </a:spcAft>
              </a:pPr>
              <a:r>
                <a:rPr lang="en-US" sz="2448" b="1" spc="-52" dirty="0">
                  <a:gradFill>
                    <a:gsLst>
                      <a:gs pos="0">
                        <a:srgbClr val="FFFFFF"/>
                      </a:gs>
                      <a:gs pos="100000">
                        <a:srgbClr val="FFFFFF"/>
                      </a:gs>
                    </a:gsLst>
                    <a:lin ang="5400000" scaled="0"/>
                  </a:gradFill>
                  <a:latin typeface="Segoe UI Light"/>
                  <a:ea typeface="Segoe UI" pitchFamily="34" charset="0"/>
                  <a:cs typeface="Segoe UI" pitchFamily="34" charset="0"/>
                </a:rPr>
                <a:t>CONTINUITY</a:t>
              </a:r>
            </a:p>
            <a:p>
              <a:pPr algn="ctr" defTabSz="932229" fontAlgn="base">
                <a:spcBef>
                  <a:spcPct val="0"/>
                </a:spcBef>
                <a:spcAft>
                  <a:spcPct val="0"/>
                </a:spcAft>
              </a:pPr>
              <a:endParaRPr lang="en-US" sz="2040" spc="-52" dirty="0">
                <a:gradFill>
                  <a:gsLst>
                    <a:gs pos="0">
                      <a:srgbClr val="FFFFFF"/>
                    </a:gs>
                    <a:gs pos="100000">
                      <a:srgbClr val="FFFFFF"/>
                    </a:gs>
                  </a:gsLst>
                  <a:lin ang="5400000" scaled="0"/>
                </a:gradFill>
                <a:latin typeface="Segoe UI Light"/>
                <a:ea typeface="Segoe UI" pitchFamily="34" charset="0"/>
                <a:cs typeface="Segoe UI" pitchFamily="34" charset="0"/>
              </a:endParaRPr>
            </a:p>
            <a:p>
              <a:pPr marL="349701" indent="-349701" defTabSz="932229" fontAlgn="base">
                <a:spcBef>
                  <a:spcPct val="0"/>
                </a:spcBef>
                <a:spcAft>
                  <a:spcPct val="0"/>
                </a:spcAft>
                <a:buFont typeface="Arial" pitchFamily="34" charset="0"/>
                <a:buChar char="•"/>
              </a:pPr>
              <a:r>
                <a:rPr lang="en-US" sz="2040" spc="-52" dirty="0">
                  <a:gradFill>
                    <a:gsLst>
                      <a:gs pos="0">
                        <a:srgbClr val="FFFFFF"/>
                      </a:gs>
                      <a:gs pos="100000">
                        <a:srgbClr val="FFFFFF"/>
                      </a:gs>
                    </a:gsLst>
                    <a:lin ang="5400000" scaled="0"/>
                  </a:gradFill>
                  <a:latin typeface="Segoe UI Light"/>
                  <a:ea typeface="Segoe UI" pitchFamily="34" charset="0"/>
                  <a:cs typeface="Segoe UI" pitchFamily="34" charset="0"/>
                </a:rPr>
                <a:t>Data Center Management and Virtualization</a:t>
              </a:r>
            </a:p>
            <a:p>
              <a:pPr marL="349701" indent="-349701" defTabSz="932229" fontAlgn="base">
                <a:spcBef>
                  <a:spcPct val="0"/>
                </a:spcBef>
                <a:spcAft>
                  <a:spcPct val="0"/>
                </a:spcAft>
                <a:buFont typeface="Arial" pitchFamily="34" charset="0"/>
                <a:buChar char="•"/>
              </a:pPr>
              <a:r>
                <a:rPr lang="en-US" sz="2040" spc="-52" dirty="0">
                  <a:gradFill>
                    <a:gsLst>
                      <a:gs pos="0">
                        <a:srgbClr val="FFFFFF"/>
                      </a:gs>
                      <a:gs pos="100000">
                        <a:srgbClr val="FFFFFF"/>
                      </a:gs>
                    </a:gsLst>
                    <a:lin ang="5400000" scaled="0"/>
                  </a:gradFill>
                  <a:latin typeface="Segoe UI Light"/>
                  <a:ea typeface="Segoe UI" pitchFamily="34" charset="0"/>
                  <a:cs typeface="Segoe UI" pitchFamily="34" charset="0"/>
                </a:rPr>
                <a:t>Security</a:t>
              </a:r>
            </a:p>
            <a:p>
              <a:pPr marL="349701" indent="-349701" defTabSz="932229" fontAlgn="base">
                <a:spcBef>
                  <a:spcPct val="0"/>
                </a:spcBef>
                <a:spcAft>
                  <a:spcPct val="0"/>
                </a:spcAft>
                <a:buFont typeface="Arial" pitchFamily="34" charset="0"/>
                <a:buChar char="•"/>
              </a:pPr>
              <a:r>
                <a:rPr lang="en-US" sz="2040" spc="-52" dirty="0">
                  <a:gradFill>
                    <a:gsLst>
                      <a:gs pos="0">
                        <a:srgbClr val="FFFFFF"/>
                      </a:gs>
                      <a:gs pos="100000">
                        <a:srgbClr val="FFFFFF"/>
                      </a:gs>
                    </a:gsLst>
                    <a:lin ang="5400000" scaled="0"/>
                  </a:gradFill>
                  <a:latin typeface="Segoe UI Light"/>
                  <a:ea typeface="Segoe UI" pitchFamily="34" charset="0"/>
                  <a:cs typeface="Segoe UI" pitchFamily="34" charset="0"/>
                </a:rPr>
                <a:t>Networking</a:t>
              </a:r>
            </a:p>
            <a:p>
              <a:pPr marL="349701" indent="-349701" defTabSz="932229" fontAlgn="base">
                <a:spcBef>
                  <a:spcPct val="0"/>
                </a:spcBef>
                <a:spcAft>
                  <a:spcPct val="0"/>
                </a:spcAft>
                <a:buFont typeface="Arial" pitchFamily="34" charset="0"/>
                <a:buChar char="•"/>
              </a:pPr>
              <a:r>
                <a:rPr lang="en-US" sz="2040" spc="-52" dirty="0">
                  <a:gradFill>
                    <a:gsLst>
                      <a:gs pos="0">
                        <a:srgbClr val="FFFFFF"/>
                      </a:gs>
                      <a:gs pos="100000">
                        <a:srgbClr val="FFFFFF"/>
                      </a:gs>
                    </a:gsLst>
                    <a:lin ang="5400000" scaled="0"/>
                  </a:gradFill>
                  <a:latin typeface="Segoe UI Light"/>
                  <a:ea typeface="Segoe UI" pitchFamily="34" charset="0"/>
                  <a:cs typeface="Segoe UI" pitchFamily="34" charset="0"/>
                </a:rPr>
                <a:t>Storage</a:t>
              </a:r>
            </a:p>
            <a:p>
              <a:pPr marL="349701" indent="-349701" defTabSz="932229" fontAlgn="base">
                <a:spcBef>
                  <a:spcPct val="0"/>
                </a:spcBef>
                <a:spcAft>
                  <a:spcPct val="0"/>
                </a:spcAft>
                <a:buFont typeface="Arial" pitchFamily="34" charset="0"/>
                <a:buChar char="•"/>
              </a:pPr>
              <a:r>
                <a:rPr lang="en-US" sz="2040" spc="-52" dirty="0">
                  <a:gradFill>
                    <a:gsLst>
                      <a:gs pos="0">
                        <a:srgbClr val="FFFFFF"/>
                      </a:gs>
                      <a:gs pos="100000">
                        <a:srgbClr val="FFFFFF"/>
                      </a:gs>
                    </a:gsLst>
                    <a:lin ang="5400000" scaled="0"/>
                  </a:gradFill>
                  <a:latin typeface="Segoe UI Light"/>
                  <a:ea typeface="Segoe UI" pitchFamily="34" charset="0"/>
                  <a:cs typeface="Segoe UI" pitchFamily="34" charset="0"/>
                </a:rPr>
                <a:t>IT Process and Compliance</a:t>
              </a:r>
            </a:p>
          </p:txBody>
        </p:sp>
        <p:sp>
          <p:nvSpPr>
            <p:cNvPr id="140" name="Trapezoid 139"/>
            <p:cNvSpPr/>
            <p:nvPr/>
          </p:nvSpPr>
          <p:spPr bwMode="auto">
            <a:xfrm flipV="1">
              <a:off x="1526623" y="4755821"/>
              <a:ext cx="7377187" cy="721370"/>
            </a:xfrm>
            <a:prstGeom prst="trapezoid">
              <a:avLst>
                <a:gd name="adj" fmla="val 422827"/>
              </a:avLst>
            </a:prstGeom>
            <a:solidFill>
              <a:srgbClr val="2F4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21392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fade">
                                      <p:cBhvr>
                                        <p:cTn id="14" dur="1000"/>
                                        <p:tgtEl>
                                          <p:spTgt spid="109"/>
                                        </p:tgtEl>
                                      </p:cBhvr>
                                    </p:animEffect>
                                    <p:anim calcmode="lin" valueType="num">
                                      <p:cBhvr>
                                        <p:cTn id="15" dur="1000" fill="hold"/>
                                        <p:tgtEl>
                                          <p:spTgt spid="109"/>
                                        </p:tgtEl>
                                        <p:attrNameLst>
                                          <p:attrName>ppt_x</p:attrName>
                                        </p:attrNameLst>
                                      </p:cBhvr>
                                      <p:tavLst>
                                        <p:tav tm="0">
                                          <p:val>
                                            <p:strVal val="#ppt_x"/>
                                          </p:val>
                                        </p:tav>
                                        <p:tav tm="100000">
                                          <p:val>
                                            <p:strVal val="#ppt_x"/>
                                          </p:val>
                                        </p:tav>
                                      </p:tavLst>
                                    </p:anim>
                                    <p:anim calcmode="lin" valueType="num">
                                      <p:cBhvr>
                                        <p:cTn id="16"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wipe(down)">
                                      <p:cBhvr>
                                        <p:cTn id="2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38332" y="1531389"/>
            <a:ext cx="3942379" cy="3945527"/>
            <a:chOff x="1907651" y="666996"/>
            <a:chExt cx="3864969" cy="3869064"/>
          </a:xfrm>
        </p:grpSpPr>
        <p:sp>
          <p:nvSpPr>
            <p:cNvPr id="40" name="Rectangle 39"/>
            <p:cNvSpPr/>
            <p:nvPr>
              <p:custDataLst>
                <p:tags r:id="rId13"/>
              </p:custDataLst>
            </p:nvPr>
          </p:nvSpPr>
          <p:spPr bwMode="auto">
            <a:xfrm>
              <a:off x="1907651" y="666996"/>
              <a:ext cx="3864969" cy="386906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b" anchorCtr="0" forceAA="0" compatLnSpc="1">
              <a:prstTxWarp prst="textNoShape">
                <a:avLst/>
              </a:prstTxWarp>
              <a:noAutofit/>
            </a:bodyPr>
            <a:lstStyle/>
            <a:p>
              <a:pPr defTabSz="932229" fontAlgn="base">
                <a:spcBef>
                  <a:spcPct val="0"/>
                </a:spcBef>
                <a:spcAft>
                  <a:spcPct val="0"/>
                </a:spcAft>
              </a:pPr>
              <a:endParaRPr lang="en-US" sz="1836" spc="-102" dirty="0">
                <a:gradFill flip="none" rotWithShape="1">
                  <a:gsLst>
                    <a:gs pos="0">
                      <a:srgbClr val="FFFFFF"/>
                    </a:gs>
                    <a:gs pos="100000">
                      <a:srgbClr val="FFFFFF"/>
                    </a:gs>
                  </a:gsLst>
                  <a:lin ang="5400000" scaled="0"/>
                  <a:tileRect/>
                </a:gradFill>
                <a:ea typeface="Segoe UI" pitchFamily="34" charset="0"/>
                <a:cs typeface="Segoe UI" pitchFamily="34" charset="0"/>
              </a:endParaRPr>
            </a:p>
          </p:txBody>
        </p:sp>
        <p:pic>
          <p:nvPicPr>
            <p:cNvPr id="38" name="Picture 37" descr="Optimization_logos.png"/>
            <p:cNvPicPr>
              <a:picLocks noChangeAspect="1"/>
            </p:cNvPicPr>
            <p:nvPr/>
          </p:nvPicPr>
          <p:blipFill>
            <a:blip r:embed="rId16" cstate="email">
              <a:biLevel thresh="25000"/>
            </a:blip>
            <a:srcRect/>
            <a:stretch>
              <a:fillRect/>
            </a:stretch>
          </p:blipFill>
          <p:spPr>
            <a:xfrm>
              <a:off x="2037043" y="2120122"/>
              <a:ext cx="3671470" cy="966908"/>
            </a:xfrm>
            <a:prstGeom prst="rect">
              <a:avLst/>
            </a:prstGeom>
          </p:spPr>
        </p:pic>
      </p:grpSp>
      <p:grpSp>
        <p:nvGrpSpPr>
          <p:cNvPr id="3" name="Group 2"/>
          <p:cNvGrpSpPr/>
          <p:nvPr/>
        </p:nvGrpSpPr>
        <p:grpSpPr>
          <a:xfrm>
            <a:off x="5293961" y="1535567"/>
            <a:ext cx="1915994" cy="1915496"/>
            <a:chOff x="5883646" y="671094"/>
            <a:chExt cx="1878374" cy="1878374"/>
          </a:xfrm>
        </p:grpSpPr>
        <p:sp>
          <p:nvSpPr>
            <p:cNvPr id="7" name="Rectangle 6"/>
            <p:cNvSpPr/>
            <p:nvPr>
              <p:custDataLst>
                <p:tags r:id="rId12"/>
              </p:custDataLst>
            </p:nvPr>
          </p:nvSpPr>
          <p:spPr bwMode="auto">
            <a:xfrm>
              <a:off x="5883646" y="671094"/>
              <a:ext cx="1878374" cy="187837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6772" tIns="56984" rIns="86772" bIns="56984" numCol="1" spcCol="0" rtlCol="0" fromWordArt="0" anchor="b" anchorCtr="0" forceAA="0" compatLnSpc="1">
              <a:prstTxWarp prst="textNoShape">
                <a:avLst/>
              </a:prstTxWarp>
              <a:noAutofit/>
            </a:bodyPr>
            <a:lstStyle/>
            <a:p>
              <a:pPr defTabSz="932229" fontAlgn="base">
                <a:spcBef>
                  <a:spcPct val="0"/>
                </a:spcBef>
                <a:spcAft>
                  <a:spcPct val="0"/>
                </a:spcAft>
              </a:pPr>
              <a:r>
                <a:rPr lang="en-US" sz="1836" spc="-102" dirty="0">
                  <a:gradFill flip="none" rotWithShape="1">
                    <a:gsLst>
                      <a:gs pos="0">
                        <a:srgbClr val="FFFFFF"/>
                      </a:gs>
                      <a:gs pos="100000">
                        <a:srgbClr val="FFFFFF"/>
                      </a:gs>
                    </a:gsLst>
                    <a:lin ang="5400000" scaled="0"/>
                    <a:tileRect/>
                  </a:gradFill>
                  <a:ea typeface="Segoe UI" pitchFamily="34" charset="0"/>
                  <a:cs typeface="Segoe UI" pitchFamily="34" charset="0"/>
                </a:rPr>
                <a:t>7 Years of success across the World</a:t>
              </a:r>
            </a:p>
          </p:txBody>
        </p:sp>
        <p:sp>
          <p:nvSpPr>
            <p:cNvPr id="51" name="Freeform 62"/>
            <p:cNvSpPr>
              <a:spLocks noEditPoints="1"/>
            </p:cNvSpPr>
            <p:nvPr/>
          </p:nvSpPr>
          <p:spPr bwMode="black">
            <a:xfrm>
              <a:off x="6548441" y="906502"/>
              <a:ext cx="548784" cy="548641"/>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grpSp>
      <p:grpSp>
        <p:nvGrpSpPr>
          <p:cNvPr id="5" name="Group 4"/>
          <p:cNvGrpSpPr/>
          <p:nvPr/>
        </p:nvGrpSpPr>
        <p:grpSpPr>
          <a:xfrm>
            <a:off x="7306040" y="1535567"/>
            <a:ext cx="1915994" cy="1915496"/>
            <a:chOff x="7856219" y="671094"/>
            <a:chExt cx="1878374" cy="1878374"/>
          </a:xfrm>
        </p:grpSpPr>
        <p:sp>
          <p:nvSpPr>
            <p:cNvPr id="34" name="Rectangle 33"/>
            <p:cNvSpPr/>
            <p:nvPr>
              <p:custDataLst>
                <p:tags r:id="rId11"/>
              </p:custDataLst>
            </p:nvPr>
          </p:nvSpPr>
          <p:spPr bwMode="auto">
            <a:xfrm>
              <a:off x="7856219" y="671094"/>
              <a:ext cx="1878374" cy="187837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6772" tIns="56984" rIns="86772" bIns="56984" numCol="1" spcCol="0" rtlCol="0" fromWordArt="0" anchor="b" anchorCtr="0" forceAA="0" compatLnSpc="1">
              <a:prstTxWarp prst="textNoShape">
                <a:avLst/>
              </a:prstTxWarp>
              <a:noAutofit/>
            </a:bodyPr>
            <a:lstStyle/>
            <a:p>
              <a:pPr defTabSz="932229" fontAlgn="base">
                <a:spcBef>
                  <a:spcPct val="0"/>
                </a:spcBef>
                <a:spcAft>
                  <a:spcPct val="0"/>
                </a:spcAft>
              </a:pPr>
              <a:r>
                <a:rPr lang="en-US" sz="1836" spc="-102" dirty="0">
                  <a:gradFill flip="none" rotWithShape="1">
                    <a:gsLst>
                      <a:gs pos="0">
                        <a:srgbClr val="FFFFFF"/>
                      </a:gs>
                      <a:gs pos="100000">
                        <a:srgbClr val="FFFFFF"/>
                      </a:gs>
                    </a:gsLst>
                    <a:lin ang="5400000" scaled="0"/>
                    <a:tileRect/>
                  </a:gradFill>
                  <a:ea typeface="Segoe UI" pitchFamily="34" charset="0"/>
                  <a:cs typeface="Segoe UI" pitchFamily="34" charset="0"/>
                </a:rPr>
                <a:t>15,000 IT environments analyzed</a:t>
              </a:r>
            </a:p>
          </p:txBody>
        </p:sp>
        <p:sp>
          <p:nvSpPr>
            <p:cNvPr id="52" name="Freeform 18"/>
            <p:cNvSpPr>
              <a:spLocks noEditPoints="1"/>
            </p:cNvSpPr>
            <p:nvPr/>
          </p:nvSpPr>
          <p:spPr bwMode="black">
            <a:xfrm>
              <a:off x="8568815" y="906502"/>
              <a:ext cx="453183" cy="55287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grpSp>
      <p:grpSp>
        <p:nvGrpSpPr>
          <p:cNvPr id="9" name="Group 8"/>
          <p:cNvGrpSpPr/>
          <p:nvPr/>
        </p:nvGrpSpPr>
        <p:grpSpPr>
          <a:xfrm>
            <a:off x="5293961" y="3561419"/>
            <a:ext cx="1915994" cy="1915496"/>
            <a:chOff x="5883646" y="2657686"/>
            <a:chExt cx="1878374" cy="1878374"/>
          </a:xfrm>
        </p:grpSpPr>
        <p:sp>
          <p:nvSpPr>
            <p:cNvPr id="8" name="Rectangle 7"/>
            <p:cNvSpPr/>
            <p:nvPr>
              <p:custDataLst>
                <p:tags r:id="rId10"/>
              </p:custDataLst>
            </p:nvPr>
          </p:nvSpPr>
          <p:spPr bwMode="auto">
            <a:xfrm>
              <a:off x="5883646" y="2657686"/>
              <a:ext cx="1878374" cy="187837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6772" tIns="56984" rIns="86772" bIns="56984" numCol="1" spcCol="0" rtlCol="0" fromWordArt="0" anchor="b" anchorCtr="0" forceAA="0" compatLnSpc="1">
              <a:prstTxWarp prst="textNoShape">
                <a:avLst/>
              </a:prstTxWarp>
              <a:noAutofit/>
            </a:bodyPr>
            <a:lstStyle/>
            <a:p>
              <a:pPr defTabSz="932229" fontAlgn="base">
                <a:spcBef>
                  <a:spcPct val="0"/>
                </a:spcBef>
                <a:spcAft>
                  <a:spcPct val="0"/>
                </a:spcAft>
              </a:pPr>
              <a:r>
                <a:rPr lang="en-US" sz="1836" spc="-102" dirty="0">
                  <a:gradFill flip="none" rotWithShape="1">
                    <a:gsLst>
                      <a:gs pos="0">
                        <a:srgbClr val="FFFFFF"/>
                      </a:gs>
                      <a:gs pos="100000">
                        <a:srgbClr val="FFFFFF"/>
                      </a:gs>
                    </a:gsLst>
                    <a:lin ang="5400000" scaled="0"/>
                    <a:tileRect/>
                  </a:gradFill>
                  <a:ea typeface="Segoe UI" pitchFamily="34" charset="0"/>
                  <a:cs typeface="Segoe UI" pitchFamily="34" charset="0"/>
                </a:rPr>
                <a:t>Business and IT Cross Capability Conversations</a:t>
              </a:r>
            </a:p>
          </p:txBody>
        </p:sp>
        <p:grpSp>
          <p:nvGrpSpPr>
            <p:cNvPr id="71" name="Group 70"/>
            <p:cNvGrpSpPr/>
            <p:nvPr/>
          </p:nvGrpSpPr>
          <p:grpSpPr bwMode="black">
            <a:xfrm>
              <a:off x="6557857" y="2837493"/>
              <a:ext cx="529953" cy="569608"/>
              <a:chOff x="1435100" y="3879850"/>
              <a:chExt cx="739775" cy="795338"/>
            </a:xfrm>
            <a:solidFill>
              <a:schemeClr val="tx1"/>
            </a:solidFill>
          </p:grpSpPr>
          <p:sp>
            <p:nvSpPr>
              <p:cNvPr id="72" name="Freeform 6"/>
              <p:cNvSpPr>
                <a:spLocks/>
              </p:cNvSpPr>
              <p:nvPr/>
            </p:nvSpPr>
            <p:spPr bwMode="black">
              <a:xfrm>
                <a:off x="1435100" y="4191000"/>
                <a:ext cx="106363" cy="106363"/>
              </a:xfrm>
              <a:custGeom>
                <a:avLst/>
                <a:gdLst>
                  <a:gd name="T0" fmla="*/ 15 w 67"/>
                  <a:gd name="T1" fmla="*/ 67 h 67"/>
                  <a:gd name="T2" fmla="*/ 15 w 67"/>
                  <a:gd name="T3" fmla="*/ 66 h 67"/>
                  <a:gd name="T4" fmla="*/ 33 w 67"/>
                  <a:gd name="T5" fmla="*/ 48 h 67"/>
                  <a:gd name="T6" fmla="*/ 52 w 67"/>
                  <a:gd name="T7" fmla="*/ 67 h 67"/>
                  <a:gd name="T8" fmla="*/ 67 w 67"/>
                  <a:gd name="T9" fmla="*/ 52 h 67"/>
                  <a:gd name="T10" fmla="*/ 66 w 67"/>
                  <a:gd name="T11" fmla="*/ 51 h 67"/>
                  <a:gd name="T12" fmla="*/ 48 w 67"/>
                  <a:gd name="T13" fmla="*/ 33 h 67"/>
                  <a:gd name="T14" fmla="*/ 67 w 67"/>
                  <a:gd name="T15" fmla="*/ 15 h 67"/>
                  <a:gd name="T16" fmla="*/ 52 w 67"/>
                  <a:gd name="T17" fmla="*/ 0 h 67"/>
                  <a:gd name="T18" fmla="*/ 33 w 67"/>
                  <a:gd name="T19" fmla="*/ 19 h 67"/>
                  <a:gd name="T20" fmla="*/ 15 w 67"/>
                  <a:gd name="T21" fmla="*/ 0 h 67"/>
                  <a:gd name="T22" fmla="*/ 0 w 67"/>
                  <a:gd name="T23" fmla="*/ 15 h 67"/>
                  <a:gd name="T24" fmla="*/ 19 w 67"/>
                  <a:gd name="T25" fmla="*/ 33 h 67"/>
                  <a:gd name="T26" fmla="*/ 0 w 67"/>
                  <a:gd name="T27" fmla="*/ 52 h 67"/>
                  <a:gd name="T28" fmla="*/ 15 w 67"/>
                  <a:gd name="T2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7">
                    <a:moveTo>
                      <a:pt x="15" y="67"/>
                    </a:moveTo>
                    <a:lnTo>
                      <a:pt x="15" y="66"/>
                    </a:lnTo>
                    <a:lnTo>
                      <a:pt x="33" y="48"/>
                    </a:lnTo>
                    <a:lnTo>
                      <a:pt x="52" y="67"/>
                    </a:lnTo>
                    <a:lnTo>
                      <a:pt x="67" y="52"/>
                    </a:lnTo>
                    <a:lnTo>
                      <a:pt x="66" y="51"/>
                    </a:lnTo>
                    <a:lnTo>
                      <a:pt x="48" y="33"/>
                    </a:lnTo>
                    <a:lnTo>
                      <a:pt x="67" y="15"/>
                    </a:lnTo>
                    <a:lnTo>
                      <a:pt x="52" y="0"/>
                    </a:lnTo>
                    <a:lnTo>
                      <a:pt x="33" y="19"/>
                    </a:lnTo>
                    <a:lnTo>
                      <a:pt x="15" y="0"/>
                    </a:lnTo>
                    <a:lnTo>
                      <a:pt x="0" y="15"/>
                    </a:lnTo>
                    <a:lnTo>
                      <a:pt x="19" y="33"/>
                    </a:lnTo>
                    <a:lnTo>
                      <a:pt x="0" y="52"/>
                    </a:lnTo>
                    <a:lnTo>
                      <a:pt x="1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73" name="Freeform 7"/>
              <p:cNvSpPr>
                <a:spLocks/>
              </p:cNvSpPr>
              <p:nvPr/>
            </p:nvSpPr>
            <p:spPr bwMode="black">
              <a:xfrm>
                <a:off x="1620838" y="4208463"/>
                <a:ext cx="106363" cy="104775"/>
              </a:xfrm>
              <a:custGeom>
                <a:avLst/>
                <a:gdLst>
                  <a:gd name="T0" fmla="*/ 66 w 67"/>
                  <a:gd name="T1" fmla="*/ 51 h 66"/>
                  <a:gd name="T2" fmla="*/ 48 w 67"/>
                  <a:gd name="T3" fmla="*/ 33 h 66"/>
                  <a:gd name="T4" fmla="*/ 67 w 67"/>
                  <a:gd name="T5" fmla="*/ 14 h 66"/>
                  <a:gd name="T6" fmla="*/ 52 w 67"/>
                  <a:gd name="T7" fmla="*/ 0 h 66"/>
                  <a:gd name="T8" fmla="*/ 33 w 67"/>
                  <a:gd name="T9" fmla="*/ 18 h 66"/>
                  <a:gd name="T10" fmla="*/ 15 w 67"/>
                  <a:gd name="T11" fmla="*/ 0 h 66"/>
                  <a:gd name="T12" fmla="*/ 0 w 67"/>
                  <a:gd name="T13" fmla="*/ 14 h 66"/>
                  <a:gd name="T14" fmla="*/ 19 w 67"/>
                  <a:gd name="T15" fmla="*/ 33 h 66"/>
                  <a:gd name="T16" fmla="*/ 0 w 67"/>
                  <a:gd name="T17" fmla="*/ 51 h 66"/>
                  <a:gd name="T18" fmla="*/ 15 w 67"/>
                  <a:gd name="T19" fmla="*/ 66 h 66"/>
                  <a:gd name="T20" fmla="*/ 15 w 67"/>
                  <a:gd name="T21" fmla="*/ 66 h 66"/>
                  <a:gd name="T22" fmla="*/ 33 w 67"/>
                  <a:gd name="T23" fmla="*/ 48 h 66"/>
                  <a:gd name="T24" fmla="*/ 52 w 67"/>
                  <a:gd name="T25" fmla="*/ 66 h 66"/>
                  <a:gd name="T26" fmla="*/ 67 w 67"/>
                  <a:gd name="T27" fmla="*/ 51 h 66"/>
                  <a:gd name="T28" fmla="*/ 66 w 67"/>
                  <a:gd name="T29"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6">
                    <a:moveTo>
                      <a:pt x="66" y="51"/>
                    </a:moveTo>
                    <a:lnTo>
                      <a:pt x="48" y="33"/>
                    </a:lnTo>
                    <a:lnTo>
                      <a:pt x="67" y="14"/>
                    </a:lnTo>
                    <a:lnTo>
                      <a:pt x="52" y="0"/>
                    </a:lnTo>
                    <a:lnTo>
                      <a:pt x="33" y="18"/>
                    </a:lnTo>
                    <a:lnTo>
                      <a:pt x="15" y="0"/>
                    </a:lnTo>
                    <a:lnTo>
                      <a:pt x="0" y="14"/>
                    </a:lnTo>
                    <a:lnTo>
                      <a:pt x="19" y="33"/>
                    </a:lnTo>
                    <a:lnTo>
                      <a:pt x="0" y="51"/>
                    </a:lnTo>
                    <a:lnTo>
                      <a:pt x="15" y="66"/>
                    </a:lnTo>
                    <a:lnTo>
                      <a:pt x="15" y="66"/>
                    </a:lnTo>
                    <a:lnTo>
                      <a:pt x="33" y="48"/>
                    </a:lnTo>
                    <a:lnTo>
                      <a:pt x="52" y="66"/>
                    </a:lnTo>
                    <a:lnTo>
                      <a:pt x="67" y="51"/>
                    </a:lnTo>
                    <a:lnTo>
                      <a:pt x="66"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74" name="Freeform 8"/>
              <p:cNvSpPr>
                <a:spLocks/>
              </p:cNvSpPr>
              <p:nvPr/>
            </p:nvSpPr>
            <p:spPr bwMode="black">
              <a:xfrm>
                <a:off x="1876425" y="4184650"/>
                <a:ext cx="104775" cy="104775"/>
              </a:xfrm>
              <a:custGeom>
                <a:avLst/>
                <a:gdLst>
                  <a:gd name="T0" fmla="*/ 14 w 66"/>
                  <a:gd name="T1" fmla="*/ 66 h 66"/>
                  <a:gd name="T2" fmla="*/ 15 w 66"/>
                  <a:gd name="T3" fmla="*/ 66 h 66"/>
                  <a:gd name="T4" fmla="*/ 33 w 66"/>
                  <a:gd name="T5" fmla="*/ 48 h 66"/>
                  <a:gd name="T6" fmla="*/ 52 w 66"/>
                  <a:gd name="T7" fmla="*/ 66 h 66"/>
                  <a:gd name="T8" fmla="*/ 66 w 66"/>
                  <a:gd name="T9" fmla="*/ 51 h 66"/>
                  <a:gd name="T10" fmla="*/ 66 w 66"/>
                  <a:gd name="T11" fmla="*/ 51 h 66"/>
                  <a:gd name="T12" fmla="*/ 48 w 66"/>
                  <a:gd name="T13" fmla="*/ 33 h 66"/>
                  <a:gd name="T14" fmla="*/ 66 w 66"/>
                  <a:gd name="T15" fmla="*/ 14 h 66"/>
                  <a:gd name="T16" fmla="*/ 52 w 66"/>
                  <a:gd name="T17" fmla="*/ 0 h 66"/>
                  <a:gd name="T18" fmla="*/ 33 w 66"/>
                  <a:gd name="T19" fmla="*/ 18 h 66"/>
                  <a:gd name="T20" fmla="*/ 14 w 66"/>
                  <a:gd name="T21" fmla="*/ 0 h 66"/>
                  <a:gd name="T22" fmla="*/ 0 w 66"/>
                  <a:gd name="T23" fmla="*/ 14 h 66"/>
                  <a:gd name="T24" fmla="*/ 18 w 66"/>
                  <a:gd name="T25" fmla="*/ 33 h 66"/>
                  <a:gd name="T26" fmla="*/ 0 w 66"/>
                  <a:gd name="T27" fmla="*/ 51 h 66"/>
                  <a:gd name="T28" fmla="*/ 14 w 66"/>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14" y="66"/>
                    </a:moveTo>
                    <a:lnTo>
                      <a:pt x="15" y="66"/>
                    </a:lnTo>
                    <a:lnTo>
                      <a:pt x="33" y="48"/>
                    </a:lnTo>
                    <a:lnTo>
                      <a:pt x="52" y="66"/>
                    </a:lnTo>
                    <a:lnTo>
                      <a:pt x="66" y="51"/>
                    </a:lnTo>
                    <a:lnTo>
                      <a:pt x="66" y="51"/>
                    </a:lnTo>
                    <a:lnTo>
                      <a:pt x="48" y="33"/>
                    </a:lnTo>
                    <a:lnTo>
                      <a:pt x="66" y="14"/>
                    </a:lnTo>
                    <a:lnTo>
                      <a:pt x="52" y="0"/>
                    </a:lnTo>
                    <a:lnTo>
                      <a:pt x="33" y="18"/>
                    </a:lnTo>
                    <a:lnTo>
                      <a:pt x="14" y="0"/>
                    </a:lnTo>
                    <a:lnTo>
                      <a:pt x="0" y="14"/>
                    </a:lnTo>
                    <a:lnTo>
                      <a:pt x="18" y="33"/>
                    </a:lnTo>
                    <a:lnTo>
                      <a:pt x="0" y="51"/>
                    </a:lnTo>
                    <a:lnTo>
                      <a:pt x="1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75" name="Freeform 9"/>
              <p:cNvSpPr>
                <a:spLocks/>
              </p:cNvSpPr>
              <p:nvPr/>
            </p:nvSpPr>
            <p:spPr bwMode="black">
              <a:xfrm>
                <a:off x="1498600" y="3879850"/>
                <a:ext cx="336550" cy="795338"/>
              </a:xfrm>
              <a:custGeom>
                <a:avLst/>
                <a:gdLst>
                  <a:gd name="T0" fmla="*/ 938 w 1156"/>
                  <a:gd name="T1" fmla="*/ 2724 h 2724"/>
                  <a:gd name="T2" fmla="*/ 1139 w 1156"/>
                  <a:gd name="T3" fmla="*/ 2523 h 2724"/>
                  <a:gd name="T4" fmla="*/ 1036 w 1156"/>
                  <a:gd name="T5" fmla="*/ 2347 h 2724"/>
                  <a:gd name="T6" fmla="*/ 1156 w 1156"/>
                  <a:gd name="T7" fmla="*/ 1686 h 2724"/>
                  <a:gd name="T8" fmla="*/ 953 w 1156"/>
                  <a:gd name="T9" fmla="*/ 884 h 2724"/>
                  <a:gd name="T10" fmla="*/ 188 w 1156"/>
                  <a:gd name="T11" fmla="*/ 128 h 2724"/>
                  <a:gd name="T12" fmla="*/ 327 w 1156"/>
                  <a:gd name="T13" fmla="*/ 90 h 2724"/>
                  <a:gd name="T14" fmla="*/ 302 w 1156"/>
                  <a:gd name="T15" fmla="*/ 0 h 2724"/>
                  <a:gd name="T16" fmla="*/ 0 w 1156"/>
                  <a:gd name="T17" fmla="*/ 82 h 2724"/>
                  <a:gd name="T18" fmla="*/ 83 w 1156"/>
                  <a:gd name="T19" fmla="*/ 385 h 2724"/>
                  <a:gd name="T20" fmla="*/ 173 w 1156"/>
                  <a:gd name="T21" fmla="*/ 360 h 2724"/>
                  <a:gd name="T22" fmla="*/ 135 w 1156"/>
                  <a:gd name="T23" fmla="*/ 223 h 2724"/>
                  <a:gd name="T24" fmla="*/ 858 w 1156"/>
                  <a:gd name="T25" fmla="*/ 937 h 2724"/>
                  <a:gd name="T26" fmla="*/ 1047 w 1156"/>
                  <a:gd name="T27" fmla="*/ 1686 h 2724"/>
                  <a:gd name="T28" fmla="*/ 979 w 1156"/>
                  <a:gd name="T29" fmla="*/ 2171 h 2724"/>
                  <a:gd name="T30" fmla="*/ 933 w 1156"/>
                  <a:gd name="T31" fmla="*/ 2312 h 2724"/>
                  <a:gd name="T32" fmla="*/ 929 w 1156"/>
                  <a:gd name="T33" fmla="*/ 2321 h 2724"/>
                  <a:gd name="T34" fmla="*/ 736 w 1156"/>
                  <a:gd name="T35" fmla="*/ 2523 h 2724"/>
                  <a:gd name="T36" fmla="*/ 938 w 1156"/>
                  <a:gd name="T37" fmla="*/ 272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6" h="2724">
                    <a:moveTo>
                      <a:pt x="938" y="2724"/>
                    </a:moveTo>
                    <a:cubicBezTo>
                      <a:pt x="1049" y="2724"/>
                      <a:pt x="1139" y="2634"/>
                      <a:pt x="1139" y="2523"/>
                    </a:cubicBezTo>
                    <a:cubicBezTo>
                      <a:pt x="1139" y="2447"/>
                      <a:pt x="1098" y="2382"/>
                      <a:pt x="1036" y="2347"/>
                    </a:cubicBezTo>
                    <a:cubicBezTo>
                      <a:pt x="1078" y="2239"/>
                      <a:pt x="1156" y="1994"/>
                      <a:pt x="1156" y="1686"/>
                    </a:cubicBezTo>
                    <a:cubicBezTo>
                      <a:pt x="1156" y="1444"/>
                      <a:pt x="1108" y="1164"/>
                      <a:pt x="953" y="884"/>
                    </a:cubicBezTo>
                    <a:cubicBezTo>
                      <a:pt x="807" y="619"/>
                      <a:pt x="566" y="356"/>
                      <a:pt x="188" y="128"/>
                    </a:cubicBezTo>
                    <a:cubicBezTo>
                      <a:pt x="327" y="90"/>
                      <a:pt x="327" y="90"/>
                      <a:pt x="327" y="90"/>
                    </a:cubicBezTo>
                    <a:cubicBezTo>
                      <a:pt x="302" y="0"/>
                      <a:pt x="302" y="0"/>
                      <a:pt x="302" y="0"/>
                    </a:cubicBezTo>
                    <a:cubicBezTo>
                      <a:pt x="0" y="82"/>
                      <a:pt x="0" y="82"/>
                      <a:pt x="0" y="82"/>
                    </a:cubicBezTo>
                    <a:cubicBezTo>
                      <a:pt x="83" y="385"/>
                      <a:pt x="83" y="385"/>
                      <a:pt x="83" y="385"/>
                    </a:cubicBezTo>
                    <a:cubicBezTo>
                      <a:pt x="173" y="360"/>
                      <a:pt x="173" y="360"/>
                      <a:pt x="173" y="360"/>
                    </a:cubicBezTo>
                    <a:cubicBezTo>
                      <a:pt x="135" y="223"/>
                      <a:pt x="135" y="223"/>
                      <a:pt x="135" y="223"/>
                    </a:cubicBezTo>
                    <a:cubicBezTo>
                      <a:pt x="497" y="443"/>
                      <a:pt x="721" y="690"/>
                      <a:pt x="858" y="937"/>
                    </a:cubicBezTo>
                    <a:cubicBezTo>
                      <a:pt x="1002" y="1198"/>
                      <a:pt x="1047" y="1459"/>
                      <a:pt x="1047" y="1686"/>
                    </a:cubicBezTo>
                    <a:cubicBezTo>
                      <a:pt x="1047" y="1881"/>
                      <a:pt x="1013" y="2051"/>
                      <a:pt x="979" y="2171"/>
                    </a:cubicBezTo>
                    <a:cubicBezTo>
                      <a:pt x="963" y="2231"/>
                      <a:pt x="946" y="2279"/>
                      <a:pt x="933" y="2312"/>
                    </a:cubicBezTo>
                    <a:cubicBezTo>
                      <a:pt x="932" y="2315"/>
                      <a:pt x="931" y="2318"/>
                      <a:pt x="929" y="2321"/>
                    </a:cubicBezTo>
                    <a:cubicBezTo>
                      <a:pt x="822" y="2326"/>
                      <a:pt x="736" y="2414"/>
                      <a:pt x="736" y="2523"/>
                    </a:cubicBezTo>
                    <a:cubicBezTo>
                      <a:pt x="736" y="2634"/>
                      <a:pt x="826" y="2724"/>
                      <a:pt x="938" y="27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76" name="Oval 10"/>
              <p:cNvSpPr>
                <a:spLocks noChangeArrowheads="1"/>
              </p:cNvSpPr>
              <p:nvPr/>
            </p:nvSpPr>
            <p:spPr bwMode="black">
              <a:xfrm>
                <a:off x="1744663" y="4589463"/>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77" name="Freeform 11"/>
              <p:cNvSpPr>
                <a:spLocks/>
              </p:cNvSpPr>
              <p:nvPr/>
            </p:nvSpPr>
            <p:spPr bwMode="black">
              <a:xfrm>
                <a:off x="1860550" y="4225925"/>
                <a:ext cx="314325" cy="350838"/>
              </a:xfrm>
              <a:custGeom>
                <a:avLst/>
                <a:gdLst>
                  <a:gd name="T0" fmla="*/ 695 w 1079"/>
                  <a:gd name="T1" fmla="*/ 124 h 1206"/>
                  <a:gd name="T2" fmla="*/ 834 w 1079"/>
                  <a:gd name="T3" fmla="*/ 90 h 1206"/>
                  <a:gd name="T4" fmla="*/ 812 w 1079"/>
                  <a:gd name="T5" fmla="*/ 0 h 1206"/>
                  <a:gd name="T6" fmla="*/ 507 w 1079"/>
                  <a:gd name="T7" fmla="*/ 73 h 1206"/>
                  <a:gd name="T8" fmla="*/ 580 w 1079"/>
                  <a:gd name="T9" fmla="*/ 378 h 1206"/>
                  <a:gd name="T10" fmla="*/ 671 w 1079"/>
                  <a:gd name="T11" fmla="*/ 356 h 1206"/>
                  <a:gd name="T12" fmla="*/ 638 w 1079"/>
                  <a:gd name="T13" fmla="*/ 217 h 1206"/>
                  <a:gd name="T14" fmla="*/ 924 w 1079"/>
                  <a:gd name="T15" fmla="*/ 392 h 1206"/>
                  <a:gd name="T16" fmla="*/ 528 w 1079"/>
                  <a:gd name="T17" fmla="*/ 753 h 1206"/>
                  <a:gd name="T18" fmla="*/ 362 w 1079"/>
                  <a:gd name="T19" fmla="*/ 844 h 1206"/>
                  <a:gd name="T20" fmla="*/ 337 w 1079"/>
                  <a:gd name="T21" fmla="*/ 856 h 1206"/>
                  <a:gd name="T22" fmla="*/ 201 w 1079"/>
                  <a:gd name="T23" fmla="*/ 803 h 1206"/>
                  <a:gd name="T24" fmla="*/ 0 w 1079"/>
                  <a:gd name="T25" fmla="*/ 1005 h 1206"/>
                  <a:gd name="T26" fmla="*/ 201 w 1079"/>
                  <a:gd name="T27" fmla="*/ 1206 h 1206"/>
                  <a:gd name="T28" fmla="*/ 403 w 1079"/>
                  <a:gd name="T29" fmla="*/ 1005 h 1206"/>
                  <a:gd name="T30" fmla="*/ 395 w 1079"/>
                  <a:gd name="T31" fmla="*/ 949 h 1206"/>
                  <a:gd name="T32" fmla="*/ 1047 w 1079"/>
                  <a:gd name="T33" fmla="*/ 406 h 1206"/>
                  <a:gd name="T34" fmla="*/ 1079 w 1079"/>
                  <a:gd name="T35" fmla="*/ 359 h 1206"/>
                  <a:gd name="T36" fmla="*/ 695 w 1079"/>
                  <a:gd name="T37" fmla="*/ 124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9" h="1206">
                    <a:moveTo>
                      <a:pt x="695" y="124"/>
                    </a:moveTo>
                    <a:cubicBezTo>
                      <a:pt x="834" y="90"/>
                      <a:pt x="834" y="90"/>
                      <a:pt x="834" y="90"/>
                    </a:cubicBezTo>
                    <a:cubicBezTo>
                      <a:pt x="812" y="0"/>
                      <a:pt x="812" y="0"/>
                      <a:pt x="812" y="0"/>
                    </a:cubicBezTo>
                    <a:cubicBezTo>
                      <a:pt x="507" y="73"/>
                      <a:pt x="507" y="73"/>
                      <a:pt x="507" y="73"/>
                    </a:cubicBezTo>
                    <a:cubicBezTo>
                      <a:pt x="580" y="378"/>
                      <a:pt x="580" y="378"/>
                      <a:pt x="580" y="378"/>
                    </a:cubicBezTo>
                    <a:cubicBezTo>
                      <a:pt x="671" y="356"/>
                      <a:pt x="671" y="356"/>
                      <a:pt x="671" y="356"/>
                    </a:cubicBezTo>
                    <a:cubicBezTo>
                      <a:pt x="638" y="217"/>
                      <a:pt x="638" y="217"/>
                      <a:pt x="638" y="217"/>
                    </a:cubicBezTo>
                    <a:cubicBezTo>
                      <a:pt x="924" y="392"/>
                      <a:pt x="924" y="392"/>
                      <a:pt x="924" y="392"/>
                    </a:cubicBezTo>
                    <a:cubicBezTo>
                      <a:pt x="800" y="559"/>
                      <a:pt x="651" y="677"/>
                      <a:pt x="528" y="753"/>
                    </a:cubicBezTo>
                    <a:cubicBezTo>
                      <a:pt x="462" y="795"/>
                      <a:pt x="403" y="825"/>
                      <a:pt x="362" y="844"/>
                    </a:cubicBezTo>
                    <a:cubicBezTo>
                      <a:pt x="353" y="849"/>
                      <a:pt x="344" y="853"/>
                      <a:pt x="337" y="856"/>
                    </a:cubicBezTo>
                    <a:cubicBezTo>
                      <a:pt x="301" y="823"/>
                      <a:pt x="253" y="803"/>
                      <a:pt x="201" y="803"/>
                    </a:cubicBezTo>
                    <a:cubicBezTo>
                      <a:pt x="90" y="803"/>
                      <a:pt x="0" y="894"/>
                      <a:pt x="0" y="1005"/>
                    </a:cubicBezTo>
                    <a:cubicBezTo>
                      <a:pt x="0" y="1116"/>
                      <a:pt x="90" y="1206"/>
                      <a:pt x="201" y="1206"/>
                    </a:cubicBezTo>
                    <a:cubicBezTo>
                      <a:pt x="312" y="1206"/>
                      <a:pt x="403" y="1116"/>
                      <a:pt x="403" y="1005"/>
                    </a:cubicBezTo>
                    <a:cubicBezTo>
                      <a:pt x="403" y="986"/>
                      <a:pt x="400" y="967"/>
                      <a:pt x="395" y="949"/>
                    </a:cubicBezTo>
                    <a:cubicBezTo>
                      <a:pt x="524" y="891"/>
                      <a:pt x="829" y="729"/>
                      <a:pt x="1047" y="406"/>
                    </a:cubicBezTo>
                    <a:cubicBezTo>
                      <a:pt x="1079" y="359"/>
                      <a:pt x="1079" y="359"/>
                      <a:pt x="1079" y="359"/>
                    </a:cubicBezTo>
                    <a:lnTo>
                      <a:pt x="69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78" name="Oval 12"/>
              <p:cNvSpPr>
                <a:spLocks noChangeArrowheads="1"/>
              </p:cNvSpPr>
              <p:nvPr/>
            </p:nvSpPr>
            <p:spPr bwMode="black">
              <a:xfrm>
                <a:off x="1892300" y="4491038"/>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79" name="Freeform 13"/>
              <p:cNvSpPr>
                <a:spLocks/>
              </p:cNvSpPr>
              <p:nvPr/>
            </p:nvSpPr>
            <p:spPr bwMode="black">
              <a:xfrm>
                <a:off x="1447800" y="4306888"/>
                <a:ext cx="215900" cy="322263"/>
              </a:xfrm>
              <a:custGeom>
                <a:avLst/>
                <a:gdLst>
                  <a:gd name="T0" fmla="*/ 537 w 738"/>
                  <a:gd name="T1" fmla="*/ 706 h 1109"/>
                  <a:gd name="T2" fmla="*/ 506 w 738"/>
                  <a:gd name="T3" fmla="*/ 708 h 1109"/>
                  <a:gd name="T4" fmla="*/ 273 w 738"/>
                  <a:gd name="T5" fmla="*/ 155 h 1109"/>
                  <a:gd name="T6" fmla="*/ 408 w 738"/>
                  <a:gd name="T7" fmla="*/ 101 h 1109"/>
                  <a:gd name="T8" fmla="*/ 368 w 738"/>
                  <a:gd name="T9" fmla="*/ 0 h 1109"/>
                  <a:gd name="T10" fmla="*/ 0 w 738"/>
                  <a:gd name="T11" fmla="*/ 147 h 1109"/>
                  <a:gd name="T12" fmla="*/ 41 w 738"/>
                  <a:gd name="T13" fmla="*/ 248 h 1109"/>
                  <a:gd name="T14" fmla="*/ 172 w 738"/>
                  <a:gd name="T15" fmla="*/ 195 h 1109"/>
                  <a:gd name="T16" fmla="*/ 407 w 738"/>
                  <a:gd name="T17" fmla="*/ 753 h 1109"/>
                  <a:gd name="T18" fmla="*/ 335 w 738"/>
                  <a:gd name="T19" fmla="*/ 908 h 1109"/>
                  <a:gd name="T20" fmla="*/ 537 w 738"/>
                  <a:gd name="T21" fmla="*/ 1109 h 1109"/>
                  <a:gd name="T22" fmla="*/ 738 w 738"/>
                  <a:gd name="T23" fmla="*/ 908 h 1109"/>
                  <a:gd name="T24" fmla="*/ 537 w 738"/>
                  <a:gd name="T25" fmla="*/ 706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8" h="1109">
                    <a:moveTo>
                      <a:pt x="537" y="706"/>
                    </a:moveTo>
                    <a:cubicBezTo>
                      <a:pt x="526" y="706"/>
                      <a:pt x="516" y="707"/>
                      <a:pt x="506" y="708"/>
                    </a:cubicBezTo>
                    <a:cubicBezTo>
                      <a:pt x="273" y="155"/>
                      <a:pt x="273" y="155"/>
                      <a:pt x="273" y="155"/>
                    </a:cubicBezTo>
                    <a:cubicBezTo>
                      <a:pt x="408" y="101"/>
                      <a:pt x="408" y="101"/>
                      <a:pt x="408" y="101"/>
                    </a:cubicBezTo>
                    <a:cubicBezTo>
                      <a:pt x="368" y="0"/>
                      <a:pt x="368" y="0"/>
                      <a:pt x="368" y="0"/>
                    </a:cubicBezTo>
                    <a:cubicBezTo>
                      <a:pt x="0" y="147"/>
                      <a:pt x="0" y="147"/>
                      <a:pt x="0" y="147"/>
                    </a:cubicBezTo>
                    <a:cubicBezTo>
                      <a:pt x="41" y="248"/>
                      <a:pt x="41" y="248"/>
                      <a:pt x="41" y="248"/>
                    </a:cubicBezTo>
                    <a:cubicBezTo>
                      <a:pt x="172" y="195"/>
                      <a:pt x="172" y="195"/>
                      <a:pt x="172" y="195"/>
                    </a:cubicBezTo>
                    <a:cubicBezTo>
                      <a:pt x="407" y="753"/>
                      <a:pt x="407" y="753"/>
                      <a:pt x="407" y="753"/>
                    </a:cubicBezTo>
                    <a:cubicBezTo>
                      <a:pt x="363" y="790"/>
                      <a:pt x="335" y="846"/>
                      <a:pt x="335" y="908"/>
                    </a:cubicBezTo>
                    <a:cubicBezTo>
                      <a:pt x="335" y="1019"/>
                      <a:pt x="425" y="1109"/>
                      <a:pt x="537" y="1109"/>
                    </a:cubicBezTo>
                    <a:cubicBezTo>
                      <a:pt x="648" y="1109"/>
                      <a:pt x="738" y="1019"/>
                      <a:pt x="738" y="908"/>
                    </a:cubicBezTo>
                    <a:cubicBezTo>
                      <a:pt x="738" y="796"/>
                      <a:pt x="648" y="706"/>
                      <a:pt x="537" y="7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80" name="Oval 14"/>
              <p:cNvSpPr>
                <a:spLocks noChangeArrowheads="1"/>
              </p:cNvSpPr>
              <p:nvPr/>
            </p:nvSpPr>
            <p:spPr bwMode="black">
              <a:xfrm>
                <a:off x="1577975" y="4543425"/>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grpSp>
      </p:grpSp>
      <p:grpSp>
        <p:nvGrpSpPr>
          <p:cNvPr id="6" name="Group 5"/>
          <p:cNvGrpSpPr/>
          <p:nvPr/>
        </p:nvGrpSpPr>
        <p:grpSpPr>
          <a:xfrm>
            <a:off x="7306040" y="3561419"/>
            <a:ext cx="1915994" cy="1915496"/>
            <a:chOff x="7856219" y="2657686"/>
            <a:chExt cx="1878374" cy="1878374"/>
          </a:xfrm>
        </p:grpSpPr>
        <p:sp>
          <p:nvSpPr>
            <p:cNvPr id="35" name="Rectangle 34"/>
            <p:cNvSpPr/>
            <p:nvPr>
              <p:custDataLst>
                <p:tags r:id="rId9"/>
              </p:custDataLst>
            </p:nvPr>
          </p:nvSpPr>
          <p:spPr bwMode="auto">
            <a:xfrm>
              <a:off x="7856219" y="2657686"/>
              <a:ext cx="1878374" cy="187837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6772" tIns="56984" rIns="86772" bIns="56984" numCol="1" spcCol="0" rtlCol="0" fromWordArt="0" anchor="b" anchorCtr="0" forceAA="0" compatLnSpc="1">
              <a:prstTxWarp prst="textNoShape">
                <a:avLst/>
              </a:prstTxWarp>
              <a:noAutofit/>
            </a:bodyPr>
            <a:lstStyle/>
            <a:p>
              <a:pPr defTabSz="932229" fontAlgn="base">
                <a:spcBef>
                  <a:spcPct val="0"/>
                </a:spcBef>
                <a:spcAft>
                  <a:spcPct val="0"/>
                </a:spcAft>
              </a:pPr>
              <a:r>
                <a:rPr lang="en-US" sz="1836" spc="-102" dirty="0">
                  <a:gradFill flip="none" rotWithShape="1">
                    <a:gsLst>
                      <a:gs pos="0">
                        <a:srgbClr val="FFFFFF"/>
                      </a:gs>
                      <a:gs pos="100000">
                        <a:srgbClr val="FFFFFF"/>
                      </a:gs>
                    </a:gsLst>
                    <a:lin ang="5400000" scaled="0"/>
                    <a:tileRect/>
                  </a:gradFill>
                  <a:ea typeface="Segoe UI" pitchFamily="34" charset="0"/>
                  <a:cs typeface="Segoe UI" pitchFamily="34" charset="0"/>
                </a:rPr>
                <a:t>TCO and Efficiency studies</a:t>
              </a:r>
            </a:p>
          </p:txBody>
        </p:sp>
        <p:grpSp>
          <p:nvGrpSpPr>
            <p:cNvPr id="21" name="Group 20"/>
            <p:cNvGrpSpPr/>
            <p:nvPr/>
          </p:nvGrpSpPr>
          <p:grpSpPr>
            <a:xfrm>
              <a:off x="8545049" y="2864320"/>
              <a:ext cx="500714" cy="500714"/>
              <a:chOff x="8550764" y="4093876"/>
              <a:chExt cx="742199" cy="742199"/>
            </a:xfrm>
          </p:grpSpPr>
          <p:grpSp>
            <p:nvGrpSpPr>
              <p:cNvPr id="18" name="Group 17"/>
              <p:cNvGrpSpPr/>
              <p:nvPr/>
            </p:nvGrpSpPr>
            <p:grpSpPr>
              <a:xfrm>
                <a:off x="8550764" y="4093876"/>
                <a:ext cx="742199" cy="742199"/>
                <a:chOff x="8323633" y="4011283"/>
                <a:chExt cx="923026" cy="923026"/>
              </a:xfrm>
            </p:grpSpPr>
            <p:cxnSp>
              <p:nvCxnSpPr>
                <p:cNvPr id="17" name="Straight Connector 16"/>
                <p:cNvCxnSpPr/>
                <p:nvPr/>
              </p:nvCxnSpPr>
              <p:spPr>
                <a:xfrm>
                  <a:off x="8333117" y="4011283"/>
                  <a:ext cx="0" cy="923026"/>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8785146" y="4472796"/>
                  <a:ext cx="0" cy="923026"/>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V="1">
                <a:off x="8685367" y="4173424"/>
                <a:ext cx="483079" cy="527541"/>
              </a:xfrm>
              <a:prstGeom prst="straightConnector1">
                <a:avLst/>
              </a:prstGeom>
              <a:ln w="28575">
                <a:solidFill>
                  <a:srgbClr val="FFFFFF"/>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5350589" y="2724248"/>
            <a:ext cx="1554524" cy="1554119"/>
            <a:chOff x="5178888" y="2671893"/>
            <a:chExt cx="1524000" cy="1524000"/>
          </a:xfrm>
        </p:grpSpPr>
        <p:sp>
          <p:nvSpPr>
            <p:cNvPr id="2" name="Rectangle 1"/>
            <p:cNvSpPr/>
            <p:nvPr>
              <p:custDataLst>
                <p:tags r:id="rId7"/>
              </p:custDataLst>
            </p:nvPr>
          </p:nvSpPr>
          <p:spPr bwMode="auto">
            <a:xfrm>
              <a:off x="5178888" y="2671893"/>
              <a:ext cx="1524000" cy="152400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t" anchorCtr="0" forceAA="0" compatLnSpc="1">
              <a:prstTxWarp prst="textNoShape">
                <a:avLst/>
              </a:prstTxWarp>
              <a:noAutofit/>
            </a:bodyPr>
            <a:lstStyle/>
            <a:p>
              <a:pPr defTabSz="932229" fontAlgn="base">
                <a:spcBef>
                  <a:spcPct val="0"/>
                </a:spcBef>
                <a:spcAft>
                  <a:spcPct val="0"/>
                </a:spcAft>
              </a:pPr>
              <a:r>
                <a:rPr lang="en-US" sz="1530" spc="-52" dirty="0">
                  <a:gradFill flip="none" rotWithShape="1">
                    <a:gsLst>
                      <a:gs pos="0">
                        <a:srgbClr val="FFFFFF"/>
                      </a:gs>
                      <a:gs pos="100000">
                        <a:srgbClr val="FFFFFF"/>
                      </a:gs>
                    </a:gsLst>
                    <a:lin ang="5400000" scaled="0"/>
                    <a:tileRect/>
                  </a:gradFill>
                  <a:ea typeface="Segoe UI" pitchFamily="34" charset="0"/>
                  <a:cs typeface="Segoe UI" pitchFamily="34" charset="0"/>
                </a:rPr>
                <a:t>Basic</a:t>
              </a:r>
            </a:p>
          </p:txBody>
        </p:sp>
        <p:sp>
          <p:nvSpPr>
            <p:cNvPr id="12" name="Rectangle 11"/>
            <p:cNvSpPr/>
            <p:nvPr>
              <p:custDataLst>
                <p:tags r:id="rId8"/>
              </p:custDataLst>
            </p:nvPr>
          </p:nvSpPr>
          <p:spPr>
            <a:xfrm>
              <a:off x="5178888" y="3253651"/>
              <a:ext cx="1490444" cy="598531"/>
            </a:xfrm>
            <a:prstGeom prst="rect">
              <a:avLst/>
            </a:prstGeom>
            <a:solidFill>
              <a:srgbClr val="EB3C00"/>
            </a:solidFill>
          </p:spPr>
          <p:txBody>
            <a:bodyPr wrap="square">
              <a:spAutoFit/>
            </a:bodyPr>
            <a:lstStyle/>
            <a:p>
              <a:pPr defTabSz="932498"/>
              <a:r>
                <a:rPr lang="en-US" sz="1122" dirty="0">
                  <a:solidFill>
                    <a:srgbClr val="FFFFFF"/>
                  </a:solidFill>
                </a:rPr>
                <a:t>Uncoordinated, manual</a:t>
              </a:r>
            </a:p>
            <a:p>
              <a:pPr defTabSz="932498"/>
              <a:r>
                <a:rPr lang="en-US" sz="1122" dirty="0">
                  <a:solidFill>
                    <a:srgbClr val="FFFFFF"/>
                  </a:solidFill>
                </a:rPr>
                <a:t>infrastructure</a:t>
              </a:r>
            </a:p>
          </p:txBody>
        </p:sp>
      </p:grpSp>
      <p:grpSp>
        <p:nvGrpSpPr>
          <p:cNvPr id="24" name="Group 23"/>
          <p:cNvGrpSpPr/>
          <p:nvPr/>
        </p:nvGrpSpPr>
        <p:grpSpPr>
          <a:xfrm>
            <a:off x="7009821" y="2724248"/>
            <a:ext cx="1554524" cy="1554119"/>
            <a:chOff x="6794328" y="2671893"/>
            <a:chExt cx="1524000" cy="1524000"/>
          </a:xfrm>
        </p:grpSpPr>
        <p:sp>
          <p:nvSpPr>
            <p:cNvPr id="27" name="Rectangle 26"/>
            <p:cNvSpPr/>
            <p:nvPr>
              <p:custDataLst>
                <p:tags r:id="rId5"/>
              </p:custDataLst>
            </p:nvPr>
          </p:nvSpPr>
          <p:spPr bwMode="auto">
            <a:xfrm>
              <a:off x="6794328" y="2671893"/>
              <a:ext cx="1524000" cy="15240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t" anchorCtr="0" forceAA="0" compatLnSpc="1">
              <a:prstTxWarp prst="textNoShape">
                <a:avLst/>
              </a:prstTxWarp>
              <a:noAutofit/>
            </a:bodyPr>
            <a:lstStyle/>
            <a:p>
              <a:pPr defTabSz="932229" fontAlgn="base">
                <a:spcBef>
                  <a:spcPct val="0"/>
                </a:spcBef>
                <a:spcAft>
                  <a:spcPct val="0"/>
                </a:spcAft>
              </a:pPr>
              <a:r>
                <a:rPr lang="en-US" sz="1530" spc="-52" dirty="0">
                  <a:gradFill flip="none" rotWithShape="1">
                    <a:gsLst>
                      <a:gs pos="0">
                        <a:srgbClr val="FFFFFF"/>
                      </a:gs>
                      <a:gs pos="100000">
                        <a:srgbClr val="FFFFFF"/>
                      </a:gs>
                    </a:gsLst>
                    <a:lin ang="5400000" scaled="0"/>
                    <a:tileRect/>
                  </a:gradFill>
                  <a:ea typeface="Segoe UI" pitchFamily="34" charset="0"/>
                  <a:cs typeface="Segoe UI" pitchFamily="34" charset="0"/>
                </a:rPr>
                <a:t>Standardized</a:t>
              </a:r>
            </a:p>
          </p:txBody>
        </p:sp>
        <p:sp>
          <p:nvSpPr>
            <p:cNvPr id="14" name="Rectangle 13"/>
            <p:cNvSpPr/>
            <p:nvPr>
              <p:custDataLst>
                <p:tags r:id="rId6"/>
              </p:custDataLst>
            </p:nvPr>
          </p:nvSpPr>
          <p:spPr>
            <a:xfrm>
              <a:off x="6794328" y="3253651"/>
              <a:ext cx="1479947" cy="767860"/>
            </a:xfrm>
            <a:prstGeom prst="rect">
              <a:avLst/>
            </a:prstGeom>
            <a:solidFill>
              <a:srgbClr val="0072C6"/>
            </a:solidFill>
          </p:spPr>
          <p:txBody>
            <a:bodyPr wrap="square">
              <a:spAutoFit/>
            </a:bodyPr>
            <a:lstStyle/>
            <a:p>
              <a:pPr defTabSz="932498"/>
              <a:r>
                <a:rPr lang="en-US" sz="1122" dirty="0">
                  <a:solidFill>
                    <a:srgbClr val="FFFFFF"/>
                  </a:solidFill>
                </a:rPr>
                <a:t>Managed IT infrastructure</a:t>
              </a:r>
            </a:p>
            <a:p>
              <a:pPr defTabSz="932498"/>
              <a:r>
                <a:rPr lang="en-US" sz="1122" dirty="0">
                  <a:solidFill>
                    <a:srgbClr val="FFFFFF"/>
                  </a:solidFill>
                </a:rPr>
                <a:t>with limited automation</a:t>
              </a:r>
            </a:p>
          </p:txBody>
        </p:sp>
      </p:grpSp>
      <p:grpSp>
        <p:nvGrpSpPr>
          <p:cNvPr id="26" name="Group 25"/>
          <p:cNvGrpSpPr/>
          <p:nvPr/>
        </p:nvGrpSpPr>
        <p:grpSpPr>
          <a:xfrm>
            <a:off x="8677527" y="2724247"/>
            <a:ext cx="1554524" cy="1554118"/>
            <a:chOff x="8409768" y="2671893"/>
            <a:chExt cx="1524000" cy="1524000"/>
          </a:xfrm>
        </p:grpSpPr>
        <p:sp>
          <p:nvSpPr>
            <p:cNvPr id="28" name="Rectangle 27"/>
            <p:cNvSpPr/>
            <p:nvPr>
              <p:custDataLst>
                <p:tags r:id="rId3"/>
              </p:custDataLst>
            </p:nvPr>
          </p:nvSpPr>
          <p:spPr bwMode="auto">
            <a:xfrm>
              <a:off x="8409768" y="2671893"/>
              <a:ext cx="1524000" cy="1524000"/>
            </a:xfrm>
            <a:prstGeom prst="rect">
              <a:avLst/>
            </a:prstGeom>
            <a:solidFill>
              <a:srgbClr val="FCD1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t" anchorCtr="0" forceAA="0" compatLnSpc="1">
              <a:prstTxWarp prst="textNoShape">
                <a:avLst/>
              </a:prstTxWarp>
              <a:noAutofit/>
            </a:bodyPr>
            <a:lstStyle/>
            <a:p>
              <a:pPr defTabSz="932229" fontAlgn="base">
                <a:spcBef>
                  <a:spcPct val="0"/>
                </a:spcBef>
                <a:spcAft>
                  <a:spcPct val="0"/>
                </a:spcAft>
              </a:pPr>
              <a:r>
                <a:rPr lang="en-US" sz="1530" spc="-52" dirty="0">
                  <a:gradFill flip="none" rotWithShape="1">
                    <a:gsLst>
                      <a:gs pos="0">
                        <a:srgbClr val="000000"/>
                      </a:gs>
                      <a:gs pos="100000">
                        <a:srgbClr val="000000"/>
                      </a:gs>
                    </a:gsLst>
                    <a:lin ang="5400000" scaled="0"/>
                    <a:tileRect/>
                  </a:gradFill>
                  <a:ea typeface="Segoe UI" pitchFamily="34" charset="0"/>
                  <a:cs typeface="Segoe UI" pitchFamily="34" charset="0"/>
                </a:rPr>
                <a:t>Rationalized</a:t>
              </a:r>
            </a:p>
          </p:txBody>
        </p:sp>
        <p:sp>
          <p:nvSpPr>
            <p:cNvPr id="16" name="Rectangle 15"/>
            <p:cNvSpPr/>
            <p:nvPr>
              <p:custDataLst>
                <p:tags r:id="rId4"/>
              </p:custDataLst>
            </p:nvPr>
          </p:nvSpPr>
          <p:spPr>
            <a:xfrm>
              <a:off x="8409768" y="3253652"/>
              <a:ext cx="1524000" cy="937190"/>
            </a:xfrm>
            <a:prstGeom prst="rect">
              <a:avLst/>
            </a:prstGeom>
            <a:solidFill>
              <a:srgbClr val="FCD116"/>
            </a:solidFill>
          </p:spPr>
          <p:txBody>
            <a:bodyPr wrap="square">
              <a:spAutoFit/>
            </a:bodyPr>
            <a:lstStyle/>
            <a:p>
              <a:pPr defTabSz="932229" fontAlgn="base">
                <a:spcBef>
                  <a:spcPct val="0"/>
                </a:spcBef>
                <a:spcAft>
                  <a:spcPct val="0"/>
                </a:spcAft>
              </a:pPr>
              <a:r>
                <a:rPr lang="en-US" sz="1122" spc="-52" dirty="0">
                  <a:gradFill flip="none" rotWithShape="1">
                    <a:gsLst>
                      <a:gs pos="0">
                        <a:srgbClr val="000000"/>
                      </a:gs>
                      <a:gs pos="100000">
                        <a:srgbClr val="000000"/>
                      </a:gs>
                    </a:gsLst>
                    <a:lin ang="5400000" scaled="0"/>
                    <a:tileRect/>
                  </a:gradFill>
                  <a:ea typeface="Segoe UI" pitchFamily="34" charset="0"/>
                  <a:cs typeface="Segoe UI" pitchFamily="34" charset="0"/>
                </a:rPr>
                <a:t>Managed and consolidated IT infrastructure</a:t>
              </a:r>
            </a:p>
            <a:p>
              <a:pPr defTabSz="932229" fontAlgn="base">
                <a:spcBef>
                  <a:spcPct val="0"/>
                </a:spcBef>
                <a:spcAft>
                  <a:spcPct val="0"/>
                </a:spcAft>
              </a:pPr>
              <a:r>
                <a:rPr lang="en-US" sz="1122" spc="-52" dirty="0">
                  <a:gradFill flip="none" rotWithShape="1">
                    <a:gsLst>
                      <a:gs pos="0">
                        <a:srgbClr val="000000"/>
                      </a:gs>
                      <a:gs pos="100000">
                        <a:srgbClr val="000000"/>
                      </a:gs>
                    </a:gsLst>
                    <a:lin ang="5400000" scaled="0"/>
                    <a:tileRect/>
                  </a:gradFill>
                  <a:ea typeface="Segoe UI" pitchFamily="34" charset="0"/>
                  <a:cs typeface="Segoe UI" pitchFamily="34" charset="0"/>
                </a:rPr>
                <a:t>with maximum automation</a:t>
              </a:r>
            </a:p>
          </p:txBody>
        </p:sp>
      </p:grpSp>
      <p:grpSp>
        <p:nvGrpSpPr>
          <p:cNvPr id="30" name="Group 29"/>
          <p:cNvGrpSpPr/>
          <p:nvPr/>
        </p:nvGrpSpPr>
        <p:grpSpPr>
          <a:xfrm>
            <a:off x="10336758" y="2724247"/>
            <a:ext cx="1554524" cy="1554118"/>
            <a:chOff x="10025208" y="2671893"/>
            <a:chExt cx="1524000" cy="1524000"/>
          </a:xfrm>
        </p:grpSpPr>
        <p:sp>
          <p:nvSpPr>
            <p:cNvPr id="29" name="Rectangle 28"/>
            <p:cNvSpPr/>
            <p:nvPr>
              <p:custDataLst>
                <p:tags r:id="rId1"/>
              </p:custDataLst>
            </p:nvPr>
          </p:nvSpPr>
          <p:spPr bwMode="auto">
            <a:xfrm>
              <a:off x="10025208" y="2671893"/>
              <a:ext cx="1524000" cy="1524000"/>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t" anchorCtr="0" forceAA="0" compatLnSpc="1">
              <a:prstTxWarp prst="textNoShape">
                <a:avLst/>
              </a:prstTxWarp>
              <a:noAutofit/>
            </a:bodyPr>
            <a:lstStyle/>
            <a:p>
              <a:pPr defTabSz="932229" fontAlgn="base">
                <a:spcBef>
                  <a:spcPct val="0"/>
                </a:spcBef>
                <a:spcAft>
                  <a:spcPct val="0"/>
                </a:spcAft>
              </a:pPr>
              <a:r>
                <a:rPr lang="en-US" sz="1530" spc="-52" dirty="0">
                  <a:gradFill flip="none" rotWithShape="1">
                    <a:gsLst>
                      <a:gs pos="0">
                        <a:srgbClr val="FFFFFF"/>
                      </a:gs>
                      <a:gs pos="100000">
                        <a:srgbClr val="FFFFFF"/>
                      </a:gs>
                    </a:gsLst>
                    <a:lin ang="5400000" scaled="0"/>
                    <a:tileRect/>
                  </a:gradFill>
                  <a:ea typeface="Segoe UI" pitchFamily="34" charset="0"/>
                  <a:cs typeface="Segoe UI" pitchFamily="34" charset="0"/>
                </a:rPr>
                <a:t>Dynamic</a:t>
              </a:r>
            </a:p>
          </p:txBody>
        </p:sp>
        <p:sp>
          <p:nvSpPr>
            <p:cNvPr id="22" name="Rectangle 21"/>
            <p:cNvSpPr/>
            <p:nvPr>
              <p:custDataLst>
                <p:tags r:id="rId2"/>
              </p:custDataLst>
            </p:nvPr>
          </p:nvSpPr>
          <p:spPr>
            <a:xfrm>
              <a:off x="10025208" y="3253652"/>
              <a:ext cx="1524000" cy="767860"/>
            </a:xfrm>
            <a:prstGeom prst="rect">
              <a:avLst/>
            </a:prstGeom>
            <a:solidFill>
              <a:srgbClr val="007233"/>
            </a:solidFill>
          </p:spPr>
          <p:txBody>
            <a:bodyPr wrap="square">
              <a:spAutoFit/>
            </a:bodyPr>
            <a:lstStyle/>
            <a:p>
              <a:pPr defTabSz="932229" fontAlgn="base">
                <a:spcBef>
                  <a:spcPct val="0"/>
                </a:spcBef>
                <a:spcAft>
                  <a:spcPct val="0"/>
                </a:spcAft>
              </a:pPr>
              <a:r>
                <a:rPr lang="en-US" sz="1122" spc="-52" dirty="0">
                  <a:gradFill flip="none" rotWithShape="1">
                    <a:gsLst>
                      <a:gs pos="0">
                        <a:srgbClr val="FFFFFF"/>
                      </a:gs>
                      <a:gs pos="100000">
                        <a:srgbClr val="FFFFFF"/>
                      </a:gs>
                    </a:gsLst>
                    <a:lin ang="5400000" scaled="0"/>
                    <a:tileRect/>
                  </a:gradFill>
                  <a:ea typeface="Segoe UI" pitchFamily="34" charset="0"/>
                  <a:cs typeface="Segoe UI" pitchFamily="34" charset="0"/>
                </a:rPr>
                <a:t>Fully automated management, business-linked SLAs, dynamic resource usage</a:t>
              </a:r>
            </a:p>
          </p:txBody>
        </p:sp>
      </p:grpSp>
      <p:sp>
        <p:nvSpPr>
          <p:cNvPr id="4" name="Title 3"/>
          <p:cNvSpPr>
            <a:spLocks noGrp="1"/>
          </p:cNvSpPr>
          <p:nvPr>
            <p:ph type="title"/>
          </p:nvPr>
        </p:nvSpPr>
        <p:spPr>
          <a:xfrm>
            <a:off x="531276" y="233616"/>
            <a:ext cx="11372310" cy="508601"/>
          </a:xfrm>
        </p:spPr>
        <p:txBody>
          <a:bodyPr/>
          <a:lstStyle/>
          <a:p>
            <a:r>
              <a:rPr lang="en-US" sz="3672" dirty="0"/>
              <a:t>7 years of experience world wide</a:t>
            </a:r>
          </a:p>
        </p:txBody>
      </p:sp>
    </p:spTree>
    <p:extLst>
      <p:ext uri="{BB962C8B-B14F-4D97-AF65-F5344CB8AC3E}">
        <p14:creationId xmlns:p14="http://schemas.microsoft.com/office/powerpoint/2010/main" val="31908937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 fill="hold"/>
                                        <p:tgtEl>
                                          <p:spTgt spid="3"/>
                                        </p:tgtEl>
                                      </p:cBhvr>
                                      <p:by x="100000" y="100000"/>
                                      <p:from x="100000" y="0"/>
                                      <p:to x="100000" y="100000"/>
                                    </p:animScale>
                                  </p:childTnLst>
                                </p:cTn>
                              </p:par>
                            </p:childTnLst>
                          </p:cTn>
                        </p:par>
                        <p:par>
                          <p:cTn id="9" fill="hold">
                            <p:stCondLst>
                              <p:cond delay="20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6" presetClass="emph" presetSubtype="0" fill="hold" nodeType="withEffect">
                                  <p:stCondLst>
                                    <p:cond delay="0"/>
                                  </p:stCondLst>
                                  <p:childTnLst>
                                    <p:animScale>
                                      <p:cBhvr>
                                        <p:cTn id="13" dur="200" fill="hold"/>
                                        <p:tgtEl>
                                          <p:spTgt spid="5"/>
                                        </p:tgtEl>
                                      </p:cBhvr>
                                      <p:by x="100000" y="100000"/>
                                      <p:from x="100000" y="0"/>
                                      <p:to x="100000" y="100000"/>
                                    </p:animScale>
                                  </p:childTnLst>
                                </p:cTn>
                              </p:par>
                            </p:childTnLst>
                          </p:cTn>
                        </p:par>
                        <p:par>
                          <p:cTn id="14" fill="hold">
                            <p:stCondLst>
                              <p:cond delay="40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6" presetClass="emph" presetSubtype="0" fill="hold" nodeType="withEffect">
                                  <p:stCondLst>
                                    <p:cond delay="0"/>
                                  </p:stCondLst>
                                  <p:childTnLst>
                                    <p:animScale>
                                      <p:cBhvr>
                                        <p:cTn id="18" dur="200" fill="hold"/>
                                        <p:tgtEl>
                                          <p:spTgt spid="9"/>
                                        </p:tgtEl>
                                      </p:cBhvr>
                                      <p:by x="100000" y="100000"/>
                                      <p:from x="100000" y="0"/>
                                      <p:to x="100000" y="100000"/>
                                    </p:animScale>
                                  </p:childTnLst>
                                </p:cTn>
                              </p:par>
                            </p:childTnLst>
                          </p:cTn>
                        </p:par>
                        <p:par>
                          <p:cTn id="19" fill="hold">
                            <p:stCondLst>
                              <p:cond delay="600"/>
                            </p:stCondLst>
                            <p:childTnLst>
                              <p:par>
                                <p:cTn id="20" presetID="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6" presetClass="emph" presetSubtype="0" fill="hold" nodeType="withEffect">
                                  <p:stCondLst>
                                    <p:cond delay="0"/>
                                  </p:stCondLst>
                                  <p:childTnLst>
                                    <p:animScale>
                                      <p:cBhvr>
                                        <p:cTn id="23" dur="200" fill="hold"/>
                                        <p:tgtEl>
                                          <p:spTgt spid="6"/>
                                        </p:tgtEl>
                                      </p:cBhvr>
                                      <p:by x="100000" y="100000"/>
                                      <p:from x="100000" y="0"/>
                                      <p:to x="100000" y="100000"/>
                                    </p:animScale>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 fill="hold"/>
                                        <p:tgtEl>
                                          <p:spTgt spid="3"/>
                                        </p:tgtEl>
                                      </p:cBhvr>
                                      <p:by x="100000" y="0"/>
                                    </p:animScale>
                                  </p:childTnLst>
                                </p:cTn>
                              </p:par>
                            </p:childTnLst>
                          </p:cTn>
                        </p:par>
                        <p:par>
                          <p:cTn id="28" fill="hold">
                            <p:stCondLst>
                              <p:cond delay="200"/>
                            </p:stCondLst>
                            <p:childTnLst>
                              <p:par>
                                <p:cTn id="29" presetID="6" presetClass="emph" presetSubtype="0" fill="hold" nodeType="afterEffect">
                                  <p:stCondLst>
                                    <p:cond delay="0"/>
                                  </p:stCondLst>
                                  <p:childTnLst>
                                    <p:animScale>
                                      <p:cBhvr>
                                        <p:cTn id="30" dur="200" fill="hold"/>
                                        <p:tgtEl>
                                          <p:spTgt spid="5"/>
                                        </p:tgtEl>
                                      </p:cBhvr>
                                      <p:by x="100000" y="0"/>
                                    </p:animScale>
                                  </p:childTnLst>
                                </p:cTn>
                              </p:par>
                            </p:childTnLst>
                          </p:cTn>
                        </p:par>
                        <p:par>
                          <p:cTn id="31" fill="hold">
                            <p:stCondLst>
                              <p:cond delay="400"/>
                            </p:stCondLst>
                            <p:childTnLst>
                              <p:par>
                                <p:cTn id="32" presetID="6" presetClass="emph" presetSubtype="0" fill="hold" nodeType="afterEffect">
                                  <p:stCondLst>
                                    <p:cond delay="0"/>
                                  </p:stCondLst>
                                  <p:childTnLst>
                                    <p:animScale>
                                      <p:cBhvr>
                                        <p:cTn id="33" dur="200" fill="hold"/>
                                        <p:tgtEl>
                                          <p:spTgt spid="9"/>
                                        </p:tgtEl>
                                      </p:cBhvr>
                                      <p:by x="100000" y="0"/>
                                    </p:animScale>
                                  </p:childTnLst>
                                </p:cTn>
                              </p:par>
                            </p:childTnLst>
                          </p:cTn>
                        </p:par>
                        <p:par>
                          <p:cTn id="34" fill="hold">
                            <p:stCondLst>
                              <p:cond delay="600"/>
                            </p:stCondLst>
                            <p:childTnLst>
                              <p:par>
                                <p:cTn id="35" presetID="6" presetClass="emph" presetSubtype="0" fill="hold" nodeType="afterEffect">
                                  <p:stCondLst>
                                    <p:cond delay="0"/>
                                  </p:stCondLst>
                                  <p:childTnLst>
                                    <p:animScale>
                                      <p:cBhvr>
                                        <p:cTn id="36" dur="200" fill="hold"/>
                                        <p:tgtEl>
                                          <p:spTgt spid="6"/>
                                        </p:tgtEl>
                                      </p:cBhvr>
                                      <p:by x="100000" y="0"/>
                                    </p:animScale>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6" presetClass="emph" presetSubtype="0" fill="hold" nodeType="withEffect">
                                  <p:stCondLst>
                                    <p:cond delay="0"/>
                                  </p:stCondLst>
                                  <p:childTnLst>
                                    <p:animScale>
                                      <p:cBhvr>
                                        <p:cTn id="40" dur="200" fill="hold"/>
                                        <p:tgtEl>
                                          <p:spTgt spid="23"/>
                                        </p:tgtEl>
                                      </p:cBhvr>
                                      <p:by x="100000" y="100000"/>
                                      <p:from x="100000" y="0"/>
                                      <p:to x="100000" y="100000"/>
                                    </p:animScale>
                                  </p:childTnLst>
                                </p:cTn>
                              </p:par>
                            </p:childTnLst>
                          </p:cTn>
                        </p:par>
                        <p:par>
                          <p:cTn id="41" fill="hold">
                            <p:stCondLst>
                              <p:cond delay="800"/>
                            </p:stCondLst>
                            <p:childTnLst>
                              <p:par>
                                <p:cTn id="42" presetID="1"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6" presetClass="emph" presetSubtype="0" fill="hold" nodeType="withEffect">
                                  <p:stCondLst>
                                    <p:cond delay="0"/>
                                  </p:stCondLst>
                                  <p:childTnLst>
                                    <p:animScale>
                                      <p:cBhvr>
                                        <p:cTn id="45" dur="200" fill="hold"/>
                                        <p:tgtEl>
                                          <p:spTgt spid="24"/>
                                        </p:tgtEl>
                                      </p:cBhvr>
                                      <p:by x="100000" y="100000"/>
                                      <p:from x="100000" y="0"/>
                                      <p:to x="100000" y="100000"/>
                                    </p:animScale>
                                  </p:childTnLst>
                                </p:cTn>
                              </p:par>
                            </p:childTnLst>
                          </p:cTn>
                        </p:par>
                        <p:par>
                          <p:cTn id="46" fill="hold">
                            <p:stCondLst>
                              <p:cond delay="1000"/>
                            </p:stCondLst>
                            <p:childTnLst>
                              <p:par>
                                <p:cTn id="47" presetID="1"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6" presetClass="emph" presetSubtype="0" fill="hold" nodeType="withEffect">
                                  <p:stCondLst>
                                    <p:cond delay="0"/>
                                  </p:stCondLst>
                                  <p:childTnLst>
                                    <p:animScale>
                                      <p:cBhvr>
                                        <p:cTn id="50" dur="200" fill="hold"/>
                                        <p:tgtEl>
                                          <p:spTgt spid="26"/>
                                        </p:tgtEl>
                                      </p:cBhvr>
                                      <p:by x="100000" y="100000"/>
                                      <p:from x="100000" y="0"/>
                                      <p:to x="100000" y="100000"/>
                                    </p:animScale>
                                  </p:childTnLst>
                                </p:cTn>
                              </p:par>
                            </p:childTnLst>
                          </p:cTn>
                        </p:par>
                        <p:par>
                          <p:cTn id="51" fill="hold">
                            <p:stCondLst>
                              <p:cond delay="1200"/>
                            </p:stCondLst>
                            <p:childTnLst>
                              <p:par>
                                <p:cTn id="52" presetID="1" presetClass="entr" presetSubtype="0"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6" presetClass="emph" presetSubtype="0" fill="hold" nodeType="withEffect">
                                  <p:stCondLst>
                                    <p:cond delay="0"/>
                                  </p:stCondLst>
                                  <p:childTnLst>
                                    <p:animScale>
                                      <p:cBhvr>
                                        <p:cTn id="55" dur="200" fill="hold"/>
                                        <p:tgtEl>
                                          <p:spTgt spid="30"/>
                                        </p:tgtEl>
                                      </p:cBhvr>
                                      <p:by x="100000" y="100000"/>
                                      <p:from x="100000" y="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76" y="233616"/>
            <a:ext cx="11372310" cy="439479"/>
          </a:xfrm>
        </p:spPr>
        <p:txBody>
          <a:bodyPr/>
          <a:lstStyle/>
          <a:p>
            <a:pPr>
              <a:lnSpc>
                <a:spcPct val="100000"/>
              </a:lnSpc>
              <a:spcBef>
                <a:spcPts val="0"/>
              </a:spcBef>
            </a:pPr>
            <a:r>
              <a:rPr lang="en-US" sz="2856" spc="0" dirty="0">
                <a:ln>
                  <a:noFill/>
                </a:ln>
                <a:solidFill>
                  <a:srgbClr val="FFFFFF"/>
                </a:solidFill>
                <a:latin typeface="+mj-lt"/>
                <a:cs typeface="+mn-cs"/>
              </a:rPr>
              <a:t>Attribute |</a:t>
            </a:r>
            <a:endParaRPr lang="en-US" sz="4488" dirty="0">
              <a:latin typeface="+mj-lt"/>
            </a:endParaRPr>
          </a:p>
        </p:txBody>
      </p:sp>
      <p:sp>
        <p:nvSpPr>
          <p:cNvPr id="3" name="Rectangle 2"/>
          <p:cNvSpPr/>
          <p:nvPr/>
        </p:nvSpPr>
        <p:spPr bwMode="auto">
          <a:xfrm>
            <a:off x="531274" y="860646"/>
            <a:ext cx="7617164" cy="5905650"/>
          </a:xfrm>
          <a:prstGeom prst="rect">
            <a:avLst/>
          </a:prstGeom>
          <a:solidFill>
            <a:schemeClr val="tx1"/>
          </a:soli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Object 4"/>
          <p:cNvGraphicFramePr>
            <a:graphicFrameLocks noChangeAspect="1"/>
          </p:cNvGraphicFramePr>
          <p:nvPr>
            <p:extLst/>
          </p:nvPr>
        </p:nvGraphicFramePr>
        <p:xfrm>
          <a:off x="609001" y="961021"/>
          <a:ext cx="7417989" cy="5727573"/>
        </p:xfrm>
        <a:graphic>
          <a:graphicData uri="http://schemas.openxmlformats.org/presentationml/2006/ole">
            <mc:AlternateContent xmlns:mc="http://schemas.openxmlformats.org/markup-compatibility/2006">
              <mc:Choice xmlns:v="urn:schemas-microsoft-com:vml" Requires="v">
                <p:oleObj spid="_x0000_s1029" name="Worksheet" r:id="rId5" imgW="8715259" imgH="6734085" progId="Excel.Sheet.12">
                  <p:embed/>
                </p:oleObj>
              </mc:Choice>
              <mc:Fallback>
                <p:oleObj name="Worksheet" r:id="rId5" imgW="8715259" imgH="6734085" progId="Excel.Sheet.12">
                  <p:embed/>
                  <p:pic>
                    <p:nvPicPr>
                      <p:cNvPr id="0" name=""/>
                      <p:cNvPicPr/>
                      <p:nvPr/>
                    </p:nvPicPr>
                    <p:blipFill>
                      <a:blip r:embed="rId6"/>
                      <a:stretch>
                        <a:fillRect/>
                      </a:stretch>
                    </p:blipFill>
                    <p:spPr>
                      <a:xfrm>
                        <a:off x="609001" y="961021"/>
                        <a:ext cx="7417989" cy="5727573"/>
                      </a:xfrm>
                      <a:prstGeom prst="rect">
                        <a:avLst/>
                      </a:prstGeom>
                    </p:spPr>
                  </p:pic>
                </p:oleObj>
              </mc:Fallback>
            </mc:AlternateContent>
          </a:graphicData>
        </a:graphic>
      </p:graphicFrame>
      <p:sp>
        <p:nvSpPr>
          <p:cNvPr id="6" name="Cube 5"/>
          <p:cNvSpPr/>
          <p:nvPr/>
        </p:nvSpPr>
        <p:spPr bwMode="auto">
          <a:xfrm>
            <a:off x="2147296" y="233614"/>
            <a:ext cx="1750633" cy="516444"/>
          </a:xfrm>
          <a:prstGeom prst="cub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229" fontAlgn="base">
              <a:spcBef>
                <a:spcPct val="0"/>
              </a:spcBef>
              <a:spcAft>
                <a:spcPct val="0"/>
              </a:spcAft>
            </a:pPr>
            <a:r>
              <a:rPr lang="en-US" sz="1428" spc="-52" dirty="0">
                <a:gradFill>
                  <a:gsLst>
                    <a:gs pos="0">
                      <a:srgbClr val="FFFFFF"/>
                    </a:gs>
                    <a:gs pos="100000">
                      <a:srgbClr val="FFFFFF"/>
                    </a:gs>
                  </a:gsLst>
                  <a:lin ang="5400000" scaled="0"/>
                </a:gradFill>
                <a:ea typeface="Segoe UI" pitchFamily="34" charset="0"/>
                <a:cs typeface="Segoe UI" pitchFamily="34" charset="0"/>
              </a:rPr>
              <a:t>Continuity</a:t>
            </a:r>
          </a:p>
        </p:txBody>
      </p:sp>
      <p:sp>
        <p:nvSpPr>
          <p:cNvPr id="4" name="Rectangle 3"/>
          <p:cNvSpPr/>
          <p:nvPr>
            <p:custDataLst>
              <p:tags r:id="rId2"/>
            </p:custDataLst>
          </p:nvPr>
        </p:nvSpPr>
        <p:spPr bwMode="auto">
          <a:xfrm>
            <a:off x="8372769" y="1647782"/>
            <a:ext cx="3695724" cy="369572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229" fontAlgn="base">
              <a:spcBef>
                <a:spcPct val="0"/>
              </a:spcBef>
              <a:spcAft>
                <a:spcPct val="0"/>
              </a:spcAft>
            </a:pPr>
            <a:r>
              <a:rPr lang="en-US" sz="2448" spc="-52" dirty="0">
                <a:gradFill flip="none" rotWithShape="1">
                  <a:gsLst>
                    <a:gs pos="0">
                      <a:srgbClr val="FFFFFF"/>
                    </a:gs>
                    <a:gs pos="100000">
                      <a:srgbClr val="FFFFFF"/>
                    </a:gs>
                  </a:gsLst>
                  <a:lin ang="5400000" scaled="0"/>
                  <a:tileRect/>
                </a:gradFill>
                <a:ea typeface="Segoe UI" pitchFamily="34" charset="0"/>
                <a:cs typeface="Segoe UI" pitchFamily="34" charset="0"/>
              </a:rPr>
              <a:t>Mapped what are the required IT operational capabilities needed to achieve each cloud attribute</a:t>
            </a:r>
          </a:p>
        </p:txBody>
      </p:sp>
      <p:pic>
        <p:nvPicPr>
          <p:cNvPr id="7" name="Picture 4" descr="\\MAGNUM\Projects\Microsoft\Cloud Power FY12\Design\Icons\PNGs\IT_guy.png"/>
          <p:cNvPicPr>
            <a:picLocks noChangeAspect="1" noChangeArrowheads="1"/>
          </p:cNvPicPr>
          <p:nvPr/>
        </p:nvPicPr>
        <p:blipFill>
          <a:blip r:embed="rId7" cstate="email">
            <a:lum bright="100000"/>
            <a:extLst>
              <a:ext uri="{28A0092B-C50C-407E-A947-70E740481C1C}">
                <a14:useLocalDpi xmlns:a14="http://schemas.microsoft.com/office/drawing/2010/main"/>
              </a:ext>
            </a:extLst>
          </a:blip>
          <a:stretch>
            <a:fillRect/>
          </a:stretch>
        </p:blipFill>
        <p:spPr bwMode="auto">
          <a:xfrm>
            <a:off x="10539500" y="1667402"/>
            <a:ext cx="1364085" cy="1364085"/>
          </a:xfrm>
          <a:prstGeom prst="rect">
            <a:avLst/>
          </a:prstGeom>
          <a:noFill/>
        </p:spPr>
      </p:pic>
    </p:spTree>
    <p:extLst>
      <p:ext uri="{BB962C8B-B14F-4D97-AF65-F5344CB8AC3E}">
        <p14:creationId xmlns:p14="http://schemas.microsoft.com/office/powerpoint/2010/main" val="36632699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4798" y="1803921"/>
            <a:ext cx="11453328" cy="2761960"/>
          </a:xfrm>
        </p:spPr>
        <p:txBody>
          <a:bodyPr/>
          <a:lstStyle/>
          <a:p>
            <a:r>
              <a:rPr lang="en-US" dirty="0" smtClean="0"/>
              <a:t>Steps to build a </a:t>
            </a:r>
          </a:p>
          <a:p>
            <a:r>
              <a:rPr lang="en-US" dirty="0" smtClean="0"/>
              <a:t>Private Cloud</a:t>
            </a:r>
            <a:endParaRPr lang="en-US" dirty="0"/>
          </a:p>
        </p:txBody>
      </p:sp>
    </p:spTree>
    <p:extLst>
      <p:ext uri="{BB962C8B-B14F-4D97-AF65-F5344CB8AC3E}">
        <p14:creationId xmlns:p14="http://schemas.microsoft.com/office/powerpoint/2010/main" val="3794727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76" y="233613"/>
            <a:ext cx="11372310" cy="395558"/>
          </a:xfrm>
        </p:spPr>
        <p:txBody>
          <a:bodyPr/>
          <a:lstStyle/>
          <a:p>
            <a:r>
              <a:rPr lang="en-US" sz="2856" dirty="0"/>
              <a:t>Steps to build a Private Cloud</a:t>
            </a:r>
          </a:p>
        </p:txBody>
      </p:sp>
      <p:grpSp>
        <p:nvGrpSpPr>
          <p:cNvPr id="26" name="Group 25"/>
          <p:cNvGrpSpPr/>
          <p:nvPr/>
        </p:nvGrpSpPr>
        <p:grpSpPr>
          <a:xfrm>
            <a:off x="638548" y="1857736"/>
            <a:ext cx="11501278" cy="3223428"/>
            <a:chOff x="624280" y="1821242"/>
            <a:chExt cx="11275450" cy="3160959"/>
          </a:xfrm>
        </p:grpSpPr>
        <p:grpSp>
          <p:nvGrpSpPr>
            <p:cNvPr id="75" name="Group 74"/>
            <p:cNvGrpSpPr/>
            <p:nvPr/>
          </p:nvGrpSpPr>
          <p:grpSpPr>
            <a:xfrm>
              <a:off x="624280" y="2391477"/>
              <a:ext cx="1416276" cy="1747249"/>
              <a:chOff x="624280" y="2391477"/>
              <a:chExt cx="1416276" cy="1747249"/>
            </a:xfrm>
          </p:grpSpPr>
          <p:grpSp>
            <p:nvGrpSpPr>
              <p:cNvPr id="5" name="Group 4"/>
              <p:cNvGrpSpPr/>
              <p:nvPr/>
            </p:nvGrpSpPr>
            <p:grpSpPr>
              <a:xfrm>
                <a:off x="624280" y="2722450"/>
                <a:ext cx="1416276" cy="1416276"/>
                <a:chOff x="4745694" y="13885"/>
                <a:chExt cx="1106992" cy="1106992"/>
              </a:xfrm>
              <a:solidFill>
                <a:srgbClr val="324600"/>
              </a:solidFill>
            </p:grpSpPr>
            <p:sp>
              <p:nvSpPr>
                <p:cNvPr id="21" name="Rectangle 20"/>
                <p:cNvSpPr/>
                <p:nvPr/>
              </p:nvSpPr>
              <p:spPr>
                <a:xfrm>
                  <a:off x="4745694" y="13885"/>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4745694" y="13885"/>
                  <a:ext cx="1106992" cy="1106992"/>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Extreme Standardization</a:t>
                  </a:r>
                </a:p>
              </p:txBody>
            </p:sp>
          </p:grpSp>
          <p:pic>
            <p:nvPicPr>
              <p:cNvPr id="56" name="Picture 2" descr="\\MAGNUM\Projects\Microsoft\Cloud Power FY12\Design\Icons\PNGs\Cloud_on_your_terms.png"/>
              <p:cNvPicPr>
                <a:picLocks noChangeAspect="1" noChangeArrowheads="1"/>
              </p:cNvPicPr>
              <p:nvPr/>
            </p:nvPicPr>
            <p:blipFill>
              <a:blip r:embed="rId2" cstate="email">
                <a:lum bright="100000"/>
                <a:extLst>
                  <a:ext uri="{28A0092B-C50C-407E-A947-70E740481C1C}">
                    <a14:useLocalDpi xmlns:a14="http://schemas.microsoft.com/office/drawing/2010/main"/>
                  </a:ext>
                </a:extLst>
              </a:blip>
              <a:stretch>
                <a:fillRect/>
              </a:stretch>
            </p:blipFill>
            <p:spPr bwMode="auto">
              <a:xfrm>
                <a:off x="1015307" y="2975729"/>
                <a:ext cx="634221" cy="634221"/>
              </a:xfrm>
              <a:prstGeom prst="rect">
                <a:avLst/>
              </a:prstGeom>
              <a:noFill/>
              <a:ln>
                <a:noFill/>
              </a:ln>
            </p:spPr>
          </p:pic>
          <p:sp>
            <p:nvSpPr>
              <p:cNvPr id="67" name="Rectangle 66"/>
              <p:cNvSpPr/>
              <p:nvPr/>
            </p:nvSpPr>
            <p:spPr>
              <a:xfrm>
                <a:off x="624280" y="2391477"/>
                <a:ext cx="1416276" cy="310959"/>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1</a:t>
                </a:r>
              </a:p>
            </p:txBody>
          </p:sp>
        </p:grpSp>
        <p:grpSp>
          <p:nvGrpSpPr>
            <p:cNvPr id="76" name="Group 75"/>
            <p:cNvGrpSpPr/>
            <p:nvPr/>
          </p:nvGrpSpPr>
          <p:grpSpPr>
            <a:xfrm>
              <a:off x="2215116" y="2388397"/>
              <a:ext cx="1416276" cy="1750329"/>
              <a:chOff x="2215116" y="2388397"/>
              <a:chExt cx="1416276" cy="1750329"/>
            </a:xfrm>
          </p:grpSpPr>
          <p:grpSp>
            <p:nvGrpSpPr>
              <p:cNvPr id="6" name="Group 5"/>
              <p:cNvGrpSpPr/>
              <p:nvPr/>
            </p:nvGrpSpPr>
            <p:grpSpPr>
              <a:xfrm>
                <a:off x="2215116" y="2722450"/>
                <a:ext cx="1416276" cy="1416276"/>
                <a:chOff x="5981943" y="2155131"/>
                <a:chExt cx="1106992" cy="1106992"/>
              </a:xfrm>
              <a:solidFill>
                <a:srgbClr val="324600"/>
              </a:solidFill>
            </p:grpSpPr>
            <p:sp>
              <p:nvSpPr>
                <p:cNvPr id="19" name="Rectangle 18"/>
                <p:cNvSpPr/>
                <p:nvPr/>
              </p:nvSpPr>
              <p:spPr>
                <a:xfrm>
                  <a:off x="5981943" y="2155131"/>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5981943" y="2155131"/>
                  <a:ext cx="1106992" cy="1106992"/>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Base lining / Health Management</a:t>
                  </a:r>
                </a:p>
              </p:txBody>
            </p:sp>
          </p:grpSp>
          <p:pic>
            <p:nvPicPr>
              <p:cNvPr id="57" name="Picture 4" descr="\\MAGNUM\Projects\Microsoft\Cloud Power FY12\Design\Icons\PNGs\IT_guy.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tretch>
                <a:fillRect/>
              </a:stretch>
            </p:blipFill>
            <p:spPr bwMode="auto">
              <a:xfrm>
                <a:off x="2606143" y="2975729"/>
                <a:ext cx="634221" cy="634221"/>
              </a:xfrm>
              <a:prstGeom prst="rect">
                <a:avLst/>
              </a:prstGeom>
              <a:noFill/>
            </p:spPr>
          </p:pic>
          <p:sp>
            <p:nvSpPr>
              <p:cNvPr id="68" name="Rectangle 67"/>
              <p:cNvSpPr/>
              <p:nvPr/>
            </p:nvSpPr>
            <p:spPr>
              <a:xfrm>
                <a:off x="2215116" y="2388397"/>
                <a:ext cx="1416276" cy="310959"/>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2</a:t>
                </a:r>
              </a:p>
            </p:txBody>
          </p:sp>
        </p:grpSp>
        <p:grpSp>
          <p:nvGrpSpPr>
            <p:cNvPr id="77" name="Group 76"/>
            <p:cNvGrpSpPr/>
            <p:nvPr/>
          </p:nvGrpSpPr>
          <p:grpSpPr>
            <a:xfrm>
              <a:off x="3805952" y="2388396"/>
              <a:ext cx="1416276" cy="1750330"/>
              <a:chOff x="3805952" y="2388396"/>
              <a:chExt cx="1416276" cy="1750330"/>
            </a:xfrm>
          </p:grpSpPr>
          <p:grpSp>
            <p:nvGrpSpPr>
              <p:cNvPr id="7" name="Group 6"/>
              <p:cNvGrpSpPr/>
              <p:nvPr/>
            </p:nvGrpSpPr>
            <p:grpSpPr>
              <a:xfrm>
                <a:off x="3805952" y="2722450"/>
                <a:ext cx="1416276" cy="1416276"/>
                <a:chOff x="4745694" y="4296377"/>
                <a:chExt cx="1106992" cy="1106992"/>
              </a:xfrm>
              <a:solidFill>
                <a:srgbClr val="324600"/>
              </a:solidFill>
            </p:grpSpPr>
            <p:sp>
              <p:nvSpPr>
                <p:cNvPr id="17" name="Rectangle 16"/>
                <p:cNvSpPr/>
                <p:nvPr/>
              </p:nvSpPr>
              <p:spPr>
                <a:xfrm>
                  <a:off x="4745694" y="4296377"/>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4745694" y="4296377"/>
                  <a:ext cx="1106992" cy="1106992"/>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Service Management</a:t>
                  </a:r>
                </a:p>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SLA</a:t>
                  </a:r>
                </a:p>
              </p:txBody>
            </p:sp>
          </p:grpSp>
          <p:grpSp>
            <p:nvGrpSpPr>
              <p:cNvPr id="60" name="Group 59"/>
              <p:cNvGrpSpPr/>
              <p:nvPr/>
            </p:nvGrpSpPr>
            <p:grpSpPr>
              <a:xfrm>
                <a:off x="4215629" y="3079585"/>
                <a:ext cx="596921" cy="426508"/>
                <a:chOff x="4153819" y="3191933"/>
                <a:chExt cx="596921" cy="426508"/>
              </a:xfrm>
            </p:grpSpPr>
            <p:pic>
              <p:nvPicPr>
                <p:cNvPr id="58" name="Picture 3" descr="\\MAGNUM\Projects\Microsoft\Cloud Power FY12\Design\ICONS_PNG\Document.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tretch>
                  <a:fillRect/>
                </a:stretch>
              </p:blipFill>
              <p:spPr bwMode="auto">
                <a:xfrm>
                  <a:off x="4153819" y="3191933"/>
                  <a:ext cx="426508" cy="426508"/>
                </a:xfrm>
                <a:prstGeom prst="rect">
                  <a:avLst/>
                </a:prstGeom>
                <a:noFill/>
              </p:spPr>
            </p:pic>
            <p:pic>
              <p:nvPicPr>
                <p:cNvPr id="59" name="Picture 4" descr="\\MAGNUM\Projects\Microsoft\Cloud Power FY12\Design\ICONS_PNG\Check_mark.png"/>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4514090" y="3376499"/>
                  <a:ext cx="236650" cy="236650"/>
                </a:xfrm>
                <a:prstGeom prst="rect">
                  <a:avLst/>
                </a:prstGeom>
                <a:noFill/>
              </p:spPr>
            </p:pic>
          </p:grpSp>
          <p:sp>
            <p:nvSpPr>
              <p:cNvPr id="69" name="Rectangle 68"/>
              <p:cNvSpPr/>
              <p:nvPr/>
            </p:nvSpPr>
            <p:spPr>
              <a:xfrm>
                <a:off x="3805952" y="2388396"/>
                <a:ext cx="1416276" cy="310959"/>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3</a:t>
                </a:r>
              </a:p>
            </p:txBody>
          </p:sp>
        </p:grpSp>
        <p:grpSp>
          <p:nvGrpSpPr>
            <p:cNvPr id="78" name="Group 77"/>
            <p:cNvGrpSpPr/>
            <p:nvPr/>
          </p:nvGrpSpPr>
          <p:grpSpPr>
            <a:xfrm>
              <a:off x="5396788" y="2391477"/>
              <a:ext cx="1416276" cy="1747249"/>
              <a:chOff x="5396788" y="2391477"/>
              <a:chExt cx="1416276" cy="1747249"/>
            </a:xfrm>
          </p:grpSpPr>
          <p:grpSp>
            <p:nvGrpSpPr>
              <p:cNvPr id="8" name="Group 7"/>
              <p:cNvGrpSpPr/>
              <p:nvPr/>
            </p:nvGrpSpPr>
            <p:grpSpPr>
              <a:xfrm>
                <a:off x="5396788" y="2722450"/>
                <a:ext cx="1416276" cy="1416276"/>
                <a:chOff x="2273196" y="4296377"/>
                <a:chExt cx="1106992" cy="1106992"/>
              </a:xfrm>
              <a:solidFill>
                <a:srgbClr val="324600"/>
              </a:solidFill>
            </p:grpSpPr>
            <p:sp>
              <p:nvSpPr>
                <p:cNvPr id="15" name="Rectangle 14"/>
                <p:cNvSpPr/>
                <p:nvPr/>
              </p:nvSpPr>
              <p:spPr>
                <a:xfrm>
                  <a:off x="2273196" y="4296377"/>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2273196" y="4296377"/>
                  <a:ext cx="1106992" cy="1106992"/>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Process Engineering &amp; Pre-Production</a:t>
                  </a:r>
                </a:p>
              </p:txBody>
            </p:sp>
          </p:grpSp>
          <p:pic>
            <p:nvPicPr>
              <p:cNvPr id="61" name="Picture 7" descr="\\MAGNUM\Projects\Microsoft\Cloud Power FY12\Design\Icons\PNGs\Pooled.png"/>
              <p:cNvPicPr>
                <a:picLocks noChangeAspect="1" noChangeArrowheads="1"/>
              </p:cNvPicPr>
              <p:nvPr/>
            </p:nvPicPr>
            <p:blipFill>
              <a:blip r:embed="rId6" cstate="email">
                <a:lum bright="100000"/>
                <a:extLst>
                  <a:ext uri="{28A0092B-C50C-407E-A947-70E740481C1C}">
                    <a14:useLocalDpi xmlns:a14="http://schemas.microsoft.com/office/drawing/2010/main"/>
                  </a:ext>
                </a:extLst>
              </a:blip>
              <a:stretch>
                <a:fillRect/>
              </a:stretch>
            </p:blipFill>
            <p:spPr bwMode="auto">
              <a:xfrm>
                <a:off x="5787815" y="2975729"/>
                <a:ext cx="634221" cy="634221"/>
              </a:xfrm>
              <a:prstGeom prst="rect">
                <a:avLst/>
              </a:prstGeom>
              <a:noFill/>
            </p:spPr>
          </p:pic>
          <p:sp>
            <p:nvSpPr>
              <p:cNvPr id="70" name="Rectangle 69"/>
              <p:cNvSpPr/>
              <p:nvPr/>
            </p:nvSpPr>
            <p:spPr>
              <a:xfrm>
                <a:off x="5396788" y="2391477"/>
                <a:ext cx="1416276" cy="310959"/>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4</a:t>
                </a:r>
              </a:p>
            </p:txBody>
          </p:sp>
        </p:grpSp>
        <p:grpSp>
          <p:nvGrpSpPr>
            <p:cNvPr id="79" name="Group 78"/>
            <p:cNvGrpSpPr/>
            <p:nvPr/>
          </p:nvGrpSpPr>
          <p:grpSpPr>
            <a:xfrm>
              <a:off x="6987624" y="2386885"/>
              <a:ext cx="1416276" cy="1751841"/>
              <a:chOff x="6987624" y="2386885"/>
              <a:chExt cx="1416276" cy="1751841"/>
            </a:xfrm>
          </p:grpSpPr>
          <p:grpSp>
            <p:nvGrpSpPr>
              <p:cNvPr id="9" name="Group 8"/>
              <p:cNvGrpSpPr/>
              <p:nvPr/>
            </p:nvGrpSpPr>
            <p:grpSpPr>
              <a:xfrm>
                <a:off x="6987624" y="2722450"/>
                <a:ext cx="1416276" cy="1416276"/>
                <a:chOff x="1036947" y="2155131"/>
                <a:chExt cx="1106992" cy="1106992"/>
              </a:xfrm>
              <a:solidFill>
                <a:srgbClr val="324600"/>
              </a:solidFill>
            </p:grpSpPr>
            <p:sp>
              <p:nvSpPr>
                <p:cNvPr id="13" name="Rectangle 12"/>
                <p:cNvSpPr/>
                <p:nvPr/>
              </p:nvSpPr>
              <p:spPr>
                <a:xfrm>
                  <a:off x="1036947" y="2155131"/>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1036947" y="2155131"/>
                  <a:ext cx="1106992" cy="1106992"/>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Automation &amp; Orchestration</a:t>
                  </a:r>
                </a:p>
              </p:txBody>
            </p:sp>
          </p:grpSp>
          <p:pic>
            <p:nvPicPr>
              <p:cNvPr id="62" name="Picture 8" descr="\\MAGNUM\Projects\Microsoft\Cloud Power FY12\Design\Icons\PNGs\Cross Platform.png"/>
              <p:cNvPicPr>
                <a:picLocks noChangeAspect="1" noChangeArrowheads="1"/>
              </p:cNvPicPr>
              <p:nvPr/>
            </p:nvPicPr>
            <p:blipFill>
              <a:blip r:embed="rId7" cstate="email">
                <a:lum bright="100000"/>
                <a:extLst>
                  <a:ext uri="{28A0092B-C50C-407E-A947-70E740481C1C}">
                    <a14:useLocalDpi xmlns:a14="http://schemas.microsoft.com/office/drawing/2010/main"/>
                  </a:ext>
                </a:extLst>
              </a:blip>
              <a:stretch>
                <a:fillRect/>
              </a:stretch>
            </p:blipFill>
            <p:spPr bwMode="auto">
              <a:xfrm>
                <a:off x="7399098" y="2975729"/>
                <a:ext cx="634221" cy="634221"/>
              </a:xfrm>
              <a:prstGeom prst="rect">
                <a:avLst/>
              </a:prstGeom>
              <a:noFill/>
            </p:spPr>
          </p:pic>
          <p:sp>
            <p:nvSpPr>
              <p:cNvPr id="71" name="Rectangle 70"/>
              <p:cNvSpPr/>
              <p:nvPr/>
            </p:nvSpPr>
            <p:spPr>
              <a:xfrm>
                <a:off x="6987624" y="2386885"/>
                <a:ext cx="1416276" cy="310959"/>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5</a:t>
                </a:r>
              </a:p>
            </p:txBody>
          </p:sp>
        </p:grpSp>
        <p:grpSp>
          <p:nvGrpSpPr>
            <p:cNvPr id="80" name="Group 79"/>
            <p:cNvGrpSpPr/>
            <p:nvPr/>
          </p:nvGrpSpPr>
          <p:grpSpPr>
            <a:xfrm>
              <a:off x="8578460" y="2391477"/>
              <a:ext cx="1416277" cy="1747249"/>
              <a:chOff x="8578459" y="2391477"/>
              <a:chExt cx="1416277" cy="1747249"/>
            </a:xfrm>
          </p:grpSpPr>
          <p:grpSp>
            <p:nvGrpSpPr>
              <p:cNvPr id="10" name="Group 9"/>
              <p:cNvGrpSpPr/>
              <p:nvPr/>
            </p:nvGrpSpPr>
            <p:grpSpPr>
              <a:xfrm>
                <a:off x="8578460" y="2722450"/>
                <a:ext cx="1416276" cy="1416276"/>
                <a:chOff x="2273196" y="13885"/>
                <a:chExt cx="1106992" cy="1106992"/>
              </a:xfrm>
              <a:solidFill>
                <a:srgbClr val="324600"/>
              </a:solidFill>
            </p:grpSpPr>
            <p:sp>
              <p:nvSpPr>
                <p:cNvPr id="11" name="Rectangle 10"/>
                <p:cNvSpPr/>
                <p:nvPr/>
              </p:nvSpPr>
              <p:spPr>
                <a:xfrm>
                  <a:off x="2273196" y="13885"/>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2273196" y="13885"/>
                  <a:ext cx="1106992" cy="1106992"/>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Service Lifecycle</a:t>
                  </a:r>
                </a:p>
              </p:txBody>
            </p:sp>
          </p:grpSp>
          <p:pic>
            <p:nvPicPr>
              <p:cNvPr id="63" name="Picture 2" descr="C:\Users\mitchellg\Desktop\Automated_2.png"/>
              <p:cNvPicPr>
                <a:picLocks noChangeAspect="1" noChangeArrowheads="1"/>
              </p:cNvPicPr>
              <p:nvPr/>
            </p:nvPicPr>
            <p:blipFill>
              <a:blip r:embed="rId8" cstate="email">
                <a:lum bright="100000"/>
                <a:extLst>
                  <a:ext uri="{28A0092B-C50C-407E-A947-70E740481C1C}">
                    <a14:useLocalDpi xmlns:a14="http://schemas.microsoft.com/office/drawing/2010/main"/>
                  </a:ext>
                </a:extLst>
              </a:blip>
              <a:srcRect/>
              <a:stretch>
                <a:fillRect/>
              </a:stretch>
            </p:blipFill>
            <p:spPr bwMode="auto">
              <a:xfrm>
                <a:off x="8969487" y="2975729"/>
                <a:ext cx="634221" cy="634221"/>
              </a:xfrm>
              <a:prstGeom prst="rect">
                <a:avLst/>
              </a:prstGeom>
              <a:noFill/>
            </p:spPr>
          </p:pic>
          <p:sp>
            <p:nvSpPr>
              <p:cNvPr id="72" name="Rectangle 71"/>
              <p:cNvSpPr/>
              <p:nvPr/>
            </p:nvSpPr>
            <p:spPr>
              <a:xfrm>
                <a:off x="8578459" y="2391477"/>
                <a:ext cx="1416276" cy="310959"/>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6</a:t>
                </a:r>
              </a:p>
            </p:txBody>
          </p:sp>
        </p:grpSp>
        <p:grpSp>
          <p:nvGrpSpPr>
            <p:cNvPr id="81" name="Group 80"/>
            <p:cNvGrpSpPr/>
            <p:nvPr/>
          </p:nvGrpSpPr>
          <p:grpSpPr>
            <a:xfrm>
              <a:off x="10169298" y="2386884"/>
              <a:ext cx="1416277" cy="1751842"/>
              <a:chOff x="10169298" y="2386884"/>
              <a:chExt cx="1416277" cy="1751842"/>
            </a:xfrm>
          </p:grpSpPr>
          <p:grpSp>
            <p:nvGrpSpPr>
              <p:cNvPr id="23" name="Group 22"/>
              <p:cNvGrpSpPr/>
              <p:nvPr/>
            </p:nvGrpSpPr>
            <p:grpSpPr>
              <a:xfrm>
                <a:off x="10169299" y="2722450"/>
                <a:ext cx="1416276" cy="1416276"/>
                <a:chOff x="2273196" y="13885"/>
                <a:chExt cx="1106992" cy="1106992"/>
              </a:xfrm>
              <a:solidFill>
                <a:srgbClr val="324600"/>
              </a:solidFill>
            </p:grpSpPr>
            <p:sp>
              <p:nvSpPr>
                <p:cNvPr id="24" name="Rectangle 23"/>
                <p:cNvSpPr/>
                <p:nvPr/>
              </p:nvSpPr>
              <p:spPr>
                <a:xfrm>
                  <a:off x="2273196" y="13885"/>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2273196" y="13885"/>
                  <a:ext cx="1106992" cy="1106992"/>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Self Service</a:t>
                  </a:r>
                </a:p>
              </p:txBody>
            </p:sp>
          </p:grpSp>
          <p:pic>
            <p:nvPicPr>
              <p:cNvPr id="64" name="Picture 2" descr="\\MAGNUM\Projects\Microsoft\Cloud Power FY12\Design\Icons\PNGs\Cloud_on_your_terms.png"/>
              <p:cNvPicPr>
                <a:picLocks noChangeAspect="1" noChangeArrowheads="1"/>
              </p:cNvPicPr>
              <p:nvPr/>
            </p:nvPicPr>
            <p:blipFill>
              <a:blip r:embed="rId9" cstate="email">
                <a:lum bright="100000"/>
                <a:extLst>
                  <a:ext uri="{28A0092B-C50C-407E-A947-70E740481C1C}">
                    <a14:useLocalDpi xmlns:a14="http://schemas.microsoft.com/office/drawing/2010/main"/>
                  </a:ext>
                </a:extLst>
              </a:blip>
              <a:stretch>
                <a:fillRect/>
              </a:stretch>
            </p:blipFill>
            <p:spPr bwMode="auto">
              <a:xfrm>
                <a:off x="10560326" y="2975729"/>
                <a:ext cx="634221" cy="634221"/>
              </a:xfrm>
              <a:prstGeom prst="rect">
                <a:avLst/>
              </a:prstGeom>
              <a:noFill/>
              <a:ln>
                <a:noFill/>
              </a:ln>
            </p:spPr>
          </p:pic>
          <p:sp>
            <p:nvSpPr>
              <p:cNvPr id="73" name="Rectangle 72"/>
              <p:cNvSpPr/>
              <p:nvPr/>
            </p:nvSpPr>
            <p:spPr>
              <a:xfrm>
                <a:off x="10169298" y="2386884"/>
                <a:ext cx="1416276" cy="310959"/>
              </a:xfrm>
              <a:prstGeom prst="rect">
                <a:avLst/>
              </a:prstGeom>
              <a:solidFill>
                <a:srgbClr val="0070C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7</a:t>
                </a:r>
              </a:p>
            </p:txBody>
          </p:sp>
        </p:grpSp>
        <p:sp>
          <p:nvSpPr>
            <p:cNvPr id="82" name="Pentagon 81"/>
            <p:cNvSpPr/>
            <p:nvPr/>
          </p:nvSpPr>
          <p:spPr bwMode="auto">
            <a:xfrm>
              <a:off x="624280" y="4400020"/>
              <a:ext cx="1730431" cy="582181"/>
            </a:xfrm>
            <a:prstGeom prst="homePlat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Quality</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Configuration Units</a:t>
              </a:r>
            </a:p>
          </p:txBody>
        </p:sp>
        <p:sp>
          <p:nvSpPr>
            <p:cNvPr id="83" name="Chevron 82"/>
            <p:cNvSpPr/>
            <p:nvPr/>
          </p:nvSpPr>
          <p:spPr bwMode="auto">
            <a:xfrm>
              <a:off x="2215116" y="4400018"/>
              <a:ext cx="1730431" cy="582181"/>
            </a:xfrm>
            <a:prstGeom prst="chevr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Design </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for catastrophe</a:t>
              </a:r>
            </a:p>
          </p:txBody>
        </p:sp>
        <p:sp>
          <p:nvSpPr>
            <p:cNvPr id="84" name="Chevron 83"/>
            <p:cNvSpPr/>
            <p:nvPr/>
          </p:nvSpPr>
          <p:spPr bwMode="auto">
            <a:xfrm>
              <a:off x="3805952" y="4400020"/>
              <a:ext cx="1730431" cy="582181"/>
            </a:xfrm>
            <a:prstGeom prst="chevr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Agree on service</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delivered</a:t>
              </a:r>
            </a:p>
          </p:txBody>
        </p:sp>
        <p:sp>
          <p:nvSpPr>
            <p:cNvPr id="85" name="Chevron 84"/>
            <p:cNvSpPr/>
            <p:nvPr/>
          </p:nvSpPr>
          <p:spPr bwMode="auto">
            <a:xfrm>
              <a:off x="5396788" y="4400020"/>
              <a:ext cx="1730431" cy="582181"/>
            </a:xfrm>
            <a:prstGeom prst="chevr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Quality Assurance</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Pre production</a:t>
              </a:r>
            </a:p>
          </p:txBody>
        </p:sp>
        <p:sp>
          <p:nvSpPr>
            <p:cNvPr id="86" name="Chevron 85"/>
            <p:cNvSpPr/>
            <p:nvPr/>
          </p:nvSpPr>
          <p:spPr bwMode="auto">
            <a:xfrm>
              <a:off x="6987624" y="4400017"/>
              <a:ext cx="1730431" cy="582181"/>
            </a:xfrm>
            <a:prstGeom prst="chevr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Automate best </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practices</a:t>
              </a:r>
            </a:p>
          </p:txBody>
        </p:sp>
        <p:sp>
          <p:nvSpPr>
            <p:cNvPr id="87" name="Chevron 86"/>
            <p:cNvSpPr/>
            <p:nvPr/>
          </p:nvSpPr>
          <p:spPr bwMode="auto">
            <a:xfrm>
              <a:off x="8578460" y="4400020"/>
              <a:ext cx="1730431" cy="582181"/>
            </a:xfrm>
            <a:prstGeom prst="chevr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Build a consistent</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quality delivery cycle</a:t>
              </a:r>
            </a:p>
          </p:txBody>
        </p:sp>
        <p:sp>
          <p:nvSpPr>
            <p:cNvPr id="88" name="Chevron 87"/>
            <p:cNvSpPr/>
            <p:nvPr/>
          </p:nvSpPr>
          <p:spPr bwMode="auto">
            <a:xfrm>
              <a:off x="10169299" y="4400015"/>
              <a:ext cx="1730431" cy="582181"/>
            </a:xfrm>
            <a:prstGeom prst="chevr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Provide user with</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a provisioning &amp; </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service level portal</a:t>
              </a:r>
            </a:p>
          </p:txBody>
        </p:sp>
        <p:sp>
          <p:nvSpPr>
            <p:cNvPr id="3" name="Pentagon 2"/>
            <p:cNvSpPr/>
            <p:nvPr/>
          </p:nvSpPr>
          <p:spPr bwMode="auto">
            <a:xfrm>
              <a:off x="624280" y="1821242"/>
              <a:ext cx="6690920" cy="460979"/>
            </a:xfrm>
            <a:prstGeom prst="homePlate">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Build</a:t>
              </a:r>
            </a:p>
          </p:txBody>
        </p:sp>
        <p:sp>
          <p:nvSpPr>
            <p:cNvPr id="4" name="Chevron 3"/>
            <p:cNvSpPr/>
            <p:nvPr/>
          </p:nvSpPr>
          <p:spPr bwMode="auto">
            <a:xfrm>
              <a:off x="7127219" y="1821242"/>
              <a:ext cx="4458355" cy="460979"/>
            </a:xfrm>
            <a:prstGeom prst="chevron">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Run</a:t>
              </a:r>
            </a:p>
          </p:txBody>
        </p:sp>
      </p:grpSp>
    </p:spTree>
    <p:extLst>
      <p:ext uri="{BB962C8B-B14F-4D97-AF65-F5344CB8AC3E}">
        <p14:creationId xmlns:p14="http://schemas.microsoft.com/office/powerpoint/2010/main" val="142879664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5936" y="2877442"/>
            <a:ext cx="11453328" cy="1242882"/>
          </a:xfrm>
        </p:spPr>
        <p:txBody>
          <a:bodyPr/>
          <a:lstStyle/>
          <a:p>
            <a:r>
              <a:rPr lang="en-US" dirty="0" smtClean="0"/>
              <a:t>How Microsoft can help</a:t>
            </a:r>
            <a:endParaRPr lang="en-US" dirty="0"/>
          </a:p>
        </p:txBody>
      </p:sp>
    </p:spTree>
    <p:extLst>
      <p:ext uri="{BB962C8B-B14F-4D97-AF65-F5344CB8AC3E}">
        <p14:creationId xmlns:p14="http://schemas.microsoft.com/office/powerpoint/2010/main" val="285639525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p:txBody>
          <a:bodyPr/>
          <a:lstStyle/>
          <a:p>
            <a:r>
              <a:rPr lang="en-US" dirty="0" smtClean="0"/>
              <a:t>200+ Cloud Services </a:t>
            </a:r>
            <a:endParaRPr lang="en-US" dirty="0"/>
          </a:p>
        </p:txBody>
      </p:sp>
      <p:pic>
        <p:nvPicPr>
          <p:cNvPr id="57" name="Picture 56"/>
          <p:cNvPicPr>
            <a:picLocks noChangeAspect="1"/>
          </p:cNvPicPr>
          <p:nvPr/>
        </p:nvPicPr>
        <p:blipFill>
          <a:blip r:embed="rId3" cstate="email">
            <a:lum contrast="10000"/>
            <a:extLst>
              <a:ext uri="{28A0092B-C50C-407E-A947-70E740481C1C}">
                <a14:useLocalDpi xmlns:a14="http://schemas.microsoft.com/office/drawing/2010/main"/>
              </a:ext>
            </a:extLst>
          </a:blip>
          <a:stretch>
            <a:fillRect/>
          </a:stretch>
        </p:blipFill>
        <p:spPr>
          <a:xfrm>
            <a:off x="531278" y="801342"/>
            <a:ext cx="11665445" cy="5236175"/>
          </a:xfrm>
          <a:prstGeom prst="rect">
            <a:avLst/>
          </a:prstGeom>
        </p:spPr>
      </p:pic>
      <p:sp>
        <p:nvSpPr>
          <p:cNvPr id="4" name="Rectangle 3"/>
          <p:cNvSpPr/>
          <p:nvPr/>
        </p:nvSpPr>
        <p:spPr bwMode="auto">
          <a:xfrm>
            <a:off x="960" y="6207910"/>
            <a:ext cx="12432947" cy="786119"/>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0" tIns="45700" rIns="45700" bIns="45700" numCol="1" spcCol="0" rtlCol="0" fromWordArt="0" anchor="ctr" anchorCtr="0" forceAA="0" compatLnSpc="1">
            <a:prstTxWarp prst="textNoShape">
              <a:avLst/>
            </a:prstTxWarp>
            <a:noAutofit/>
          </a:bodyPr>
          <a:lstStyle/>
          <a:p>
            <a:pPr algn="ctr" defTabSz="913770" fontAlgn="base">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1+ billion customers, 20+ Million Businesses, 76+ markets worldwide</a:t>
            </a:r>
          </a:p>
        </p:txBody>
      </p:sp>
    </p:spTree>
    <p:extLst>
      <p:ext uri="{BB962C8B-B14F-4D97-AF65-F5344CB8AC3E}">
        <p14:creationId xmlns:p14="http://schemas.microsoft.com/office/powerpoint/2010/main" val="1018420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Best Practices for Building Your Strategy for a Private Cloud </a:t>
            </a:r>
          </a:p>
        </p:txBody>
      </p:sp>
      <p:sp>
        <p:nvSpPr>
          <p:cNvPr id="5" name="Text Placeholder 4"/>
          <p:cNvSpPr>
            <a:spLocks noGrp="1"/>
          </p:cNvSpPr>
          <p:nvPr>
            <p:ph type="body" sz="quarter" idx="12"/>
          </p:nvPr>
        </p:nvSpPr>
        <p:spPr/>
        <p:txBody>
          <a:bodyPr/>
          <a:lstStyle/>
          <a:p>
            <a:r>
              <a:rPr lang="en-US" dirty="0"/>
              <a:t>Eduardo Kassner</a:t>
            </a:r>
          </a:p>
          <a:p>
            <a:r>
              <a:rPr lang="en-US" dirty="0"/>
              <a:t>Principal, Enterprise Strategy</a:t>
            </a:r>
          </a:p>
          <a:p>
            <a:r>
              <a:rPr lang="en-US" dirty="0"/>
              <a:t>Microsoft Corporation</a:t>
            </a:r>
          </a:p>
        </p:txBody>
      </p:sp>
      <p:sp>
        <p:nvSpPr>
          <p:cNvPr id="14" name="Text Placeholder 13"/>
          <p:cNvSpPr>
            <a:spLocks noGrp="1"/>
          </p:cNvSpPr>
          <p:nvPr>
            <p:ph type="body" sz="quarter" idx="13"/>
          </p:nvPr>
        </p:nvSpPr>
        <p:spPr/>
        <p:txBody>
          <a:bodyPr/>
          <a:lstStyle/>
          <a:p>
            <a:r>
              <a:rPr lang="en-US" dirty="0"/>
              <a:t>ATC-B204</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email">
            <a:lum contrast="10000"/>
            <a:extLst>
              <a:ext uri="{28A0092B-C50C-407E-A947-70E740481C1C}">
                <a14:useLocalDpi xmlns:a14="http://schemas.microsoft.com/office/drawing/2010/main"/>
              </a:ext>
            </a:extLst>
          </a:blip>
          <a:stretch>
            <a:fillRect/>
          </a:stretch>
        </p:blipFill>
        <p:spPr>
          <a:xfrm>
            <a:off x="384708" y="1186297"/>
            <a:ext cx="11665445" cy="5236175"/>
          </a:xfrm>
          <a:prstGeom prst="rect">
            <a:avLst/>
          </a:prstGeom>
        </p:spPr>
      </p:pic>
      <p:sp>
        <p:nvSpPr>
          <p:cNvPr id="39" name="Freeform 38"/>
          <p:cNvSpPr/>
          <p:nvPr/>
        </p:nvSpPr>
        <p:spPr bwMode="auto">
          <a:xfrm flipH="1" flipV="1">
            <a:off x="4918755" y="-730210"/>
            <a:ext cx="7700489" cy="4951563"/>
          </a:xfrm>
          <a:custGeom>
            <a:avLst/>
            <a:gdLst>
              <a:gd name="connsiteX0" fmla="*/ 1575861 w 7617812"/>
              <a:gd name="connsiteY0" fmla="*/ 0 h 5314901"/>
              <a:gd name="connsiteX1" fmla="*/ 743292 w 7617812"/>
              <a:gd name="connsiteY1" fmla="*/ 2817934 h 5314901"/>
              <a:gd name="connsiteX2" fmla="*/ 2622348 w 7617812"/>
              <a:gd name="connsiteY2" fmla="*/ 3749294 h 5314901"/>
              <a:gd name="connsiteX3" fmla="*/ 5771107 w 7617812"/>
              <a:gd name="connsiteY3" fmla="*/ 2340380 h 5314901"/>
              <a:gd name="connsiteX4" fmla="*/ 5475022 w 7617812"/>
              <a:gd name="connsiteY4" fmla="*/ 1583909 h 5314901"/>
              <a:gd name="connsiteX5" fmla="*/ 7617812 w 7617812"/>
              <a:gd name="connsiteY5" fmla="*/ 1929520 h 5314901"/>
              <a:gd name="connsiteX6" fmla="*/ 6835484 w 7617812"/>
              <a:gd name="connsiteY6" fmla="*/ 4595231 h 5314901"/>
              <a:gd name="connsiteX7" fmla="*/ 6456280 w 7617812"/>
              <a:gd name="connsiteY7" fmla="*/ 3731437 h 5314901"/>
              <a:gd name="connsiteX8" fmla="*/ 6427522 w 7617812"/>
              <a:gd name="connsiteY8" fmla="*/ 3778159 h 5314901"/>
              <a:gd name="connsiteX9" fmla="*/ 5568659 w 7617812"/>
              <a:gd name="connsiteY9" fmla="*/ 4394300 h 5314901"/>
              <a:gd name="connsiteX10" fmla="*/ 5130509 w 7617812"/>
              <a:gd name="connsiteY10" fmla="*/ 4656238 h 5314901"/>
              <a:gd name="connsiteX11" fmla="*/ 4682834 w 7617812"/>
              <a:gd name="connsiteY11" fmla="*/ 4875313 h 5314901"/>
              <a:gd name="connsiteX12" fmla="*/ 4273259 w 7617812"/>
              <a:gd name="connsiteY12" fmla="*/ 5046763 h 5314901"/>
              <a:gd name="connsiteX13" fmla="*/ 3563957 w 7617812"/>
              <a:gd name="connsiteY13" fmla="*/ 5267322 h 5314901"/>
              <a:gd name="connsiteX14" fmla="*/ 52521 w 7617812"/>
              <a:gd name="connsiteY14" fmla="*/ 3049145 h 5314901"/>
              <a:gd name="connsiteX15" fmla="*/ 1575861 w 7617812"/>
              <a:gd name="connsiteY15" fmla="*/ 0 h 5314901"/>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56280 w 7617812"/>
              <a:gd name="connsiteY7" fmla="*/ 3731437 h 5333272"/>
              <a:gd name="connsiteX8" fmla="*/ 6427522 w 7617812"/>
              <a:gd name="connsiteY8" fmla="*/ 3778159 h 5333272"/>
              <a:gd name="connsiteX9" fmla="*/ 5568659 w 7617812"/>
              <a:gd name="connsiteY9" fmla="*/ 4394300 h 5333272"/>
              <a:gd name="connsiteX10" fmla="*/ 5130509 w 7617812"/>
              <a:gd name="connsiteY10" fmla="*/ 4656238 h 5333272"/>
              <a:gd name="connsiteX11" fmla="*/ 4682834 w 7617812"/>
              <a:gd name="connsiteY11" fmla="*/ 4875313 h 5333272"/>
              <a:gd name="connsiteX12" fmla="*/ 4273259 w 7617812"/>
              <a:gd name="connsiteY12" fmla="*/ 5046763 h 5333272"/>
              <a:gd name="connsiteX13" fmla="*/ 3430607 w 7617812"/>
              <a:gd name="connsiteY13" fmla="*/ 5286372 h 5333272"/>
              <a:gd name="connsiteX14" fmla="*/ 52521 w 7617812"/>
              <a:gd name="connsiteY14" fmla="*/ 3049145 h 5333272"/>
              <a:gd name="connsiteX15" fmla="*/ 1575861 w 7617812"/>
              <a:gd name="connsiteY15"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56280 w 7617812"/>
              <a:gd name="connsiteY7" fmla="*/ 3731437 h 5333272"/>
              <a:gd name="connsiteX8" fmla="*/ 6427522 w 7617812"/>
              <a:gd name="connsiteY8" fmla="*/ 3778159 h 5333272"/>
              <a:gd name="connsiteX9" fmla="*/ 5568659 w 7617812"/>
              <a:gd name="connsiteY9" fmla="*/ 4394300 h 5333272"/>
              <a:gd name="connsiteX10" fmla="*/ 5130509 w 7617812"/>
              <a:gd name="connsiteY10" fmla="*/ 4656238 h 5333272"/>
              <a:gd name="connsiteX11" fmla="*/ 4682834 w 7617812"/>
              <a:gd name="connsiteY11" fmla="*/ 4875313 h 5333272"/>
              <a:gd name="connsiteX12" fmla="*/ 4273259 w 7617812"/>
              <a:gd name="connsiteY12" fmla="*/ 5046763 h 5333272"/>
              <a:gd name="connsiteX13" fmla="*/ 3430607 w 7617812"/>
              <a:gd name="connsiteY13" fmla="*/ 5286372 h 5333272"/>
              <a:gd name="connsiteX14" fmla="*/ 52521 w 7617812"/>
              <a:gd name="connsiteY14" fmla="*/ 3049145 h 5333272"/>
              <a:gd name="connsiteX15" fmla="*/ 1575861 w 7617812"/>
              <a:gd name="connsiteY15"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56280 w 7617812"/>
              <a:gd name="connsiteY7" fmla="*/ 3731437 h 5333272"/>
              <a:gd name="connsiteX8" fmla="*/ 6427522 w 7617812"/>
              <a:gd name="connsiteY8" fmla="*/ 3778159 h 5333272"/>
              <a:gd name="connsiteX9" fmla="*/ 5568659 w 7617812"/>
              <a:gd name="connsiteY9" fmla="*/ 4394300 h 5333272"/>
              <a:gd name="connsiteX10" fmla="*/ 5130509 w 7617812"/>
              <a:gd name="connsiteY10" fmla="*/ 4656238 h 5333272"/>
              <a:gd name="connsiteX11" fmla="*/ 4682834 w 7617812"/>
              <a:gd name="connsiteY11" fmla="*/ 4875313 h 5333272"/>
              <a:gd name="connsiteX12" fmla="*/ 4273259 w 7617812"/>
              <a:gd name="connsiteY12" fmla="*/ 5046763 h 5333272"/>
              <a:gd name="connsiteX13" fmla="*/ 3430607 w 7617812"/>
              <a:gd name="connsiteY13" fmla="*/ 5286372 h 5333272"/>
              <a:gd name="connsiteX14" fmla="*/ 52521 w 7617812"/>
              <a:gd name="connsiteY14" fmla="*/ 3049145 h 5333272"/>
              <a:gd name="connsiteX15" fmla="*/ 1575861 w 7617812"/>
              <a:gd name="connsiteY15"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56280 w 7617812"/>
              <a:gd name="connsiteY7" fmla="*/ 373143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4273259 w 7617812"/>
              <a:gd name="connsiteY11" fmla="*/ 5046763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4273259 w 7617812"/>
              <a:gd name="connsiteY11" fmla="*/ 5046763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815068 w 7617812"/>
              <a:gd name="connsiteY3" fmla="*/ 2410718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4682834 w 7617812"/>
              <a:gd name="connsiteY9" fmla="*/ 4875313 h 5333272"/>
              <a:gd name="connsiteX10" fmla="*/ 3935121 w 7617812"/>
              <a:gd name="connsiteY10" fmla="*/ 5146775 h 5333272"/>
              <a:gd name="connsiteX11" fmla="*/ 3430607 w 7617812"/>
              <a:gd name="connsiteY11" fmla="*/ 5286372 h 5333272"/>
              <a:gd name="connsiteX12" fmla="*/ 52521 w 7617812"/>
              <a:gd name="connsiteY12" fmla="*/ 3049145 h 5333272"/>
              <a:gd name="connsiteX13" fmla="*/ 1575861 w 7617812"/>
              <a:gd name="connsiteY13"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3935121 w 7617812"/>
              <a:gd name="connsiteY9" fmla="*/ 5146775 h 5333272"/>
              <a:gd name="connsiteX10" fmla="*/ 3430607 w 7617812"/>
              <a:gd name="connsiteY10" fmla="*/ 5286372 h 5333272"/>
              <a:gd name="connsiteX11" fmla="*/ 52521 w 7617812"/>
              <a:gd name="connsiteY11" fmla="*/ 3049145 h 5333272"/>
              <a:gd name="connsiteX12" fmla="*/ 1575861 w 7617812"/>
              <a:gd name="connsiteY12"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3935121 w 7617812"/>
              <a:gd name="connsiteY9" fmla="*/ 5146775 h 5333272"/>
              <a:gd name="connsiteX10" fmla="*/ 3430607 w 7617812"/>
              <a:gd name="connsiteY10" fmla="*/ 5286372 h 5333272"/>
              <a:gd name="connsiteX11" fmla="*/ 52521 w 7617812"/>
              <a:gd name="connsiteY11" fmla="*/ 3049145 h 5333272"/>
              <a:gd name="connsiteX12" fmla="*/ 1575861 w 7617812"/>
              <a:gd name="connsiteY12"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3430607 w 7617812"/>
              <a:gd name="connsiteY9" fmla="*/ 5286372 h 5333272"/>
              <a:gd name="connsiteX10" fmla="*/ 52521 w 7617812"/>
              <a:gd name="connsiteY10" fmla="*/ 3049145 h 5333272"/>
              <a:gd name="connsiteX11" fmla="*/ 1575861 w 7617812"/>
              <a:gd name="connsiteY11" fmla="*/ 0 h 5333272"/>
              <a:gd name="connsiteX0" fmla="*/ 1575861 w 7617812"/>
              <a:gd name="connsiteY0" fmla="*/ 0 h 5435325"/>
              <a:gd name="connsiteX1" fmla="*/ 743292 w 7617812"/>
              <a:gd name="connsiteY1" fmla="*/ 2817934 h 5435325"/>
              <a:gd name="connsiteX2" fmla="*/ 2622348 w 7617812"/>
              <a:gd name="connsiteY2" fmla="*/ 3749294 h 5435325"/>
              <a:gd name="connsiteX3" fmla="*/ 5753522 w 7617812"/>
              <a:gd name="connsiteY3" fmla="*/ 2349172 h 5435325"/>
              <a:gd name="connsiteX4" fmla="*/ 5475022 w 7617812"/>
              <a:gd name="connsiteY4" fmla="*/ 1583909 h 5435325"/>
              <a:gd name="connsiteX5" fmla="*/ 7617812 w 7617812"/>
              <a:gd name="connsiteY5" fmla="*/ 1929520 h 5435325"/>
              <a:gd name="connsiteX6" fmla="*/ 6835484 w 7617812"/>
              <a:gd name="connsiteY6" fmla="*/ 4595231 h 5435325"/>
              <a:gd name="connsiteX7" fmla="*/ 6479360 w 7617812"/>
              <a:gd name="connsiteY7" fmla="*/ 3750487 h 5435325"/>
              <a:gd name="connsiteX8" fmla="*/ 5568659 w 7617812"/>
              <a:gd name="connsiteY8" fmla="*/ 4394300 h 5435325"/>
              <a:gd name="connsiteX9" fmla="*/ 3096500 w 7617812"/>
              <a:gd name="connsiteY9" fmla="*/ 5391880 h 5435325"/>
              <a:gd name="connsiteX10" fmla="*/ 52521 w 7617812"/>
              <a:gd name="connsiteY10" fmla="*/ 3049145 h 5435325"/>
              <a:gd name="connsiteX11" fmla="*/ 1575861 w 7617812"/>
              <a:gd name="connsiteY11" fmla="*/ 0 h 5435325"/>
              <a:gd name="connsiteX0" fmla="*/ 1575861 w 7617812"/>
              <a:gd name="connsiteY0" fmla="*/ 0 h 5435325"/>
              <a:gd name="connsiteX1" fmla="*/ 743292 w 7617812"/>
              <a:gd name="connsiteY1" fmla="*/ 2817934 h 5435325"/>
              <a:gd name="connsiteX2" fmla="*/ 2622348 w 7617812"/>
              <a:gd name="connsiteY2" fmla="*/ 3749294 h 5435325"/>
              <a:gd name="connsiteX3" fmla="*/ 5753522 w 7617812"/>
              <a:gd name="connsiteY3" fmla="*/ 2349172 h 5435325"/>
              <a:gd name="connsiteX4" fmla="*/ 5475022 w 7617812"/>
              <a:gd name="connsiteY4" fmla="*/ 1583909 h 5435325"/>
              <a:gd name="connsiteX5" fmla="*/ 7617812 w 7617812"/>
              <a:gd name="connsiteY5" fmla="*/ 1929520 h 5435325"/>
              <a:gd name="connsiteX6" fmla="*/ 6835484 w 7617812"/>
              <a:gd name="connsiteY6" fmla="*/ 4595231 h 5435325"/>
              <a:gd name="connsiteX7" fmla="*/ 6479360 w 7617812"/>
              <a:gd name="connsiteY7" fmla="*/ 3750487 h 5435325"/>
              <a:gd name="connsiteX8" fmla="*/ 5568659 w 7617812"/>
              <a:gd name="connsiteY8" fmla="*/ 4394300 h 5435325"/>
              <a:gd name="connsiteX9" fmla="*/ 3096500 w 7617812"/>
              <a:gd name="connsiteY9" fmla="*/ 5391880 h 5435325"/>
              <a:gd name="connsiteX10" fmla="*/ 52521 w 7617812"/>
              <a:gd name="connsiteY10" fmla="*/ 3049145 h 5435325"/>
              <a:gd name="connsiteX11" fmla="*/ 1575861 w 7617812"/>
              <a:gd name="connsiteY11" fmla="*/ 0 h 5435325"/>
              <a:gd name="connsiteX0" fmla="*/ 1575861 w 7617812"/>
              <a:gd name="connsiteY0" fmla="*/ 0 h 5391880"/>
              <a:gd name="connsiteX1" fmla="*/ 743292 w 7617812"/>
              <a:gd name="connsiteY1" fmla="*/ 2817934 h 5391880"/>
              <a:gd name="connsiteX2" fmla="*/ 2622348 w 7617812"/>
              <a:gd name="connsiteY2" fmla="*/ 3749294 h 5391880"/>
              <a:gd name="connsiteX3" fmla="*/ 5753522 w 7617812"/>
              <a:gd name="connsiteY3" fmla="*/ 2349172 h 5391880"/>
              <a:gd name="connsiteX4" fmla="*/ 5475022 w 7617812"/>
              <a:gd name="connsiteY4" fmla="*/ 1583909 h 5391880"/>
              <a:gd name="connsiteX5" fmla="*/ 7617812 w 7617812"/>
              <a:gd name="connsiteY5" fmla="*/ 1929520 h 5391880"/>
              <a:gd name="connsiteX6" fmla="*/ 6835484 w 7617812"/>
              <a:gd name="connsiteY6" fmla="*/ 4595231 h 5391880"/>
              <a:gd name="connsiteX7" fmla="*/ 6479360 w 7617812"/>
              <a:gd name="connsiteY7" fmla="*/ 3750487 h 5391880"/>
              <a:gd name="connsiteX8" fmla="*/ 5568659 w 7617812"/>
              <a:gd name="connsiteY8" fmla="*/ 4394300 h 5391880"/>
              <a:gd name="connsiteX9" fmla="*/ 3096500 w 7617812"/>
              <a:gd name="connsiteY9" fmla="*/ 5391880 h 5391880"/>
              <a:gd name="connsiteX10" fmla="*/ 52521 w 7617812"/>
              <a:gd name="connsiteY10" fmla="*/ 3049145 h 5391880"/>
              <a:gd name="connsiteX11" fmla="*/ 1575861 w 7617812"/>
              <a:gd name="connsiteY11" fmla="*/ 0 h 5391880"/>
              <a:gd name="connsiteX0" fmla="*/ 1575861 w 7617812"/>
              <a:gd name="connsiteY0" fmla="*/ 0 h 5391880"/>
              <a:gd name="connsiteX1" fmla="*/ 743292 w 7617812"/>
              <a:gd name="connsiteY1" fmla="*/ 2817934 h 5391880"/>
              <a:gd name="connsiteX2" fmla="*/ 2622348 w 7617812"/>
              <a:gd name="connsiteY2" fmla="*/ 3749294 h 5391880"/>
              <a:gd name="connsiteX3" fmla="*/ 5753522 w 7617812"/>
              <a:gd name="connsiteY3" fmla="*/ 2349172 h 5391880"/>
              <a:gd name="connsiteX4" fmla="*/ 5475022 w 7617812"/>
              <a:gd name="connsiteY4" fmla="*/ 1583909 h 5391880"/>
              <a:gd name="connsiteX5" fmla="*/ 7617812 w 7617812"/>
              <a:gd name="connsiteY5" fmla="*/ 1929520 h 5391880"/>
              <a:gd name="connsiteX6" fmla="*/ 6835484 w 7617812"/>
              <a:gd name="connsiteY6" fmla="*/ 4595231 h 5391880"/>
              <a:gd name="connsiteX7" fmla="*/ 6479360 w 7617812"/>
              <a:gd name="connsiteY7" fmla="*/ 3750487 h 5391880"/>
              <a:gd name="connsiteX8" fmla="*/ 5568659 w 7617812"/>
              <a:gd name="connsiteY8" fmla="*/ 4394300 h 5391880"/>
              <a:gd name="connsiteX9" fmla="*/ 3096500 w 7617812"/>
              <a:gd name="connsiteY9" fmla="*/ 5391880 h 5391880"/>
              <a:gd name="connsiteX10" fmla="*/ 52521 w 7617812"/>
              <a:gd name="connsiteY10" fmla="*/ 3049145 h 5391880"/>
              <a:gd name="connsiteX11" fmla="*/ 1575861 w 7617812"/>
              <a:gd name="connsiteY11" fmla="*/ 0 h 5391880"/>
              <a:gd name="connsiteX0" fmla="*/ 1575861 w 7617812"/>
              <a:gd name="connsiteY0" fmla="*/ 0 h 5391880"/>
              <a:gd name="connsiteX1" fmla="*/ 743292 w 7617812"/>
              <a:gd name="connsiteY1" fmla="*/ 2817934 h 5391880"/>
              <a:gd name="connsiteX2" fmla="*/ 2622348 w 7617812"/>
              <a:gd name="connsiteY2" fmla="*/ 3749294 h 5391880"/>
              <a:gd name="connsiteX3" fmla="*/ 5753522 w 7617812"/>
              <a:gd name="connsiteY3" fmla="*/ 2349172 h 5391880"/>
              <a:gd name="connsiteX4" fmla="*/ 5475022 w 7617812"/>
              <a:gd name="connsiteY4" fmla="*/ 1583909 h 5391880"/>
              <a:gd name="connsiteX5" fmla="*/ 7617812 w 7617812"/>
              <a:gd name="connsiteY5" fmla="*/ 1929520 h 5391880"/>
              <a:gd name="connsiteX6" fmla="*/ 6835484 w 7617812"/>
              <a:gd name="connsiteY6" fmla="*/ 4595231 h 5391880"/>
              <a:gd name="connsiteX7" fmla="*/ 6479360 w 7617812"/>
              <a:gd name="connsiteY7" fmla="*/ 3750487 h 5391880"/>
              <a:gd name="connsiteX8" fmla="*/ 5568659 w 7617812"/>
              <a:gd name="connsiteY8" fmla="*/ 4394300 h 5391880"/>
              <a:gd name="connsiteX9" fmla="*/ 3096500 w 7617812"/>
              <a:gd name="connsiteY9" fmla="*/ 5391880 h 5391880"/>
              <a:gd name="connsiteX10" fmla="*/ 52521 w 7617812"/>
              <a:gd name="connsiteY10" fmla="*/ 3049145 h 5391880"/>
              <a:gd name="connsiteX11" fmla="*/ 1575861 w 7617812"/>
              <a:gd name="connsiteY11" fmla="*/ 0 h 5391880"/>
              <a:gd name="connsiteX0" fmla="*/ 1575861 w 7617812"/>
              <a:gd name="connsiteY0" fmla="*/ 0 h 5391880"/>
              <a:gd name="connsiteX1" fmla="*/ 743292 w 7617812"/>
              <a:gd name="connsiteY1" fmla="*/ 2817934 h 5391880"/>
              <a:gd name="connsiteX2" fmla="*/ 2622348 w 7617812"/>
              <a:gd name="connsiteY2" fmla="*/ 3749294 h 5391880"/>
              <a:gd name="connsiteX3" fmla="*/ 5753522 w 7617812"/>
              <a:gd name="connsiteY3" fmla="*/ 2349172 h 5391880"/>
              <a:gd name="connsiteX4" fmla="*/ 5475022 w 7617812"/>
              <a:gd name="connsiteY4" fmla="*/ 1583909 h 5391880"/>
              <a:gd name="connsiteX5" fmla="*/ 7617812 w 7617812"/>
              <a:gd name="connsiteY5" fmla="*/ 1929520 h 5391880"/>
              <a:gd name="connsiteX6" fmla="*/ 6835484 w 7617812"/>
              <a:gd name="connsiteY6" fmla="*/ 4595231 h 5391880"/>
              <a:gd name="connsiteX7" fmla="*/ 6479360 w 7617812"/>
              <a:gd name="connsiteY7" fmla="*/ 3750487 h 5391880"/>
              <a:gd name="connsiteX8" fmla="*/ 5568659 w 7617812"/>
              <a:gd name="connsiteY8" fmla="*/ 4394300 h 5391880"/>
              <a:gd name="connsiteX9" fmla="*/ 3096500 w 7617812"/>
              <a:gd name="connsiteY9" fmla="*/ 5391880 h 5391880"/>
              <a:gd name="connsiteX10" fmla="*/ 52521 w 7617812"/>
              <a:gd name="connsiteY10" fmla="*/ 3049145 h 5391880"/>
              <a:gd name="connsiteX11" fmla="*/ 1575861 w 7617812"/>
              <a:gd name="connsiteY11" fmla="*/ 0 h 5391880"/>
              <a:gd name="connsiteX0" fmla="*/ 1575861 w 7617812"/>
              <a:gd name="connsiteY0" fmla="*/ 0 h 5286372"/>
              <a:gd name="connsiteX1" fmla="*/ 743292 w 7617812"/>
              <a:gd name="connsiteY1" fmla="*/ 2817934 h 5286372"/>
              <a:gd name="connsiteX2" fmla="*/ 2622348 w 7617812"/>
              <a:gd name="connsiteY2" fmla="*/ 3749294 h 5286372"/>
              <a:gd name="connsiteX3" fmla="*/ 5753522 w 7617812"/>
              <a:gd name="connsiteY3" fmla="*/ 2349172 h 5286372"/>
              <a:gd name="connsiteX4" fmla="*/ 5475022 w 7617812"/>
              <a:gd name="connsiteY4" fmla="*/ 1583909 h 5286372"/>
              <a:gd name="connsiteX5" fmla="*/ 7617812 w 7617812"/>
              <a:gd name="connsiteY5" fmla="*/ 1929520 h 5286372"/>
              <a:gd name="connsiteX6" fmla="*/ 6835484 w 7617812"/>
              <a:gd name="connsiteY6" fmla="*/ 4595231 h 5286372"/>
              <a:gd name="connsiteX7" fmla="*/ 6479360 w 7617812"/>
              <a:gd name="connsiteY7" fmla="*/ 3750487 h 5286372"/>
              <a:gd name="connsiteX8" fmla="*/ 5568659 w 7617812"/>
              <a:gd name="connsiteY8" fmla="*/ 4394300 h 5286372"/>
              <a:gd name="connsiteX9" fmla="*/ 3096500 w 7617812"/>
              <a:gd name="connsiteY9" fmla="*/ 5286372 h 5286372"/>
              <a:gd name="connsiteX10" fmla="*/ 52521 w 7617812"/>
              <a:gd name="connsiteY10" fmla="*/ 3049145 h 5286372"/>
              <a:gd name="connsiteX11" fmla="*/ 1575861 w 7617812"/>
              <a:gd name="connsiteY11" fmla="*/ 0 h 5286372"/>
              <a:gd name="connsiteX0" fmla="*/ 1575861 w 7617812"/>
              <a:gd name="connsiteY0" fmla="*/ 0 h 5347918"/>
              <a:gd name="connsiteX1" fmla="*/ 743292 w 7617812"/>
              <a:gd name="connsiteY1" fmla="*/ 2817934 h 5347918"/>
              <a:gd name="connsiteX2" fmla="*/ 2622348 w 7617812"/>
              <a:gd name="connsiteY2" fmla="*/ 3749294 h 5347918"/>
              <a:gd name="connsiteX3" fmla="*/ 5753522 w 7617812"/>
              <a:gd name="connsiteY3" fmla="*/ 2349172 h 5347918"/>
              <a:gd name="connsiteX4" fmla="*/ 5475022 w 7617812"/>
              <a:gd name="connsiteY4" fmla="*/ 1583909 h 5347918"/>
              <a:gd name="connsiteX5" fmla="*/ 7617812 w 7617812"/>
              <a:gd name="connsiteY5" fmla="*/ 1929520 h 5347918"/>
              <a:gd name="connsiteX6" fmla="*/ 6835484 w 7617812"/>
              <a:gd name="connsiteY6" fmla="*/ 4595231 h 5347918"/>
              <a:gd name="connsiteX7" fmla="*/ 6479360 w 7617812"/>
              <a:gd name="connsiteY7" fmla="*/ 3750487 h 5347918"/>
              <a:gd name="connsiteX8" fmla="*/ 5568659 w 7617812"/>
              <a:gd name="connsiteY8" fmla="*/ 4394300 h 5347918"/>
              <a:gd name="connsiteX9" fmla="*/ 3043746 w 7617812"/>
              <a:gd name="connsiteY9" fmla="*/ 5347918 h 5347918"/>
              <a:gd name="connsiteX10" fmla="*/ 52521 w 7617812"/>
              <a:gd name="connsiteY10" fmla="*/ 3049145 h 5347918"/>
              <a:gd name="connsiteX11" fmla="*/ 1575861 w 7617812"/>
              <a:gd name="connsiteY11" fmla="*/ 0 h 5347918"/>
              <a:gd name="connsiteX0" fmla="*/ 1575861 w 7617812"/>
              <a:gd name="connsiteY0" fmla="*/ 0 h 5303957"/>
              <a:gd name="connsiteX1" fmla="*/ 743292 w 7617812"/>
              <a:gd name="connsiteY1" fmla="*/ 2817934 h 5303957"/>
              <a:gd name="connsiteX2" fmla="*/ 2622348 w 7617812"/>
              <a:gd name="connsiteY2" fmla="*/ 3749294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575861 w 7617812"/>
              <a:gd name="connsiteY0" fmla="*/ 0 h 5303957"/>
              <a:gd name="connsiteX1" fmla="*/ 743292 w 7617812"/>
              <a:gd name="connsiteY1" fmla="*/ 2817934 h 5303957"/>
              <a:gd name="connsiteX2" fmla="*/ 2622348 w 7617812"/>
              <a:gd name="connsiteY2" fmla="*/ 3749294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575861 w 7617812"/>
              <a:gd name="connsiteY0" fmla="*/ 0 h 5303957"/>
              <a:gd name="connsiteX1" fmla="*/ 743292 w 7617812"/>
              <a:gd name="connsiteY1" fmla="*/ 2817934 h 5303957"/>
              <a:gd name="connsiteX2" fmla="*/ 2622348 w 7617812"/>
              <a:gd name="connsiteY2" fmla="*/ 3749294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575861 w 7617812"/>
              <a:gd name="connsiteY0" fmla="*/ 0 h 5303957"/>
              <a:gd name="connsiteX1" fmla="*/ 743292 w 7617812"/>
              <a:gd name="connsiteY1" fmla="*/ 2817934 h 5303957"/>
              <a:gd name="connsiteX2" fmla="*/ 2842156 w 7617812"/>
              <a:gd name="connsiteY2" fmla="*/ 3758086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575861 w 7617812"/>
              <a:gd name="connsiteY0" fmla="*/ 0 h 5303957"/>
              <a:gd name="connsiteX1" fmla="*/ 743292 w 7617812"/>
              <a:gd name="connsiteY1" fmla="*/ 2817934 h 5303957"/>
              <a:gd name="connsiteX2" fmla="*/ 2806987 w 7617812"/>
              <a:gd name="connsiteY2" fmla="*/ 3740501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575861 w 7617812"/>
              <a:gd name="connsiteY0" fmla="*/ 0 h 5303957"/>
              <a:gd name="connsiteX1" fmla="*/ 743292 w 7617812"/>
              <a:gd name="connsiteY1" fmla="*/ 2817934 h 5303957"/>
              <a:gd name="connsiteX2" fmla="*/ 2806987 w 7617812"/>
              <a:gd name="connsiteY2" fmla="*/ 3740501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147371 w 7664107"/>
              <a:gd name="connsiteY0" fmla="*/ 0 h 4925888"/>
              <a:gd name="connsiteX1" fmla="*/ 789587 w 7664107"/>
              <a:gd name="connsiteY1" fmla="*/ 2439865 h 4925888"/>
              <a:gd name="connsiteX2" fmla="*/ 2853282 w 7664107"/>
              <a:gd name="connsiteY2" fmla="*/ 3362432 h 4925888"/>
              <a:gd name="connsiteX3" fmla="*/ 5799817 w 7664107"/>
              <a:gd name="connsiteY3" fmla="*/ 1971103 h 4925888"/>
              <a:gd name="connsiteX4" fmla="*/ 5521317 w 7664107"/>
              <a:gd name="connsiteY4" fmla="*/ 1205840 h 4925888"/>
              <a:gd name="connsiteX5" fmla="*/ 7664107 w 7664107"/>
              <a:gd name="connsiteY5" fmla="*/ 1551451 h 4925888"/>
              <a:gd name="connsiteX6" fmla="*/ 6881779 w 7664107"/>
              <a:gd name="connsiteY6" fmla="*/ 4217162 h 4925888"/>
              <a:gd name="connsiteX7" fmla="*/ 6525655 w 7664107"/>
              <a:gd name="connsiteY7" fmla="*/ 3372418 h 4925888"/>
              <a:gd name="connsiteX8" fmla="*/ 5614954 w 7664107"/>
              <a:gd name="connsiteY8" fmla="*/ 4016231 h 4925888"/>
              <a:gd name="connsiteX9" fmla="*/ 3081249 w 7664107"/>
              <a:gd name="connsiteY9" fmla="*/ 4925888 h 4925888"/>
              <a:gd name="connsiteX10" fmla="*/ 98816 w 7664107"/>
              <a:gd name="connsiteY10" fmla="*/ 2671076 h 4925888"/>
              <a:gd name="connsiteX11" fmla="*/ 1147371 w 7664107"/>
              <a:gd name="connsiteY11" fmla="*/ 0 h 4925888"/>
              <a:gd name="connsiteX0" fmla="*/ 1147371 w 7664107"/>
              <a:gd name="connsiteY0" fmla="*/ 0 h 4486273"/>
              <a:gd name="connsiteX1" fmla="*/ 789587 w 7664107"/>
              <a:gd name="connsiteY1" fmla="*/ 2000250 h 4486273"/>
              <a:gd name="connsiteX2" fmla="*/ 2853282 w 7664107"/>
              <a:gd name="connsiteY2" fmla="*/ 2922817 h 4486273"/>
              <a:gd name="connsiteX3" fmla="*/ 5799817 w 7664107"/>
              <a:gd name="connsiteY3" fmla="*/ 1531488 h 4486273"/>
              <a:gd name="connsiteX4" fmla="*/ 5521317 w 7664107"/>
              <a:gd name="connsiteY4" fmla="*/ 766225 h 4486273"/>
              <a:gd name="connsiteX5" fmla="*/ 7664107 w 7664107"/>
              <a:gd name="connsiteY5" fmla="*/ 1111836 h 4486273"/>
              <a:gd name="connsiteX6" fmla="*/ 6881779 w 7664107"/>
              <a:gd name="connsiteY6" fmla="*/ 3777547 h 4486273"/>
              <a:gd name="connsiteX7" fmla="*/ 6525655 w 7664107"/>
              <a:gd name="connsiteY7" fmla="*/ 2932803 h 4486273"/>
              <a:gd name="connsiteX8" fmla="*/ 5614954 w 7664107"/>
              <a:gd name="connsiteY8" fmla="*/ 3576616 h 4486273"/>
              <a:gd name="connsiteX9" fmla="*/ 3081249 w 7664107"/>
              <a:gd name="connsiteY9" fmla="*/ 4486273 h 4486273"/>
              <a:gd name="connsiteX10" fmla="*/ 98816 w 7664107"/>
              <a:gd name="connsiteY10" fmla="*/ 2231461 h 4486273"/>
              <a:gd name="connsiteX11" fmla="*/ 1147371 w 7664107"/>
              <a:gd name="connsiteY11" fmla="*/ 0 h 4486273"/>
              <a:gd name="connsiteX0" fmla="*/ 1207267 w 7653665"/>
              <a:gd name="connsiteY0" fmla="*/ 0 h 4952266"/>
              <a:gd name="connsiteX1" fmla="*/ 779145 w 7653665"/>
              <a:gd name="connsiteY1" fmla="*/ 2466243 h 4952266"/>
              <a:gd name="connsiteX2" fmla="*/ 2842840 w 7653665"/>
              <a:gd name="connsiteY2" fmla="*/ 3388810 h 4952266"/>
              <a:gd name="connsiteX3" fmla="*/ 5789375 w 7653665"/>
              <a:gd name="connsiteY3" fmla="*/ 1997481 h 4952266"/>
              <a:gd name="connsiteX4" fmla="*/ 5510875 w 7653665"/>
              <a:gd name="connsiteY4" fmla="*/ 1232218 h 4952266"/>
              <a:gd name="connsiteX5" fmla="*/ 7653665 w 7653665"/>
              <a:gd name="connsiteY5" fmla="*/ 1577829 h 4952266"/>
              <a:gd name="connsiteX6" fmla="*/ 6871337 w 7653665"/>
              <a:gd name="connsiteY6" fmla="*/ 4243540 h 4952266"/>
              <a:gd name="connsiteX7" fmla="*/ 6515213 w 7653665"/>
              <a:gd name="connsiteY7" fmla="*/ 3398796 h 4952266"/>
              <a:gd name="connsiteX8" fmla="*/ 5604512 w 7653665"/>
              <a:gd name="connsiteY8" fmla="*/ 4042609 h 4952266"/>
              <a:gd name="connsiteX9" fmla="*/ 3070807 w 7653665"/>
              <a:gd name="connsiteY9" fmla="*/ 4952266 h 4952266"/>
              <a:gd name="connsiteX10" fmla="*/ 88374 w 7653665"/>
              <a:gd name="connsiteY10" fmla="*/ 2697454 h 4952266"/>
              <a:gd name="connsiteX11" fmla="*/ 1207267 w 7653665"/>
              <a:gd name="connsiteY11" fmla="*/ 0 h 4952266"/>
              <a:gd name="connsiteX0" fmla="*/ 1219098 w 7665496"/>
              <a:gd name="connsiteY0" fmla="*/ 0 h 4952266"/>
              <a:gd name="connsiteX1" fmla="*/ 790976 w 7665496"/>
              <a:gd name="connsiteY1" fmla="*/ 2466243 h 4952266"/>
              <a:gd name="connsiteX2" fmla="*/ 2854671 w 7665496"/>
              <a:gd name="connsiteY2" fmla="*/ 3388810 h 4952266"/>
              <a:gd name="connsiteX3" fmla="*/ 5801206 w 7665496"/>
              <a:gd name="connsiteY3" fmla="*/ 1997481 h 4952266"/>
              <a:gd name="connsiteX4" fmla="*/ 5522706 w 7665496"/>
              <a:gd name="connsiteY4" fmla="*/ 1232218 h 4952266"/>
              <a:gd name="connsiteX5" fmla="*/ 7665496 w 7665496"/>
              <a:gd name="connsiteY5" fmla="*/ 1577829 h 4952266"/>
              <a:gd name="connsiteX6" fmla="*/ 6883168 w 7665496"/>
              <a:gd name="connsiteY6" fmla="*/ 4243540 h 4952266"/>
              <a:gd name="connsiteX7" fmla="*/ 6527044 w 7665496"/>
              <a:gd name="connsiteY7" fmla="*/ 3398796 h 4952266"/>
              <a:gd name="connsiteX8" fmla="*/ 5616343 w 7665496"/>
              <a:gd name="connsiteY8" fmla="*/ 4042609 h 4952266"/>
              <a:gd name="connsiteX9" fmla="*/ 3082638 w 7665496"/>
              <a:gd name="connsiteY9" fmla="*/ 4952266 h 4952266"/>
              <a:gd name="connsiteX10" fmla="*/ 100205 w 7665496"/>
              <a:gd name="connsiteY10" fmla="*/ 2697454 h 4952266"/>
              <a:gd name="connsiteX11" fmla="*/ 1219098 w 7665496"/>
              <a:gd name="connsiteY11" fmla="*/ 0 h 4952266"/>
              <a:gd name="connsiteX0" fmla="*/ 1219098 w 7665496"/>
              <a:gd name="connsiteY0" fmla="*/ 0 h 4952266"/>
              <a:gd name="connsiteX1" fmla="*/ 790976 w 7665496"/>
              <a:gd name="connsiteY1" fmla="*/ 2466243 h 4952266"/>
              <a:gd name="connsiteX2" fmla="*/ 2854671 w 7665496"/>
              <a:gd name="connsiteY2" fmla="*/ 3388810 h 4952266"/>
              <a:gd name="connsiteX3" fmla="*/ 5801206 w 7665496"/>
              <a:gd name="connsiteY3" fmla="*/ 1997481 h 4952266"/>
              <a:gd name="connsiteX4" fmla="*/ 5522706 w 7665496"/>
              <a:gd name="connsiteY4" fmla="*/ 1232218 h 4952266"/>
              <a:gd name="connsiteX5" fmla="*/ 7665496 w 7665496"/>
              <a:gd name="connsiteY5" fmla="*/ 1577829 h 4952266"/>
              <a:gd name="connsiteX6" fmla="*/ 6883168 w 7665496"/>
              <a:gd name="connsiteY6" fmla="*/ 4243540 h 4952266"/>
              <a:gd name="connsiteX7" fmla="*/ 6527044 w 7665496"/>
              <a:gd name="connsiteY7" fmla="*/ 3398796 h 4952266"/>
              <a:gd name="connsiteX8" fmla="*/ 5616343 w 7665496"/>
              <a:gd name="connsiteY8" fmla="*/ 4042609 h 4952266"/>
              <a:gd name="connsiteX9" fmla="*/ 3082638 w 7665496"/>
              <a:gd name="connsiteY9" fmla="*/ 4952266 h 4952266"/>
              <a:gd name="connsiteX10" fmla="*/ 100205 w 7665496"/>
              <a:gd name="connsiteY10" fmla="*/ 2697454 h 4952266"/>
              <a:gd name="connsiteX11" fmla="*/ 1219098 w 7665496"/>
              <a:gd name="connsiteY11" fmla="*/ 0 h 4952266"/>
              <a:gd name="connsiteX0" fmla="*/ 1256276 w 7702674"/>
              <a:gd name="connsiteY0" fmla="*/ 0 h 4952266"/>
              <a:gd name="connsiteX1" fmla="*/ 828154 w 7702674"/>
              <a:gd name="connsiteY1" fmla="*/ 2466243 h 4952266"/>
              <a:gd name="connsiteX2" fmla="*/ 2891849 w 7702674"/>
              <a:gd name="connsiteY2" fmla="*/ 3388810 h 4952266"/>
              <a:gd name="connsiteX3" fmla="*/ 5838384 w 7702674"/>
              <a:gd name="connsiteY3" fmla="*/ 1997481 h 4952266"/>
              <a:gd name="connsiteX4" fmla="*/ 5559884 w 7702674"/>
              <a:gd name="connsiteY4" fmla="*/ 1232218 h 4952266"/>
              <a:gd name="connsiteX5" fmla="*/ 7702674 w 7702674"/>
              <a:gd name="connsiteY5" fmla="*/ 1577829 h 4952266"/>
              <a:gd name="connsiteX6" fmla="*/ 6920346 w 7702674"/>
              <a:gd name="connsiteY6" fmla="*/ 4243540 h 4952266"/>
              <a:gd name="connsiteX7" fmla="*/ 6564222 w 7702674"/>
              <a:gd name="connsiteY7" fmla="*/ 3398796 h 4952266"/>
              <a:gd name="connsiteX8" fmla="*/ 5653521 w 7702674"/>
              <a:gd name="connsiteY8" fmla="*/ 4042609 h 4952266"/>
              <a:gd name="connsiteX9" fmla="*/ 3119816 w 7702674"/>
              <a:gd name="connsiteY9" fmla="*/ 4952266 h 4952266"/>
              <a:gd name="connsiteX10" fmla="*/ 93422 w 7702674"/>
              <a:gd name="connsiteY10" fmla="*/ 2697454 h 4952266"/>
              <a:gd name="connsiteX11" fmla="*/ 1256276 w 7702674"/>
              <a:gd name="connsiteY11" fmla="*/ 0 h 495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2674" h="4952266">
                <a:moveTo>
                  <a:pt x="1256276" y="0"/>
                </a:moveTo>
                <a:cubicBezTo>
                  <a:pt x="444100" y="955789"/>
                  <a:pt x="555559" y="1901441"/>
                  <a:pt x="828154" y="2466243"/>
                </a:cubicBezTo>
                <a:cubicBezTo>
                  <a:pt x="1100749" y="3031045"/>
                  <a:pt x="1880965" y="3528483"/>
                  <a:pt x="2891849" y="3388810"/>
                </a:cubicBezTo>
                <a:cubicBezTo>
                  <a:pt x="3902733" y="3249137"/>
                  <a:pt x="4795887" y="3019669"/>
                  <a:pt x="5838384" y="1997481"/>
                </a:cubicBezTo>
                <a:lnTo>
                  <a:pt x="5559884" y="1232218"/>
                </a:lnTo>
                <a:lnTo>
                  <a:pt x="7702674" y="1577829"/>
                </a:lnTo>
                <a:lnTo>
                  <a:pt x="6920346" y="4243540"/>
                </a:lnTo>
                <a:lnTo>
                  <a:pt x="6564222" y="3398796"/>
                </a:lnTo>
                <a:cubicBezTo>
                  <a:pt x="5803455" y="3982677"/>
                  <a:pt x="5957088" y="3828005"/>
                  <a:pt x="5653521" y="4042609"/>
                </a:cubicBezTo>
                <a:cubicBezTo>
                  <a:pt x="5145396" y="4298590"/>
                  <a:pt x="4399656" y="4833559"/>
                  <a:pt x="3119816" y="4952266"/>
                </a:cubicBezTo>
                <a:cubicBezTo>
                  <a:pt x="1226067" y="4951865"/>
                  <a:pt x="407095" y="4204611"/>
                  <a:pt x="93422" y="2697454"/>
                </a:cubicBezTo>
                <a:cubicBezTo>
                  <a:pt x="-153670" y="1510205"/>
                  <a:pt x="42123" y="553420"/>
                  <a:pt x="1256276" y="0"/>
                </a:cubicBezTo>
                <a:close/>
              </a:path>
            </a:pathLst>
          </a:custGeom>
          <a:solidFill>
            <a:schemeClr val="accent5">
              <a:alpha val="58000"/>
            </a:schemeClr>
          </a:solidFill>
          <a:ln w="10795" cap="flat" cmpd="sng" algn="ctr">
            <a:noFill/>
            <a:prstDash val="solid"/>
          </a:ln>
          <a:effectLst/>
        </p:spPr>
        <p:txBody>
          <a:bodyPr lIns="91384" tIns="45692" rIns="91384" bIns="45692" rtlCol="0" anchor="ctr"/>
          <a:lstStyle/>
          <a:p>
            <a:pPr algn="ctr" defTabSz="913895"/>
            <a:endParaRPr lang="en-US" sz="2448" kern="0" dirty="0">
              <a:solidFill>
                <a:srgbClr val="FFFFFF"/>
              </a:solidFill>
            </a:endParaRPr>
          </a:p>
        </p:txBody>
      </p:sp>
      <p:pic>
        <p:nvPicPr>
          <p:cNvPr id="19" name="Picture 18"/>
          <p:cNvPicPr>
            <a:picLocks noChangeAspect="1"/>
          </p:cNvPicPr>
          <p:nvPr/>
        </p:nvPicPr>
        <p:blipFill>
          <a:blip r:embed="rId4" cstate="email">
            <a:lum bright="100000"/>
            <a:extLst>
              <a:ext uri="{28A0092B-C50C-407E-A947-70E740481C1C}">
                <a14:useLocalDpi xmlns:a14="http://schemas.microsoft.com/office/drawing/2010/main"/>
              </a:ext>
            </a:extLst>
          </a:blip>
          <a:stretch>
            <a:fillRect/>
          </a:stretch>
        </p:blipFill>
        <p:spPr>
          <a:xfrm>
            <a:off x="7686392" y="2793639"/>
            <a:ext cx="3494399" cy="841784"/>
          </a:xfrm>
          <a:prstGeom prst="rect">
            <a:avLst/>
          </a:prstGeom>
        </p:spPr>
      </p:pic>
      <p:pic>
        <p:nvPicPr>
          <p:cNvPr id="20" name="Picture 19"/>
          <p:cNvPicPr>
            <a:picLocks noChangeAspect="1"/>
          </p:cNvPicPr>
          <p:nvPr/>
        </p:nvPicPr>
        <p:blipFill rotWithShape="1">
          <a:blip r:embed="rId5" cstate="email">
            <a:lum bright="100000"/>
            <a:extLst>
              <a:ext uri="{28A0092B-C50C-407E-A947-70E740481C1C}">
                <a14:useLocalDpi xmlns:a14="http://schemas.microsoft.com/office/drawing/2010/main"/>
              </a:ext>
            </a:extLst>
          </a:blip>
          <a:srcRect/>
          <a:stretch/>
        </p:blipFill>
        <p:spPr>
          <a:xfrm>
            <a:off x="7677267" y="1936715"/>
            <a:ext cx="3443624" cy="856925"/>
          </a:xfrm>
          <a:prstGeom prst="rect">
            <a:avLst/>
          </a:prstGeom>
        </p:spPr>
      </p:pic>
      <p:sp>
        <p:nvSpPr>
          <p:cNvPr id="37" name="Freeform 36"/>
          <p:cNvSpPr/>
          <p:nvPr/>
        </p:nvSpPr>
        <p:spPr bwMode="auto">
          <a:xfrm>
            <a:off x="-314505" y="2858610"/>
            <a:ext cx="7700489" cy="4951563"/>
          </a:xfrm>
          <a:custGeom>
            <a:avLst/>
            <a:gdLst>
              <a:gd name="connsiteX0" fmla="*/ 1575861 w 7617812"/>
              <a:gd name="connsiteY0" fmla="*/ 0 h 5314901"/>
              <a:gd name="connsiteX1" fmla="*/ 743292 w 7617812"/>
              <a:gd name="connsiteY1" fmla="*/ 2817934 h 5314901"/>
              <a:gd name="connsiteX2" fmla="*/ 2622348 w 7617812"/>
              <a:gd name="connsiteY2" fmla="*/ 3749294 h 5314901"/>
              <a:gd name="connsiteX3" fmla="*/ 5771107 w 7617812"/>
              <a:gd name="connsiteY3" fmla="*/ 2340380 h 5314901"/>
              <a:gd name="connsiteX4" fmla="*/ 5475022 w 7617812"/>
              <a:gd name="connsiteY4" fmla="*/ 1583909 h 5314901"/>
              <a:gd name="connsiteX5" fmla="*/ 7617812 w 7617812"/>
              <a:gd name="connsiteY5" fmla="*/ 1929520 h 5314901"/>
              <a:gd name="connsiteX6" fmla="*/ 6835484 w 7617812"/>
              <a:gd name="connsiteY6" fmla="*/ 4595231 h 5314901"/>
              <a:gd name="connsiteX7" fmla="*/ 6456280 w 7617812"/>
              <a:gd name="connsiteY7" fmla="*/ 3731437 h 5314901"/>
              <a:gd name="connsiteX8" fmla="*/ 6427522 w 7617812"/>
              <a:gd name="connsiteY8" fmla="*/ 3778159 h 5314901"/>
              <a:gd name="connsiteX9" fmla="*/ 5568659 w 7617812"/>
              <a:gd name="connsiteY9" fmla="*/ 4394300 h 5314901"/>
              <a:gd name="connsiteX10" fmla="*/ 5130509 w 7617812"/>
              <a:gd name="connsiteY10" fmla="*/ 4656238 h 5314901"/>
              <a:gd name="connsiteX11" fmla="*/ 4682834 w 7617812"/>
              <a:gd name="connsiteY11" fmla="*/ 4875313 h 5314901"/>
              <a:gd name="connsiteX12" fmla="*/ 4273259 w 7617812"/>
              <a:gd name="connsiteY12" fmla="*/ 5046763 h 5314901"/>
              <a:gd name="connsiteX13" fmla="*/ 3563957 w 7617812"/>
              <a:gd name="connsiteY13" fmla="*/ 5267322 h 5314901"/>
              <a:gd name="connsiteX14" fmla="*/ 52521 w 7617812"/>
              <a:gd name="connsiteY14" fmla="*/ 3049145 h 5314901"/>
              <a:gd name="connsiteX15" fmla="*/ 1575861 w 7617812"/>
              <a:gd name="connsiteY15" fmla="*/ 0 h 5314901"/>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56280 w 7617812"/>
              <a:gd name="connsiteY7" fmla="*/ 3731437 h 5333272"/>
              <a:gd name="connsiteX8" fmla="*/ 6427522 w 7617812"/>
              <a:gd name="connsiteY8" fmla="*/ 3778159 h 5333272"/>
              <a:gd name="connsiteX9" fmla="*/ 5568659 w 7617812"/>
              <a:gd name="connsiteY9" fmla="*/ 4394300 h 5333272"/>
              <a:gd name="connsiteX10" fmla="*/ 5130509 w 7617812"/>
              <a:gd name="connsiteY10" fmla="*/ 4656238 h 5333272"/>
              <a:gd name="connsiteX11" fmla="*/ 4682834 w 7617812"/>
              <a:gd name="connsiteY11" fmla="*/ 4875313 h 5333272"/>
              <a:gd name="connsiteX12" fmla="*/ 4273259 w 7617812"/>
              <a:gd name="connsiteY12" fmla="*/ 5046763 h 5333272"/>
              <a:gd name="connsiteX13" fmla="*/ 3430607 w 7617812"/>
              <a:gd name="connsiteY13" fmla="*/ 5286372 h 5333272"/>
              <a:gd name="connsiteX14" fmla="*/ 52521 w 7617812"/>
              <a:gd name="connsiteY14" fmla="*/ 3049145 h 5333272"/>
              <a:gd name="connsiteX15" fmla="*/ 1575861 w 7617812"/>
              <a:gd name="connsiteY15"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56280 w 7617812"/>
              <a:gd name="connsiteY7" fmla="*/ 3731437 h 5333272"/>
              <a:gd name="connsiteX8" fmla="*/ 6427522 w 7617812"/>
              <a:gd name="connsiteY8" fmla="*/ 3778159 h 5333272"/>
              <a:gd name="connsiteX9" fmla="*/ 5568659 w 7617812"/>
              <a:gd name="connsiteY9" fmla="*/ 4394300 h 5333272"/>
              <a:gd name="connsiteX10" fmla="*/ 5130509 w 7617812"/>
              <a:gd name="connsiteY10" fmla="*/ 4656238 h 5333272"/>
              <a:gd name="connsiteX11" fmla="*/ 4682834 w 7617812"/>
              <a:gd name="connsiteY11" fmla="*/ 4875313 h 5333272"/>
              <a:gd name="connsiteX12" fmla="*/ 4273259 w 7617812"/>
              <a:gd name="connsiteY12" fmla="*/ 5046763 h 5333272"/>
              <a:gd name="connsiteX13" fmla="*/ 3430607 w 7617812"/>
              <a:gd name="connsiteY13" fmla="*/ 5286372 h 5333272"/>
              <a:gd name="connsiteX14" fmla="*/ 52521 w 7617812"/>
              <a:gd name="connsiteY14" fmla="*/ 3049145 h 5333272"/>
              <a:gd name="connsiteX15" fmla="*/ 1575861 w 7617812"/>
              <a:gd name="connsiteY15"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56280 w 7617812"/>
              <a:gd name="connsiteY7" fmla="*/ 3731437 h 5333272"/>
              <a:gd name="connsiteX8" fmla="*/ 6427522 w 7617812"/>
              <a:gd name="connsiteY8" fmla="*/ 3778159 h 5333272"/>
              <a:gd name="connsiteX9" fmla="*/ 5568659 w 7617812"/>
              <a:gd name="connsiteY9" fmla="*/ 4394300 h 5333272"/>
              <a:gd name="connsiteX10" fmla="*/ 5130509 w 7617812"/>
              <a:gd name="connsiteY10" fmla="*/ 4656238 h 5333272"/>
              <a:gd name="connsiteX11" fmla="*/ 4682834 w 7617812"/>
              <a:gd name="connsiteY11" fmla="*/ 4875313 h 5333272"/>
              <a:gd name="connsiteX12" fmla="*/ 4273259 w 7617812"/>
              <a:gd name="connsiteY12" fmla="*/ 5046763 h 5333272"/>
              <a:gd name="connsiteX13" fmla="*/ 3430607 w 7617812"/>
              <a:gd name="connsiteY13" fmla="*/ 5286372 h 5333272"/>
              <a:gd name="connsiteX14" fmla="*/ 52521 w 7617812"/>
              <a:gd name="connsiteY14" fmla="*/ 3049145 h 5333272"/>
              <a:gd name="connsiteX15" fmla="*/ 1575861 w 7617812"/>
              <a:gd name="connsiteY15"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56280 w 7617812"/>
              <a:gd name="connsiteY7" fmla="*/ 373143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4273259 w 7617812"/>
              <a:gd name="connsiteY11" fmla="*/ 5046763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4273259 w 7617812"/>
              <a:gd name="connsiteY11" fmla="*/ 5046763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71107 w 7617812"/>
              <a:gd name="connsiteY3" fmla="*/ 2340380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815068 w 7617812"/>
              <a:gd name="connsiteY3" fmla="*/ 2410718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0567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5130509 w 7617812"/>
              <a:gd name="connsiteY9" fmla="*/ 4656238 h 5333272"/>
              <a:gd name="connsiteX10" fmla="*/ 4682834 w 7617812"/>
              <a:gd name="connsiteY10" fmla="*/ 4875313 h 5333272"/>
              <a:gd name="connsiteX11" fmla="*/ 3935121 w 7617812"/>
              <a:gd name="connsiteY11" fmla="*/ 5146775 h 5333272"/>
              <a:gd name="connsiteX12" fmla="*/ 3430607 w 7617812"/>
              <a:gd name="connsiteY12" fmla="*/ 5286372 h 5333272"/>
              <a:gd name="connsiteX13" fmla="*/ 52521 w 7617812"/>
              <a:gd name="connsiteY13" fmla="*/ 3049145 h 5333272"/>
              <a:gd name="connsiteX14" fmla="*/ 1575861 w 7617812"/>
              <a:gd name="connsiteY14"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4682834 w 7617812"/>
              <a:gd name="connsiteY9" fmla="*/ 4875313 h 5333272"/>
              <a:gd name="connsiteX10" fmla="*/ 3935121 w 7617812"/>
              <a:gd name="connsiteY10" fmla="*/ 5146775 h 5333272"/>
              <a:gd name="connsiteX11" fmla="*/ 3430607 w 7617812"/>
              <a:gd name="connsiteY11" fmla="*/ 5286372 h 5333272"/>
              <a:gd name="connsiteX12" fmla="*/ 52521 w 7617812"/>
              <a:gd name="connsiteY12" fmla="*/ 3049145 h 5333272"/>
              <a:gd name="connsiteX13" fmla="*/ 1575861 w 7617812"/>
              <a:gd name="connsiteY13"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3935121 w 7617812"/>
              <a:gd name="connsiteY9" fmla="*/ 5146775 h 5333272"/>
              <a:gd name="connsiteX10" fmla="*/ 3430607 w 7617812"/>
              <a:gd name="connsiteY10" fmla="*/ 5286372 h 5333272"/>
              <a:gd name="connsiteX11" fmla="*/ 52521 w 7617812"/>
              <a:gd name="connsiteY11" fmla="*/ 3049145 h 5333272"/>
              <a:gd name="connsiteX12" fmla="*/ 1575861 w 7617812"/>
              <a:gd name="connsiteY12"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3935121 w 7617812"/>
              <a:gd name="connsiteY9" fmla="*/ 5146775 h 5333272"/>
              <a:gd name="connsiteX10" fmla="*/ 3430607 w 7617812"/>
              <a:gd name="connsiteY10" fmla="*/ 5286372 h 5333272"/>
              <a:gd name="connsiteX11" fmla="*/ 52521 w 7617812"/>
              <a:gd name="connsiteY11" fmla="*/ 3049145 h 5333272"/>
              <a:gd name="connsiteX12" fmla="*/ 1575861 w 7617812"/>
              <a:gd name="connsiteY12" fmla="*/ 0 h 5333272"/>
              <a:gd name="connsiteX0" fmla="*/ 1575861 w 7617812"/>
              <a:gd name="connsiteY0" fmla="*/ 0 h 5333272"/>
              <a:gd name="connsiteX1" fmla="*/ 743292 w 7617812"/>
              <a:gd name="connsiteY1" fmla="*/ 2817934 h 5333272"/>
              <a:gd name="connsiteX2" fmla="*/ 2622348 w 7617812"/>
              <a:gd name="connsiteY2" fmla="*/ 3749294 h 5333272"/>
              <a:gd name="connsiteX3" fmla="*/ 5753522 w 7617812"/>
              <a:gd name="connsiteY3" fmla="*/ 2349172 h 5333272"/>
              <a:gd name="connsiteX4" fmla="*/ 5475022 w 7617812"/>
              <a:gd name="connsiteY4" fmla="*/ 1583909 h 5333272"/>
              <a:gd name="connsiteX5" fmla="*/ 7617812 w 7617812"/>
              <a:gd name="connsiteY5" fmla="*/ 1929520 h 5333272"/>
              <a:gd name="connsiteX6" fmla="*/ 6835484 w 7617812"/>
              <a:gd name="connsiteY6" fmla="*/ 4595231 h 5333272"/>
              <a:gd name="connsiteX7" fmla="*/ 6479360 w 7617812"/>
              <a:gd name="connsiteY7" fmla="*/ 3750487 h 5333272"/>
              <a:gd name="connsiteX8" fmla="*/ 5568659 w 7617812"/>
              <a:gd name="connsiteY8" fmla="*/ 4394300 h 5333272"/>
              <a:gd name="connsiteX9" fmla="*/ 3430607 w 7617812"/>
              <a:gd name="connsiteY9" fmla="*/ 5286372 h 5333272"/>
              <a:gd name="connsiteX10" fmla="*/ 52521 w 7617812"/>
              <a:gd name="connsiteY10" fmla="*/ 3049145 h 5333272"/>
              <a:gd name="connsiteX11" fmla="*/ 1575861 w 7617812"/>
              <a:gd name="connsiteY11" fmla="*/ 0 h 5333272"/>
              <a:gd name="connsiteX0" fmla="*/ 1575861 w 7617812"/>
              <a:gd name="connsiteY0" fmla="*/ 0 h 5435325"/>
              <a:gd name="connsiteX1" fmla="*/ 743292 w 7617812"/>
              <a:gd name="connsiteY1" fmla="*/ 2817934 h 5435325"/>
              <a:gd name="connsiteX2" fmla="*/ 2622348 w 7617812"/>
              <a:gd name="connsiteY2" fmla="*/ 3749294 h 5435325"/>
              <a:gd name="connsiteX3" fmla="*/ 5753522 w 7617812"/>
              <a:gd name="connsiteY3" fmla="*/ 2349172 h 5435325"/>
              <a:gd name="connsiteX4" fmla="*/ 5475022 w 7617812"/>
              <a:gd name="connsiteY4" fmla="*/ 1583909 h 5435325"/>
              <a:gd name="connsiteX5" fmla="*/ 7617812 w 7617812"/>
              <a:gd name="connsiteY5" fmla="*/ 1929520 h 5435325"/>
              <a:gd name="connsiteX6" fmla="*/ 6835484 w 7617812"/>
              <a:gd name="connsiteY6" fmla="*/ 4595231 h 5435325"/>
              <a:gd name="connsiteX7" fmla="*/ 6479360 w 7617812"/>
              <a:gd name="connsiteY7" fmla="*/ 3750487 h 5435325"/>
              <a:gd name="connsiteX8" fmla="*/ 5568659 w 7617812"/>
              <a:gd name="connsiteY8" fmla="*/ 4394300 h 5435325"/>
              <a:gd name="connsiteX9" fmla="*/ 3096500 w 7617812"/>
              <a:gd name="connsiteY9" fmla="*/ 5391880 h 5435325"/>
              <a:gd name="connsiteX10" fmla="*/ 52521 w 7617812"/>
              <a:gd name="connsiteY10" fmla="*/ 3049145 h 5435325"/>
              <a:gd name="connsiteX11" fmla="*/ 1575861 w 7617812"/>
              <a:gd name="connsiteY11" fmla="*/ 0 h 5435325"/>
              <a:gd name="connsiteX0" fmla="*/ 1575861 w 7617812"/>
              <a:gd name="connsiteY0" fmla="*/ 0 h 5435325"/>
              <a:gd name="connsiteX1" fmla="*/ 743292 w 7617812"/>
              <a:gd name="connsiteY1" fmla="*/ 2817934 h 5435325"/>
              <a:gd name="connsiteX2" fmla="*/ 2622348 w 7617812"/>
              <a:gd name="connsiteY2" fmla="*/ 3749294 h 5435325"/>
              <a:gd name="connsiteX3" fmla="*/ 5753522 w 7617812"/>
              <a:gd name="connsiteY3" fmla="*/ 2349172 h 5435325"/>
              <a:gd name="connsiteX4" fmla="*/ 5475022 w 7617812"/>
              <a:gd name="connsiteY4" fmla="*/ 1583909 h 5435325"/>
              <a:gd name="connsiteX5" fmla="*/ 7617812 w 7617812"/>
              <a:gd name="connsiteY5" fmla="*/ 1929520 h 5435325"/>
              <a:gd name="connsiteX6" fmla="*/ 6835484 w 7617812"/>
              <a:gd name="connsiteY6" fmla="*/ 4595231 h 5435325"/>
              <a:gd name="connsiteX7" fmla="*/ 6479360 w 7617812"/>
              <a:gd name="connsiteY7" fmla="*/ 3750487 h 5435325"/>
              <a:gd name="connsiteX8" fmla="*/ 5568659 w 7617812"/>
              <a:gd name="connsiteY8" fmla="*/ 4394300 h 5435325"/>
              <a:gd name="connsiteX9" fmla="*/ 3096500 w 7617812"/>
              <a:gd name="connsiteY9" fmla="*/ 5391880 h 5435325"/>
              <a:gd name="connsiteX10" fmla="*/ 52521 w 7617812"/>
              <a:gd name="connsiteY10" fmla="*/ 3049145 h 5435325"/>
              <a:gd name="connsiteX11" fmla="*/ 1575861 w 7617812"/>
              <a:gd name="connsiteY11" fmla="*/ 0 h 5435325"/>
              <a:gd name="connsiteX0" fmla="*/ 1575861 w 7617812"/>
              <a:gd name="connsiteY0" fmla="*/ 0 h 5391880"/>
              <a:gd name="connsiteX1" fmla="*/ 743292 w 7617812"/>
              <a:gd name="connsiteY1" fmla="*/ 2817934 h 5391880"/>
              <a:gd name="connsiteX2" fmla="*/ 2622348 w 7617812"/>
              <a:gd name="connsiteY2" fmla="*/ 3749294 h 5391880"/>
              <a:gd name="connsiteX3" fmla="*/ 5753522 w 7617812"/>
              <a:gd name="connsiteY3" fmla="*/ 2349172 h 5391880"/>
              <a:gd name="connsiteX4" fmla="*/ 5475022 w 7617812"/>
              <a:gd name="connsiteY4" fmla="*/ 1583909 h 5391880"/>
              <a:gd name="connsiteX5" fmla="*/ 7617812 w 7617812"/>
              <a:gd name="connsiteY5" fmla="*/ 1929520 h 5391880"/>
              <a:gd name="connsiteX6" fmla="*/ 6835484 w 7617812"/>
              <a:gd name="connsiteY6" fmla="*/ 4595231 h 5391880"/>
              <a:gd name="connsiteX7" fmla="*/ 6479360 w 7617812"/>
              <a:gd name="connsiteY7" fmla="*/ 3750487 h 5391880"/>
              <a:gd name="connsiteX8" fmla="*/ 5568659 w 7617812"/>
              <a:gd name="connsiteY8" fmla="*/ 4394300 h 5391880"/>
              <a:gd name="connsiteX9" fmla="*/ 3096500 w 7617812"/>
              <a:gd name="connsiteY9" fmla="*/ 5391880 h 5391880"/>
              <a:gd name="connsiteX10" fmla="*/ 52521 w 7617812"/>
              <a:gd name="connsiteY10" fmla="*/ 3049145 h 5391880"/>
              <a:gd name="connsiteX11" fmla="*/ 1575861 w 7617812"/>
              <a:gd name="connsiteY11" fmla="*/ 0 h 5391880"/>
              <a:gd name="connsiteX0" fmla="*/ 1575861 w 7617812"/>
              <a:gd name="connsiteY0" fmla="*/ 0 h 5391880"/>
              <a:gd name="connsiteX1" fmla="*/ 743292 w 7617812"/>
              <a:gd name="connsiteY1" fmla="*/ 2817934 h 5391880"/>
              <a:gd name="connsiteX2" fmla="*/ 2622348 w 7617812"/>
              <a:gd name="connsiteY2" fmla="*/ 3749294 h 5391880"/>
              <a:gd name="connsiteX3" fmla="*/ 5753522 w 7617812"/>
              <a:gd name="connsiteY3" fmla="*/ 2349172 h 5391880"/>
              <a:gd name="connsiteX4" fmla="*/ 5475022 w 7617812"/>
              <a:gd name="connsiteY4" fmla="*/ 1583909 h 5391880"/>
              <a:gd name="connsiteX5" fmla="*/ 7617812 w 7617812"/>
              <a:gd name="connsiteY5" fmla="*/ 1929520 h 5391880"/>
              <a:gd name="connsiteX6" fmla="*/ 6835484 w 7617812"/>
              <a:gd name="connsiteY6" fmla="*/ 4595231 h 5391880"/>
              <a:gd name="connsiteX7" fmla="*/ 6479360 w 7617812"/>
              <a:gd name="connsiteY7" fmla="*/ 3750487 h 5391880"/>
              <a:gd name="connsiteX8" fmla="*/ 5568659 w 7617812"/>
              <a:gd name="connsiteY8" fmla="*/ 4394300 h 5391880"/>
              <a:gd name="connsiteX9" fmla="*/ 3096500 w 7617812"/>
              <a:gd name="connsiteY9" fmla="*/ 5391880 h 5391880"/>
              <a:gd name="connsiteX10" fmla="*/ 52521 w 7617812"/>
              <a:gd name="connsiteY10" fmla="*/ 3049145 h 5391880"/>
              <a:gd name="connsiteX11" fmla="*/ 1575861 w 7617812"/>
              <a:gd name="connsiteY11" fmla="*/ 0 h 5391880"/>
              <a:gd name="connsiteX0" fmla="*/ 1575861 w 7617812"/>
              <a:gd name="connsiteY0" fmla="*/ 0 h 5391880"/>
              <a:gd name="connsiteX1" fmla="*/ 743292 w 7617812"/>
              <a:gd name="connsiteY1" fmla="*/ 2817934 h 5391880"/>
              <a:gd name="connsiteX2" fmla="*/ 2622348 w 7617812"/>
              <a:gd name="connsiteY2" fmla="*/ 3749294 h 5391880"/>
              <a:gd name="connsiteX3" fmla="*/ 5753522 w 7617812"/>
              <a:gd name="connsiteY3" fmla="*/ 2349172 h 5391880"/>
              <a:gd name="connsiteX4" fmla="*/ 5475022 w 7617812"/>
              <a:gd name="connsiteY4" fmla="*/ 1583909 h 5391880"/>
              <a:gd name="connsiteX5" fmla="*/ 7617812 w 7617812"/>
              <a:gd name="connsiteY5" fmla="*/ 1929520 h 5391880"/>
              <a:gd name="connsiteX6" fmla="*/ 6835484 w 7617812"/>
              <a:gd name="connsiteY6" fmla="*/ 4595231 h 5391880"/>
              <a:gd name="connsiteX7" fmla="*/ 6479360 w 7617812"/>
              <a:gd name="connsiteY7" fmla="*/ 3750487 h 5391880"/>
              <a:gd name="connsiteX8" fmla="*/ 5568659 w 7617812"/>
              <a:gd name="connsiteY8" fmla="*/ 4394300 h 5391880"/>
              <a:gd name="connsiteX9" fmla="*/ 3096500 w 7617812"/>
              <a:gd name="connsiteY9" fmla="*/ 5391880 h 5391880"/>
              <a:gd name="connsiteX10" fmla="*/ 52521 w 7617812"/>
              <a:gd name="connsiteY10" fmla="*/ 3049145 h 5391880"/>
              <a:gd name="connsiteX11" fmla="*/ 1575861 w 7617812"/>
              <a:gd name="connsiteY11" fmla="*/ 0 h 5391880"/>
              <a:gd name="connsiteX0" fmla="*/ 1575861 w 7617812"/>
              <a:gd name="connsiteY0" fmla="*/ 0 h 5391880"/>
              <a:gd name="connsiteX1" fmla="*/ 743292 w 7617812"/>
              <a:gd name="connsiteY1" fmla="*/ 2817934 h 5391880"/>
              <a:gd name="connsiteX2" fmla="*/ 2622348 w 7617812"/>
              <a:gd name="connsiteY2" fmla="*/ 3749294 h 5391880"/>
              <a:gd name="connsiteX3" fmla="*/ 5753522 w 7617812"/>
              <a:gd name="connsiteY3" fmla="*/ 2349172 h 5391880"/>
              <a:gd name="connsiteX4" fmla="*/ 5475022 w 7617812"/>
              <a:gd name="connsiteY4" fmla="*/ 1583909 h 5391880"/>
              <a:gd name="connsiteX5" fmla="*/ 7617812 w 7617812"/>
              <a:gd name="connsiteY5" fmla="*/ 1929520 h 5391880"/>
              <a:gd name="connsiteX6" fmla="*/ 6835484 w 7617812"/>
              <a:gd name="connsiteY6" fmla="*/ 4595231 h 5391880"/>
              <a:gd name="connsiteX7" fmla="*/ 6479360 w 7617812"/>
              <a:gd name="connsiteY7" fmla="*/ 3750487 h 5391880"/>
              <a:gd name="connsiteX8" fmla="*/ 5568659 w 7617812"/>
              <a:gd name="connsiteY8" fmla="*/ 4394300 h 5391880"/>
              <a:gd name="connsiteX9" fmla="*/ 3096500 w 7617812"/>
              <a:gd name="connsiteY9" fmla="*/ 5391880 h 5391880"/>
              <a:gd name="connsiteX10" fmla="*/ 52521 w 7617812"/>
              <a:gd name="connsiteY10" fmla="*/ 3049145 h 5391880"/>
              <a:gd name="connsiteX11" fmla="*/ 1575861 w 7617812"/>
              <a:gd name="connsiteY11" fmla="*/ 0 h 5391880"/>
              <a:gd name="connsiteX0" fmla="*/ 1575861 w 7617812"/>
              <a:gd name="connsiteY0" fmla="*/ 0 h 5286372"/>
              <a:gd name="connsiteX1" fmla="*/ 743292 w 7617812"/>
              <a:gd name="connsiteY1" fmla="*/ 2817934 h 5286372"/>
              <a:gd name="connsiteX2" fmla="*/ 2622348 w 7617812"/>
              <a:gd name="connsiteY2" fmla="*/ 3749294 h 5286372"/>
              <a:gd name="connsiteX3" fmla="*/ 5753522 w 7617812"/>
              <a:gd name="connsiteY3" fmla="*/ 2349172 h 5286372"/>
              <a:gd name="connsiteX4" fmla="*/ 5475022 w 7617812"/>
              <a:gd name="connsiteY4" fmla="*/ 1583909 h 5286372"/>
              <a:gd name="connsiteX5" fmla="*/ 7617812 w 7617812"/>
              <a:gd name="connsiteY5" fmla="*/ 1929520 h 5286372"/>
              <a:gd name="connsiteX6" fmla="*/ 6835484 w 7617812"/>
              <a:gd name="connsiteY6" fmla="*/ 4595231 h 5286372"/>
              <a:gd name="connsiteX7" fmla="*/ 6479360 w 7617812"/>
              <a:gd name="connsiteY7" fmla="*/ 3750487 h 5286372"/>
              <a:gd name="connsiteX8" fmla="*/ 5568659 w 7617812"/>
              <a:gd name="connsiteY8" fmla="*/ 4394300 h 5286372"/>
              <a:gd name="connsiteX9" fmla="*/ 3096500 w 7617812"/>
              <a:gd name="connsiteY9" fmla="*/ 5286372 h 5286372"/>
              <a:gd name="connsiteX10" fmla="*/ 52521 w 7617812"/>
              <a:gd name="connsiteY10" fmla="*/ 3049145 h 5286372"/>
              <a:gd name="connsiteX11" fmla="*/ 1575861 w 7617812"/>
              <a:gd name="connsiteY11" fmla="*/ 0 h 5286372"/>
              <a:gd name="connsiteX0" fmla="*/ 1575861 w 7617812"/>
              <a:gd name="connsiteY0" fmla="*/ 0 h 5347918"/>
              <a:gd name="connsiteX1" fmla="*/ 743292 w 7617812"/>
              <a:gd name="connsiteY1" fmla="*/ 2817934 h 5347918"/>
              <a:gd name="connsiteX2" fmla="*/ 2622348 w 7617812"/>
              <a:gd name="connsiteY2" fmla="*/ 3749294 h 5347918"/>
              <a:gd name="connsiteX3" fmla="*/ 5753522 w 7617812"/>
              <a:gd name="connsiteY3" fmla="*/ 2349172 h 5347918"/>
              <a:gd name="connsiteX4" fmla="*/ 5475022 w 7617812"/>
              <a:gd name="connsiteY4" fmla="*/ 1583909 h 5347918"/>
              <a:gd name="connsiteX5" fmla="*/ 7617812 w 7617812"/>
              <a:gd name="connsiteY5" fmla="*/ 1929520 h 5347918"/>
              <a:gd name="connsiteX6" fmla="*/ 6835484 w 7617812"/>
              <a:gd name="connsiteY6" fmla="*/ 4595231 h 5347918"/>
              <a:gd name="connsiteX7" fmla="*/ 6479360 w 7617812"/>
              <a:gd name="connsiteY7" fmla="*/ 3750487 h 5347918"/>
              <a:gd name="connsiteX8" fmla="*/ 5568659 w 7617812"/>
              <a:gd name="connsiteY8" fmla="*/ 4394300 h 5347918"/>
              <a:gd name="connsiteX9" fmla="*/ 3043746 w 7617812"/>
              <a:gd name="connsiteY9" fmla="*/ 5347918 h 5347918"/>
              <a:gd name="connsiteX10" fmla="*/ 52521 w 7617812"/>
              <a:gd name="connsiteY10" fmla="*/ 3049145 h 5347918"/>
              <a:gd name="connsiteX11" fmla="*/ 1575861 w 7617812"/>
              <a:gd name="connsiteY11" fmla="*/ 0 h 5347918"/>
              <a:gd name="connsiteX0" fmla="*/ 1575861 w 7617812"/>
              <a:gd name="connsiteY0" fmla="*/ 0 h 5303957"/>
              <a:gd name="connsiteX1" fmla="*/ 743292 w 7617812"/>
              <a:gd name="connsiteY1" fmla="*/ 2817934 h 5303957"/>
              <a:gd name="connsiteX2" fmla="*/ 2622348 w 7617812"/>
              <a:gd name="connsiteY2" fmla="*/ 3749294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575861 w 7617812"/>
              <a:gd name="connsiteY0" fmla="*/ 0 h 5303957"/>
              <a:gd name="connsiteX1" fmla="*/ 743292 w 7617812"/>
              <a:gd name="connsiteY1" fmla="*/ 2817934 h 5303957"/>
              <a:gd name="connsiteX2" fmla="*/ 2622348 w 7617812"/>
              <a:gd name="connsiteY2" fmla="*/ 3749294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575861 w 7617812"/>
              <a:gd name="connsiteY0" fmla="*/ 0 h 5303957"/>
              <a:gd name="connsiteX1" fmla="*/ 743292 w 7617812"/>
              <a:gd name="connsiteY1" fmla="*/ 2817934 h 5303957"/>
              <a:gd name="connsiteX2" fmla="*/ 2622348 w 7617812"/>
              <a:gd name="connsiteY2" fmla="*/ 3749294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575861 w 7617812"/>
              <a:gd name="connsiteY0" fmla="*/ 0 h 5303957"/>
              <a:gd name="connsiteX1" fmla="*/ 743292 w 7617812"/>
              <a:gd name="connsiteY1" fmla="*/ 2817934 h 5303957"/>
              <a:gd name="connsiteX2" fmla="*/ 2842156 w 7617812"/>
              <a:gd name="connsiteY2" fmla="*/ 3758086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575861 w 7617812"/>
              <a:gd name="connsiteY0" fmla="*/ 0 h 5303957"/>
              <a:gd name="connsiteX1" fmla="*/ 743292 w 7617812"/>
              <a:gd name="connsiteY1" fmla="*/ 2817934 h 5303957"/>
              <a:gd name="connsiteX2" fmla="*/ 2806987 w 7617812"/>
              <a:gd name="connsiteY2" fmla="*/ 3740501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575861 w 7617812"/>
              <a:gd name="connsiteY0" fmla="*/ 0 h 5303957"/>
              <a:gd name="connsiteX1" fmla="*/ 743292 w 7617812"/>
              <a:gd name="connsiteY1" fmla="*/ 2817934 h 5303957"/>
              <a:gd name="connsiteX2" fmla="*/ 2806987 w 7617812"/>
              <a:gd name="connsiteY2" fmla="*/ 3740501 h 5303957"/>
              <a:gd name="connsiteX3" fmla="*/ 5753522 w 7617812"/>
              <a:gd name="connsiteY3" fmla="*/ 2349172 h 5303957"/>
              <a:gd name="connsiteX4" fmla="*/ 5475022 w 7617812"/>
              <a:gd name="connsiteY4" fmla="*/ 1583909 h 5303957"/>
              <a:gd name="connsiteX5" fmla="*/ 7617812 w 7617812"/>
              <a:gd name="connsiteY5" fmla="*/ 1929520 h 5303957"/>
              <a:gd name="connsiteX6" fmla="*/ 6835484 w 7617812"/>
              <a:gd name="connsiteY6" fmla="*/ 4595231 h 5303957"/>
              <a:gd name="connsiteX7" fmla="*/ 6479360 w 7617812"/>
              <a:gd name="connsiteY7" fmla="*/ 3750487 h 5303957"/>
              <a:gd name="connsiteX8" fmla="*/ 5568659 w 7617812"/>
              <a:gd name="connsiteY8" fmla="*/ 4394300 h 5303957"/>
              <a:gd name="connsiteX9" fmla="*/ 3034954 w 7617812"/>
              <a:gd name="connsiteY9" fmla="*/ 5303957 h 5303957"/>
              <a:gd name="connsiteX10" fmla="*/ 52521 w 7617812"/>
              <a:gd name="connsiteY10" fmla="*/ 3049145 h 5303957"/>
              <a:gd name="connsiteX11" fmla="*/ 1575861 w 7617812"/>
              <a:gd name="connsiteY11" fmla="*/ 0 h 5303957"/>
              <a:gd name="connsiteX0" fmla="*/ 1147371 w 7664107"/>
              <a:gd name="connsiteY0" fmla="*/ 0 h 4925888"/>
              <a:gd name="connsiteX1" fmla="*/ 789587 w 7664107"/>
              <a:gd name="connsiteY1" fmla="*/ 2439865 h 4925888"/>
              <a:gd name="connsiteX2" fmla="*/ 2853282 w 7664107"/>
              <a:gd name="connsiteY2" fmla="*/ 3362432 h 4925888"/>
              <a:gd name="connsiteX3" fmla="*/ 5799817 w 7664107"/>
              <a:gd name="connsiteY3" fmla="*/ 1971103 h 4925888"/>
              <a:gd name="connsiteX4" fmla="*/ 5521317 w 7664107"/>
              <a:gd name="connsiteY4" fmla="*/ 1205840 h 4925888"/>
              <a:gd name="connsiteX5" fmla="*/ 7664107 w 7664107"/>
              <a:gd name="connsiteY5" fmla="*/ 1551451 h 4925888"/>
              <a:gd name="connsiteX6" fmla="*/ 6881779 w 7664107"/>
              <a:gd name="connsiteY6" fmla="*/ 4217162 h 4925888"/>
              <a:gd name="connsiteX7" fmla="*/ 6525655 w 7664107"/>
              <a:gd name="connsiteY7" fmla="*/ 3372418 h 4925888"/>
              <a:gd name="connsiteX8" fmla="*/ 5614954 w 7664107"/>
              <a:gd name="connsiteY8" fmla="*/ 4016231 h 4925888"/>
              <a:gd name="connsiteX9" fmla="*/ 3081249 w 7664107"/>
              <a:gd name="connsiteY9" fmla="*/ 4925888 h 4925888"/>
              <a:gd name="connsiteX10" fmla="*/ 98816 w 7664107"/>
              <a:gd name="connsiteY10" fmla="*/ 2671076 h 4925888"/>
              <a:gd name="connsiteX11" fmla="*/ 1147371 w 7664107"/>
              <a:gd name="connsiteY11" fmla="*/ 0 h 4925888"/>
              <a:gd name="connsiteX0" fmla="*/ 1147371 w 7664107"/>
              <a:gd name="connsiteY0" fmla="*/ 0 h 4486273"/>
              <a:gd name="connsiteX1" fmla="*/ 789587 w 7664107"/>
              <a:gd name="connsiteY1" fmla="*/ 2000250 h 4486273"/>
              <a:gd name="connsiteX2" fmla="*/ 2853282 w 7664107"/>
              <a:gd name="connsiteY2" fmla="*/ 2922817 h 4486273"/>
              <a:gd name="connsiteX3" fmla="*/ 5799817 w 7664107"/>
              <a:gd name="connsiteY3" fmla="*/ 1531488 h 4486273"/>
              <a:gd name="connsiteX4" fmla="*/ 5521317 w 7664107"/>
              <a:gd name="connsiteY4" fmla="*/ 766225 h 4486273"/>
              <a:gd name="connsiteX5" fmla="*/ 7664107 w 7664107"/>
              <a:gd name="connsiteY5" fmla="*/ 1111836 h 4486273"/>
              <a:gd name="connsiteX6" fmla="*/ 6881779 w 7664107"/>
              <a:gd name="connsiteY6" fmla="*/ 3777547 h 4486273"/>
              <a:gd name="connsiteX7" fmla="*/ 6525655 w 7664107"/>
              <a:gd name="connsiteY7" fmla="*/ 2932803 h 4486273"/>
              <a:gd name="connsiteX8" fmla="*/ 5614954 w 7664107"/>
              <a:gd name="connsiteY8" fmla="*/ 3576616 h 4486273"/>
              <a:gd name="connsiteX9" fmla="*/ 3081249 w 7664107"/>
              <a:gd name="connsiteY9" fmla="*/ 4486273 h 4486273"/>
              <a:gd name="connsiteX10" fmla="*/ 98816 w 7664107"/>
              <a:gd name="connsiteY10" fmla="*/ 2231461 h 4486273"/>
              <a:gd name="connsiteX11" fmla="*/ 1147371 w 7664107"/>
              <a:gd name="connsiteY11" fmla="*/ 0 h 4486273"/>
              <a:gd name="connsiteX0" fmla="*/ 1207267 w 7653665"/>
              <a:gd name="connsiteY0" fmla="*/ 0 h 4952266"/>
              <a:gd name="connsiteX1" fmla="*/ 779145 w 7653665"/>
              <a:gd name="connsiteY1" fmla="*/ 2466243 h 4952266"/>
              <a:gd name="connsiteX2" fmla="*/ 2842840 w 7653665"/>
              <a:gd name="connsiteY2" fmla="*/ 3388810 h 4952266"/>
              <a:gd name="connsiteX3" fmla="*/ 5789375 w 7653665"/>
              <a:gd name="connsiteY3" fmla="*/ 1997481 h 4952266"/>
              <a:gd name="connsiteX4" fmla="*/ 5510875 w 7653665"/>
              <a:gd name="connsiteY4" fmla="*/ 1232218 h 4952266"/>
              <a:gd name="connsiteX5" fmla="*/ 7653665 w 7653665"/>
              <a:gd name="connsiteY5" fmla="*/ 1577829 h 4952266"/>
              <a:gd name="connsiteX6" fmla="*/ 6871337 w 7653665"/>
              <a:gd name="connsiteY6" fmla="*/ 4243540 h 4952266"/>
              <a:gd name="connsiteX7" fmla="*/ 6515213 w 7653665"/>
              <a:gd name="connsiteY7" fmla="*/ 3398796 h 4952266"/>
              <a:gd name="connsiteX8" fmla="*/ 5604512 w 7653665"/>
              <a:gd name="connsiteY8" fmla="*/ 4042609 h 4952266"/>
              <a:gd name="connsiteX9" fmla="*/ 3070807 w 7653665"/>
              <a:gd name="connsiteY9" fmla="*/ 4952266 h 4952266"/>
              <a:gd name="connsiteX10" fmla="*/ 88374 w 7653665"/>
              <a:gd name="connsiteY10" fmla="*/ 2697454 h 4952266"/>
              <a:gd name="connsiteX11" fmla="*/ 1207267 w 7653665"/>
              <a:gd name="connsiteY11" fmla="*/ 0 h 4952266"/>
              <a:gd name="connsiteX0" fmla="*/ 1219098 w 7665496"/>
              <a:gd name="connsiteY0" fmla="*/ 0 h 4952266"/>
              <a:gd name="connsiteX1" fmla="*/ 790976 w 7665496"/>
              <a:gd name="connsiteY1" fmla="*/ 2466243 h 4952266"/>
              <a:gd name="connsiteX2" fmla="*/ 2854671 w 7665496"/>
              <a:gd name="connsiteY2" fmla="*/ 3388810 h 4952266"/>
              <a:gd name="connsiteX3" fmla="*/ 5801206 w 7665496"/>
              <a:gd name="connsiteY3" fmla="*/ 1997481 h 4952266"/>
              <a:gd name="connsiteX4" fmla="*/ 5522706 w 7665496"/>
              <a:gd name="connsiteY4" fmla="*/ 1232218 h 4952266"/>
              <a:gd name="connsiteX5" fmla="*/ 7665496 w 7665496"/>
              <a:gd name="connsiteY5" fmla="*/ 1577829 h 4952266"/>
              <a:gd name="connsiteX6" fmla="*/ 6883168 w 7665496"/>
              <a:gd name="connsiteY6" fmla="*/ 4243540 h 4952266"/>
              <a:gd name="connsiteX7" fmla="*/ 6527044 w 7665496"/>
              <a:gd name="connsiteY7" fmla="*/ 3398796 h 4952266"/>
              <a:gd name="connsiteX8" fmla="*/ 5616343 w 7665496"/>
              <a:gd name="connsiteY8" fmla="*/ 4042609 h 4952266"/>
              <a:gd name="connsiteX9" fmla="*/ 3082638 w 7665496"/>
              <a:gd name="connsiteY9" fmla="*/ 4952266 h 4952266"/>
              <a:gd name="connsiteX10" fmla="*/ 100205 w 7665496"/>
              <a:gd name="connsiteY10" fmla="*/ 2697454 h 4952266"/>
              <a:gd name="connsiteX11" fmla="*/ 1219098 w 7665496"/>
              <a:gd name="connsiteY11" fmla="*/ 0 h 4952266"/>
              <a:gd name="connsiteX0" fmla="*/ 1219098 w 7665496"/>
              <a:gd name="connsiteY0" fmla="*/ 0 h 4952266"/>
              <a:gd name="connsiteX1" fmla="*/ 790976 w 7665496"/>
              <a:gd name="connsiteY1" fmla="*/ 2466243 h 4952266"/>
              <a:gd name="connsiteX2" fmla="*/ 2854671 w 7665496"/>
              <a:gd name="connsiteY2" fmla="*/ 3388810 h 4952266"/>
              <a:gd name="connsiteX3" fmla="*/ 5801206 w 7665496"/>
              <a:gd name="connsiteY3" fmla="*/ 1997481 h 4952266"/>
              <a:gd name="connsiteX4" fmla="*/ 5522706 w 7665496"/>
              <a:gd name="connsiteY4" fmla="*/ 1232218 h 4952266"/>
              <a:gd name="connsiteX5" fmla="*/ 7665496 w 7665496"/>
              <a:gd name="connsiteY5" fmla="*/ 1577829 h 4952266"/>
              <a:gd name="connsiteX6" fmla="*/ 6883168 w 7665496"/>
              <a:gd name="connsiteY6" fmla="*/ 4243540 h 4952266"/>
              <a:gd name="connsiteX7" fmla="*/ 6527044 w 7665496"/>
              <a:gd name="connsiteY7" fmla="*/ 3398796 h 4952266"/>
              <a:gd name="connsiteX8" fmla="*/ 5616343 w 7665496"/>
              <a:gd name="connsiteY8" fmla="*/ 4042609 h 4952266"/>
              <a:gd name="connsiteX9" fmla="*/ 3082638 w 7665496"/>
              <a:gd name="connsiteY9" fmla="*/ 4952266 h 4952266"/>
              <a:gd name="connsiteX10" fmla="*/ 100205 w 7665496"/>
              <a:gd name="connsiteY10" fmla="*/ 2697454 h 4952266"/>
              <a:gd name="connsiteX11" fmla="*/ 1219098 w 7665496"/>
              <a:gd name="connsiteY11" fmla="*/ 0 h 4952266"/>
              <a:gd name="connsiteX0" fmla="*/ 1256276 w 7702674"/>
              <a:gd name="connsiteY0" fmla="*/ 0 h 4952266"/>
              <a:gd name="connsiteX1" fmla="*/ 828154 w 7702674"/>
              <a:gd name="connsiteY1" fmla="*/ 2466243 h 4952266"/>
              <a:gd name="connsiteX2" fmla="*/ 2891849 w 7702674"/>
              <a:gd name="connsiteY2" fmla="*/ 3388810 h 4952266"/>
              <a:gd name="connsiteX3" fmla="*/ 5838384 w 7702674"/>
              <a:gd name="connsiteY3" fmla="*/ 1997481 h 4952266"/>
              <a:gd name="connsiteX4" fmla="*/ 5559884 w 7702674"/>
              <a:gd name="connsiteY4" fmla="*/ 1232218 h 4952266"/>
              <a:gd name="connsiteX5" fmla="*/ 7702674 w 7702674"/>
              <a:gd name="connsiteY5" fmla="*/ 1577829 h 4952266"/>
              <a:gd name="connsiteX6" fmla="*/ 6920346 w 7702674"/>
              <a:gd name="connsiteY6" fmla="*/ 4243540 h 4952266"/>
              <a:gd name="connsiteX7" fmla="*/ 6564222 w 7702674"/>
              <a:gd name="connsiteY7" fmla="*/ 3398796 h 4952266"/>
              <a:gd name="connsiteX8" fmla="*/ 5653521 w 7702674"/>
              <a:gd name="connsiteY8" fmla="*/ 4042609 h 4952266"/>
              <a:gd name="connsiteX9" fmla="*/ 3119816 w 7702674"/>
              <a:gd name="connsiteY9" fmla="*/ 4952266 h 4952266"/>
              <a:gd name="connsiteX10" fmla="*/ 93422 w 7702674"/>
              <a:gd name="connsiteY10" fmla="*/ 2697454 h 4952266"/>
              <a:gd name="connsiteX11" fmla="*/ 1256276 w 7702674"/>
              <a:gd name="connsiteY11" fmla="*/ 0 h 495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2674" h="4952266">
                <a:moveTo>
                  <a:pt x="1256276" y="0"/>
                </a:moveTo>
                <a:cubicBezTo>
                  <a:pt x="444100" y="955789"/>
                  <a:pt x="555559" y="1901441"/>
                  <a:pt x="828154" y="2466243"/>
                </a:cubicBezTo>
                <a:cubicBezTo>
                  <a:pt x="1100749" y="3031045"/>
                  <a:pt x="1880965" y="3528483"/>
                  <a:pt x="2891849" y="3388810"/>
                </a:cubicBezTo>
                <a:cubicBezTo>
                  <a:pt x="3902733" y="3249137"/>
                  <a:pt x="4795887" y="3019669"/>
                  <a:pt x="5838384" y="1997481"/>
                </a:cubicBezTo>
                <a:lnTo>
                  <a:pt x="5559884" y="1232218"/>
                </a:lnTo>
                <a:lnTo>
                  <a:pt x="7702674" y="1577829"/>
                </a:lnTo>
                <a:lnTo>
                  <a:pt x="6920346" y="4243540"/>
                </a:lnTo>
                <a:lnTo>
                  <a:pt x="6564222" y="3398796"/>
                </a:lnTo>
                <a:cubicBezTo>
                  <a:pt x="5803455" y="3982677"/>
                  <a:pt x="5957088" y="3828005"/>
                  <a:pt x="5653521" y="4042609"/>
                </a:cubicBezTo>
                <a:cubicBezTo>
                  <a:pt x="5145396" y="4298590"/>
                  <a:pt x="4399656" y="4833559"/>
                  <a:pt x="3119816" y="4952266"/>
                </a:cubicBezTo>
                <a:cubicBezTo>
                  <a:pt x="1226067" y="4951865"/>
                  <a:pt x="407095" y="4204611"/>
                  <a:pt x="93422" y="2697454"/>
                </a:cubicBezTo>
                <a:cubicBezTo>
                  <a:pt x="-153670" y="1510205"/>
                  <a:pt x="42123" y="553420"/>
                  <a:pt x="1256276" y="0"/>
                </a:cubicBezTo>
                <a:close/>
              </a:path>
            </a:pathLst>
          </a:custGeom>
          <a:solidFill>
            <a:schemeClr val="accent5">
              <a:alpha val="58000"/>
            </a:schemeClr>
          </a:solidFill>
          <a:ln w="10795" cap="flat" cmpd="sng" algn="ctr">
            <a:noFill/>
            <a:prstDash val="solid"/>
          </a:ln>
          <a:effectLst/>
        </p:spPr>
        <p:txBody>
          <a:bodyPr lIns="91384" tIns="45692" rIns="91384" bIns="45692" rtlCol="0" anchor="ctr"/>
          <a:lstStyle/>
          <a:p>
            <a:pPr algn="ctr" defTabSz="913895"/>
            <a:endParaRPr lang="en-US" sz="2448" kern="0" dirty="0">
              <a:solidFill>
                <a:srgbClr val="FFFFFF"/>
              </a:solidFill>
            </a:endParaRPr>
          </a:p>
        </p:txBody>
      </p:sp>
      <p:sp>
        <p:nvSpPr>
          <p:cNvPr id="2" name="Title 1"/>
          <p:cNvSpPr>
            <a:spLocks noGrp="1"/>
          </p:cNvSpPr>
          <p:nvPr>
            <p:ph type="title"/>
          </p:nvPr>
        </p:nvSpPr>
        <p:spPr/>
        <p:txBody>
          <a:bodyPr/>
          <a:lstStyle/>
          <a:p>
            <a:r>
              <a:rPr lang="en-US" dirty="0"/>
              <a:t>cloud-scale feedback cycle</a:t>
            </a:r>
          </a:p>
        </p:txBody>
      </p:sp>
      <p:pic>
        <p:nvPicPr>
          <p:cNvPr id="21" name="Picture 20"/>
          <p:cNvPicPr>
            <a:picLocks noChangeAspect="1"/>
          </p:cNvPicPr>
          <p:nvPr/>
        </p:nvPicPr>
        <p:blipFill>
          <a:blip r:embed="rId6" cstate="email">
            <a:lum contrast="10000"/>
            <a:extLst>
              <a:ext uri="{28A0092B-C50C-407E-A947-70E740481C1C}">
                <a14:useLocalDpi xmlns:a14="http://schemas.microsoft.com/office/drawing/2010/main"/>
              </a:ext>
            </a:extLst>
          </a:blip>
          <a:stretch>
            <a:fillRect/>
          </a:stretch>
        </p:blipFill>
        <p:spPr>
          <a:xfrm>
            <a:off x="511404" y="3043082"/>
            <a:ext cx="4649276" cy="2086884"/>
          </a:xfrm>
          <a:prstGeom prst="rect">
            <a:avLst/>
          </a:prstGeom>
        </p:spPr>
      </p:pic>
    </p:spTree>
    <p:extLst>
      <p:ext uri="{BB962C8B-B14F-4D97-AF65-F5344CB8AC3E}">
        <p14:creationId xmlns:p14="http://schemas.microsoft.com/office/powerpoint/2010/main" val="3892713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afterEffect">
                                  <p:stCondLst>
                                    <p:cond delay="0"/>
                                  </p:stCondLst>
                                  <p:childTnLst>
                                    <p:animMotion origin="layout" path="M -2.35129E-6 -3.90377E-6 L -0.25376 0.0597 " pathEditMode="relative" rAng="0" ptsTypes="AA">
                                      <p:cBhvr>
                                        <p:cTn id="6" dur="750" fill="hold"/>
                                        <p:tgtEl>
                                          <p:spTgt spid="23"/>
                                        </p:tgtEl>
                                        <p:attrNameLst>
                                          <p:attrName>ppt_x</p:attrName>
                                          <p:attrName>ppt_y</p:attrName>
                                        </p:attrNameLst>
                                      </p:cBhvr>
                                      <p:rCtr x="-12688" y="2973"/>
                                    </p:animMotion>
                                  </p:childTnLst>
                                </p:cTn>
                              </p:par>
                              <p:par>
                                <p:cTn id="7" presetID="53" presetClass="exit" presetSubtype="32" fill="hold" nodeType="withEffect">
                                  <p:stCondLst>
                                    <p:cond delay="0"/>
                                  </p:stCondLst>
                                  <p:childTnLst>
                                    <p:anim calcmode="lin" valueType="num">
                                      <p:cBhvr>
                                        <p:cTn id="8" dur="750"/>
                                        <p:tgtEl>
                                          <p:spTgt spid="23"/>
                                        </p:tgtEl>
                                        <p:attrNameLst>
                                          <p:attrName>ppt_w</p:attrName>
                                        </p:attrNameLst>
                                      </p:cBhvr>
                                      <p:tavLst>
                                        <p:tav tm="0">
                                          <p:val>
                                            <p:strVal val="ppt_w"/>
                                          </p:val>
                                        </p:tav>
                                        <p:tav tm="100000">
                                          <p:val>
                                            <p:fltVal val="0"/>
                                          </p:val>
                                        </p:tav>
                                      </p:tavLst>
                                    </p:anim>
                                    <p:anim calcmode="lin" valueType="num">
                                      <p:cBhvr>
                                        <p:cTn id="9" dur="750"/>
                                        <p:tgtEl>
                                          <p:spTgt spid="23"/>
                                        </p:tgtEl>
                                        <p:attrNameLst>
                                          <p:attrName>ppt_h</p:attrName>
                                        </p:attrNameLst>
                                      </p:cBhvr>
                                      <p:tavLst>
                                        <p:tav tm="0">
                                          <p:val>
                                            <p:strVal val="ppt_h"/>
                                          </p:val>
                                        </p:tav>
                                        <p:tav tm="100000">
                                          <p:val>
                                            <p:fltVal val="0"/>
                                          </p:val>
                                        </p:tav>
                                      </p:tavLst>
                                    </p:anim>
                                    <p:animEffect transition="out" filter="fade">
                                      <p:cBhvr>
                                        <p:cTn id="10" dur="750"/>
                                        <p:tgtEl>
                                          <p:spTgt spid="23"/>
                                        </p:tgtEl>
                                      </p:cBhvr>
                                    </p:animEffect>
                                    <p:set>
                                      <p:cBhvr>
                                        <p:cTn id="11" dur="1" fill="hold">
                                          <p:stCondLst>
                                            <p:cond delay="749"/>
                                          </p:stCondLst>
                                        </p:cTn>
                                        <p:tgtEl>
                                          <p:spTgt spid="23"/>
                                        </p:tgtEl>
                                        <p:attrNameLst>
                                          <p:attrName>style.visibility</p:attrName>
                                        </p:attrNameLst>
                                      </p:cBhvr>
                                      <p:to>
                                        <p:strVal val="hidden"/>
                                      </p:to>
                                    </p:set>
                                  </p:childTnLst>
                                </p:cTn>
                              </p:par>
                              <p:par>
                                <p:cTn id="12" presetID="10" presetClass="entr" presetSubtype="0" fill="hold" nodeType="withEffect">
                                  <p:stCondLst>
                                    <p:cond delay="5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750"/>
                                        <p:tgtEl>
                                          <p:spTgt spid="21"/>
                                        </p:tgtEl>
                                      </p:cBhvr>
                                    </p:animEffect>
                                  </p:childTnLst>
                                </p:cTn>
                              </p:par>
                            </p:childTnLst>
                          </p:cTn>
                        </p:par>
                        <p:par>
                          <p:cTn id="15" fill="hold">
                            <p:stCondLst>
                              <p:cond delay="80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13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2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right)">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Up Arrow 39"/>
          <p:cNvSpPr/>
          <p:nvPr/>
        </p:nvSpPr>
        <p:spPr bwMode="auto">
          <a:xfrm>
            <a:off x="-1197862" y="941999"/>
            <a:ext cx="4817741" cy="6053339"/>
          </a:xfrm>
          <a:prstGeom prst="upArrow">
            <a:avLst/>
          </a:prstGeom>
          <a:solidFill>
            <a:schemeClr val="bg1">
              <a:lumMod val="65000"/>
              <a:lumOff val="3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21" tIns="46611" rIns="93221" bIns="46611" numCol="1" rtlCol="0" anchor="ctr" anchorCtr="0" compatLnSpc="1">
            <a:prstTxWarp prst="textNoShape">
              <a:avLst/>
            </a:prstTxWarp>
          </a:bodyPr>
          <a:lstStyle/>
          <a:p>
            <a:pPr algn="ctr" defTabSz="932017" fontAlgn="base">
              <a:spcBef>
                <a:spcPct val="0"/>
              </a:spcBef>
              <a:spcAft>
                <a:spcPct val="0"/>
              </a:spcAft>
            </a:pPr>
            <a:endParaRPr lang="en-US" sz="2040" dirty="0">
              <a:gradFill>
                <a:gsLst>
                  <a:gs pos="0">
                    <a:srgbClr val="000000"/>
                  </a:gs>
                  <a:gs pos="100000">
                    <a:srgbClr val="000000"/>
                  </a:gs>
                </a:gsLst>
                <a:lin ang="5400000" scaled="0"/>
              </a:gradFill>
            </a:endParaRPr>
          </a:p>
        </p:txBody>
      </p:sp>
      <p:sp>
        <p:nvSpPr>
          <p:cNvPr id="39" name="Up Arrow 38"/>
          <p:cNvSpPr/>
          <p:nvPr/>
        </p:nvSpPr>
        <p:spPr bwMode="auto">
          <a:xfrm>
            <a:off x="-418033" y="3199767"/>
            <a:ext cx="3129400" cy="3795570"/>
          </a:xfrm>
          <a:prstGeom prst="upArrow">
            <a:avLst/>
          </a:prstGeom>
          <a:solidFill>
            <a:schemeClr val="bg1">
              <a:lumMod val="75000"/>
              <a:lumOff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21" tIns="46611" rIns="93221" bIns="46611" numCol="1" rtlCol="0" anchor="ctr" anchorCtr="0" compatLnSpc="1">
            <a:prstTxWarp prst="textNoShape">
              <a:avLst/>
            </a:prstTxWarp>
          </a:bodyPr>
          <a:lstStyle/>
          <a:p>
            <a:pPr algn="ctr" defTabSz="932017" fontAlgn="base">
              <a:spcBef>
                <a:spcPct val="0"/>
              </a:spcBef>
              <a:spcAft>
                <a:spcPct val="0"/>
              </a:spcAft>
            </a:pPr>
            <a:endParaRPr lang="en-US" sz="2040" dirty="0">
              <a:gradFill>
                <a:gsLst>
                  <a:gs pos="0">
                    <a:srgbClr val="000000"/>
                  </a:gs>
                  <a:gs pos="100000">
                    <a:srgbClr val="000000"/>
                  </a:gs>
                </a:gsLst>
                <a:lin ang="5400000" scaled="0"/>
              </a:gradFill>
            </a:endParaRPr>
          </a:p>
        </p:txBody>
      </p:sp>
      <p:sp>
        <p:nvSpPr>
          <p:cNvPr id="1030" name="Up Arrow 1029"/>
          <p:cNvSpPr/>
          <p:nvPr/>
        </p:nvSpPr>
        <p:spPr bwMode="auto">
          <a:xfrm>
            <a:off x="7895" y="4861939"/>
            <a:ext cx="2109088" cy="2133399"/>
          </a:xfrm>
          <a:prstGeom prst="upArrow">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21" tIns="46611" rIns="93221" bIns="46611" numCol="1" rtlCol="0" anchor="ctr" anchorCtr="0" compatLnSpc="1">
            <a:prstTxWarp prst="textNoShape">
              <a:avLst/>
            </a:prstTxWarp>
          </a:bodyPr>
          <a:lstStyle/>
          <a:p>
            <a:pPr algn="ctr" defTabSz="932017" fontAlgn="base">
              <a:spcBef>
                <a:spcPct val="0"/>
              </a:spcBef>
              <a:spcAft>
                <a:spcPct val="0"/>
              </a:spcAft>
            </a:pPr>
            <a:endParaRPr lang="en-US" sz="2040" dirty="0">
              <a:gradFill>
                <a:gsLst>
                  <a:gs pos="0">
                    <a:srgbClr val="000000"/>
                  </a:gs>
                  <a:gs pos="100000">
                    <a:srgbClr val="000000"/>
                  </a:gs>
                </a:gsLst>
                <a:lin ang="5400000" scaled="0"/>
              </a:gradFill>
            </a:endParaRPr>
          </a:p>
        </p:txBody>
      </p:sp>
      <p:sp>
        <p:nvSpPr>
          <p:cNvPr id="2" name="Title 1"/>
          <p:cNvSpPr>
            <a:spLocks noGrp="1"/>
          </p:cNvSpPr>
          <p:nvPr>
            <p:ph type="title"/>
          </p:nvPr>
        </p:nvSpPr>
        <p:spPr>
          <a:xfrm>
            <a:off x="531277" y="233614"/>
            <a:ext cx="11372310" cy="621580"/>
          </a:xfrm>
        </p:spPr>
        <p:txBody>
          <a:bodyPr/>
          <a:lstStyle/>
          <a:p>
            <a:r>
              <a:rPr lang="en-US" sz="4488" dirty="0"/>
              <a:t>The Microsoft 2012 stack</a:t>
            </a:r>
          </a:p>
        </p:txBody>
      </p:sp>
      <p:grpSp>
        <p:nvGrpSpPr>
          <p:cNvPr id="1043" name="Group 1042"/>
          <p:cNvGrpSpPr/>
          <p:nvPr/>
        </p:nvGrpSpPr>
        <p:grpSpPr>
          <a:xfrm>
            <a:off x="159664" y="4933716"/>
            <a:ext cx="2072812" cy="1784031"/>
            <a:chOff x="174621" y="4837607"/>
            <a:chExt cx="2032116" cy="1749456"/>
          </a:xfrm>
        </p:grpSpPr>
        <p:grpSp>
          <p:nvGrpSpPr>
            <p:cNvPr id="9" name="Group 8"/>
            <p:cNvGrpSpPr/>
            <p:nvPr/>
          </p:nvGrpSpPr>
          <p:grpSpPr>
            <a:xfrm>
              <a:off x="174621" y="4837607"/>
              <a:ext cx="2032116" cy="1464876"/>
              <a:chOff x="2606322" y="4785522"/>
              <a:chExt cx="2032116" cy="1464876"/>
            </a:xfrm>
          </p:grpSpPr>
          <p:pic>
            <p:nvPicPr>
              <p:cNvPr id="6" name="Picture 2" descr="\\MAGNUM\Projects\Microsoft\Cloud Power FY12\Design\Icons\PNGs\Cloud_on_your_terms.png"/>
              <p:cNvPicPr>
                <a:picLocks noChangeAspect="1" noChangeArrowheads="1"/>
              </p:cNvPicPr>
              <p:nvPr/>
            </p:nvPicPr>
            <p:blipFill>
              <a:blip r:embed="rId2" cstate="email">
                <a:lum bright="100000"/>
                <a:extLst>
                  <a:ext uri="{28A0092B-C50C-407E-A947-70E740481C1C}">
                    <a14:useLocalDpi xmlns:a14="http://schemas.microsoft.com/office/drawing/2010/main"/>
                  </a:ext>
                </a:extLst>
              </a:blip>
              <a:stretch>
                <a:fillRect/>
              </a:stretch>
            </p:blipFill>
            <p:spPr bwMode="auto">
              <a:xfrm>
                <a:off x="3096642" y="4785522"/>
                <a:ext cx="1051474" cy="1051474"/>
              </a:xfrm>
              <a:prstGeom prst="rect">
                <a:avLst/>
              </a:prstGeom>
              <a:noFill/>
              <a:ln>
                <a:noFill/>
              </a:ln>
            </p:spPr>
          </p:pic>
          <p:sp>
            <p:nvSpPr>
              <p:cNvPr id="7" name="TextBox 6"/>
              <p:cNvSpPr txBox="1"/>
              <p:nvPr/>
            </p:nvSpPr>
            <p:spPr>
              <a:xfrm>
                <a:off x="2606322" y="5696322"/>
                <a:ext cx="2032116" cy="554076"/>
              </a:xfrm>
              <a:prstGeom prst="rect">
                <a:avLst/>
              </a:prstGeom>
              <a:noFill/>
            </p:spPr>
            <p:txBody>
              <a:bodyPr wrap="none" lIns="0" tIns="0" rIns="0" bIns="0" rtlCol="0">
                <a:spAutoFit/>
              </a:bodyPr>
              <a:lstStyle/>
              <a:p>
                <a:pPr algn="ctr" defTabSz="932498"/>
                <a:r>
                  <a:rPr lang="en-US" sz="1836" spc="-71" dirty="0">
                    <a:solidFill>
                      <a:srgbClr val="66FF33"/>
                    </a:solidFill>
                  </a:rPr>
                  <a:t>Windows Server 2012</a:t>
                </a:r>
              </a:p>
              <a:p>
                <a:pPr algn="ctr" defTabSz="932498"/>
                <a:r>
                  <a:rPr lang="en-US" sz="1836" spc="-71" dirty="0">
                    <a:solidFill>
                      <a:srgbClr val="66FF33"/>
                    </a:solidFill>
                  </a:rPr>
                  <a:t>Hyper-V</a:t>
                </a:r>
              </a:p>
            </p:txBody>
          </p:sp>
        </p:grpSp>
        <p:sp>
          <p:nvSpPr>
            <p:cNvPr id="8" name="TextBox 7"/>
            <p:cNvSpPr txBox="1"/>
            <p:nvPr/>
          </p:nvSpPr>
          <p:spPr>
            <a:xfrm>
              <a:off x="646939" y="6310025"/>
              <a:ext cx="1088317" cy="277038"/>
            </a:xfrm>
            <a:prstGeom prst="rect">
              <a:avLst/>
            </a:prstGeom>
            <a:noFill/>
          </p:spPr>
          <p:txBody>
            <a:bodyPr wrap="none" lIns="0" tIns="0" rIns="0" bIns="0" rtlCol="0">
              <a:spAutoFit/>
            </a:bodyPr>
            <a:lstStyle/>
            <a:p>
              <a:pPr defTabSz="932498"/>
              <a:r>
                <a:rPr lang="en-US" sz="1836" spc="-71" dirty="0">
                  <a:solidFill>
                    <a:srgbClr val="0072C6">
                      <a:lumMod val="40000"/>
                      <a:lumOff val="60000"/>
                    </a:srgbClr>
                  </a:solidFill>
                </a:rPr>
                <a:t>Hyper Visor</a:t>
              </a:r>
            </a:p>
          </p:txBody>
        </p:sp>
      </p:grpSp>
      <p:grpSp>
        <p:nvGrpSpPr>
          <p:cNvPr id="1028" name="Group 1027"/>
          <p:cNvGrpSpPr/>
          <p:nvPr/>
        </p:nvGrpSpPr>
        <p:grpSpPr>
          <a:xfrm>
            <a:off x="81315" y="3550888"/>
            <a:ext cx="2072812" cy="1319565"/>
            <a:chOff x="3935321" y="4958578"/>
            <a:chExt cx="2032113" cy="1293993"/>
          </a:xfrm>
        </p:grpSpPr>
        <p:grpSp>
          <p:nvGrpSpPr>
            <p:cNvPr id="1027" name="Group 1026"/>
            <p:cNvGrpSpPr/>
            <p:nvPr/>
          </p:nvGrpSpPr>
          <p:grpSpPr>
            <a:xfrm>
              <a:off x="3935321" y="4958578"/>
              <a:ext cx="2032113" cy="1293993"/>
              <a:chOff x="3915225" y="4958578"/>
              <a:chExt cx="2032113" cy="1293993"/>
            </a:xfrm>
          </p:grpSpPr>
          <p:pic>
            <p:nvPicPr>
              <p:cNvPr id="1026" name="Picture 2"/>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4473666" y="4958578"/>
                <a:ext cx="638232" cy="69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915225" y="5698495"/>
                <a:ext cx="2032113" cy="554076"/>
              </a:xfrm>
              <a:prstGeom prst="rect">
                <a:avLst/>
              </a:prstGeom>
              <a:noFill/>
            </p:spPr>
            <p:txBody>
              <a:bodyPr wrap="none" lIns="0" tIns="0" rIns="0" bIns="0" rtlCol="0">
                <a:spAutoFit/>
              </a:bodyPr>
              <a:lstStyle/>
              <a:p>
                <a:pPr algn="ctr" defTabSz="932498"/>
                <a:r>
                  <a:rPr lang="en-US" sz="1836" spc="-71" dirty="0">
                    <a:solidFill>
                      <a:srgbClr val="66FF33"/>
                    </a:solidFill>
                  </a:rPr>
                  <a:t>Windows Server 2012</a:t>
                </a:r>
              </a:p>
              <a:p>
                <a:pPr algn="ctr" defTabSz="932498"/>
                <a:r>
                  <a:rPr lang="en-US" sz="1836" spc="-71" dirty="0">
                    <a:solidFill>
                      <a:srgbClr val="66FF33"/>
                    </a:solidFill>
                  </a:rPr>
                  <a:t>Hyper-V</a:t>
                </a:r>
              </a:p>
            </p:txBody>
          </p:sp>
        </p:grpSp>
        <p:sp>
          <p:nvSpPr>
            <p:cNvPr id="14" name="TextBox 13"/>
            <p:cNvSpPr txBox="1"/>
            <p:nvPr/>
          </p:nvSpPr>
          <p:spPr>
            <a:xfrm>
              <a:off x="5151597" y="4958578"/>
              <a:ext cx="800286" cy="554076"/>
            </a:xfrm>
            <a:prstGeom prst="rect">
              <a:avLst/>
            </a:prstGeom>
            <a:noFill/>
          </p:spPr>
          <p:txBody>
            <a:bodyPr wrap="none" lIns="0" tIns="0" rIns="0" bIns="0" rtlCol="0">
              <a:spAutoFit/>
            </a:bodyPr>
            <a:lstStyle/>
            <a:p>
              <a:pPr defTabSz="932498"/>
              <a:r>
                <a:rPr lang="en-US" sz="1836" spc="-71" dirty="0">
                  <a:solidFill>
                    <a:srgbClr val="0072C6">
                      <a:lumMod val="40000"/>
                      <a:lumOff val="60000"/>
                    </a:srgbClr>
                  </a:solidFill>
                </a:rPr>
                <a:t>Modular</a:t>
              </a:r>
            </a:p>
            <a:p>
              <a:pPr defTabSz="932498"/>
              <a:r>
                <a:rPr lang="en-US" sz="1836" spc="-71" dirty="0">
                  <a:solidFill>
                    <a:srgbClr val="0072C6">
                      <a:lumMod val="40000"/>
                      <a:lumOff val="60000"/>
                    </a:srgbClr>
                  </a:solidFill>
                </a:rPr>
                <a:t>Console</a:t>
              </a:r>
            </a:p>
          </p:txBody>
        </p:sp>
      </p:grpSp>
      <p:grpSp>
        <p:nvGrpSpPr>
          <p:cNvPr id="19" name="Group 18"/>
          <p:cNvGrpSpPr/>
          <p:nvPr/>
        </p:nvGrpSpPr>
        <p:grpSpPr>
          <a:xfrm>
            <a:off x="2388940" y="3545762"/>
            <a:ext cx="3094630" cy="1105120"/>
            <a:chOff x="6091237" y="5028195"/>
            <a:chExt cx="3033866" cy="1083703"/>
          </a:xfrm>
        </p:grpSpPr>
        <p:sp>
          <p:nvSpPr>
            <p:cNvPr id="15" name="TextBox 14"/>
            <p:cNvSpPr txBox="1"/>
            <p:nvPr/>
          </p:nvSpPr>
          <p:spPr>
            <a:xfrm>
              <a:off x="6091237" y="5028195"/>
              <a:ext cx="1501940" cy="277038"/>
            </a:xfrm>
            <a:prstGeom prst="rect">
              <a:avLst/>
            </a:prstGeom>
            <a:noFill/>
          </p:spPr>
          <p:txBody>
            <a:bodyPr wrap="none" lIns="0" tIns="0" rIns="0" bIns="0" rtlCol="0">
              <a:spAutoFit/>
            </a:bodyPr>
            <a:lstStyle/>
            <a:p>
              <a:pPr defTabSz="932498"/>
              <a:r>
                <a:rPr lang="en-US" sz="1836" spc="-71" dirty="0">
                  <a:solidFill>
                    <a:srgbClr val="FFC000"/>
                  </a:solidFill>
                </a:rPr>
                <a:t>Hyper-V Replica</a:t>
              </a:r>
            </a:p>
          </p:txBody>
        </p:sp>
        <p:sp>
          <p:nvSpPr>
            <p:cNvPr id="16" name="TextBox 15"/>
            <p:cNvSpPr txBox="1"/>
            <p:nvPr/>
          </p:nvSpPr>
          <p:spPr>
            <a:xfrm>
              <a:off x="6091237" y="5293009"/>
              <a:ext cx="3033866" cy="277038"/>
            </a:xfrm>
            <a:prstGeom prst="rect">
              <a:avLst/>
            </a:prstGeom>
            <a:noFill/>
          </p:spPr>
          <p:txBody>
            <a:bodyPr wrap="none" lIns="0" tIns="0" rIns="0" bIns="0" rtlCol="0">
              <a:spAutoFit/>
            </a:bodyPr>
            <a:lstStyle/>
            <a:p>
              <a:pPr defTabSz="932498"/>
              <a:r>
                <a:rPr lang="en-US" sz="1836" spc="-71" dirty="0">
                  <a:gradFill>
                    <a:gsLst>
                      <a:gs pos="2917">
                        <a:srgbClr val="FFFFFF"/>
                      </a:gs>
                      <a:gs pos="30000">
                        <a:srgbClr val="FFFFFF"/>
                      </a:gs>
                    </a:gsLst>
                    <a:lin ang="5400000" scaled="0"/>
                  </a:gradFill>
                </a:rPr>
                <a:t>Storage Pools + to cloud backup</a:t>
              </a:r>
            </a:p>
          </p:txBody>
        </p:sp>
        <p:sp>
          <p:nvSpPr>
            <p:cNvPr id="20" name="TextBox 19"/>
            <p:cNvSpPr txBox="1"/>
            <p:nvPr/>
          </p:nvSpPr>
          <p:spPr>
            <a:xfrm>
              <a:off x="6091237" y="5557822"/>
              <a:ext cx="2871056" cy="554076"/>
            </a:xfrm>
            <a:prstGeom prst="rect">
              <a:avLst/>
            </a:prstGeom>
            <a:noFill/>
          </p:spPr>
          <p:txBody>
            <a:bodyPr wrap="none" lIns="0" tIns="0" rIns="0" bIns="0" rtlCol="0">
              <a:spAutoFit/>
            </a:bodyPr>
            <a:lstStyle/>
            <a:p>
              <a:pPr defTabSz="932498"/>
              <a:r>
                <a:rPr lang="en-US" sz="1836" spc="-71" dirty="0">
                  <a:gradFill>
                    <a:gsLst>
                      <a:gs pos="2917">
                        <a:srgbClr val="FFFFFF"/>
                      </a:gs>
                      <a:gs pos="30000">
                        <a:srgbClr val="FFFFFF"/>
                      </a:gs>
                    </a:gsLst>
                    <a:lin ang="5400000" scaled="0"/>
                  </a:gradFill>
                </a:rPr>
                <a:t>NIC Teaming + Load Balancing</a:t>
              </a:r>
            </a:p>
            <a:p>
              <a:pPr defTabSz="932498"/>
              <a:r>
                <a:rPr lang="en-US" sz="1836" spc="-71" dirty="0">
                  <a:gradFill>
                    <a:gsLst>
                      <a:gs pos="2917">
                        <a:srgbClr val="FFFFFF"/>
                      </a:gs>
                      <a:gs pos="30000">
                        <a:srgbClr val="FFFFFF"/>
                      </a:gs>
                    </a:gsLst>
                    <a:lin ang="5400000" scaled="0"/>
                  </a:gradFill>
                </a:rPr>
                <a:t>PowerShell</a:t>
              </a:r>
            </a:p>
          </p:txBody>
        </p:sp>
      </p:grpSp>
      <p:grpSp>
        <p:nvGrpSpPr>
          <p:cNvPr id="1044" name="Group 1043"/>
          <p:cNvGrpSpPr/>
          <p:nvPr/>
        </p:nvGrpSpPr>
        <p:grpSpPr>
          <a:xfrm>
            <a:off x="153613" y="1762473"/>
            <a:ext cx="2685093" cy="1223600"/>
            <a:chOff x="168688" y="1727824"/>
            <a:chExt cx="2632373" cy="1199886"/>
          </a:xfrm>
        </p:grpSpPr>
        <p:pic>
          <p:nvPicPr>
            <p:cNvPr id="10" name="Picture 4" descr="\\MAGNUM\Projects\Microsoft\Cloud Power FY12\Design\Icons\PNGs\IT_guy.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tretch>
              <a:fillRect/>
            </a:stretch>
          </p:blipFill>
          <p:spPr bwMode="auto">
            <a:xfrm>
              <a:off x="616552" y="1727824"/>
              <a:ext cx="914400" cy="914400"/>
            </a:xfrm>
            <a:prstGeom prst="rect">
              <a:avLst/>
            </a:prstGeom>
            <a:noFill/>
          </p:spPr>
        </p:pic>
        <p:sp>
          <p:nvSpPr>
            <p:cNvPr id="22" name="TextBox 21"/>
            <p:cNvSpPr txBox="1"/>
            <p:nvPr/>
          </p:nvSpPr>
          <p:spPr>
            <a:xfrm>
              <a:off x="168688" y="2650672"/>
              <a:ext cx="1857673" cy="277038"/>
            </a:xfrm>
            <a:prstGeom prst="rect">
              <a:avLst/>
            </a:prstGeom>
            <a:noFill/>
          </p:spPr>
          <p:txBody>
            <a:bodyPr wrap="none" lIns="0" tIns="0" rIns="0" bIns="0" rtlCol="0">
              <a:spAutoFit/>
            </a:bodyPr>
            <a:lstStyle/>
            <a:p>
              <a:pPr defTabSz="932498"/>
              <a:r>
                <a:rPr lang="en-US" sz="1836" spc="-71" dirty="0">
                  <a:solidFill>
                    <a:srgbClr val="66FF33"/>
                  </a:solidFill>
                </a:rPr>
                <a:t>System Center 2012</a:t>
              </a:r>
            </a:p>
          </p:txBody>
        </p:sp>
        <p:sp>
          <p:nvSpPr>
            <p:cNvPr id="23" name="TextBox 22"/>
            <p:cNvSpPr txBox="1"/>
            <p:nvPr/>
          </p:nvSpPr>
          <p:spPr>
            <a:xfrm>
              <a:off x="1530951" y="1727824"/>
              <a:ext cx="1270110" cy="554076"/>
            </a:xfrm>
            <a:prstGeom prst="rect">
              <a:avLst/>
            </a:prstGeom>
            <a:noFill/>
          </p:spPr>
          <p:txBody>
            <a:bodyPr wrap="none" lIns="0" tIns="0" rIns="0" bIns="0" rtlCol="0">
              <a:spAutoFit/>
            </a:bodyPr>
            <a:lstStyle/>
            <a:p>
              <a:pPr defTabSz="932498"/>
              <a:r>
                <a:rPr lang="en-US" sz="1836" spc="-71" dirty="0">
                  <a:solidFill>
                    <a:srgbClr val="0072C6">
                      <a:lumMod val="40000"/>
                      <a:lumOff val="60000"/>
                    </a:srgbClr>
                  </a:solidFill>
                </a:rPr>
                <a:t>Management</a:t>
              </a:r>
            </a:p>
            <a:p>
              <a:pPr defTabSz="932498"/>
              <a:r>
                <a:rPr lang="en-US" sz="1836" spc="-71" dirty="0">
                  <a:solidFill>
                    <a:srgbClr val="0072C6">
                      <a:lumMod val="40000"/>
                      <a:lumOff val="60000"/>
                    </a:srgbClr>
                  </a:solidFill>
                </a:rPr>
                <a:t>Suite</a:t>
              </a:r>
            </a:p>
          </p:txBody>
        </p:sp>
      </p:grpSp>
      <p:grpSp>
        <p:nvGrpSpPr>
          <p:cNvPr id="1048" name="Group 1047"/>
          <p:cNvGrpSpPr/>
          <p:nvPr/>
        </p:nvGrpSpPr>
        <p:grpSpPr>
          <a:xfrm>
            <a:off x="8621673" y="2415871"/>
            <a:ext cx="3931342" cy="2183434"/>
            <a:chOff x="6946370" y="1232965"/>
            <a:chExt cx="3854150" cy="2141121"/>
          </a:xfrm>
        </p:grpSpPr>
        <p:sp>
          <p:nvSpPr>
            <p:cNvPr id="52" name="Freeform 51"/>
            <p:cNvSpPr>
              <a:spLocks/>
            </p:cNvSpPr>
            <p:nvPr/>
          </p:nvSpPr>
          <p:spPr bwMode="auto">
            <a:xfrm>
              <a:off x="6946370" y="1232965"/>
              <a:ext cx="3854150" cy="2141121"/>
            </a:xfrm>
            <a:custGeom>
              <a:avLst/>
              <a:gdLst>
                <a:gd name="T0" fmla="*/ 1910 w 2173"/>
                <a:gd name="T1" fmla="*/ 531 h 1411"/>
                <a:gd name="T2" fmla="*/ 1814 w 2173"/>
                <a:gd name="T3" fmla="*/ 550 h 1411"/>
                <a:gd name="T4" fmla="*/ 1816 w 2173"/>
                <a:gd name="T5" fmla="*/ 507 h 1411"/>
                <a:gd name="T6" fmla="*/ 1309 w 2173"/>
                <a:gd name="T7" fmla="*/ 0 h 1411"/>
                <a:gd name="T8" fmla="*/ 862 w 2173"/>
                <a:gd name="T9" fmla="*/ 269 h 1411"/>
                <a:gd name="T10" fmla="*/ 615 w 2173"/>
                <a:gd name="T11" fmla="*/ 161 h 1411"/>
                <a:gd name="T12" fmla="*/ 280 w 2173"/>
                <a:gd name="T13" fmla="*/ 496 h 1411"/>
                <a:gd name="T14" fmla="*/ 295 w 2173"/>
                <a:gd name="T15" fmla="*/ 594 h 1411"/>
                <a:gd name="T16" fmla="*/ 267 w 2173"/>
                <a:gd name="T17" fmla="*/ 592 h 1411"/>
                <a:gd name="T18" fmla="*/ 0 w 2173"/>
                <a:gd name="T19" fmla="*/ 860 h 1411"/>
                <a:gd name="T20" fmla="*/ 267 w 2173"/>
                <a:gd name="T21" fmla="*/ 1127 h 1411"/>
                <a:gd name="T22" fmla="*/ 394 w 2173"/>
                <a:gd name="T23" fmla="*/ 1095 h 1411"/>
                <a:gd name="T24" fmla="*/ 753 w 2173"/>
                <a:gd name="T25" fmla="*/ 1411 h 1411"/>
                <a:gd name="T26" fmla="*/ 1059 w 2173"/>
                <a:gd name="T27" fmla="*/ 1242 h 1411"/>
                <a:gd name="T28" fmla="*/ 1267 w 2173"/>
                <a:gd name="T29" fmla="*/ 1366 h 1411"/>
                <a:gd name="T30" fmla="*/ 1501 w 2173"/>
                <a:gd name="T31" fmla="*/ 1165 h 1411"/>
                <a:gd name="T32" fmla="*/ 1623 w 2173"/>
                <a:gd name="T33" fmla="*/ 1204 h 1411"/>
                <a:gd name="T34" fmla="*/ 1828 w 2173"/>
                <a:gd name="T35" fmla="*/ 1043 h 1411"/>
                <a:gd name="T36" fmla="*/ 1910 w 2173"/>
                <a:gd name="T37" fmla="*/ 1056 h 1411"/>
                <a:gd name="T38" fmla="*/ 2173 w 2173"/>
                <a:gd name="T39" fmla="*/ 794 h 1411"/>
                <a:gd name="T40" fmla="*/ 1910 w 2173"/>
                <a:gd name="T41" fmla="*/ 53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3" h="1411">
                  <a:moveTo>
                    <a:pt x="1910" y="531"/>
                  </a:moveTo>
                  <a:cubicBezTo>
                    <a:pt x="1876" y="531"/>
                    <a:pt x="1844" y="538"/>
                    <a:pt x="1814" y="550"/>
                  </a:cubicBezTo>
                  <a:cubicBezTo>
                    <a:pt x="1815" y="536"/>
                    <a:pt x="1816" y="521"/>
                    <a:pt x="1816" y="507"/>
                  </a:cubicBezTo>
                  <a:cubicBezTo>
                    <a:pt x="1816" y="227"/>
                    <a:pt x="1589" y="0"/>
                    <a:pt x="1309" y="0"/>
                  </a:cubicBezTo>
                  <a:cubicBezTo>
                    <a:pt x="1115" y="0"/>
                    <a:pt x="947" y="109"/>
                    <a:pt x="862" y="269"/>
                  </a:cubicBezTo>
                  <a:cubicBezTo>
                    <a:pt x="801" y="203"/>
                    <a:pt x="713" y="161"/>
                    <a:pt x="615" y="161"/>
                  </a:cubicBezTo>
                  <a:cubicBezTo>
                    <a:pt x="430" y="161"/>
                    <a:pt x="280" y="311"/>
                    <a:pt x="280" y="496"/>
                  </a:cubicBezTo>
                  <a:cubicBezTo>
                    <a:pt x="280" y="530"/>
                    <a:pt x="285" y="563"/>
                    <a:pt x="295" y="594"/>
                  </a:cubicBezTo>
                  <a:cubicBezTo>
                    <a:pt x="286" y="593"/>
                    <a:pt x="276" y="592"/>
                    <a:pt x="267" y="592"/>
                  </a:cubicBezTo>
                  <a:cubicBezTo>
                    <a:pt x="119" y="592"/>
                    <a:pt x="0" y="712"/>
                    <a:pt x="0" y="860"/>
                  </a:cubicBezTo>
                  <a:cubicBezTo>
                    <a:pt x="0" y="1007"/>
                    <a:pt x="119" y="1127"/>
                    <a:pt x="267" y="1127"/>
                  </a:cubicBezTo>
                  <a:cubicBezTo>
                    <a:pt x="313" y="1127"/>
                    <a:pt x="356" y="1116"/>
                    <a:pt x="394" y="1095"/>
                  </a:cubicBezTo>
                  <a:cubicBezTo>
                    <a:pt x="417" y="1273"/>
                    <a:pt x="569" y="1411"/>
                    <a:pt x="753" y="1411"/>
                  </a:cubicBezTo>
                  <a:cubicBezTo>
                    <a:pt x="882" y="1411"/>
                    <a:pt x="995" y="1344"/>
                    <a:pt x="1059" y="1242"/>
                  </a:cubicBezTo>
                  <a:cubicBezTo>
                    <a:pt x="1099" y="1316"/>
                    <a:pt x="1177" y="1366"/>
                    <a:pt x="1267" y="1366"/>
                  </a:cubicBezTo>
                  <a:cubicBezTo>
                    <a:pt x="1386" y="1366"/>
                    <a:pt x="1484" y="1279"/>
                    <a:pt x="1501" y="1165"/>
                  </a:cubicBezTo>
                  <a:cubicBezTo>
                    <a:pt x="1535" y="1190"/>
                    <a:pt x="1578" y="1204"/>
                    <a:pt x="1623" y="1204"/>
                  </a:cubicBezTo>
                  <a:cubicBezTo>
                    <a:pt x="1723" y="1204"/>
                    <a:pt x="1806" y="1135"/>
                    <a:pt x="1828" y="1043"/>
                  </a:cubicBezTo>
                  <a:cubicBezTo>
                    <a:pt x="1854" y="1051"/>
                    <a:pt x="1882" y="1056"/>
                    <a:pt x="1910" y="1056"/>
                  </a:cubicBezTo>
                  <a:cubicBezTo>
                    <a:pt x="2055" y="1056"/>
                    <a:pt x="2173" y="939"/>
                    <a:pt x="2173" y="794"/>
                  </a:cubicBezTo>
                  <a:cubicBezTo>
                    <a:pt x="2173" y="649"/>
                    <a:pt x="2055" y="531"/>
                    <a:pt x="1910" y="531"/>
                  </a:cubicBezTo>
                  <a:close/>
                </a:path>
              </a:pathLst>
            </a:custGeom>
            <a:noFill/>
            <a:ln w="25400" cap="flat" cmpd="sng" algn="ctr">
              <a:solidFill>
                <a:srgbClr val="FFFFFF"/>
              </a:solidFill>
              <a:prstDash val="solid"/>
              <a:miter lim="800000"/>
            </a:ln>
            <a:effectLst>
              <a:outerShdw blurRad="50800" dist="38100" dir="2700000" algn="tl" rotWithShape="0">
                <a:prstClr val="black">
                  <a:alpha val="10000"/>
                </a:prstClr>
              </a:outerShdw>
            </a:effectLst>
          </p:spPr>
          <p:txBody>
            <a:bodyPr anchor="ctr"/>
            <a:lstStyle/>
            <a:p>
              <a:pPr algn="ctr" defTabSz="932323"/>
              <a:endParaRPr lang="en-US" sz="1836" kern="0">
                <a:solidFill>
                  <a:sysClr val="window" lastClr="FFFFFF"/>
                </a:solidFill>
              </a:endParaRPr>
            </a:p>
          </p:txBody>
        </p:sp>
        <p:grpSp>
          <p:nvGrpSpPr>
            <p:cNvPr id="1047" name="Group 1046"/>
            <p:cNvGrpSpPr/>
            <p:nvPr/>
          </p:nvGrpSpPr>
          <p:grpSpPr>
            <a:xfrm>
              <a:off x="7401714" y="1626464"/>
              <a:ext cx="3297181" cy="1518153"/>
              <a:chOff x="7401714" y="1626464"/>
              <a:chExt cx="3297181" cy="1518153"/>
            </a:xfrm>
          </p:grpSpPr>
          <p:sp>
            <p:nvSpPr>
              <p:cNvPr id="53" name="TextBox 52"/>
              <p:cNvSpPr txBox="1"/>
              <p:nvPr/>
            </p:nvSpPr>
            <p:spPr>
              <a:xfrm>
                <a:off x="8291823" y="1833344"/>
                <a:ext cx="1977593" cy="554076"/>
              </a:xfrm>
              <a:prstGeom prst="rect">
                <a:avLst/>
              </a:prstGeom>
              <a:noFill/>
            </p:spPr>
            <p:txBody>
              <a:bodyPr wrap="square" lIns="0" tIns="0" rIns="0" bIns="0" rtlCol="0">
                <a:spAutoFit/>
              </a:bodyPr>
              <a:lstStyle/>
              <a:p>
                <a:pPr defTabSz="932498"/>
                <a:r>
                  <a:rPr lang="en-US" sz="1836" spc="-71" dirty="0">
                    <a:gradFill>
                      <a:gsLst>
                        <a:gs pos="2917">
                          <a:srgbClr val="FFFFFF"/>
                        </a:gs>
                        <a:gs pos="30000">
                          <a:srgbClr val="FFFFFF"/>
                        </a:gs>
                      </a:gsLst>
                      <a:lin ang="5400000" scaled="0"/>
                    </a:gradFill>
                  </a:rPr>
                  <a:t>Partner’s </a:t>
                </a:r>
              </a:p>
              <a:p>
                <a:pPr defTabSz="932498"/>
                <a:r>
                  <a:rPr lang="en-US" sz="1836" spc="-71" dirty="0">
                    <a:gradFill>
                      <a:gsLst>
                        <a:gs pos="2917">
                          <a:srgbClr val="FFFFFF"/>
                        </a:gs>
                        <a:gs pos="30000">
                          <a:srgbClr val="FFFFFF"/>
                        </a:gs>
                      </a:gsLst>
                      <a:lin ang="5400000" scaled="0"/>
                    </a:gradFill>
                  </a:rPr>
                  <a:t>Data Center </a:t>
                </a:r>
              </a:p>
            </p:txBody>
          </p:sp>
          <p:grpSp>
            <p:nvGrpSpPr>
              <p:cNvPr id="1045" name="Group 1044"/>
              <p:cNvGrpSpPr/>
              <p:nvPr/>
            </p:nvGrpSpPr>
            <p:grpSpPr>
              <a:xfrm>
                <a:off x="7401714" y="1626464"/>
                <a:ext cx="3297181" cy="1518153"/>
                <a:chOff x="7401714" y="1626464"/>
                <a:chExt cx="3297181" cy="1518153"/>
              </a:xfrm>
            </p:grpSpPr>
            <p:sp>
              <p:nvSpPr>
                <p:cNvPr id="50" name="TextBox 49"/>
                <p:cNvSpPr txBox="1"/>
                <p:nvPr/>
              </p:nvSpPr>
              <p:spPr>
                <a:xfrm>
                  <a:off x="7425027" y="2651356"/>
                  <a:ext cx="3273868" cy="277038"/>
                </a:xfrm>
                <a:prstGeom prst="rect">
                  <a:avLst/>
                </a:prstGeom>
                <a:noFill/>
              </p:spPr>
              <p:txBody>
                <a:bodyPr wrap="square" lIns="0" tIns="0" rIns="0" bIns="0" rtlCol="0">
                  <a:spAutoFit/>
                </a:bodyPr>
                <a:lstStyle/>
                <a:p>
                  <a:pPr algn="ctr" defTabSz="932498"/>
                  <a:r>
                    <a:rPr lang="en-US" sz="1836" spc="-71" dirty="0">
                      <a:solidFill>
                        <a:srgbClr val="66FF33"/>
                      </a:solidFill>
                    </a:rPr>
                    <a:t>Windows Server 2012 Hyper-V</a:t>
                  </a:r>
                </a:p>
              </p:txBody>
            </p:sp>
            <p:sp>
              <p:nvSpPr>
                <p:cNvPr id="51" name="TextBox 50"/>
                <p:cNvSpPr txBox="1"/>
                <p:nvPr/>
              </p:nvSpPr>
              <p:spPr>
                <a:xfrm>
                  <a:off x="8087865" y="2867579"/>
                  <a:ext cx="1283436" cy="277038"/>
                </a:xfrm>
                <a:prstGeom prst="rect">
                  <a:avLst/>
                </a:prstGeom>
                <a:noFill/>
              </p:spPr>
              <p:txBody>
                <a:bodyPr wrap="none" lIns="0" tIns="0" rIns="0" bIns="0" rtlCol="0">
                  <a:spAutoFit/>
                </a:bodyPr>
                <a:lstStyle/>
                <a:p>
                  <a:pPr defTabSz="932498"/>
                  <a:r>
                    <a:rPr lang="en-US" sz="1836" spc="-71" dirty="0">
                      <a:solidFill>
                        <a:srgbClr val="0072C6">
                          <a:lumMod val="40000"/>
                          <a:lumOff val="60000"/>
                        </a:srgbClr>
                      </a:solidFill>
                    </a:rPr>
                    <a:t>Partner Cloud</a:t>
                  </a:r>
                </a:p>
              </p:txBody>
            </p:sp>
            <p:pic>
              <p:nvPicPr>
                <p:cNvPr id="106" name="Picture 5" descr="\\MAGNUM\Projects\Microsoft\Cloud Power FY12\Design\ICONS_PNG\Multi_tenancy.png"/>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7401714" y="1626464"/>
                  <a:ext cx="1086728" cy="1086728"/>
                </a:xfrm>
                <a:prstGeom prst="rect">
                  <a:avLst/>
                </a:prstGeom>
                <a:noFill/>
              </p:spPr>
            </p:pic>
          </p:grpSp>
        </p:grpSp>
      </p:grpSp>
      <p:grpSp>
        <p:nvGrpSpPr>
          <p:cNvPr id="1046" name="Group 1045"/>
          <p:cNvGrpSpPr/>
          <p:nvPr/>
        </p:nvGrpSpPr>
        <p:grpSpPr>
          <a:xfrm>
            <a:off x="6018451" y="4935041"/>
            <a:ext cx="2807187" cy="1545690"/>
            <a:chOff x="6439714" y="5187878"/>
            <a:chExt cx="2752068" cy="1515735"/>
          </a:xfrm>
        </p:grpSpPr>
        <p:sp>
          <p:nvSpPr>
            <p:cNvPr id="57" name="TextBox 56"/>
            <p:cNvSpPr txBox="1"/>
            <p:nvPr/>
          </p:nvSpPr>
          <p:spPr>
            <a:xfrm>
              <a:off x="7968002" y="5268208"/>
              <a:ext cx="1223780" cy="831115"/>
            </a:xfrm>
            <a:prstGeom prst="rect">
              <a:avLst/>
            </a:prstGeom>
            <a:noFill/>
          </p:spPr>
          <p:txBody>
            <a:bodyPr wrap="none" lIns="0" tIns="0" rIns="0" bIns="0" rtlCol="0">
              <a:spAutoFit/>
            </a:bodyPr>
            <a:lstStyle/>
            <a:p>
              <a:pPr defTabSz="932498"/>
              <a:r>
                <a:rPr lang="en-US" sz="1836" spc="-71" dirty="0">
                  <a:solidFill>
                    <a:srgbClr val="0072C6">
                      <a:lumMod val="40000"/>
                      <a:lumOff val="60000"/>
                    </a:srgbClr>
                  </a:solidFill>
                </a:rPr>
                <a:t>VDI</a:t>
              </a:r>
            </a:p>
            <a:p>
              <a:pPr defTabSz="932498"/>
              <a:r>
                <a:rPr lang="en-US" sz="1836" spc="-71" dirty="0">
                  <a:solidFill>
                    <a:srgbClr val="0072C6">
                      <a:lumMod val="40000"/>
                      <a:lumOff val="60000"/>
                    </a:srgbClr>
                  </a:solidFill>
                </a:rPr>
                <a:t>Application </a:t>
              </a:r>
            </a:p>
            <a:p>
              <a:pPr defTabSz="932498"/>
              <a:r>
                <a:rPr lang="en-US" sz="1836" spc="-71" dirty="0">
                  <a:solidFill>
                    <a:srgbClr val="0072C6">
                      <a:lumMod val="40000"/>
                      <a:lumOff val="60000"/>
                    </a:srgbClr>
                  </a:solidFill>
                </a:rPr>
                <a:t>Virtualization</a:t>
              </a:r>
            </a:p>
          </p:txBody>
        </p:sp>
        <p:grpSp>
          <p:nvGrpSpPr>
            <p:cNvPr id="1034" name="Group 1033"/>
            <p:cNvGrpSpPr/>
            <p:nvPr/>
          </p:nvGrpSpPr>
          <p:grpSpPr>
            <a:xfrm>
              <a:off x="6439714" y="5187878"/>
              <a:ext cx="2032113" cy="1515735"/>
              <a:chOff x="7816442" y="4622949"/>
              <a:chExt cx="2032113" cy="1515735"/>
            </a:xfrm>
          </p:grpSpPr>
          <p:sp>
            <p:nvSpPr>
              <p:cNvPr id="56" name="TextBox 55"/>
              <p:cNvSpPr txBox="1"/>
              <p:nvPr/>
            </p:nvSpPr>
            <p:spPr>
              <a:xfrm>
                <a:off x="7816442" y="5584608"/>
                <a:ext cx="2032113" cy="554076"/>
              </a:xfrm>
              <a:prstGeom prst="rect">
                <a:avLst/>
              </a:prstGeom>
              <a:noFill/>
            </p:spPr>
            <p:txBody>
              <a:bodyPr wrap="none" lIns="0" tIns="0" rIns="0" bIns="0" rtlCol="0">
                <a:spAutoFit/>
              </a:bodyPr>
              <a:lstStyle/>
              <a:p>
                <a:pPr algn="ctr" defTabSz="932498"/>
                <a:r>
                  <a:rPr lang="en-US" sz="1836" spc="-71" dirty="0">
                    <a:solidFill>
                      <a:srgbClr val="66FF33"/>
                    </a:solidFill>
                  </a:rPr>
                  <a:t>Windows Server 2012</a:t>
                </a:r>
              </a:p>
              <a:p>
                <a:pPr algn="ctr" defTabSz="932498"/>
                <a:r>
                  <a:rPr lang="en-US" sz="1836" spc="-71" dirty="0">
                    <a:solidFill>
                      <a:srgbClr val="66FF33"/>
                    </a:solidFill>
                  </a:rPr>
                  <a:t>Hyper-V</a:t>
                </a:r>
              </a:p>
            </p:txBody>
          </p:sp>
          <p:pic>
            <p:nvPicPr>
              <p:cNvPr id="108" name="Picture 2" descr="\\MAGNUM\Projects\Microsoft\Cloud Power FY12\Design\ICONS_PNG\Devices.png"/>
              <p:cNvPicPr>
                <a:picLocks noChangeAspect="1" noChangeArrowheads="1"/>
              </p:cNvPicPr>
              <p:nvPr/>
            </p:nvPicPr>
            <p:blipFill>
              <a:blip r:embed="rId6" cstate="email">
                <a:lum bright="100000"/>
                <a:extLst>
                  <a:ext uri="{28A0092B-C50C-407E-A947-70E740481C1C}">
                    <a14:useLocalDpi xmlns:a14="http://schemas.microsoft.com/office/drawing/2010/main"/>
                  </a:ext>
                </a:extLst>
              </a:blip>
              <a:srcRect/>
              <a:stretch>
                <a:fillRect/>
              </a:stretch>
            </p:blipFill>
            <p:spPr bwMode="auto">
              <a:xfrm>
                <a:off x="8320262" y="4622949"/>
                <a:ext cx="1024468" cy="1024468"/>
              </a:xfrm>
              <a:prstGeom prst="rect">
                <a:avLst/>
              </a:prstGeom>
              <a:noFill/>
            </p:spPr>
          </p:pic>
        </p:grpSp>
      </p:grpSp>
      <p:grpSp>
        <p:nvGrpSpPr>
          <p:cNvPr id="1039" name="Group 1038"/>
          <p:cNvGrpSpPr/>
          <p:nvPr/>
        </p:nvGrpSpPr>
        <p:grpSpPr>
          <a:xfrm>
            <a:off x="9970320" y="4935043"/>
            <a:ext cx="2186264" cy="1237610"/>
            <a:chOff x="10035268" y="4585751"/>
            <a:chExt cx="2143334" cy="1213626"/>
          </a:xfrm>
        </p:grpSpPr>
        <p:pic>
          <p:nvPicPr>
            <p:cNvPr id="113" name="Picture 2" descr="\\MAGNUM\Projects\Microsoft\Cloud Power FY12\Design\ICONS_PNG\Devices.png"/>
            <p:cNvPicPr>
              <a:picLocks noChangeAspect="1" noChangeArrowheads="1"/>
            </p:cNvPicPr>
            <p:nvPr/>
          </p:nvPicPr>
          <p:blipFill>
            <a:blip r:embed="rId7" cstate="email">
              <a:lum bright="100000"/>
              <a:extLst>
                <a:ext uri="{28A0092B-C50C-407E-A947-70E740481C1C}">
                  <a14:useLocalDpi xmlns:a14="http://schemas.microsoft.com/office/drawing/2010/main"/>
                </a:ext>
              </a:extLst>
            </a:blip>
            <a:srcRect/>
            <a:stretch>
              <a:fillRect/>
            </a:stretch>
          </p:blipFill>
          <p:spPr bwMode="auto">
            <a:xfrm>
              <a:off x="10035268" y="4585751"/>
              <a:ext cx="968294" cy="1008639"/>
            </a:xfrm>
            <a:prstGeom prst="rect">
              <a:avLst/>
            </a:prstGeom>
            <a:noFill/>
            <a:ln>
              <a:noFill/>
            </a:ln>
          </p:spPr>
        </p:pic>
        <p:sp>
          <p:nvSpPr>
            <p:cNvPr id="114" name="TextBox 113"/>
            <p:cNvSpPr txBox="1"/>
            <p:nvPr/>
          </p:nvSpPr>
          <p:spPr>
            <a:xfrm>
              <a:off x="10215325" y="5522339"/>
              <a:ext cx="1963277" cy="277038"/>
            </a:xfrm>
            <a:prstGeom prst="rect">
              <a:avLst/>
            </a:prstGeom>
            <a:noFill/>
          </p:spPr>
          <p:txBody>
            <a:bodyPr wrap="none" lIns="0" tIns="0" rIns="0" bIns="0" rtlCol="0">
              <a:spAutoFit/>
            </a:bodyPr>
            <a:lstStyle/>
            <a:p>
              <a:pPr defTabSz="932498"/>
              <a:r>
                <a:rPr lang="en-US" sz="1836" spc="-71" dirty="0">
                  <a:solidFill>
                    <a:srgbClr val="66FF33"/>
                  </a:solidFill>
                </a:rPr>
                <a:t>Visual Studio  &amp; .NET</a:t>
              </a:r>
            </a:p>
          </p:txBody>
        </p:sp>
        <p:sp>
          <p:nvSpPr>
            <p:cNvPr id="1038" name="Rectangle 1037"/>
            <p:cNvSpPr/>
            <p:nvPr/>
          </p:nvSpPr>
          <p:spPr>
            <a:xfrm>
              <a:off x="11003561" y="4994012"/>
              <a:ext cx="1141243" cy="367582"/>
            </a:xfrm>
            <a:prstGeom prst="rect">
              <a:avLst/>
            </a:prstGeom>
          </p:spPr>
          <p:txBody>
            <a:bodyPr wrap="none">
              <a:spAutoFit/>
            </a:bodyPr>
            <a:lstStyle/>
            <a:p>
              <a:pPr defTabSz="932498"/>
              <a:r>
                <a:rPr lang="en-US" sz="1836" spc="-71" dirty="0">
                  <a:solidFill>
                    <a:srgbClr val="0072C6">
                      <a:lumMod val="40000"/>
                      <a:lumOff val="60000"/>
                    </a:srgbClr>
                  </a:solidFill>
                </a:rPr>
                <a:t>Developer</a:t>
              </a:r>
            </a:p>
          </p:txBody>
        </p:sp>
      </p:grpSp>
      <p:grpSp>
        <p:nvGrpSpPr>
          <p:cNvPr id="90" name="Group 89"/>
          <p:cNvGrpSpPr/>
          <p:nvPr/>
        </p:nvGrpSpPr>
        <p:grpSpPr>
          <a:xfrm>
            <a:off x="557183" y="2844791"/>
            <a:ext cx="9372363" cy="3017721"/>
            <a:chOff x="596730" y="2827397"/>
            <a:chExt cx="9188336" cy="2959238"/>
          </a:xfrm>
        </p:grpSpPr>
        <p:grpSp>
          <p:nvGrpSpPr>
            <p:cNvPr id="91" name="Group 90"/>
            <p:cNvGrpSpPr/>
            <p:nvPr/>
          </p:nvGrpSpPr>
          <p:grpSpPr>
            <a:xfrm>
              <a:off x="596730" y="4909329"/>
              <a:ext cx="4360188" cy="877306"/>
              <a:chOff x="596730" y="4909329"/>
              <a:chExt cx="4360188" cy="877306"/>
            </a:xfrm>
          </p:grpSpPr>
          <p:sp>
            <p:nvSpPr>
              <p:cNvPr id="96" name="Rectangle 95"/>
              <p:cNvSpPr/>
              <p:nvPr/>
            </p:nvSpPr>
            <p:spPr bwMode="auto">
              <a:xfrm>
                <a:off x="596730" y="4918374"/>
                <a:ext cx="1096523" cy="868261"/>
              </a:xfrm>
              <a:prstGeom prst="rect">
                <a:avLst/>
              </a:prstGeom>
              <a:noFill/>
              <a:ln>
                <a:solidFill>
                  <a:srgbClr val="FFFF00"/>
                </a:solidFill>
                <a:prstDash val="lgDashDot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017" fontAlgn="base">
                  <a:spcBef>
                    <a:spcPct val="0"/>
                  </a:spcBef>
                  <a:spcAft>
                    <a:spcPct val="0"/>
                  </a:spcAft>
                </a:pPr>
                <a:endParaRPr lang="en-US" sz="2040" dirty="0">
                  <a:gradFill>
                    <a:gsLst>
                      <a:gs pos="0">
                        <a:srgbClr val="000000"/>
                      </a:gs>
                      <a:gs pos="100000">
                        <a:srgbClr val="000000"/>
                      </a:gs>
                    </a:gsLst>
                    <a:lin ang="5400000" scaled="0"/>
                  </a:gradFill>
                </a:endParaRPr>
              </a:p>
            </p:txBody>
          </p:sp>
          <p:sp>
            <p:nvSpPr>
              <p:cNvPr id="97" name="TextBox 96"/>
              <p:cNvSpPr txBox="1"/>
              <p:nvPr/>
            </p:nvSpPr>
            <p:spPr>
              <a:xfrm>
                <a:off x="1761280" y="4909650"/>
                <a:ext cx="1517279" cy="554076"/>
              </a:xfrm>
              <a:prstGeom prst="rect">
                <a:avLst/>
              </a:prstGeom>
              <a:noFill/>
            </p:spPr>
            <p:txBody>
              <a:bodyPr wrap="none" lIns="0" tIns="0" rIns="0" bIns="0" rtlCol="0">
                <a:spAutoFit/>
              </a:bodyPr>
              <a:lstStyle/>
              <a:p>
                <a:pPr defTabSz="932498"/>
                <a:r>
                  <a:rPr lang="en-US" sz="1836" spc="-71" dirty="0">
                    <a:solidFill>
                      <a:srgbClr val="66FF33"/>
                    </a:solidFill>
                  </a:rPr>
                  <a:t>Windows Server</a:t>
                </a:r>
              </a:p>
              <a:p>
                <a:pPr defTabSz="932498"/>
                <a:r>
                  <a:rPr lang="en-US" sz="1836" spc="-71" dirty="0">
                    <a:solidFill>
                      <a:srgbClr val="66FF33"/>
                    </a:solidFill>
                  </a:rPr>
                  <a:t>2012</a:t>
                </a:r>
              </a:p>
            </p:txBody>
          </p:sp>
          <p:sp>
            <p:nvSpPr>
              <p:cNvPr id="98" name="TextBox 97"/>
              <p:cNvSpPr txBox="1"/>
              <p:nvPr/>
            </p:nvSpPr>
            <p:spPr>
              <a:xfrm>
                <a:off x="3581076" y="4909329"/>
                <a:ext cx="1375842" cy="554076"/>
              </a:xfrm>
              <a:prstGeom prst="rect">
                <a:avLst/>
              </a:prstGeom>
              <a:noFill/>
            </p:spPr>
            <p:txBody>
              <a:bodyPr wrap="none" lIns="0" tIns="0" rIns="0" bIns="0" rtlCol="0">
                <a:spAutoFit/>
              </a:bodyPr>
              <a:lstStyle/>
              <a:p>
                <a:pPr defTabSz="932498"/>
                <a:r>
                  <a:rPr lang="en-US" sz="1836" spc="-71" dirty="0">
                    <a:solidFill>
                      <a:srgbClr val="0072C6">
                        <a:lumMod val="40000"/>
                        <a:lumOff val="60000"/>
                      </a:srgbClr>
                    </a:solidFill>
                  </a:rPr>
                  <a:t>Authentication</a:t>
                </a:r>
              </a:p>
              <a:p>
                <a:pPr defTabSz="932498"/>
                <a:r>
                  <a:rPr lang="en-US" sz="1836" spc="-71" dirty="0">
                    <a:solidFill>
                      <a:srgbClr val="0072C6">
                        <a:lumMod val="40000"/>
                        <a:lumOff val="60000"/>
                      </a:srgbClr>
                    </a:solidFill>
                  </a:rPr>
                  <a:t>Security</a:t>
                </a:r>
              </a:p>
            </p:txBody>
          </p:sp>
        </p:grpSp>
        <p:sp>
          <p:nvSpPr>
            <p:cNvPr id="92" name="Rectangle 91"/>
            <p:cNvSpPr/>
            <p:nvPr/>
          </p:nvSpPr>
          <p:spPr bwMode="auto">
            <a:xfrm>
              <a:off x="9236804" y="2854403"/>
              <a:ext cx="548262" cy="346612"/>
            </a:xfrm>
            <a:prstGeom prst="rect">
              <a:avLst/>
            </a:prstGeom>
            <a:noFill/>
            <a:ln>
              <a:solidFill>
                <a:srgbClr val="FFFF00"/>
              </a:solidFill>
              <a:prstDash val="lgDashDot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017" fontAlgn="base">
                <a:spcBef>
                  <a:spcPct val="0"/>
                </a:spcBef>
                <a:spcAft>
                  <a:spcPct val="0"/>
                </a:spcAft>
              </a:pPr>
              <a:endParaRPr lang="en-US" sz="2040" dirty="0">
                <a:gradFill>
                  <a:gsLst>
                    <a:gs pos="0">
                      <a:srgbClr val="000000"/>
                    </a:gs>
                    <a:gs pos="100000">
                      <a:srgbClr val="000000"/>
                    </a:gs>
                  </a:gsLst>
                  <a:lin ang="5400000" scaled="0"/>
                </a:gradFill>
              </a:endParaRPr>
            </a:p>
          </p:txBody>
        </p:sp>
        <p:sp>
          <p:nvSpPr>
            <p:cNvPr id="93" name="TextBox 92"/>
            <p:cNvSpPr txBox="1"/>
            <p:nvPr/>
          </p:nvSpPr>
          <p:spPr>
            <a:xfrm>
              <a:off x="7813138" y="2827397"/>
              <a:ext cx="1375842" cy="1108153"/>
            </a:xfrm>
            <a:prstGeom prst="rect">
              <a:avLst/>
            </a:prstGeom>
            <a:noFill/>
          </p:spPr>
          <p:txBody>
            <a:bodyPr wrap="none" lIns="0" tIns="0" rIns="0" bIns="0" rtlCol="0">
              <a:spAutoFit/>
            </a:bodyPr>
            <a:lstStyle/>
            <a:p>
              <a:pPr defTabSz="932498"/>
              <a:r>
                <a:rPr lang="en-US" sz="1836" spc="-71" dirty="0">
                  <a:solidFill>
                    <a:srgbClr val="66FF33"/>
                  </a:solidFill>
                </a:rPr>
                <a:t>Windows </a:t>
              </a:r>
            </a:p>
            <a:p>
              <a:pPr defTabSz="932498"/>
              <a:r>
                <a:rPr lang="en-US" sz="1836" spc="-71" dirty="0">
                  <a:solidFill>
                    <a:srgbClr val="66FF33"/>
                  </a:solidFill>
                </a:rPr>
                <a:t>Server 2012</a:t>
              </a:r>
            </a:p>
            <a:p>
              <a:pPr defTabSz="932498"/>
              <a:r>
                <a:rPr lang="en-US" sz="1836" spc="-71" dirty="0">
                  <a:solidFill>
                    <a:srgbClr val="8CC600">
                      <a:lumMod val="40000"/>
                      <a:lumOff val="60000"/>
                    </a:srgbClr>
                  </a:solidFill>
                </a:rPr>
                <a:t>Authentication</a:t>
              </a:r>
            </a:p>
            <a:p>
              <a:pPr defTabSz="932498"/>
              <a:r>
                <a:rPr lang="en-US" sz="1836" spc="-71" dirty="0">
                  <a:solidFill>
                    <a:srgbClr val="8CC600">
                      <a:lumMod val="40000"/>
                      <a:lumOff val="60000"/>
                    </a:srgbClr>
                  </a:solidFill>
                </a:rPr>
                <a:t>Security</a:t>
              </a:r>
            </a:p>
          </p:txBody>
        </p:sp>
        <p:sp>
          <p:nvSpPr>
            <p:cNvPr id="94" name="Rectangle 93"/>
            <p:cNvSpPr/>
            <p:nvPr/>
          </p:nvSpPr>
          <p:spPr bwMode="auto">
            <a:xfrm>
              <a:off x="9236804" y="3213750"/>
              <a:ext cx="548262" cy="259797"/>
            </a:xfrm>
            <a:prstGeom prst="rect">
              <a:avLst/>
            </a:prstGeom>
            <a:noFill/>
            <a:ln>
              <a:solidFill>
                <a:srgbClr val="FFFF00"/>
              </a:solidFill>
              <a:prstDash val="lgDashDot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017" fontAlgn="base">
                <a:spcBef>
                  <a:spcPct val="0"/>
                </a:spcBef>
                <a:spcAft>
                  <a:spcPct val="0"/>
                </a:spcAft>
              </a:pPr>
              <a:endParaRPr lang="en-US" sz="2040" dirty="0">
                <a:gradFill>
                  <a:gsLst>
                    <a:gs pos="0">
                      <a:srgbClr val="000000"/>
                    </a:gs>
                    <a:gs pos="100000">
                      <a:srgbClr val="000000"/>
                    </a:gs>
                  </a:gsLst>
                  <a:lin ang="5400000" scaled="0"/>
                </a:gradFill>
              </a:endParaRPr>
            </a:p>
          </p:txBody>
        </p:sp>
        <p:sp>
          <p:nvSpPr>
            <p:cNvPr id="95" name="Rectangle 94"/>
            <p:cNvSpPr/>
            <p:nvPr/>
          </p:nvSpPr>
          <p:spPr bwMode="auto">
            <a:xfrm>
              <a:off x="9236804" y="3465213"/>
              <a:ext cx="548262" cy="361052"/>
            </a:xfrm>
            <a:prstGeom prst="rect">
              <a:avLst/>
            </a:prstGeom>
            <a:noFill/>
            <a:ln>
              <a:solidFill>
                <a:srgbClr val="FFFF00"/>
              </a:solidFill>
              <a:prstDash val="lgDashDot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017" fontAlgn="base">
                <a:spcBef>
                  <a:spcPct val="0"/>
                </a:spcBef>
                <a:spcAft>
                  <a:spcPct val="0"/>
                </a:spcAft>
              </a:pPr>
              <a:endParaRPr lang="en-US" sz="2040" dirty="0">
                <a:gradFill>
                  <a:gsLst>
                    <a:gs pos="0">
                      <a:srgbClr val="000000"/>
                    </a:gs>
                    <a:gs pos="100000">
                      <a:srgbClr val="000000"/>
                    </a:gs>
                  </a:gsLst>
                  <a:lin ang="5400000" scaled="0"/>
                </a:gradFill>
              </a:endParaRPr>
            </a:p>
          </p:txBody>
        </p:sp>
      </p:grpSp>
      <p:grpSp>
        <p:nvGrpSpPr>
          <p:cNvPr id="99" name="Group 98"/>
          <p:cNvGrpSpPr/>
          <p:nvPr/>
        </p:nvGrpSpPr>
        <p:grpSpPr>
          <a:xfrm>
            <a:off x="8407280" y="-57632"/>
            <a:ext cx="4298897" cy="2524424"/>
            <a:chOff x="6946370" y="1153904"/>
            <a:chExt cx="4214488" cy="2475502"/>
          </a:xfrm>
        </p:grpSpPr>
        <p:sp>
          <p:nvSpPr>
            <p:cNvPr id="100" name="Freeform 99"/>
            <p:cNvSpPr>
              <a:spLocks/>
            </p:cNvSpPr>
            <p:nvPr/>
          </p:nvSpPr>
          <p:spPr bwMode="auto">
            <a:xfrm>
              <a:off x="6946370" y="1153904"/>
              <a:ext cx="4214488" cy="2475502"/>
            </a:xfrm>
            <a:custGeom>
              <a:avLst/>
              <a:gdLst>
                <a:gd name="T0" fmla="*/ 1910 w 2173"/>
                <a:gd name="T1" fmla="*/ 531 h 1411"/>
                <a:gd name="T2" fmla="*/ 1814 w 2173"/>
                <a:gd name="T3" fmla="*/ 550 h 1411"/>
                <a:gd name="T4" fmla="*/ 1816 w 2173"/>
                <a:gd name="T5" fmla="*/ 507 h 1411"/>
                <a:gd name="T6" fmla="*/ 1309 w 2173"/>
                <a:gd name="T7" fmla="*/ 0 h 1411"/>
                <a:gd name="T8" fmla="*/ 862 w 2173"/>
                <a:gd name="T9" fmla="*/ 269 h 1411"/>
                <a:gd name="T10" fmla="*/ 615 w 2173"/>
                <a:gd name="T11" fmla="*/ 161 h 1411"/>
                <a:gd name="T12" fmla="*/ 280 w 2173"/>
                <a:gd name="T13" fmla="*/ 496 h 1411"/>
                <a:gd name="T14" fmla="*/ 295 w 2173"/>
                <a:gd name="T15" fmla="*/ 594 h 1411"/>
                <a:gd name="T16" fmla="*/ 267 w 2173"/>
                <a:gd name="T17" fmla="*/ 592 h 1411"/>
                <a:gd name="T18" fmla="*/ 0 w 2173"/>
                <a:gd name="T19" fmla="*/ 860 h 1411"/>
                <a:gd name="T20" fmla="*/ 267 w 2173"/>
                <a:gd name="T21" fmla="*/ 1127 h 1411"/>
                <a:gd name="T22" fmla="*/ 394 w 2173"/>
                <a:gd name="T23" fmla="*/ 1095 h 1411"/>
                <a:gd name="T24" fmla="*/ 753 w 2173"/>
                <a:gd name="T25" fmla="*/ 1411 h 1411"/>
                <a:gd name="T26" fmla="*/ 1059 w 2173"/>
                <a:gd name="T27" fmla="*/ 1242 h 1411"/>
                <a:gd name="T28" fmla="*/ 1267 w 2173"/>
                <a:gd name="T29" fmla="*/ 1366 h 1411"/>
                <a:gd name="T30" fmla="*/ 1501 w 2173"/>
                <a:gd name="T31" fmla="*/ 1165 h 1411"/>
                <a:gd name="T32" fmla="*/ 1623 w 2173"/>
                <a:gd name="T33" fmla="*/ 1204 h 1411"/>
                <a:gd name="T34" fmla="*/ 1828 w 2173"/>
                <a:gd name="T35" fmla="*/ 1043 h 1411"/>
                <a:gd name="T36" fmla="*/ 1910 w 2173"/>
                <a:gd name="T37" fmla="*/ 1056 h 1411"/>
                <a:gd name="T38" fmla="*/ 2173 w 2173"/>
                <a:gd name="T39" fmla="*/ 794 h 1411"/>
                <a:gd name="T40" fmla="*/ 1910 w 2173"/>
                <a:gd name="T41" fmla="*/ 53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73" h="1411">
                  <a:moveTo>
                    <a:pt x="1910" y="531"/>
                  </a:moveTo>
                  <a:cubicBezTo>
                    <a:pt x="1876" y="531"/>
                    <a:pt x="1844" y="538"/>
                    <a:pt x="1814" y="550"/>
                  </a:cubicBezTo>
                  <a:cubicBezTo>
                    <a:pt x="1815" y="536"/>
                    <a:pt x="1816" y="521"/>
                    <a:pt x="1816" y="507"/>
                  </a:cubicBezTo>
                  <a:cubicBezTo>
                    <a:pt x="1816" y="227"/>
                    <a:pt x="1589" y="0"/>
                    <a:pt x="1309" y="0"/>
                  </a:cubicBezTo>
                  <a:cubicBezTo>
                    <a:pt x="1115" y="0"/>
                    <a:pt x="947" y="109"/>
                    <a:pt x="862" y="269"/>
                  </a:cubicBezTo>
                  <a:cubicBezTo>
                    <a:pt x="801" y="203"/>
                    <a:pt x="713" y="161"/>
                    <a:pt x="615" y="161"/>
                  </a:cubicBezTo>
                  <a:cubicBezTo>
                    <a:pt x="430" y="161"/>
                    <a:pt x="280" y="311"/>
                    <a:pt x="280" y="496"/>
                  </a:cubicBezTo>
                  <a:cubicBezTo>
                    <a:pt x="280" y="530"/>
                    <a:pt x="285" y="563"/>
                    <a:pt x="295" y="594"/>
                  </a:cubicBezTo>
                  <a:cubicBezTo>
                    <a:pt x="286" y="593"/>
                    <a:pt x="276" y="592"/>
                    <a:pt x="267" y="592"/>
                  </a:cubicBezTo>
                  <a:cubicBezTo>
                    <a:pt x="119" y="592"/>
                    <a:pt x="0" y="712"/>
                    <a:pt x="0" y="860"/>
                  </a:cubicBezTo>
                  <a:cubicBezTo>
                    <a:pt x="0" y="1007"/>
                    <a:pt x="119" y="1127"/>
                    <a:pt x="267" y="1127"/>
                  </a:cubicBezTo>
                  <a:cubicBezTo>
                    <a:pt x="313" y="1127"/>
                    <a:pt x="356" y="1116"/>
                    <a:pt x="394" y="1095"/>
                  </a:cubicBezTo>
                  <a:cubicBezTo>
                    <a:pt x="417" y="1273"/>
                    <a:pt x="569" y="1411"/>
                    <a:pt x="753" y="1411"/>
                  </a:cubicBezTo>
                  <a:cubicBezTo>
                    <a:pt x="882" y="1411"/>
                    <a:pt x="995" y="1344"/>
                    <a:pt x="1059" y="1242"/>
                  </a:cubicBezTo>
                  <a:cubicBezTo>
                    <a:pt x="1099" y="1316"/>
                    <a:pt x="1177" y="1366"/>
                    <a:pt x="1267" y="1366"/>
                  </a:cubicBezTo>
                  <a:cubicBezTo>
                    <a:pt x="1386" y="1366"/>
                    <a:pt x="1484" y="1279"/>
                    <a:pt x="1501" y="1165"/>
                  </a:cubicBezTo>
                  <a:cubicBezTo>
                    <a:pt x="1535" y="1190"/>
                    <a:pt x="1578" y="1204"/>
                    <a:pt x="1623" y="1204"/>
                  </a:cubicBezTo>
                  <a:cubicBezTo>
                    <a:pt x="1723" y="1204"/>
                    <a:pt x="1806" y="1135"/>
                    <a:pt x="1828" y="1043"/>
                  </a:cubicBezTo>
                  <a:cubicBezTo>
                    <a:pt x="1854" y="1051"/>
                    <a:pt x="1882" y="1056"/>
                    <a:pt x="1910" y="1056"/>
                  </a:cubicBezTo>
                  <a:cubicBezTo>
                    <a:pt x="2055" y="1056"/>
                    <a:pt x="2173" y="939"/>
                    <a:pt x="2173" y="794"/>
                  </a:cubicBezTo>
                  <a:cubicBezTo>
                    <a:pt x="2173" y="649"/>
                    <a:pt x="2055" y="531"/>
                    <a:pt x="1910" y="531"/>
                  </a:cubicBezTo>
                  <a:close/>
                </a:path>
              </a:pathLst>
            </a:custGeom>
            <a:noFill/>
            <a:ln w="25400" cap="flat" cmpd="sng" algn="ctr">
              <a:solidFill>
                <a:srgbClr val="FFFFFF"/>
              </a:solidFill>
              <a:prstDash val="solid"/>
              <a:miter lim="800000"/>
            </a:ln>
            <a:effectLst>
              <a:outerShdw blurRad="50800" dist="38100" dir="2700000" algn="tl" rotWithShape="0">
                <a:prstClr val="black">
                  <a:alpha val="10000"/>
                </a:prstClr>
              </a:outerShdw>
            </a:effectLst>
          </p:spPr>
          <p:txBody>
            <a:bodyPr anchor="ctr"/>
            <a:lstStyle/>
            <a:p>
              <a:pPr algn="ctr" defTabSz="932323"/>
              <a:endParaRPr lang="en-US" sz="1836" kern="0">
                <a:solidFill>
                  <a:sysClr val="window" lastClr="FFFFFF"/>
                </a:solidFill>
              </a:endParaRPr>
            </a:p>
          </p:txBody>
        </p:sp>
        <p:grpSp>
          <p:nvGrpSpPr>
            <p:cNvPr id="101" name="Group 100"/>
            <p:cNvGrpSpPr/>
            <p:nvPr/>
          </p:nvGrpSpPr>
          <p:grpSpPr>
            <a:xfrm>
              <a:off x="7347203" y="1626464"/>
              <a:ext cx="3273868" cy="1615433"/>
              <a:chOff x="7347203" y="1626464"/>
              <a:chExt cx="3273868" cy="1615433"/>
            </a:xfrm>
          </p:grpSpPr>
          <p:sp>
            <p:nvSpPr>
              <p:cNvPr id="102" name="TextBox 101"/>
              <p:cNvSpPr txBox="1"/>
              <p:nvPr/>
            </p:nvSpPr>
            <p:spPr>
              <a:xfrm>
                <a:off x="8811313" y="1660038"/>
                <a:ext cx="1175246" cy="277038"/>
              </a:xfrm>
              <a:prstGeom prst="rect">
                <a:avLst/>
              </a:prstGeom>
              <a:noFill/>
            </p:spPr>
            <p:txBody>
              <a:bodyPr wrap="square" lIns="0" tIns="0" rIns="0" bIns="0" rtlCol="0">
                <a:spAutoFit/>
              </a:bodyPr>
              <a:lstStyle/>
              <a:p>
                <a:pPr defTabSz="932498"/>
                <a:r>
                  <a:rPr lang="en-US" sz="1836" spc="-71" dirty="0">
                    <a:gradFill>
                      <a:gsLst>
                        <a:gs pos="2917">
                          <a:srgbClr val="FFFFFF"/>
                        </a:gs>
                        <a:gs pos="30000">
                          <a:srgbClr val="FFFFFF"/>
                        </a:gs>
                      </a:gsLst>
                      <a:lin ang="5400000" scaled="0"/>
                    </a:gradFill>
                  </a:rPr>
                  <a:t>AZURE</a:t>
                </a:r>
              </a:p>
            </p:txBody>
          </p:sp>
          <p:grpSp>
            <p:nvGrpSpPr>
              <p:cNvPr id="103" name="Group 102"/>
              <p:cNvGrpSpPr/>
              <p:nvPr/>
            </p:nvGrpSpPr>
            <p:grpSpPr>
              <a:xfrm>
                <a:off x="7347203" y="1626464"/>
                <a:ext cx="3273868" cy="1615433"/>
                <a:chOff x="7347203" y="1626464"/>
                <a:chExt cx="3273868" cy="1615433"/>
              </a:xfrm>
            </p:grpSpPr>
            <p:sp>
              <p:nvSpPr>
                <p:cNvPr id="104" name="TextBox 103"/>
                <p:cNvSpPr txBox="1"/>
                <p:nvPr/>
              </p:nvSpPr>
              <p:spPr>
                <a:xfrm>
                  <a:off x="7347203" y="2748636"/>
                  <a:ext cx="3273868" cy="277038"/>
                </a:xfrm>
                <a:prstGeom prst="rect">
                  <a:avLst/>
                </a:prstGeom>
                <a:noFill/>
              </p:spPr>
              <p:txBody>
                <a:bodyPr wrap="square" lIns="0" tIns="0" rIns="0" bIns="0" rtlCol="0">
                  <a:spAutoFit/>
                </a:bodyPr>
                <a:lstStyle/>
                <a:p>
                  <a:pPr algn="ctr" defTabSz="932498"/>
                  <a:r>
                    <a:rPr lang="en-US" sz="1836" spc="-71" dirty="0">
                      <a:solidFill>
                        <a:srgbClr val="66FF33"/>
                      </a:solidFill>
                    </a:rPr>
                    <a:t>AZURE + Office 365 </a:t>
                  </a:r>
                </a:p>
              </p:txBody>
            </p:sp>
            <p:sp>
              <p:nvSpPr>
                <p:cNvPr id="105" name="TextBox 104"/>
                <p:cNvSpPr txBox="1"/>
                <p:nvPr/>
              </p:nvSpPr>
              <p:spPr>
                <a:xfrm>
                  <a:off x="8087865" y="2964859"/>
                  <a:ext cx="1832968" cy="277038"/>
                </a:xfrm>
                <a:prstGeom prst="rect">
                  <a:avLst/>
                </a:prstGeom>
                <a:noFill/>
              </p:spPr>
              <p:txBody>
                <a:bodyPr wrap="none" lIns="0" tIns="0" rIns="0" bIns="0" rtlCol="0">
                  <a:spAutoFit/>
                </a:bodyPr>
                <a:lstStyle/>
                <a:p>
                  <a:pPr defTabSz="932498"/>
                  <a:r>
                    <a:rPr lang="en-US" sz="1836" spc="-71" dirty="0" err="1">
                      <a:solidFill>
                        <a:srgbClr val="0072C6">
                          <a:lumMod val="40000"/>
                          <a:lumOff val="60000"/>
                        </a:srgbClr>
                      </a:solidFill>
                    </a:rPr>
                    <a:t>IaaS</a:t>
                  </a:r>
                  <a:r>
                    <a:rPr lang="en-US" sz="1836" spc="-71" dirty="0">
                      <a:solidFill>
                        <a:srgbClr val="0072C6">
                          <a:lumMod val="40000"/>
                          <a:lumOff val="60000"/>
                        </a:srgbClr>
                      </a:solidFill>
                    </a:rPr>
                    <a:t>, </a:t>
                  </a:r>
                  <a:r>
                    <a:rPr lang="en-US" sz="1836" spc="-71" dirty="0" err="1">
                      <a:solidFill>
                        <a:srgbClr val="0072C6">
                          <a:lumMod val="40000"/>
                          <a:lumOff val="60000"/>
                        </a:srgbClr>
                      </a:solidFill>
                    </a:rPr>
                    <a:t>SaaS</a:t>
                  </a:r>
                  <a:r>
                    <a:rPr lang="en-US" sz="1836" spc="-71" dirty="0">
                      <a:solidFill>
                        <a:srgbClr val="0072C6">
                          <a:lumMod val="40000"/>
                          <a:lumOff val="60000"/>
                        </a:srgbClr>
                      </a:solidFill>
                    </a:rPr>
                    <a:t> and </a:t>
                  </a:r>
                  <a:r>
                    <a:rPr lang="en-US" sz="1836" spc="-71" dirty="0" err="1">
                      <a:solidFill>
                        <a:srgbClr val="0072C6">
                          <a:lumMod val="40000"/>
                          <a:lumOff val="60000"/>
                        </a:srgbClr>
                      </a:solidFill>
                    </a:rPr>
                    <a:t>PaaS</a:t>
                  </a:r>
                  <a:endParaRPr lang="en-US" sz="1836" spc="-71" dirty="0">
                    <a:solidFill>
                      <a:srgbClr val="0072C6">
                        <a:lumMod val="40000"/>
                        <a:lumOff val="60000"/>
                      </a:srgbClr>
                    </a:solidFill>
                  </a:endParaRPr>
                </a:p>
              </p:txBody>
            </p:sp>
            <p:pic>
              <p:nvPicPr>
                <p:cNvPr id="107" name="Picture 5" descr="\\MAGNUM\Projects\Microsoft\Cloud Power FY12\Design\ICONS_PNG\Multi_tenancy.png"/>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7897409" y="1626464"/>
                  <a:ext cx="1086728" cy="1086728"/>
                </a:xfrm>
                <a:prstGeom prst="rect">
                  <a:avLst/>
                </a:prstGeom>
                <a:noFill/>
              </p:spPr>
            </p:pic>
          </p:grpSp>
        </p:grpSp>
      </p:grpSp>
      <p:grpSp>
        <p:nvGrpSpPr>
          <p:cNvPr id="11" name="Group 10"/>
          <p:cNvGrpSpPr/>
          <p:nvPr/>
        </p:nvGrpSpPr>
        <p:grpSpPr>
          <a:xfrm>
            <a:off x="9642513" y="458503"/>
            <a:ext cx="559242" cy="1010909"/>
            <a:chOff x="9451450" y="342123"/>
            <a:chExt cx="548262" cy="991318"/>
          </a:xfrm>
        </p:grpSpPr>
        <p:sp>
          <p:nvSpPr>
            <p:cNvPr id="110" name="Rectangle 109"/>
            <p:cNvSpPr/>
            <p:nvPr/>
          </p:nvSpPr>
          <p:spPr bwMode="auto">
            <a:xfrm>
              <a:off x="9451450" y="342123"/>
              <a:ext cx="548262" cy="346612"/>
            </a:xfrm>
            <a:prstGeom prst="rect">
              <a:avLst/>
            </a:prstGeom>
            <a:noFill/>
            <a:ln>
              <a:solidFill>
                <a:srgbClr val="FFFF00"/>
              </a:solidFill>
              <a:prstDash val="lgDashDot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017" fontAlgn="base">
                <a:spcBef>
                  <a:spcPct val="0"/>
                </a:spcBef>
                <a:spcAft>
                  <a:spcPct val="0"/>
                </a:spcAft>
              </a:pPr>
              <a:endParaRPr lang="en-US" sz="2040" dirty="0">
                <a:gradFill>
                  <a:gsLst>
                    <a:gs pos="0">
                      <a:srgbClr val="000000"/>
                    </a:gs>
                    <a:gs pos="100000">
                      <a:srgbClr val="000000"/>
                    </a:gs>
                  </a:gsLst>
                  <a:lin ang="5400000" scaled="0"/>
                </a:gradFill>
              </a:endParaRPr>
            </a:p>
          </p:txBody>
        </p:sp>
        <p:sp>
          <p:nvSpPr>
            <p:cNvPr id="111" name="Rectangle 110"/>
            <p:cNvSpPr/>
            <p:nvPr/>
          </p:nvSpPr>
          <p:spPr bwMode="auto">
            <a:xfrm>
              <a:off x="9451450" y="676659"/>
              <a:ext cx="548262" cy="259797"/>
            </a:xfrm>
            <a:prstGeom prst="rect">
              <a:avLst/>
            </a:prstGeom>
            <a:noFill/>
            <a:ln>
              <a:solidFill>
                <a:srgbClr val="FFFF00"/>
              </a:solidFill>
              <a:prstDash val="lgDashDot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017" fontAlgn="base">
                <a:spcBef>
                  <a:spcPct val="0"/>
                </a:spcBef>
                <a:spcAft>
                  <a:spcPct val="0"/>
                </a:spcAft>
              </a:pPr>
              <a:endParaRPr lang="en-US" sz="2040" dirty="0">
                <a:gradFill>
                  <a:gsLst>
                    <a:gs pos="0">
                      <a:srgbClr val="000000"/>
                    </a:gs>
                    <a:gs pos="100000">
                      <a:srgbClr val="000000"/>
                    </a:gs>
                  </a:gsLst>
                  <a:lin ang="5400000" scaled="0"/>
                </a:gradFill>
              </a:endParaRPr>
            </a:p>
          </p:txBody>
        </p:sp>
        <p:sp>
          <p:nvSpPr>
            <p:cNvPr id="112" name="Rectangle 111"/>
            <p:cNvSpPr/>
            <p:nvPr/>
          </p:nvSpPr>
          <p:spPr bwMode="auto">
            <a:xfrm>
              <a:off x="9451450" y="972389"/>
              <a:ext cx="548262" cy="361052"/>
            </a:xfrm>
            <a:prstGeom prst="rect">
              <a:avLst/>
            </a:prstGeom>
            <a:noFill/>
            <a:ln>
              <a:solidFill>
                <a:srgbClr val="FFFF00"/>
              </a:solidFill>
              <a:prstDash val="lgDashDot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017" fontAlgn="base">
                <a:spcBef>
                  <a:spcPct val="0"/>
                </a:spcBef>
                <a:spcAft>
                  <a:spcPct val="0"/>
                </a:spcAft>
              </a:pPr>
              <a:endParaRPr lang="en-US" sz="2040" dirty="0">
                <a:gradFill>
                  <a:gsLst>
                    <a:gs pos="0">
                      <a:srgbClr val="000000"/>
                    </a:gs>
                    <a:gs pos="100000">
                      <a:srgbClr val="000000"/>
                    </a:gs>
                  </a:gsLst>
                  <a:lin ang="5400000" scaled="0"/>
                </a:gradFill>
              </a:endParaRPr>
            </a:p>
          </p:txBody>
        </p:sp>
      </p:grpSp>
      <p:grpSp>
        <p:nvGrpSpPr>
          <p:cNvPr id="3" name="Group 2"/>
          <p:cNvGrpSpPr/>
          <p:nvPr/>
        </p:nvGrpSpPr>
        <p:grpSpPr>
          <a:xfrm>
            <a:off x="2329098" y="5854491"/>
            <a:ext cx="3545971" cy="823962"/>
            <a:chOff x="2281636" y="5536254"/>
            <a:chExt cx="3476345" cy="807993"/>
          </a:xfrm>
        </p:grpSpPr>
        <p:sp>
          <p:nvSpPr>
            <p:cNvPr id="41" name="TextBox 40"/>
            <p:cNvSpPr txBox="1"/>
            <p:nvPr/>
          </p:nvSpPr>
          <p:spPr>
            <a:xfrm>
              <a:off x="2281636" y="5791063"/>
              <a:ext cx="2737413" cy="277038"/>
            </a:xfrm>
            <a:prstGeom prst="rect">
              <a:avLst/>
            </a:prstGeom>
            <a:noFill/>
          </p:spPr>
          <p:txBody>
            <a:bodyPr wrap="none" lIns="0" tIns="0" rIns="0" bIns="0" rtlCol="0">
              <a:spAutoFit/>
            </a:bodyPr>
            <a:lstStyle/>
            <a:p>
              <a:pPr defTabSz="932498"/>
              <a:r>
                <a:rPr lang="en-US" sz="1836" spc="-71" dirty="0">
                  <a:gradFill>
                    <a:gsLst>
                      <a:gs pos="2917">
                        <a:srgbClr val="FFFFFF"/>
                      </a:gs>
                      <a:gs pos="30000">
                        <a:srgbClr val="FFFFFF"/>
                      </a:gs>
                    </a:gsLst>
                    <a:lin ang="5400000" scaled="0"/>
                  </a:gradFill>
                </a:rPr>
                <a:t>Standard (2 Virtual Machines)</a:t>
              </a:r>
            </a:p>
          </p:txBody>
        </p:sp>
        <p:sp>
          <p:nvSpPr>
            <p:cNvPr id="43" name="TextBox 42"/>
            <p:cNvSpPr txBox="1"/>
            <p:nvPr/>
          </p:nvSpPr>
          <p:spPr>
            <a:xfrm>
              <a:off x="2281636" y="6067209"/>
              <a:ext cx="3476345" cy="277038"/>
            </a:xfrm>
            <a:prstGeom prst="rect">
              <a:avLst/>
            </a:prstGeom>
            <a:noFill/>
          </p:spPr>
          <p:txBody>
            <a:bodyPr wrap="none" lIns="0" tIns="0" rIns="0" bIns="0" rtlCol="0">
              <a:spAutoFit/>
            </a:bodyPr>
            <a:lstStyle/>
            <a:p>
              <a:pPr defTabSz="932498"/>
              <a:r>
                <a:rPr lang="en-US" sz="1836" spc="-71" dirty="0">
                  <a:solidFill>
                    <a:srgbClr val="FFC000"/>
                  </a:solidFill>
                </a:rPr>
                <a:t>Data Center (Unlimited Virtualization)</a:t>
              </a:r>
              <a:endParaRPr lang="en-US" sz="1836" spc="-71" dirty="0">
                <a:gradFill>
                  <a:gsLst>
                    <a:gs pos="2917">
                      <a:srgbClr val="FFFFFF"/>
                    </a:gs>
                    <a:gs pos="30000">
                      <a:srgbClr val="FFFFFF"/>
                    </a:gs>
                  </a:gsLst>
                  <a:lin ang="5400000" scaled="0"/>
                </a:gradFill>
              </a:endParaRPr>
            </a:p>
          </p:txBody>
        </p:sp>
        <p:sp>
          <p:nvSpPr>
            <p:cNvPr id="74" name="TextBox 73"/>
            <p:cNvSpPr txBox="1"/>
            <p:nvPr/>
          </p:nvSpPr>
          <p:spPr>
            <a:xfrm>
              <a:off x="2281636" y="5536254"/>
              <a:ext cx="2740933" cy="277038"/>
            </a:xfrm>
            <a:prstGeom prst="rect">
              <a:avLst/>
            </a:prstGeom>
            <a:noFill/>
          </p:spPr>
          <p:txBody>
            <a:bodyPr wrap="none" lIns="0" tIns="0" rIns="0" bIns="0" rtlCol="0">
              <a:spAutoFit/>
            </a:bodyPr>
            <a:lstStyle/>
            <a:p>
              <a:pPr defTabSz="932498"/>
              <a:r>
                <a:rPr lang="en-US" sz="1836" spc="-71" dirty="0">
                  <a:gradFill>
                    <a:gsLst>
                      <a:gs pos="2917">
                        <a:srgbClr val="FFFFFF"/>
                      </a:gs>
                      <a:gs pos="30000">
                        <a:srgbClr val="FFFFFF"/>
                      </a:gs>
                    </a:gsLst>
                    <a:lin ang="5400000" scaled="0"/>
                  </a:gradFill>
                </a:rPr>
                <a:t>Hyper-V Server (Free Version)</a:t>
              </a:r>
            </a:p>
          </p:txBody>
        </p:sp>
      </p:grpSp>
      <p:grpSp>
        <p:nvGrpSpPr>
          <p:cNvPr id="29" name="Group 28"/>
          <p:cNvGrpSpPr/>
          <p:nvPr/>
        </p:nvGrpSpPr>
        <p:grpSpPr>
          <a:xfrm>
            <a:off x="2973651" y="1037317"/>
            <a:ext cx="2418290" cy="1967182"/>
            <a:chOff x="6429053" y="97123"/>
            <a:chExt cx="2370807" cy="1929059"/>
          </a:xfrm>
        </p:grpSpPr>
        <p:sp>
          <p:nvSpPr>
            <p:cNvPr id="25" name="TextBox 24"/>
            <p:cNvSpPr txBox="1"/>
            <p:nvPr/>
          </p:nvSpPr>
          <p:spPr>
            <a:xfrm>
              <a:off x="6429053" y="97123"/>
              <a:ext cx="1938888" cy="277038"/>
            </a:xfrm>
            <a:prstGeom prst="rect">
              <a:avLst/>
            </a:prstGeom>
            <a:noFill/>
          </p:spPr>
          <p:txBody>
            <a:bodyPr wrap="none" lIns="0" tIns="0" rIns="0" bIns="0" rtlCol="0">
              <a:spAutoFit/>
            </a:bodyPr>
            <a:lstStyle/>
            <a:p>
              <a:pPr defTabSz="932498"/>
              <a:r>
                <a:rPr lang="en-US" sz="1836" spc="-71" dirty="0">
                  <a:gradFill>
                    <a:gsLst>
                      <a:gs pos="2917">
                        <a:srgbClr val="FFFFFF"/>
                      </a:gs>
                      <a:gs pos="30000">
                        <a:srgbClr val="FFFFFF"/>
                      </a:gs>
                    </a:gsLst>
                    <a:lin ang="5400000" scaled="0"/>
                  </a:gradFill>
                </a:rPr>
                <a:t>Operations Manager</a:t>
              </a:r>
            </a:p>
          </p:txBody>
        </p:sp>
        <p:sp>
          <p:nvSpPr>
            <p:cNvPr id="26" name="TextBox 25"/>
            <p:cNvSpPr txBox="1"/>
            <p:nvPr/>
          </p:nvSpPr>
          <p:spPr>
            <a:xfrm>
              <a:off x="6429053" y="372121"/>
              <a:ext cx="2187127" cy="277038"/>
            </a:xfrm>
            <a:prstGeom prst="rect">
              <a:avLst/>
            </a:prstGeom>
            <a:noFill/>
          </p:spPr>
          <p:txBody>
            <a:bodyPr wrap="none" lIns="0" tIns="0" rIns="0" bIns="0" rtlCol="0">
              <a:spAutoFit/>
            </a:bodyPr>
            <a:lstStyle/>
            <a:p>
              <a:pPr defTabSz="932498"/>
              <a:r>
                <a:rPr lang="en-US" sz="1836" spc="-71" dirty="0">
                  <a:gradFill>
                    <a:gsLst>
                      <a:gs pos="2917">
                        <a:srgbClr val="FFFFFF"/>
                      </a:gs>
                      <a:gs pos="30000">
                        <a:srgbClr val="FFFFFF"/>
                      </a:gs>
                    </a:gsLst>
                    <a:lin ang="5400000" scaled="0"/>
                  </a:gradFill>
                </a:rPr>
                <a:t>Configuration Manager</a:t>
              </a:r>
            </a:p>
          </p:txBody>
        </p:sp>
        <p:sp>
          <p:nvSpPr>
            <p:cNvPr id="27" name="TextBox 26"/>
            <p:cNvSpPr txBox="1"/>
            <p:nvPr/>
          </p:nvSpPr>
          <p:spPr>
            <a:xfrm>
              <a:off x="6429053" y="647117"/>
              <a:ext cx="2370807" cy="277038"/>
            </a:xfrm>
            <a:prstGeom prst="rect">
              <a:avLst/>
            </a:prstGeom>
            <a:noFill/>
          </p:spPr>
          <p:txBody>
            <a:bodyPr wrap="none" lIns="0" tIns="0" rIns="0" bIns="0" rtlCol="0">
              <a:spAutoFit/>
            </a:bodyPr>
            <a:lstStyle/>
            <a:p>
              <a:pPr defTabSz="932498"/>
              <a:r>
                <a:rPr lang="en-US" sz="1836" spc="-71" dirty="0">
                  <a:solidFill>
                    <a:srgbClr val="FFC000"/>
                  </a:solidFill>
                </a:rPr>
                <a:t>Virtual Machine Manager</a:t>
              </a:r>
            </a:p>
          </p:txBody>
        </p:sp>
        <p:sp>
          <p:nvSpPr>
            <p:cNvPr id="28" name="TextBox 27"/>
            <p:cNvSpPr txBox="1"/>
            <p:nvPr/>
          </p:nvSpPr>
          <p:spPr>
            <a:xfrm>
              <a:off x="6429053" y="922113"/>
              <a:ext cx="1168839" cy="277038"/>
            </a:xfrm>
            <a:prstGeom prst="rect">
              <a:avLst/>
            </a:prstGeom>
            <a:noFill/>
          </p:spPr>
          <p:txBody>
            <a:bodyPr wrap="none" lIns="0" tIns="0" rIns="0" bIns="0" rtlCol="0">
              <a:spAutoFit/>
            </a:bodyPr>
            <a:lstStyle/>
            <a:p>
              <a:pPr defTabSz="932498"/>
              <a:r>
                <a:rPr lang="en-US" sz="1836" spc="-71" dirty="0">
                  <a:gradFill>
                    <a:gsLst>
                      <a:gs pos="2917">
                        <a:srgbClr val="FFFFFF"/>
                      </a:gs>
                      <a:gs pos="30000">
                        <a:srgbClr val="FFFFFF"/>
                      </a:gs>
                    </a:gsLst>
                    <a:lin ang="5400000" scaled="0"/>
                  </a:gradFill>
                </a:rPr>
                <a:t>Orchestrator</a:t>
              </a:r>
            </a:p>
          </p:txBody>
        </p:sp>
        <p:sp>
          <p:nvSpPr>
            <p:cNvPr id="85" name="TextBox 84"/>
            <p:cNvSpPr txBox="1"/>
            <p:nvPr/>
          </p:nvSpPr>
          <p:spPr>
            <a:xfrm>
              <a:off x="6429053" y="1197111"/>
              <a:ext cx="1566310" cy="277038"/>
            </a:xfrm>
            <a:prstGeom prst="rect">
              <a:avLst/>
            </a:prstGeom>
            <a:noFill/>
          </p:spPr>
          <p:txBody>
            <a:bodyPr wrap="none" lIns="0" tIns="0" rIns="0" bIns="0" rtlCol="0">
              <a:spAutoFit/>
            </a:bodyPr>
            <a:lstStyle/>
            <a:p>
              <a:pPr defTabSz="932498"/>
              <a:r>
                <a:rPr lang="en-US" sz="1836" spc="-71" dirty="0">
                  <a:gradFill>
                    <a:gsLst>
                      <a:gs pos="2917">
                        <a:srgbClr val="FFFFFF"/>
                      </a:gs>
                      <a:gs pos="30000">
                        <a:srgbClr val="FFFFFF"/>
                      </a:gs>
                    </a:gsLst>
                    <a:lin ang="5400000" scaled="0"/>
                  </a:gradFill>
                </a:rPr>
                <a:t>Service Manager</a:t>
              </a:r>
            </a:p>
          </p:txBody>
        </p:sp>
        <p:sp>
          <p:nvSpPr>
            <p:cNvPr id="86" name="TextBox 85"/>
            <p:cNvSpPr txBox="1"/>
            <p:nvPr/>
          </p:nvSpPr>
          <p:spPr>
            <a:xfrm>
              <a:off x="6429053" y="1472106"/>
              <a:ext cx="2353017" cy="554076"/>
            </a:xfrm>
            <a:prstGeom prst="rect">
              <a:avLst/>
            </a:prstGeom>
            <a:noFill/>
          </p:spPr>
          <p:txBody>
            <a:bodyPr wrap="none" lIns="0" tIns="0" rIns="0" bIns="0" rtlCol="0">
              <a:spAutoFit/>
            </a:bodyPr>
            <a:lstStyle/>
            <a:p>
              <a:pPr defTabSz="932498"/>
              <a:r>
                <a:rPr lang="en-US" sz="1836" spc="-71" dirty="0">
                  <a:gradFill>
                    <a:gsLst>
                      <a:gs pos="2917">
                        <a:srgbClr val="FFFFFF"/>
                      </a:gs>
                      <a:gs pos="30000">
                        <a:srgbClr val="FFFFFF"/>
                      </a:gs>
                    </a:gsLst>
                    <a:lin ang="5400000" scaled="0"/>
                  </a:gradFill>
                </a:rPr>
                <a:t>Data Protection Manager</a:t>
              </a:r>
            </a:p>
            <a:p>
              <a:pPr defTabSz="932498"/>
              <a:r>
                <a:rPr lang="en-US" sz="1836" spc="-71" dirty="0">
                  <a:gradFill>
                    <a:gsLst>
                      <a:gs pos="2917">
                        <a:srgbClr val="FFFFFF"/>
                      </a:gs>
                      <a:gs pos="30000">
                        <a:srgbClr val="FFFFFF"/>
                      </a:gs>
                    </a:gsLst>
                    <a:lin ang="5400000" scaled="0"/>
                  </a:gradFill>
                </a:rPr>
                <a:t>App Controller</a:t>
              </a:r>
            </a:p>
          </p:txBody>
        </p:sp>
      </p:grpSp>
      <p:grpSp>
        <p:nvGrpSpPr>
          <p:cNvPr id="4" name="Group 3"/>
          <p:cNvGrpSpPr/>
          <p:nvPr/>
        </p:nvGrpSpPr>
        <p:grpSpPr>
          <a:xfrm>
            <a:off x="3953983" y="2019847"/>
            <a:ext cx="4518159" cy="2342912"/>
            <a:chOff x="730002" y="-112478"/>
            <a:chExt cx="2965768" cy="1537913"/>
          </a:xfrm>
        </p:grpSpPr>
        <p:pic>
          <p:nvPicPr>
            <p:cNvPr id="77" name="Picture 76" descr="WinServer12_Blk_D_rgb.png"/>
            <p:cNvPicPr>
              <a:picLocks noChangeAspect="1"/>
            </p:cNvPicPr>
            <p:nvPr/>
          </p:nvPicPr>
          <p:blipFill>
            <a:blip r:embed="rId8" cstate="email">
              <a:biLevel thresh="25000"/>
              <a:extLst>
                <a:ext uri="{28A0092B-C50C-407E-A947-70E740481C1C}">
                  <a14:useLocalDpi xmlns:a14="http://schemas.microsoft.com/office/drawing/2010/main"/>
                </a:ext>
              </a:extLst>
            </a:blip>
            <a:srcRect/>
            <a:stretch>
              <a:fillRect/>
            </a:stretch>
          </p:blipFill>
          <p:spPr bwMode="auto">
            <a:xfrm>
              <a:off x="730002" y="-112478"/>
              <a:ext cx="2965768" cy="3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descr="azure.png"/>
            <p:cNvPicPr>
              <a:picLocks noChangeAspect="1"/>
            </p:cNvPicPr>
            <p:nvPr/>
          </p:nvPicPr>
          <p:blipFill>
            <a:blip r:embed="rId9">
              <a:biLevel thresh="25000"/>
              <a:extLst>
                <a:ext uri="{28A0092B-C50C-407E-A947-70E740481C1C}">
                  <a14:useLocalDpi xmlns:a14="http://schemas.microsoft.com/office/drawing/2010/main"/>
                </a:ext>
              </a:extLst>
            </a:blip>
            <a:srcRect/>
            <a:stretch>
              <a:fillRect/>
            </a:stretch>
          </p:blipFill>
          <p:spPr bwMode="auto">
            <a:xfrm>
              <a:off x="730002" y="423221"/>
              <a:ext cx="2296986" cy="3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p:cNvPicPr>
              <a:picLocks noChangeAspect="1"/>
            </p:cNvPicPr>
            <p:nvPr/>
          </p:nvPicPr>
          <p:blipFill>
            <a:blip r:embed="rId10" cstate="email">
              <a:biLevel thresh="25000"/>
              <a:extLst>
                <a:ext uri="{BEBA8EAE-BF5A-486C-A8C5-ECC9F3942E4B}">
                  <a14:imgProps xmlns:a14="http://schemas.microsoft.com/office/drawing/2010/main">
                    <a14:imgLayer r:embed="rId11">
                      <a14:imgEffect>
                        <a14:brightnessContrast bright="-100000" contrast="-70000"/>
                      </a14:imgEffect>
                    </a14:imgLayer>
                  </a14:imgProps>
                </a:ext>
                <a:ext uri="{28A0092B-C50C-407E-A947-70E740481C1C}">
                  <a14:useLocalDpi xmlns:a14="http://schemas.microsoft.com/office/drawing/2010/main"/>
                </a:ext>
              </a:extLst>
            </a:blip>
            <a:stretch>
              <a:fillRect/>
            </a:stretch>
          </p:blipFill>
          <p:spPr>
            <a:xfrm>
              <a:off x="730002" y="958921"/>
              <a:ext cx="2619980" cy="466514"/>
            </a:xfrm>
            <a:prstGeom prst="rect">
              <a:avLst/>
            </a:prstGeom>
            <a:noFill/>
            <a:ln>
              <a:noFill/>
            </a:ln>
          </p:spPr>
        </p:pic>
      </p:grpSp>
    </p:spTree>
    <p:extLst>
      <p:ext uri="{BB962C8B-B14F-4D97-AF65-F5344CB8AC3E}">
        <p14:creationId xmlns:p14="http://schemas.microsoft.com/office/powerpoint/2010/main" val="2867199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3"/>
                                        </p:tgtEl>
                                        <p:attrNameLst>
                                          <p:attrName>style.opacity</p:attrName>
                                        </p:attrNameLst>
                                      </p:cBhvr>
                                      <p:to>
                                        <p:strVal val="0.1"/>
                                      </p:to>
                                    </p:set>
                                    <p:animEffect filter="image" prLst="opacity: 0.1">
                                      <p:cBhvr rctx="IE">
                                        <p:cTn id="15" dur="indefinite"/>
                                        <p:tgtEl>
                                          <p:spTgt spid="3"/>
                                        </p:tgtEl>
                                      </p:cBhvr>
                                    </p:animEffect>
                                  </p:childTnLst>
                                </p:cTn>
                              </p:par>
                            </p:childTnLst>
                          </p:cTn>
                        </p:par>
                        <p:par>
                          <p:cTn id="16" fill="hold">
                            <p:stCondLst>
                              <p:cond delay="0"/>
                            </p:stCondLst>
                            <p:childTnLst>
                              <p:par>
                                <p:cTn id="17" presetID="22" presetClass="entr" presetSubtype="4"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19"/>
                                        </p:tgtEl>
                                        <p:attrNameLst>
                                          <p:attrName>style.opacity</p:attrName>
                                        </p:attrNameLst>
                                      </p:cBhvr>
                                      <p:to>
                                        <p:strVal val="0.1"/>
                                      </p:to>
                                    </p:set>
                                    <p:animEffect filter="image" prLst="opacity: 0.1">
                                      <p:cBhvr rctx="IE">
                                        <p:cTn id="32" dur="indefinite"/>
                                        <p:tgtEl>
                                          <p:spTgt spid="19"/>
                                        </p:tgtEl>
                                      </p:cBhvr>
                                    </p:animEffect>
                                  </p:childTnLst>
                                </p:cTn>
                              </p:par>
                            </p:childTnLst>
                          </p:cTn>
                        </p:par>
                        <p:par>
                          <p:cTn id="33" fill="hold">
                            <p:stCondLst>
                              <p:cond delay="0"/>
                            </p:stCondLst>
                            <p:childTnLst>
                              <p:par>
                                <p:cTn id="34" presetID="22" presetClass="entr" presetSubtype="4"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down)">
                                      <p:cBhvr>
                                        <p:cTn id="36" dur="500"/>
                                        <p:tgtEl>
                                          <p:spTgt spid="40"/>
                                        </p:tgtEl>
                                      </p:cBhvr>
                                    </p:animEffec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0"/>
                                  </p:stCondLst>
                                  <p:childTnLst>
                                    <p:set>
                                      <p:cBhvr rctx="PPT">
                                        <p:cTn id="47" dur="indefinite"/>
                                        <p:tgtEl>
                                          <p:spTgt spid="29"/>
                                        </p:tgtEl>
                                        <p:attrNameLst>
                                          <p:attrName>style.opacity</p:attrName>
                                        </p:attrNameLst>
                                      </p:cBhvr>
                                      <p:to>
                                        <p:strVal val="0.1"/>
                                      </p:to>
                                    </p:set>
                                    <p:animEffect filter="image" prLst="opacity: 0.1">
                                      <p:cBhvr rctx="IE">
                                        <p:cTn id="48" dur="indefinite"/>
                                        <p:tgtEl>
                                          <p:spTgt spid="29"/>
                                        </p:tgtEl>
                                      </p:cBhvr>
                                    </p:animEffect>
                                  </p:childTnLst>
                                </p:cTn>
                              </p:par>
                              <p:par>
                                <p:cTn id="49" presetID="1" presetClass="entr" presetSubtype="0" fill="hold" nodeType="withEffect">
                                  <p:stCondLst>
                                    <p:cond delay="0"/>
                                  </p:stCondLst>
                                  <p:childTnLst>
                                    <p:set>
                                      <p:cBhvr>
                                        <p:cTn id="50" dur="1" fill="hold">
                                          <p:stCondLst>
                                            <p:cond delay="0"/>
                                          </p:stCondLst>
                                        </p:cTn>
                                        <p:tgtEl>
                                          <p:spTgt spid="10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4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9" presetClass="emph" presetSubtype="0" nodeType="clickEffect">
                                  <p:stCondLst>
                                    <p:cond delay="0"/>
                                  </p:stCondLst>
                                  <p:childTnLst>
                                    <p:set>
                                      <p:cBhvr rctx="PPT">
                                        <p:cTn id="70" dur="indefinite"/>
                                        <p:tgtEl>
                                          <p:spTgt spid="1043"/>
                                        </p:tgtEl>
                                        <p:attrNameLst>
                                          <p:attrName>style.opacity</p:attrName>
                                        </p:attrNameLst>
                                      </p:cBhvr>
                                      <p:to>
                                        <p:strVal val="0.05"/>
                                      </p:to>
                                    </p:set>
                                    <p:animEffect filter="image" prLst="opacity: 0.05">
                                      <p:cBhvr rctx="IE">
                                        <p:cTn id="71" dur="indefinite"/>
                                        <p:tgtEl>
                                          <p:spTgt spid="1043"/>
                                        </p:tgtEl>
                                      </p:cBhvr>
                                    </p:animEffect>
                                  </p:childTnLst>
                                </p:cTn>
                              </p:par>
                              <p:par>
                                <p:cTn id="72" presetID="9" presetClass="emph" presetSubtype="0" nodeType="withEffect">
                                  <p:stCondLst>
                                    <p:cond delay="0"/>
                                  </p:stCondLst>
                                  <p:childTnLst>
                                    <p:set>
                                      <p:cBhvr rctx="PPT">
                                        <p:cTn id="73" dur="indefinite"/>
                                        <p:tgtEl>
                                          <p:spTgt spid="3"/>
                                        </p:tgtEl>
                                        <p:attrNameLst>
                                          <p:attrName>style.opacity</p:attrName>
                                        </p:attrNameLst>
                                      </p:cBhvr>
                                      <p:to>
                                        <p:strVal val="0.05"/>
                                      </p:to>
                                    </p:set>
                                    <p:animEffect filter="image" prLst="opacity: 0.05">
                                      <p:cBhvr rctx="IE">
                                        <p:cTn id="74" dur="indefinite"/>
                                        <p:tgtEl>
                                          <p:spTgt spid="3"/>
                                        </p:tgtEl>
                                      </p:cBhvr>
                                    </p:animEffect>
                                  </p:childTnLst>
                                </p:cTn>
                              </p:par>
                              <p:par>
                                <p:cTn id="75" presetID="9" presetClass="emph" presetSubtype="0" nodeType="withEffect">
                                  <p:stCondLst>
                                    <p:cond delay="0"/>
                                  </p:stCondLst>
                                  <p:childTnLst>
                                    <p:set>
                                      <p:cBhvr rctx="PPT">
                                        <p:cTn id="76" dur="indefinite"/>
                                        <p:tgtEl>
                                          <p:spTgt spid="1028"/>
                                        </p:tgtEl>
                                        <p:attrNameLst>
                                          <p:attrName>style.opacity</p:attrName>
                                        </p:attrNameLst>
                                      </p:cBhvr>
                                      <p:to>
                                        <p:strVal val="0.05"/>
                                      </p:to>
                                    </p:set>
                                    <p:animEffect filter="image" prLst="opacity: 0.05">
                                      <p:cBhvr rctx="IE">
                                        <p:cTn id="77" dur="indefinite"/>
                                        <p:tgtEl>
                                          <p:spTgt spid="1028"/>
                                        </p:tgtEl>
                                      </p:cBhvr>
                                    </p:animEffect>
                                  </p:childTnLst>
                                </p:cTn>
                              </p:par>
                              <p:par>
                                <p:cTn id="78" presetID="9" presetClass="emph" presetSubtype="0" nodeType="withEffect">
                                  <p:stCondLst>
                                    <p:cond delay="0"/>
                                  </p:stCondLst>
                                  <p:childTnLst>
                                    <p:set>
                                      <p:cBhvr rctx="PPT">
                                        <p:cTn id="79" dur="indefinite"/>
                                        <p:tgtEl>
                                          <p:spTgt spid="29"/>
                                        </p:tgtEl>
                                        <p:attrNameLst>
                                          <p:attrName>style.opacity</p:attrName>
                                        </p:attrNameLst>
                                      </p:cBhvr>
                                      <p:to>
                                        <p:strVal val="0.05"/>
                                      </p:to>
                                    </p:set>
                                    <p:animEffect filter="image" prLst="opacity: 0.05">
                                      <p:cBhvr rctx="IE">
                                        <p:cTn id="80" dur="indefinite"/>
                                        <p:tgtEl>
                                          <p:spTgt spid="29"/>
                                        </p:tgtEl>
                                      </p:cBhvr>
                                    </p:animEffect>
                                  </p:childTnLst>
                                </p:cTn>
                              </p:par>
                              <p:par>
                                <p:cTn id="81" presetID="9" presetClass="emph" presetSubtype="0" nodeType="withEffect">
                                  <p:stCondLst>
                                    <p:cond delay="0"/>
                                  </p:stCondLst>
                                  <p:childTnLst>
                                    <p:set>
                                      <p:cBhvr rctx="PPT">
                                        <p:cTn id="82" dur="indefinite"/>
                                        <p:tgtEl>
                                          <p:spTgt spid="19"/>
                                        </p:tgtEl>
                                        <p:attrNameLst>
                                          <p:attrName>style.opacity</p:attrName>
                                        </p:attrNameLst>
                                      </p:cBhvr>
                                      <p:to>
                                        <p:strVal val="0.05"/>
                                      </p:to>
                                    </p:set>
                                    <p:animEffect filter="image" prLst="opacity: 0.05">
                                      <p:cBhvr rctx="IE">
                                        <p:cTn id="83" dur="indefinite"/>
                                        <p:tgtEl>
                                          <p:spTgt spid="19"/>
                                        </p:tgtEl>
                                      </p:cBhvr>
                                    </p:animEffect>
                                  </p:childTnLst>
                                </p:cTn>
                              </p:par>
                              <p:par>
                                <p:cTn id="84" presetID="9" presetClass="emph" presetSubtype="0" nodeType="withEffect">
                                  <p:stCondLst>
                                    <p:cond delay="0"/>
                                  </p:stCondLst>
                                  <p:childTnLst>
                                    <p:set>
                                      <p:cBhvr rctx="PPT">
                                        <p:cTn id="85" dur="indefinite"/>
                                        <p:tgtEl>
                                          <p:spTgt spid="1044"/>
                                        </p:tgtEl>
                                        <p:attrNameLst>
                                          <p:attrName>style.opacity</p:attrName>
                                        </p:attrNameLst>
                                      </p:cBhvr>
                                      <p:to>
                                        <p:strVal val="0.05"/>
                                      </p:to>
                                    </p:set>
                                    <p:animEffect filter="image" prLst="opacity: 0.05">
                                      <p:cBhvr rctx="IE">
                                        <p:cTn id="86" dur="indefinite"/>
                                        <p:tgtEl>
                                          <p:spTgt spid="1044"/>
                                        </p:tgtEl>
                                      </p:cBhvr>
                                    </p:animEffect>
                                  </p:childTnLst>
                                </p:cTn>
                              </p:par>
                              <p:par>
                                <p:cTn id="87" presetID="9" presetClass="emph" presetSubtype="0" nodeType="withEffect">
                                  <p:stCondLst>
                                    <p:cond delay="0"/>
                                  </p:stCondLst>
                                  <p:childTnLst>
                                    <p:set>
                                      <p:cBhvr rctx="PPT">
                                        <p:cTn id="88" dur="indefinite"/>
                                        <p:tgtEl>
                                          <p:spTgt spid="1048"/>
                                        </p:tgtEl>
                                        <p:attrNameLst>
                                          <p:attrName>style.opacity</p:attrName>
                                        </p:attrNameLst>
                                      </p:cBhvr>
                                      <p:to>
                                        <p:strVal val="0.05"/>
                                      </p:to>
                                    </p:set>
                                    <p:animEffect filter="image" prLst="opacity: 0.05">
                                      <p:cBhvr rctx="IE">
                                        <p:cTn id="89" dur="indefinite"/>
                                        <p:tgtEl>
                                          <p:spTgt spid="1048"/>
                                        </p:tgtEl>
                                      </p:cBhvr>
                                    </p:animEffect>
                                  </p:childTnLst>
                                </p:cTn>
                              </p:par>
                              <p:par>
                                <p:cTn id="90" presetID="9" presetClass="emph" presetSubtype="0" nodeType="withEffect">
                                  <p:stCondLst>
                                    <p:cond delay="0"/>
                                  </p:stCondLst>
                                  <p:childTnLst>
                                    <p:set>
                                      <p:cBhvr rctx="PPT">
                                        <p:cTn id="91" dur="indefinite"/>
                                        <p:tgtEl>
                                          <p:spTgt spid="90"/>
                                        </p:tgtEl>
                                        <p:attrNameLst>
                                          <p:attrName>style.opacity</p:attrName>
                                        </p:attrNameLst>
                                      </p:cBhvr>
                                      <p:to>
                                        <p:strVal val="0.05"/>
                                      </p:to>
                                    </p:set>
                                    <p:animEffect filter="image" prLst="opacity: 0.05">
                                      <p:cBhvr rctx="IE">
                                        <p:cTn id="92" dur="indefinite"/>
                                        <p:tgtEl>
                                          <p:spTgt spid="90"/>
                                        </p:tgtEl>
                                      </p:cBhvr>
                                    </p:animEffect>
                                  </p:childTnLst>
                                </p:cTn>
                              </p:par>
                              <p:par>
                                <p:cTn id="93" presetID="9" presetClass="emph" presetSubtype="0" nodeType="withEffect">
                                  <p:stCondLst>
                                    <p:cond delay="0"/>
                                  </p:stCondLst>
                                  <p:childTnLst>
                                    <p:set>
                                      <p:cBhvr rctx="PPT">
                                        <p:cTn id="94" dur="indefinite"/>
                                        <p:tgtEl>
                                          <p:spTgt spid="11"/>
                                        </p:tgtEl>
                                        <p:attrNameLst>
                                          <p:attrName>style.opacity</p:attrName>
                                        </p:attrNameLst>
                                      </p:cBhvr>
                                      <p:to>
                                        <p:strVal val="0.05"/>
                                      </p:to>
                                    </p:set>
                                    <p:animEffect filter="image" prLst="opacity: 0.05">
                                      <p:cBhvr rctx="IE">
                                        <p:cTn id="95" dur="indefinite"/>
                                        <p:tgtEl>
                                          <p:spTgt spid="11"/>
                                        </p:tgtEl>
                                      </p:cBhvr>
                                    </p:animEffect>
                                  </p:childTnLst>
                                </p:cTn>
                              </p:par>
                              <p:par>
                                <p:cTn id="96" presetID="9" presetClass="emph" presetSubtype="0" nodeType="withEffect">
                                  <p:stCondLst>
                                    <p:cond delay="0"/>
                                  </p:stCondLst>
                                  <p:childTnLst>
                                    <p:set>
                                      <p:cBhvr rctx="PPT">
                                        <p:cTn id="97" dur="indefinite"/>
                                        <p:tgtEl>
                                          <p:spTgt spid="1046"/>
                                        </p:tgtEl>
                                        <p:attrNameLst>
                                          <p:attrName>style.opacity</p:attrName>
                                        </p:attrNameLst>
                                      </p:cBhvr>
                                      <p:to>
                                        <p:strVal val="0.05"/>
                                      </p:to>
                                    </p:set>
                                    <p:animEffect filter="image" prLst="opacity: 0.05">
                                      <p:cBhvr rctx="IE">
                                        <p:cTn id="98" dur="indefinite"/>
                                        <p:tgtEl>
                                          <p:spTgt spid="1046"/>
                                        </p:tgtEl>
                                      </p:cBhvr>
                                    </p:animEffect>
                                  </p:childTnLst>
                                </p:cTn>
                              </p:par>
                              <p:par>
                                <p:cTn id="99" presetID="9" presetClass="emph" presetSubtype="0" nodeType="withEffect">
                                  <p:stCondLst>
                                    <p:cond delay="0"/>
                                  </p:stCondLst>
                                  <p:childTnLst>
                                    <p:set>
                                      <p:cBhvr rctx="PPT">
                                        <p:cTn id="100" dur="indefinite"/>
                                        <p:tgtEl>
                                          <p:spTgt spid="1039"/>
                                        </p:tgtEl>
                                        <p:attrNameLst>
                                          <p:attrName>style.opacity</p:attrName>
                                        </p:attrNameLst>
                                      </p:cBhvr>
                                      <p:to>
                                        <p:strVal val="0.05"/>
                                      </p:to>
                                    </p:set>
                                    <p:animEffect filter="image" prLst="opacity: 0.05">
                                      <p:cBhvr rctx="IE">
                                        <p:cTn id="101" dur="indefinite"/>
                                        <p:tgtEl>
                                          <p:spTgt spid="1039"/>
                                        </p:tgtEl>
                                      </p:cBhvr>
                                    </p:animEffect>
                                  </p:childTnLst>
                                </p:cTn>
                              </p:par>
                              <p:par>
                                <p:cTn id="102" presetID="9" presetClass="emph" presetSubtype="0" nodeType="withEffect">
                                  <p:stCondLst>
                                    <p:cond delay="0"/>
                                  </p:stCondLst>
                                  <p:childTnLst>
                                    <p:set>
                                      <p:cBhvr rctx="PPT">
                                        <p:cTn id="103" dur="indefinite"/>
                                        <p:tgtEl>
                                          <p:spTgt spid="99"/>
                                        </p:tgtEl>
                                        <p:attrNameLst>
                                          <p:attrName>style.opacity</p:attrName>
                                        </p:attrNameLst>
                                      </p:cBhvr>
                                      <p:to>
                                        <p:strVal val="0.05"/>
                                      </p:to>
                                    </p:set>
                                    <p:animEffect filter="image" prLst="opacity: 0.05">
                                      <p:cBhvr rctx="IE">
                                        <p:cTn id="104" dur="indefinite"/>
                                        <p:tgtEl>
                                          <p:spTgt spid="99"/>
                                        </p:tgtEl>
                                      </p:cBhvr>
                                    </p:animEffect>
                                  </p:childTnLst>
                                </p:cTn>
                              </p:par>
                              <p:par>
                                <p:cTn id="105" presetID="9" presetClass="emph" presetSubtype="0" grpId="0" nodeType="withEffect">
                                  <p:stCondLst>
                                    <p:cond delay="0"/>
                                  </p:stCondLst>
                                  <p:childTnLst>
                                    <p:set>
                                      <p:cBhvr rctx="PPT">
                                        <p:cTn id="106" dur="indefinite"/>
                                        <p:tgtEl>
                                          <p:spTgt spid="1030"/>
                                        </p:tgtEl>
                                        <p:attrNameLst>
                                          <p:attrName>style.opacity</p:attrName>
                                        </p:attrNameLst>
                                      </p:cBhvr>
                                      <p:to>
                                        <p:strVal val="0.05"/>
                                      </p:to>
                                    </p:set>
                                    <p:animEffect filter="image" prLst="opacity: 0.05">
                                      <p:cBhvr rctx="IE">
                                        <p:cTn id="107" dur="indefinite"/>
                                        <p:tgtEl>
                                          <p:spTgt spid="1030"/>
                                        </p:tgtEl>
                                      </p:cBhvr>
                                    </p:animEffect>
                                  </p:childTnLst>
                                </p:cTn>
                              </p:par>
                            </p:childTnLst>
                          </p:cTn>
                        </p:par>
                        <p:par>
                          <p:cTn id="108" fill="hold">
                            <p:stCondLst>
                              <p:cond delay="0"/>
                            </p:stCondLst>
                            <p:childTnLst>
                              <p:par>
                                <p:cTn id="109" presetID="47"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500"/>
                                        <p:tgtEl>
                                          <p:spTgt spid="4"/>
                                        </p:tgtEl>
                                      </p:cBhvr>
                                    </p:animEffect>
                                    <p:anim calcmode="lin" valueType="num">
                                      <p:cBhvr>
                                        <p:cTn id="112" dur="500" fill="hold"/>
                                        <p:tgtEl>
                                          <p:spTgt spid="4"/>
                                        </p:tgtEl>
                                        <p:attrNameLst>
                                          <p:attrName>ppt_x</p:attrName>
                                        </p:attrNameLst>
                                      </p:cBhvr>
                                      <p:tavLst>
                                        <p:tav tm="0">
                                          <p:val>
                                            <p:strVal val="#ppt_x"/>
                                          </p:val>
                                        </p:tav>
                                        <p:tav tm="100000">
                                          <p:val>
                                            <p:strVal val="#ppt_x"/>
                                          </p:val>
                                        </p:tav>
                                      </p:tavLst>
                                    </p:anim>
                                    <p:anim calcmode="lin" valueType="num">
                                      <p:cBhvr>
                                        <p:cTn id="1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10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46" y="45106"/>
            <a:ext cx="11372310" cy="339067"/>
          </a:xfrm>
        </p:spPr>
        <p:txBody>
          <a:bodyPr/>
          <a:lstStyle/>
          <a:p>
            <a:r>
              <a:rPr lang="en-US" sz="2448" dirty="0"/>
              <a:t>The value can you expect from Microsoft</a:t>
            </a:r>
            <a:endParaRPr lang="en-US" sz="1122" dirty="0"/>
          </a:p>
        </p:txBody>
      </p:sp>
      <p:grpSp>
        <p:nvGrpSpPr>
          <p:cNvPr id="29" name="Group 28"/>
          <p:cNvGrpSpPr/>
          <p:nvPr/>
        </p:nvGrpSpPr>
        <p:grpSpPr>
          <a:xfrm>
            <a:off x="194963" y="4307224"/>
            <a:ext cx="5511879" cy="1099223"/>
            <a:chOff x="189456" y="4223267"/>
            <a:chExt cx="5405059" cy="1077921"/>
          </a:xfrm>
        </p:grpSpPr>
        <p:grpSp>
          <p:nvGrpSpPr>
            <p:cNvPr id="2054" name="Group 2053"/>
            <p:cNvGrpSpPr/>
            <p:nvPr/>
          </p:nvGrpSpPr>
          <p:grpSpPr>
            <a:xfrm>
              <a:off x="189456" y="4223267"/>
              <a:ext cx="1117172" cy="1077921"/>
              <a:chOff x="190928" y="4286768"/>
              <a:chExt cx="1117172" cy="1077921"/>
            </a:xfrm>
          </p:grpSpPr>
          <p:sp>
            <p:nvSpPr>
              <p:cNvPr id="6" name="Cube 5"/>
              <p:cNvSpPr/>
              <p:nvPr/>
            </p:nvSpPr>
            <p:spPr bwMode="auto">
              <a:xfrm>
                <a:off x="190928" y="4924422"/>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Network</a:t>
                </a:r>
              </a:p>
            </p:txBody>
          </p:sp>
          <p:sp>
            <p:nvSpPr>
              <p:cNvPr id="7" name="Cube 6"/>
              <p:cNvSpPr/>
              <p:nvPr/>
            </p:nvSpPr>
            <p:spPr bwMode="auto">
              <a:xfrm>
                <a:off x="190928" y="4605595"/>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Storage</a:t>
                </a:r>
              </a:p>
            </p:txBody>
          </p:sp>
          <p:sp>
            <p:nvSpPr>
              <p:cNvPr id="8" name="Cube 7"/>
              <p:cNvSpPr/>
              <p:nvPr/>
            </p:nvSpPr>
            <p:spPr bwMode="auto">
              <a:xfrm>
                <a:off x="190928" y="4286768"/>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HW</a:t>
                </a:r>
              </a:p>
            </p:txBody>
          </p:sp>
        </p:grpSp>
        <p:grpSp>
          <p:nvGrpSpPr>
            <p:cNvPr id="337" name="Group 336"/>
            <p:cNvGrpSpPr/>
            <p:nvPr/>
          </p:nvGrpSpPr>
          <p:grpSpPr>
            <a:xfrm>
              <a:off x="3070136" y="4260369"/>
              <a:ext cx="2524379" cy="1003716"/>
              <a:chOff x="3080441" y="4269244"/>
              <a:chExt cx="2524379" cy="1003716"/>
            </a:xfrm>
          </p:grpSpPr>
          <p:grpSp>
            <p:nvGrpSpPr>
              <p:cNvPr id="16" name="Group 15"/>
              <p:cNvGrpSpPr/>
              <p:nvPr/>
            </p:nvGrpSpPr>
            <p:grpSpPr>
              <a:xfrm>
                <a:off x="3181047" y="4623881"/>
                <a:ext cx="1604795" cy="275278"/>
                <a:chOff x="2685379" y="4703337"/>
                <a:chExt cx="1604795" cy="275278"/>
              </a:xfrm>
            </p:grpSpPr>
            <p:sp>
              <p:nvSpPr>
                <p:cNvPr id="117" name="Rectangle 116"/>
                <p:cNvSpPr/>
                <p:nvPr/>
              </p:nvSpPr>
              <p:spPr>
                <a:xfrm>
                  <a:off x="2985151" y="4703337"/>
                  <a:ext cx="1305023"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Storage </a:t>
                  </a:r>
                </a:p>
              </p:txBody>
            </p:sp>
            <p:sp>
              <p:nvSpPr>
                <p:cNvPr id="137" name="Freeform 79"/>
                <p:cNvSpPr>
                  <a:spLocks noEditPoints="1"/>
                </p:cNvSpPr>
                <p:nvPr/>
              </p:nvSpPr>
              <p:spPr bwMode="black">
                <a:xfrm>
                  <a:off x="2685379" y="4706597"/>
                  <a:ext cx="200077" cy="27047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3932" tIns="41966" rIns="83932" bIns="41966" numCol="1" anchor="t" anchorCtr="0" compatLnSpc="1">
                  <a:prstTxWarp prst="textNoShape">
                    <a:avLst/>
                  </a:prstTxWarp>
                </a:bodyPr>
                <a:lstStyle/>
                <a:p>
                  <a:pPr defTabSz="1243075"/>
                  <a:endParaRPr lang="en-US" sz="1632">
                    <a:solidFill>
                      <a:srgbClr val="FFFFFF"/>
                    </a:solidFill>
                    <a:latin typeface="Segoe UI Light"/>
                  </a:endParaRPr>
                </a:p>
              </p:txBody>
            </p:sp>
          </p:grpSp>
          <p:grpSp>
            <p:nvGrpSpPr>
              <p:cNvPr id="17" name="Group 16"/>
              <p:cNvGrpSpPr/>
              <p:nvPr/>
            </p:nvGrpSpPr>
            <p:grpSpPr>
              <a:xfrm>
                <a:off x="3108663" y="4928115"/>
                <a:ext cx="2496157" cy="344845"/>
                <a:chOff x="2612995" y="4967614"/>
                <a:chExt cx="2496157" cy="344845"/>
              </a:xfrm>
            </p:grpSpPr>
            <p:sp>
              <p:nvSpPr>
                <p:cNvPr id="113" name="Rectangle 112"/>
                <p:cNvSpPr/>
                <p:nvPr/>
              </p:nvSpPr>
              <p:spPr>
                <a:xfrm>
                  <a:off x="2985150" y="5001537"/>
                  <a:ext cx="2124002"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Balanced Networking</a:t>
                  </a:r>
                </a:p>
              </p:txBody>
            </p:sp>
            <p:pic>
              <p:nvPicPr>
                <p:cNvPr id="139" name="Picture 6" descr="\\MAGNUM\Projects\Microsoft\Cloud Power FY12\Design\Icons\PNGs\Virtual_Network.png"/>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a:off x="2612995" y="4967614"/>
                  <a:ext cx="344845" cy="344845"/>
                </a:xfrm>
                <a:prstGeom prst="rect">
                  <a:avLst/>
                </a:prstGeom>
                <a:noFill/>
              </p:spPr>
            </p:pic>
          </p:grpSp>
          <p:grpSp>
            <p:nvGrpSpPr>
              <p:cNvPr id="3" name="Group 2"/>
              <p:cNvGrpSpPr/>
              <p:nvPr/>
            </p:nvGrpSpPr>
            <p:grpSpPr>
              <a:xfrm>
                <a:off x="3080441" y="4269244"/>
                <a:ext cx="1845366" cy="327403"/>
                <a:chOff x="2584773" y="4317369"/>
                <a:chExt cx="1845366" cy="327403"/>
              </a:xfrm>
            </p:grpSpPr>
            <p:sp>
              <p:nvSpPr>
                <p:cNvPr id="115" name="Rectangle 114"/>
                <p:cNvSpPr/>
                <p:nvPr/>
              </p:nvSpPr>
              <p:spPr>
                <a:xfrm>
                  <a:off x="2985151" y="4342571"/>
                  <a:ext cx="1444988"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Processing</a:t>
                  </a:r>
                </a:p>
              </p:txBody>
            </p:sp>
            <p:pic>
              <p:nvPicPr>
                <p:cNvPr id="140" name="Picture 139" descr="\\MAGNUM\Projects\Microsoft\Cloud Power FY12\Design\ICONS_PNG\Application.png"/>
                <p:cNvPicPr>
                  <a:picLocks noChangeAspect="1" noChangeArrowheads="1"/>
                </p:cNvPicPr>
                <p:nvPr/>
              </p:nvPicPr>
              <p:blipFill rotWithShape="1">
                <a:blip r:embed="rId3" cstate="email">
                  <a:biLevel thresh="25000"/>
                  <a:extLst>
                    <a:ext uri="{28A0092B-C50C-407E-A947-70E740481C1C}">
                      <a14:useLocalDpi xmlns:a14="http://schemas.microsoft.com/office/drawing/2010/main"/>
                    </a:ext>
                  </a:extLst>
                </a:blip>
                <a:srcRect/>
                <a:stretch/>
              </p:blipFill>
              <p:spPr bwMode="auto">
                <a:xfrm>
                  <a:off x="2584773" y="4317369"/>
                  <a:ext cx="401289" cy="327403"/>
                </a:xfrm>
                <a:prstGeom prst="rect">
                  <a:avLst/>
                </a:prstGeom>
                <a:noFill/>
                <a:ln>
                  <a:noFill/>
                </a:ln>
              </p:spPr>
            </p:pic>
          </p:grpSp>
        </p:grpSp>
        <p:grpSp>
          <p:nvGrpSpPr>
            <p:cNvPr id="336" name="Group 335"/>
            <p:cNvGrpSpPr/>
            <p:nvPr/>
          </p:nvGrpSpPr>
          <p:grpSpPr>
            <a:xfrm>
              <a:off x="1302884" y="4300111"/>
              <a:ext cx="1230714" cy="924233"/>
              <a:chOff x="1286938" y="4302396"/>
              <a:chExt cx="1230714" cy="924233"/>
            </a:xfrm>
          </p:grpSpPr>
          <p:sp>
            <p:nvSpPr>
              <p:cNvPr id="91" name="Left Brace 90"/>
              <p:cNvSpPr/>
              <p:nvPr/>
            </p:nvSpPr>
            <p:spPr>
              <a:xfrm>
                <a:off x="1286938" y="4302396"/>
                <a:ext cx="290537" cy="924233"/>
              </a:xfrm>
              <a:prstGeom prst="leftBrace">
                <a:avLst>
                  <a:gd name="adj1" fmla="val 29762"/>
                  <a:gd name="adj2" fmla="val 50000"/>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43075"/>
                <a:endParaRPr lang="en-US" sz="2448">
                  <a:solidFill>
                    <a:srgbClr val="FFFFFF"/>
                  </a:solidFill>
                </a:endParaRPr>
              </a:p>
            </p:txBody>
          </p:sp>
          <p:grpSp>
            <p:nvGrpSpPr>
              <p:cNvPr id="18" name="Group 17"/>
              <p:cNvGrpSpPr/>
              <p:nvPr/>
            </p:nvGrpSpPr>
            <p:grpSpPr>
              <a:xfrm>
                <a:off x="1484575" y="4325748"/>
                <a:ext cx="1033077" cy="875807"/>
                <a:chOff x="1458937" y="4376608"/>
                <a:chExt cx="1033077" cy="875807"/>
              </a:xfrm>
            </p:grpSpPr>
            <p:sp>
              <p:nvSpPr>
                <p:cNvPr id="86" name="Rectangle 85"/>
                <p:cNvSpPr/>
                <p:nvPr/>
              </p:nvSpPr>
              <p:spPr>
                <a:xfrm>
                  <a:off x="1458937" y="4676872"/>
                  <a:ext cx="1033077" cy="275278"/>
                </a:xfrm>
                <a:prstGeom prst="rect">
                  <a:avLst/>
                </a:prstGeom>
              </p:spPr>
              <p:txBody>
                <a:bodyPr wrap="none">
                  <a:spAutoFit/>
                </a:bodyPr>
                <a:lstStyle/>
                <a:p>
                  <a:pPr defTabSz="1243075"/>
                  <a:r>
                    <a:rPr lang="en-US" sz="1224" dirty="0">
                      <a:solidFill>
                        <a:srgbClr val="FF0097">
                          <a:lumMod val="40000"/>
                          <a:lumOff val="60000"/>
                        </a:srgbClr>
                      </a:solidFill>
                      <a:latin typeface="Segoe UI Light"/>
                    </a:rPr>
                    <a:t>management</a:t>
                  </a:r>
                </a:p>
              </p:txBody>
            </p:sp>
            <p:sp>
              <p:nvSpPr>
                <p:cNvPr id="89" name="Rectangle 88"/>
                <p:cNvSpPr/>
                <p:nvPr/>
              </p:nvSpPr>
              <p:spPr>
                <a:xfrm>
                  <a:off x="1458937" y="4376608"/>
                  <a:ext cx="671532" cy="275278"/>
                </a:xfrm>
                <a:prstGeom prst="rect">
                  <a:avLst/>
                </a:prstGeom>
              </p:spPr>
              <p:txBody>
                <a:bodyPr wrap="none">
                  <a:spAutoFit/>
                </a:bodyPr>
                <a:lstStyle/>
                <a:p>
                  <a:pPr defTabSz="1243075"/>
                  <a:r>
                    <a:rPr lang="en-US" sz="1224" dirty="0">
                      <a:solidFill>
                        <a:srgbClr val="FF0097">
                          <a:lumMod val="40000"/>
                          <a:lumOff val="60000"/>
                        </a:srgbClr>
                      </a:solidFill>
                      <a:latin typeface="Segoe UI Light"/>
                    </a:rPr>
                    <a:t>pooling</a:t>
                  </a:r>
                </a:p>
              </p:txBody>
            </p:sp>
            <p:sp>
              <p:nvSpPr>
                <p:cNvPr id="144" name="Rectangle 143"/>
                <p:cNvSpPr/>
                <p:nvPr/>
              </p:nvSpPr>
              <p:spPr>
                <a:xfrm>
                  <a:off x="1458937" y="4977137"/>
                  <a:ext cx="798860" cy="275278"/>
                </a:xfrm>
                <a:prstGeom prst="rect">
                  <a:avLst/>
                </a:prstGeom>
              </p:spPr>
              <p:txBody>
                <a:bodyPr wrap="none">
                  <a:spAutoFit/>
                </a:bodyPr>
                <a:lstStyle/>
                <a:p>
                  <a:pPr defTabSz="1243075"/>
                  <a:r>
                    <a:rPr lang="en-US" sz="1224" dirty="0">
                      <a:solidFill>
                        <a:srgbClr val="FF0097">
                          <a:lumMod val="40000"/>
                          <a:lumOff val="60000"/>
                        </a:srgbClr>
                      </a:solidFill>
                      <a:latin typeface="Segoe UI Light"/>
                    </a:rPr>
                    <a:t>balancing</a:t>
                  </a:r>
                </a:p>
              </p:txBody>
            </p:sp>
          </p:grpSp>
        </p:grpSp>
      </p:grpSp>
      <p:grpSp>
        <p:nvGrpSpPr>
          <p:cNvPr id="69" name="Group 68"/>
          <p:cNvGrpSpPr/>
          <p:nvPr/>
        </p:nvGrpSpPr>
        <p:grpSpPr>
          <a:xfrm>
            <a:off x="194964" y="3015029"/>
            <a:ext cx="5755689" cy="997853"/>
            <a:chOff x="189456" y="2956110"/>
            <a:chExt cx="5644145" cy="978514"/>
          </a:xfrm>
        </p:grpSpPr>
        <p:sp>
          <p:nvSpPr>
            <p:cNvPr id="9" name="Cube 8"/>
            <p:cNvSpPr/>
            <p:nvPr/>
          </p:nvSpPr>
          <p:spPr bwMode="auto">
            <a:xfrm>
              <a:off x="189456" y="3225234"/>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Virtualization</a:t>
              </a:r>
            </a:p>
          </p:txBody>
        </p:sp>
        <p:grpSp>
          <p:nvGrpSpPr>
            <p:cNvPr id="75" name="Group 74"/>
            <p:cNvGrpSpPr/>
            <p:nvPr/>
          </p:nvGrpSpPr>
          <p:grpSpPr>
            <a:xfrm>
              <a:off x="1302884" y="3031921"/>
              <a:ext cx="1580232" cy="825170"/>
              <a:chOff x="1330404" y="3021263"/>
              <a:chExt cx="1580232" cy="825170"/>
            </a:xfrm>
          </p:grpSpPr>
          <p:sp>
            <p:nvSpPr>
              <p:cNvPr id="170" name="Left Brace 169"/>
              <p:cNvSpPr/>
              <p:nvPr/>
            </p:nvSpPr>
            <p:spPr>
              <a:xfrm>
                <a:off x="1330404" y="3050813"/>
                <a:ext cx="290537" cy="790214"/>
              </a:xfrm>
              <a:prstGeom prst="leftBrace">
                <a:avLst>
                  <a:gd name="adj1" fmla="val 29762"/>
                  <a:gd name="adj2" fmla="val 50000"/>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43075"/>
                <a:endParaRPr lang="en-US" sz="2448">
                  <a:solidFill>
                    <a:srgbClr val="FFFFFF"/>
                  </a:solidFill>
                </a:endParaRPr>
              </a:p>
            </p:txBody>
          </p:sp>
          <p:grpSp>
            <p:nvGrpSpPr>
              <p:cNvPr id="171" name="Group 170"/>
              <p:cNvGrpSpPr/>
              <p:nvPr/>
            </p:nvGrpSpPr>
            <p:grpSpPr>
              <a:xfrm>
                <a:off x="1484575" y="3021263"/>
                <a:ext cx="1426061" cy="825170"/>
                <a:chOff x="1458937" y="4495772"/>
                <a:chExt cx="1426061" cy="825170"/>
              </a:xfrm>
            </p:grpSpPr>
            <p:sp>
              <p:nvSpPr>
                <p:cNvPr id="172" name="Rectangle 171"/>
                <p:cNvSpPr/>
                <p:nvPr/>
              </p:nvSpPr>
              <p:spPr>
                <a:xfrm>
                  <a:off x="1458937" y="4770719"/>
                  <a:ext cx="1297666" cy="275278"/>
                </a:xfrm>
                <a:prstGeom prst="rect">
                  <a:avLst/>
                </a:prstGeom>
              </p:spPr>
              <p:txBody>
                <a:bodyPr wrap="none">
                  <a:spAutoFit/>
                </a:bodyPr>
                <a:lstStyle/>
                <a:p>
                  <a:pPr defTabSz="1243075"/>
                  <a:r>
                    <a:rPr lang="en-US" sz="1224" dirty="0">
                      <a:solidFill>
                        <a:srgbClr val="0071BC">
                          <a:lumMod val="20000"/>
                          <a:lumOff val="80000"/>
                        </a:srgbClr>
                      </a:solidFill>
                      <a:latin typeface="Segoe UI Light"/>
                    </a:rPr>
                    <a:t>virtual datacenter</a:t>
                  </a:r>
                </a:p>
              </p:txBody>
            </p:sp>
            <p:sp>
              <p:nvSpPr>
                <p:cNvPr id="173" name="Rectangle 172"/>
                <p:cNvSpPr/>
                <p:nvPr/>
              </p:nvSpPr>
              <p:spPr>
                <a:xfrm>
                  <a:off x="1458937" y="4495772"/>
                  <a:ext cx="1033078" cy="275278"/>
                </a:xfrm>
                <a:prstGeom prst="rect">
                  <a:avLst/>
                </a:prstGeom>
              </p:spPr>
              <p:txBody>
                <a:bodyPr wrap="none">
                  <a:spAutoFit/>
                </a:bodyPr>
                <a:lstStyle/>
                <a:p>
                  <a:pPr defTabSz="1243075"/>
                  <a:r>
                    <a:rPr lang="en-US" sz="1224" dirty="0">
                      <a:solidFill>
                        <a:srgbClr val="0071BC">
                          <a:lumMod val="20000"/>
                          <a:lumOff val="80000"/>
                        </a:srgbClr>
                      </a:solidFill>
                      <a:latin typeface="Segoe UI Light"/>
                    </a:rPr>
                    <a:t>consolidation</a:t>
                  </a:r>
                </a:p>
              </p:txBody>
            </p:sp>
            <p:sp>
              <p:nvSpPr>
                <p:cNvPr id="174" name="Rectangle 173"/>
                <p:cNvSpPr/>
                <p:nvPr/>
              </p:nvSpPr>
              <p:spPr>
                <a:xfrm>
                  <a:off x="1458937" y="5045664"/>
                  <a:ext cx="1426061" cy="275278"/>
                </a:xfrm>
                <a:prstGeom prst="rect">
                  <a:avLst/>
                </a:prstGeom>
              </p:spPr>
              <p:txBody>
                <a:bodyPr wrap="none">
                  <a:spAutoFit/>
                </a:bodyPr>
                <a:lstStyle/>
                <a:p>
                  <a:pPr defTabSz="1243075"/>
                  <a:r>
                    <a:rPr lang="en-US" sz="1224" dirty="0">
                      <a:solidFill>
                        <a:srgbClr val="0071BC">
                          <a:lumMod val="20000"/>
                          <a:lumOff val="80000"/>
                        </a:srgbClr>
                      </a:solidFill>
                      <a:latin typeface="Segoe UI Light"/>
                    </a:rPr>
                    <a:t>manage down time</a:t>
                  </a:r>
                </a:p>
              </p:txBody>
            </p:sp>
          </p:grpSp>
        </p:grpSp>
        <p:grpSp>
          <p:nvGrpSpPr>
            <p:cNvPr id="31" name="Group 30"/>
            <p:cNvGrpSpPr/>
            <p:nvPr/>
          </p:nvGrpSpPr>
          <p:grpSpPr>
            <a:xfrm>
              <a:off x="3070136" y="2956110"/>
              <a:ext cx="2763465" cy="978514"/>
              <a:chOff x="2656461" y="2870797"/>
              <a:chExt cx="2763465" cy="978514"/>
            </a:xfrm>
          </p:grpSpPr>
          <p:grpSp>
            <p:nvGrpSpPr>
              <p:cNvPr id="30" name="Group 29"/>
              <p:cNvGrpSpPr/>
              <p:nvPr/>
            </p:nvGrpSpPr>
            <p:grpSpPr>
              <a:xfrm>
                <a:off x="2656461" y="2870797"/>
                <a:ext cx="1749990" cy="978514"/>
                <a:chOff x="2656461" y="2870797"/>
                <a:chExt cx="1749990" cy="978514"/>
              </a:xfrm>
            </p:grpSpPr>
            <p:grpSp>
              <p:nvGrpSpPr>
                <p:cNvPr id="154" name="Group 153"/>
                <p:cNvGrpSpPr/>
                <p:nvPr/>
              </p:nvGrpSpPr>
              <p:grpSpPr>
                <a:xfrm>
                  <a:off x="2728845" y="3200232"/>
                  <a:ext cx="1437100" cy="275277"/>
                  <a:chOff x="2685379" y="4703337"/>
                  <a:chExt cx="1437100" cy="275277"/>
                </a:xfrm>
              </p:grpSpPr>
              <p:sp>
                <p:nvSpPr>
                  <p:cNvPr id="165" name="Rectangle 164"/>
                  <p:cNvSpPr/>
                  <p:nvPr/>
                </p:nvSpPr>
                <p:spPr>
                  <a:xfrm>
                    <a:off x="2985151" y="4703337"/>
                    <a:ext cx="1137328" cy="275277"/>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Virtual Storage</a:t>
                    </a:r>
                  </a:p>
                </p:txBody>
              </p:sp>
              <p:sp>
                <p:nvSpPr>
                  <p:cNvPr id="166" name="Freeform 79"/>
                  <p:cNvSpPr>
                    <a:spLocks noEditPoints="1"/>
                  </p:cNvSpPr>
                  <p:nvPr/>
                </p:nvSpPr>
                <p:spPr bwMode="black">
                  <a:xfrm>
                    <a:off x="2685379" y="4706597"/>
                    <a:ext cx="200077" cy="27047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20000"/>
                      <a:lumOff val="80000"/>
                    </a:schemeClr>
                  </a:solidFill>
                  <a:ln>
                    <a:solidFill>
                      <a:schemeClr val="tx1"/>
                    </a:solidFill>
                    <a:prstDash val="sysDot"/>
                  </a:ln>
                </p:spPr>
                <p:txBody>
                  <a:bodyPr vert="horz" wrap="square" lIns="83932" tIns="41966" rIns="83932" bIns="41966" numCol="1" anchor="t" anchorCtr="0" compatLnSpc="1">
                    <a:prstTxWarp prst="textNoShape">
                      <a:avLst/>
                    </a:prstTxWarp>
                  </a:bodyPr>
                  <a:lstStyle/>
                  <a:p>
                    <a:pPr defTabSz="1243075"/>
                    <a:endParaRPr lang="en-US" sz="1632">
                      <a:solidFill>
                        <a:srgbClr val="FFFFFF"/>
                      </a:solidFill>
                      <a:latin typeface="Segoe UI Light"/>
                    </a:endParaRPr>
                  </a:p>
                </p:txBody>
              </p:sp>
            </p:grpSp>
            <p:grpSp>
              <p:nvGrpSpPr>
                <p:cNvPr id="159" name="Group 158"/>
                <p:cNvGrpSpPr/>
                <p:nvPr/>
              </p:nvGrpSpPr>
              <p:grpSpPr>
                <a:xfrm>
                  <a:off x="2656461" y="3504466"/>
                  <a:ext cx="1749990" cy="344845"/>
                  <a:chOff x="2612995" y="4967614"/>
                  <a:chExt cx="1749990" cy="344845"/>
                </a:xfrm>
              </p:grpSpPr>
              <p:sp>
                <p:nvSpPr>
                  <p:cNvPr id="163" name="Rectangle 162"/>
                  <p:cNvSpPr/>
                  <p:nvPr/>
                </p:nvSpPr>
                <p:spPr>
                  <a:xfrm>
                    <a:off x="2985150" y="5001537"/>
                    <a:ext cx="1377835" cy="275277"/>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Virtual Networking</a:t>
                    </a:r>
                  </a:p>
                </p:txBody>
              </p:sp>
              <p:pic>
                <p:nvPicPr>
                  <p:cNvPr id="164" name="Picture 6" descr="\\MAGNUM\Projects\Microsoft\Cloud Power FY12\Design\Icons\PNGs\Virtual_Network.png"/>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a:off x="2612995" y="4967614"/>
                    <a:ext cx="344845" cy="344845"/>
                  </a:xfrm>
                  <a:prstGeom prst="rect">
                    <a:avLst/>
                  </a:prstGeom>
                  <a:noFill/>
                </p:spPr>
              </p:pic>
            </p:grpSp>
            <p:sp>
              <p:nvSpPr>
                <p:cNvPr id="161" name="Rectangle 160"/>
                <p:cNvSpPr/>
                <p:nvPr/>
              </p:nvSpPr>
              <p:spPr>
                <a:xfrm>
                  <a:off x="3028616" y="2870797"/>
                  <a:ext cx="1319736"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Virtual Processing</a:t>
                  </a:r>
                </a:p>
              </p:txBody>
            </p:sp>
            <p:pic>
              <p:nvPicPr>
                <p:cNvPr id="3074" name="Picture 2" descr="C:\Users\eduardok\AppData\Local\MetroStyleAddIn\Icons\Virtualization.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6078" y="2894602"/>
                  <a:ext cx="338137" cy="261144"/>
                </a:xfrm>
                <a:prstGeom prst="rect">
                  <a:avLst/>
                </a:prstGeom>
                <a:noFill/>
                <a:extLst>
                  <a:ext uri="{909E8E84-426E-40DD-AFC4-6F175D3DCCD1}">
                    <a14:hiddenFill xmlns:a14="http://schemas.microsoft.com/office/drawing/2010/main">
                      <a:solidFill>
                        <a:srgbClr val="FFFFFF"/>
                      </a:solidFill>
                    </a14:hiddenFill>
                  </a:ext>
                </a:extLst>
              </p:spPr>
            </p:pic>
          </p:grpSp>
          <p:pic>
            <p:nvPicPr>
              <p:cNvPr id="182" name="Picture 2" descr="C:\Users\chrisw\Desktop\Cloud Services 3.pn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4299774" y="3209183"/>
                <a:ext cx="437616" cy="301743"/>
              </a:xfrm>
              <a:prstGeom prst="rect">
                <a:avLst/>
              </a:prstGeom>
              <a:noFill/>
              <a:extLst>
                <a:ext uri="{909E8E84-426E-40DD-AFC4-6F175D3DCCD1}">
                  <a14:hiddenFill xmlns:a14="http://schemas.microsoft.com/office/drawing/2010/main">
                    <a:solidFill>
                      <a:srgbClr val="FFFFFF"/>
                    </a:solidFill>
                  </a14:hiddenFill>
                </a:ext>
              </a:extLst>
            </p:spPr>
          </p:pic>
          <p:sp>
            <p:nvSpPr>
              <p:cNvPr id="183" name="Rectangle 182"/>
              <p:cNvSpPr/>
              <p:nvPr/>
            </p:nvSpPr>
            <p:spPr>
              <a:xfrm>
                <a:off x="4737391" y="3036888"/>
                <a:ext cx="682535" cy="644745"/>
              </a:xfrm>
              <a:prstGeom prst="rect">
                <a:avLst/>
              </a:prstGeom>
            </p:spPr>
            <p:txBody>
              <a:bodyPr wrap="none">
                <a:spAutoFit/>
              </a:bodyPr>
              <a:lstStyle/>
              <a:p>
                <a:pPr defTabSz="1243075"/>
                <a:r>
                  <a:rPr lang="en-US" sz="1224" dirty="0" err="1">
                    <a:gradFill>
                      <a:gsLst>
                        <a:gs pos="0">
                          <a:srgbClr val="FFFFFF">
                            <a:lumMod val="75000"/>
                            <a:lumOff val="25000"/>
                          </a:srgbClr>
                        </a:gs>
                        <a:gs pos="80000">
                          <a:srgbClr val="FFFFFF">
                            <a:lumMod val="65000"/>
                            <a:lumOff val="35000"/>
                          </a:srgbClr>
                        </a:gs>
                      </a:gsLst>
                      <a:lin ang="16200000" scaled="0"/>
                    </a:gradFill>
                    <a:latin typeface="Segoe UI Light"/>
                  </a:rPr>
                  <a:t>IaaS</a:t>
                </a:r>
                <a:endParaRPr lang="en-US" sz="1224" dirty="0">
                  <a:gradFill>
                    <a:gsLst>
                      <a:gs pos="0">
                        <a:srgbClr val="FFFFFF">
                          <a:lumMod val="75000"/>
                          <a:lumOff val="25000"/>
                        </a:srgbClr>
                      </a:gs>
                      <a:gs pos="80000">
                        <a:srgbClr val="FFFFFF">
                          <a:lumMod val="65000"/>
                          <a:lumOff val="35000"/>
                        </a:srgbClr>
                      </a:gs>
                    </a:gsLst>
                    <a:lin ang="16200000" scaled="0"/>
                  </a:gradFill>
                  <a:latin typeface="Segoe UI Light"/>
                </a:endParaRPr>
              </a:p>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Hosted </a:t>
                </a:r>
              </a:p>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Cloud</a:t>
                </a:r>
              </a:p>
            </p:txBody>
          </p:sp>
        </p:grpSp>
      </p:grpSp>
      <p:sp>
        <p:nvSpPr>
          <p:cNvPr id="188" name="Rectangle 187"/>
          <p:cNvSpPr/>
          <p:nvPr/>
        </p:nvSpPr>
        <p:spPr>
          <a:xfrm>
            <a:off x="1515679" y="455753"/>
            <a:ext cx="591829" cy="280718"/>
          </a:xfrm>
          <a:prstGeom prst="rect">
            <a:avLst/>
          </a:prstGeom>
        </p:spPr>
        <p:txBody>
          <a:bodyPr wrap="none">
            <a:spAutoFit/>
          </a:bodyPr>
          <a:lstStyle/>
          <a:p>
            <a:pPr defTabSz="1243075"/>
            <a:r>
              <a:rPr lang="en-US" sz="1224" b="1" i="1" dirty="0">
                <a:gradFill>
                  <a:gsLst>
                    <a:gs pos="0">
                      <a:srgbClr val="FFFFFF">
                        <a:lumMod val="75000"/>
                        <a:lumOff val="25000"/>
                      </a:srgbClr>
                    </a:gs>
                    <a:gs pos="80000">
                      <a:srgbClr val="FFFFFF">
                        <a:lumMod val="65000"/>
                        <a:lumOff val="35000"/>
                      </a:srgbClr>
                    </a:gs>
                  </a:gsLst>
                  <a:lin ang="16200000" scaled="0"/>
                </a:gradFill>
              </a:rPr>
              <a:t>Focus</a:t>
            </a:r>
          </a:p>
        </p:txBody>
      </p:sp>
      <p:grpSp>
        <p:nvGrpSpPr>
          <p:cNvPr id="28" name="Group 27"/>
          <p:cNvGrpSpPr/>
          <p:nvPr/>
        </p:nvGrpSpPr>
        <p:grpSpPr>
          <a:xfrm>
            <a:off x="194964" y="5648881"/>
            <a:ext cx="5877586" cy="975759"/>
            <a:chOff x="189456" y="5538924"/>
            <a:chExt cx="5763680" cy="956849"/>
          </a:xfrm>
        </p:grpSpPr>
        <p:sp>
          <p:nvSpPr>
            <p:cNvPr id="5" name="Cube 4"/>
            <p:cNvSpPr/>
            <p:nvPr/>
          </p:nvSpPr>
          <p:spPr bwMode="auto">
            <a:xfrm>
              <a:off x="189456" y="5798076"/>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Facilities</a:t>
              </a:r>
            </a:p>
          </p:txBody>
        </p:sp>
        <p:grpSp>
          <p:nvGrpSpPr>
            <p:cNvPr id="2071" name="Group 2070"/>
            <p:cNvGrpSpPr/>
            <p:nvPr/>
          </p:nvGrpSpPr>
          <p:grpSpPr>
            <a:xfrm>
              <a:off x="3070136" y="5538924"/>
              <a:ext cx="2883000" cy="956849"/>
              <a:chOff x="2482803" y="5694618"/>
              <a:chExt cx="2883000" cy="956849"/>
            </a:xfrm>
          </p:grpSpPr>
          <p:grpSp>
            <p:nvGrpSpPr>
              <p:cNvPr id="2063" name="Group 2062"/>
              <p:cNvGrpSpPr/>
              <p:nvPr/>
            </p:nvGrpSpPr>
            <p:grpSpPr>
              <a:xfrm>
                <a:off x="2482803" y="6003562"/>
                <a:ext cx="2259695" cy="374650"/>
                <a:chOff x="3357218" y="5915921"/>
                <a:chExt cx="2259695" cy="374650"/>
              </a:xfrm>
            </p:grpSpPr>
            <p:pic>
              <p:nvPicPr>
                <p:cNvPr id="2051" name="Picture 3" descr="C:\Users\eduardok\AppData\Local\Microsoft\Windows\Temporary Internet Files\Content.IE5\QE0WSY6I\MC900432590[1].png"/>
                <p:cNvPicPr>
                  <a:picLocks noChangeAspect="1" noChangeArrowheads="1"/>
                </p:cNvPicPr>
                <p:nvPr/>
              </p:nvPicPr>
              <p:blipFill>
                <a:blip r:embed="rId7" cstate="email">
                  <a:duotone>
                    <a:schemeClr val="accent5">
                      <a:shade val="45000"/>
                      <a:satMod val="135000"/>
                    </a:schemeClr>
                    <a:prstClr val="white"/>
                  </a:duotone>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357218" y="5915921"/>
                  <a:ext cx="374650" cy="374650"/>
                </a:xfrm>
                <a:prstGeom prst="rect">
                  <a:avLst/>
                </a:prstGeom>
                <a:noFill/>
                <a:extLst>
                  <a:ext uri="{909E8E84-426E-40DD-AFC4-6F175D3DCCD1}">
                    <a14:hiddenFill xmlns:a14="http://schemas.microsoft.com/office/drawing/2010/main">
                      <a:solidFill>
                        <a:srgbClr val="FFFFFF"/>
                      </a:solidFill>
                    </a14:hiddenFill>
                  </a:ext>
                </a:extLst>
              </p:spPr>
            </p:pic>
            <p:sp>
              <p:nvSpPr>
                <p:cNvPr id="2049" name="Rectangle 2048"/>
                <p:cNvSpPr/>
                <p:nvPr/>
              </p:nvSpPr>
              <p:spPr>
                <a:xfrm>
                  <a:off x="3766429" y="5964747"/>
                  <a:ext cx="1850484"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Cheaper Cooling</a:t>
                  </a:r>
                </a:p>
              </p:txBody>
            </p:sp>
          </p:grpSp>
          <p:grpSp>
            <p:nvGrpSpPr>
              <p:cNvPr id="2062" name="Group 2061"/>
              <p:cNvGrpSpPr/>
              <p:nvPr/>
            </p:nvGrpSpPr>
            <p:grpSpPr>
              <a:xfrm>
                <a:off x="2568247" y="5694618"/>
                <a:ext cx="2797556" cy="285566"/>
                <a:chOff x="3442662" y="5594089"/>
                <a:chExt cx="2797556" cy="285566"/>
              </a:xfrm>
            </p:grpSpPr>
            <p:pic>
              <p:nvPicPr>
                <p:cNvPr id="2052" name="Picture 4" descr="C:\Users\eduardok\AppData\Local\Microsoft\Windows\Temporary Internet Files\Content.IE5\GVNICV00\MP900305827[1].jpg"/>
                <p:cNvPicPr>
                  <a:picLocks noChangeAspect="1" noChangeArrowheads="1"/>
                </p:cNvPicPr>
                <p:nvPr/>
              </p:nvPicPr>
              <p:blipFill>
                <a:blip r:embed="rId9"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42662" y="5594089"/>
                  <a:ext cx="203763" cy="285566"/>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2055"/>
                <p:cNvSpPr/>
                <p:nvPr/>
              </p:nvSpPr>
              <p:spPr>
                <a:xfrm>
                  <a:off x="3766429" y="5598374"/>
                  <a:ext cx="2473789"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Efficient Power Distribution</a:t>
                  </a:r>
                </a:p>
              </p:txBody>
            </p:sp>
          </p:grpSp>
          <p:grpSp>
            <p:nvGrpSpPr>
              <p:cNvPr id="2064" name="Group 2063"/>
              <p:cNvGrpSpPr/>
              <p:nvPr/>
            </p:nvGrpSpPr>
            <p:grpSpPr>
              <a:xfrm>
                <a:off x="2537330" y="6376189"/>
                <a:ext cx="2015781" cy="275278"/>
                <a:chOff x="3411745" y="6436533"/>
                <a:chExt cx="2015781" cy="275278"/>
              </a:xfrm>
            </p:grpSpPr>
            <p:pic>
              <p:nvPicPr>
                <p:cNvPr id="2053" name="Picture 5" descr="C:\Users\eduardok\AppData\Local\Microsoft\Windows\Temporary Internet Files\Content.IE5\GVNICV00\MP900439244[1].jpg"/>
                <p:cNvPicPr>
                  <a:picLocks noChangeAspect="1" noChangeArrowheads="1"/>
                </p:cNvPicPr>
                <p:nvPr/>
              </p:nvPicPr>
              <p:blipFill>
                <a:blip r:embed="rId10"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3411745" y="6486500"/>
                  <a:ext cx="265596" cy="177064"/>
                </a:xfrm>
                <a:prstGeom prst="rect">
                  <a:avLst/>
                </a:prstGeom>
                <a:noFill/>
                <a:extLst>
                  <a:ext uri="{909E8E84-426E-40DD-AFC4-6F175D3DCCD1}">
                    <a14:hiddenFill xmlns:a14="http://schemas.microsoft.com/office/drawing/2010/main">
                      <a:solidFill>
                        <a:srgbClr val="FFFFFF"/>
                      </a:solidFill>
                    </a14:hiddenFill>
                  </a:ext>
                </a:extLst>
              </p:spPr>
            </p:pic>
            <p:sp>
              <p:nvSpPr>
                <p:cNvPr id="2058" name="Rectangle 2057"/>
                <p:cNvSpPr/>
                <p:nvPr/>
              </p:nvSpPr>
              <p:spPr>
                <a:xfrm>
                  <a:off x="3766429" y="6436533"/>
                  <a:ext cx="1661097"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Power Backup</a:t>
                  </a:r>
                </a:p>
              </p:txBody>
            </p:sp>
          </p:grpSp>
        </p:grpSp>
        <p:grpSp>
          <p:nvGrpSpPr>
            <p:cNvPr id="339" name="Group 338"/>
            <p:cNvGrpSpPr/>
            <p:nvPr/>
          </p:nvGrpSpPr>
          <p:grpSpPr>
            <a:xfrm>
              <a:off x="1302884" y="5659327"/>
              <a:ext cx="884888" cy="716043"/>
              <a:chOff x="1286938" y="5738875"/>
              <a:chExt cx="884888" cy="716043"/>
            </a:xfrm>
          </p:grpSpPr>
          <p:sp>
            <p:nvSpPr>
              <p:cNvPr id="151" name="Rectangle 150"/>
              <p:cNvSpPr/>
              <p:nvPr/>
            </p:nvSpPr>
            <p:spPr>
              <a:xfrm>
                <a:off x="1484575" y="5959258"/>
                <a:ext cx="652668" cy="275278"/>
              </a:xfrm>
              <a:prstGeom prst="rect">
                <a:avLst/>
              </a:prstGeom>
            </p:spPr>
            <p:txBody>
              <a:bodyPr wrap="none">
                <a:spAutoFit/>
              </a:bodyPr>
              <a:lstStyle/>
              <a:p>
                <a:pPr defTabSz="1243075"/>
                <a:r>
                  <a:rPr lang="en-US" sz="1224" dirty="0">
                    <a:solidFill>
                      <a:srgbClr val="FF8A00">
                        <a:lumMod val="40000"/>
                        <a:lumOff val="60000"/>
                      </a:srgbClr>
                    </a:solidFill>
                    <a:latin typeface="Segoe UI Light"/>
                  </a:rPr>
                  <a:t>cooling</a:t>
                </a:r>
              </a:p>
            </p:txBody>
          </p:sp>
          <p:sp>
            <p:nvSpPr>
              <p:cNvPr id="152" name="Rectangle 151"/>
              <p:cNvSpPr/>
              <p:nvPr/>
            </p:nvSpPr>
            <p:spPr>
              <a:xfrm>
                <a:off x="1484575" y="5738875"/>
                <a:ext cx="585075" cy="275278"/>
              </a:xfrm>
              <a:prstGeom prst="rect">
                <a:avLst/>
              </a:prstGeom>
            </p:spPr>
            <p:txBody>
              <a:bodyPr wrap="none">
                <a:spAutoFit/>
              </a:bodyPr>
              <a:lstStyle/>
              <a:p>
                <a:pPr defTabSz="1243075"/>
                <a:r>
                  <a:rPr lang="en-US" sz="1224" dirty="0">
                    <a:solidFill>
                      <a:srgbClr val="FF8A00">
                        <a:lumMod val="40000"/>
                        <a:lumOff val="60000"/>
                      </a:srgbClr>
                    </a:solidFill>
                    <a:latin typeface="Segoe UI Light"/>
                  </a:rPr>
                  <a:t>power</a:t>
                </a:r>
              </a:p>
            </p:txBody>
          </p:sp>
          <p:sp>
            <p:nvSpPr>
              <p:cNvPr id="2072" name="Left Brace 2071"/>
              <p:cNvSpPr/>
              <p:nvPr/>
            </p:nvSpPr>
            <p:spPr>
              <a:xfrm>
                <a:off x="1286938" y="5746972"/>
                <a:ext cx="290537" cy="699593"/>
              </a:xfrm>
              <a:prstGeom prst="leftBrace">
                <a:avLst>
                  <a:gd name="adj1" fmla="val 29762"/>
                  <a:gd name="adj2" fmla="val 50000"/>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43075"/>
                <a:endParaRPr lang="en-US" sz="2448">
                  <a:solidFill>
                    <a:srgbClr val="FFFFFF"/>
                  </a:solidFill>
                </a:endParaRPr>
              </a:p>
            </p:txBody>
          </p:sp>
          <p:sp>
            <p:nvSpPr>
              <p:cNvPr id="214" name="Rectangle 213"/>
              <p:cNvSpPr/>
              <p:nvPr/>
            </p:nvSpPr>
            <p:spPr>
              <a:xfrm>
                <a:off x="1484575" y="6179640"/>
                <a:ext cx="687251" cy="275278"/>
              </a:xfrm>
              <a:prstGeom prst="rect">
                <a:avLst/>
              </a:prstGeom>
            </p:spPr>
            <p:txBody>
              <a:bodyPr wrap="none">
                <a:spAutoFit/>
              </a:bodyPr>
              <a:lstStyle/>
              <a:p>
                <a:pPr defTabSz="1243075"/>
                <a:r>
                  <a:rPr lang="en-US" sz="1224" dirty="0">
                    <a:solidFill>
                      <a:srgbClr val="FF8A00">
                        <a:lumMod val="40000"/>
                        <a:lumOff val="60000"/>
                      </a:srgbClr>
                    </a:solidFill>
                    <a:latin typeface="Segoe UI Light"/>
                  </a:rPr>
                  <a:t>location</a:t>
                </a:r>
              </a:p>
            </p:txBody>
          </p:sp>
        </p:grpSp>
      </p:grpSp>
      <p:sp>
        <p:nvSpPr>
          <p:cNvPr id="201" name="Rectangle 200"/>
          <p:cNvSpPr/>
          <p:nvPr/>
        </p:nvSpPr>
        <p:spPr>
          <a:xfrm>
            <a:off x="3134074" y="455753"/>
            <a:ext cx="757900" cy="280718"/>
          </a:xfrm>
          <a:prstGeom prst="rect">
            <a:avLst/>
          </a:prstGeom>
        </p:spPr>
        <p:txBody>
          <a:bodyPr wrap="none">
            <a:spAutoFit/>
          </a:bodyPr>
          <a:lstStyle/>
          <a:p>
            <a:pPr defTabSz="1243075"/>
            <a:r>
              <a:rPr lang="en-US" sz="1224" b="1" i="1" dirty="0">
                <a:gradFill>
                  <a:gsLst>
                    <a:gs pos="0">
                      <a:srgbClr val="FFFFFF">
                        <a:lumMod val="75000"/>
                        <a:lumOff val="25000"/>
                      </a:srgbClr>
                    </a:gs>
                    <a:gs pos="80000">
                      <a:srgbClr val="FFFFFF">
                        <a:lumMod val="65000"/>
                        <a:lumOff val="35000"/>
                      </a:srgbClr>
                    </a:gs>
                  </a:gsLst>
                  <a:lin ang="16200000" scaled="0"/>
                </a:gradFill>
              </a:rPr>
              <a:t>Projects</a:t>
            </a:r>
          </a:p>
        </p:txBody>
      </p:sp>
      <p:grpSp>
        <p:nvGrpSpPr>
          <p:cNvPr id="71" name="Group 70"/>
          <p:cNvGrpSpPr/>
          <p:nvPr/>
        </p:nvGrpSpPr>
        <p:grpSpPr>
          <a:xfrm>
            <a:off x="194965" y="923201"/>
            <a:ext cx="5892947" cy="1749480"/>
            <a:chOff x="189456" y="904823"/>
            <a:chExt cx="5778744" cy="1715575"/>
          </a:xfrm>
        </p:grpSpPr>
        <p:grpSp>
          <p:nvGrpSpPr>
            <p:cNvPr id="2050" name="Group 2049"/>
            <p:cNvGrpSpPr/>
            <p:nvPr/>
          </p:nvGrpSpPr>
          <p:grpSpPr>
            <a:xfrm>
              <a:off x="189456" y="904823"/>
              <a:ext cx="1117172" cy="1715575"/>
              <a:chOff x="190928" y="878077"/>
              <a:chExt cx="1117172" cy="1715575"/>
            </a:xfrm>
          </p:grpSpPr>
          <p:sp>
            <p:nvSpPr>
              <p:cNvPr id="10" name="Cube 9"/>
              <p:cNvSpPr/>
              <p:nvPr/>
            </p:nvSpPr>
            <p:spPr bwMode="auto">
              <a:xfrm>
                <a:off x="190928" y="2153385"/>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OS</a:t>
                </a:r>
              </a:p>
            </p:txBody>
          </p:sp>
          <p:sp>
            <p:nvSpPr>
              <p:cNvPr id="11" name="Cube 10"/>
              <p:cNvSpPr/>
              <p:nvPr/>
            </p:nvSpPr>
            <p:spPr bwMode="auto">
              <a:xfrm>
                <a:off x="190928" y="1834558"/>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Data</a:t>
                </a:r>
              </a:p>
            </p:txBody>
          </p:sp>
          <p:sp>
            <p:nvSpPr>
              <p:cNvPr id="12" name="Cube 11"/>
              <p:cNvSpPr/>
              <p:nvPr/>
            </p:nvSpPr>
            <p:spPr bwMode="auto">
              <a:xfrm>
                <a:off x="190928" y="1515731"/>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Application</a:t>
                </a:r>
              </a:p>
            </p:txBody>
          </p:sp>
          <p:sp>
            <p:nvSpPr>
              <p:cNvPr id="13" name="Cube 12"/>
              <p:cNvSpPr/>
              <p:nvPr/>
            </p:nvSpPr>
            <p:spPr bwMode="auto">
              <a:xfrm>
                <a:off x="190928" y="1196904"/>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Front End</a:t>
                </a:r>
              </a:p>
            </p:txBody>
          </p:sp>
          <p:sp>
            <p:nvSpPr>
              <p:cNvPr id="14" name="Cube 13"/>
              <p:cNvSpPr/>
              <p:nvPr/>
            </p:nvSpPr>
            <p:spPr bwMode="auto">
              <a:xfrm>
                <a:off x="190928" y="878077"/>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Access</a:t>
                </a:r>
              </a:p>
            </p:txBody>
          </p:sp>
        </p:grpSp>
        <p:grpSp>
          <p:nvGrpSpPr>
            <p:cNvPr id="344" name="Group 343"/>
            <p:cNvGrpSpPr/>
            <p:nvPr/>
          </p:nvGrpSpPr>
          <p:grpSpPr>
            <a:xfrm>
              <a:off x="1302884" y="1100891"/>
              <a:ext cx="1734267" cy="1316025"/>
              <a:chOff x="1306628" y="1109600"/>
              <a:chExt cx="1734267" cy="1316025"/>
            </a:xfrm>
          </p:grpSpPr>
          <p:sp>
            <p:nvSpPr>
              <p:cNvPr id="190" name="Left Brace 189"/>
              <p:cNvSpPr/>
              <p:nvPr/>
            </p:nvSpPr>
            <p:spPr>
              <a:xfrm>
                <a:off x="1306628" y="1119200"/>
                <a:ext cx="290537" cy="1304239"/>
              </a:xfrm>
              <a:prstGeom prst="leftBrace">
                <a:avLst>
                  <a:gd name="adj1" fmla="val 29762"/>
                  <a:gd name="adj2" fmla="val 50000"/>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43075"/>
                <a:endParaRPr lang="en-US" sz="2448">
                  <a:solidFill>
                    <a:srgbClr val="FFFFFF"/>
                  </a:solidFill>
                </a:endParaRPr>
              </a:p>
            </p:txBody>
          </p:sp>
          <p:sp>
            <p:nvSpPr>
              <p:cNvPr id="2055" name="Rectangle 2054"/>
              <p:cNvSpPr/>
              <p:nvPr/>
            </p:nvSpPr>
            <p:spPr>
              <a:xfrm>
                <a:off x="1483104" y="1109600"/>
                <a:ext cx="1557791" cy="1316025"/>
              </a:xfrm>
              <a:prstGeom prst="rect">
                <a:avLst/>
              </a:prstGeom>
            </p:spPr>
            <p:txBody>
              <a:bodyPr wrap="square">
                <a:spAutoFit/>
              </a:bodyPr>
              <a:lstStyle/>
              <a:p>
                <a:pPr defTabSz="932229" fontAlgn="base">
                  <a:spcBef>
                    <a:spcPct val="0"/>
                  </a:spcBef>
                  <a:spcAft>
                    <a:spcPts val="612"/>
                  </a:spcAft>
                  <a:buClr>
                    <a:srgbClr val="FFFFFF"/>
                  </a:buClr>
                </a:pPr>
                <a:r>
                  <a:rPr lang="en-US" sz="1224" spc="-52" dirty="0">
                    <a:solidFill>
                      <a:srgbClr val="8CC600">
                        <a:alpha val="99000"/>
                      </a:srgbClr>
                    </a:solidFill>
                    <a:latin typeface="Segoe UI Light"/>
                    <a:ea typeface="Segoe UI" pitchFamily="34" charset="0"/>
                    <a:cs typeface="Segoe UI" pitchFamily="34" charset="0"/>
                    <a:sym typeface="Wingdings" pitchFamily="2" charset="2"/>
                  </a:rPr>
                  <a:t>flexible</a:t>
                </a:r>
                <a:r>
                  <a:rPr lang="en-US" sz="1224" spc="-52" dirty="0">
                    <a:solidFill>
                      <a:srgbClr val="FFFFFF">
                        <a:alpha val="99000"/>
                      </a:srgbClr>
                    </a:solidFill>
                    <a:latin typeface="Segoe UI Light"/>
                    <a:ea typeface="Segoe UI" pitchFamily="34" charset="0"/>
                    <a:cs typeface="Segoe UI" pitchFamily="34" charset="0"/>
                    <a:sym typeface="Wingdings" pitchFamily="2" charset="2"/>
                  </a:rPr>
                  <a:t> development</a:t>
                </a:r>
              </a:p>
              <a:p>
                <a:pPr defTabSz="932229" fontAlgn="base">
                  <a:spcBef>
                    <a:spcPct val="0"/>
                  </a:spcBef>
                  <a:spcAft>
                    <a:spcPts val="612"/>
                  </a:spcAft>
                  <a:buClr>
                    <a:srgbClr val="FFFFFF"/>
                  </a:buClr>
                </a:pPr>
                <a:r>
                  <a:rPr lang="en-US" sz="1224" spc="-52" dirty="0">
                    <a:solidFill>
                      <a:srgbClr val="8CC600">
                        <a:alpha val="99000"/>
                      </a:srgbClr>
                    </a:solidFill>
                    <a:latin typeface="Segoe UI Light"/>
                    <a:ea typeface="Segoe UI" pitchFamily="34" charset="0"/>
                    <a:cs typeface="Segoe UI" pitchFamily="34" charset="0"/>
                    <a:sym typeface="Wingdings" pitchFamily="2" charset="2"/>
                  </a:rPr>
                  <a:t>unified </a:t>
                </a:r>
                <a:r>
                  <a:rPr lang="en-US" sz="1224" spc="-52" dirty="0">
                    <a:solidFill>
                      <a:srgbClr val="FFFFFF">
                        <a:alpha val="99000"/>
                      </a:srgbClr>
                    </a:solidFill>
                    <a:latin typeface="Segoe UI Light"/>
                    <a:ea typeface="Segoe UI" pitchFamily="34" charset="0"/>
                    <a:cs typeface="Segoe UI" pitchFamily="34" charset="0"/>
                  </a:rPr>
                  <a:t>management</a:t>
                </a:r>
              </a:p>
              <a:p>
                <a:pPr defTabSz="932229" fontAlgn="base">
                  <a:spcBef>
                    <a:spcPct val="0"/>
                  </a:spcBef>
                  <a:spcAft>
                    <a:spcPts val="612"/>
                  </a:spcAft>
                  <a:buClr>
                    <a:srgbClr val="FFFFFF"/>
                  </a:buClr>
                </a:pPr>
                <a:r>
                  <a:rPr lang="en-US" sz="1224" spc="-52" dirty="0">
                    <a:solidFill>
                      <a:srgbClr val="8CC600">
                        <a:alpha val="99000"/>
                      </a:srgbClr>
                    </a:solidFill>
                    <a:latin typeface="Segoe UI Light"/>
                    <a:ea typeface="Segoe UI" pitchFamily="34" charset="0"/>
                    <a:cs typeface="Segoe UI" pitchFamily="34" charset="0"/>
                    <a:sym typeface="Wingdings" pitchFamily="2" charset="2"/>
                  </a:rPr>
                  <a:t>common</a:t>
                </a:r>
                <a:r>
                  <a:rPr lang="en-US" sz="1224" spc="-52" dirty="0">
                    <a:solidFill>
                      <a:srgbClr val="FFFFFF">
                        <a:alpha val="99000"/>
                      </a:srgbClr>
                    </a:solidFill>
                    <a:latin typeface="Segoe UI Light"/>
                    <a:ea typeface="Segoe UI" pitchFamily="34" charset="0"/>
                    <a:cs typeface="Segoe UI" pitchFamily="34" charset="0"/>
                    <a:sym typeface="Wingdings" pitchFamily="2" charset="2"/>
                  </a:rPr>
                  <a:t> </a:t>
                </a:r>
                <a:r>
                  <a:rPr lang="en-US" sz="1224" spc="-52" dirty="0">
                    <a:solidFill>
                      <a:srgbClr val="FFFFFF">
                        <a:alpha val="99000"/>
                      </a:srgbClr>
                    </a:solidFill>
                    <a:latin typeface="Segoe UI Light"/>
                    <a:ea typeface="Segoe UI" pitchFamily="34" charset="0"/>
                    <a:cs typeface="Segoe UI" pitchFamily="34" charset="0"/>
                  </a:rPr>
                  <a:t>identity</a:t>
                </a:r>
              </a:p>
              <a:p>
                <a:pPr defTabSz="932229" fontAlgn="base">
                  <a:spcBef>
                    <a:spcPct val="0"/>
                  </a:spcBef>
                  <a:spcAft>
                    <a:spcPts val="612"/>
                  </a:spcAft>
                  <a:buClr>
                    <a:srgbClr val="FFFFFF"/>
                  </a:buClr>
                </a:pPr>
                <a:r>
                  <a:rPr lang="en-US" sz="1224" spc="-52" dirty="0">
                    <a:solidFill>
                      <a:srgbClr val="8CC600">
                        <a:alpha val="99000"/>
                      </a:srgbClr>
                    </a:solidFill>
                    <a:latin typeface="Segoe UI Light"/>
                    <a:ea typeface="Segoe UI" pitchFamily="34" charset="0"/>
                    <a:cs typeface="Segoe UI" pitchFamily="34" charset="0"/>
                  </a:rPr>
                  <a:t>integrated</a:t>
                </a:r>
                <a:r>
                  <a:rPr lang="en-US" sz="1224" spc="-52" dirty="0">
                    <a:solidFill>
                      <a:srgbClr val="FFFFFF">
                        <a:alpha val="99000"/>
                      </a:srgbClr>
                    </a:solidFill>
                    <a:latin typeface="Segoe UI Light"/>
                    <a:ea typeface="Segoe UI" pitchFamily="34" charset="0"/>
                    <a:cs typeface="Segoe UI" pitchFamily="34" charset="0"/>
                  </a:rPr>
                  <a:t> virtualization</a:t>
                </a:r>
              </a:p>
              <a:p>
                <a:pPr defTabSz="932229" fontAlgn="base">
                  <a:spcBef>
                    <a:spcPct val="0"/>
                  </a:spcBef>
                  <a:spcAft>
                    <a:spcPts val="612"/>
                  </a:spcAft>
                  <a:buClr>
                    <a:srgbClr val="FFFFFF"/>
                  </a:buClr>
                </a:pPr>
                <a:r>
                  <a:rPr lang="en-US" sz="1224" spc="-52" dirty="0">
                    <a:solidFill>
                      <a:srgbClr val="8CC600">
                        <a:alpha val="99000"/>
                      </a:srgbClr>
                    </a:solidFill>
                    <a:latin typeface="Segoe UI Light"/>
                    <a:ea typeface="Segoe UI" pitchFamily="34" charset="0"/>
                    <a:cs typeface="Segoe UI" pitchFamily="34" charset="0"/>
                    <a:sym typeface="Wingdings" pitchFamily="2" charset="2"/>
                  </a:rPr>
                  <a:t>complete</a:t>
                </a:r>
                <a:r>
                  <a:rPr lang="en-US" sz="1224" spc="-52" dirty="0">
                    <a:solidFill>
                      <a:srgbClr val="FFFFFF">
                        <a:alpha val="99000"/>
                      </a:srgbClr>
                    </a:solidFill>
                    <a:latin typeface="Segoe UI Light"/>
                    <a:ea typeface="Segoe UI" pitchFamily="34" charset="0"/>
                    <a:cs typeface="Segoe UI" pitchFamily="34" charset="0"/>
                    <a:sym typeface="Wingdings" pitchFamily="2" charset="2"/>
                  </a:rPr>
                  <a:t> data platform</a:t>
                </a:r>
              </a:p>
            </p:txBody>
          </p:sp>
        </p:grpSp>
        <p:grpSp>
          <p:nvGrpSpPr>
            <p:cNvPr id="70" name="Group 69"/>
            <p:cNvGrpSpPr/>
            <p:nvPr/>
          </p:nvGrpSpPr>
          <p:grpSpPr>
            <a:xfrm>
              <a:off x="3070136" y="948170"/>
              <a:ext cx="2898064" cy="1628881"/>
              <a:chOff x="3106124" y="816167"/>
              <a:chExt cx="2898064" cy="1628881"/>
            </a:xfrm>
          </p:grpSpPr>
          <p:grpSp>
            <p:nvGrpSpPr>
              <p:cNvPr id="68" name="Group 67"/>
              <p:cNvGrpSpPr/>
              <p:nvPr/>
            </p:nvGrpSpPr>
            <p:grpSpPr>
              <a:xfrm>
                <a:off x="3140898" y="2169261"/>
                <a:ext cx="1397131" cy="275787"/>
                <a:chOff x="3140898" y="2143623"/>
                <a:chExt cx="1397131" cy="275787"/>
              </a:xfrm>
            </p:grpSpPr>
            <p:sp>
              <p:nvSpPr>
                <p:cNvPr id="280" name="Rectangle 279"/>
                <p:cNvSpPr/>
                <p:nvPr/>
              </p:nvSpPr>
              <p:spPr>
                <a:xfrm>
                  <a:off x="3486194" y="2198417"/>
                  <a:ext cx="1051835" cy="152415"/>
                </a:xfrm>
                <a:prstGeom prst="rect">
                  <a:avLst/>
                </a:prstGeom>
              </p:spPr>
              <p:txBody>
                <a:bodyPr wrap="square" lIns="0" tIns="0" rIns="0" bIns="0">
                  <a:spAutoFit/>
                </a:bodyPr>
                <a:lstStyle/>
                <a:p>
                  <a:pPr defTabSz="1269832">
                    <a:lnSpc>
                      <a:spcPct val="90000"/>
                    </a:lnSpc>
                    <a:defRPr/>
                  </a:pPr>
                  <a:r>
                    <a:rPr lang="en-US" sz="1122" kern="0" dirty="0">
                      <a:solidFill>
                        <a:srgbClr val="FFFFFF"/>
                      </a:solidFill>
                      <a:latin typeface="Segoe UI Light"/>
                      <a:ea typeface="Segoe UI" pitchFamily="34" charset="0"/>
                      <a:cs typeface="Segoe UI" pitchFamily="34" charset="0"/>
                    </a:rPr>
                    <a:t>Usage Based</a:t>
                  </a:r>
                </a:p>
              </p:txBody>
            </p:sp>
            <p:pic>
              <p:nvPicPr>
                <p:cNvPr id="281" name="Picture 4" descr="\\MAGNUM\Projects\Microsoft\Cloud Power FY12\Design\Icons\PNGs\Scalable_Elastic_4.png"/>
                <p:cNvPicPr>
                  <a:picLocks noChangeAspect="1" noChangeArrowheads="1"/>
                </p:cNvPicPr>
                <p:nvPr/>
              </p:nvPicPr>
              <p:blipFill>
                <a:blip r:embed="rId11" cstate="email">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140898" y="2143623"/>
                  <a:ext cx="290487" cy="275787"/>
                </a:xfrm>
                <a:prstGeom prst="rect">
                  <a:avLst/>
                </a:prstGeom>
                <a:noFill/>
              </p:spPr>
            </p:pic>
          </p:grpSp>
          <p:grpSp>
            <p:nvGrpSpPr>
              <p:cNvPr id="64" name="Group 63"/>
              <p:cNvGrpSpPr/>
              <p:nvPr/>
            </p:nvGrpSpPr>
            <p:grpSpPr>
              <a:xfrm>
                <a:off x="3162475" y="816167"/>
                <a:ext cx="2782994" cy="217708"/>
                <a:chOff x="3162475" y="816167"/>
                <a:chExt cx="2782994" cy="217708"/>
              </a:xfrm>
            </p:grpSpPr>
            <p:sp>
              <p:nvSpPr>
                <p:cNvPr id="307" name="Rectangle 306"/>
                <p:cNvSpPr/>
                <p:nvPr/>
              </p:nvSpPr>
              <p:spPr>
                <a:xfrm>
                  <a:off x="4774778" y="832688"/>
                  <a:ext cx="1170691" cy="169330"/>
                </a:xfrm>
                <a:prstGeom prst="rect">
                  <a:avLst/>
                </a:prstGeom>
              </p:spPr>
              <p:txBody>
                <a:bodyPr wrap="square" lIns="0" tIns="0" rIns="0" bIns="0">
                  <a:spAutoFit/>
                </a:bodyPr>
                <a:lstStyle/>
                <a:p>
                  <a:pPr defTabSz="1269832">
                    <a:defRPr/>
                  </a:pPr>
                  <a:r>
                    <a:rPr lang="en-US" sz="1122" kern="0" dirty="0">
                      <a:solidFill>
                        <a:srgbClr val="FFFFFF"/>
                      </a:solidFill>
                      <a:latin typeface="Segoe UI Light"/>
                      <a:ea typeface="Segoe UI" pitchFamily="34" charset="0"/>
                      <a:cs typeface="Segoe UI" pitchFamily="34" charset="0"/>
                    </a:rPr>
                    <a:t>Continuity</a:t>
                  </a:r>
                  <a:endParaRPr lang="en-US" sz="1122" kern="0" dirty="0">
                    <a:solidFill>
                      <a:srgbClr val="FFFFFF"/>
                    </a:solidFill>
                    <a:latin typeface="Segoe UI Light"/>
                  </a:endParaRPr>
                </a:p>
              </p:txBody>
            </p:sp>
            <p:pic>
              <p:nvPicPr>
                <p:cNvPr id="308" name="Picture 2" descr="C:\Users\sigurdg\Desktop\end_user.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485527" y="816167"/>
                  <a:ext cx="228213" cy="217708"/>
                </a:xfrm>
                <a:prstGeom prst="rect">
                  <a:avLst/>
                </a:prstGeom>
                <a:noFill/>
              </p:spPr>
            </p:pic>
            <p:sp>
              <p:nvSpPr>
                <p:cNvPr id="248" name="Rectangle 247"/>
                <p:cNvSpPr/>
                <p:nvPr/>
              </p:nvSpPr>
              <p:spPr>
                <a:xfrm>
                  <a:off x="3486194" y="832688"/>
                  <a:ext cx="957688" cy="169330"/>
                </a:xfrm>
                <a:prstGeom prst="rect">
                  <a:avLst/>
                </a:prstGeom>
              </p:spPr>
              <p:txBody>
                <a:bodyPr wrap="square" lIns="0" tIns="0" rIns="0" bIns="0">
                  <a:spAutoFit/>
                </a:bodyPr>
                <a:lstStyle/>
                <a:p>
                  <a:pPr defTabSz="1269832">
                    <a:defRPr/>
                  </a:pPr>
                  <a:r>
                    <a:rPr lang="en-US" sz="1122" kern="0" dirty="0">
                      <a:solidFill>
                        <a:srgbClr val="FFFFFF"/>
                      </a:solidFill>
                      <a:latin typeface="Segoe UI Light"/>
                      <a:ea typeface="Segoe UI" pitchFamily="34" charset="0"/>
                      <a:cs typeface="Segoe UI" pitchFamily="34" charset="0"/>
                    </a:rPr>
                    <a:t>Automation</a:t>
                  </a:r>
                  <a:endParaRPr lang="en-US" sz="1122" kern="0" dirty="0">
                    <a:solidFill>
                      <a:srgbClr val="FFFFFF"/>
                    </a:solidFill>
                    <a:latin typeface="Segoe UI Light"/>
                  </a:endParaRPr>
                </a:p>
              </p:txBody>
            </p:sp>
            <p:grpSp>
              <p:nvGrpSpPr>
                <p:cNvPr id="249" name="Group 248"/>
                <p:cNvGrpSpPr/>
                <p:nvPr/>
              </p:nvGrpSpPr>
              <p:grpSpPr bwMode="black">
                <a:xfrm>
                  <a:off x="3162475" y="822760"/>
                  <a:ext cx="247332" cy="204522"/>
                  <a:chOff x="2462213" y="1598613"/>
                  <a:chExt cx="4222750" cy="3667125"/>
                </a:xfrm>
              </p:grpSpPr>
              <p:sp>
                <p:nvSpPr>
                  <p:cNvPr id="250"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51"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52"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53"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54"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55"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56"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57"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58"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59"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60"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61"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62"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63"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64"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65"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66"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67"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68"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69"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70"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71"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72"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73"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74"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sp>
                <p:nvSpPr>
                  <p:cNvPr id="275"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632" kern="0" dirty="0">
                      <a:solidFill>
                        <a:sysClr val="windowText" lastClr="000000"/>
                      </a:solidFill>
                    </a:endParaRPr>
                  </a:p>
                </p:txBody>
              </p:sp>
            </p:grpSp>
          </p:grpSp>
          <p:grpSp>
            <p:nvGrpSpPr>
              <p:cNvPr id="65" name="Group 64"/>
              <p:cNvGrpSpPr/>
              <p:nvPr/>
            </p:nvGrpSpPr>
            <p:grpSpPr>
              <a:xfrm>
                <a:off x="3106124" y="1069577"/>
                <a:ext cx="2898064" cy="357395"/>
                <a:chOff x="3106124" y="1118360"/>
                <a:chExt cx="2898064" cy="357395"/>
              </a:xfrm>
            </p:grpSpPr>
            <p:sp>
              <p:nvSpPr>
                <p:cNvPr id="292" name="Rectangle 291"/>
                <p:cNvSpPr/>
                <p:nvPr/>
              </p:nvSpPr>
              <p:spPr>
                <a:xfrm>
                  <a:off x="3486194" y="1118360"/>
                  <a:ext cx="1000364" cy="338658"/>
                </a:xfrm>
                <a:prstGeom prst="rect">
                  <a:avLst/>
                </a:prstGeom>
              </p:spPr>
              <p:txBody>
                <a:bodyPr wrap="square" lIns="0" tIns="0" rIns="0" bIns="0">
                  <a:spAutoFit/>
                </a:bodyPr>
                <a:lstStyle/>
                <a:p>
                  <a:pPr defTabSz="1269832">
                    <a:defRPr/>
                  </a:pPr>
                  <a:r>
                    <a:rPr lang="en-US" sz="1122" kern="0" dirty="0">
                      <a:solidFill>
                        <a:srgbClr val="FFFFFF"/>
                      </a:solidFill>
                      <a:latin typeface="Segoe UI Light"/>
                      <a:ea typeface="Segoe UI" pitchFamily="34" charset="0"/>
                      <a:cs typeface="Segoe UI" pitchFamily="34" charset="0"/>
                    </a:rPr>
                    <a:t>Pooled Resources</a:t>
                  </a:r>
                </a:p>
              </p:txBody>
            </p:sp>
            <p:pic>
              <p:nvPicPr>
                <p:cNvPr id="293" name="Picture 7" descr="\\MAGNUM\Projects\Microsoft\Cloud Power FY12\Design\Icons\PNGs\Metering.png"/>
                <p:cNvPicPr>
                  <a:picLocks noChangeAspect="1" noChangeArrowheads="1"/>
                </p:cNvPicPr>
                <p:nvPr/>
              </p:nvPicPr>
              <p:blipFill>
                <a:blip r:embed="rId14" cstate="email">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106124" y="1162211"/>
                  <a:ext cx="360034" cy="281631"/>
                </a:xfrm>
                <a:prstGeom prst="rect">
                  <a:avLst/>
                </a:prstGeom>
                <a:noFill/>
              </p:spPr>
            </p:pic>
            <p:sp>
              <p:nvSpPr>
                <p:cNvPr id="245" name="Rectangle 244"/>
                <p:cNvSpPr/>
                <p:nvPr/>
              </p:nvSpPr>
              <p:spPr>
                <a:xfrm>
                  <a:off x="4774778" y="1118360"/>
                  <a:ext cx="1229410" cy="338658"/>
                </a:xfrm>
                <a:prstGeom prst="rect">
                  <a:avLst/>
                </a:prstGeom>
              </p:spPr>
              <p:txBody>
                <a:bodyPr wrap="square" lIns="0" tIns="0" rIns="0" bIns="0">
                  <a:spAutoFit/>
                </a:bodyPr>
                <a:lstStyle/>
                <a:p>
                  <a:pPr defTabSz="1269832">
                    <a:defRPr/>
                  </a:pPr>
                  <a:r>
                    <a:rPr lang="en-US" sz="1122" kern="0" dirty="0">
                      <a:solidFill>
                        <a:srgbClr val="FFFFFF"/>
                      </a:solidFill>
                      <a:latin typeface="Segoe UI Light"/>
                      <a:cs typeface="Segoe UI" pitchFamily="34" charset="0"/>
                    </a:rPr>
                    <a:t>Integration &amp;</a:t>
                  </a:r>
                </a:p>
                <a:p>
                  <a:pPr defTabSz="1269832">
                    <a:defRPr/>
                  </a:pPr>
                  <a:r>
                    <a:rPr lang="en-US" sz="1122" kern="0" dirty="0">
                      <a:solidFill>
                        <a:srgbClr val="FFFFFF"/>
                      </a:solidFill>
                      <a:latin typeface="Segoe UI Light"/>
                      <a:ea typeface="Segoe UI" pitchFamily="34" charset="0"/>
                      <a:cs typeface="Segoe UI" pitchFamily="34" charset="0"/>
                    </a:rPr>
                    <a:t>Customizability</a:t>
                  </a:r>
                  <a:endParaRPr lang="en-US" sz="1122" kern="0" dirty="0">
                    <a:solidFill>
                      <a:srgbClr val="FFFFFF"/>
                    </a:solidFill>
                    <a:latin typeface="Segoe UI Light"/>
                  </a:endParaRPr>
                </a:p>
              </p:txBody>
            </p:sp>
            <p:pic>
              <p:nvPicPr>
                <p:cNvPr id="246" name="Picture 5" descr="\\MAGNUM\Projects\Microsoft\Cloud Power FY12\Design\Icons\PNGs\Self_Service.png"/>
                <p:cNvPicPr>
                  <a:picLocks noChangeAspect="1" noChangeArrowheads="1"/>
                </p:cNvPicPr>
                <p:nvPr/>
              </p:nvPicPr>
              <p:blipFill>
                <a:blip r:embed="rId16" cstate="email">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4451515" y="1130298"/>
                  <a:ext cx="296237" cy="345457"/>
                </a:xfrm>
                <a:prstGeom prst="rect">
                  <a:avLst/>
                </a:prstGeom>
                <a:noFill/>
              </p:spPr>
            </p:pic>
          </p:grpSp>
          <p:grpSp>
            <p:nvGrpSpPr>
              <p:cNvPr id="66" name="Group 65"/>
              <p:cNvGrpSpPr/>
              <p:nvPr/>
            </p:nvGrpSpPr>
            <p:grpSpPr>
              <a:xfrm>
                <a:off x="3142683" y="1474611"/>
                <a:ext cx="2772419" cy="304829"/>
                <a:chOff x="3142683" y="1544888"/>
                <a:chExt cx="2772419" cy="304829"/>
              </a:xfrm>
            </p:grpSpPr>
            <p:sp>
              <p:nvSpPr>
                <p:cNvPr id="304" name="Rectangle 303"/>
                <p:cNvSpPr/>
                <p:nvPr/>
              </p:nvSpPr>
              <p:spPr>
                <a:xfrm>
                  <a:off x="4774778" y="1544888"/>
                  <a:ext cx="1140324" cy="304829"/>
                </a:xfrm>
                <a:prstGeom prst="rect">
                  <a:avLst/>
                </a:prstGeom>
              </p:spPr>
              <p:txBody>
                <a:bodyPr wrap="square" lIns="0" tIns="0" rIns="0" bIns="0">
                  <a:spAutoFit/>
                </a:bodyPr>
                <a:lstStyle/>
                <a:p>
                  <a:pPr defTabSz="1269832">
                    <a:lnSpc>
                      <a:spcPct val="90000"/>
                    </a:lnSpc>
                    <a:defRPr/>
                  </a:pPr>
                  <a:r>
                    <a:rPr lang="en-US" sz="1122" kern="0" dirty="0">
                      <a:solidFill>
                        <a:srgbClr val="FFFFFF"/>
                      </a:solidFill>
                      <a:latin typeface="Segoe UI Light"/>
                      <a:ea typeface="Segoe UI" pitchFamily="34" charset="0"/>
                      <a:cs typeface="Segoe UI" pitchFamily="34" charset="0"/>
                    </a:rPr>
                    <a:t>Workload </a:t>
                  </a:r>
                  <a:br>
                    <a:rPr lang="en-US" sz="1122" kern="0" dirty="0">
                      <a:solidFill>
                        <a:srgbClr val="FFFFFF"/>
                      </a:solidFill>
                      <a:latin typeface="Segoe UI Light"/>
                      <a:ea typeface="Segoe UI" pitchFamily="34" charset="0"/>
                      <a:cs typeface="Segoe UI" pitchFamily="34" charset="0"/>
                    </a:rPr>
                  </a:br>
                  <a:r>
                    <a:rPr lang="en-US" sz="1122" kern="0" dirty="0">
                      <a:solidFill>
                        <a:srgbClr val="FFFFFF"/>
                      </a:solidFill>
                      <a:latin typeface="Segoe UI Light"/>
                      <a:ea typeface="Segoe UI" pitchFamily="34" charset="0"/>
                      <a:cs typeface="Segoe UI" pitchFamily="34" charset="0"/>
                    </a:rPr>
                    <a:t>Relocation</a:t>
                  </a:r>
                  <a:endParaRPr lang="en-US" sz="1122" kern="0" dirty="0">
                    <a:solidFill>
                      <a:srgbClr val="FFFFFF"/>
                    </a:solidFill>
                    <a:latin typeface="Segoe UI Light"/>
                  </a:endParaRPr>
                </a:p>
              </p:txBody>
            </p:sp>
            <p:pic>
              <p:nvPicPr>
                <p:cNvPr id="305" name="Picture 7" descr="\\MAGNUM\Projects\Microsoft\Cloud Power FY12\Design\Icons\PNGs\Pooled.png"/>
                <p:cNvPicPr>
                  <a:picLocks noChangeAspect="1" noChangeArrowheads="1"/>
                </p:cNvPicPr>
                <p:nvPr/>
              </p:nvPicPr>
              <p:blipFill>
                <a:blip r:embed="rId18" cstate="email">
                  <a:lum bright="100000"/>
                  <a:extLst>
                    <a:ext uri="{28A0092B-C50C-407E-A947-70E740481C1C}">
                      <a14:useLocalDpi xmlns:a14="http://schemas.microsoft.com/office/drawing/2010/main"/>
                    </a:ext>
                  </a:extLst>
                </a:blip>
                <a:stretch>
                  <a:fillRect/>
                </a:stretch>
              </p:blipFill>
              <p:spPr bwMode="auto">
                <a:xfrm>
                  <a:off x="4456459" y="1584336"/>
                  <a:ext cx="286349" cy="253502"/>
                </a:xfrm>
                <a:prstGeom prst="rect">
                  <a:avLst/>
                </a:prstGeom>
                <a:noFill/>
              </p:spPr>
            </p:pic>
            <p:sp>
              <p:nvSpPr>
                <p:cNvPr id="301" name="Rectangle 300"/>
                <p:cNvSpPr/>
                <p:nvPr/>
              </p:nvSpPr>
              <p:spPr>
                <a:xfrm>
                  <a:off x="3486194" y="1544888"/>
                  <a:ext cx="1051836" cy="304829"/>
                </a:xfrm>
                <a:prstGeom prst="rect">
                  <a:avLst/>
                </a:prstGeom>
              </p:spPr>
              <p:txBody>
                <a:bodyPr wrap="square" lIns="0" tIns="0" rIns="0" bIns="0">
                  <a:spAutoFit/>
                </a:bodyPr>
                <a:lstStyle/>
                <a:p>
                  <a:pPr defTabSz="1269832">
                    <a:lnSpc>
                      <a:spcPct val="90000"/>
                    </a:lnSpc>
                    <a:defRPr/>
                  </a:pPr>
                  <a:r>
                    <a:rPr lang="en-US" sz="1122" kern="0" dirty="0">
                      <a:solidFill>
                        <a:srgbClr val="FFFFFF"/>
                      </a:solidFill>
                      <a:latin typeface="Segoe UI Light"/>
                      <a:ea typeface="Segoe UI" pitchFamily="34" charset="0"/>
                      <a:cs typeface="Segoe UI" pitchFamily="34" charset="0"/>
                    </a:rPr>
                    <a:t>Service </a:t>
                  </a:r>
                  <a:br>
                    <a:rPr lang="en-US" sz="1122" kern="0" dirty="0">
                      <a:solidFill>
                        <a:srgbClr val="FFFFFF"/>
                      </a:solidFill>
                      <a:latin typeface="Segoe UI Light"/>
                      <a:ea typeface="Segoe UI" pitchFamily="34" charset="0"/>
                      <a:cs typeface="Segoe UI" pitchFamily="34" charset="0"/>
                    </a:rPr>
                  </a:br>
                  <a:r>
                    <a:rPr lang="en-US" sz="1122" kern="0" dirty="0">
                      <a:solidFill>
                        <a:srgbClr val="FFFFFF"/>
                      </a:solidFill>
                      <a:latin typeface="Segoe UI Light"/>
                      <a:ea typeface="Segoe UI" pitchFamily="34" charset="0"/>
                      <a:cs typeface="Segoe UI" pitchFamily="34" charset="0"/>
                    </a:rPr>
                    <a:t>Management</a:t>
                  </a:r>
                </a:p>
              </p:txBody>
            </p:sp>
            <p:pic>
              <p:nvPicPr>
                <p:cNvPr id="302" name="Picture 4" descr="\\MAGNUM\Projects\Microsoft\Cloud Power FY12\Design\Icons\PNGs\IT_guy.png"/>
                <p:cNvPicPr>
                  <a:picLocks noChangeAspect="1" noChangeArrowheads="1"/>
                </p:cNvPicPr>
                <p:nvPr/>
              </p:nvPicPr>
              <p:blipFill>
                <a:blip r:embed="rId19" cstate="email">
                  <a:lum bright="100000"/>
                  <a:extLst>
                    <a:ext uri="{28A0092B-C50C-407E-A947-70E740481C1C}">
                      <a14:useLocalDpi xmlns:a14="http://schemas.microsoft.com/office/drawing/2010/main"/>
                    </a:ext>
                  </a:extLst>
                </a:blip>
                <a:stretch>
                  <a:fillRect/>
                </a:stretch>
              </p:blipFill>
              <p:spPr bwMode="auto">
                <a:xfrm>
                  <a:off x="3142683" y="1580871"/>
                  <a:ext cx="286917" cy="260433"/>
                </a:xfrm>
                <a:prstGeom prst="rect">
                  <a:avLst/>
                </a:prstGeom>
                <a:noFill/>
              </p:spPr>
            </p:pic>
          </p:grpSp>
          <p:grpSp>
            <p:nvGrpSpPr>
              <p:cNvPr id="67" name="Group 66"/>
              <p:cNvGrpSpPr/>
              <p:nvPr/>
            </p:nvGrpSpPr>
            <p:grpSpPr>
              <a:xfrm>
                <a:off x="3130339" y="1842712"/>
                <a:ext cx="2873849" cy="290849"/>
                <a:chOff x="3130339" y="1853374"/>
                <a:chExt cx="2873849" cy="290849"/>
              </a:xfrm>
            </p:grpSpPr>
            <p:sp>
              <p:nvSpPr>
                <p:cNvPr id="289" name="Rectangle 288"/>
                <p:cNvSpPr/>
                <p:nvPr/>
              </p:nvSpPr>
              <p:spPr>
                <a:xfrm>
                  <a:off x="4774778" y="1906465"/>
                  <a:ext cx="1229410" cy="169330"/>
                </a:xfrm>
                <a:prstGeom prst="rect">
                  <a:avLst/>
                </a:prstGeom>
              </p:spPr>
              <p:txBody>
                <a:bodyPr wrap="square" lIns="0" tIns="0" rIns="0" bIns="0">
                  <a:spAutoFit/>
                </a:bodyPr>
                <a:lstStyle/>
                <a:p>
                  <a:pPr defTabSz="1269832">
                    <a:defRPr/>
                  </a:pPr>
                  <a:r>
                    <a:rPr lang="en-US" sz="1122" kern="0" dirty="0">
                      <a:solidFill>
                        <a:srgbClr val="FFFFFF"/>
                      </a:solidFill>
                      <a:latin typeface="Segoe UI Light"/>
                      <a:ea typeface="Segoe UI" pitchFamily="34" charset="0"/>
                      <a:cs typeface="Segoe UI" pitchFamily="34" charset="0"/>
                    </a:rPr>
                    <a:t>Elasticity</a:t>
                  </a:r>
                  <a:endParaRPr lang="en-US" sz="1122" kern="0" dirty="0">
                    <a:solidFill>
                      <a:srgbClr val="FFFFFF"/>
                    </a:solidFill>
                    <a:latin typeface="Segoe UI Light"/>
                  </a:endParaRPr>
                </a:p>
              </p:txBody>
            </p:sp>
            <p:pic>
              <p:nvPicPr>
                <p:cNvPr id="290" name="Picture 5" descr="\\MAGNUM\Projects\Microsoft\Cloud Power FY12\Design\ICONS_PNG\Increase.png"/>
                <p:cNvPicPr>
                  <a:picLocks noChangeAspect="1" noChangeArrowheads="1"/>
                </p:cNvPicPr>
                <p:nvPr/>
              </p:nvPicPr>
              <p:blipFill>
                <a:blip r:embed="rId20" cstate="email">
                  <a:lum bright="100000"/>
                  <a:extLst>
                    <a:ext uri="{28A0092B-C50C-407E-A947-70E740481C1C}">
                      <a14:useLocalDpi xmlns:a14="http://schemas.microsoft.com/office/drawing/2010/main"/>
                    </a:ext>
                  </a:extLst>
                </a:blip>
                <a:srcRect/>
                <a:stretch>
                  <a:fillRect/>
                </a:stretch>
              </p:blipFill>
              <p:spPr bwMode="auto">
                <a:xfrm>
                  <a:off x="4459475" y="1896671"/>
                  <a:ext cx="280316" cy="204254"/>
                </a:xfrm>
                <a:prstGeom prst="rect">
                  <a:avLst/>
                </a:prstGeom>
                <a:noFill/>
              </p:spPr>
            </p:pic>
            <p:sp>
              <p:nvSpPr>
                <p:cNvPr id="242" name="Rectangle 241"/>
                <p:cNvSpPr/>
                <p:nvPr/>
              </p:nvSpPr>
              <p:spPr>
                <a:xfrm>
                  <a:off x="3486193" y="1915699"/>
                  <a:ext cx="1051833" cy="152415"/>
                </a:xfrm>
                <a:prstGeom prst="rect">
                  <a:avLst/>
                </a:prstGeom>
              </p:spPr>
              <p:txBody>
                <a:bodyPr wrap="square" lIns="0" tIns="0" rIns="0" bIns="0">
                  <a:spAutoFit/>
                </a:bodyPr>
                <a:lstStyle/>
                <a:p>
                  <a:pPr defTabSz="1269832">
                    <a:lnSpc>
                      <a:spcPct val="90000"/>
                    </a:lnSpc>
                    <a:defRPr/>
                  </a:pPr>
                  <a:r>
                    <a:rPr lang="en-US" sz="1122" kern="0" dirty="0">
                      <a:solidFill>
                        <a:srgbClr val="FFFFFF"/>
                      </a:solidFill>
                      <a:latin typeface="Segoe UI Light"/>
                      <a:ea typeface="Segoe UI" pitchFamily="34" charset="0"/>
                      <a:cs typeface="Segoe UI" pitchFamily="34" charset="0"/>
                    </a:rPr>
                    <a:t>Self Service</a:t>
                  </a:r>
                  <a:endParaRPr lang="en-US" sz="1122" kern="0" dirty="0">
                    <a:solidFill>
                      <a:srgbClr val="FFFFFF"/>
                    </a:solidFill>
                    <a:latin typeface="Segoe UI Light"/>
                  </a:endParaRPr>
                </a:p>
              </p:txBody>
            </p:sp>
            <p:pic>
              <p:nvPicPr>
                <p:cNvPr id="243" name="Picture 5" descr="\\MAGNUM\Projects\Microsoft\Cloud Power FY12\Design\Icons\PNGs\Self_Service.png"/>
                <p:cNvPicPr>
                  <a:picLocks noChangeAspect="1" noChangeArrowheads="1"/>
                </p:cNvPicPr>
                <p:nvPr/>
              </p:nvPicPr>
              <p:blipFill>
                <a:blip r:embed="rId21" cstate="email">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130339" y="1853374"/>
                  <a:ext cx="311604" cy="290849"/>
                </a:xfrm>
                <a:prstGeom prst="rect">
                  <a:avLst/>
                </a:prstGeom>
                <a:noFill/>
              </p:spPr>
            </p:pic>
          </p:grpSp>
        </p:grpSp>
      </p:grpSp>
      <p:grpSp>
        <p:nvGrpSpPr>
          <p:cNvPr id="74" name="Group 73"/>
          <p:cNvGrpSpPr/>
          <p:nvPr/>
        </p:nvGrpSpPr>
        <p:grpSpPr>
          <a:xfrm>
            <a:off x="6196181" y="2963116"/>
            <a:ext cx="2132828" cy="1100131"/>
            <a:chOff x="6074367" y="2850342"/>
            <a:chExt cx="2091493" cy="1078811"/>
          </a:xfrm>
        </p:grpSpPr>
        <p:sp>
          <p:nvSpPr>
            <p:cNvPr id="176" name="Cube 175"/>
            <p:cNvSpPr/>
            <p:nvPr/>
          </p:nvSpPr>
          <p:spPr bwMode="auto">
            <a:xfrm>
              <a:off x="6186505" y="3155746"/>
              <a:ext cx="341132" cy="623881"/>
            </a:xfrm>
            <a:prstGeom prst="cube">
              <a:avLst>
                <a:gd name="adj" fmla="val 33522"/>
              </a:avLst>
            </a:prstGeom>
            <a:solidFill>
              <a:srgbClr val="BFE5FF">
                <a:alpha val="65098"/>
              </a:srgbClr>
            </a:solidFill>
            <a:ln w="12700">
              <a:solidFill>
                <a:schemeClr val="bg2">
                  <a:lumMod val="20000"/>
                  <a:lumOff val="8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endPar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77" name="Rectangle 176"/>
            <p:cNvSpPr/>
            <p:nvPr/>
          </p:nvSpPr>
          <p:spPr>
            <a:xfrm>
              <a:off x="6074367" y="2850342"/>
              <a:ext cx="2091493" cy="275278"/>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Hyper-V + Windows Server 2012</a:t>
              </a:r>
            </a:p>
          </p:txBody>
        </p:sp>
        <p:sp>
          <p:nvSpPr>
            <p:cNvPr id="179" name="Rectangle 178"/>
            <p:cNvSpPr/>
            <p:nvPr/>
          </p:nvSpPr>
          <p:spPr>
            <a:xfrm>
              <a:off x="6536448" y="3099672"/>
              <a:ext cx="1430652" cy="829481"/>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Azure</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Windows Server 2012</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PowerShell</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Hyper-V</a:t>
              </a:r>
            </a:p>
          </p:txBody>
        </p:sp>
      </p:grpSp>
      <p:sp>
        <p:nvSpPr>
          <p:cNvPr id="198" name="Rectangle 197"/>
          <p:cNvSpPr/>
          <p:nvPr/>
        </p:nvSpPr>
        <p:spPr>
          <a:xfrm>
            <a:off x="6188000" y="455753"/>
            <a:ext cx="1403718" cy="280718"/>
          </a:xfrm>
          <a:prstGeom prst="rect">
            <a:avLst/>
          </a:prstGeom>
        </p:spPr>
        <p:txBody>
          <a:bodyPr wrap="none">
            <a:spAutoFit/>
          </a:bodyPr>
          <a:lstStyle/>
          <a:p>
            <a:pPr defTabSz="1243075"/>
            <a:r>
              <a:rPr lang="en-US" sz="1224" b="1" i="1" dirty="0">
                <a:gradFill>
                  <a:gsLst>
                    <a:gs pos="0">
                      <a:srgbClr val="FFFFFF">
                        <a:lumMod val="75000"/>
                        <a:lumOff val="25000"/>
                      </a:srgbClr>
                    </a:gs>
                    <a:gs pos="80000">
                      <a:srgbClr val="FFFFFF">
                        <a:lumMod val="65000"/>
                        <a:lumOff val="35000"/>
                      </a:srgbClr>
                    </a:gs>
                  </a:gsLst>
                  <a:lin ang="16200000" scaled="0"/>
                </a:gradFill>
              </a:rPr>
              <a:t>Market offerings</a:t>
            </a:r>
          </a:p>
        </p:txBody>
      </p:sp>
      <p:grpSp>
        <p:nvGrpSpPr>
          <p:cNvPr id="73" name="Group 72"/>
          <p:cNvGrpSpPr/>
          <p:nvPr/>
        </p:nvGrpSpPr>
        <p:grpSpPr>
          <a:xfrm>
            <a:off x="6196175" y="755185"/>
            <a:ext cx="2897740" cy="2032597"/>
            <a:chOff x="6124673" y="595693"/>
            <a:chExt cx="2841583" cy="1993206"/>
          </a:xfrm>
        </p:grpSpPr>
        <p:sp>
          <p:nvSpPr>
            <p:cNvPr id="197" name="Rectangle 196"/>
            <p:cNvSpPr/>
            <p:nvPr/>
          </p:nvSpPr>
          <p:spPr>
            <a:xfrm>
              <a:off x="6126279" y="595693"/>
              <a:ext cx="2839977" cy="275278"/>
            </a:xfrm>
            <a:prstGeom prst="rect">
              <a:avLst/>
            </a:prstGeom>
          </p:spPr>
          <p:txBody>
            <a:bodyPr wrap="squar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System Center 2012 + Windows Server </a:t>
              </a:r>
            </a:p>
          </p:txBody>
        </p:sp>
        <p:grpSp>
          <p:nvGrpSpPr>
            <p:cNvPr id="72" name="Group 71"/>
            <p:cNvGrpSpPr/>
            <p:nvPr/>
          </p:nvGrpSpPr>
          <p:grpSpPr>
            <a:xfrm>
              <a:off x="6124673" y="835749"/>
              <a:ext cx="2228299" cy="1753150"/>
              <a:chOff x="6174976" y="835749"/>
              <a:chExt cx="2228299" cy="1753150"/>
            </a:xfrm>
          </p:grpSpPr>
          <p:sp>
            <p:nvSpPr>
              <p:cNvPr id="199" name="Rectangle 198"/>
              <p:cNvSpPr/>
              <p:nvPr/>
            </p:nvSpPr>
            <p:spPr>
              <a:xfrm>
                <a:off x="6662197" y="835749"/>
                <a:ext cx="1741078" cy="1753150"/>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Configuration Manager</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Operations Manager</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Virtual Machine Manager</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Orchestrator &amp; Power Shell</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Service Manager</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Active Directory, FIM, </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End Point Protection</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Data Protection Manager</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App Controller</a:t>
                </a:r>
              </a:p>
            </p:txBody>
          </p:sp>
          <p:pic>
            <p:nvPicPr>
              <p:cNvPr id="326" name="Picture 2" descr="\\MAGNUM\Projects\Microsoft\Cloud Power FY12\Design\ICONS_PNG\Tower.png"/>
              <p:cNvPicPr>
                <a:picLocks noChangeAspect="1" noChangeArrowheads="1"/>
              </p:cNvPicPr>
              <p:nvPr/>
            </p:nvPicPr>
            <p:blipFill>
              <a:blip r:embed="rId23" cstate="email">
                <a:lum bright="100000" contrast="100000"/>
                <a:extLst>
                  <a:ext uri="{28A0092B-C50C-407E-A947-70E740481C1C}">
                    <a14:useLocalDpi xmlns:a14="http://schemas.microsoft.com/office/drawing/2010/main"/>
                  </a:ext>
                </a:extLst>
              </a:blip>
              <a:stretch>
                <a:fillRect/>
              </a:stretch>
            </p:blipFill>
            <p:spPr bwMode="auto">
              <a:xfrm>
                <a:off x="6174976" y="835749"/>
                <a:ext cx="487221" cy="487221"/>
              </a:xfrm>
              <a:prstGeom prst="rect">
                <a:avLst/>
              </a:prstGeom>
              <a:noFill/>
            </p:spPr>
          </p:pic>
        </p:grpSp>
      </p:grpSp>
      <p:grpSp>
        <p:nvGrpSpPr>
          <p:cNvPr id="27" name="Group 26"/>
          <p:cNvGrpSpPr/>
          <p:nvPr/>
        </p:nvGrpSpPr>
        <p:grpSpPr>
          <a:xfrm>
            <a:off x="6198096" y="5666392"/>
            <a:ext cx="1885961" cy="936333"/>
            <a:chOff x="6076249" y="5556093"/>
            <a:chExt cx="1849412" cy="918187"/>
          </a:xfrm>
        </p:grpSpPr>
        <p:sp>
          <p:nvSpPr>
            <p:cNvPr id="2066" name="Rectangle 2065"/>
            <p:cNvSpPr/>
            <p:nvPr/>
          </p:nvSpPr>
          <p:spPr>
            <a:xfrm>
              <a:off x="6076249" y="5556093"/>
              <a:ext cx="1121609" cy="275278"/>
            </a:xfrm>
            <a:prstGeom prst="rect">
              <a:avLst/>
            </a:prstGeom>
          </p:spPr>
          <p:txBody>
            <a:bodyPr wrap="none">
              <a:spAutoFit/>
            </a:bodyPr>
            <a:lstStyle/>
            <a:p>
              <a:pPr algn="ct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ITPACs or PODS</a:t>
              </a:r>
            </a:p>
          </p:txBody>
        </p:sp>
        <p:pic>
          <p:nvPicPr>
            <p:cNvPr id="175" name="Picture 11"/>
            <p:cNvPicPr>
              <a:picLocks noChangeAspect="1" noChangeArrowheads="1"/>
            </p:cNvPicPr>
            <p:nvPr/>
          </p:nvPicPr>
          <p:blipFill>
            <a:blip r:embed="rId2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7290895" y="5715369"/>
              <a:ext cx="634766" cy="60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3" descr="\\MAGNUM\Projects\Microsoft\Cloud Power FY12\Design\Icons\PNGs\Public_Cloud_Productivity.png"/>
            <p:cNvPicPr>
              <a:picLocks noChangeAspect="1" noChangeArrowheads="1"/>
            </p:cNvPicPr>
            <p:nvPr/>
          </p:nvPicPr>
          <p:blipFill>
            <a:blip r:embed="rId25" cstate="email">
              <a:lum bright="100000"/>
              <a:extLst>
                <a:ext uri="{28A0092B-C50C-407E-A947-70E740481C1C}">
                  <a14:useLocalDpi xmlns:a14="http://schemas.microsoft.com/office/drawing/2010/main"/>
                </a:ext>
              </a:extLst>
            </a:blip>
            <a:stretch>
              <a:fillRect/>
            </a:stretch>
          </p:blipFill>
          <p:spPr bwMode="auto">
            <a:xfrm>
              <a:off x="6208470" y="5768044"/>
              <a:ext cx="706236" cy="706236"/>
            </a:xfrm>
            <a:prstGeom prst="rect">
              <a:avLst/>
            </a:prstGeom>
            <a:noFill/>
          </p:spPr>
        </p:pic>
      </p:grpSp>
      <p:grpSp>
        <p:nvGrpSpPr>
          <p:cNvPr id="26" name="Group 25"/>
          <p:cNvGrpSpPr/>
          <p:nvPr/>
        </p:nvGrpSpPr>
        <p:grpSpPr>
          <a:xfrm>
            <a:off x="6196178" y="4372894"/>
            <a:ext cx="1709962" cy="1005826"/>
            <a:chOff x="6074367" y="4287661"/>
            <a:chExt cx="1676823" cy="986334"/>
          </a:xfrm>
        </p:grpSpPr>
        <p:grpSp>
          <p:nvGrpSpPr>
            <p:cNvPr id="338" name="Group 337"/>
            <p:cNvGrpSpPr/>
            <p:nvPr/>
          </p:nvGrpSpPr>
          <p:grpSpPr>
            <a:xfrm>
              <a:off x="6074367" y="4287661"/>
              <a:ext cx="903739" cy="908831"/>
              <a:chOff x="6079690" y="4294445"/>
              <a:chExt cx="903739" cy="908831"/>
            </a:xfrm>
          </p:grpSpPr>
          <p:sp>
            <p:nvSpPr>
              <p:cNvPr id="131" name="Cube 130"/>
              <p:cNvSpPr/>
              <p:nvPr/>
            </p:nvSpPr>
            <p:spPr bwMode="auto">
              <a:xfrm>
                <a:off x="6186169" y="4579395"/>
                <a:ext cx="341132" cy="623881"/>
              </a:xfrm>
              <a:prstGeom prst="cube">
                <a:avLst>
                  <a:gd name="adj" fmla="val 33522"/>
                </a:avLst>
              </a:prstGeom>
              <a:solidFill>
                <a:srgbClr val="3EB2FF">
                  <a:alpha val="65098"/>
                </a:srgbClr>
              </a:solidFill>
              <a:ln w="12700">
                <a:solidFill>
                  <a:schemeClr val="bg2">
                    <a:lumMod val="20000"/>
                    <a:lumOff val="80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endPar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0" name="Rectangle 129"/>
              <p:cNvSpPr/>
              <p:nvPr/>
            </p:nvSpPr>
            <p:spPr>
              <a:xfrm>
                <a:off x="6079690" y="4294445"/>
                <a:ext cx="903739" cy="275278"/>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FAST TRACK</a:t>
                </a:r>
              </a:p>
            </p:txBody>
          </p:sp>
        </p:grpSp>
        <p:pic>
          <p:nvPicPr>
            <p:cNvPr id="4098" name="Picture 2"/>
            <p:cNvPicPr>
              <a:picLocks noChangeAspect="1" noChangeArrowheads="1"/>
            </p:cNvPicPr>
            <p:nvPr/>
          </p:nvPicPr>
          <p:blipFill>
            <a:blip r:embed="rId26"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6608189" y="4551682"/>
              <a:ext cx="1143001" cy="722313"/>
            </a:xfrm>
            <a:prstGeom prst="rect">
              <a:avLst/>
            </a:prstGeom>
            <a:solidFill>
              <a:schemeClr val="accent5">
                <a:lumMod val="75000"/>
              </a:schemeClr>
            </a:solidFill>
            <a:ln>
              <a:noFill/>
            </a:ln>
            <a:effectLst/>
          </p:spPr>
        </p:pic>
      </p:grpSp>
      <p:grpSp>
        <p:nvGrpSpPr>
          <p:cNvPr id="76" name="Group 75"/>
          <p:cNvGrpSpPr/>
          <p:nvPr/>
        </p:nvGrpSpPr>
        <p:grpSpPr>
          <a:xfrm>
            <a:off x="8818451" y="1737275"/>
            <a:ext cx="3364393" cy="3515131"/>
            <a:chOff x="8736351" y="2545048"/>
            <a:chExt cx="3299192" cy="3447009"/>
          </a:xfrm>
        </p:grpSpPr>
        <p:grpSp>
          <p:nvGrpSpPr>
            <p:cNvPr id="20" name="Group 19"/>
            <p:cNvGrpSpPr/>
            <p:nvPr/>
          </p:nvGrpSpPr>
          <p:grpSpPr>
            <a:xfrm>
              <a:off x="8736351" y="2545048"/>
              <a:ext cx="3299192" cy="1844034"/>
              <a:chOff x="8736351" y="2545048"/>
              <a:chExt cx="3299192" cy="1844034"/>
            </a:xfrm>
          </p:grpSpPr>
          <p:pic>
            <p:nvPicPr>
              <p:cNvPr id="187" name="Picture 7" descr="\\eventsql\dvd\Online_ART\DVD_Art_Sept-2-2010\Logos\System Center\_System Center brand\System Center generic brand Grid h r.png"/>
              <p:cNvPicPr>
                <a:picLocks noChangeAspect="1" noChangeArrowheads="1"/>
              </p:cNvPicPr>
              <p:nvPr/>
            </p:nvPicPr>
            <p:blipFill>
              <a:blip r:embed="rId27" cstate="email">
                <a:grayscl/>
                <a:extLst>
                  <a:ext uri="{28A0092B-C50C-407E-A947-70E740481C1C}">
                    <a14:useLocalDpi xmlns:a14="http://schemas.microsoft.com/office/drawing/2010/main"/>
                  </a:ext>
                </a:extLst>
              </a:blip>
              <a:srcRect/>
              <a:stretch>
                <a:fillRect/>
              </a:stretch>
            </p:blipFill>
            <p:spPr bwMode="auto">
              <a:xfrm>
                <a:off x="8890252" y="3304638"/>
                <a:ext cx="2367384" cy="520297"/>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90"/>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881199" y="4041866"/>
                <a:ext cx="2367384" cy="347216"/>
              </a:xfrm>
              <a:prstGeom prst="rect">
                <a:avLst/>
              </a:prstGeom>
            </p:spPr>
          </p:pic>
          <p:pic>
            <p:nvPicPr>
              <p:cNvPr id="192" name="Picture 191"/>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736351" y="2545048"/>
                <a:ext cx="3299192" cy="639804"/>
              </a:xfrm>
              <a:prstGeom prst="rect">
                <a:avLst/>
              </a:prstGeom>
            </p:spPr>
          </p:pic>
        </p:grpSp>
        <p:sp>
          <p:nvSpPr>
            <p:cNvPr id="297" name="Rectangle 296"/>
            <p:cNvSpPr/>
            <p:nvPr/>
          </p:nvSpPr>
          <p:spPr>
            <a:xfrm>
              <a:off x="8879947" y="4608626"/>
              <a:ext cx="1968631" cy="1383431"/>
            </a:xfrm>
            <a:prstGeom prst="rect">
              <a:avLst/>
            </a:prstGeom>
          </p:spPr>
          <p:txBody>
            <a:bodyPr wrap="none">
              <a:spAutoFit/>
            </a:bodyPr>
            <a:lstStyle/>
            <a:p>
              <a:pPr defTabSz="932229" fontAlgn="base">
                <a:spcBef>
                  <a:spcPct val="0"/>
                </a:spcBef>
                <a:spcAft>
                  <a:spcPct val="0"/>
                </a:spcAft>
              </a:pPr>
              <a:r>
                <a:rPr lang="en-US" sz="1428" spc="-52" dirty="0">
                  <a:solidFill>
                    <a:srgbClr val="FF8A00">
                      <a:lumMod val="60000"/>
                      <a:lumOff val="40000"/>
                    </a:srgbClr>
                  </a:solidFill>
                  <a:latin typeface="Segoe UI Light"/>
                  <a:ea typeface="Segoe UI" pitchFamily="34" charset="0"/>
                  <a:cs typeface="Segoe UI" pitchFamily="34" charset="0"/>
                </a:rPr>
                <a:t>Service Offerings</a:t>
              </a:r>
            </a:p>
            <a:p>
              <a:pPr defTabSz="932229" fontAlgn="base">
                <a:spcBef>
                  <a:spcPct val="0"/>
                </a:spcBef>
                <a:spcAft>
                  <a:spcPct val="0"/>
                </a:spcAft>
              </a:pPr>
              <a:r>
                <a:rPr lang="en-US" sz="1428" spc="-52" dirty="0">
                  <a:solidFill>
                    <a:srgbClr val="FF8A00">
                      <a:lumMod val="60000"/>
                      <a:lumOff val="40000"/>
                    </a:srgbClr>
                  </a:solidFill>
                  <a:latin typeface="Segoe UI Light"/>
                  <a:ea typeface="Segoe UI" pitchFamily="34" charset="0"/>
                  <a:cs typeface="Segoe UI" pitchFamily="34" charset="0"/>
                </a:rPr>
                <a:t>Partner Solutions</a:t>
              </a:r>
            </a:p>
            <a:p>
              <a:pPr defTabSz="932229" fontAlgn="base">
                <a:spcBef>
                  <a:spcPct val="0"/>
                </a:spcBef>
                <a:spcAft>
                  <a:spcPct val="0"/>
                </a:spcAft>
              </a:pPr>
              <a:r>
                <a:rPr lang="en-US" sz="1428" spc="-52" dirty="0">
                  <a:solidFill>
                    <a:srgbClr val="FF8A00">
                      <a:lumMod val="60000"/>
                      <a:lumOff val="40000"/>
                    </a:srgbClr>
                  </a:solidFill>
                  <a:latin typeface="Segoe UI Light"/>
                  <a:ea typeface="Segoe UI" pitchFamily="34" charset="0"/>
                  <a:cs typeface="Segoe UI" pitchFamily="34" charset="0"/>
                </a:rPr>
                <a:t>Planning &amp; Design Guides</a:t>
              </a:r>
            </a:p>
            <a:p>
              <a:pPr defTabSz="932229" fontAlgn="base">
                <a:spcBef>
                  <a:spcPct val="0"/>
                </a:spcBef>
                <a:spcAft>
                  <a:spcPct val="0"/>
                </a:spcAft>
              </a:pPr>
              <a:r>
                <a:rPr lang="en-US" sz="1428" spc="-52" dirty="0">
                  <a:solidFill>
                    <a:srgbClr val="FF8A00">
                      <a:lumMod val="60000"/>
                      <a:lumOff val="40000"/>
                    </a:srgbClr>
                  </a:solidFill>
                  <a:latin typeface="Segoe UI Light"/>
                  <a:ea typeface="Segoe UI" pitchFamily="34" charset="0"/>
                  <a:cs typeface="Segoe UI" pitchFamily="34" charset="0"/>
                </a:rPr>
                <a:t>Solution Accelerators</a:t>
              </a:r>
            </a:p>
            <a:p>
              <a:pPr defTabSz="932229" fontAlgn="base">
                <a:spcBef>
                  <a:spcPct val="0"/>
                </a:spcBef>
                <a:spcAft>
                  <a:spcPct val="0"/>
                </a:spcAft>
              </a:pPr>
              <a:r>
                <a:rPr lang="en-US" sz="1428" spc="-52" dirty="0">
                  <a:solidFill>
                    <a:srgbClr val="FF8A00">
                      <a:lumMod val="60000"/>
                      <a:lumOff val="40000"/>
                    </a:srgbClr>
                  </a:solidFill>
                  <a:latin typeface="Segoe UI Light"/>
                  <a:ea typeface="Segoe UI" pitchFamily="34" charset="0"/>
                  <a:cs typeface="Segoe UI" pitchFamily="34" charset="0"/>
                </a:rPr>
                <a:t>Technical Readiness</a:t>
              </a:r>
            </a:p>
            <a:p>
              <a:pPr defTabSz="932229" fontAlgn="base">
                <a:spcBef>
                  <a:spcPct val="0"/>
                </a:spcBef>
                <a:spcAft>
                  <a:spcPct val="0"/>
                </a:spcAft>
              </a:pPr>
              <a:r>
                <a:rPr lang="en-US" sz="1428" spc="-52" dirty="0">
                  <a:solidFill>
                    <a:srgbClr val="FF8A00">
                      <a:lumMod val="60000"/>
                      <a:lumOff val="40000"/>
                    </a:srgbClr>
                  </a:solidFill>
                  <a:latin typeface="Segoe UI Light"/>
                  <a:ea typeface="Segoe UI" pitchFamily="34" charset="0"/>
                  <a:cs typeface="Segoe UI" pitchFamily="34" charset="0"/>
                </a:rPr>
                <a:t>Certification</a:t>
              </a:r>
            </a:p>
          </p:txBody>
        </p:sp>
      </p:grpSp>
    </p:spTree>
    <p:extLst>
      <p:ext uri="{BB962C8B-B14F-4D97-AF65-F5344CB8AC3E}">
        <p14:creationId xmlns:p14="http://schemas.microsoft.com/office/powerpoint/2010/main" val="2925292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28"/>
                                        </p:tgtEl>
                                        <p:attrNameLst>
                                          <p:attrName>style.opacity</p:attrName>
                                        </p:attrNameLst>
                                      </p:cBhvr>
                                      <p:to>
                                        <p:strVal val="0.3"/>
                                      </p:to>
                                    </p:set>
                                    <p:animEffect filter="image" prLst="opacity: 0.3">
                                      <p:cBhvr rctx="IE">
                                        <p:cTn id="17" dur="indefinite"/>
                                        <p:tgtEl>
                                          <p:spTgt spid="28"/>
                                        </p:tgtEl>
                                      </p:cBhvr>
                                    </p:animEffec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29"/>
                                        </p:tgtEl>
                                        <p:attrNameLst>
                                          <p:attrName>style.opacity</p:attrName>
                                        </p:attrNameLst>
                                      </p:cBhvr>
                                      <p:to>
                                        <p:strVal val="0.3"/>
                                      </p:to>
                                    </p:set>
                                    <p:animEffect filter="image" prLst="opacity: 0.3">
                                      <p:cBhvr rctx="IE">
                                        <p:cTn id="31" dur="indefinite"/>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rctx="PPT">
                                        <p:cTn id="43" dur="indefinite"/>
                                        <p:tgtEl>
                                          <p:spTgt spid="69"/>
                                        </p:tgtEl>
                                        <p:attrNameLst>
                                          <p:attrName>style.opacity</p:attrName>
                                        </p:attrNameLst>
                                      </p:cBhvr>
                                      <p:to>
                                        <p:strVal val="0.3"/>
                                      </p:to>
                                    </p:set>
                                    <p:animEffect filter="image" prLst="opacity: 0.3">
                                      <p:cBhvr rctx="IE">
                                        <p:cTn id="44" dur="indefinite"/>
                                        <p:tgtEl>
                                          <p:spTgt spid="69"/>
                                        </p:tgtEl>
                                      </p:cBhvr>
                                    </p:animEffect>
                                  </p:childTnLst>
                                </p:cTn>
                              </p:par>
                              <p:par>
                                <p:cTn id="45" presetID="22" presetClass="entr" presetSubtype="8"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5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wipe(left)">
                                      <p:cBhvr>
                                        <p:cTn id="52" dur="500"/>
                                        <p:tgtEl>
                                          <p:spTgt spid="7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nodeType="clickEffect">
                                  <p:stCondLst>
                                    <p:cond delay="0"/>
                                  </p:stCondLst>
                                  <p:childTnLst>
                                    <p:set>
                                      <p:cBhvr rctx="PPT">
                                        <p:cTn id="56" dur="indefinite"/>
                                        <p:tgtEl>
                                          <p:spTgt spid="71"/>
                                        </p:tgtEl>
                                        <p:attrNameLst>
                                          <p:attrName>style.opacity</p:attrName>
                                        </p:attrNameLst>
                                      </p:cBhvr>
                                      <p:to>
                                        <p:strVal val="0.3"/>
                                      </p:to>
                                    </p:set>
                                    <p:animEffect filter="image" prLst="opacity: 0.3">
                                      <p:cBhvr rctx="IE">
                                        <p:cTn id="57" dur="indefinite"/>
                                        <p:tgtEl>
                                          <p:spTgt spid="71"/>
                                        </p:tgtEl>
                                      </p:cBhvr>
                                    </p:animEffect>
                                  </p:childTnLst>
                                </p:cTn>
                              </p:par>
                            </p:childTnLst>
                          </p:cTn>
                        </p:par>
                        <p:par>
                          <p:cTn id="58" fill="hold">
                            <p:stCondLst>
                              <p:cond delay="0"/>
                            </p:stCondLst>
                            <p:childTnLst>
                              <p:par>
                                <p:cTn id="59" presetID="47" presetClass="entr" presetSubtype="0"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1000"/>
                                        <p:tgtEl>
                                          <p:spTgt spid="76"/>
                                        </p:tgtEl>
                                      </p:cBhvr>
                                    </p:animEffect>
                                    <p:anim calcmode="lin" valueType="num">
                                      <p:cBhvr>
                                        <p:cTn id="62" dur="1000" fill="hold"/>
                                        <p:tgtEl>
                                          <p:spTgt spid="76"/>
                                        </p:tgtEl>
                                        <p:attrNameLst>
                                          <p:attrName>ppt_x</p:attrName>
                                        </p:attrNameLst>
                                      </p:cBhvr>
                                      <p:tavLst>
                                        <p:tav tm="0">
                                          <p:val>
                                            <p:strVal val="#ppt_x"/>
                                          </p:val>
                                        </p:tav>
                                        <p:tav tm="100000">
                                          <p:val>
                                            <p:strVal val="#ppt_x"/>
                                          </p:val>
                                        </p:tav>
                                      </p:tavLst>
                                    </p:anim>
                                    <p:anim calcmode="lin" valueType="num">
                                      <p:cBhvr>
                                        <p:cTn id="6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69"/>
                                        </p:tgtEl>
                                      </p:cBhvr>
                                    </p:animEffect>
                                    <p:set>
                                      <p:cBhvr>
                                        <p:cTn id="80" dur="1" fill="hold">
                                          <p:stCondLst>
                                            <p:cond delay="499"/>
                                          </p:stCondLst>
                                        </p:cTn>
                                        <p:tgtEl>
                                          <p:spTgt spid="6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74"/>
                                        </p:tgtEl>
                                      </p:cBhvr>
                                    </p:animEffect>
                                    <p:set>
                                      <p:cBhvr>
                                        <p:cTn id="83" dur="1" fill="hold">
                                          <p:stCondLst>
                                            <p:cond delay="499"/>
                                          </p:stCondLst>
                                        </p:cTn>
                                        <p:tgtEl>
                                          <p:spTgt spid="7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71"/>
                                        </p:tgtEl>
                                      </p:cBhvr>
                                    </p:animEffect>
                                    <p:set>
                                      <p:cBhvr>
                                        <p:cTn id="86" dur="1" fill="hold">
                                          <p:stCondLst>
                                            <p:cond delay="499"/>
                                          </p:stCondLst>
                                        </p:cTn>
                                        <p:tgtEl>
                                          <p:spTgt spid="7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73"/>
                                        </p:tgtEl>
                                      </p:cBhvr>
                                    </p:animEffect>
                                    <p:set>
                                      <p:cBhvr>
                                        <p:cTn id="89" dur="1" fill="hold">
                                          <p:stCondLst>
                                            <p:cond delay="499"/>
                                          </p:stCondLst>
                                        </p:cTn>
                                        <p:tgtEl>
                                          <p:spTgt spid="7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76"/>
                                        </p:tgtEl>
                                      </p:cBhvr>
                                    </p:animEffect>
                                    <p:set>
                                      <p:cBhvr>
                                        <p:cTn id="92" dur="1" fill="hold">
                                          <p:stCondLst>
                                            <p:cond delay="499"/>
                                          </p:stCondLst>
                                        </p:cTn>
                                        <p:tgtEl>
                                          <p:spTgt spid="76"/>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88"/>
                                        </p:tgtEl>
                                      </p:cBhvr>
                                    </p:animEffect>
                                    <p:set>
                                      <p:cBhvr>
                                        <p:cTn id="95" dur="1" fill="hold">
                                          <p:stCondLst>
                                            <p:cond delay="499"/>
                                          </p:stCondLst>
                                        </p:cTn>
                                        <p:tgtEl>
                                          <p:spTgt spid="188"/>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201"/>
                                        </p:tgtEl>
                                      </p:cBhvr>
                                    </p:animEffect>
                                    <p:set>
                                      <p:cBhvr>
                                        <p:cTn id="98" dur="1" fill="hold">
                                          <p:stCondLst>
                                            <p:cond delay="499"/>
                                          </p:stCondLst>
                                        </p:cTn>
                                        <p:tgtEl>
                                          <p:spTgt spid="201"/>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98"/>
                                        </p:tgtEl>
                                      </p:cBhvr>
                                    </p:animEffect>
                                    <p:set>
                                      <p:cBhvr>
                                        <p:cTn id="101" dur="1" fill="hold">
                                          <p:stCondLst>
                                            <p:cond delay="499"/>
                                          </p:stCondLst>
                                        </p:cTn>
                                        <p:tgtEl>
                                          <p:spTgt spid="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P spid="201" grpId="0"/>
      <p:bldP spid="1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bwMode="black">
          <a:xfrm>
            <a:off x="683574" y="2094390"/>
            <a:ext cx="1805811" cy="1222753"/>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836" dirty="0">
                <a:solidFill>
                  <a:srgbClr val="FFFFFF"/>
                </a:solidFill>
              </a:rPr>
              <a:t>Pool Resources</a:t>
            </a:r>
          </a:p>
          <a:p>
            <a:pPr algn="ctr" fontAlgn="base">
              <a:spcBef>
                <a:spcPct val="0"/>
              </a:spcBef>
              <a:spcAft>
                <a:spcPct val="0"/>
              </a:spcAft>
              <a:defRPr/>
            </a:pPr>
            <a:r>
              <a:rPr lang="en-US" sz="1836" dirty="0">
                <a:solidFill>
                  <a:srgbClr val="FFFFFF"/>
                </a:solidFill>
              </a:rPr>
              <a:t>with existing investments</a:t>
            </a:r>
          </a:p>
        </p:txBody>
      </p:sp>
      <p:sp>
        <p:nvSpPr>
          <p:cNvPr id="84" name="Rectangle 33"/>
          <p:cNvSpPr txBox="1">
            <a:spLocks/>
          </p:cNvSpPr>
          <p:nvPr/>
        </p:nvSpPr>
        <p:spPr>
          <a:xfrm>
            <a:off x="233323" y="496"/>
            <a:ext cx="11424126" cy="1165588"/>
          </a:xfrm>
          <a:prstGeom prst="rect">
            <a:avLst/>
          </a:prstGeom>
          <a:effectLst>
            <a:outerShdw blurRad="50800" dist="38100" dir="2700000">
              <a:srgbClr val="000000">
                <a:alpha val="43000"/>
              </a:srgbClr>
            </a:outerShdw>
          </a:effectLst>
        </p:spPr>
        <p:txBody>
          <a:bodyPr vert="horz" lIns="124309" tIns="62153" rIns="124309" bIns="62153" rtlCol="0" anchor="ctr">
            <a:normAutofit/>
          </a:bodyPr>
          <a:lstStyle>
            <a:lvl1pPr algn="l" defTabSz="609493" rtl="0" eaLnBrk="1" latinLnBrk="0" hangingPunct="1">
              <a:spcBef>
                <a:spcPct val="0"/>
              </a:spcBef>
              <a:buNone/>
              <a:defRPr sz="4800" kern="1200">
                <a:solidFill>
                  <a:srgbClr val="FFFFFF"/>
                </a:solidFill>
                <a:latin typeface="Arial"/>
                <a:ea typeface="+mj-ea"/>
                <a:cs typeface="Arial"/>
              </a:defRPr>
            </a:lvl1pPr>
          </a:lstStyle>
          <a:p>
            <a:pPr>
              <a:lnSpc>
                <a:spcPct val="90000"/>
              </a:lnSpc>
              <a:spcBef>
                <a:spcPct val="20000"/>
              </a:spcBef>
              <a:spcAft>
                <a:spcPts val="408"/>
              </a:spcAft>
            </a:pPr>
            <a:r>
              <a:rPr lang="en-US" sz="2856" dirty="0">
                <a:latin typeface="Segoe UI" pitchFamily="34" charset="0"/>
                <a:ea typeface="Segoe UI" pitchFamily="34" charset="0"/>
                <a:cs typeface="Segoe UI" pitchFamily="34" charset="0"/>
              </a:rPr>
              <a:t>Design and Create your Cloud Services</a:t>
            </a:r>
          </a:p>
        </p:txBody>
      </p:sp>
      <p:pic>
        <p:nvPicPr>
          <p:cNvPr id="72" name="Picture 7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744" y="3061958"/>
            <a:ext cx="481425" cy="502786"/>
          </a:xfrm>
          <a:prstGeom prst="rect">
            <a:avLst/>
          </a:prstGeom>
        </p:spPr>
      </p:pic>
      <p:grpSp>
        <p:nvGrpSpPr>
          <p:cNvPr id="2" name="Group 1"/>
          <p:cNvGrpSpPr/>
          <p:nvPr/>
        </p:nvGrpSpPr>
        <p:grpSpPr>
          <a:xfrm>
            <a:off x="8356894" y="357977"/>
            <a:ext cx="3811813" cy="450625"/>
            <a:chOff x="7546893" y="820002"/>
            <a:chExt cx="4363151" cy="515937"/>
          </a:xfrm>
        </p:grpSpPr>
        <p:pic>
          <p:nvPicPr>
            <p:cNvPr id="41" name="Picture 2"/>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10005045" y="820002"/>
              <a:ext cx="1904999" cy="515937"/>
            </a:xfrm>
            <a:prstGeom prst="rect">
              <a:avLst/>
            </a:prstGeom>
            <a:noFill/>
            <a:ln w="9525">
              <a:noFill/>
              <a:miter lim="800000"/>
              <a:headEnd/>
              <a:tailEnd/>
            </a:ln>
          </p:spPr>
        </p:pic>
        <p:pic>
          <p:nvPicPr>
            <p:cNvPr id="42" name="Picture 2" descr="\\MAGNUM\Projects\Microsoft\Cloud Power FY12\Design\Icons\PNGs\SC.png"/>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7546893" y="835084"/>
              <a:ext cx="2155825" cy="485775"/>
            </a:xfrm>
            <a:prstGeom prst="rect">
              <a:avLst/>
            </a:prstGeom>
            <a:noFill/>
            <a:ln w="9525">
              <a:noFill/>
              <a:miter lim="800000"/>
              <a:headEnd/>
              <a:tailEnd/>
            </a:ln>
          </p:spPr>
        </p:pic>
      </p:grpSp>
      <p:grpSp>
        <p:nvGrpSpPr>
          <p:cNvPr id="5" name="Group 4"/>
          <p:cNvGrpSpPr/>
          <p:nvPr/>
        </p:nvGrpSpPr>
        <p:grpSpPr>
          <a:xfrm>
            <a:off x="709905" y="958618"/>
            <a:ext cx="2018296" cy="754441"/>
            <a:chOff x="403671" y="939551"/>
            <a:chExt cx="1978668" cy="739821"/>
          </a:xfrm>
        </p:grpSpPr>
        <p:pic>
          <p:nvPicPr>
            <p:cNvPr id="44" name="Picture 2" descr="\\adisvr2\Shared\ADI_Projects\Microsoft\MS_11-01298_System_Center_EBC_PPT\From_Client\SysCnt12_h_rgb_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671" y="939551"/>
              <a:ext cx="1978668" cy="35232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03671" y="1317071"/>
              <a:ext cx="1834478" cy="362301"/>
              <a:chOff x="403671" y="1317071"/>
              <a:chExt cx="1834478" cy="362301"/>
            </a:xfrm>
          </p:grpSpPr>
          <p:sp>
            <p:nvSpPr>
              <p:cNvPr id="3" name="TextBox 2"/>
              <p:cNvSpPr txBox="1"/>
              <p:nvPr/>
            </p:nvSpPr>
            <p:spPr>
              <a:xfrm>
                <a:off x="403671" y="1317071"/>
                <a:ext cx="1834478" cy="184734"/>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SC Virtual Machine Manager</a:t>
                </a:r>
              </a:p>
            </p:txBody>
          </p:sp>
          <p:sp>
            <p:nvSpPr>
              <p:cNvPr id="49" name="TextBox 48"/>
              <p:cNvSpPr txBox="1"/>
              <p:nvPr/>
            </p:nvSpPr>
            <p:spPr>
              <a:xfrm>
                <a:off x="403671" y="1494638"/>
                <a:ext cx="1161423" cy="184734"/>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SC App Controller</a:t>
                </a:r>
              </a:p>
            </p:txBody>
          </p:sp>
        </p:grpSp>
      </p:grpSp>
      <p:sp>
        <p:nvSpPr>
          <p:cNvPr id="115" name="Rectangle 114"/>
          <p:cNvSpPr/>
          <p:nvPr/>
        </p:nvSpPr>
        <p:spPr bwMode="black">
          <a:xfrm>
            <a:off x="3032013" y="2094388"/>
            <a:ext cx="1805811" cy="1222753"/>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836" dirty="0">
                <a:solidFill>
                  <a:srgbClr val="FFFFFF"/>
                </a:solidFill>
              </a:rPr>
              <a:t>Assign Roles,</a:t>
            </a:r>
          </a:p>
          <a:p>
            <a:pPr algn="ctr" fontAlgn="base">
              <a:spcBef>
                <a:spcPct val="0"/>
              </a:spcBef>
              <a:spcAft>
                <a:spcPct val="0"/>
              </a:spcAft>
              <a:defRPr/>
            </a:pPr>
            <a:r>
              <a:rPr lang="en-US" sz="1836" dirty="0">
                <a:solidFill>
                  <a:srgbClr val="FFFFFF"/>
                </a:solidFill>
              </a:rPr>
              <a:t>Quotas &amp; Actions</a:t>
            </a:r>
          </a:p>
        </p:txBody>
      </p:sp>
      <p:grpSp>
        <p:nvGrpSpPr>
          <p:cNvPr id="9" name="Group 8"/>
          <p:cNvGrpSpPr/>
          <p:nvPr/>
        </p:nvGrpSpPr>
        <p:grpSpPr>
          <a:xfrm>
            <a:off x="4670507" y="1911973"/>
            <a:ext cx="3668772" cy="1226999"/>
            <a:chOff x="4300372" y="1959643"/>
            <a:chExt cx="3596736" cy="1203219"/>
          </a:xfrm>
        </p:grpSpPr>
        <p:grpSp>
          <p:nvGrpSpPr>
            <p:cNvPr id="118" name="Group 157"/>
            <p:cNvGrpSpPr>
              <a:grpSpLocks/>
            </p:cNvGrpSpPr>
            <p:nvPr/>
          </p:nvGrpSpPr>
          <p:grpSpPr bwMode="auto">
            <a:xfrm>
              <a:off x="4300372" y="1959646"/>
              <a:ext cx="796662" cy="1181103"/>
              <a:chOff x="2400561" y="4650739"/>
              <a:chExt cx="1172056" cy="1738547"/>
            </a:xfrm>
          </p:grpSpPr>
          <p:pic>
            <p:nvPicPr>
              <p:cNvPr id="125" name="Picture 13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00561" y="4650739"/>
                <a:ext cx="1172056" cy="1204873"/>
              </a:xfrm>
              <a:prstGeom prst="rect">
                <a:avLst/>
              </a:prstGeom>
              <a:noFill/>
              <a:ln w="9525">
                <a:noFill/>
                <a:miter lim="800000"/>
                <a:headEnd/>
                <a:tailEnd/>
              </a:ln>
            </p:spPr>
          </p:pic>
          <p:sp>
            <p:nvSpPr>
              <p:cNvPr id="126" name="TextBox 154"/>
              <p:cNvSpPr txBox="1">
                <a:spLocks noChangeArrowheads="1"/>
              </p:cNvSpPr>
              <p:nvPr/>
            </p:nvSpPr>
            <p:spPr bwMode="auto">
              <a:xfrm>
                <a:off x="2453519" y="5802866"/>
                <a:ext cx="1112556" cy="586420"/>
              </a:xfrm>
              <a:prstGeom prst="rect">
                <a:avLst/>
              </a:prstGeom>
              <a:noFill/>
              <a:ln w="9525">
                <a:noFill/>
                <a:miter lim="800000"/>
                <a:headEnd/>
                <a:tailEnd/>
              </a:ln>
            </p:spPr>
            <p:txBody>
              <a:bodyPr wrap="none">
                <a:spAutoFit/>
              </a:bodyPr>
              <a:lstStyle/>
              <a:p>
                <a:pPr algn="ctr" defTabSz="932536" fontAlgn="base">
                  <a:spcBef>
                    <a:spcPct val="0"/>
                  </a:spcBef>
                  <a:spcAft>
                    <a:spcPct val="0"/>
                  </a:spcAft>
                </a:pPr>
                <a:r>
                  <a:rPr lang="en-US" sz="1020" dirty="0">
                    <a:solidFill>
                      <a:srgbClr val="FFFFFF"/>
                    </a:solidFill>
                  </a:rPr>
                  <a:t>Microsoft </a:t>
                </a:r>
              </a:p>
              <a:p>
                <a:pPr algn="ctr" defTabSz="932536" fontAlgn="base">
                  <a:spcBef>
                    <a:spcPct val="0"/>
                  </a:spcBef>
                  <a:spcAft>
                    <a:spcPct val="0"/>
                  </a:spcAft>
                </a:pPr>
                <a:r>
                  <a:rPr lang="en-US" sz="1020" dirty="0">
                    <a:solidFill>
                      <a:srgbClr val="FFFFFF"/>
                    </a:solidFill>
                  </a:rPr>
                  <a:t>Hyper-V</a:t>
                </a:r>
              </a:p>
            </p:txBody>
          </p:sp>
        </p:grpSp>
        <p:grpSp>
          <p:nvGrpSpPr>
            <p:cNvPr id="119" name="Group 158"/>
            <p:cNvGrpSpPr>
              <a:grpSpLocks/>
            </p:cNvGrpSpPr>
            <p:nvPr/>
          </p:nvGrpSpPr>
          <p:grpSpPr bwMode="auto">
            <a:xfrm>
              <a:off x="5710672" y="1959647"/>
              <a:ext cx="796693" cy="1203215"/>
              <a:chOff x="4381770" y="4650738"/>
              <a:chExt cx="1172058" cy="1769967"/>
            </a:xfrm>
          </p:grpSpPr>
          <p:pic>
            <p:nvPicPr>
              <p:cNvPr id="123" name="Picture 122"/>
              <p:cNvPicPr>
                <a:picLocks noChangeAspect="1"/>
              </p:cNvPicPr>
              <p:nvPr/>
            </p:nvPicPr>
            <p:blipFill>
              <a:blip r:embed="rId7"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4381770" y="4650738"/>
                <a:ext cx="1172058" cy="1204873"/>
              </a:xfrm>
              <a:prstGeom prst="rect">
                <a:avLst/>
              </a:prstGeom>
            </p:spPr>
          </p:pic>
          <p:sp>
            <p:nvSpPr>
              <p:cNvPr id="124" name="TextBox 155"/>
              <p:cNvSpPr txBox="1">
                <a:spLocks noChangeArrowheads="1"/>
              </p:cNvSpPr>
              <p:nvPr/>
            </p:nvSpPr>
            <p:spPr bwMode="auto">
              <a:xfrm>
                <a:off x="4467027" y="5834658"/>
                <a:ext cx="1001540" cy="586047"/>
              </a:xfrm>
              <a:prstGeom prst="rect">
                <a:avLst/>
              </a:prstGeom>
              <a:noFill/>
              <a:ln w="9525">
                <a:noFill/>
                <a:miter lim="800000"/>
                <a:headEnd/>
                <a:tailEnd/>
              </a:ln>
            </p:spPr>
            <p:txBody>
              <a:bodyPr wrap="none">
                <a:spAutoFit/>
              </a:bodyPr>
              <a:lstStyle/>
              <a:p>
                <a:pPr algn="ctr" defTabSz="932536" fontAlgn="base">
                  <a:spcBef>
                    <a:spcPct val="0"/>
                  </a:spcBef>
                  <a:spcAft>
                    <a:spcPct val="0"/>
                  </a:spcAft>
                </a:pPr>
                <a:r>
                  <a:rPr lang="en-US" sz="1020" dirty="0">
                    <a:solidFill>
                      <a:srgbClr val="FFFFFF"/>
                    </a:solidFill>
                  </a:rPr>
                  <a:t>VMware </a:t>
                </a:r>
              </a:p>
              <a:p>
                <a:pPr algn="ctr" defTabSz="932536" fontAlgn="base">
                  <a:spcBef>
                    <a:spcPct val="0"/>
                  </a:spcBef>
                  <a:spcAft>
                    <a:spcPct val="0"/>
                  </a:spcAft>
                </a:pPr>
                <a:r>
                  <a:rPr lang="en-US" sz="1020" dirty="0" err="1">
                    <a:solidFill>
                      <a:srgbClr val="FFFFFF"/>
                    </a:solidFill>
                  </a:rPr>
                  <a:t>vSphere</a:t>
                </a:r>
                <a:endParaRPr lang="en-US" sz="1020" dirty="0">
                  <a:solidFill>
                    <a:srgbClr val="FFFFFF"/>
                  </a:solidFill>
                </a:endParaRPr>
              </a:p>
            </p:txBody>
          </p:sp>
        </p:grpSp>
        <p:grpSp>
          <p:nvGrpSpPr>
            <p:cNvPr id="120" name="Group 159"/>
            <p:cNvGrpSpPr>
              <a:grpSpLocks/>
            </p:cNvGrpSpPr>
            <p:nvPr/>
          </p:nvGrpSpPr>
          <p:grpSpPr bwMode="auto">
            <a:xfrm>
              <a:off x="7100095" y="1959643"/>
              <a:ext cx="797013" cy="1159479"/>
              <a:chOff x="8377126" y="4731632"/>
              <a:chExt cx="1172056" cy="1705861"/>
            </a:xfrm>
          </p:grpSpPr>
          <p:pic>
            <p:nvPicPr>
              <p:cNvPr id="121" name="Picture 120"/>
              <p:cNvPicPr>
                <a:picLocks noChangeAspect="1"/>
              </p:cNvPicPr>
              <p:nvPr/>
            </p:nvPicPr>
            <p:blipFill>
              <a:blip r:embed="rId7"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8377126" y="4731632"/>
                <a:ext cx="1172056" cy="1204873"/>
              </a:xfrm>
              <a:prstGeom prst="rect">
                <a:avLst/>
              </a:prstGeom>
            </p:spPr>
          </p:pic>
          <p:sp>
            <p:nvSpPr>
              <p:cNvPr id="122" name="TextBox 156"/>
              <p:cNvSpPr txBox="1">
                <a:spLocks noChangeArrowheads="1"/>
              </p:cNvSpPr>
              <p:nvPr/>
            </p:nvSpPr>
            <p:spPr bwMode="auto">
              <a:xfrm>
                <a:off x="8412894" y="5851368"/>
                <a:ext cx="1100513" cy="586125"/>
              </a:xfrm>
              <a:prstGeom prst="rect">
                <a:avLst/>
              </a:prstGeom>
              <a:noFill/>
              <a:ln w="9525">
                <a:noFill/>
                <a:miter lim="800000"/>
                <a:headEnd/>
                <a:tailEnd/>
              </a:ln>
            </p:spPr>
            <p:txBody>
              <a:bodyPr wrap="none">
                <a:spAutoFit/>
              </a:bodyPr>
              <a:lstStyle/>
              <a:p>
                <a:pPr algn="ctr" defTabSz="932536" fontAlgn="base">
                  <a:spcBef>
                    <a:spcPct val="0"/>
                  </a:spcBef>
                  <a:spcAft>
                    <a:spcPct val="0"/>
                  </a:spcAft>
                </a:pPr>
                <a:r>
                  <a:rPr lang="en-US" sz="1020" dirty="0">
                    <a:solidFill>
                      <a:srgbClr val="FFFFFF"/>
                    </a:solidFill>
                  </a:rPr>
                  <a:t>Citrix </a:t>
                </a:r>
              </a:p>
              <a:p>
                <a:pPr algn="ctr" defTabSz="932536" fontAlgn="base">
                  <a:spcBef>
                    <a:spcPct val="0"/>
                  </a:spcBef>
                  <a:spcAft>
                    <a:spcPct val="0"/>
                  </a:spcAft>
                </a:pPr>
                <a:r>
                  <a:rPr lang="en-US" sz="1020" dirty="0" err="1">
                    <a:solidFill>
                      <a:srgbClr val="FFFFFF"/>
                    </a:solidFill>
                  </a:rPr>
                  <a:t>XenServer</a:t>
                </a:r>
                <a:endParaRPr lang="en-US" sz="1020" dirty="0">
                  <a:solidFill>
                    <a:srgbClr val="FFFFFF"/>
                  </a:solidFill>
                </a:endParaRPr>
              </a:p>
            </p:txBody>
          </p:sp>
        </p:grpSp>
      </p:grpSp>
      <p:sp>
        <p:nvSpPr>
          <p:cNvPr id="127" name="Rounded Rectangle 126"/>
          <p:cNvSpPr/>
          <p:nvPr/>
        </p:nvSpPr>
        <p:spPr bwMode="auto">
          <a:xfrm>
            <a:off x="4280025" y="1839999"/>
            <a:ext cx="1593581" cy="1330317"/>
          </a:xfrm>
          <a:prstGeom prst="roundRect">
            <a:avLst/>
          </a:prstGeom>
          <a:noFill/>
          <a:ln w="28575">
            <a:solidFill>
              <a:schemeClr val="accent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128" name="Rounded Rectangle 127"/>
          <p:cNvSpPr/>
          <p:nvPr/>
        </p:nvSpPr>
        <p:spPr bwMode="auto">
          <a:xfrm>
            <a:off x="4280025" y="1839999"/>
            <a:ext cx="2850207" cy="1330317"/>
          </a:xfrm>
          <a:prstGeom prst="roundRect">
            <a:avLst/>
          </a:prstGeom>
          <a:noFill/>
          <a:ln w="28575">
            <a:solidFill>
              <a:schemeClr val="accent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129" name="Rounded Rectangle 128"/>
          <p:cNvSpPr/>
          <p:nvPr/>
        </p:nvSpPr>
        <p:spPr bwMode="auto">
          <a:xfrm>
            <a:off x="4280023" y="1839999"/>
            <a:ext cx="4444509" cy="1330317"/>
          </a:xfrm>
          <a:prstGeom prst="roundRect">
            <a:avLst/>
          </a:prstGeom>
          <a:noFill/>
          <a:ln w="28575">
            <a:solidFill>
              <a:schemeClr val="accent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30" name="Group 129"/>
          <p:cNvGrpSpPr/>
          <p:nvPr/>
        </p:nvGrpSpPr>
        <p:grpSpPr>
          <a:xfrm>
            <a:off x="4625598" y="3650958"/>
            <a:ext cx="3752558" cy="1506369"/>
            <a:chOff x="1172578" y="1804027"/>
            <a:chExt cx="3678876" cy="1477174"/>
          </a:xfrm>
        </p:grpSpPr>
        <p:sp>
          <p:nvSpPr>
            <p:cNvPr id="131" name="Oval 130"/>
            <p:cNvSpPr/>
            <p:nvPr/>
          </p:nvSpPr>
          <p:spPr bwMode="auto">
            <a:xfrm>
              <a:off x="1172578" y="1804027"/>
              <a:ext cx="1144181" cy="1152130"/>
            </a:xfrm>
            <a:prstGeom prst="ellipse">
              <a:avLst/>
            </a:prstGeom>
            <a:no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229"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132" name="Oval 131"/>
            <p:cNvSpPr/>
            <p:nvPr/>
          </p:nvSpPr>
          <p:spPr bwMode="auto">
            <a:xfrm>
              <a:off x="2445203" y="1804027"/>
              <a:ext cx="1144181" cy="1152130"/>
            </a:xfrm>
            <a:prstGeom prst="ellipse">
              <a:avLst/>
            </a:prstGeom>
            <a:no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229"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133" name="Oval 132"/>
            <p:cNvSpPr/>
            <p:nvPr/>
          </p:nvSpPr>
          <p:spPr bwMode="auto">
            <a:xfrm>
              <a:off x="3707273" y="1804027"/>
              <a:ext cx="1144181" cy="1152130"/>
            </a:xfrm>
            <a:prstGeom prst="ellipse">
              <a:avLst/>
            </a:prstGeom>
            <a:no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229"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grpSp>
          <p:nvGrpSpPr>
            <p:cNvPr id="134" name="Group 133"/>
            <p:cNvGrpSpPr/>
            <p:nvPr/>
          </p:nvGrpSpPr>
          <p:grpSpPr>
            <a:xfrm>
              <a:off x="1373410" y="3034910"/>
              <a:ext cx="3277211" cy="246291"/>
              <a:chOff x="746455" y="2345422"/>
              <a:chExt cx="3277211" cy="246291"/>
            </a:xfrm>
          </p:grpSpPr>
          <p:sp>
            <p:nvSpPr>
              <p:cNvPr id="135" name="TextBox 134"/>
              <p:cNvSpPr txBox="1"/>
              <p:nvPr/>
            </p:nvSpPr>
            <p:spPr>
              <a:xfrm>
                <a:off x="746455" y="2345422"/>
                <a:ext cx="742516" cy="246291"/>
              </a:xfrm>
              <a:prstGeom prst="rect">
                <a:avLst/>
              </a:prstGeom>
              <a:noFill/>
            </p:spPr>
            <p:txBody>
              <a:bodyPr wrap="square" lIns="0" tIns="0" rIns="0" bIns="0" rtlCol="0">
                <a:spAutoFit/>
              </a:bodyPr>
              <a:lstStyle/>
              <a:p>
                <a:pPr algn="ctr" defTabSz="932498"/>
                <a:r>
                  <a:rPr lang="en-US" sz="1632" spc="-71" dirty="0">
                    <a:gradFill>
                      <a:gsLst>
                        <a:gs pos="2917">
                          <a:srgbClr val="505050"/>
                        </a:gs>
                        <a:gs pos="30000">
                          <a:srgbClr val="505050"/>
                        </a:gs>
                      </a:gsLst>
                      <a:lin ang="5400000" scaled="0"/>
                    </a:gradFill>
                  </a:rPr>
                  <a:t>compute</a:t>
                </a:r>
              </a:p>
            </p:txBody>
          </p:sp>
          <p:sp>
            <p:nvSpPr>
              <p:cNvPr id="136" name="TextBox 135"/>
              <p:cNvSpPr txBox="1"/>
              <p:nvPr/>
            </p:nvSpPr>
            <p:spPr>
              <a:xfrm>
                <a:off x="2019080" y="2345422"/>
                <a:ext cx="742516" cy="246291"/>
              </a:xfrm>
              <a:prstGeom prst="rect">
                <a:avLst/>
              </a:prstGeom>
              <a:noFill/>
            </p:spPr>
            <p:txBody>
              <a:bodyPr wrap="square" lIns="0" tIns="0" rIns="0" bIns="0" rtlCol="0">
                <a:spAutoFit/>
              </a:bodyPr>
              <a:lstStyle/>
              <a:p>
                <a:pPr algn="ctr" defTabSz="932498"/>
                <a:r>
                  <a:rPr lang="en-US" sz="1632" spc="-71" dirty="0">
                    <a:gradFill>
                      <a:gsLst>
                        <a:gs pos="2917">
                          <a:srgbClr val="505050"/>
                        </a:gs>
                        <a:gs pos="30000">
                          <a:srgbClr val="505050"/>
                        </a:gs>
                      </a:gsLst>
                      <a:lin ang="5400000" scaled="0"/>
                    </a:gradFill>
                  </a:rPr>
                  <a:t>storage</a:t>
                </a:r>
              </a:p>
            </p:txBody>
          </p:sp>
          <p:sp>
            <p:nvSpPr>
              <p:cNvPr id="137" name="TextBox 136"/>
              <p:cNvSpPr txBox="1"/>
              <p:nvPr/>
            </p:nvSpPr>
            <p:spPr>
              <a:xfrm>
                <a:off x="3281150" y="2345422"/>
                <a:ext cx="742516" cy="246291"/>
              </a:xfrm>
              <a:prstGeom prst="rect">
                <a:avLst/>
              </a:prstGeom>
              <a:noFill/>
            </p:spPr>
            <p:txBody>
              <a:bodyPr wrap="square" lIns="0" tIns="0" rIns="0" bIns="0" rtlCol="0">
                <a:spAutoFit/>
              </a:bodyPr>
              <a:lstStyle/>
              <a:p>
                <a:pPr algn="ctr" defTabSz="932498"/>
                <a:r>
                  <a:rPr lang="en-US" sz="1632" spc="-71" dirty="0">
                    <a:gradFill>
                      <a:gsLst>
                        <a:gs pos="2917">
                          <a:srgbClr val="505050"/>
                        </a:gs>
                        <a:gs pos="30000">
                          <a:srgbClr val="505050"/>
                        </a:gs>
                      </a:gsLst>
                      <a:lin ang="5400000" scaled="0"/>
                    </a:gradFill>
                  </a:rPr>
                  <a:t>network</a:t>
                </a:r>
              </a:p>
            </p:txBody>
          </p:sp>
        </p:grpSp>
      </p:grpSp>
      <p:grpSp>
        <p:nvGrpSpPr>
          <p:cNvPr id="138" name="Group 137"/>
          <p:cNvGrpSpPr/>
          <p:nvPr/>
        </p:nvGrpSpPr>
        <p:grpSpPr>
          <a:xfrm>
            <a:off x="4782220" y="3932968"/>
            <a:ext cx="3439320" cy="703675"/>
            <a:chOff x="1326121" y="2080574"/>
            <a:chExt cx="3371789" cy="690038"/>
          </a:xfrm>
          <a:solidFill>
            <a:schemeClr val="tx1">
              <a:lumMod val="75000"/>
            </a:schemeClr>
          </a:solidFill>
        </p:grpSpPr>
        <p:grpSp>
          <p:nvGrpSpPr>
            <p:cNvPr id="139" name="Group 138"/>
            <p:cNvGrpSpPr/>
            <p:nvPr/>
          </p:nvGrpSpPr>
          <p:grpSpPr>
            <a:xfrm>
              <a:off x="1326121" y="2080574"/>
              <a:ext cx="837094" cy="690038"/>
              <a:chOff x="1326121" y="2080574"/>
              <a:chExt cx="837094" cy="690038"/>
            </a:xfrm>
            <a:grpFill/>
          </p:grpSpPr>
          <p:sp>
            <p:nvSpPr>
              <p:cNvPr id="150" name="Freeform 207"/>
              <p:cNvSpPr>
                <a:spLocks noEditPoints="1"/>
              </p:cNvSpPr>
              <p:nvPr/>
            </p:nvSpPr>
            <p:spPr bwMode="black">
              <a:xfrm>
                <a:off x="1532828" y="2451087"/>
                <a:ext cx="429368" cy="31952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grpSp>
            <p:nvGrpSpPr>
              <p:cNvPr id="151" name="Group 150"/>
              <p:cNvGrpSpPr/>
              <p:nvPr/>
            </p:nvGrpSpPr>
            <p:grpSpPr>
              <a:xfrm>
                <a:off x="1326121" y="2080574"/>
                <a:ext cx="837094" cy="326494"/>
                <a:chOff x="5024495" y="1068327"/>
                <a:chExt cx="493418" cy="192450"/>
              </a:xfrm>
              <a:grpFill/>
            </p:grpSpPr>
            <p:sp>
              <p:nvSpPr>
                <p:cNvPr id="152" name="Freeform 79"/>
                <p:cNvSpPr>
                  <a:spLocks noEditPoints="1"/>
                </p:cNvSpPr>
                <p:nvPr/>
              </p:nvSpPr>
              <p:spPr bwMode="black">
                <a:xfrm>
                  <a:off x="5024495" y="1068327"/>
                  <a:ext cx="142358" cy="19245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sp>
              <p:nvSpPr>
                <p:cNvPr id="153" name="Freeform 81"/>
                <p:cNvSpPr>
                  <a:spLocks noEditPoints="1"/>
                </p:cNvSpPr>
                <p:nvPr/>
              </p:nvSpPr>
              <p:spPr bwMode="black">
                <a:xfrm>
                  <a:off x="5274469" y="1090248"/>
                  <a:ext cx="243444" cy="148605"/>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grpSp>
        </p:grpSp>
        <p:grpSp>
          <p:nvGrpSpPr>
            <p:cNvPr id="140" name="Group 139"/>
            <p:cNvGrpSpPr/>
            <p:nvPr/>
          </p:nvGrpSpPr>
          <p:grpSpPr>
            <a:xfrm>
              <a:off x="2598746" y="2080574"/>
              <a:ext cx="837094" cy="690038"/>
              <a:chOff x="2598746" y="2080574"/>
              <a:chExt cx="837094" cy="690038"/>
            </a:xfrm>
            <a:grpFill/>
          </p:grpSpPr>
          <p:sp>
            <p:nvSpPr>
              <p:cNvPr id="146" name="Freeform 207"/>
              <p:cNvSpPr>
                <a:spLocks noEditPoints="1"/>
              </p:cNvSpPr>
              <p:nvPr/>
            </p:nvSpPr>
            <p:spPr bwMode="black">
              <a:xfrm>
                <a:off x="2805453" y="2451087"/>
                <a:ext cx="429368" cy="31952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grpSp>
            <p:nvGrpSpPr>
              <p:cNvPr id="147" name="Group 146"/>
              <p:cNvGrpSpPr/>
              <p:nvPr/>
            </p:nvGrpSpPr>
            <p:grpSpPr>
              <a:xfrm>
                <a:off x="2598746" y="2080574"/>
                <a:ext cx="837094" cy="326494"/>
                <a:chOff x="5024495" y="1068327"/>
                <a:chExt cx="493418" cy="192450"/>
              </a:xfrm>
              <a:grpFill/>
            </p:grpSpPr>
            <p:sp>
              <p:nvSpPr>
                <p:cNvPr id="148" name="Freeform 79"/>
                <p:cNvSpPr>
                  <a:spLocks noEditPoints="1"/>
                </p:cNvSpPr>
                <p:nvPr/>
              </p:nvSpPr>
              <p:spPr bwMode="black">
                <a:xfrm>
                  <a:off x="5024495" y="1068327"/>
                  <a:ext cx="142358" cy="19245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sp>
              <p:nvSpPr>
                <p:cNvPr id="149" name="Freeform 81"/>
                <p:cNvSpPr>
                  <a:spLocks noEditPoints="1"/>
                </p:cNvSpPr>
                <p:nvPr/>
              </p:nvSpPr>
              <p:spPr bwMode="black">
                <a:xfrm>
                  <a:off x="5274469" y="1090248"/>
                  <a:ext cx="243444" cy="148605"/>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grpSp>
        </p:grpSp>
        <p:grpSp>
          <p:nvGrpSpPr>
            <p:cNvPr id="141" name="Group 140"/>
            <p:cNvGrpSpPr/>
            <p:nvPr/>
          </p:nvGrpSpPr>
          <p:grpSpPr>
            <a:xfrm>
              <a:off x="3860816" y="2080574"/>
              <a:ext cx="837094" cy="690038"/>
              <a:chOff x="3860816" y="2080574"/>
              <a:chExt cx="837094" cy="690038"/>
            </a:xfrm>
            <a:grpFill/>
          </p:grpSpPr>
          <p:sp>
            <p:nvSpPr>
              <p:cNvPr id="142" name="Freeform 207"/>
              <p:cNvSpPr>
                <a:spLocks noEditPoints="1"/>
              </p:cNvSpPr>
              <p:nvPr/>
            </p:nvSpPr>
            <p:spPr bwMode="black">
              <a:xfrm>
                <a:off x="4067523" y="2451087"/>
                <a:ext cx="429368" cy="31952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grpSp>
            <p:nvGrpSpPr>
              <p:cNvPr id="143" name="Group 142"/>
              <p:cNvGrpSpPr/>
              <p:nvPr/>
            </p:nvGrpSpPr>
            <p:grpSpPr>
              <a:xfrm>
                <a:off x="3860816" y="2080574"/>
                <a:ext cx="837094" cy="326494"/>
                <a:chOff x="5024495" y="1068327"/>
                <a:chExt cx="493418" cy="192450"/>
              </a:xfrm>
              <a:grpFill/>
            </p:grpSpPr>
            <p:sp>
              <p:nvSpPr>
                <p:cNvPr id="144" name="Freeform 79"/>
                <p:cNvSpPr>
                  <a:spLocks noEditPoints="1"/>
                </p:cNvSpPr>
                <p:nvPr/>
              </p:nvSpPr>
              <p:spPr bwMode="black">
                <a:xfrm>
                  <a:off x="5024495" y="1068327"/>
                  <a:ext cx="142358" cy="19245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sp>
              <p:nvSpPr>
                <p:cNvPr id="145" name="Freeform 81"/>
                <p:cNvSpPr>
                  <a:spLocks noEditPoints="1"/>
                </p:cNvSpPr>
                <p:nvPr/>
              </p:nvSpPr>
              <p:spPr bwMode="black">
                <a:xfrm>
                  <a:off x="5274469" y="1090248"/>
                  <a:ext cx="243444" cy="148605"/>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grpSp>
        </p:grpSp>
      </p:grpSp>
      <p:grpSp>
        <p:nvGrpSpPr>
          <p:cNvPr id="154" name="Group 153"/>
          <p:cNvGrpSpPr/>
          <p:nvPr/>
        </p:nvGrpSpPr>
        <p:grpSpPr>
          <a:xfrm>
            <a:off x="4738580" y="3932393"/>
            <a:ext cx="3491676" cy="704253"/>
            <a:chOff x="5132967" y="1381561"/>
            <a:chExt cx="3423116" cy="690605"/>
          </a:xfrm>
          <a:solidFill>
            <a:schemeClr val="tx1">
              <a:lumMod val="75000"/>
            </a:schemeClr>
          </a:solidFill>
        </p:grpSpPr>
        <p:grpSp>
          <p:nvGrpSpPr>
            <p:cNvPr id="155" name="Group 154"/>
            <p:cNvGrpSpPr/>
            <p:nvPr/>
          </p:nvGrpSpPr>
          <p:grpSpPr>
            <a:xfrm>
              <a:off x="6456919" y="1381561"/>
              <a:ext cx="726996" cy="688483"/>
              <a:chOff x="6456919" y="1381561"/>
              <a:chExt cx="726996" cy="688483"/>
            </a:xfrm>
            <a:grpFill/>
          </p:grpSpPr>
          <p:sp>
            <p:nvSpPr>
              <p:cNvPr id="166" name="Freeform 79"/>
              <p:cNvSpPr>
                <a:spLocks noEditPoints="1"/>
              </p:cNvSpPr>
              <p:nvPr/>
            </p:nvSpPr>
            <p:spPr bwMode="black">
              <a:xfrm>
                <a:off x="6699661" y="1743550"/>
                <a:ext cx="241513" cy="32649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grpSp>
            <p:nvGrpSpPr>
              <p:cNvPr id="167" name="Group 166"/>
              <p:cNvGrpSpPr/>
              <p:nvPr/>
            </p:nvGrpSpPr>
            <p:grpSpPr>
              <a:xfrm>
                <a:off x="6456919" y="1381561"/>
                <a:ext cx="726996" cy="326494"/>
                <a:chOff x="6456919" y="1381561"/>
                <a:chExt cx="726996" cy="326494"/>
              </a:xfrm>
              <a:grpFill/>
            </p:grpSpPr>
            <p:sp>
              <p:nvSpPr>
                <p:cNvPr id="168" name="Freeform 79"/>
                <p:cNvSpPr>
                  <a:spLocks noEditPoints="1"/>
                </p:cNvSpPr>
                <p:nvPr/>
              </p:nvSpPr>
              <p:spPr bwMode="black">
                <a:xfrm>
                  <a:off x="6456919" y="1381561"/>
                  <a:ext cx="241513" cy="32649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sp>
              <p:nvSpPr>
                <p:cNvPr id="169" name="Freeform 79"/>
                <p:cNvSpPr>
                  <a:spLocks noEditPoints="1"/>
                </p:cNvSpPr>
                <p:nvPr/>
              </p:nvSpPr>
              <p:spPr bwMode="black">
                <a:xfrm>
                  <a:off x="6942402" y="1381561"/>
                  <a:ext cx="241513" cy="32649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grpSp>
        </p:grpSp>
        <p:grpSp>
          <p:nvGrpSpPr>
            <p:cNvPr id="156" name="Group 155"/>
            <p:cNvGrpSpPr/>
            <p:nvPr/>
          </p:nvGrpSpPr>
          <p:grpSpPr>
            <a:xfrm>
              <a:off x="7637234" y="1428275"/>
              <a:ext cx="918849" cy="604571"/>
              <a:chOff x="7637234" y="1428275"/>
              <a:chExt cx="918849" cy="604571"/>
            </a:xfrm>
            <a:grpFill/>
          </p:grpSpPr>
          <p:sp>
            <p:nvSpPr>
              <p:cNvPr id="162" name="Freeform 81"/>
              <p:cNvSpPr>
                <a:spLocks noEditPoints="1"/>
              </p:cNvSpPr>
              <p:nvPr/>
            </p:nvSpPr>
            <p:spPr bwMode="black">
              <a:xfrm>
                <a:off x="7890154" y="1780736"/>
                <a:ext cx="413008" cy="252110"/>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grpSp>
            <p:nvGrpSpPr>
              <p:cNvPr id="163" name="Group 162"/>
              <p:cNvGrpSpPr/>
              <p:nvPr/>
            </p:nvGrpSpPr>
            <p:grpSpPr>
              <a:xfrm>
                <a:off x="7637234" y="1428275"/>
                <a:ext cx="918849" cy="252110"/>
                <a:chOff x="7637234" y="1428275"/>
                <a:chExt cx="918849" cy="252110"/>
              </a:xfrm>
              <a:grpFill/>
            </p:grpSpPr>
            <p:sp>
              <p:nvSpPr>
                <p:cNvPr id="164" name="Freeform 81"/>
                <p:cNvSpPr>
                  <a:spLocks noEditPoints="1"/>
                </p:cNvSpPr>
                <p:nvPr/>
              </p:nvSpPr>
              <p:spPr bwMode="black">
                <a:xfrm>
                  <a:off x="8143075" y="1428275"/>
                  <a:ext cx="413008" cy="252110"/>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sp>
              <p:nvSpPr>
                <p:cNvPr id="165" name="Freeform 81"/>
                <p:cNvSpPr>
                  <a:spLocks noEditPoints="1"/>
                </p:cNvSpPr>
                <p:nvPr/>
              </p:nvSpPr>
              <p:spPr bwMode="black">
                <a:xfrm>
                  <a:off x="7637234" y="1428275"/>
                  <a:ext cx="413008" cy="252110"/>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632">
                    <a:solidFill>
                      <a:srgbClr val="FFFFFF"/>
                    </a:solidFill>
                  </a:endParaRPr>
                </a:p>
              </p:txBody>
            </p:sp>
          </p:grpSp>
        </p:grpSp>
        <p:grpSp>
          <p:nvGrpSpPr>
            <p:cNvPr id="157" name="Group 156"/>
            <p:cNvGrpSpPr/>
            <p:nvPr/>
          </p:nvGrpSpPr>
          <p:grpSpPr>
            <a:xfrm>
              <a:off x="5132967" y="1409806"/>
              <a:ext cx="934495" cy="662360"/>
              <a:chOff x="5132967" y="1409806"/>
              <a:chExt cx="934495" cy="662360"/>
            </a:xfrm>
            <a:grpFill/>
          </p:grpSpPr>
          <p:grpSp>
            <p:nvGrpSpPr>
              <p:cNvPr id="158" name="Group 157"/>
              <p:cNvGrpSpPr/>
              <p:nvPr/>
            </p:nvGrpSpPr>
            <p:grpSpPr>
              <a:xfrm>
                <a:off x="5132967" y="1409806"/>
                <a:ext cx="934495" cy="319525"/>
                <a:chOff x="5132967" y="1409806"/>
                <a:chExt cx="934495" cy="319525"/>
              </a:xfrm>
              <a:grpFill/>
            </p:grpSpPr>
            <p:sp>
              <p:nvSpPr>
                <p:cNvPr id="160" name="Freeform 207"/>
                <p:cNvSpPr>
                  <a:spLocks noEditPoints="1"/>
                </p:cNvSpPr>
                <p:nvPr/>
              </p:nvSpPr>
              <p:spPr bwMode="black">
                <a:xfrm>
                  <a:off x="5132967" y="1409806"/>
                  <a:ext cx="429368" cy="31952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sp>
              <p:nvSpPr>
                <p:cNvPr id="161" name="Freeform 207"/>
                <p:cNvSpPr>
                  <a:spLocks noEditPoints="1"/>
                </p:cNvSpPr>
                <p:nvPr/>
              </p:nvSpPr>
              <p:spPr bwMode="black">
                <a:xfrm>
                  <a:off x="5638094" y="1409806"/>
                  <a:ext cx="429368" cy="31952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grpSp>
          <p:sp>
            <p:nvSpPr>
              <p:cNvPr id="159" name="Freeform 207"/>
              <p:cNvSpPr>
                <a:spLocks noEditPoints="1"/>
              </p:cNvSpPr>
              <p:nvPr/>
            </p:nvSpPr>
            <p:spPr bwMode="black">
              <a:xfrm>
                <a:off x="5385530" y="1752641"/>
                <a:ext cx="429368" cy="31952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632">
                  <a:solidFill>
                    <a:srgbClr val="FFFFFF"/>
                  </a:solidFill>
                </a:endParaRPr>
              </a:p>
            </p:txBody>
          </p:sp>
        </p:grpSp>
      </p:grpSp>
      <p:grpSp>
        <p:nvGrpSpPr>
          <p:cNvPr id="170" name="Group 169"/>
          <p:cNvGrpSpPr/>
          <p:nvPr/>
        </p:nvGrpSpPr>
        <p:grpSpPr>
          <a:xfrm>
            <a:off x="4789632" y="3266300"/>
            <a:ext cx="3431905" cy="376770"/>
            <a:chOff x="702801" y="721916"/>
            <a:chExt cx="3364520" cy="369469"/>
          </a:xfrm>
        </p:grpSpPr>
        <p:sp>
          <p:nvSpPr>
            <p:cNvPr id="171" name="TextBox 170"/>
            <p:cNvSpPr txBox="1"/>
            <p:nvPr/>
          </p:nvSpPr>
          <p:spPr>
            <a:xfrm>
              <a:off x="702801" y="721916"/>
              <a:ext cx="829824" cy="369469"/>
            </a:xfrm>
            <a:prstGeom prst="rect">
              <a:avLst/>
            </a:prstGeom>
            <a:noFill/>
          </p:spPr>
          <p:txBody>
            <a:bodyPr wrap="square" lIns="0" tIns="0" rIns="0" bIns="0" rtlCol="0">
              <a:spAutoFit/>
            </a:bodyPr>
            <a:lstStyle/>
            <a:p>
              <a:pPr algn="ctr" defTabSz="932498"/>
              <a:r>
                <a:rPr lang="en-US" sz="1224" spc="-71" dirty="0">
                  <a:gradFill>
                    <a:gsLst>
                      <a:gs pos="2917">
                        <a:srgbClr val="505050"/>
                      </a:gs>
                      <a:gs pos="30000">
                        <a:srgbClr val="505050"/>
                      </a:gs>
                    </a:gsLst>
                    <a:lin ang="5400000" scaled="0"/>
                  </a:gradFill>
                </a:rPr>
                <a:t>App Resource </a:t>
              </a:r>
            </a:p>
            <a:p>
              <a:pPr algn="ctr" defTabSz="932498"/>
              <a:r>
                <a:rPr lang="en-US" sz="1224" spc="-71" dirty="0">
                  <a:gradFill>
                    <a:gsLst>
                      <a:gs pos="2917">
                        <a:srgbClr val="505050"/>
                      </a:gs>
                      <a:gs pos="30000">
                        <a:srgbClr val="505050"/>
                      </a:gs>
                    </a:gsLst>
                    <a:lin ang="5400000" scaled="0"/>
                  </a:gradFill>
                </a:rPr>
                <a:t>silo #1</a:t>
              </a:r>
            </a:p>
          </p:txBody>
        </p:sp>
        <p:sp>
          <p:nvSpPr>
            <p:cNvPr id="172" name="TextBox 171"/>
            <p:cNvSpPr txBox="1"/>
            <p:nvPr/>
          </p:nvSpPr>
          <p:spPr>
            <a:xfrm>
              <a:off x="1975426" y="721916"/>
              <a:ext cx="829824" cy="369469"/>
            </a:xfrm>
            <a:prstGeom prst="rect">
              <a:avLst/>
            </a:prstGeom>
            <a:noFill/>
          </p:spPr>
          <p:txBody>
            <a:bodyPr wrap="square" lIns="0" tIns="0" rIns="0" bIns="0" rtlCol="0">
              <a:spAutoFit/>
            </a:bodyPr>
            <a:lstStyle/>
            <a:p>
              <a:pPr algn="ctr" defTabSz="932498"/>
              <a:r>
                <a:rPr lang="en-US" sz="1224" spc="-71" dirty="0">
                  <a:gradFill>
                    <a:gsLst>
                      <a:gs pos="2917">
                        <a:srgbClr val="505050"/>
                      </a:gs>
                      <a:gs pos="30000">
                        <a:srgbClr val="505050"/>
                      </a:gs>
                    </a:gsLst>
                    <a:lin ang="5400000" scaled="0"/>
                  </a:gradFill>
                </a:rPr>
                <a:t>App Resource </a:t>
              </a:r>
            </a:p>
            <a:p>
              <a:pPr algn="ctr" defTabSz="932498"/>
              <a:r>
                <a:rPr lang="en-US" sz="1224" spc="-71" dirty="0">
                  <a:gradFill>
                    <a:gsLst>
                      <a:gs pos="2917">
                        <a:srgbClr val="505050"/>
                      </a:gs>
                      <a:gs pos="30000">
                        <a:srgbClr val="505050"/>
                      </a:gs>
                    </a:gsLst>
                    <a:lin ang="5400000" scaled="0"/>
                  </a:gradFill>
                </a:rPr>
                <a:t>silo #2</a:t>
              </a:r>
            </a:p>
          </p:txBody>
        </p:sp>
        <p:sp>
          <p:nvSpPr>
            <p:cNvPr id="173" name="TextBox 172"/>
            <p:cNvSpPr txBox="1"/>
            <p:nvPr/>
          </p:nvSpPr>
          <p:spPr>
            <a:xfrm>
              <a:off x="3237497" y="721916"/>
              <a:ext cx="829824" cy="369469"/>
            </a:xfrm>
            <a:prstGeom prst="rect">
              <a:avLst/>
            </a:prstGeom>
            <a:noFill/>
          </p:spPr>
          <p:txBody>
            <a:bodyPr wrap="square" lIns="0" tIns="0" rIns="0" bIns="0" rtlCol="0">
              <a:spAutoFit/>
            </a:bodyPr>
            <a:lstStyle/>
            <a:p>
              <a:pPr algn="ctr" defTabSz="932498"/>
              <a:r>
                <a:rPr lang="en-US" sz="1224" spc="-71" dirty="0">
                  <a:gradFill>
                    <a:gsLst>
                      <a:gs pos="2917">
                        <a:srgbClr val="505050"/>
                      </a:gs>
                      <a:gs pos="30000">
                        <a:srgbClr val="505050"/>
                      </a:gs>
                    </a:gsLst>
                    <a:lin ang="5400000" scaled="0"/>
                  </a:gradFill>
                </a:rPr>
                <a:t>App Resource </a:t>
              </a:r>
            </a:p>
            <a:p>
              <a:pPr algn="ctr" defTabSz="932498"/>
              <a:r>
                <a:rPr lang="en-US" sz="1224" spc="-71" dirty="0">
                  <a:gradFill>
                    <a:gsLst>
                      <a:gs pos="2917">
                        <a:srgbClr val="505050"/>
                      </a:gs>
                      <a:gs pos="30000">
                        <a:srgbClr val="505050"/>
                      </a:gs>
                    </a:gsLst>
                    <a:lin ang="5400000" scaled="0"/>
                  </a:gradFill>
                </a:rPr>
                <a:t>silo #3</a:t>
              </a:r>
            </a:p>
          </p:txBody>
        </p:sp>
      </p:grpSp>
      <p:grpSp>
        <p:nvGrpSpPr>
          <p:cNvPr id="13" name="Group 12"/>
          <p:cNvGrpSpPr/>
          <p:nvPr/>
        </p:nvGrpSpPr>
        <p:grpSpPr>
          <a:xfrm>
            <a:off x="503598" y="3466256"/>
            <a:ext cx="2157947" cy="2015821"/>
            <a:chOff x="201417" y="3398592"/>
            <a:chExt cx="2115576" cy="1976755"/>
          </a:xfrm>
        </p:grpSpPr>
        <p:grpSp>
          <p:nvGrpSpPr>
            <p:cNvPr id="11" name="Group 10"/>
            <p:cNvGrpSpPr/>
            <p:nvPr/>
          </p:nvGrpSpPr>
          <p:grpSpPr>
            <a:xfrm>
              <a:off x="201417" y="3398592"/>
              <a:ext cx="2115576" cy="957262"/>
              <a:chOff x="201417" y="3398592"/>
              <a:chExt cx="2115576" cy="957262"/>
            </a:xfrm>
          </p:grpSpPr>
          <p:grpSp>
            <p:nvGrpSpPr>
              <p:cNvPr id="6" name="Group 5"/>
              <p:cNvGrpSpPr/>
              <p:nvPr/>
            </p:nvGrpSpPr>
            <p:grpSpPr>
              <a:xfrm>
                <a:off x="210237" y="3441163"/>
                <a:ext cx="2104073" cy="789161"/>
                <a:chOff x="4549394" y="2729858"/>
                <a:chExt cx="2104073" cy="789161"/>
              </a:xfrm>
            </p:grpSpPr>
            <p:grpSp>
              <p:nvGrpSpPr>
                <p:cNvPr id="55" name="Group 157"/>
                <p:cNvGrpSpPr>
                  <a:grpSpLocks/>
                </p:cNvGrpSpPr>
                <p:nvPr/>
              </p:nvGrpSpPr>
              <p:grpSpPr bwMode="auto">
                <a:xfrm>
                  <a:off x="4549394" y="2729859"/>
                  <a:ext cx="756219" cy="778422"/>
                  <a:chOff x="1864086" y="4650739"/>
                  <a:chExt cx="2291423" cy="2359916"/>
                </a:xfrm>
              </p:grpSpPr>
              <p:pic>
                <p:nvPicPr>
                  <p:cNvPr id="58" name="Picture 132"/>
                  <p:cNvPicPr>
                    <a:picLocks noChangeAspect="1"/>
                  </p:cNvPicPr>
                  <p:nvPr/>
                </p:nvPicPr>
                <p:blipFill>
                  <a:blip r:embed="rId8"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2400561" y="4650739"/>
                    <a:ext cx="1172056" cy="1204873"/>
                  </a:xfrm>
                  <a:prstGeom prst="rect">
                    <a:avLst/>
                  </a:prstGeom>
                  <a:noFill/>
                  <a:ln w="9525">
                    <a:noFill/>
                    <a:miter lim="800000"/>
                    <a:headEnd/>
                    <a:tailEnd/>
                  </a:ln>
                </p:spPr>
              </p:pic>
              <p:sp>
                <p:nvSpPr>
                  <p:cNvPr id="57" name="TextBox 154"/>
                  <p:cNvSpPr txBox="1">
                    <a:spLocks noChangeArrowheads="1"/>
                  </p:cNvSpPr>
                  <p:nvPr/>
                </p:nvSpPr>
                <p:spPr bwMode="auto">
                  <a:xfrm>
                    <a:off x="1864086" y="5802866"/>
                    <a:ext cx="2291423" cy="1207789"/>
                  </a:xfrm>
                  <a:prstGeom prst="rect">
                    <a:avLst/>
                  </a:prstGeom>
                  <a:noFill/>
                  <a:ln w="9525">
                    <a:noFill/>
                    <a:miter lim="800000"/>
                    <a:headEnd/>
                    <a:tailEnd/>
                  </a:ln>
                </p:spPr>
                <p:txBody>
                  <a:bodyPr wrap="none">
                    <a:spAutoFit/>
                  </a:bodyPr>
                  <a:lstStyle/>
                  <a:p>
                    <a:pPr algn="ctr" defTabSz="932536" fontAlgn="base">
                      <a:spcBef>
                        <a:spcPct val="0"/>
                      </a:spcBef>
                      <a:spcAft>
                        <a:spcPct val="0"/>
                      </a:spcAft>
                    </a:pPr>
                    <a:r>
                      <a:rPr lang="en-US" sz="1020" dirty="0">
                        <a:solidFill>
                          <a:srgbClr val="F2F2F2">
                            <a:lumMod val="50000"/>
                          </a:srgbClr>
                        </a:solidFill>
                      </a:rPr>
                      <a:t>Microsoft </a:t>
                    </a:r>
                  </a:p>
                  <a:p>
                    <a:pPr algn="ctr" defTabSz="932536" fontAlgn="base">
                      <a:spcBef>
                        <a:spcPct val="0"/>
                      </a:spcBef>
                      <a:spcAft>
                        <a:spcPct val="0"/>
                      </a:spcAft>
                    </a:pPr>
                    <a:r>
                      <a:rPr lang="en-US" sz="1020" dirty="0">
                        <a:solidFill>
                          <a:srgbClr val="F2F2F2">
                            <a:lumMod val="50000"/>
                          </a:srgbClr>
                        </a:solidFill>
                      </a:rPr>
                      <a:t>Hyper-V</a:t>
                    </a:r>
                  </a:p>
                </p:txBody>
              </p:sp>
            </p:grpSp>
            <p:grpSp>
              <p:nvGrpSpPr>
                <p:cNvPr id="61" name="Group 158"/>
                <p:cNvGrpSpPr>
                  <a:grpSpLocks/>
                </p:cNvGrpSpPr>
                <p:nvPr/>
              </p:nvGrpSpPr>
              <p:grpSpPr bwMode="auto">
                <a:xfrm>
                  <a:off x="5264208" y="2729860"/>
                  <a:ext cx="680786" cy="789159"/>
                  <a:chOff x="3936416" y="4650738"/>
                  <a:chExt cx="2062771" cy="2390944"/>
                </a:xfrm>
              </p:grpSpPr>
              <p:pic>
                <p:nvPicPr>
                  <p:cNvPr id="81" name="Picture 80"/>
                  <p:cNvPicPr>
                    <a:picLocks noChangeAspect="1"/>
                  </p:cNvPicPr>
                  <p:nvPr/>
                </p:nvPicPr>
                <p:blipFill>
                  <a:blip r:embed="rId8"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bwMode="auto">
                  <a:xfrm>
                    <a:off x="4381770" y="4650738"/>
                    <a:ext cx="1172058" cy="1204873"/>
                  </a:xfrm>
                  <a:prstGeom prst="rect">
                    <a:avLst/>
                  </a:prstGeom>
                </p:spPr>
              </p:pic>
              <p:sp>
                <p:nvSpPr>
                  <p:cNvPr id="63" name="TextBox 155"/>
                  <p:cNvSpPr txBox="1">
                    <a:spLocks noChangeArrowheads="1"/>
                  </p:cNvSpPr>
                  <p:nvPr/>
                </p:nvSpPr>
                <p:spPr bwMode="auto">
                  <a:xfrm>
                    <a:off x="3936416" y="5834660"/>
                    <a:ext cx="2062771" cy="1207022"/>
                  </a:xfrm>
                  <a:prstGeom prst="rect">
                    <a:avLst/>
                  </a:prstGeom>
                  <a:noFill/>
                  <a:ln w="9525">
                    <a:noFill/>
                    <a:miter lim="800000"/>
                    <a:headEnd/>
                    <a:tailEnd/>
                  </a:ln>
                </p:spPr>
                <p:txBody>
                  <a:bodyPr wrap="none">
                    <a:spAutoFit/>
                  </a:bodyPr>
                  <a:lstStyle/>
                  <a:p>
                    <a:pPr algn="ctr" defTabSz="932536" fontAlgn="base">
                      <a:spcBef>
                        <a:spcPct val="0"/>
                      </a:spcBef>
                      <a:spcAft>
                        <a:spcPct val="0"/>
                      </a:spcAft>
                    </a:pPr>
                    <a:r>
                      <a:rPr lang="en-US" sz="1020" dirty="0">
                        <a:solidFill>
                          <a:srgbClr val="F2F2F2">
                            <a:lumMod val="50000"/>
                          </a:srgbClr>
                        </a:solidFill>
                      </a:rPr>
                      <a:t>VMware </a:t>
                    </a:r>
                  </a:p>
                  <a:p>
                    <a:pPr algn="ctr" defTabSz="932536" fontAlgn="base">
                      <a:spcBef>
                        <a:spcPct val="0"/>
                      </a:spcBef>
                      <a:spcAft>
                        <a:spcPct val="0"/>
                      </a:spcAft>
                    </a:pPr>
                    <a:r>
                      <a:rPr lang="en-US" sz="1020" dirty="0" err="1">
                        <a:solidFill>
                          <a:srgbClr val="F2F2F2">
                            <a:lumMod val="50000"/>
                          </a:srgbClr>
                        </a:solidFill>
                      </a:rPr>
                      <a:t>vSphere</a:t>
                    </a:r>
                    <a:endParaRPr lang="en-US" sz="1020" dirty="0">
                      <a:solidFill>
                        <a:srgbClr val="F2F2F2">
                          <a:lumMod val="50000"/>
                        </a:srgbClr>
                      </a:solidFill>
                    </a:endParaRPr>
                  </a:p>
                </p:txBody>
              </p:sp>
            </p:grpSp>
            <p:grpSp>
              <p:nvGrpSpPr>
                <p:cNvPr id="107" name="Group 159"/>
                <p:cNvGrpSpPr>
                  <a:grpSpLocks/>
                </p:cNvGrpSpPr>
                <p:nvPr/>
              </p:nvGrpSpPr>
              <p:grpSpPr bwMode="auto">
                <a:xfrm>
                  <a:off x="5905104" y="2729858"/>
                  <a:ext cx="748363" cy="767924"/>
                  <a:chOff x="7829844" y="4731632"/>
                  <a:chExt cx="2266613" cy="2326920"/>
                </a:xfrm>
              </p:grpSpPr>
              <p:pic>
                <p:nvPicPr>
                  <p:cNvPr id="108" name="Picture 107"/>
                  <p:cNvPicPr>
                    <a:picLocks noChangeAspect="1"/>
                  </p:cNvPicPr>
                  <p:nvPr/>
                </p:nvPicPr>
                <p:blipFill>
                  <a:blip r:embed="rId8"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377126" y="4731632"/>
                    <a:ext cx="1172056" cy="1204873"/>
                  </a:xfrm>
                  <a:prstGeom prst="rect">
                    <a:avLst/>
                  </a:prstGeom>
                </p:spPr>
              </p:pic>
              <p:sp>
                <p:nvSpPr>
                  <p:cNvPr id="109" name="TextBox 156"/>
                  <p:cNvSpPr txBox="1">
                    <a:spLocks noChangeArrowheads="1"/>
                  </p:cNvSpPr>
                  <p:nvPr/>
                </p:nvSpPr>
                <p:spPr bwMode="auto">
                  <a:xfrm>
                    <a:off x="7829844" y="5851369"/>
                    <a:ext cx="2266613" cy="1207183"/>
                  </a:xfrm>
                  <a:prstGeom prst="rect">
                    <a:avLst/>
                  </a:prstGeom>
                  <a:noFill/>
                  <a:ln w="9525">
                    <a:noFill/>
                    <a:miter lim="800000"/>
                    <a:headEnd/>
                    <a:tailEnd/>
                  </a:ln>
                </p:spPr>
                <p:txBody>
                  <a:bodyPr wrap="none">
                    <a:spAutoFit/>
                  </a:bodyPr>
                  <a:lstStyle/>
                  <a:p>
                    <a:pPr algn="ctr" defTabSz="932536" fontAlgn="base">
                      <a:spcBef>
                        <a:spcPct val="0"/>
                      </a:spcBef>
                      <a:spcAft>
                        <a:spcPct val="0"/>
                      </a:spcAft>
                    </a:pPr>
                    <a:r>
                      <a:rPr lang="en-US" sz="1020" dirty="0">
                        <a:solidFill>
                          <a:srgbClr val="F2F2F2">
                            <a:lumMod val="50000"/>
                          </a:srgbClr>
                        </a:solidFill>
                      </a:rPr>
                      <a:t>Citrix </a:t>
                    </a:r>
                  </a:p>
                  <a:p>
                    <a:pPr algn="ctr" defTabSz="932536" fontAlgn="base">
                      <a:spcBef>
                        <a:spcPct val="0"/>
                      </a:spcBef>
                      <a:spcAft>
                        <a:spcPct val="0"/>
                      </a:spcAft>
                    </a:pPr>
                    <a:r>
                      <a:rPr lang="en-US" sz="1020" dirty="0" err="1">
                        <a:solidFill>
                          <a:srgbClr val="F2F2F2">
                            <a:lumMod val="50000"/>
                          </a:srgbClr>
                        </a:solidFill>
                      </a:rPr>
                      <a:t>XenServer</a:t>
                    </a:r>
                    <a:endParaRPr lang="en-US" sz="1020" dirty="0">
                      <a:solidFill>
                        <a:srgbClr val="F2F2F2">
                          <a:lumMod val="50000"/>
                        </a:srgbClr>
                      </a:solidFill>
                    </a:endParaRPr>
                  </a:p>
                </p:txBody>
              </p:sp>
            </p:grpSp>
          </p:grpSp>
          <p:sp>
            <p:nvSpPr>
              <p:cNvPr id="114" name="Rounded Rectangle 113"/>
              <p:cNvSpPr/>
              <p:nvPr/>
            </p:nvSpPr>
            <p:spPr bwMode="auto">
              <a:xfrm>
                <a:off x="201417" y="3398592"/>
                <a:ext cx="2115576" cy="957262"/>
              </a:xfrm>
              <a:prstGeom prst="roundRect">
                <a:avLst/>
              </a:prstGeom>
              <a:noFill/>
              <a:ln w="28575">
                <a:solidFill>
                  <a:schemeClr val="bg2">
                    <a:lumMod val="60000"/>
                    <a:lumOff val="40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solidFill>
                    <a:srgbClr val="F2F2F2">
                      <a:lumMod val="50000"/>
                    </a:srgbClr>
                  </a:solidFill>
                  <a:ea typeface="Segoe UI" pitchFamily="34" charset="0"/>
                  <a:cs typeface="Segoe UI" pitchFamily="34" charset="0"/>
                </a:endParaRPr>
              </a:p>
            </p:txBody>
          </p:sp>
        </p:grpSp>
        <p:grpSp>
          <p:nvGrpSpPr>
            <p:cNvPr id="10" name="Group 9"/>
            <p:cNvGrpSpPr/>
            <p:nvPr/>
          </p:nvGrpSpPr>
          <p:grpSpPr>
            <a:xfrm>
              <a:off x="201417" y="4505732"/>
              <a:ext cx="2115576" cy="869615"/>
              <a:chOff x="0" y="4505735"/>
              <a:chExt cx="3678876" cy="1512218"/>
            </a:xfrm>
          </p:grpSpPr>
          <p:grpSp>
            <p:nvGrpSpPr>
              <p:cNvPr id="174" name="Group 173"/>
              <p:cNvGrpSpPr/>
              <p:nvPr/>
            </p:nvGrpSpPr>
            <p:grpSpPr>
              <a:xfrm>
                <a:off x="0" y="4505735"/>
                <a:ext cx="3678876" cy="1512218"/>
                <a:chOff x="1172578" y="1804027"/>
                <a:chExt cx="3678876" cy="1512218"/>
              </a:xfrm>
            </p:grpSpPr>
            <p:sp>
              <p:nvSpPr>
                <p:cNvPr id="175" name="Oval 174"/>
                <p:cNvSpPr/>
                <p:nvPr/>
              </p:nvSpPr>
              <p:spPr bwMode="auto">
                <a:xfrm>
                  <a:off x="1172578" y="1804027"/>
                  <a:ext cx="1144181" cy="1152130"/>
                </a:xfrm>
                <a:prstGeom prst="ellipse">
                  <a:avLst/>
                </a:prstGeom>
                <a:no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229" fontAlgn="base">
                    <a:spcBef>
                      <a:spcPct val="0"/>
                    </a:spcBef>
                    <a:spcAft>
                      <a:spcPct val="0"/>
                    </a:spcAft>
                  </a:pPr>
                  <a:endParaRPr lang="en-US" sz="1072" dirty="0">
                    <a:solidFill>
                      <a:srgbClr val="F2F2F2">
                        <a:lumMod val="50000"/>
                      </a:srgbClr>
                    </a:solidFill>
                    <a:ea typeface="Segoe UI" pitchFamily="34" charset="0"/>
                    <a:cs typeface="Segoe UI" pitchFamily="34" charset="0"/>
                  </a:endParaRPr>
                </a:p>
              </p:txBody>
            </p:sp>
            <p:sp>
              <p:nvSpPr>
                <p:cNvPr id="176" name="Oval 175"/>
                <p:cNvSpPr/>
                <p:nvPr/>
              </p:nvSpPr>
              <p:spPr bwMode="auto">
                <a:xfrm>
                  <a:off x="2445203" y="1804027"/>
                  <a:ext cx="1144181" cy="1152130"/>
                </a:xfrm>
                <a:prstGeom prst="ellipse">
                  <a:avLst/>
                </a:prstGeom>
                <a:no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229" fontAlgn="base">
                    <a:spcBef>
                      <a:spcPct val="0"/>
                    </a:spcBef>
                    <a:spcAft>
                      <a:spcPct val="0"/>
                    </a:spcAft>
                  </a:pPr>
                  <a:endParaRPr lang="en-US" sz="1072" dirty="0">
                    <a:solidFill>
                      <a:srgbClr val="F2F2F2">
                        <a:lumMod val="50000"/>
                      </a:srgbClr>
                    </a:solidFill>
                    <a:ea typeface="Segoe UI" pitchFamily="34" charset="0"/>
                    <a:cs typeface="Segoe UI" pitchFamily="34" charset="0"/>
                  </a:endParaRPr>
                </a:p>
              </p:txBody>
            </p:sp>
            <p:sp>
              <p:nvSpPr>
                <p:cNvPr id="177" name="Oval 176"/>
                <p:cNvSpPr/>
                <p:nvPr/>
              </p:nvSpPr>
              <p:spPr bwMode="auto">
                <a:xfrm>
                  <a:off x="3707273" y="1804027"/>
                  <a:ext cx="1144181" cy="1152130"/>
                </a:xfrm>
                <a:prstGeom prst="ellipse">
                  <a:avLst/>
                </a:prstGeom>
                <a:no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229" fontAlgn="base">
                    <a:spcBef>
                      <a:spcPct val="0"/>
                    </a:spcBef>
                    <a:spcAft>
                      <a:spcPct val="0"/>
                    </a:spcAft>
                  </a:pPr>
                  <a:endParaRPr lang="en-US" sz="1072" dirty="0">
                    <a:solidFill>
                      <a:srgbClr val="F2F2F2">
                        <a:lumMod val="50000"/>
                      </a:srgbClr>
                    </a:solidFill>
                    <a:ea typeface="Segoe UI" pitchFamily="34" charset="0"/>
                    <a:cs typeface="Segoe UI" pitchFamily="34" charset="0"/>
                  </a:endParaRPr>
                </a:p>
              </p:txBody>
            </p:sp>
            <p:grpSp>
              <p:nvGrpSpPr>
                <p:cNvPr id="178" name="Group 177"/>
                <p:cNvGrpSpPr/>
                <p:nvPr/>
              </p:nvGrpSpPr>
              <p:grpSpPr>
                <a:xfrm>
                  <a:off x="1251816" y="3034910"/>
                  <a:ext cx="3398805" cy="281335"/>
                  <a:chOff x="624861" y="2345422"/>
                  <a:chExt cx="3398805" cy="281335"/>
                </a:xfrm>
              </p:grpSpPr>
              <p:sp>
                <p:nvSpPr>
                  <p:cNvPr id="179" name="TextBox 178"/>
                  <p:cNvSpPr txBox="1"/>
                  <p:nvPr/>
                </p:nvSpPr>
                <p:spPr>
                  <a:xfrm>
                    <a:off x="624861" y="2345422"/>
                    <a:ext cx="990636" cy="281335"/>
                  </a:xfrm>
                  <a:prstGeom prst="rect">
                    <a:avLst/>
                  </a:prstGeom>
                  <a:noFill/>
                </p:spPr>
                <p:txBody>
                  <a:bodyPr wrap="square" lIns="0" tIns="0" rIns="0" bIns="0" rtlCol="0">
                    <a:spAutoFit/>
                  </a:bodyPr>
                  <a:lstStyle/>
                  <a:p>
                    <a:pPr algn="ctr" defTabSz="932498"/>
                    <a:r>
                      <a:rPr lang="en-US" sz="1072" spc="-71" dirty="0">
                        <a:solidFill>
                          <a:srgbClr val="F2F2F2">
                            <a:lumMod val="50000"/>
                          </a:srgbClr>
                        </a:solidFill>
                      </a:rPr>
                      <a:t>compute</a:t>
                    </a:r>
                  </a:p>
                </p:txBody>
              </p:sp>
              <p:sp>
                <p:nvSpPr>
                  <p:cNvPr id="180" name="TextBox 179"/>
                  <p:cNvSpPr txBox="1"/>
                  <p:nvPr/>
                </p:nvSpPr>
                <p:spPr>
                  <a:xfrm>
                    <a:off x="2019082" y="2345422"/>
                    <a:ext cx="742517" cy="281335"/>
                  </a:xfrm>
                  <a:prstGeom prst="rect">
                    <a:avLst/>
                  </a:prstGeom>
                  <a:noFill/>
                </p:spPr>
                <p:txBody>
                  <a:bodyPr wrap="square" lIns="0" tIns="0" rIns="0" bIns="0" rtlCol="0">
                    <a:spAutoFit/>
                  </a:bodyPr>
                  <a:lstStyle/>
                  <a:p>
                    <a:pPr algn="ctr" defTabSz="932498"/>
                    <a:r>
                      <a:rPr lang="en-US" sz="1072" spc="-71" dirty="0">
                        <a:solidFill>
                          <a:srgbClr val="F2F2F2">
                            <a:lumMod val="50000"/>
                          </a:srgbClr>
                        </a:solidFill>
                      </a:rPr>
                      <a:t>storage</a:t>
                    </a:r>
                  </a:p>
                </p:txBody>
              </p:sp>
              <p:sp>
                <p:nvSpPr>
                  <p:cNvPr id="181" name="TextBox 180"/>
                  <p:cNvSpPr txBox="1"/>
                  <p:nvPr/>
                </p:nvSpPr>
                <p:spPr>
                  <a:xfrm>
                    <a:off x="3281149" y="2345422"/>
                    <a:ext cx="742517" cy="281335"/>
                  </a:xfrm>
                  <a:prstGeom prst="rect">
                    <a:avLst/>
                  </a:prstGeom>
                  <a:noFill/>
                </p:spPr>
                <p:txBody>
                  <a:bodyPr wrap="square" lIns="0" tIns="0" rIns="0" bIns="0" rtlCol="0">
                    <a:spAutoFit/>
                  </a:bodyPr>
                  <a:lstStyle/>
                  <a:p>
                    <a:pPr algn="ctr" defTabSz="932498"/>
                    <a:r>
                      <a:rPr lang="en-US" sz="1072" spc="-71" dirty="0">
                        <a:solidFill>
                          <a:srgbClr val="F2F2F2">
                            <a:lumMod val="50000"/>
                          </a:srgbClr>
                        </a:solidFill>
                      </a:rPr>
                      <a:t>network</a:t>
                    </a:r>
                  </a:p>
                </p:txBody>
              </p:sp>
            </p:grpSp>
          </p:grpSp>
          <p:grpSp>
            <p:nvGrpSpPr>
              <p:cNvPr id="182" name="Group 181"/>
              <p:cNvGrpSpPr/>
              <p:nvPr/>
            </p:nvGrpSpPr>
            <p:grpSpPr>
              <a:xfrm>
                <a:off x="153543" y="4782282"/>
                <a:ext cx="3371789" cy="690038"/>
                <a:chOff x="1326121" y="2080574"/>
                <a:chExt cx="3371789" cy="690038"/>
              </a:xfrm>
              <a:solidFill>
                <a:schemeClr val="tx1">
                  <a:lumMod val="75000"/>
                </a:schemeClr>
              </a:solidFill>
            </p:grpSpPr>
            <p:grpSp>
              <p:nvGrpSpPr>
                <p:cNvPr id="183" name="Group 182"/>
                <p:cNvGrpSpPr/>
                <p:nvPr/>
              </p:nvGrpSpPr>
              <p:grpSpPr>
                <a:xfrm>
                  <a:off x="1326121" y="2080574"/>
                  <a:ext cx="837094" cy="690038"/>
                  <a:chOff x="1326121" y="2080574"/>
                  <a:chExt cx="837094" cy="690038"/>
                </a:xfrm>
                <a:grpFill/>
              </p:grpSpPr>
              <p:sp>
                <p:nvSpPr>
                  <p:cNvPr id="194" name="Freeform 207"/>
                  <p:cNvSpPr>
                    <a:spLocks noEditPoints="1"/>
                  </p:cNvSpPr>
                  <p:nvPr/>
                </p:nvSpPr>
                <p:spPr bwMode="black">
                  <a:xfrm>
                    <a:off x="1532828" y="2451087"/>
                    <a:ext cx="429368" cy="31952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072">
                      <a:solidFill>
                        <a:srgbClr val="F2F2F2">
                          <a:lumMod val="50000"/>
                        </a:srgbClr>
                      </a:solidFill>
                    </a:endParaRPr>
                  </a:p>
                </p:txBody>
              </p:sp>
              <p:grpSp>
                <p:nvGrpSpPr>
                  <p:cNvPr id="195" name="Group 194"/>
                  <p:cNvGrpSpPr/>
                  <p:nvPr/>
                </p:nvGrpSpPr>
                <p:grpSpPr>
                  <a:xfrm>
                    <a:off x="1326121" y="2080574"/>
                    <a:ext cx="837094" cy="326494"/>
                    <a:chOff x="5024495" y="1068327"/>
                    <a:chExt cx="493418" cy="192450"/>
                  </a:xfrm>
                  <a:grpFill/>
                </p:grpSpPr>
                <p:sp>
                  <p:nvSpPr>
                    <p:cNvPr id="196" name="Freeform 79"/>
                    <p:cNvSpPr>
                      <a:spLocks noEditPoints="1"/>
                    </p:cNvSpPr>
                    <p:nvPr/>
                  </p:nvSpPr>
                  <p:spPr bwMode="black">
                    <a:xfrm>
                      <a:off x="5024495" y="1068327"/>
                      <a:ext cx="142358" cy="19245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072">
                        <a:solidFill>
                          <a:srgbClr val="F2F2F2">
                            <a:lumMod val="50000"/>
                          </a:srgbClr>
                        </a:solidFill>
                      </a:endParaRPr>
                    </a:p>
                  </p:txBody>
                </p:sp>
                <p:sp>
                  <p:nvSpPr>
                    <p:cNvPr id="197" name="Freeform 81"/>
                    <p:cNvSpPr>
                      <a:spLocks noEditPoints="1"/>
                    </p:cNvSpPr>
                    <p:nvPr/>
                  </p:nvSpPr>
                  <p:spPr bwMode="black">
                    <a:xfrm>
                      <a:off x="5274469" y="1090248"/>
                      <a:ext cx="243444" cy="148605"/>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072">
                        <a:solidFill>
                          <a:srgbClr val="F2F2F2">
                            <a:lumMod val="50000"/>
                          </a:srgbClr>
                        </a:solidFill>
                      </a:endParaRPr>
                    </a:p>
                  </p:txBody>
                </p:sp>
              </p:grpSp>
            </p:grpSp>
            <p:grpSp>
              <p:nvGrpSpPr>
                <p:cNvPr id="184" name="Group 183"/>
                <p:cNvGrpSpPr/>
                <p:nvPr/>
              </p:nvGrpSpPr>
              <p:grpSpPr>
                <a:xfrm>
                  <a:off x="2598746" y="2080574"/>
                  <a:ext cx="837094" cy="690038"/>
                  <a:chOff x="2598746" y="2080574"/>
                  <a:chExt cx="837094" cy="690038"/>
                </a:xfrm>
                <a:grpFill/>
              </p:grpSpPr>
              <p:sp>
                <p:nvSpPr>
                  <p:cNvPr id="190" name="Freeform 207"/>
                  <p:cNvSpPr>
                    <a:spLocks noEditPoints="1"/>
                  </p:cNvSpPr>
                  <p:nvPr/>
                </p:nvSpPr>
                <p:spPr bwMode="black">
                  <a:xfrm>
                    <a:off x="2805453" y="2451087"/>
                    <a:ext cx="429368" cy="31952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072">
                      <a:solidFill>
                        <a:srgbClr val="F2F2F2">
                          <a:lumMod val="50000"/>
                        </a:srgbClr>
                      </a:solidFill>
                    </a:endParaRPr>
                  </a:p>
                </p:txBody>
              </p:sp>
              <p:grpSp>
                <p:nvGrpSpPr>
                  <p:cNvPr id="191" name="Group 190"/>
                  <p:cNvGrpSpPr/>
                  <p:nvPr/>
                </p:nvGrpSpPr>
                <p:grpSpPr>
                  <a:xfrm>
                    <a:off x="2598746" y="2080574"/>
                    <a:ext cx="837094" cy="326494"/>
                    <a:chOff x="5024495" y="1068327"/>
                    <a:chExt cx="493418" cy="192450"/>
                  </a:xfrm>
                  <a:grpFill/>
                </p:grpSpPr>
                <p:sp>
                  <p:nvSpPr>
                    <p:cNvPr id="192" name="Freeform 79"/>
                    <p:cNvSpPr>
                      <a:spLocks noEditPoints="1"/>
                    </p:cNvSpPr>
                    <p:nvPr/>
                  </p:nvSpPr>
                  <p:spPr bwMode="black">
                    <a:xfrm>
                      <a:off x="5024495" y="1068327"/>
                      <a:ext cx="142358" cy="19245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072">
                        <a:solidFill>
                          <a:srgbClr val="F2F2F2">
                            <a:lumMod val="50000"/>
                          </a:srgbClr>
                        </a:solidFill>
                      </a:endParaRPr>
                    </a:p>
                  </p:txBody>
                </p:sp>
                <p:sp>
                  <p:nvSpPr>
                    <p:cNvPr id="193" name="Freeform 81"/>
                    <p:cNvSpPr>
                      <a:spLocks noEditPoints="1"/>
                    </p:cNvSpPr>
                    <p:nvPr/>
                  </p:nvSpPr>
                  <p:spPr bwMode="black">
                    <a:xfrm>
                      <a:off x="5274469" y="1090248"/>
                      <a:ext cx="243444" cy="148605"/>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072">
                        <a:solidFill>
                          <a:srgbClr val="F2F2F2">
                            <a:lumMod val="50000"/>
                          </a:srgbClr>
                        </a:solidFill>
                      </a:endParaRPr>
                    </a:p>
                  </p:txBody>
                </p:sp>
              </p:grpSp>
            </p:grpSp>
            <p:grpSp>
              <p:nvGrpSpPr>
                <p:cNvPr id="185" name="Group 184"/>
                <p:cNvGrpSpPr/>
                <p:nvPr/>
              </p:nvGrpSpPr>
              <p:grpSpPr>
                <a:xfrm>
                  <a:off x="3860816" y="2080574"/>
                  <a:ext cx="837094" cy="690038"/>
                  <a:chOff x="3860816" y="2080574"/>
                  <a:chExt cx="837094" cy="690038"/>
                </a:xfrm>
                <a:grpFill/>
              </p:grpSpPr>
              <p:sp>
                <p:nvSpPr>
                  <p:cNvPr id="186" name="Freeform 207"/>
                  <p:cNvSpPr>
                    <a:spLocks noEditPoints="1"/>
                  </p:cNvSpPr>
                  <p:nvPr/>
                </p:nvSpPr>
                <p:spPr bwMode="black">
                  <a:xfrm>
                    <a:off x="4067523" y="2451087"/>
                    <a:ext cx="429368" cy="31952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98"/>
                    <a:endParaRPr lang="en-US" sz="1072">
                      <a:solidFill>
                        <a:srgbClr val="F2F2F2">
                          <a:lumMod val="50000"/>
                        </a:srgbClr>
                      </a:solidFill>
                    </a:endParaRPr>
                  </a:p>
                </p:txBody>
              </p:sp>
              <p:grpSp>
                <p:nvGrpSpPr>
                  <p:cNvPr id="187" name="Group 186"/>
                  <p:cNvGrpSpPr/>
                  <p:nvPr/>
                </p:nvGrpSpPr>
                <p:grpSpPr>
                  <a:xfrm>
                    <a:off x="3860816" y="2080574"/>
                    <a:ext cx="837094" cy="326494"/>
                    <a:chOff x="5024495" y="1068327"/>
                    <a:chExt cx="493418" cy="192450"/>
                  </a:xfrm>
                  <a:grpFill/>
                </p:grpSpPr>
                <p:sp>
                  <p:nvSpPr>
                    <p:cNvPr id="188" name="Freeform 79"/>
                    <p:cNvSpPr>
                      <a:spLocks noEditPoints="1"/>
                    </p:cNvSpPr>
                    <p:nvPr/>
                  </p:nvSpPr>
                  <p:spPr bwMode="black">
                    <a:xfrm>
                      <a:off x="5024495" y="1068327"/>
                      <a:ext cx="142358" cy="19245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072">
                        <a:solidFill>
                          <a:srgbClr val="F2F2F2">
                            <a:lumMod val="50000"/>
                          </a:srgbClr>
                        </a:solidFill>
                      </a:endParaRPr>
                    </a:p>
                  </p:txBody>
                </p:sp>
                <p:sp>
                  <p:nvSpPr>
                    <p:cNvPr id="189" name="Freeform 81"/>
                    <p:cNvSpPr>
                      <a:spLocks noEditPoints="1"/>
                    </p:cNvSpPr>
                    <p:nvPr/>
                  </p:nvSpPr>
                  <p:spPr bwMode="black">
                    <a:xfrm>
                      <a:off x="5274469" y="1090248"/>
                      <a:ext cx="243444" cy="148605"/>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ln>
                  </p:spPr>
                  <p:txBody>
                    <a:bodyPr vert="horz" wrap="square" lIns="83932" tIns="41966" rIns="83932" bIns="41966" numCol="1" anchor="t" anchorCtr="0" compatLnSpc="1">
                      <a:prstTxWarp prst="textNoShape">
                        <a:avLst/>
                      </a:prstTxWarp>
                    </a:bodyPr>
                    <a:lstStyle/>
                    <a:p>
                      <a:pPr defTabSz="932498"/>
                      <a:endParaRPr lang="en-US" sz="1072">
                        <a:solidFill>
                          <a:srgbClr val="F2F2F2">
                            <a:lumMod val="50000"/>
                          </a:srgbClr>
                        </a:solidFill>
                      </a:endParaRPr>
                    </a:p>
                  </p:txBody>
                </p:sp>
              </p:grpSp>
            </p:grpSp>
          </p:grpSp>
        </p:grpSp>
      </p:grpSp>
      <p:pic>
        <p:nvPicPr>
          <p:cNvPr id="198"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74461" y="5481870"/>
            <a:ext cx="1320912" cy="100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 name="Rectangle 203"/>
          <p:cNvSpPr/>
          <p:nvPr/>
        </p:nvSpPr>
        <p:spPr bwMode="black">
          <a:xfrm>
            <a:off x="3156094" y="1200944"/>
            <a:ext cx="6535573" cy="546903"/>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p>
            <a:pPr algn="ctr" defTabSz="932536">
              <a:lnSpc>
                <a:spcPct val="90000"/>
              </a:lnSpc>
              <a:spcBef>
                <a:spcPct val="20000"/>
              </a:spcBef>
              <a:spcAft>
                <a:spcPts val="408"/>
              </a:spcAft>
              <a:buClr>
                <a:prstClr val="white"/>
              </a:buClr>
              <a:buSzPct val="130000"/>
            </a:pPr>
            <a:r>
              <a:rPr lang="en-US" sz="1836" dirty="0">
                <a:solidFill>
                  <a:srgbClr val="FFFFFF"/>
                </a:solidFill>
              </a:rPr>
              <a:t>Pool Resources &amp; Existing investments</a:t>
            </a:r>
          </a:p>
        </p:txBody>
      </p:sp>
      <p:sp>
        <p:nvSpPr>
          <p:cNvPr id="205" name="Rectangle 204"/>
          <p:cNvSpPr/>
          <p:nvPr/>
        </p:nvSpPr>
        <p:spPr bwMode="black">
          <a:xfrm>
            <a:off x="3156094" y="1200944"/>
            <a:ext cx="6535573" cy="546903"/>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p>
            <a:pPr algn="ctr" defTabSz="932536">
              <a:lnSpc>
                <a:spcPct val="90000"/>
              </a:lnSpc>
              <a:spcBef>
                <a:spcPct val="20000"/>
              </a:spcBef>
              <a:spcAft>
                <a:spcPts val="408"/>
              </a:spcAft>
              <a:buClr>
                <a:prstClr val="white"/>
              </a:buClr>
              <a:buSzPct val="130000"/>
            </a:pPr>
            <a:r>
              <a:rPr lang="en-US" sz="1836" dirty="0">
                <a:solidFill>
                  <a:srgbClr val="FFFFFF"/>
                </a:solidFill>
              </a:rPr>
              <a:t>Assign Roles, Quotas &amp; Actions</a:t>
            </a:r>
          </a:p>
        </p:txBody>
      </p:sp>
      <p:grpSp>
        <p:nvGrpSpPr>
          <p:cNvPr id="208" name="Group 207"/>
          <p:cNvGrpSpPr/>
          <p:nvPr/>
        </p:nvGrpSpPr>
        <p:grpSpPr>
          <a:xfrm>
            <a:off x="4618474" y="1827081"/>
            <a:ext cx="3688822" cy="2090962"/>
            <a:chOff x="2065096" y="1927704"/>
            <a:chExt cx="4288353" cy="2431433"/>
          </a:xfrm>
        </p:grpSpPr>
        <p:grpSp>
          <p:nvGrpSpPr>
            <p:cNvPr id="209" name="Group 208"/>
            <p:cNvGrpSpPr/>
            <p:nvPr/>
          </p:nvGrpSpPr>
          <p:grpSpPr>
            <a:xfrm>
              <a:off x="2910160" y="2053663"/>
              <a:ext cx="1206078" cy="2122947"/>
              <a:chOff x="2880410" y="2053663"/>
              <a:chExt cx="1206078" cy="2122947"/>
            </a:xfrm>
          </p:grpSpPr>
          <p:grpSp>
            <p:nvGrpSpPr>
              <p:cNvPr id="227" name="Group 226"/>
              <p:cNvGrpSpPr/>
              <p:nvPr/>
            </p:nvGrpSpPr>
            <p:grpSpPr>
              <a:xfrm>
                <a:off x="3022938" y="2053663"/>
                <a:ext cx="731571" cy="1832277"/>
                <a:chOff x="2919890" y="2053663"/>
                <a:chExt cx="731571" cy="1832277"/>
              </a:xfrm>
            </p:grpSpPr>
            <p:pic>
              <p:nvPicPr>
                <p:cNvPr id="229" name="Picture 5" descr="\\192.168.10.9\Shared\Design\Microsoft Events Presentation Resource DVD\DVD_ART36\Artwork_Imagery\Icons - Illustrations\People\White silhouettes\man perso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19890" y="2053663"/>
                  <a:ext cx="731571" cy="1708378"/>
                </a:xfrm>
                <a:prstGeom prst="rect">
                  <a:avLst/>
                </a:prstGeom>
                <a:noFill/>
                <a:ln w="9525">
                  <a:noFill/>
                  <a:miter lim="800000"/>
                  <a:headEnd/>
                  <a:tailEnd/>
                </a:ln>
              </p:spPr>
            </p:pic>
            <p:sp>
              <p:nvSpPr>
                <p:cNvPr id="230" name="Oval 8"/>
                <p:cNvSpPr>
                  <a:spLocks noChangeArrowheads="1"/>
                </p:cNvSpPr>
                <p:nvPr/>
              </p:nvSpPr>
              <p:spPr bwMode="auto">
                <a:xfrm>
                  <a:off x="2998594" y="3274252"/>
                  <a:ext cx="611641" cy="611688"/>
                </a:xfrm>
                <a:prstGeom prst="ellipse">
                  <a:avLst/>
                </a:prstGeom>
                <a:solidFill>
                  <a:schemeClr val="accent1">
                    <a:lumMod val="50000"/>
                    <a:alpha val="89999"/>
                  </a:schemeClr>
                </a:solidFill>
                <a:ln w="9525">
                  <a:noFill/>
                  <a:round/>
                  <a:headEnd/>
                  <a:tailEnd/>
                </a:ln>
              </p:spPr>
              <p:txBody>
                <a:bodyPr wrap="none" lIns="0" rIns="0" anchor="ctr"/>
                <a:lstStyle/>
                <a:p>
                  <a:pPr algn="ctr" defTabSz="932498"/>
                  <a:r>
                    <a:rPr lang="en-US" sz="1020" dirty="0">
                      <a:solidFill>
                        <a:srgbClr val="FFFFFF"/>
                      </a:solidFill>
                    </a:rPr>
                    <a:t>Delegated</a:t>
                  </a:r>
                </a:p>
                <a:p>
                  <a:pPr algn="ctr" defTabSz="932498"/>
                  <a:r>
                    <a:rPr lang="en-US" sz="1020" dirty="0">
                      <a:solidFill>
                        <a:srgbClr val="FFFFFF"/>
                      </a:solidFill>
                    </a:rPr>
                    <a:t>Administrator</a:t>
                  </a:r>
                </a:p>
              </p:txBody>
            </p:sp>
          </p:grpSp>
          <p:sp>
            <p:nvSpPr>
              <p:cNvPr id="228" name="Rectangle 227"/>
              <p:cNvSpPr/>
              <p:nvPr/>
            </p:nvSpPr>
            <p:spPr>
              <a:xfrm>
                <a:off x="2880410" y="3886718"/>
                <a:ext cx="1206078" cy="289892"/>
              </a:xfrm>
              <a:prstGeom prst="rect">
                <a:avLst/>
              </a:prstGeom>
            </p:spPr>
            <p:txBody>
              <a:bodyPr wrap="none">
                <a:spAutoFit/>
              </a:bodyPr>
              <a:lstStyle/>
              <a:p>
                <a:pPr defTabSz="932498"/>
                <a:r>
                  <a:rPr lang="en-US" sz="1020" dirty="0">
                    <a:solidFill>
                      <a:srgbClr val="FFFFFF"/>
                    </a:solidFill>
                  </a:rPr>
                  <a:t>Administration</a:t>
                </a:r>
                <a:endParaRPr lang="en-US" sz="1836" dirty="0">
                  <a:solidFill>
                    <a:srgbClr val="FFFFFF"/>
                  </a:solidFill>
                </a:endParaRPr>
              </a:p>
            </p:txBody>
          </p:sp>
        </p:grpSp>
        <p:grpSp>
          <p:nvGrpSpPr>
            <p:cNvPr id="210" name="Group 209"/>
            <p:cNvGrpSpPr/>
            <p:nvPr/>
          </p:nvGrpSpPr>
          <p:grpSpPr>
            <a:xfrm>
              <a:off x="3970026" y="2053663"/>
              <a:ext cx="960093" cy="2122947"/>
              <a:chOff x="3883887" y="2053663"/>
              <a:chExt cx="960093" cy="2122947"/>
            </a:xfrm>
          </p:grpSpPr>
          <p:grpSp>
            <p:nvGrpSpPr>
              <p:cNvPr id="223" name="Group 222"/>
              <p:cNvGrpSpPr/>
              <p:nvPr/>
            </p:nvGrpSpPr>
            <p:grpSpPr>
              <a:xfrm>
                <a:off x="3923021" y="2053663"/>
                <a:ext cx="731571" cy="1832277"/>
                <a:chOff x="3647228" y="2053663"/>
                <a:chExt cx="731571" cy="1832277"/>
              </a:xfrm>
            </p:grpSpPr>
            <p:pic>
              <p:nvPicPr>
                <p:cNvPr id="225" name="Picture 5" descr="\\192.168.10.9\Shared\Design\Microsoft Events Presentation Resource DVD\DVD_ART36\Artwork_Imagery\Icons - Illustrations\People\White silhouettes\man perso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47228" y="2053663"/>
                  <a:ext cx="731571" cy="1708378"/>
                </a:xfrm>
                <a:prstGeom prst="rect">
                  <a:avLst/>
                </a:prstGeom>
                <a:noFill/>
                <a:ln w="9525">
                  <a:noFill/>
                  <a:miter lim="800000"/>
                  <a:headEnd/>
                  <a:tailEnd/>
                </a:ln>
              </p:spPr>
            </p:pic>
            <p:sp>
              <p:nvSpPr>
                <p:cNvPr id="226" name="Oval 8"/>
                <p:cNvSpPr>
                  <a:spLocks noChangeArrowheads="1"/>
                </p:cNvSpPr>
                <p:nvPr/>
              </p:nvSpPr>
              <p:spPr bwMode="auto">
                <a:xfrm>
                  <a:off x="3725932" y="3274252"/>
                  <a:ext cx="611641" cy="611688"/>
                </a:xfrm>
                <a:prstGeom prst="ellipse">
                  <a:avLst/>
                </a:prstGeom>
                <a:solidFill>
                  <a:schemeClr val="accent1">
                    <a:lumMod val="75000"/>
                    <a:alpha val="89999"/>
                  </a:schemeClr>
                </a:solidFill>
                <a:ln w="9525">
                  <a:noFill/>
                  <a:round/>
                  <a:headEnd/>
                  <a:tailEnd/>
                </a:ln>
              </p:spPr>
              <p:txBody>
                <a:bodyPr wrap="none" lIns="0" rIns="0" anchor="ctr"/>
                <a:lstStyle/>
                <a:p>
                  <a:pPr algn="ctr" defTabSz="932498"/>
                  <a:r>
                    <a:rPr lang="en-US" sz="1020" dirty="0">
                      <a:solidFill>
                        <a:srgbClr val="FFFFFF"/>
                      </a:solidFill>
                    </a:rPr>
                    <a:t>Read Only</a:t>
                  </a:r>
                </a:p>
                <a:p>
                  <a:pPr algn="ctr" defTabSz="932498"/>
                  <a:r>
                    <a:rPr lang="en-US" sz="1020" dirty="0">
                      <a:solidFill>
                        <a:srgbClr val="FFFFFF"/>
                      </a:solidFill>
                    </a:rPr>
                    <a:t>Administrator</a:t>
                  </a:r>
                </a:p>
              </p:txBody>
            </p:sp>
          </p:grpSp>
          <p:sp>
            <p:nvSpPr>
              <p:cNvPr id="224" name="Rectangle 223"/>
              <p:cNvSpPr/>
              <p:nvPr/>
            </p:nvSpPr>
            <p:spPr>
              <a:xfrm>
                <a:off x="3883887" y="3886718"/>
                <a:ext cx="960093" cy="289892"/>
              </a:xfrm>
              <a:prstGeom prst="rect">
                <a:avLst/>
              </a:prstGeom>
            </p:spPr>
            <p:txBody>
              <a:bodyPr wrap="none">
                <a:spAutoFit/>
              </a:bodyPr>
              <a:lstStyle/>
              <a:p>
                <a:pPr defTabSz="932498"/>
                <a:r>
                  <a:rPr lang="en-US" sz="1020" dirty="0">
                    <a:solidFill>
                      <a:srgbClr val="FFFFFF"/>
                    </a:solidFill>
                  </a:rPr>
                  <a:t>Operations</a:t>
                </a:r>
                <a:endParaRPr lang="en-US" sz="1836" dirty="0">
                  <a:solidFill>
                    <a:srgbClr val="FFFFFF"/>
                  </a:solidFill>
                </a:endParaRPr>
              </a:p>
            </p:txBody>
          </p:sp>
        </p:grpSp>
        <p:grpSp>
          <p:nvGrpSpPr>
            <p:cNvPr id="211" name="Group 210"/>
            <p:cNvGrpSpPr/>
            <p:nvPr/>
          </p:nvGrpSpPr>
          <p:grpSpPr>
            <a:xfrm>
              <a:off x="2065096" y="1927704"/>
              <a:ext cx="947049" cy="2248906"/>
              <a:chOff x="2065096" y="1927704"/>
              <a:chExt cx="947049" cy="2248906"/>
            </a:xfrm>
          </p:grpSpPr>
          <p:grpSp>
            <p:nvGrpSpPr>
              <p:cNvPr id="219" name="Group 218"/>
              <p:cNvGrpSpPr/>
              <p:nvPr/>
            </p:nvGrpSpPr>
            <p:grpSpPr>
              <a:xfrm>
                <a:off x="2077591" y="1927704"/>
                <a:ext cx="776835" cy="1958236"/>
                <a:chOff x="2077591" y="1927704"/>
                <a:chExt cx="776835" cy="1958236"/>
              </a:xfrm>
            </p:grpSpPr>
            <p:pic>
              <p:nvPicPr>
                <p:cNvPr id="221" name="Picture 6" descr="\\192.168.10.9\Shared\Design\Microsoft Events Presentation Resource DVD\DVD_ART36\Artwork_Imagery\Icons - Illustrations\People\White silhouettes\woman person 3.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077591" y="1927704"/>
                  <a:ext cx="776835" cy="1834337"/>
                </a:xfrm>
                <a:prstGeom prst="rect">
                  <a:avLst/>
                </a:prstGeom>
                <a:noFill/>
                <a:ln w="9525">
                  <a:noFill/>
                  <a:miter lim="800000"/>
                  <a:headEnd/>
                  <a:tailEnd/>
                </a:ln>
              </p:spPr>
            </p:pic>
            <p:sp>
              <p:nvSpPr>
                <p:cNvPr id="222" name="Oval 8"/>
                <p:cNvSpPr>
                  <a:spLocks noChangeArrowheads="1"/>
                </p:cNvSpPr>
                <p:nvPr/>
              </p:nvSpPr>
              <p:spPr bwMode="auto">
                <a:xfrm>
                  <a:off x="2171798" y="3289134"/>
                  <a:ext cx="588422" cy="596806"/>
                </a:xfrm>
                <a:prstGeom prst="ellipse">
                  <a:avLst/>
                </a:prstGeom>
                <a:solidFill>
                  <a:schemeClr val="accent5">
                    <a:lumMod val="50000"/>
                    <a:alpha val="89803"/>
                  </a:schemeClr>
                </a:solidFill>
                <a:ln w="9525">
                  <a:noFill/>
                  <a:round/>
                  <a:headEnd/>
                  <a:tailEnd/>
                </a:ln>
              </p:spPr>
              <p:txBody>
                <a:bodyPr wrap="none" anchor="ctr"/>
                <a:lstStyle/>
                <a:p>
                  <a:pPr algn="ctr" defTabSz="932498"/>
                  <a:r>
                    <a:rPr lang="en-US" sz="1020" dirty="0">
                      <a:solidFill>
                        <a:srgbClr val="FFFFFF"/>
                      </a:solidFill>
                    </a:rPr>
                    <a:t>Administrator</a:t>
                  </a:r>
                </a:p>
              </p:txBody>
            </p:sp>
          </p:grpSp>
          <p:sp>
            <p:nvSpPr>
              <p:cNvPr id="220" name="Rectangle 219"/>
              <p:cNvSpPr/>
              <p:nvPr/>
            </p:nvSpPr>
            <p:spPr>
              <a:xfrm>
                <a:off x="2065096" y="3886718"/>
                <a:ext cx="947049" cy="289892"/>
              </a:xfrm>
              <a:prstGeom prst="rect">
                <a:avLst/>
              </a:prstGeom>
            </p:spPr>
            <p:txBody>
              <a:bodyPr wrap="none">
                <a:spAutoFit/>
              </a:bodyPr>
              <a:lstStyle/>
              <a:p>
                <a:pPr defTabSz="932498"/>
                <a:r>
                  <a:rPr lang="en-US" sz="1020" dirty="0">
                    <a:solidFill>
                      <a:srgbClr val="FFFFFF"/>
                    </a:solidFill>
                  </a:rPr>
                  <a:t>Any Action</a:t>
                </a:r>
                <a:endParaRPr lang="en-US" sz="1836" dirty="0">
                  <a:solidFill>
                    <a:srgbClr val="FFFFFF"/>
                  </a:solidFill>
                </a:endParaRPr>
              </a:p>
            </p:txBody>
          </p:sp>
        </p:grpSp>
        <p:grpSp>
          <p:nvGrpSpPr>
            <p:cNvPr id="212" name="Group 211"/>
            <p:cNvGrpSpPr/>
            <p:nvPr/>
          </p:nvGrpSpPr>
          <p:grpSpPr>
            <a:xfrm>
              <a:off x="4823103" y="1927704"/>
              <a:ext cx="1530346" cy="2431433"/>
              <a:chOff x="4823103" y="1927704"/>
              <a:chExt cx="1530346" cy="2431433"/>
            </a:xfrm>
          </p:grpSpPr>
          <p:grpSp>
            <p:nvGrpSpPr>
              <p:cNvPr id="213" name="Group 212"/>
              <p:cNvGrpSpPr/>
              <p:nvPr/>
            </p:nvGrpSpPr>
            <p:grpSpPr>
              <a:xfrm>
                <a:off x="4823103" y="1927704"/>
                <a:ext cx="1277161" cy="1958236"/>
                <a:chOff x="4823103" y="1927704"/>
                <a:chExt cx="1277161" cy="1958236"/>
              </a:xfrm>
            </p:grpSpPr>
            <p:pic>
              <p:nvPicPr>
                <p:cNvPr id="215" name="Picture 5" descr="\\192.168.10.9\Shared\Design\Microsoft Events Presentation Resource DVD\DVD_ART36\Artwork_Imagery\Icons - Illustrations\People\White silhouettes\man perso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32817" y="2053663"/>
                  <a:ext cx="731571" cy="1708378"/>
                </a:xfrm>
                <a:prstGeom prst="rect">
                  <a:avLst/>
                </a:prstGeom>
                <a:noFill/>
                <a:ln w="9525">
                  <a:noFill/>
                  <a:miter lim="800000"/>
                  <a:headEnd/>
                  <a:tailEnd/>
                </a:ln>
              </p:spPr>
            </p:pic>
            <p:pic>
              <p:nvPicPr>
                <p:cNvPr id="216" name="Picture 6" descr="\\192.168.10.9\Shared\Design\Microsoft Events Presentation Resource DVD\DVD_ART36\Artwork_Imagery\Icons - Illustrations\People\White silhouettes\woman person 3.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823103" y="1927704"/>
                  <a:ext cx="776835" cy="1834337"/>
                </a:xfrm>
                <a:prstGeom prst="rect">
                  <a:avLst/>
                </a:prstGeom>
                <a:noFill/>
                <a:ln w="9525">
                  <a:noFill/>
                  <a:miter lim="800000"/>
                  <a:headEnd/>
                  <a:tailEnd/>
                </a:ln>
              </p:spPr>
            </p:pic>
            <p:pic>
              <p:nvPicPr>
                <p:cNvPr id="217" name="Picture 5" descr="\\192.168.10.9\Shared\Design\Microsoft Events Presentation Resource DVD\DVD_ART36\Artwork_Imagery\Icons - Illustrations\People\White silhouettes\man person.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68693" y="2053663"/>
                  <a:ext cx="731571" cy="1708378"/>
                </a:xfrm>
                <a:prstGeom prst="rect">
                  <a:avLst/>
                </a:prstGeom>
                <a:noFill/>
                <a:ln w="9525">
                  <a:noFill/>
                  <a:miter lim="800000"/>
                  <a:headEnd/>
                  <a:tailEnd/>
                </a:ln>
              </p:spPr>
            </p:pic>
            <p:sp>
              <p:nvSpPr>
                <p:cNvPr id="218" name="Oval 8"/>
                <p:cNvSpPr>
                  <a:spLocks noChangeArrowheads="1"/>
                </p:cNvSpPr>
                <p:nvPr/>
              </p:nvSpPr>
              <p:spPr bwMode="auto">
                <a:xfrm>
                  <a:off x="5211521" y="3274252"/>
                  <a:ext cx="611641" cy="611688"/>
                </a:xfrm>
                <a:prstGeom prst="ellipse">
                  <a:avLst/>
                </a:prstGeom>
                <a:solidFill>
                  <a:schemeClr val="accent2">
                    <a:lumMod val="75000"/>
                    <a:alpha val="89999"/>
                  </a:schemeClr>
                </a:solidFill>
                <a:ln w="9525">
                  <a:noFill/>
                  <a:round/>
                  <a:headEnd/>
                  <a:tailEnd/>
                </a:ln>
              </p:spPr>
              <p:txBody>
                <a:bodyPr wrap="none" lIns="0" rIns="0" anchor="ctr"/>
                <a:lstStyle/>
                <a:p>
                  <a:pPr algn="ctr" defTabSz="932498"/>
                  <a:r>
                    <a:rPr lang="en-US" sz="1020" dirty="0">
                      <a:solidFill>
                        <a:srgbClr val="FFFFFF"/>
                      </a:solidFill>
                    </a:rPr>
                    <a:t>Self </a:t>
                  </a:r>
                </a:p>
                <a:p>
                  <a:pPr algn="ctr" defTabSz="932498"/>
                  <a:r>
                    <a:rPr lang="en-US" sz="1020" dirty="0">
                      <a:solidFill>
                        <a:srgbClr val="FFFFFF"/>
                      </a:solidFill>
                    </a:rPr>
                    <a:t>Service </a:t>
                  </a:r>
                </a:p>
                <a:p>
                  <a:pPr algn="ctr" defTabSz="932498"/>
                  <a:r>
                    <a:rPr lang="en-US" sz="1020" dirty="0">
                      <a:solidFill>
                        <a:srgbClr val="FFFFFF"/>
                      </a:solidFill>
                    </a:rPr>
                    <a:t>User</a:t>
                  </a:r>
                </a:p>
              </p:txBody>
            </p:sp>
          </p:grpSp>
          <p:sp>
            <p:nvSpPr>
              <p:cNvPr id="214" name="Rectangle 213"/>
              <p:cNvSpPr/>
              <p:nvPr/>
            </p:nvSpPr>
            <p:spPr>
              <a:xfrm>
                <a:off x="4908838" y="3886720"/>
                <a:ext cx="1444611" cy="472417"/>
              </a:xfrm>
              <a:prstGeom prst="rect">
                <a:avLst/>
              </a:prstGeom>
            </p:spPr>
            <p:txBody>
              <a:bodyPr wrap="none">
                <a:spAutoFit/>
              </a:bodyPr>
              <a:lstStyle/>
              <a:p>
                <a:pPr defTabSz="932498"/>
                <a:r>
                  <a:rPr lang="en-US" sz="1020" dirty="0">
                    <a:solidFill>
                      <a:srgbClr val="FFFFFF"/>
                    </a:solidFill>
                  </a:rPr>
                  <a:t>Revocable Actions</a:t>
                </a:r>
              </a:p>
              <a:p>
                <a:pPr defTabSz="932498"/>
                <a:r>
                  <a:rPr lang="en-US" sz="1020" dirty="0">
                    <a:solidFill>
                      <a:srgbClr val="FFFFFF"/>
                    </a:solidFill>
                  </a:rPr>
                  <a:t>Quota Controlled</a:t>
                </a:r>
                <a:endParaRPr lang="en-US" sz="1836" dirty="0">
                  <a:solidFill>
                    <a:srgbClr val="FFFFFF"/>
                  </a:solidFill>
                </a:endParaRPr>
              </a:p>
            </p:txBody>
          </p:sp>
        </p:grpSp>
      </p:grpSp>
      <p:grpSp>
        <p:nvGrpSpPr>
          <p:cNvPr id="231" name="Group 230"/>
          <p:cNvGrpSpPr/>
          <p:nvPr/>
        </p:nvGrpSpPr>
        <p:grpSpPr>
          <a:xfrm>
            <a:off x="3173998" y="3453553"/>
            <a:ext cx="1521835" cy="740635"/>
            <a:chOff x="2077591" y="1927704"/>
            <a:chExt cx="4022673" cy="1958236"/>
          </a:xfrm>
        </p:grpSpPr>
        <p:grpSp>
          <p:nvGrpSpPr>
            <p:cNvPr id="250" name="Group 249"/>
            <p:cNvGrpSpPr/>
            <p:nvPr/>
          </p:nvGrpSpPr>
          <p:grpSpPr>
            <a:xfrm>
              <a:off x="3052687" y="2053664"/>
              <a:ext cx="731570" cy="1832276"/>
              <a:chOff x="2919890" y="2053663"/>
              <a:chExt cx="731571" cy="1832277"/>
            </a:xfrm>
          </p:grpSpPr>
          <p:pic>
            <p:nvPicPr>
              <p:cNvPr id="252" name="Picture 5" descr="\\192.168.10.9\Shared\Design\Microsoft Events Presentation Resource DVD\DVD_ART36\Artwork_Imagery\Icons - Illustrations\People\White silhouettes\man person.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919890" y="2053663"/>
                <a:ext cx="731571" cy="1708378"/>
              </a:xfrm>
              <a:prstGeom prst="rect">
                <a:avLst/>
              </a:prstGeom>
              <a:noFill/>
              <a:ln w="9525">
                <a:noFill/>
                <a:miter lim="800000"/>
                <a:headEnd/>
                <a:tailEnd/>
              </a:ln>
            </p:spPr>
          </p:pic>
          <p:sp>
            <p:nvSpPr>
              <p:cNvPr id="253" name="Oval 8"/>
              <p:cNvSpPr>
                <a:spLocks noChangeArrowheads="1"/>
              </p:cNvSpPr>
              <p:nvPr/>
            </p:nvSpPr>
            <p:spPr bwMode="auto">
              <a:xfrm>
                <a:off x="2998594" y="3274252"/>
                <a:ext cx="611641" cy="611688"/>
              </a:xfrm>
              <a:prstGeom prst="ellipse">
                <a:avLst/>
              </a:prstGeom>
              <a:solidFill>
                <a:schemeClr val="tx2">
                  <a:lumMod val="25000"/>
                </a:schemeClr>
              </a:solidFill>
              <a:ln w="9525">
                <a:noFill/>
                <a:round/>
                <a:headEnd/>
                <a:tailEnd/>
              </a:ln>
            </p:spPr>
            <p:txBody>
              <a:bodyPr wrap="none" lIns="0" rIns="0" anchor="ctr"/>
              <a:lstStyle/>
              <a:p>
                <a:pPr algn="ctr" defTabSz="932498"/>
                <a:endParaRPr lang="en-US" sz="714" dirty="0">
                  <a:solidFill>
                    <a:srgbClr val="FFFFFF"/>
                  </a:solidFill>
                </a:endParaRPr>
              </a:p>
            </p:txBody>
          </p:sp>
        </p:grpSp>
        <p:grpSp>
          <p:nvGrpSpPr>
            <p:cNvPr id="246" name="Group 245"/>
            <p:cNvGrpSpPr/>
            <p:nvPr/>
          </p:nvGrpSpPr>
          <p:grpSpPr>
            <a:xfrm>
              <a:off x="4009160" y="2053664"/>
              <a:ext cx="731570" cy="1832276"/>
              <a:chOff x="3647228" y="2053663"/>
              <a:chExt cx="731571" cy="1832277"/>
            </a:xfrm>
          </p:grpSpPr>
          <p:pic>
            <p:nvPicPr>
              <p:cNvPr id="248" name="Picture 5" descr="\\192.168.10.9\Shared\Design\Microsoft Events Presentation Resource DVD\DVD_ART36\Artwork_Imagery\Icons - Illustrations\People\White silhouettes\man person.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647228" y="2053663"/>
                <a:ext cx="731571" cy="1708378"/>
              </a:xfrm>
              <a:prstGeom prst="rect">
                <a:avLst/>
              </a:prstGeom>
              <a:noFill/>
              <a:ln w="9525">
                <a:noFill/>
                <a:miter lim="800000"/>
                <a:headEnd/>
                <a:tailEnd/>
              </a:ln>
            </p:spPr>
          </p:pic>
          <p:sp>
            <p:nvSpPr>
              <p:cNvPr id="249" name="Oval 8"/>
              <p:cNvSpPr>
                <a:spLocks noChangeArrowheads="1"/>
              </p:cNvSpPr>
              <p:nvPr/>
            </p:nvSpPr>
            <p:spPr bwMode="auto">
              <a:xfrm>
                <a:off x="3725932" y="3274252"/>
                <a:ext cx="611641" cy="611688"/>
              </a:xfrm>
              <a:prstGeom prst="ellipse">
                <a:avLst/>
              </a:prstGeom>
              <a:solidFill>
                <a:schemeClr val="bg2">
                  <a:lumMod val="75000"/>
                </a:schemeClr>
              </a:solidFill>
              <a:ln w="9525">
                <a:noFill/>
                <a:round/>
                <a:headEnd/>
                <a:tailEnd/>
              </a:ln>
            </p:spPr>
            <p:txBody>
              <a:bodyPr wrap="none" lIns="0" rIns="0" anchor="ctr"/>
              <a:lstStyle/>
              <a:p>
                <a:pPr algn="ctr" defTabSz="932498"/>
                <a:endParaRPr lang="en-US" sz="714" dirty="0">
                  <a:solidFill>
                    <a:srgbClr val="FFFFFF"/>
                  </a:solidFill>
                </a:endParaRPr>
              </a:p>
            </p:txBody>
          </p:sp>
        </p:grpSp>
        <p:grpSp>
          <p:nvGrpSpPr>
            <p:cNvPr id="242" name="Group 241"/>
            <p:cNvGrpSpPr/>
            <p:nvPr/>
          </p:nvGrpSpPr>
          <p:grpSpPr>
            <a:xfrm>
              <a:off x="2077591" y="1927704"/>
              <a:ext cx="776836" cy="1958236"/>
              <a:chOff x="2077591" y="1927704"/>
              <a:chExt cx="776835" cy="1958236"/>
            </a:xfrm>
          </p:grpSpPr>
          <p:pic>
            <p:nvPicPr>
              <p:cNvPr id="244" name="Picture 6" descr="\\192.168.10.9\Shared\Design\Microsoft Events Presentation Resource DVD\DVD_ART36\Artwork_Imagery\Icons - Illustrations\People\White silhouettes\woman person 3.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077591" y="1927704"/>
                <a:ext cx="776835" cy="1834337"/>
              </a:xfrm>
              <a:prstGeom prst="rect">
                <a:avLst/>
              </a:prstGeom>
              <a:noFill/>
              <a:ln w="9525">
                <a:noFill/>
                <a:miter lim="800000"/>
                <a:headEnd/>
                <a:tailEnd/>
              </a:ln>
            </p:spPr>
          </p:pic>
          <p:sp>
            <p:nvSpPr>
              <p:cNvPr id="245" name="Oval 8"/>
              <p:cNvSpPr>
                <a:spLocks noChangeArrowheads="1"/>
              </p:cNvSpPr>
              <p:nvPr/>
            </p:nvSpPr>
            <p:spPr bwMode="auto">
              <a:xfrm>
                <a:off x="2171798" y="3289134"/>
                <a:ext cx="588422" cy="596806"/>
              </a:xfrm>
              <a:prstGeom prst="ellipse">
                <a:avLst/>
              </a:prstGeom>
              <a:solidFill>
                <a:schemeClr val="bg2">
                  <a:lumMod val="60000"/>
                  <a:lumOff val="40000"/>
                </a:schemeClr>
              </a:solidFill>
              <a:ln w="9525">
                <a:noFill/>
                <a:round/>
                <a:headEnd/>
                <a:tailEnd/>
              </a:ln>
            </p:spPr>
            <p:txBody>
              <a:bodyPr wrap="none" anchor="ctr"/>
              <a:lstStyle/>
              <a:p>
                <a:pPr algn="ctr" defTabSz="932498"/>
                <a:endParaRPr lang="en-US" sz="714" dirty="0">
                  <a:solidFill>
                    <a:srgbClr val="FFFFFF"/>
                  </a:solidFill>
                </a:endParaRPr>
              </a:p>
            </p:txBody>
          </p:sp>
        </p:grpSp>
        <p:grpSp>
          <p:nvGrpSpPr>
            <p:cNvPr id="236" name="Group 235"/>
            <p:cNvGrpSpPr/>
            <p:nvPr/>
          </p:nvGrpSpPr>
          <p:grpSpPr>
            <a:xfrm>
              <a:off x="4823102" y="1927704"/>
              <a:ext cx="1277162" cy="1958236"/>
              <a:chOff x="4823103" y="1927704"/>
              <a:chExt cx="1277161" cy="1958236"/>
            </a:xfrm>
          </p:grpSpPr>
          <p:pic>
            <p:nvPicPr>
              <p:cNvPr id="238" name="Picture 5" descr="\\192.168.10.9\Shared\Design\Microsoft Events Presentation Resource DVD\DVD_ART36\Artwork_Imagery\Icons - Illustrations\People\White silhouettes\man person.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132817" y="2053663"/>
                <a:ext cx="731571" cy="1708378"/>
              </a:xfrm>
              <a:prstGeom prst="rect">
                <a:avLst/>
              </a:prstGeom>
              <a:noFill/>
              <a:ln w="9525">
                <a:noFill/>
                <a:miter lim="800000"/>
                <a:headEnd/>
                <a:tailEnd/>
              </a:ln>
            </p:spPr>
          </p:pic>
          <p:pic>
            <p:nvPicPr>
              <p:cNvPr id="239" name="Picture 6" descr="\\192.168.10.9\Shared\Design\Microsoft Events Presentation Resource DVD\DVD_ART36\Artwork_Imagery\Icons - Illustrations\People\White silhouettes\woman person 3.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823103" y="1927704"/>
                <a:ext cx="776835" cy="1834337"/>
              </a:xfrm>
              <a:prstGeom prst="rect">
                <a:avLst/>
              </a:prstGeom>
              <a:noFill/>
              <a:ln w="9525">
                <a:noFill/>
                <a:miter lim="800000"/>
                <a:headEnd/>
                <a:tailEnd/>
              </a:ln>
            </p:spPr>
          </p:pic>
          <p:pic>
            <p:nvPicPr>
              <p:cNvPr id="240" name="Picture 5" descr="\\192.168.10.9\Shared\Design\Microsoft Events Presentation Resource DVD\DVD_ART36\Artwork_Imagery\Icons - Illustrations\People\White silhouettes\man person.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68693" y="2053663"/>
                <a:ext cx="731571" cy="1708378"/>
              </a:xfrm>
              <a:prstGeom prst="rect">
                <a:avLst/>
              </a:prstGeom>
              <a:noFill/>
              <a:ln w="9525">
                <a:noFill/>
                <a:miter lim="800000"/>
                <a:headEnd/>
                <a:tailEnd/>
              </a:ln>
            </p:spPr>
          </p:pic>
          <p:sp>
            <p:nvSpPr>
              <p:cNvPr id="241" name="Oval 8"/>
              <p:cNvSpPr>
                <a:spLocks noChangeArrowheads="1"/>
              </p:cNvSpPr>
              <p:nvPr/>
            </p:nvSpPr>
            <p:spPr bwMode="auto">
              <a:xfrm>
                <a:off x="5211521" y="3274252"/>
                <a:ext cx="611641" cy="611688"/>
              </a:xfrm>
              <a:prstGeom prst="ellipse">
                <a:avLst/>
              </a:prstGeom>
              <a:solidFill>
                <a:schemeClr val="bg2">
                  <a:lumMod val="50000"/>
                </a:schemeClr>
              </a:solidFill>
              <a:ln w="9525">
                <a:noFill/>
                <a:round/>
                <a:headEnd/>
                <a:tailEnd/>
              </a:ln>
            </p:spPr>
            <p:txBody>
              <a:bodyPr wrap="none" lIns="0" rIns="0" anchor="ctr"/>
              <a:lstStyle/>
              <a:p>
                <a:pPr algn="ctr" defTabSz="932498"/>
                <a:endParaRPr lang="en-US" sz="714" dirty="0">
                  <a:solidFill>
                    <a:srgbClr val="FFFFFF"/>
                  </a:solidFill>
                </a:endParaRPr>
              </a:p>
            </p:txBody>
          </p:sp>
        </p:grpSp>
      </p:grpSp>
      <p:pic>
        <p:nvPicPr>
          <p:cNvPr id="206"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156458" y="1885777"/>
            <a:ext cx="6538557" cy="4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273493" y="4346179"/>
            <a:ext cx="1322851" cy="98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5" name="Picture 2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9708" y="3006880"/>
            <a:ext cx="481425" cy="502786"/>
          </a:xfrm>
          <a:prstGeom prst="rect">
            <a:avLst/>
          </a:prstGeom>
        </p:spPr>
      </p:pic>
      <p:sp>
        <p:nvSpPr>
          <p:cNvPr id="256" name="Rectangle 255"/>
          <p:cNvSpPr/>
          <p:nvPr/>
        </p:nvSpPr>
        <p:spPr bwMode="black">
          <a:xfrm>
            <a:off x="3156094" y="1200944"/>
            <a:ext cx="6535573" cy="546903"/>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p>
            <a:pPr algn="ctr" defTabSz="932536">
              <a:lnSpc>
                <a:spcPct val="90000"/>
              </a:lnSpc>
              <a:spcBef>
                <a:spcPct val="20000"/>
              </a:spcBef>
              <a:spcAft>
                <a:spcPts val="408"/>
              </a:spcAft>
              <a:buClr>
                <a:prstClr val="white"/>
              </a:buClr>
              <a:buSzPct val="130000"/>
            </a:pPr>
            <a:r>
              <a:rPr lang="en-US" sz="1836" dirty="0">
                <a:solidFill>
                  <a:srgbClr val="FFFFFF"/>
                </a:solidFill>
              </a:rPr>
              <a:t>Create Service Template</a:t>
            </a:r>
          </a:p>
        </p:txBody>
      </p:sp>
      <p:pic>
        <p:nvPicPr>
          <p:cNvPr id="116" name="Picture 3"/>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174000" y="1885782"/>
            <a:ext cx="6521016" cy="49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544190" y="1931022"/>
            <a:ext cx="5923732" cy="4936182"/>
          </a:xfrm>
          <a:prstGeom prst="rect">
            <a:avLst/>
          </a:prstGeom>
          <a:noFill/>
          <a:ln w="9525">
            <a:noFill/>
            <a:miter lim="800000"/>
            <a:headEnd/>
            <a:tailEnd/>
          </a:ln>
          <a:effectLst/>
        </p:spPr>
      </p:pic>
      <p:pic>
        <p:nvPicPr>
          <p:cNvPr id="257" name="Picture 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351134" y="3443116"/>
            <a:ext cx="1816432" cy="1513612"/>
          </a:xfrm>
          <a:prstGeom prst="rect">
            <a:avLst/>
          </a:prstGeom>
          <a:noFill/>
          <a:ln w="9525">
            <a:noFill/>
            <a:miter lim="800000"/>
            <a:headEnd/>
            <a:tailEnd/>
          </a:ln>
          <a:effectLst/>
        </p:spPr>
      </p:pic>
      <p:sp>
        <p:nvSpPr>
          <p:cNvPr id="258" name="Rectangle 257"/>
          <p:cNvSpPr/>
          <p:nvPr/>
        </p:nvSpPr>
        <p:spPr bwMode="black">
          <a:xfrm>
            <a:off x="5344187" y="2103102"/>
            <a:ext cx="1805811" cy="1222753"/>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836" dirty="0">
                <a:solidFill>
                  <a:srgbClr val="FFFFFF"/>
                </a:solidFill>
              </a:rPr>
              <a:t>Create a Service Template</a:t>
            </a:r>
          </a:p>
        </p:txBody>
      </p:sp>
      <p:pic>
        <p:nvPicPr>
          <p:cNvPr id="265" name="Picture 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168745" y="1882032"/>
            <a:ext cx="6525872" cy="4706764"/>
          </a:xfrm>
          <a:prstGeom prst="rect">
            <a:avLst/>
          </a:prstGeom>
          <a:noFill/>
          <a:ln w="9525">
            <a:noFill/>
            <a:miter lim="800000"/>
            <a:headEnd/>
            <a:tailEnd/>
          </a:ln>
        </p:spPr>
      </p:pic>
      <p:pic>
        <p:nvPicPr>
          <p:cNvPr id="266" name="Picture 2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6282" y="3061380"/>
            <a:ext cx="481425" cy="502786"/>
          </a:xfrm>
          <a:prstGeom prst="rect">
            <a:avLst/>
          </a:prstGeom>
        </p:spPr>
      </p:pic>
      <p:sp>
        <p:nvSpPr>
          <p:cNvPr id="267" name="Rectangle 266"/>
          <p:cNvSpPr/>
          <p:nvPr/>
        </p:nvSpPr>
        <p:spPr bwMode="black">
          <a:xfrm>
            <a:off x="7714286" y="2094387"/>
            <a:ext cx="1805811" cy="1222753"/>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836" dirty="0">
                <a:solidFill>
                  <a:srgbClr val="FFFFFF"/>
                </a:solidFill>
              </a:rPr>
              <a:t>Deploy Services</a:t>
            </a:r>
          </a:p>
        </p:txBody>
      </p:sp>
      <p:sp>
        <p:nvSpPr>
          <p:cNvPr id="268" name="Rectangle 267"/>
          <p:cNvSpPr/>
          <p:nvPr/>
        </p:nvSpPr>
        <p:spPr bwMode="black">
          <a:xfrm>
            <a:off x="3156094" y="1200944"/>
            <a:ext cx="6535573" cy="546903"/>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p>
            <a:pPr algn="ctr" defTabSz="932536">
              <a:lnSpc>
                <a:spcPct val="90000"/>
              </a:lnSpc>
              <a:spcBef>
                <a:spcPct val="20000"/>
              </a:spcBef>
              <a:spcAft>
                <a:spcPts val="408"/>
              </a:spcAft>
              <a:buClr>
                <a:prstClr val="white"/>
              </a:buClr>
              <a:buSzPct val="130000"/>
            </a:pPr>
            <a:r>
              <a:rPr lang="en-US" sz="1836" dirty="0">
                <a:solidFill>
                  <a:srgbClr val="FFFFFF"/>
                </a:solidFill>
              </a:rPr>
              <a:t>Deploy Services</a:t>
            </a:r>
          </a:p>
        </p:txBody>
      </p:sp>
      <p:pic>
        <p:nvPicPr>
          <p:cNvPr id="269" name="Picture 2"/>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714286" y="3449068"/>
            <a:ext cx="1805811" cy="1302435"/>
          </a:xfrm>
          <a:prstGeom prst="rect">
            <a:avLst/>
          </a:prstGeom>
          <a:noFill/>
          <a:ln w="9525">
            <a:noFill/>
            <a:miter lim="800000"/>
            <a:headEnd/>
            <a:tailEnd/>
          </a:ln>
        </p:spPr>
      </p:pic>
      <p:pic>
        <p:nvPicPr>
          <p:cNvPr id="264" name="Picture 2"/>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168744" y="1885781"/>
            <a:ext cx="6519572" cy="4875133"/>
          </a:xfrm>
          <a:prstGeom prst="rect">
            <a:avLst/>
          </a:prstGeom>
          <a:noFill/>
          <a:ln w="9525">
            <a:noFill/>
            <a:miter lim="800000"/>
            <a:headEnd/>
            <a:tailEnd/>
          </a:ln>
        </p:spPr>
      </p:pic>
      <p:pic>
        <p:nvPicPr>
          <p:cNvPr id="273" name="Picture 2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6842" y="3070272"/>
            <a:ext cx="481425" cy="502786"/>
          </a:xfrm>
          <a:prstGeom prst="rect">
            <a:avLst/>
          </a:prstGeom>
        </p:spPr>
      </p:pic>
      <p:sp>
        <p:nvSpPr>
          <p:cNvPr id="274" name="Rectangle 273"/>
          <p:cNvSpPr/>
          <p:nvPr/>
        </p:nvSpPr>
        <p:spPr bwMode="black">
          <a:xfrm>
            <a:off x="3173999" y="1200944"/>
            <a:ext cx="6535573" cy="546903"/>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p>
            <a:pPr algn="ctr" defTabSz="932536">
              <a:lnSpc>
                <a:spcPct val="90000"/>
              </a:lnSpc>
              <a:spcBef>
                <a:spcPct val="20000"/>
              </a:spcBef>
              <a:spcAft>
                <a:spcPts val="408"/>
              </a:spcAft>
              <a:buClr>
                <a:prstClr val="white"/>
              </a:buClr>
              <a:buSzPct val="130000"/>
            </a:pPr>
            <a:r>
              <a:rPr lang="en-US" sz="1836" dirty="0">
                <a:solidFill>
                  <a:srgbClr val="FFFFFF"/>
                </a:solidFill>
              </a:rPr>
              <a:t>Monitor Deployed Services</a:t>
            </a:r>
          </a:p>
        </p:txBody>
      </p:sp>
      <p:sp>
        <p:nvSpPr>
          <p:cNvPr id="275" name="Rectangle 274"/>
          <p:cNvSpPr/>
          <p:nvPr/>
        </p:nvSpPr>
        <p:spPr bwMode="black">
          <a:xfrm>
            <a:off x="10091392" y="2103102"/>
            <a:ext cx="1805811" cy="1222753"/>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836" dirty="0">
                <a:solidFill>
                  <a:srgbClr val="FFFFFF"/>
                </a:solidFill>
              </a:rPr>
              <a:t>Monitor Deployed Services</a:t>
            </a:r>
          </a:p>
        </p:txBody>
      </p:sp>
      <p:pic>
        <p:nvPicPr>
          <p:cNvPr id="199" name="Picture 2"/>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0091392" y="3449635"/>
            <a:ext cx="1805811" cy="1350330"/>
          </a:xfrm>
          <a:prstGeom prst="rect">
            <a:avLst/>
          </a:prstGeom>
          <a:noFill/>
          <a:ln w="9525">
            <a:noFill/>
            <a:miter lim="800000"/>
            <a:headEnd/>
            <a:tailEnd/>
          </a:ln>
        </p:spPr>
      </p:pic>
    </p:spTree>
    <p:extLst>
      <p:ext uri="{BB962C8B-B14F-4D97-AF65-F5344CB8AC3E}">
        <p14:creationId xmlns:p14="http://schemas.microsoft.com/office/powerpoint/2010/main" val="2579496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par>
                                <p:cTn id="8" presetID="10" presetClass="entr" presetSubtype="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500"/>
                                        <p:tgtEl>
                                          <p:spTgt spid="138"/>
                                        </p:tgtEl>
                                      </p:cBhvr>
                                    </p:animEffect>
                                  </p:childTnLst>
                                </p:cTn>
                              </p:par>
                              <p:par>
                                <p:cTn id="11" presetID="10" presetClass="entr" presetSubtype="0" fill="hold"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p:cTn id="13" dur="500"/>
                                        <p:tgtEl>
                                          <p:spTgt spid="1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70"/>
                                        </p:tgtEl>
                                      </p:cBhvr>
                                    </p:animEffect>
                                    <p:set>
                                      <p:cBhvr>
                                        <p:cTn id="18" dur="1" fill="hold">
                                          <p:stCondLst>
                                            <p:cond delay="499"/>
                                          </p:stCondLst>
                                        </p:cTn>
                                        <p:tgtEl>
                                          <p:spTgt spid="17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8"/>
                                        </p:tgtEl>
                                      </p:cBhvr>
                                    </p:animEffect>
                                    <p:set>
                                      <p:cBhvr>
                                        <p:cTn id="21" dur="1" fill="hold">
                                          <p:stCondLst>
                                            <p:cond delay="499"/>
                                          </p:stCondLst>
                                        </p:cTn>
                                        <p:tgtEl>
                                          <p:spTgt spid="13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4"/>
                                        </p:tgtEl>
                                        <p:attrNameLst>
                                          <p:attrName>style.visibility</p:attrName>
                                        </p:attrNameLst>
                                      </p:cBhvr>
                                      <p:to>
                                        <p:strVal val="visible"/>
                                      </p:to>
                                    </p:set>
                                    <p:animEffect transition="in" filter="fade">
                                      <p:cBhvr>
                                        <p:cTn id="24" dur="500"/>
                                        <p:tgtEl>
                                          <p:spTgt spid="154"/>
                                        </p:tgtEl>
                                      </p:cBhvr>
                                    </p:animEffect>
                                  </p:childTnLst>
                                </p:cTn>
                              </p:par>
                              <p:par>
                                <p:cTn id="25" presetID="10" presetClass="entr" presetSubtype="0"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500"/>
                                        <p:tgtEl>
                                          <p:spTgt spid="13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fade">
                                      <p:cBhvr>
                                        <p:cTn id="34" dur="500"/>
                                        <p:tgtEl>
                                          <p:spTgt spid="127"/>
                                        </p:tgtEl>
                                      </p:cBhvr>
                                    </p:animEffect>
                                  </p:childTnLst>
                                </p:cTn>
                              </p:par>
                              <p:par>
                                <p:cTn id="35" presetID="10" presetClass="exit" presetSubtype="0" fill="hold" grpId="1" nodeType="withEffect">
                                  <p:stCondLst>
                                    <p:cond delay="0"/>
                                  </p:stCondLst>
                                  <p:childTnLst>
                                    <p:animEffect transition="out" filter="fade">
                                      <p:cBhvr>
                                        <p:cTn id="36" dur="500"/>
                                        <p:tgtEl>
                                          <p:spTgt spid="127"/>
                                        </p:tgtEl>
                                      </p:cBhvr>
                                    </p:animEffect>
                                    <p:set>
                                      <p:cBhvr>
                                        <p:cTn id="37" dur="1" fill="hold">
                                          <p:stCondLst>
                                            <p:cond delay="499"/>
                                          </p:stCondLst>
                                        </p:cTn>
                                        <p:tgtEl>
                                          <p:spTgt spid="127"/>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1" nodeType="after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fade">
                                      <p:cBhvr>
                                        <p:cTn id="41" dur="500"/>
                                        <p:tgtEl>
                                          <p:spTgt spid="128"/>
                                        </p:tgtEl>
                                      </p:cBhvr>
                                    </p:animEffect>
                                  </p:childTnLst>
                                </p:cTn>
                              </p:par>
                              <p:par>
                                <p:cTn id="42" presetID="10" presetClass="exit" presetSubtype="0" fill="hold" grpId="0" nodeType="withEffect">
                                  <p:stCondLst>
                                    <p:cond delay="0"/>
                                  </p:stCondLst>
                                  <p:childTnLst>
                                    <p:animEffect transition="out" filter="fade">
                                      <p:cBhvr>
                                        <p:cTn id="43" dur="500"/>
                                        <p:tgtEl>
                                          <p:spTgt spid="128"/>
                                        </p:tgtEl>
                                      </p:cBhvr>
                                    </p:animEffect>
                                    <p:set>
                                      <p:cBhvr>
                                        <p:cTn id="44" dur="1" fill="hold">
                                          <p:stCondLst>
                                            <p:cond delay="499"/>
                                          </p:stCondLst>
                                        </p:cTn>
                                        <p:tgtEl>
                                          <p:spTgt spid="128"/>
                                        </p:tgtEl>
                                        <p:attrNameLst>
                                          <p:attrName>style.visibility</p:attrName>
                                        </p:attrNameLst>
                                      </p:cBhvr>
                                      <p:to>
                                        <p:strVal val="hidden"/>
                                      </p:to>
                                    </p:se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29"/>
                                        </p:tgtEl>
                                        <p:attrNameLst>
                                          <p:attrName>style.visibility</p:attrName>
                                        </p:attrNameLst>
                                      </p:cBhvr>
                                      <p:to>
                                        <p:strVal val="visible"/>
                                      </p:to>
                                    </p:set>
                                    <p:animEffect transition="in" filter="fade">
                                      <p:cBhvr>
                                        <p:cTn id="48" dur="500"/>
                                        <p:tgtEl>
                                          <p:spTgt spid="12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500" fill="hold"/>
                                        <p:tgtEl>
                                          <p:spTgt spid="170"/>
                                        </p:tgtEl>
                                      </p:cBhvr>
                                      <p:by x="25000" y="25000"/>
                                    </p:animScale>
                                  </p:childTnLst>
                                </p:cTn>
                              </p:par>
                              <p:par>
                                <p:cTn id="53" presetID="6" presetClass="emph" presetSubtype="0" fill="hold" nodeType="withEffect">
                                  <p:stCondLst>
                                    <p:cond delay="0"/>
                                  </p:stCondLst>
                                  <p:childTnLst>
                                    <p:animScale>
                                      <p:cBhvr>
                                        <p:cTn id="54" dur="500" fill="hold"/>
                                        <p:tgtEl>
                                          <p:spTgt spid="138"/>
                                        </p:tgtEl>
                                      </p:cBhvr>
                                      <p:by x="25000" y="25000"/>
                                    </p:animScale>
                                  </p:childTnLst>
                                </p:cTn>
                              </p:par>
                              <p:par>
                                <p:cTn id="55" presetID="6" presetClass="emph" presetSubtype="0" fill="hold" nodeType="withEffect">
                                  <p:stCondLst>
                                    <p:cond delay="0"/>
                                  </p:stCondLst>
                                  <p:childTnLst>
                                    <p:animScale>
                                      <p:cBhvr>
                                        <p:cTn id="56" dur="500" fill="hold"/>
                                        <p:tgtEl>
                                          <p:spTgt spid="154"/>
                                        </p:tgtEl>
                                      </p:cBhvr>
                                      <p:by x="25000" y="25000"/>
                                    </p:animScale>
                                  </p:childTnLst>
                                </p:cTn>
                              </p:par>
                              <p:par>
                                <p:cTn id="57" presetID="6" presetClass="emph" presetSubtype="0" fill="hold" nodeType="withEffect">
                                  <p:stCondLst>
                                    <p:cond delay="0"/>
                                  </p:stCondLst>
                                  <p:childTnLst>
                                    <p:animScale>
                                      <p:cBhvr>
                                        <p:cTn id="58" dur="500" fill="hold"/>
                                        <p:tgtEl>
                                          <p:spTgt spid="130"/>
                                        </p:tgtEl>
                                      </p:cBhvr>
                                      <p:by x="25000" y="25000"/>
                                    </p:animScale>
                                  </p:childTnLst>
                                </p:cTn>
                              </p:par>
                              <p:par>
                                <p:cTn id="59" presetID="6" presetClass="emph" presetSubtype="0" fill="hold" nodeType="withEffect">
                                  <p:stCondLst>
                                    <p:cond delay="0"/>
                                  </p:stCondLst>
                                  <p:childTnLst>
                                    <p:animScale>
                                      <p:cBhvr>
                                        <p:cTn id="60" dur="500" fill="hold"/>
                                        <p:tgtEl>
                                          <p:spTgt spid="9"/>
                                        </p:tgtEl>
                                      </p:cBhvr>
                                      <p:by x="25000" y="25000"/>
                                    </p:animScale>
                                  </p:childTnLst>
                                </p:cTn>
                              </p:par>
                              <p:par>
                                <p:cTn id="61" presetID="6" presetClass="emph" presetSubtype="0" fill="hold" grpId="2" nodeType="withEffect">
                                  <p:stCondLst>
                                    <p:cond delay="0"/>
                                  </p:stCondLst>
                                  <p:childTnLst>
                                    <p:animScale>
                                      <p:cBhvr>
                                        <p:cTn id="62" dur="500" fill="hold"/>
                                        <p:tgtEl>
                                          <p:spTgt spid="127"/>
                                        </p:tgtEl>
                                      </p:cBhvr>
                                      <p:by x="25000" y="25000"/>
                                    </p:animScale>
                                  </p:childTnLst>
                                </p:cTn>
                              </p:par>
                              <p:par>
                                <p:cTn id="63" presetID="6" presetClass="emph" presetSubtype="0" fill="hold" grpId="2" nodeType="withEffect">
                                  <p:stCondLst>
                                    <p:cond delay="0"/>
                                  </p:stCondLst>
                                  <p:childTnLst>
                                    <p:animScale>
                                      <p:cBhvr>
                                        <p:cTn id="64" dur="500" fill="hold"/>
                                        <p:tgtEl>
                                          <p:spTgt spid="128"/>
                                        </p:tgtEl>
                                      </p:cBhvr>
                                      <p:by x="25000" y="25000"/>
                                    </p:animScale>
                                  </p:childTnLst>
                                </p:cTn>
                              </p:par>
                              <p:par>
                                <p:cTn id="65" presetID="6" presetClass="emph" presetSubtype="0" fill="hold" grpId="1" nodeType="withEffect">
                                  <p:stCondLst>
                                    <p:cond delay="0"/>
                                  </p:stCondLst>
                                  <p:childTnLst>
                                    <p:animScale>
                                      <p:cBhvr>
                                        <p:cTn id="66" dur="500" fill="hold"/>
                                        <p:tgtEl>
                                          <p:spTgt spid="129"/>
                                        </p:tgtEl>
                                      </p:cBhvr>
                                      <p:by x="25000" y="25000"/>
                                    </p:animScale>
                                  </p:childTnLst>
                                </p:cTn>
                              </p:par>
                              <p:par>
                                <p:cTn id="67" presetID="6" presetClass="emph" presetSubtype="0" fill="hold" grpId="0" nodeType="withEffect">
                                  <p:stCondLst>
                                    <p:cond delay="0"/>
                                  </p:stCondLst>
                                  <p:childTnLst>
                                    <p:animScale>
                                      <p:cBhvr>
                                        <p:cTn id="68" dur="500" fill="hold"/>
                                        <p:tgtEl>
                                          <p:spTgt spid="204"/>
                                        </p:tgtEl>
                                      </p:cBhvr>
                                      <p:by x="25000" y="25000"/>
                                    </p:animScale>
                                  </p:childTnLst>
                                </p:cTn>
                              </p:par>
                              <p:par>
                                <p:cTn id="69" presetID="10" presetClass="exit" presetSubtype="0" fill="hold" nodeType="withEffect">
                                  <p:stCondLst>
                                    <p:cond delay="0"/>
                                  </p:stCondLst>
                                  <p:childTnLst>
                                    <p:animEffect transition="out" filter="fade">
                                      <p:cBhvr>
                                        <p:cTn id="70" dur="250"/>
                                        <p:tgtEl>
                                          <p:spTgt spid="170"/>
                                        </p:tgtEl>
                                      </p:cBhvr>
                                    </p:animEffect>
                                    <p:set>
                                      <p:cBhvr>
                                        <p:cTn id="71" dur="1" fill="hold">
                                          <p:stCondLst>
                                            <p:cond delay="249"/>
                                          </p:stCondLst>
                                        </p:cTn>
                                        <p:tgtEl>
                                          <p:spTgt spid="17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50"/>
                                        <p:tgtEl>
                                          <p:spTgt spid="138"/>
                                        </p:tgtEl>
                                      </p:cBhvr>
                                    </p:animEffect>
                                    <p:set>
                                      <p:cBhvr>
                                        <p:cTn id="74" dur="1" fill="hold">
                                          <p:stCondLst>
                                            <p:cond delay="249"/>
                                          </p:stCondLst>
                                        </p:cTn>
                                        <p:tgtEl>
                                          <p:spTgt spid="138"/>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50"/>
                                        <p:tgtEl>
                                          <p:spTgt spid="154"/>
                                        </p:tgtEl>
                                      </p:cBhvr>
                                    </p:animEffect>
                                    <p:set>
                                      <p:cBhvr>
                                        <p:cTn id="77" dur="1" fill="hold">
                                          <p:stCondLst>
                                            <p:cond delay="249"/>
                                          </p:stCondLst>
                                        </p:cTn>
                                        <p:tgtEl>
                                          <p:spTgt spid="154"/>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50"/>
                                        <p:tgtEl>
                                          <p:spTgt spid="130"/>
                                        </p:tgtEl>
                                      </p:cBhvr>
                                    </p:animEffect>
                                    <p:set>
                                      <p:cBhvr>
                                        <p:cTn id="80" dur="1" fill="hold">
                                          <p:stCondLst>
                                            <p:cond delay="249"/>
                                          </p:stCondLst>
                                        </p:cTn>
                                        <p:tgtEl>
                                          <p:spTgt spid="13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250"/>
                                        <p:tgtEl>
                                          <p:spTgt spid="9"/>
                                        </p:tgtEl>
                                      </p:cBhvr>
                                    </p:animEffect>
                                    <p:set>
                                      <p:cBhvr>
                                        <p:cTn id="83" dur="1" fill="hold">
                                          <p:stCondLst>
                                            <p:cond delay="249"/>
                                          </p:stCondLst>
                                        </p:cTn>
                                        <p:tgtEl>
                                          <p:spTgt spid="9"/>
                                        </p:tgtEl>
                                        <p:attrNameLst>
                                          <p:attrName>style.visibility</p:attrName>
                                        </p:attrNameLst>
                                      </p:cBhvr>
                                      <p:to>
                                        <p:strVal val="hidden"/>
                                      </p:to>
                                    </p:set>
                                  </p:childTnLst>
                                </p:cTn>
                              </p:par>
                              <p:par>
                                <p:cTn id="84" presetID="10" presetClass="exit" presetSubtype="0" fill="hold" grpId="3" nodeType="withEffect">
                                  <p:stCondLst>
                                    <p:cond delay="0"/>
                                  </p:stCondLst>
                                  <p:childTnLst>
                                    <p:animEffect transition="out" filter="fade">
                                      <p:cBhvr>
                                        <p:cTn id="85" dur="250"/>
                                        <p:tgtEl>
                                          <p:spTgt spid="127"/>
                                        </p:tgtEl>
                                      </p:cBhvr>
                                    </p:animEffect>
                                    <p:set>
                                      <p:cBhvr>
                                        <p:cTn id="86" dur="1" fill="hold">
                                          <p:stCondLst>
                                            <p:cond delay="249"/>
                                          </p:stCondLst>
                                        </p:cTn>
                                        <p:tgtEl>
                                          <p:spTgt spid="127"/>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50"/>
                                        <p:tgtEl>
                                          <p:spTgt spid="128"/>
                                        </p:tgtEl>
                                      </p:cBhvr>
                                    </p:animEffect>
                                    <p:set>
                                      <p:cBhvr>
                                        <p:cTn id="89" dur="1" fill="hold">
                                          <p:stCondLst>
                                            <p:cond delay="249"/>
                                          </p:stCondLst>
                                        </p:cTn>
                                        <p:tgtEl>
                                          <p:spTgt spid="128"/>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250"/>
                                        <p:tgtEl>
                                          <p:spTgt spid="129"/>
                                        </p:tgtEl>
                                      </p:cBhvr>
                                    </p:animEffect>
                                    <p:set>
                                      <p:cBhvr>
                                        <p:cTn id="92" dur="1" fill="hold">
                                          <p:stCondLst>
                                            <p:cond delay="249"/>
                                          </p:stCondLst>
                                        </p:cTn>
                                        <p:tgtEl>
                                          <p:spTgt spid="12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04"/>
                                        </p:tgtEl>
                                      </p:cBhvr>
                                    </p:animEffect>
                                    <p:set>
                                      <p:cBhvr>
                                        <p:cTn id="95" dur="1" fill="hold">
                                          <p:stCondLst>
                                            <p:cond delay="499"/>
                                          </p:stCondLst>
                                        </p:cTn>
                                        <p:tgtEl>
                                          <p:spTgt spid="204"/>
                                        </p:tgtEl>
                                        <p:attrNameLst>
                                          <p:attrName>style.visibility</p:attrName>
                                        </p:attrNameLst>
                                      </p:cBhvr>
                                      <p:to>
                                        <p:strVal val="hidden"/>
                                      </p:to>
                                    </p:set>
                                  </p:childTnLst>
                                </p:cTn>
                              </p:par>
                            </p:childTnLst>
                          </p:cTn>
                        </p:par>
                        <p:par>
                          <p:cTn id="96" fill="hold">
                            <p:stCondLst>
                              <p:cond delay="500"/>
                            </p:stCondLst>
                            <p:childTnLst>
                              <p:par>
                                <p:cTn id="97" presetID="53" presetClass="entr" presetSubtype="16" fill="hold" nodeType="after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p:cTn id="99" dur="500" fill="hold"/>
                                        <p:tgtEl>
                                          <p:spTgt spid="13"/>
                                        </p:tgtEl>
                                        <p:attrNameLst>
                                          <p:attrName>ppt_w</p:attrName>
                                        </p:attrNameLst>
                                      </p:cBhvr>
                                      <p:tavLst>
                                        <p:tav tm="0">
                                          <p:val>
                                            <p:fltVal val="0"/>
                                          </p:val>
                                        </p:tav>
                                        <p:tav tm="100000">
                                          <p:val>
                                            <p:strVal val="#ppt_w"/>
                                          </p:val>
                                        </p:tav>
                                      </p:tavLst>
                                    </p:anim>
                                    <p:anim calcmode="lin" valueType="num">
                                      <p:cBhvr>
                                        <p:cTn id="100" dur="500" fill="hold"/>
                                        <p:tgtEl>
                                          <p:spTgt spid="13"/>
                                        </p:tgtEl>
                                        <p:attrNameLst>
                                          <p:attrName>ppt_h</p:attrName>
                                        </p:attrNameLst>
                                      </p:cBhvr>
                                      <p:tavLst>
                                        <p:tav tm="0">
                                          <p:val>
                                            <p:fltVal val="0"/>
                                          </p:val>
                                        </p:tav>
                                        <p:tav tm="100000">
                                          <p:val>
                                            <p:strVal val="#ppt_h"/>
                                          </p:val>
                                        </p:tav>
                                      </p:tavLst>
                                    </p:anim>
                                    <p:animEffect transition="in" filter="fade">
                                      <p:cBhvr>
                                        <p:cTn id="101" dur="500"/>
                                        <p:tgtEl>
                                          <p:spTgt spid="13"/>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5"/>
                                        </p:tgtEl>
                                        <p:attrNameLst>
                                          <p:attrName>style.visibility</p:attrName>
                                        </p:attrNameLst>
                                      </p:cBhvr>
                                      <p:to>
                                        <p:strVal val="visible"/>
                                      </p:to>
                                    </p:set>
                                    <p:anim calcmode="lin" valueType="num">
                                      <p:cBhvr>
                                        <p:cTn id="104" dur="500" fill="hold"/>
                                        <p:tgtEl>
                                          <p:spTgt spid="95"/>
                                        </p:tgtEl>
                                        <p:attrNameLst>
                                          <p:attrName>ppt_w</p:attrName>
                                        </p:attrNameLst>
                                      </p:cBhvr>
                                      <p:tavLst>
                                        <p:tav tm="0">
                                          <p:val>
                                            <p:fltVal val="0"/>
                                          </p:val>
                                        </p:tav>
                                        <p:tav tm="100000">
                                          <p:val>
                                            <p:strVal val="#ppt_w"/>
                                          </p:val>
                                        </p:tav>
                                      </p:tavLst>
                                    </p:anim>
                                    <p:anim calcmode="lin" valueType="num">
                                      <p:cBhvr>
                                        <p:cTn id="105" dur="500" fill="hold"/>
                                        <p:tgtEl>
                                          <p:spTgt spid="95"/>
                                        </p:tgtEl>
                                        <p:attrNameLst>
                                          <p:attrName>ppt_h</p:attrName>
                                        </p:attrNameLst>
                                      </p:cBhvr>
                                      <p:tavLst>
                                        <p:tav tm="0">
                                          <p:val>
                                            <p:fltVal val="0"/>
                                          </p:val>
                                        </p:tav>
                                        <p:tav tm="100000">
                                          <p:val>
                                            <p:strVal val="#ppt_h"/>
                                          </p:val>
                                        </p:tav>
                                      </p:tavLst>
                                    </p:anim>
                                    <p:animEffect transition="in" filter="fade">
                                      <p:cBhvr>
                                        <p:cTn id="106" dur="500"/>
                                        <p:tgtEl>
                                          <p:spTgt spid="95"/>
                                        </p:tgtEl>
                                      </p:cBhvr>
                                    </p:animEffect>
                                  </p:childTnLst>
                                </p:cTn>
                              </p:par>
                            </p:childTnLst>
                          </p:cTn>
                        </p:par>
                        <p:par>
                          <p:cTn id="107" fill="hold">
                            <p:stCondLst>
                              <p:cond delay="1000"/>
                            </p:stCondLst>
                            <p:childTnLst>
                              <p:par>
                                <p:cTn id="108" presetID="53" presetClass="entr" presetSubtype="16" fill="hold" nodeType="afterEffect">
                                  <p:stCondLst>
                                    <p:cond delay="0"/>
                                  </p:stCondLst>
                                  <p:childTnLst>
                                    <p:set>
                                      <p:cBhvr>
                                        <p:cTn id="109" dur="1" fill="hold">
                                          <p:stCondLst>
                                            <p:cond delay="0"/>
                                          </p:stCondLst>
                                        </p:cTn>
                                        <p:tgtEl>
                                          <p:spTgt spid="5"/>
                                        </p:tgtEl>
                                        <p:attrNameLst>
                                          <p:attrName>style.visibility</p:attrName>
                                        </p:attrNameLst>
                                      </p:cBhvr>
                                      <p:to>
                                        <p:strVal val="visible"/>
                                      </p:to>
                                    </p:set>
                                    <p:anim calcmode="lin" valueType="num">
                                      <p:cBhvr>
                                        <p:cTn id="110" dur="500" fill="hold"/>
                                        <p:tgtEl>
                                          <p:spTgt spid="5"/>
                                        </p:tgtEl>
                                        <p:attrNameLst>
                                          <p:attrName>ppt_w</p:attrName>
                                        </p:attrNameLst>
                                      </p:cBhvr>
                                      <p:tavLst>
                                        <p:tav tm="0">
                                          <p:val>
                                            <p:fltVal val="0"/>
                                          </p:val>
                                        </p:tav>
                                        <p:tav tm="100000">
                                          <p:val>
                                            <p:strVal val="#ppt_w"/>
                                          </p:val>
                                        </p:tav>
                                      </p:tavLst>
                                    </p:anim>
                                    <p:anim calcmode="lin" valueType="num">
                                      <p:cBhvr>
                                        <p:cTn id="111" dur="500" fill="hold"/>
                                        <p:tgtEl>
                                          <p:spTgt spid="5"/>
                                        </p:tgtEl>
                                        <p:attrNameLst>
                                          <p:attrName>ppt_h</p:attrName>
                                        </p:attrNameLst>
                                      </p:cBhvr>
                                      <p:tavLst>
                                        <p:tav tm="0">
                                          <p:val>
                                            <p:fltVal val="0"/>
                                          </p:val>
                                        </p:tav>
                                        <p:tav tm="100000">
                                          <p:val>
                                            <p:strVal val="#ppt_h"/>
                                          </p:val>
                                        </p:tav>
                                      </p:tavLst>
                                    </p:anim>
                                    <p:animEffect transition="in" filter="fade">
                                      <p:cBhvr>
                                        <p:cTn id="112" dur="500"/>
                                        <p:tgtEl>
                                          <p:spTgt spid="5"/>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72"/>
                                        </p:tgtEl>
                                        <p:attrNameLst>
                                          <p:attrName>style.visibility</p:attrName>
                                        </p:attrNameLst>
                                      </p:cBhvr>
                                      <p:to>
                                        <p:strVal val="visible"/>
                                      </p:to>
                                    </p:set>
                                  </p:childTnLst>
                                </p:cTn>
                              </p:par>
                              <p:par>
                                <p:cTn id="117" presetID="9" presetClass="emph" presetSubtype="0" nodeType="withEffect">
                                  <p:stCondLst>
                                    <p:cond delay="0"/>
                                  </p:stCondLst>
                                  <p:childTnLst>
                                    <p:set>
                                      <p:cBhvr rctx="PPT">
                                        <p:cTn id="118" dur="indefinite"/>
                                        <p:tgtEl>
                                          <p:spTgt spid="13"/>
                                        </p:tgtEl>
                                        <p:attrNameLst>
                                          <p:attrName>style.opacity</p:attrName>
                                        </p:attrNameLst>
                                      </p:cBhvr>
                                      <p:to>
                                        <p:strVal val="0.05"/>
                                      </p:to>
                                    </p:set>
                                    <p:animEffect filter="image" prLst="opacity: 0.05">
                                      <p:cBhvr rctx="IE">
                                        <p:cTn id="119" dur="indefinite"/>
                                        <p:tgtEl>
                                          <p:spTgt spid="13"/>
                                        </p:tgtEl>
                                      </p:cBhvr>
                                    </p:animEffect>
                                  </p:childTnLst>
                                </p:cTn>
                              </p:par>
                              <p:par>
                                <p:cTn id="120" presetID="10" presetClass="entr" presetSubtype="0" fill="hold" grpId="2" nodeType="withEffect">
                                  <p:stCondLst>
                                    <p:cond delay="0"/>
                                  </p:stCondLst>
                                  <p:childTnLst>
                                    <p:set>
                                      <p:cBhvr>
                                        <p:cTn id="121" dur="1" fill="hold">
                                          <p:stCondLst>
                                            <p:cond delay="0"/>
                                          </p:stCondLst>
                                        </p:cTn>
                                        <p:tgtEl>
                                          <p:spTgt spid="205"/>
                                        </p:tgtEl>
                                        <p:attrNameLst>
                                          <p:attrName>style.visibility</p:attrName>
                                        </p:attrNameLst>
                                      </p:cBhvr>
                                      <p:to>
                                        <p:strVal val="visible"/>
                                      </p:to>
                                    </p:set>
                                    <p:animEffect transition="in" filter="fade">
                                      <p:cBhvr>
                                        <p:cTn id="122" dur="500"/>
                                        <p:tgtEl>
                                          <p:spTgt spid="205"/>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208"/>
                                        </p:tgtEl>
                                        <p:attrNameLst>
                                          <p:attrName>style.visibility</p:attrName>
                                        </p:attrNameLst>
                                      </p:cBhvr>
                                      <p:to>
                                        <p:strVal val="visible"/>
                                      </p:to>
                                    </p:set>
                                    <p:anim calcmode="lin" valueType="num">
                                      <p:cBhvr>
                                        <p:cTn id="127" dur="500" fill="hold"/>
                                        <p:tgtEl>
                                          <p:spTgt spid="208"/>
                                        </p:tgtEl>
                                        <p:attrNameLst>
                                          <p:attrName>ppt_w</p:attrName>
                                        </p:attrNameLst>
                                      </p:cBhvr>
                                      <p:tavLst>
                                        <p:tav tm="0">
                                          <p:val>
                                            <p:fltVal val="0"/>
                                          </p:val>
                                        </p:tav>
                                        <p:tav tm="100000">
                                          <p:val>
                                            <p:strVal val="#ppt_w"/>
                                          </p:val>
                                        </p:tav>
                                      </p:tavLst>
                                    </p:anim>
                                    <p:anim calcmode="lin" valueType="num">
                                      <p:cBhvr>
                                        <p:cTn id="128" dur="500" fill="hold"/>
                                        <p:tgtEl>
                                          <p:spTgt spid="208"/>
                                        </p:tgtEl>
                                        <p:attrNameLst>
                                          <p:attrName>ppt_h</p:attrName>
                                        </p:attrNameLst>
                                      </p:cBhvr>
                                      <p:tavLst>
                                        <p:tav tm="0">
                                          <p:val>
                                            <p:fltVal val="0"/>
                                          </p:val>
                                        </p:tav>
                                        <p:tav tm="100000">
                                          <p:val>
                                            <p:strVal val="#ppt_h"/>
                                          </p:val>
                                        </p:tav>
                                      </p:tavLst>
                                    </p:anim>
                                    <p:animEffect transition="in" filter="fade">
                                      <p:cBhvr>
                                        <p:cTn id="129" dur="500"/>
                                        <p:tgtEl>
                                          <p:spTgt spid="208"/>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nodeType="clickEffect">
                                  <p:stCondLst>
                                    <p:cond delay="0"/>
                                  </p:stCondLst>
                                  <p:childTnLst>
                                    <p:set>
                                      <p:cBhvr>
                                        <p:cTn id="133" dur="1" fill="hold">
                                          <p:stCondLst>
                                            <p:cond delay="0"/>
                                          </p:stCondLst>
                                        </p:cTn>
                                        <p:tgtEl>
                                          <p:spTgt spid="206"/>
                                        </p:tgtEl>
                                        <p:attrNameLst>
                                          <p:attrName>style.visibility</p:attrName>
                                        </p:attrNameLst>
                                      </p:cBhvr>
                                      <p:to>
                                        <p:strVal val="visible"/>
                                      </p:to>
                                    </p:set>
                                    <p:anim calcmode="lin" valueType="num">
                                      <p:cBhvr>
                                        <p:cTn id="134" dur="500" fill="hold"/>
                                        <p:tgtEl>
                                          <p:spTgt spid="206"/>
                                        </p:tgtEl>
                                        <p:attrNameLst>
                                          <p:attrName>ppt_w</p:attrName>
                                        </p:attrNameLst>
                                      </p:cBhvr>
                                      <p:tavLst>
                                        <p:tav tm="0">
                                          <p:val>
                                            <p:fltVal val="0"/>
                                          </p:val>
                                        </p:tav>
                                        <p:tav tm="100000">
                                          <p:val>
                                            <p:strVal val="#ppt_w"/>
                                          </p:val>
                                        </p:tav>
                                      </p:tavLst>
                                    </p:anim>
                                    <p:anim calcmode="lin" valueType="num">
                                      <p:cBhvr>
                                        <p:cTn id="135" dur="500" fill="hold"/>
                                        <p:tgtEl>
                                          <p:spTgt spid="206"/>
                                        </p:tgtEl>
                                        <p:attrNameLst>
                                          <p:attrName>ppt_h</p:attrName>
                                        </p:attrNameLst>
                                      </p:cBhvr>
                                      <p:tavLst>
                                        <p:tav tm="0">
                                          <p:val>
                                            <p:fltVal val="0"/>
                                          </p:val>
                                        </p:tav>
                                        <p:tav tm="100000">
                                          <p:val>
                                            <p:strVal val="#ppt_h"/>
                                          </p:val>
                                        </p:tav>
                                      </p:tavLst>
                                    </p:anim>
                                    <p:animEffect transition="in" filter="fade">
                                      <p:cBhvr>
                                        <p:cTn id="136" dur="500"/>
                                        <p:tgtEl>
                                          <p:spTgt spid="206"/>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116"/>
                                        </p:tgtEl>
                                        <p:attrNameLst>
                                          <p:attrName>style.visibility</p:attrName>
                                        </p:attrNameLst>
                                      </p:cBhvr>
                                      <p:to>
                                        <p:strVal val="visible"/>
                                      </p:to>
                                    </p:set>
                                    <p:anim calcmode="lin" valueType="num">
                                      <p:cBhvr>
                                        <p:cTn id="141" dur="500" fill="hold"/>
                                        <p:tgtEl>
                                          <p:spTgt spid="116"/>
                                        </p:tgtEl>
                                        <p:attrNameLst>
                                          <p:attrName>ppt_w</p:attrName>
                                        </p:attrNameLst>
                                      </p:cBhvr>
                                      <p:tavLst>
                                        <p:tav tm="0">
                                          <p:val>
                                            <p:fltVal val="0"/>
                                          </p:val>
                                        </p:tav>
                                        <p:tav tm="100000">
                                          <p:val>
                                            <p:strVal val="#ppt_w"/>
                                          </p:val>
                                        </p:tav>
                                      </p:tavLst>
                                    </p:anim>
                                    <p:anim calcmode="lin" valueType="num">
                                      <p:cBhvr>
                                        <p:cTn id="142" dur="500" fill="hold"/>
                                        <p:tgtEl>
                                          <p:spTgt spid="116"/>
                                        </p:tgtEl>
                                        <p:attrNameLst>
                                          <p:attrName>ppt_h</p:attrName>
                                        </p:attrNameLst>
                                      </p:cBhvr>
                                      <p:tavLst>
                                        <p:tav tm="0">
                                          <p:val>
                                            <p:fltVal val="0"/>
                                          </p:val>
                                        </p:tav>
                                        <p:tav tm="100000">
                                          <p:val>
                                            <p:strVal val="#ppt_h"/>
                                          </p:val>
                                        </p:tav>
                                      </p:tavLst>
                                    </p:anim>
                                    <p:animEffect transition="in" filter="fade">
                                      <p:cBhvr>
                                        <p:cTn id="143" dur="500"/>
                                        <p:tgtEl>
                                          <p:spTgt spid="116"/>
                                        </p:tgtEl>
                                      </p:cBhvr>
                                    </p:animEffect>
                                  </p:childTnLst>
                                </p:cTn>
                              </p:par>
                            </p:childTnLst>
                          </p:cTn>
                        </p:par>
                      </p:childTnLst>
                    </p:cTn>
                  </p:par>
                  <p:par>
                    <p:cTn id="144" fill="hold">
                      <p:stCondLst>
                        <p:cond delay="indefinite"/>
                      </p:stCondLst>
                      <p:childTnLst>
                        <p:par>
                          <p:cTn id="145" fill="hold">
                            <p:stCondLst>
                              <p:cond delay="0"/>
                            </p:stCondLst>
                            <p:childTnLst>
                              <p:par>
                                <p:cTn id="146" presetID="6" presetClass="emph" presetSubtype="0" fill="hold" nodeType="clickEffect">
                                  <p:stCondLst>
                                    <p:cond delay="0"/>
                                  </p:stCondLst>
                                  <p:childTnLst>
                                    <p:animScale>
                                      <p:cBhvr>
                                        <p:cTn id="147" dur="500" fill="hold"/>
                                        <p:tgtEl>
                                          <p:spTgt spid="116"/>
                                        </p:tgtEl>
                                      </p:cBhvr>
                                      <p:by x="25000" y="25000"/>
                                    </p:animScale>
                                  </p:childTnLst>
                                </p:cTn>
                              </p:par>
                              <p:par>
                                <p:cTn id="148" presetID="6" presetClass="emph" presetSubtype="0" fill="hold" grpId="0" nodeType="withEffect">
                                  <p:stCondLst>
                                    <p:cond delay="0"/>
                                  </p:stCondLst>
                                  <p:childTnLst>
                                    <p:animScale>
                                      <p:cBhvr>
                                        <p:cTn id="149" dur="500" fill="hold"/>
                                        <p:tgtEl>
                                          <p:spTgt spid="205"/>
                                        </p:tgtEl>
                                      </p:cBhvr>
                                      <p:by x="25000" y="25000"/>
                                    </p:animScale>
                                  </p:childTnLst>
                                </p:cTn>
                              </p:par>
                              <p:par>
                                <p:cTn id="150" presetID="6" presetClass="emph" presetSubtype="0" fill="hold" nodeType="withEffect">
                                  <p:stCondLst>
                                    <p:cond delay="0"/>
                                  </p:stCondLst>
                                  <p:childTnLst>
                                    <p:animScale>
                                      <p:cBhvr>
                                        <p:cTn id="151" dur="500" fill="hold"/>
                                        <p:tgtEl>
                                          <p:spTgt spid="208"/>
                                        </p:tgtEl>
                                      </p:cBhvr>
                                      <p:by x="25000" y="25000"/>
                                    </p:animScale>
                                  </p:childTnLst>
                                </p:cTn>
                              </p:par>
                              <p:par>
                                <p:cTn id="152" presetID="6" presetClass="emph" presetSubtype="0" fill="hold" nodeType="withEffect">
                                  <p:stCondLst>
                                    <p:cond delay="0"/>
                                  </p:stCondLst>
                                  <p:childTnLst>
                                    <p:animScale>
                                      <p:cBhvr>
                                        <p:cTn id="153" dur="500" fill="hold"/>
                                        <p:tgtEl>
                                          <p:spTgt spid="206"/>
                                        </p:tgtEl>
                                      </p:cBhvr>
                                      <p:by x="25000" y="25000"/>
                                    </p:animScale>
                                  </p:childTnLst>
                                </p:cTn>
                              </p:par>
                              <p:par>
                                <p:cTn id="154" presetID="10" presetClass="exit" presetSubtype="0" fill="hold" nodeType="withEffect">
                                  <p:stCondLst>
                                    <p:cond delay="0"/>
                                  </p:stCondLst>
                                  <p:childTnLst>
                                    <p:animEffect transition="out" filter="fade">
                                      <p:cBhvr>
                                        <p:cTn id="155" dur="500"/>
                                        <p:tgtEl>
                                          <p:spTgt spid="116"/>
                                        </p:tgtEl>
                                      </p:cBhvr>
                                    </p:animEffect>
                                    <p:set>
                                      <p:cBhvr>
                                        <p:cTn id="156" dur="1" fill="hold">
                                          <p:stCondLst>
                                            <p:cond delay="499"/>
                                          </p:stCondLst>
                                        </p:cTn>
                                        <p:tgtEl>
                                          <p:spTgt spid="116"/>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205"/>
                                        </p:tgtEl>
                                      </p:cBhvr>
                                    </p:animEffect>
                                    <p:set>
                                      <p:cBhvr>
                                        <p:cTn id="159" dur="1" fill="hold">
                                          <p:stCondLst>
                                            <p:cond delay="499"/>
                                          </p:stCondLst>
                                        </p:cTn>
                                        <p:tgtEl>
                                          <p:spTgt spid="205"/>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208"/>
                                        </p:tgtEl>
                                      </p:cBhvr>
                                    </p:animEffect>
                                    <p:set>
                                      <p:cBhvr>
                                        <p:cTn id="162" dur="1" fill="hold">
                                          <p:stCondLst>
                                            <p:cond delay="499"/>
                                          </p:stCondLst>
                                        </p:cTn>
                                        <p:tgtEl>
                                          <p:spTgt spid="208"/>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206"/>
                                        </p:tgtEl>
                                      </p:cBhvr>
                                    </p:animEffect>
                                    <p:set>
                                      <p:cBhvr>
                                        <p:cTn id="165" dur="1" fill="hold">
                                          <p:stCondLst>
                                            <p:cond delay="499"/>
                                          </p:stCondLst>
                                        </p:cTn>
                                        <p:tgtEl>
                                          <p:spTgt spid="206"/>
                                        </p:tgtEl>
                                        <p:attrNameLst>
                                          <p:attrName>style.visibility</p:attrName>
                                        </p:attrNameLst>
                                      </p:cBhvr>
                                      <p:to>
                                        <p:strVal val="hidden"/>
                                      </p:to>
                                    </p:set>
                                  </p:childTnLst>
                                </p:cTn>
                              </p:par>
                            </p:childTnLst>
                          </p:cTn>
                        </p:par>
                        <p:par>
                          <p:cTn id="166" fill="hold">
                            <p:stCondLst>
                              <p:cond delay="500"/>
                            </p:stCondLst>
                            <p:childTnLst>
                              <p:par>
                                <p:cTn id="167" presetID="53" presetClass="entr" presetSubtype="16" fill="hold" grpId="0" nodeType="afterEffect">
                                  <p:stCondLst>
                                    <p:cond delay="0"/>
                                  </p:stCondLst>
                                  <p:childTnLst>
                                    <p:set>
                                      <p:cBhvr>
                                        <p:cTn id="168" dur="1" fill="hold">
                                          <p:stCondLst>
                                            <p:cond delay="0"/>
                                          </p:stCondLst>
                                        </p:cTn>
                                        <p:tgtEl>
                                          <p:spTgt spid="115"/>
                                        </p:tgtEl>
                                        <p:attrNameLst>
                                          <p:attrName>style.visibility</p:attrName>
                                        </p:attrNameLst>
                                      </p:cBhvr>
                                      <p:to>
                                        <p:strVal val="visible"/>
                                      </p:to>
                                    </p:set>
                                    <p:anim calcmode="lin" valueType="num">
                                      <p:cBhvr>
                                        <p:cTn id="169" dur="500" fill="hold"/>
                                        <p:tgtEl>
                                          <p:spTgt spid="115"/>
                                        </p:tgtEl>
                                        <p:attrNameLst>
                                          <p:attrName>ppt_w</p:attrName>
                                        </p:attrNameLst>
                                      </p:cBhvr>
                                      <p:tavLst>
                                        <p:tav tm="0">
                                          <p:val>
                                            <p:fltVal val="0"/>
                                          </p:val>
                                        </p:tav>
                                        <p:tav tm="100000">
                                          <p:val>
                                            <p:strVal val="#ppt_w"/>
                                          </p:val>
                                        </p:tav>
                                      </p:tavLst>
                                    </p:anim>
                                    <p:anim calcmode="lin" valueType="num">
                                      <p:cBhvr>
                                        <p:cTn id="170" dur="500" fill="hold"/>
                                        <p:tgtEl>
                                          <p:spTgt spid="115"/>
                                        </p:tgtEl>
                                        <p:attrNameLst>
                                          <p:attrName>ppt_h</p:attrName>
                                        </p:attrNameLst>
                                      </p:cBhvr>
                                      <p:tavLst>
                                        <p:tav tm="0">
                                          <p:val>
                                            <p:fltVal val="0"/>
                                          </p:val>
                                        </p:tav>
                                        <p:tav tm="100000">
                                          <p:val>
                                            <p:strVal val="#ppt_h"/>
                                          </p:val>
                                        </p:tav>
                                      </p:tavLst>
                                    </p:anim>
                                    <p:animEffect transition="in" filter="fade">
                                      <p:cBhvr>
                                        <p:cTn id="171" dur="500"/>
                                        <p:tgtEl>
                                          <p:spTgt spid="115"/>
                                        </p:tgtEl>
                                      </p:cBhvr>
                                    </p:animEffect>
                                  </p:childTnLst>
                                </p:cTn>
                              </p:par>
                            </p:childTnLst>
                          </p:cTn>
                        </p:par>
                        <p:par>
                          <p:cTn id="172" fill="hold">
                            <p:stCondLst>
                              <p:cond delay="1000"/>
                            </p:stCondLst>
                            <p:childTnLst>
                              <p:par>
                                <p:cTn id="173" presetID="10" presetClass="entr" presetSubtype="0" fill="hold" nodeType="afterEffect">
                                  <p:stCondLst>
                                    <p:cond delay="0"/>
                                  </p:stCondLst>
                                  <p:childTnLst>
                                    <p:set>
                                      <p:cBhvr>
                                        <p:cTn id="174" dur="1" fill="hold">
                                          <p:stCondLst>
                                            <p:cond delay="0"/>
                                          </p:stCondLst>
                                        </p:cTn>
                                        <p:tgtEl>
                                          <p:spTgt spid="231"/>
                                        </p:tgtEl>
                                        <p:attrNameLst>
                                          <p:attrName>style.visibility</p:attrName>
                                        </p:attrNameLst>
                                      </p:cBhvr>
                                      <p:to>
                                        <p:strVal val="visible"/>
                                      </p:to>
                                    </p:set>
                                    <p:animEffect transition="in" filter="fade">
                                      <p:cBhvr>
                                        <p:cTn id="175" dur="500"/>
                                        <p:tgtEl>
                                          <p:spTgt spid="231"/>
                                        </p:tgtEl>
                                      </p:cBhvr>
                                    </p:animEffect>
                                  </p:childTnLst>
                                </p:cTn>
                              </p:par>
                              <p:par>
                                <p:cTn id="176" presetID="10" presetClass="entr" presetSubtype="0" fill="hold" nodeType="withEffect">
                                  <p:stCondLst>
                                    <p:cond delay="0"/>
                                  </p:stCondLst>
                                  <p:childTnLst>
                                    <p:set>
                                      <p:cBhvr>
                                        <p:cTn id="177" dur="1" fill="hold">
                                          <p:stCondLst>
                                            <p:cond delay="0"/>
                                          </p:stCondLst>
                                        </p:cTn>
                                        <p:tgtEl>
                                          <p:spTgt spid="254"/>
                                        </p:tgtEl>
                                        <p:attrNameLst>
                                          <p:attrName>style.visibility</p:attrName>
                                        </p:attrNameLst>
                                      </p:cBhvr>
                                      <p:to>
                                        <p:strVal val="visible"/>
                                      </p:to>
                                    </p:set>
                                    <p:animEffect transition="in" filter="fade">
                                      <p:cBhvr>
                                        <p:cTn id="178" dur="500"/>
                                        <p:tgtEl>
                                          <p:spTgt spid="254"/>
                                        </p:tgtEl>
                                      </p:cBhvr>
                                    </p:animEffect>
                                  </p:childTnLst>
                                </p:cTn>
                              </p:par>
                              <p:par>
                                <p:cTn id="179" presetID="10" presetClass="entr" presetSubtype="0" fill="hold" nodeType="withEffect">
                                  <p:stCondLst>
                                    <p:cond delay="0"/>
                                  </p:stCondLst>
                                  <p:childTnLst>
                                    <p:set>
                                      <p:cBhvr>
                                        <p:cTn id="180" dur="1" fill="hold">
                                          <p:stCondLst>
                                            <p:cond delay="0"/>
                                          </p:stCondLst>
                                        </p:cTn>
                                        <p:tgtEl>
                                          <p:spTgt spid="198"/>
                                        </p:tgtEl>
                                        <p:attrNameLst>
                                          <p:attrName>style.visibility</p:attrName>
                                        </p:attrNameLst>
                                      </p:cBhvr>
                                      <p:to>
                                        <p:strVal val="visible"/>
                                      </p:to>
                                    </p:set>
                                    <p:animEffect transition="in" filter="fade">
                                      <p:cBhvr>
                                        <p:cTn id="181" dur="500"/>
                                        <p:tgtEl>
                                          <p:spTgt spid="198"/>
                                        </p:tgtEl>
                                      </p:cBhvr>
                                    </p:animEffec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255"/>
                                        </p:tgtEl>
                                        <p:attrNameLst>
                                          <p:attrName>style.visibility</p:attrName>
                                        </p:attrNameLst>
                                      </p:cBhvr>
                                      <p:to>
                                        <p:strVal val="visible"/>
                                      </p:to>
                                    </p:set>
                                  </p:childTnLst>
                                </p:cTn>
                              </p:par>
                              <p:par>
                                <p:cTn id="186" presetID="9" presetClass="emph" presetSubtype="0" nodeType="withEffect">
                                  <p:stCondLst>
                                    <p:cond delay="0"/>
                                  </p:stCondLst>
                                  <p:childTnLst>
                                    <p:set>
                                      <p:cBhvr rctx="PPT">
                                        <p:cTn id="187" dur="indefinite"/>
                                        <p:tgtEl>
                                          <p:spTgt spid="231"/>
                                        </p:tgtEl>
                                        <p:attrNameLst>
                                          <p:attrName>style.opacity</p:attrName>
                                        </p:attrNameLst>
                                      </p:cBhvr>
                                      <p:to>
                                        <p:strVal val="0.05"/>
                                      </p:to>
                                    </p:set>
                                    <p:animEffect filter="image" prLst="opacity: 0.05">
                                      <p:cBhvr rctx="IE">
                                        <p:cTn id="188" dur="indefinite"/>
                                        <p:tgtEl>
                                          <p:spTgt spid="231"/>
                                        </p:tgtEl>
                                      </p:cBhvr>
                                    </p:animEffect>
                                  </p:childTnLst>
                                </p:cTn>
                              </p:par>
                              <p:par>
                                <p:cTn id="189" presetID="9" presetClass="emph" presetSubtype="0" nodeType="withEffect">
                                  <p:stCondLst>
                                    <p:cond delay="0"/>
                                  </p:stCondLst>
                                  <p:childTnLst>
                                    <p:set>
                                      <p:cBhvr rctx="PPT">
                                        <p:cTn id="190" dur="indefinite"/>
                                        <p:tgtEl>
                                          <p:spTgt spid="254"/>
                                        </p:tgtEl>
                                        <p:attrNameLst>
                                          <p:attrName>style.opacity</p:attrName>
                                        </p:attrNameLst>
                                      </p:cBhvr>
                                      <p:to>
                                        <p:strVal val="0.05"/>
                                      </p:to>
                                    </p:set>
                                    <p:animEffect filter="image" prLst="opacity: 0.05">
                                      <p:cBhvr rctx="IE">
                                        <p:cTn id="191" dur="indefinite"/>
                                        <p:tgtEl>
                                          <p:spTgt spid="254"/>
                                        </p:tgtEl>
                                      </p:cBhvr>
                                    </p:animEffect>
                                  </p:childTnLst>
                                </p:cTn>
                              </p:par>
                              <p:par>
                                <p:cTn id="192" presetID="9" presetClass="emph" presetSubtype="0" nodeType="withEffect">
                                  <p:stCondLst>
                                    <p:cond delay="0"/>
                                  </p:stCondLst>
                                  <p:childTnLst>
                                    <p:set>
                                      <p:cBhvr rctx="PPT">
                                        <p:cTn id="193" dur="indefinite"/>
                                        <p:tgtEl>
                                          <p:spTgt spid="198"/>
                                        </p:tgtEl>
                                        <p:attrNameLst>
                                          <p:attrName>style.opacity</p:attrName>
                                        </p:attrNameLst>
                                      </p:cBhvr>
                                      <p:to>
                                        <p:strVal val="0.05"/>
                                      </p:to>
                                    </p:set>
                                    <p:animEffect filter="image" prLst="opacity: 0.05">
                                      <p:cBhvr rctx="IE">
                                        <p:cTn id="194" dur="indefinite"/>
                                        <p:tgtEl>
                                          <p:spTgt spid="198"/>
                                        </p:tgtEl>
                                      </p:cBhvr>
                                    </p:animEffect>
                                  </p:childTnLst>
                                </p:cTn>
                              </p:par>
                              <p:par>
                                <p:cTn id="195" presetID="10" presetClass="entr" presetSubtype="0" fill="hold" grpId="2" nodeType="withEffect">
                                  <p:stCondLst>
                                    <p:cond delay="0"/>
                                  </p:stCondLst>
                                  <p:childTnLst>
                                    <p:set>
                                      <p:cBhvr>
                                        <p:cTn id="196" dur="1" fill="hold">
                                          <p:stCondLst>
                                            <p:cond delay="0"/>
                                          </p:stCondLst>
                                        </p:cTn>
                                        <p:tgtEl>
                                          <p:spTgt spid="256"/>
                                        </p:tgtEl>
                                        <p:attrNameLst>
                                          <p:attrName>style.visibility</p:attrName>
                                        </p:attrNameLst>
                                      </p:cBhvr>
                                      <p:to>
                                        <p:strVal val="visible"/>
                                      </p:to>
                                    </p:set>
                                    <p:animEffect transition="in" filter="fade">
                                      <p:cBhvr>
                                        <p:cTn id="197" dur="500"/>
                                        <p:tgtEl>
                                          <p:spTgt spid="256"/>
                                        </p:tgtEl>
                                      </p:cBhvr>
                                    </p:animEffect>
                                  </p:childTnLst>
                                </p:cTn>
                              </p:par>
                              <p:par>
                                <p:cTn id="198" presetID="53" presetClass="entr" presetSubtype="16" fill="hold" nodeType="withEffect">
                                  <p:stCondLst>
                                    <p:cond delay="0"/>
                                  </p:stCondLst>
                                  <p:childTnLst>
                                    <p:set>
                                      <p:cBhvr>
                                        <p:cTn id="199" dur="1" fill="hold">
                                          <p:stCondLst>
                                            <p:cond delay="0"/>
                                          </p:stCondLst>
                                        </p:cTn>
                                        <p:tgtEl>
                                          <p:spTgt spid="207"/>
                                        </p:tgtEl>
                                        <p:attrNameLst>
                                          <p:attrName>style.visibility</p:attrName>
                                        </p:attrNameLst>
                                      </p:cBhvr>
                                      <p:to>
                                        <p:strVal val="visible"/>
                                      </p:to>
                                    </p:set>
                                    <p:anim calcmode="lin" valueType="num">
                                      <p:cBhvr>
                                        <p:cTn id="200" dur="500" fill="hold"/>
                                        <p:tgtEl>
                                          <p:spTgt spid="207"/>
                                        </p:tgtEl>
                                        <p:attrNameLst>
                                          <p:attrName>ppt_w</p:attrName>
                                        </p:attrNameLst>
                                      </p:cBhvr>
                                      <p:tavLst>
                                        <p:tav tm="0">
                                          <p:val>
                                            <p:fltVal val="0"/>
                                          </p:val>
                                        </p:tav>
                                        <p:tav tm="100000">
                                          <p:val>
                                            <p:strVal val="#ppt_w"/>
                                          </p:val>
                                        </p:tav>
                                      </p:tavLst>
                                    </p:anim>
                                    <p:anim calcmode="lin" valueType="num">
                                      <p:cBhvr>
                                        <p:cTn id="201" dur="500" fill="hold"/>
                                        <p:tgtEl>
                                          <p:spTgt spid="207"/>
                                        </p:tgtEl>
                                        <p:attrNameLst>
                                          <p:attrName>ppt_h</p:attrName>
                                        </p:attrNameLst>
                                      </p:cBhvr>
                                      <p:tavLst>
                                        <p:tav tm="0">
                                          <p:val>
                                            <p:fltVal val="0"/>
                                          </p:val>
                                        </p:tav>
                                        <p:tav tm="100000">
                                          <p:val>
                                            <p:strVal val="#ppt_h"/>
                                          </p:val>
                                        </p:tav>
                                      </p:tavLst>
                                    </p:anim>
                                    <p:animEffect transition="in" filter="fade">
                                      <p:cBhvr>
                                        <p:cTn id="202" dur="500"/>
                                        <p:tgtEl>
                                          <p:spTgt spid="207"/>
                                        </p:tgtEl>
                                      </p:cBhvr>
                                    </p:animEffect>
                                  </p:childTnLst>
                                </p:cTn>
                              </p:par>
                            </p:childTnLst>
                          </p:cTn>
                        </p:par>
                      </p:childTnLst>
                    </p:cTn>
                  </p:par>
                  <p:par>
                    <p:cTn id="203" fill="hold">
                      <p:stCondLst>
                        <p:cond delay="indefinite"/>
                      </p:stCondLst>
                      <p:childTnLst>
                        <p:par>
                          <p:cTn id="204" fill="hold">
                            <p:stCondLst>
                              <p:cond delay="0"/>
                            </p:stCondLst>
                            <p:childTnLst>
                              <p:par>
                                <p:cTn id="205" presetID="6" presetClass="emph" presetSubtype="0" fill="hold" grpId="0" nodeType="clickEffect">
                                  <p:stCondLst>
                                    <p:cond delay="0"/>
                                  </p:stCondLst>
                                  <p:childTnLst>
                                    <p:animScale>
                                      <p:cBhvr>
                                        <p:cTn id="206" dur="500" fill="hold"/>
                                        <p:tgtEl>
                                          <p:spTgt spid="256"/>
                                        </p:tgtEl>
                                      </p:cBhvr>
                                      <p:by x="25000" y="25000"/>
                                    </p:animScale>
                                  </p:childTnLst>
                                </p:cTn>
                              </p:par>
                              <p:par>
                                <p:cTn id="207" presetID="6" presetClass="emph" presetSubtype="0" fill="hold" nodeType="withEffect">
                                  <p:stCondLst>
                                    <p:cond delay="0"/>
                                  </p:stCondLst>
                                  <p:childTnLst>
                                    <p:animScale>
                                      <p:cBhvr>
                                        <p:cTn id="208" dur="500" fill="hold"/>
                                        <p:tgtEl>
                                          <p:spTgt spid="207"/>
                                        </p:tgtEl>
                                      </p:cBhvr>
                                      <p:by x="25000" y="25000"/>
                                    </p:animScale>
                                  </p:childTnLst>
                                </p:cTn>
                              </p:par>
                              <p:par>
                                <p:cTn id="209" presetID="10" presetClass="exit" presetSubtype="0" fill="hold" grpId="1" nodeType="withEffect">
                                  <p:stCondLst>
                                    <p:cond delay="0"/>
                                  </p:stCondLst>
                                  <p:childTnLst>
                                    <p:animEffect transition="out" filter="fade">
                                      <p:cBhvr>
                                        <p:cTn id="210" dur="500"/>
                                        <p:tgtEl>
                                          <p:spTgt spid="256"/>
                                        </p:tgtEl>
                                      </p:cBhvr>
                                    </p:animEffect>
                                    <p:set>
                                      <p:cBhvr>
                                        <p:cTn id="211" dur="1" fill="hold">
                                          <p:stCondLst>
                                            <p:cond delay="499"/>
                                          </p:stCondLst>
                                        </p:cTn>
                                        <p:tgtEl>
                                          <p:spTgt spid="256"/>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207"/>
                                        </p:tgtEl>
                                      </p:cBhvr>
                                    </p:animEffect>
                                    <p:set>
                                      <p:cBhvr>
                                        <p:cTn id="214" dur="1" fill="hold">
                                          <p:stCondLst>
                                            <p:cond delay="499"/>
                                          </p:stCondLst>
                                        </p:cTn>
                                        <p:tgtEl>
                                          <p:spTgt spid="207"/>
                                        </p:tgtEl>
                                        <p:attrNameLst>
                                          <p:attrName>style.visibility</p:attrName>
                                        </p:attrNameLst>
                                      </p:cBhvr>
                                      <p:to>
                                        <p:strVal val="hidden"/>
                                      </p:to>
                                    </p:set>
                                  </p:childTnLst>
                                </p:cTn>
                              </p:par>
                            </p:childTnLst>
                          </p:cTn>
                        </p:par>
                        <p:par>
                          <p:cTn id="215" fill="hold">
                            <p:stCondLst>
                              <p:cond delay="500"/>
                            </p:stCondLst>
                            <p:childTnLst>
                              <p:par>
                                <p:cTn id="216" presetID="53" presetClass="entr" presetSubtype="16" fill="hold" grpId="0" nodeType="afterEffect">
                                  <p:stCondLst>
                                    <p:cond delay="0"/>
                                  </p:stCondLst>
                                  <p:childTnLst>
                                    <p:set>
                                      <p:cBhvr>
                                        <p:cTn id="217" dur="1" fill="hold">
                                          <p:stCondLst>
                                            <p:cond delay="0"/>
                                          </p:stCondLst>
                                        </p:cTn>
                                        <p:tgtEl>
                                          <p:spTgt spid="258"/>
                                        </p:tgtEl>
                                        <p:attrNameLst>
                                          <p:attrName>style.visibility</p:attrName>
                                        </p:attrNameLst>
                                      </p:cBhvr>
                                      <p:to>
                                        <p:strVal val="visible"/>
                                      </p:to>
                                    </p:set>
                                    <p:anim calcmode="lin" valueType="num">
                                      <p:cBhvr>
                                        <p:cTn id="218" dur="500" fill="hold"/>
                                        <p:tgtEl>
                                          <p:spTgt spid="258"/>
                                        </p:tgtEl>
                                        <p:attrNameLst>
                                          <p:attrName>ppt_w</p:attrName>
                                        </p:attrNameLst>
                                      </p:cBhvr>
                                      <p:tavLst>
                                        <p:tav tm="0">
                                          <p:val>
                                            <p:fltVal val="0"/>
                                          </p:val>
                                        </p:tav>
                                        <p:tav tm="100000">
                                          <p:val>
                                            <p:strVal val="#ppt_w"/>
                                          </p:val>
                                        </p:tav>
                                      </p:tavLst>
                                    </p:anim>
                                    <p:anim calcmode="lin" valueType="num">
                                      <p:cBhvr>
                                        <p:cTn id="219" dur="500" fill="hold"/>
                                        <p:tgtEl>
                                          <p:spTgt spid="258"/>
                                        </p:tgtEl>
                                        <p:attrNameLst>
                                          <p:attrName>ppt_h</p:attrName>
                                        </p:attrNameLst>
                                      </p:cBhvr>
                                      <p:tavLst>
                                        <p:tav tm="0">
                                          <p:val>
                                            <p:fltVal val="0"/>
                                          </p:val>
                                        </p:tav>
                                        <p:tav tm="100000">
                                          <p:val>
                                            <p:strVal val="#ppt_h"/>
                                          </p:val>
                                        </p:tav>
                                      </p:tavLst>
                                    </p:anim>
                                    <p:animEffect transition="in" filter="fade">
                                      <p:cBhvr>
                                        <p:cTn id="220" dur="500"/>
                                        <p:tgtEl>
                                          <p:spTgt spid="258"/>
                                        </p:tgtEl>
                                      </p:cBhvr>
                                    </p:animEffect>
                                  </p:childTnLst>
                                </p:cTn>
                              </p:par>
                              <p:par>
                                <p:cTn id="221" presetID="53" presetClass="entr" presetSubtype="16" fill="hold" nodeType="withEffect">
                                  <p:stCondLst>
                                    <p:cond delay="0"/>
                                  </p:stCondLst>
                                  <p:childTnLst>
                                    <p:set>
                                      <p:cBhvr>
                                        <p:cTn id="222" dur="1" fill="hold">
                                          <p:stCondLst>
                                            <p:cond delay="0"/>
                                          </p:stCondLst>
                                        </p:cTn>
                                        <p:tgtEl>
                                          <p:spTgt spid="257"/>
                                        </p:tgtEl>
                                        <p:attrNameLst>
                                          <p:attrName>style.visibility</p:attrName>
                                        </p:attrNameLst>
                                      </p:cBhvr>
                                      <p:to>
                                        <p:strVal val="visible"/>
                                      </p:to>
                                    </p:set>
                                    <p:anim calcmode="lin" valueType="num">
                                      <p:cBhvr>
                                        <p:cTn id="223" dur="500" fill="hold"/>
                                        <p:tgtEl>
                                          <p:spTgt spid="257"/>
                                        </p:tgtEl>
                                        <p:attrNameLst>
                                          <p:attrName>ppt_w</p:attrName>
                                        </p:attrNameLst>
                                      </p:cBhvr>
                                      <p:tavLst>
                                        <p:tav tm="0">
                                          <p:val>
                                            <p:fltVal val="0"/>
                                          </p:val>
                                        </p:tav>
                                        <p:tav tm="100000">
                                          <p:val>
                                            <p:strVal val="#ppt_w"/>
                                          </p:val>
                                        </p:tav>
                                      </p:tavLst>
                                    </p:anim>
                                    <p:anim calcmode="lin" valueType="num">
                                      <p:cBhvr>
                                        <p:cTn id="224" dur="500" fill="hold"/>
                                        <p:tgtEl>
                                          <p:spTgt spid="257"/>
                                        </p:tgtEl>
                                        <p:attrNameLst>
                                          <p:attrName>ppt_h</p:attrName>
                                        </p:attrNameLst>
                                      </p:cBhvr>
                                      <p:tavLst>
                                        <p:tav tm="0">
                                          <p:val>
                                            <p:fltVal val="0"/>
                                          </p:val>
                                        </p:tav>
                                        <p:tav tm="100000">
                                          <p:val>
                                            <p:strVal val="#ppt_h"/>
                                          </p:val>
                                        </p:tav>
                                      </p:tavLst>
                                    </p:anim>
                                    <p:animEffect transition="in" filter="fade">
                                      <p:cBhvr>
                                        <p:cTn id="225" dur="500"/>
                                        <p:tgtEl>
                                          <p:spTgt spid="257"/>
                                        </p:tgtEl>
                                      </p:cBhvr>
                                    </p:animEffect>
                                  </p:childTnLst>
                                </p:cTn>
                              </p:par>
                            </p:childTnLst>
                          </p:cTn>
                        </p:par>
                      </p:childTnLst>
                    </p:cTn>
                  </p:par>
                  <p:par>
                    <p:cTn id="226" fill="hold">
                      <p:stCondLst>
                        <p:cond delay="indefinite"/>
                      </p:stCondLst>
                      <p:childTnLst>
                        <p:par>
                          <p:cTn id="227" fill="hold">
                            <p:stCondLst>
                              <p:cond delay="0"/>
                            </p:stCondLst>
                            <p:childTnLst>
                              <p:par>
                                <p:cTn id="228" presetID="1" presetClass="entr" presetSubtype="0" fill="hold" nodeType="clickEffect">
                                  <p:stCondLst>
                                    <p:cond delay="0"/>
                                  </p:stCondLst>
                                  <p:childTnLst>
                                    <p:set>
                                      <p:cBhvr>
                                        <p:cTn id="229" dur="1" fill="hold">
                                          <p:stCondLst>
                                            <p:cond delay="0"/>
                                          </p:stCondLst>
                                        </p:cTn>
                                        <p:tgtEl>
                                          <p:spTgt spid="266"/>
                                        </p:tgtEl>
                                        <p:attrNameLst>
                                          <p:attrName>style.visibility</p:attrName>
                                        </p:attrNameLst>
                                      </p:cBhvr>
                                      <p:to>
                                        <p:strVal val="visible"/>
                                      </p:to>
                                    </p:set>
                                  </p:childTnLst>
                                </p:cTn>
                              </p:par>
                              <p:par>
                                <p:cTn id="230" presetID="9" presetClass="emph" presetSubtype="0" nodeType="withEffect">
                                  <p:stCondLst>
                                    <p:cond delay="0"/>
                                  </p:stCondLst>
                                  <p:childTnLst>
                                    <p:set>
                                      <p:cBhvr rctx="PPT">
                                        <p:cTn id="231" dur="indefinite"/>
                                        <p:tgtEl>
                                          <p:spTgt spid="257"/>
                                        </p:tgtEl>
                                        <p:attrNameLst>
                                          <p:attrName>style.opacity</p:attrName>
                                        </p:attrNameLst>
                                      </p:cBhvr>
                                      <p:to>
                                        <p:strVal val="0.05"/>
                                      </p:to>
                                    </p:set>
                                    <p:animEffect filter="image" prLst="opacity: 0.05">
                                      <p:cBhvr rctx="IE">
                                        <p:cTn id="232" dur="indefinite"/>
                                        <p:tgtEl>
                                          <p:spTgt spid="257"/>
                                        </p:tgtEl>
                                      </p:cBhvr>
                                    </p:animEffect>
                                  </p:childTnLst>
                                </p:cTn>
                              </p:par>
                            </p:childTnLst>
                          </p:cTn>
                        </p:par>
                      </p:childTnLst>
                    </p:cTn>
                  </p:par>
                  <p:par>
                    <p:cTn id="233" fill="hold">
                      <p:stCondLst>
                        <p:cond delay="indefinite"/>
                      </p:stCondLst>
                      <p:childTnLst>
                        <p:par>
                          <p:cTn id="234" fill="hold">
                            <p:stCondLst>
                              <p:cond delay="0"/>
                            </p:stCondLst>
                            <p:childTnLst>
                              <p:par>
                                <p:cTn id="235" presetID="53" presetClass="entr" presetSubtype="16" fill="hold" nodeType="clickEffect">
                                  <p:stCondLst>
                                    <p:cond delay="0"/>
                                  </p:stCondLst>
                                  <p:childTnLst>
                                    <p:set>
                                      <p:cBhvr>
                                        <p:cTn id="236" dur="1" fill="hold">
                                          <p:stCondLst>
                                            <p:cond delay="0"/>
                                          </p:stCondLst>
                                        </p:cTn>
                                        <p:tgtEl>
                                          <p:spTgt spid="265"/>
                                        </p:tgtEl>
                                        <p:attrNameLst>
                                          <p:attrName>style.visibility</p:attrName>
                                        </p:attrNameLst>
                                      </p:cBhvr>
                                      <p:to>
                                        <p:strVal val="visible"/>
                                      </p:to>
                                    </p:set>
                                    <p:anim calcmode="lin" valueType="num">
                                      <p:cBhvr>
                                        <p:cTn id="237" dur="500" fill="hold"/>
                                        <p:tgtEl>
                                          <p:spTgt spid="265"/>
                                        </p:tgtEl>
                                        <p:attrNameLst>
                                          <p:attrName>ppt_w</p:attrName>
                                        </p:attrNameLst>
                                      </p:cBhvr>
                                      <p:tavLst>
                                        <p:tav tm="0">
                                          <p:val>
                                            <p:fltVal val="0"/>
                                          </p:val>
                                        </p:tav>
                                        <p:tav tm="100000">
                                          <p:val>
                                            <p:strVal val="#ppt_w"/>
                                          </p:val>
                                        </p:tav>
                                      </p:tavLst>
                                    </p:anim>
                                    <p:anim calcmode="lin" valueType="num">
                                      <p:cBhvr>
                                        <p:cTn id="238" dur="500" fill="hold"/>
                                        <p:tgtEl>
                                          <p:spTgt spid="265"/>
                                        </p:tgtEl>
                                        <p:attrNameLst>
                                          <p:attrName>ppt_h</p:attrName>
                                        </p:attrNameLst>
                                      </p:cBhvr>
                                      <p:tavLst>
                                        <p:tav tm="0">
                                          <p:val>
                                            <p:fltVal val="0"/>
                                          </p:val>
                                        </p:tav>
                                        <p:tav tm="100000">
                                          <p:val>
                                            <p:strVal val="#ppt_h"/>
                                          </p:val>
                                        </p:tav>
                                      </p:tavLst>
                                    </p:anim>
                                    <p:animEffect transition="in" filter="fade">
                                      <p:cBhvr>
                                        <p:cTn id="239" dur="500"/>
                                        <p:tgtEl>
                                          <p:spTgt spid="265"/>
                                        </p:tgtEl>
                                      </p:cBhvr>
                                    </p:animEffect>
                                  </p:childTnLst>
                                </p:cTn>
                              </p:par>
                              <p:par>
                                <p:cTn id="240" presetID="10" presetClass="entr" presetSubtype="0" fill="hold" grpId="2" nodeType="withEffect">
                                  <p:stCondLst>
                                    <p:cond delay="0"/>
                                  </p:stCondLst>
                                  <p:childTnLst>
                                    <p:set>
                                      <p:cBhvr>
                                        <p:cTn id="241" dur="1" fill="hold">
                                          <p:stCondLst>
                                            <p:cond delay="0"/>
                                          </p:stCondLst>
                                        </p:cTn>
                                        <p:tgtEl>
                                          <p:spTgt spid="268"/>
                                        </p:tgtEl>
                                        <p:attrNameLst>
                                          <p:attrName>style.visibility</p:attrName>
                                        </p:attrNameLst>
                                      </p:cBhvr>
                                      <p:to>
                                        <p:strVal val="visible"/>
                                      </p:to>
                                    </p:set>
                                    <p:animEffect transition="in" filter="fade">
                                      <p:cBhvr>
                                        <p:cTn id="242" dur="500"/>
                                        <p:tgtEl>
                                          <p:spTgt spid="268"/>
                                        </p:tgtEl>
                                      </p:cBhvr>
                                    </p:animEffect>
                                  </p:childTnLst>
                                </p:cTn>
                              </p:par>
                            </p:childTnLst>
                          </p:cTn>
                        </p:par>
                      </p:childTnLst>
                    </p:cTn>
                  </p:par>
                  <p:par>
                    <p:cTn id="243" fill="hold">
                      <p:stCondLst>
                        <p:cond delay="indefinite"/>
                      </p:stCondLst>
                      <p:childTnLst>
                        <p:par>
                          <p:cTn id="244" fill="hold">
                            <p:stCondLst>
                              <p:cond delay="0"/>
                            </p:stCondLst>
                            <p:childTnLst>
                              <p:par>
                                <p:cTn id="245" presetID="6" presetClass="emph" presetSubtype="0" fill="hold" grpId="0" nodeType="clickEffect">
                                  <p:stCondLst>
                                    <p:cond delay="0"/>
                                  </p:stCondLst>
                                  <p:childTnLst>
                                    <p:animScale>
                                      <p:cBhvr>
                                        <p:cTn id="246" dur="500" fill="hold"/>
                                        <p:tgtEl>
                                          <p:spTgt spid="268"/>
                                        </p:tgtEl>
                                      </p:cBhvr>
                                      <p:by x="25000" y="25000"/>
                                    </p:animScale>
                                  </p:childTnLst>
                                </p:cTn>
                              </p:par>
                              <p:par>
                                <p:cTn id="247" presetID="6" presetClass="emph" presetSubtype="0" fill="hold" nodeType="withEffect">
                                  <p:stCondLst>
                                    <p:cond delay="0"/>
                                  </p:stCondLst>
                                  <p:childTnLst>
                                    <p:animScale>
                                      <p:cBhvr>
                                        <p:cTn id="248" dur="500" fill="hold"/>
                                        <p:tgtEl>
                                          <p:spTgt spid="265"/>
                                        </p:tgtEl>
                                      </p:cBhvr>
                                      <p:by x="25000" y="25000"/>
                                    </p:animScale>
                                  </p:childTnLst>
                                </p:cTn>
                              </p:par>
                              <p:par>
                                <p:cTn id="249" presetID="10" presetClass="exit" presetSubtype="0" fill="hold" nodeType="withEffect">
                                  <p:stCondLst>
                                    <p:cond delay="0"/>
                                  </p:stCondLst>
                                  <p:childTnLst>
                                    <p:animEffect transition="out" filter="fade">
                                      <p:cBhvr>
                                        <p:cTn id="250" dur="500"/>
                                        <p:tgtEl>
                                          <p:spTgt spid="265"/>
                                        </p:tgtEl>
                                      </p:cBhvr>
                                    </p:animEffect>
                                    <p:set>
                                      <p:cBhvr>
                                        <p:cTn id="251" dur="1" fill="hold">
                                          <p:stCondLst>
                                            <p:cond delay="499"/>
                                          </p:stCondLst>
                                        </p:cTn>
                                        <p:tgtEl>
                                          <p:spTgt spid="265"/>
                                        </p:tgtEl>
                                        <p:attrNameLst>
                                          <p:attrName>style.visibility</p:attrName>
                                        </p:attrNameLst>
                                      </p:cBhvr>
                                      <p:to>
                                        <p:strVal val="hidden"/>
                                      </p:to>
                                    </p:set>
                                  </p:childTnLst>
                                </p:cTn>
                              </p:par>
                              <p:par>
                                <p:cTn id="252" presetID="10" presetClass="exit" presetSubtype="0" fill="hold" grpId="1" nodeType="withEffect">
                                  <p:stCondLst>
                                    <p:cond delay="0"/>
                                  </p:stCondLst>
                                  <p:childTnLst>
                                    <p:animEffect transition="out" filter="fade">
                                      <p:cBhvr>
                                        <p:cTn id="253" dur="500"/>
                                        <p:tgtEl>
                                          <p:spTgt spid="268"/>
                                        </p:tgtEl>
                                      </p:cBhvr>
                                    </p:animEffect>
                                    <p:set>
                                      <p:cBhvr>
                                        <p:cTn id="254" dur="1" fill="hold">
                                          <p:stCondLst>
                                            <p:cond delay="499"/>
                                          </p:stCondLst>
                                        </p:cTn>
                                        <p:tgtEl>
                                          <p:spTgt spid="268"/>
                                        </p:tgtEl>
                                        <p:attrNameLst>
                                          <p:attrName>style.visibility</p:attrName>
                                        </p:attrNameLst>
                                      </p:cBhvr>
                                      <p:to>
                                        <p:strVal val="hidden"/>
                                      </p:to>
                                    </p:set>
                                  </p:childTnLst>
                                </p:cTn>
                              </p:par>
                            </p:childTnLst>
                          </p:cTn>
                        </p:par>
                        <p:par>
                          <p:cTn id="255" fill="hold">
                            <p:stCondLst>
                              <p:cond delay="500"/>
                            </p:stCondLst>
                            <p:childTnLst>
                              <p:par>
                                <p:cTn id="256" presetID="53" presetClass="entr" presetSubtype="16" fill="hold" grpId="0" nodeType="afterEffect">
                                  <p:stCondLst>
                                    <p:cond delay="0"/>
                                  </p:stCondLst>
                                  <p:childTnLst>
                                    <p:set>
                                      <p:cBhvr>
                                        <p:cTn id="257" dur="1" fill="hold">
                                          <p:stCondLst>
                                            <p:cond delay="0"/>
                                          </p:stCondLst>
                                        </p:cTn>
                                        <p:tgtEl>
                                          <p:spTgt spid="267"/>
                                        </p:tgtEl>
                                        <p:attrNameLst>
                                          <p:attrName>style.visibility</p:attrName>
                                        </p:attrNameLst>
                                      </p:cBhvr>
                                      <p:to>
                                        <p:strVal val="visible"/>
                                      </p:to>
                                    </p:set>
                                    <p:anim calcmode="lin" valueType="num">
                                      <p:cBhvr>
                                        <p:cTn id="258" dur="500" fill="hold"/>
                                        <p:tgtEl>
                                          <p:spTgt spid="267"/>
                                        </p:tgtEl>
                                        <p:attrNameLst>
                                          <p:attrName>ppt_w</p:attrName>
                                        </p:attrNameLst>
                                      </p:cBhvr>
                                      <p:tavLst>
                                        <p:tav tm="0">
                                          <p:val>
                                            <p:fltVal val="0"/>
                                          </p:val>
                                        </p:tav>
                                        <p:tav tm="100000">
                                          <p:val>
                                            <p:strVal val="#ppt_w"/>
                                          </p:val>
                                        </p:tav>
                                      </p:tavLst>
                                    </p:anim>
                                    <p:anim calcmode="lin" valueType="num">
                                      <p:cBhvr>
                                        <p:cTn id="259" dur="500" fill="hold"/>
                                        <p:tgtEl>
                                          <p:spTgt spid="267"/>
                                        </p:tgtEl>
                                        <p:attrNameLst>
                                          <p:attrName>ppt_h</p:attrName>
                                        </p:attrNameLst>
                                      </p:cBhvr>
                                      <p:tavLst>
                                        <p:tav tm="0">
                                          <p:val>
                                            <p:fltVal val="0"/>
                                          </p:val>
                                        </p:tav>
                                        <p:tav tm="100000">
                                          <p:val>
                                            <p:strVal val="#ppt_h"/>
                                          </p:val>
                                        </p:tav>
                                      </p:tavLst>
                                    </p:anim>
                                    <p:animEffect transition="in" filter="fade">
                                      <p:cBhvr>
                                        <p:cTn id="260" dur="500"/>
                                        <p:tgtEl>
                                          <p:spTgt spid="267"/>
                                        </p:tgtEl>
                                      </p:cBhvr>
                                    </p:animEffect>
                                  </p:childTnLst>
                                </p:cTn>
                              </p:par>
                            </p:childTnLst>
                          </p:cTn>
                        </p:par>
                        <p:par>
                          <p:cTn id="261" fill="hold">
                            <p:stCondLst>
                              <p:cond delay="1000"/>
                            </p:stCondLst>
                            <p:childTnLst>
                              <p:par>
                                <p:cTn id="262" presetID="10" presetClass="entr" presetSubtype="0" fill="hold" nodeType="afterEffect">
                                  <p:stCondLst>
                                    <p:cond delay="0"/>
                                  </p:stCondLst>
                                  <p:childTnLst>
                                    <p:set>
                                      <p:cBhvr>
                                        <p:cTn id="263" dur="1" fill="hold">
                                          <p:stCondLst>
                                            <p:cond delay="0"/>
                                          </p:stCondLst>
                                        </p:cTn>
                                        <p:tgtEl>
                                          <p:spTgt spid="269"/>
                                        </p:tgtEl>
                                        <p:attrNameLst>
                                          <p:attrName>style.visibility</p:attrName>
                                        </p:attrNameLst>
                                      </p:cBhvr>
                                      <p:to>
                                        <p:strVal val="visible"/>
                                      </p:to>
                                    </p:set>
                                    <p:animEffect transition="in" filter="fade">
                                      <p:cBhvr>
                                        <p:cTn id="264" dur="500"/>
                                        <p:tgtEl>
                                          <p:spTgt spid="269"/>
                                        </p:tgtEl>
                                      </p:cBhvr>
                                    </p:animEffec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273"/>
                                        </p:tgtEl>
                                        <p:attrNameLst>
                                          <p:attrName>style.visibility</p:attrName>
                                        </p:attrNameLst>
                                      </p:cBhvr>
                                      <p:to>
                                        <p:strVal val="visible"/>
                                      </p:to>
                                    </p:set>
                                  </p:childTnLst>
                                </p:cTn>
                              </p:par>
                              <p:par>
                                <p:cTn id="269" presetID="10" presetClass="entr" presetSubtype="0" fill="hold" grpId="2" nodeType="withEffect">
                                  <p:stCondLst>
                                    <p:cond delay="0"/>
                                  </p:stCondLst>
                                  <p:childTnLst>
                                    <p:set>
                                      <p:cBhvr>
                                        <p:cTn id="270" dur="1" fill="hold">
                                          <p:stCondLst>
                                            <p:cond delay="0"/>
                                          </p:stCondLst>
                                        </p:cTn>
                                        <p:tgtEl>
                                          <p:spTgt spid="274"/>
                                        </p:tgtEl>
                                        <p:attrNameLst>
                                          <p:attrName>style.visibility</p:attrName>
                                        </p:attrNameLst>
                                      </p:cBhvr>
                                      <p:to>
                                        <p:strVal val="visible"/>
                                      </p:to>
                                    </p:set>
                                    <p:animEffect transition="in" filter="fade">
                                      <p:cBhvr>
                                        <p:cTn id="271" dur="500"/>
                                        <p:tgtEl>
                                          <p:spTgt spid="274"/>
                                        </p:tgtEl>
                                      </p:cBhvr>
                                    </p:animEffect>
                                  </p:childTnLst>
                                </p:cTn>
                              </p:par>
                              <p:par>
                                <p:cTn id="272" presetID="9" presetClass="emph" presetSubtype="0" nodeType="withEffect">
                                  <p:stCondLst>
                                    <p:cond delay="0"/>
                                  </p:stCondLst>
                                  <p:childTnLst>
                                    <p:set>
                                      <p:cBhvr rctx="PPT">
                                        <p:cTn id="273" dur="indefinite"/>
                                        <p:tgtEl>
                                          <p:spTgt spid="269"/>
                                        </p:tgtEl>
                                        <p:attrNameLst>
                                          <p:attrName>style.opacity</p:attrName>
                                        </p:attrNameLst>
                                      </p:cBhvr>
                                      <p:to>
                                        <p:strVal val="0.05"/>
                                      </p:to>
                                    </p:set>
                                    <p:animEffect filter="image" prLst="opacity: 0.05">
                                      <p:cBhvr rctx="IE">
                                        <p:cTn id="274" dur="indefinite"/>
                                        <p:tgtEl>
                                          <p:spTgt spid="269"/>
                                        </p:tgtEl>
                                      </p:cBhvr>
                                    </p:animEffect>
                                  </p:childTnLst>
                                </p:cTn>
                              </p:par>
                              <p:par>
                                <p:cTn id="275" presetID="53" presetClass="entr" presetSubtype="16" fill="hold" nodeType="withEffect">
                                  <p:stCondLst>
                                    <p:cond delay="0"/>
                                  </p:stCondLst>
                                  <p:childTnLst>
                                    <p:set>
                                      <p:cBhvr>
                                        <p:cTn id="276" dur="1" fill="hold">
                                          <p:stCondLst>
                                            <p:cond delay="0"/>
                                          </p:stCondLst>
                                        </p:cTn>
                                        <p:tgtEl>
                                          <p:spTgt spid="264"/>
                                        </p:tgtEl>
                                        <p:attrNameLst>
                                          <p:attrName>style.visibility</p:attrName>
                                        </p:attrNameLst>
                                      </p:cBhvr>
                                      <p:to>
                                        <p:strVal val="visible"/>
                                      </p:to>
                                    </p:set>
                                    <p:anim calcmode="lin" valueType="num">
                                      <p:cBhvr>
                                        <p:cTn id="277" dur="500" fill="hold"/>
                                        <p:tgtEl>
                                          <p:spTgt spid="264"/>
                                        </p:tgtEl>
                                        <p:attrNameLst>
                                          <p:attrName>ppt_w</p:attrName>
                                        </p:attrNameLst>
                                      </p:cBhvr>
                                      <p:tavLst>
                                        <p:tav tm="0">
                                          <p:val>
                                            <p:fltVal val="0"/>
                                          </p:val>
                                        </p:tav>
                                        <p:tav tm="100000">
                                          <p:val>
                                            <p:strVal val="#ppt_w"/>
                                          </p:val>
                                        </p:tav>
                                      </p:tavLst>
                                    </p:anim>
                                    <p:anim calcmode="lin" valueType="num">
                                      <p:cBhvr>
                                        <p:cTn id="278" dur="500" fill="hold"/>
                                        <p:tgtEl>
                                          <p:spTgt spid="264"/>
                                        </p:tgtEl>
                                        <p:attrNameLst>
                                          <p:attrName>ppt_h</p:attrName>
                                        </p:attrNameLst>
                                      </p:cBhvr>
                                      <p:tavLst>
                                        <p:tav tm="0">
                                          <p:val>
                                            <p:fltVal val="0"/>
                                          </p:val>
                                        </p:tav>
                                        <p:tav tm="100000">
                                          <p:val>
                                            <p:strVal val="#ppt_h"/>
                                          </p:val>
                                        </p:tav>
                                      </p:tavLst>
                                    </p:anim>
                                    <p:animEffect transition="in" filter="fade">
                                      <p:cBhvr>
                                        <p:cTn id="279" dur="500"/>
                                        <p:tgtEl>
                                          <p:spTgt spid="264"/>
                                        </p:tgtEl>
                                      </p:cBhvr>
                                    </p:animEffect>
                                  </p:childTnLst>
                                </p:cTn>
                              </p:par>
                            </p:childTnLst>
                          </p:cTn>
                        </p:par>
                      </p:childTnLst>
                    </p:cTn>
                  </p:par>
                  <p:par>
                    <p:cTn id="280" fill="hold">
                      <p:stCondLst>
                        <p:cond delay="indefinite"/>
                      </p:stCondLst>
                      <p:childTnLst>
                        <p:par>
                          <p:cTn id="281" fill="hold">
                            <p:stCondLst>
                              <p:cond delay="0"/>
                            </p:stCondLst>
                            <p:childTnLst>
                              <p:par>
                                <p:cTn id="282" presetID="6" presetClass="emph" presetSubtype="0" fill="hold" grpId="0" nodeType="clickEffect">
                                  <p:stCondLst>
                                    <p:cond delay="0"/>
                                  </p:stCondLst>
                                  <p:childTnLst>
                                    <p:animScale>
                                      <p:cBhvr>
                                        <p:cTn id="283" dur="500" fill="hold"/>
                                        <p:tgtEl>
                                          <p:spTgt spid="274"/>
                                        </p:tgtEl>
                                      </p:cBhvr>
                                      <p:by x="25000" y="25000"/>
                                    </p:animScale>
                                  </p:childTnLst>
                                </p:cTn>
                              </p:par>
                              <p:par>
                                <p:cTn id="284" presetID="6" presetClass="emph" presetSubtype="0" fill="hold" nodeType="withEffect">
                                  <p:stCondLst>
                                    <p:cond delay="0"/>
                                  </p:stCondLst>
                                  <p:childTnLst>
                                    <p:animScale>
                                      <p:cBhvr>
                                        <p:cTn id="285" dur="500" fill="hold"/>
                                        <p:tgtEl>
                                          <p:spTgt spid="264"/>
                                        </p:tgtEl>
                                      </p:cBhvr>
                                      <p:by x="25000" y="25000"/>
                                    </p:animScale>
                                  </p:childTnLst>
                                </p:cTn>
                              </p:par>
                              <p:par>
                                <p:cTn id="286" presetID="10" presetClass="exit" presetSubtype="0" fill="hold" grpId="1" nodeType="withEffect">
                                  <p:stCondLst>
                                    <p:cond delay="0"/>
                                  </p:stCondLst>
                                  <p:childTnLst>
                                    <p:animEffect transition="out" filter="fade">
                                      <p:cBhvr>
                                        <p:cTn id="287" dur="500"/>
                                        <p:tgtEl>
                                          <p:spTgt spid="274"/>
                                        </p:tgtEl>
                                      </p:cBhvr>
                                    </p:animEffect>
                                    <p:set>
                                      <p:cBhvr>
                                        <p:cTn id="288" dur="1" fill="hold">
                                          <p:stCondLst>
                                            <p:cond delay="499"/>
                                          </p:stCondLst>
                                        </p:cTn>
                                        <p:tgtEl>
                                          <p:spTgt spid="274"/>
                                        </p:tgtEl>
                                        <p:attrNameLst>
                                          <p:attrName>style.visibility</p:attrName>
                                        </p:attrNameLst>
                                      </p:cBhvr>
                                      <p:to>
                                        <p:strVal val="hidden"/>
                                      </p:to>
                                    </p:set>
                                  </p:childTnLst>
                                </p:cTn>
                              </p:par>
                              <p:par>
                                <p:cTn id="289" presetID="10" presetClass="exit" presetSubtype="0" fill="hold" nodeType="withEffect">
                                  <p:stCondLst>
                                    <p:cond delay="0"/>
                                  </p:stCondLst>
                                  <p:childTnLst>
                                    <p:animEffect transition="out" filter="fade">
                                      <p:cBhvr>
                                        <p:cTn id="290" dur="500"/>
                                        <p:tgtEl>
                                          <p:spTgt spid="264"/>
                                        </p:tgtEl>
                                      </p:cBhvr>
                                    </p:animEffect>
                                    <p:set>
                                      <p:cBhvr>
                                        <p:cTn id="291" dur="1" fill="hold">
                                          <p:stCondLst>
                                            <p:cond delay="499"/>
                                          </p:stCondLst>
                                        </p:cTn>
                                        <p:tgtEl>
                                          <p:spTgt spid="264"/>
                                        </p:tgtEl>
                                        <p:attrNameLst>
                                          <p:attrName>style.visibility</p:attrName>
                                        </p:attrNameLst>
                                      </p:cBhvr>
                                      <p:to>
                                        <p:strVal val="hidden"/>
                                      </p:to>
                                    </p:set>
                                  </p:childTnLst>
                                </p:cTn>
                              </p:par>
                            </p:childTnLst>
                          </p:cTn>
                        </p:par>
                        <p:par>
                          <p:cTn id="292" fill="hold">
                            <p:stCondLst>
                              <p:cond delay="500"/>
                            </p:stCondLst>
                            <p:childTnLst>
                              <p:par>
                                <p:cTn id="293" presetID="53" presetClass="entr" presetSubtype="16" fill="hold" grpId="0" nodeType="afterEffect">
                                  <p:stCondLst>
                                    <p:cond delay="0"/>
                                  </p:stCondLst>
                                  <p:childTnLst>
                                    <p:set>
                                      <p:cBhvr>
                                        <p:cTn id="294" dur="1" fill="hold">
                                          <p:stCondLst>
                                            <p:cond delay="0"/>
                                          </p:stCondLst>
                                        </p:cTn>
                                        <p:tgtEl>
                                          <p:spTgt spid="275"/>
                                        </p:tgtEl>
                                        <p:attrNameLst>
                                          <p:attrName>style.visibility</p:attrName>
                                        </p:attrNameLst>
                                      </p:cBhvr>
                                      <p:to>
                                        <p:strVal val="visible"/>
                                      </p:to>
                                    </p:set>
                                    <p:anim calcmode="lin" valueType="num">
                                      <p:cBhvr>
                                        <p:cTn id="295" dur="500" fill="hold"/>
                                        <p:tgtEl>
                                          <p:spTgt spid="275"/>
                                        </p:tgtEl>
                                        <p:attrNameLst>
                                          <p:attrName>ppt_w</p:attrName>
                                        </p:attrNameLst>
                                      </p:cBhvr>
                                      <p:tavLst>
                                        <p:tav tm="0">
                                          <p:val>
                                            <p:fltVal val="0"/>
                                          </p:val>
                                        </p:tav>
                                        <p:tav tm="100000">
                                          <p:val>
                                            <p:strVal val="#ppt_w"/>
                                          </p:val>
                                        </p:tav>
                                      </p:tavLst>
                                    </p:anim>
                                    <p:anim calcmode="lin" valueType="num">
                                      <p:cBhvr>
                                        <p:cTn id="296" dur="500" fill="hold"/>
                                        <p:tgtEl>
                                          <p:spTgt spid="275"/>
                                        </p:tgtEl>
                                        <p:attrNameLst>
                                          <p:attrName>ppt_h</p:attrName>
                                        </p:attrNameLst>
                                      </p:cBhvr>
                                      <p:tavLst>
                                        <p:tav tm="0">
                                          <p:val>
                                            <p:fltVal val="0"/>
                                          </p:val>
                                        </p:tav>
                                        <p:tav tm="100000">
                                          <p:val>
                                            <p:strVal val="#ppt_h"/>
                                          </p:val>
                                        </p:tav>
                                      </p:tavLst>
                                    </p:anim>
                                    <p:animEffect transition="in" filter="fade">
                                      <p:cBhvr>
                                        <p:cTn id="297" dur="500"/>
                                        <p:tgtEl>
                                          <p:spTgt spid="275"/>
                                        </p:tgtEl>
                                      </p:cBhvr>
                                    </p:animEffect>
                                  </p:childTnLst>
                                </p:cTn>
                              </p:par>
                            </p:childTnLst>
                          </p:cTn>
                        </p:par>
                        <p:par>
                          <p:cTn id="298" fill="hold">
                            <p:stCondLst>
                              <p:cond delay="1000"/>
                            </p:stCondLst>
                            <p:childTnLst>
                              <p:par>
                                <p:cTn id="299" presetID="10" presetClass="entr" presetSubtype="0" fill="hold" nodeType="afterEffect">
                                  <p:stCondLst>
                                    <p:cond delay="0"/>
                                  </p:stCondLst>
                                  <p:childTnLst>
                                    <p:set>
                                      <p:cBhvr>
                                        <p:cTn id="300" dur="1" fill="hold">
                                          <p:stCondLst>
                                            <p:cond delay="0"/>
                                          </p:stCondLst>
                                        </p:cTn>
                                        <p:tgtEl>
                                          <p:spTgt spid="199"/>
                                        </p:tgtEl>
                                        <p:attrNameLst>
                                          <p:attrName>style.visibility</p:attrName>
                                        </p:attrNameLst>
                                      </p:cBhvr>
                                      <p:to>
                                        <p:strVal val="visible"/>
                                      </p:to>
                                    </p:set>
                                    <p:animEffect transition="in" filter="fade">
                                      <p:cBhvr>
                                        <p:cTn id="301" dur="500"/>
                                        <p:tgtEl>
                                          <p:spTgt spid="199"/>
                                        </p:tgtEl>
                                      </p:cBhvr>
                                    </p:animEffect>
                                  </p:childTnLst>
                                </p:cTn>
                              </p:par>
                            </p:childTnLst>
                          </p:cTn>
                        </p:par>
                      </p:childTnLst>
                    </p:cTn>
                  </p:par>
                  <p:par>
                    <p:cTn id="302" fill="hold">
                      <p:stCondLst>
                        <p:cond delay="indefinite"/>
                      </p:stCondLst>
                      <p:childTnLst>
                        <p:par>
                          <p:cTn id="303" fill="hold">
                            <p:stCondLst>
                              <p:cond delay="0"/>
                            </p:stCondLst>
                            <p:childTnLst>
                              <p:par>
                                <p:cTn id="304" presetID="9" presetClass="emph" presetSubtype="0" nodeType="clickEffect">
                                  <p:stCondLst>
                                    <p:cond delay="0"/>
                                  </p:stCondLst>
                                  <p:childTnLst>
                                    <p:set>
                                      <p:cBhvr rctx="PPT">
                                        <p:cTn id="305" dur="indefinite"/>
                                        <p:tgtEl>
                                          <p:spTgt spid="13"/>
                                        </p:tgtEl>
                                        <p:attrNameLst>
                                          <p:attrName>style.opacity</p:attrName>
                                        </p:attrNameLst>
                                      </p:cBhvr>
                                      <p:to>
                                        <p:strVal val="1"/>
                                      </p:to>
                                    </p:set>
                                    <p:animEffect filter="image" prLst="opacity: 1">
                                      <p:cBhvr rctx="IE">
                                        <p:cTn id="306" dur="indefinite"/>
                                        <p:tgtEl>
                                          <p:spTgt spid="13"/>
                                        </p:tgtEl>
                                      </p:cBhvr>
                                    </p:animEffect>
                                  </p:childTnLst>
                                </p:cTn>
                              </p:par>
                              <p:par>
                                <p:cTn id="307" presetID="9" presetClass="emph" presetSubtype="0" nodeType="withEffect">
                                  <p:stCondLst>
                                    <p:cond delay="0"/>
                                  </p:stCondLst>
                                  <p:childTnLst>
                                    <p:set>
                                      <p:cBhvr rctx="PPT">
                                        <p:cTn id="308" dur="indefinite"/>
                                        <p:tgtEl>
                                          <p:spTgt spid="72"/>
                                        </p:tgtEl>
                                        <p:attrNameLst>
                                          <p:attrName>style.opacity</p:attrName>
                                        </p:attrNameLst>
                                      </p:cBhvr>
                                      <p:to>
                                        <p:strVal val="1"/>
                                      </p:to>
                                    </p:set>
                                    <p:animEffect filter="image" prLst="opacity: 1">
                                      <p:cBhvr rctx="IE">
                                        <p:cTn id="309" dur="indefinite"/>
                                        <p:tgtEl>
                                          <p:spTgt spid="72"/>
                                        </p:tgtEl>
                                      </p:cBhvr>
                                    </p:animEffect>
                                  </p:childTnLst>
                                </p:cTn>
                              </p:par>
                              <p:par>
                                <p:cTn id="310" presetID="9" presetClass="emph" presetSubtype="0" nodeType="withEffect">
                                  <p:stCondLst>
                                    <p:cond delay="0"/>
                                  </p:stCondLst>
                                  <p:childTnLst>
                                    <p:set>
                                      <p:cBhvr rctx="PPT">
                                        <p:cTn id="311" dur="indefinite"/>
                                        <p:tgtEl>
                                          <p:spTgt spid="231"/>
                                        </p:tgtEl>
                                        <p:attrNameLst>
                                          <p:attrName>style.opacity</p:attrName>
                                        </p:attrNameLst>
                                      </p:cBhvr>
                                      <p:to>
                                        <p:strVal val="1"/>
                                      </p:to>
                                    </p:set>
                                    <p:animEffect filter="image" prLst="opacity: 1">
                                      <p:cBhvr rctx="IE">
                                        <p:cTn id="312" dur="indefinite"/>
                                        <p:tgtEl>
                                          <p:spTgt spid="231"/>
                                        </p:tgtEl>
                                      </p:cBhvr>
                                    </p:animEffect>
                                  </p:childTnLst>
                                </p:cTn>
                              </p:par>
                              <p:par>
                                <p:cTn id="313" presetID="9" presetClass="emph" presetSubtype="0" nodeType="withEffect">
                                  <p:stCondLst>
                                    <p:cond delay="0"/>
                                  </p:stCondLst>
                                  <p:childTnLst>
                                    <p:set>
                                      <p:cBhvr rctx="PPT">
                                        <p:cTn id="314" dur="indefinite"/>
                                        <p:tgtEl>
                                          <p:spTgt spid="254"/>
                                        </p:tgtEl>
                                        <p:attrNameLst>
                                          <p:attrName>style.opacity</p:attrName>
                                        </p:attrNameLst>
                                      </p:cBhvr>
                                      <p:to>
                                        <p:strVal val="1"/>
                                      </p:to>
                                    </p:set>
                                    <p:animEffect filter="image" prLst="opacity: 1">
                                      <p:cBhvr rctx="IE">
                                        <p:cTn id="315" dur="indefinite"/>
                                        <p:tgtEl>
                                          <p:spTgt spid="254"/>
                                        </p:tgtEl>
                                      </p:cBhvr>
                                    </p:animEffect>
                                  </p:childTnLst>
                                </p:cTn>
                              </p:par>
                              <p:par>
                                <p:cTn id="316" presetID="9" presetClass="emph" presetSubtype="0" nodeType="withEffect">
                                  <p:stCondLst>
                                    <p:cond delay="0"/>
                                  </p:stCondLst>
                                  <p:childTnLst>
                                    <p:set>
                                      <p:cBhvr rctx="PPT">
                                        <p:cTn id="317" dur="indefinite"/>
                                        <p:tgtEl>
                                          <p:spTgt spid="198"/>
                                        </p:tgtEl>
                                        <p:attrNameLst>
                                          <p:attrName>style.opacity</p:attrName>
                                        </p:attrNameLst>
                                      </p:cBhvr>
                                      <p:to>
                                        <p:strVal val="1"/>
                                      </p:to>
                                    </p:set>
                                    <p:animEffect filter="image" prLst="opacity: 1">
                                      <p:cBhvr rctx="IE">
                                        <p:cTn id="318" dur="indefinite"/>
                                        <p:tgtEl>
                                          <p:spTgt spid="198"/>
                                        </p:tgtEl>
                                      </p:cBhvr>
                                    </p:animEffect>
                                  </p:childTnLst>
                                </p:cTn>
                              </p:par>
                              <p:par>
                                <p:cTn id="319" presetID="9" presetClass="emph" presetSubtype="0" nodeType="withEffect">
                                  <p:stCondLst>
                                    <p:cond delay="0"/>
                                  </p:stCondLst>
                                  <p:childTnLst>
                                    <p:set>
                                      <p:cBhvr rctx="PPT">
                                        <p:cTn id="320" dur="indefinite"/>
                                        <p:tgtEl>
                                          <p:spTgt spid="257"/>
                                        </p:tgtEl>
                                        <p:attrNameLst>
                                          <p:attrName>style.opacity</p:attrName>
                                        </p:attrNameLst>
                                      </p:cBhvr>
                                      <p:to>
                                        <p:strVal val="1"/>
                                      </p:to>
                                    </p:set>
                                    <p:animEffect filter="image" prLst="opacity: 1">
                                      <p:cBhvr rctx="IE">
                                        <p:cTn id="321" dur="indefinite"/>
                                        <p:tgtEl>
                                          <p:spTgt spid="257"/>
                                        </p:tgtEl>
                                      </p:cBhvr>
                                    </p:animEffect>
                                  </p:childTnLst>
                                </p:cTn>
                              </p:par>
                              <p:par>
                                <p:cTn id="322" presetID="9" presetClass="emph" presetSubtype="0" nodeType="withEffect">
                                  <p:stCondLst>
                                    <p:cond delay="0"/>
                                  </p:stCondLst>
                                  <p:childTnLst>
                                    <p:set>
                                      <p:cBhvr rctx="PPT">
                                        <p:cTn id="323" dur="indefinite"/>
                                        <p:tgtEl>
                                          <p:spTgt spid="269"/>
                                        </p:tgtEl>
                                        <p:attrNameLst>
                                          <p:attrName>style.opacity</p:attrName>
                                        </p:attrNameLst>
                                      </p:cBhvr>
                                      <p:to>
                                        <p:strVal val="1"/>
                                      </p:to>
                                    </p:set>
                                    <p:animEffect filter="image" prLst="opacity: 1">
                                      <p:cBhvr rctx="IE">
                                        <p:cTn id="324" dur="indefinite"/>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15" grpId="0" animBg="1"/>
      <p:bldP spid="127" grpId="0" animBg="1"/>
      <p:bldP spid="127" grpId="1" animBg="1"/>
      <p:bldP spid="127" grpId="2" animBg="1"/>
      <p:bldP spid="127" grpId="3" animBg="1"/>
      <p:bldP spid="128" grpId="0" animBg="1"/>
      <p:bldP spid="128" grpId="1" animBg="1"/>
      <p:bldP spid="128" grpId="2" animBg="1"/>
      <p:bldP spid="128" grpId="3" animBg="1"/>
      <p:bldP spid="129" grpId="0" animBg="1"/>
      <p:bldP spid="129" grpId="1" animBg="1"/>
      <p:bldP spid="129" grpId="2" animBg="1"/>
      <p:bldP spid="204" grpId="0" animBg="1"/>
      <p:bldP spid="204" grpId="1" animBg="1"/>
      <p:bldP spid="204" grpId="2" animBg="1"/>
      <p:bldP spid="205" grpId="0" animBg="1"/>
      <p:bldP spid="205" grpId="1" animBg="1"/>
      <p:bldP spid="205" grpId="2" animBg="1"/>
      <p:bldP spid="256" grpId="0" animBg="1"/>
      <p:bldP spid="256" grpId="1" animBg="1"/>
      <p:bldP spid="256" grpId="2" animBg="1"/>
      <p:bldP spid="258" grpId="0" animBg="1"/>
      <p:bldP spid="267" grpId="0" animBg="1"/>
      <p:bldP spid="268" grpId="0" animBg="1"/>
      <p:bldP spid="268" grpId="1" animBg="1"/>
      <p:bldP spid="268" grpId="2" animBg="1"/>
      <p:bldP spid="274" grpId="0" animBg="1"/>
      <p:bldP spid="274" grpId="1" animBg="1"/>
      <p:bldP spid="274" grpId="2" animBg="1"/>
      <p:bldP spid="2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103"/>
          <p:cNvSpPr>
            <a:spLocks noChangeArrowheads="1"/>
          </p:cNvSpPr>
          <p:nvPr/>
        </p:nvSpPr>
        <p:spPr bwMode="auto">
          <a:xfrm rot="10800000">
            <a:off x="413522" y="4412129"/>
            <a:ext cx="11602467" cy="1216960"/>
          </a:xfrm>
          <a:custGeom>
            <a:avLst/>
            <a:gdLst>
              <a:gd name="T0" fmla="*/ 0 w 10860475"/>
              <a:gd name="T1" fmla="*/ 341923 h 264160"/>
              <a:gd name="T2" fmla="*/ 10860475 w 10860475"/>
              <a:gd name="T3" fmla="*/ 355600 h 264160"/>
              <a:gd name="T4" fmla="*/ 6542697 w 10860475"/>
              <a:gd name="T5" fmla="*/ 13677 h 264160"/>
              <a:gd name="T6" fmla="*/ 5171170 w 10860475"/>
              <a:gd name="T7" fmla="*/ 0 h 264160"/>
              <a:gd name="T8" fmla="*/ 0 w 10860475"/>
              <a:gd name="T9" fmla="*/ 341923 h 264160"/>
              <a:gd name="T10" fmla="*/ 0 60000 65536"/>
              <a:gd name="T11" fmla="*/ 0 60000 65536"/>
              <a:gd name="T12" fmla="*/ 0 60000 65536"/>
              <a:gd name="T13" fmla="*/ 0 60000 65536"/>
              <a:gd name="T14" fmla="*/ 0 60000 65536"/>
              <a:gd name="T15" fmla="*/ 0 w 10860475"/>
              <a:gd name="T16" fmla="*/ 0 h 264160"/>
              <a:gd name="T17" fmla="*/ 10860475 w 10860475"/>
              <a:gd name="T18" fmla="*/ 264160 h 264160"/>
            </a:gdLst>
            <a:ahLst/>
            <a:cxnLst>
              <a:cxn ang="T10">
                <a:pos x="T0" y="T1"/>
              </a:cxn>
              <a:cxn ang="T11">
                <a:pos x="T2" y="T3"/>
              </a:cxn>
              <a:cxn ang="T12">
                <a:pos x="T4" y="T5"/>
              </a:cxn>
              <a:cxn ang="T13">
                <a:pos x="T6" y="T7"/>
              </a:cxn>
              <a:cxn ang="T14">
                <a:pos x="T8" y="T9"/>
              </a:cxn>
            </a:cxnLst>
            <a:rect l="T15" t="T16" r="T17" b="T18"/>
            <a:pathLst>
              <a:path w="10860475" h="264160">
                <a:moveTo>
                  <a:pt x="0" y="254000"/>
                </a:moveTo>
                <a:lnTo>
                  <a:pt x="10860475" y="264160"/>
                </a:lnTo>
                <a:lnTo>
                  <a:pt x="6542699" y="10160"/>
                </a:lnTo>
                <a:lnTo>
                  <a:pt x="5171171" y="0"/>
                </a:lnTo>
                <a:lnTo>
                  <a:pt x="0" y="254000"/>
                </a:lnTo>
                <a:close/>
              </a:path>
            </a:pathLst>
          </a:custGeom>
          <a:gradFill rotWithShape="1">
            <a:gsLst>
              <a:gs pos="0">
                <a:schemeClr val="bg1">
                  <a:gamma/>
                  <a:tint val="0"/>
                  <a:invGamma/>
                  <a:alpha val="0"/>
                </a:schemeClr>
              </a:gs>
              <a:gs pos="100000">
                <a:schemeClr val="bg1">
                  <a:alpha val="50000"/>
                </a:schemeClr>
              </a:gs>
            </a:gsLst>
            <a:lin ang="5400000" scaled="1"/>
          </a:gradFill>
          <a:ln w="9525" algn="ctr">
            <a:noFill/>
            <a:miter lim="800000"/>
            <a:headEnd/>
            <a:tailEnd/>
          </a:ln>
          <a:effectLst/>
        </p:spPr>
        <p:txBody>
          <a:bodyPr rot="10800000" anchor="ctr"/>
          <a:lstStyle/>
          <a:p>
            <a:pPr algn="ctr" defTabSz="932498">
              <a:defRPr/>
            </a:pPr>
            <a:endParaRPr lang="en-US" sz="1836">
              <a:solidFill>
                <a:prstClr val="white"/>
              </a:solidFill>
            </a:endParaRPr>
          </a:p>
        </p:txBody>
      </p:sp>
      <p:grpSp>
        <p:nvGrpSpPr>
          <p:cNvPr id="85" name="Group 84"/>
          <p:cNvGrpSpPr/>
          <p:nvPr/>
        </p:nvGrpSpPr>
        <p:grpSpPr>
          <a:xfrm>
            <a:off x="5318193" y="2094383"/>
            <a:ext cx="1805811" cy="2490761"/>
            <a:chOff x="5213593" y="2747489"/>
            <a:chExt cx="1770355" cy="2442490"/>
          </a:xfrm>
        </p:grpSpPr>
        <p:sp>
          <p:nvSpPr>
            <p:cNvPr id="86" name="Rectangle 85"/>
            <p:cNvSpPr/>
            <p:nvPr/>
          </p:nvSpPr>
          <p:spPr bwMode="black">
            <a:xfrm>
              <a:off x="5213594" y="2747489"/>
              <a:ext cx="1770354" cy="1199057"/>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836" dirty="0">
                  <a:solidFill>
                    <a:srgbClr val="FFFFFF"/>
                  </a:solidFill>
                </a:rPr>
                <a:t>Approve request</a:t>
              </a:r>
            </a:p>
          </p:txBody>
        </p:sp>
        <p:pic>
          <p:nvPicPr>
            <p:cNvPr id="87" name="Picture 1"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3593" y="3962400"/>
              <a:ext cx="1770355" cy="12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 name="Group 87"/>
          <p:cNvGrpSpPr/>
          <p:nvPr/>
        </p:nvGrpSpPr>
        <p:grpSpPr>
          <a:xfrm>
            <a:off x="7771177" y="2094388"/>
            <a:ext cx="1805811" cy="2404511"/>
            <a:chOff x="7618412" y="2747489"/>
            <a:chExt cx="1770354" cy="2357911"/>
          </a:xfrm>
        </p:grpSpPr>
        <p:sp>
          <p:nvSpPr>
            <p:cNvPr id="89" name="Rectangle 88"/>
            <p:cNvSpPr/>
            <p:nvPr/>
          </p:nvSpPr>
          <p:spPr bwMode="black">
            <a:xfrm>
              <a:off x="7618412" y="2747489"/>
              <a:ext cx="1770354" cy="1199057"/>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836" dirty="0">
                  <a:solidFill>
                    <a:srgbClr val="FFFFFF"/>
                  </a:solidFill>
                </a:rPr>
                <a:t>Process automation</a:t>
              </a:r>
            </a:p>
          </p:txBody>
        </p:sp>
        <p:pic>
          <p:nvPicPr>
            <p:cNvPr id="90" name="Picture 4" descr="C:\blob\work\PROWESS\consulting\microsoft\winsvr\privatecloud\L200 AM Deck\working\process_automation.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618412" y="3957768"/>
              <a:ext cx="1769127" cy="11476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p:cNvGrpSpPr/>
          <p:nvPr/>
        </p:nvGrpSpPr>
        <p:grpSpPr>
          <a:xfrm>
            <a:off x="2842955" y="2094388"/>
            <a:ext cx="1818347" cy="2438502"/>
            <a:chOff x="2786955" y="2747489"/>
            <a:chExt cx="1782643" cy="2391245"/>
          </a:xfrm>
        </p:grpSpPr>
        <p:sp>
          <p:nvSpPr>
            <p:cNvPr id="92" name="Rectangle 91"/>
            <p:cNvSpPr/>
            <p:nvPr/>
          </p:nvSpPr>
          <p:spPr bwMode="black">
            <a:xfrm>
              <a:off x="2786955" y="2747489"/>
              <a:ext cx="1770354" cy="1199057"/>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836" dirty="0">
                  <a:solidFill>
                    <a:srgbClr val="FFFFFF"/>
                  </a:solidFill>
                </a:rPr>
                <a:t>Self-service deployment request</a:t>
              </a:r>
            </a:p>
          </p:txBody>
        </p:sp>
        <p:pic>
          <p:nvPicPr>
            <p:cNvPr id="9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86955" y="3962400"/>
              <a:ext cx="1782643" cy="117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4" name="Group 93"/>
          <p:cNvGrpSpPr/>
          <p:nvPr/>
        </p:nvGrpSpPr>
        <p:grpSpPr>
          <a:xfrm>
            <a:off x="387192" y="2094389"/>
            <a:ext cx="1805811" cy="2393066"/>
            <a:chOff x="379412" y="2747489"/>
            <a:chExt cx="1770354" cy="2346689"/>
          </a:xfrm>
        </p:grpSpPr>
        <p:sp>
          <p:nvSpPr>
            <p:cNvPr id="95" name="Rectangle 94"/>
            <p:cNvSpPr/>
            <p:nvPr/>
          </p:nvSpPr>
          <p:spPr bwMode="black">
            <a:xfrm>
              <a:off x="379412" y="2747489"/>
              <a:ext cx="1770354" cy="1199057"/>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836" dirty="0">
                  <a:solidFill>
                    <a:srgbClr val="FFFFFF"/>
                  </a:solidFill>
                </a:rPr>
                <a:t>Access service catalog</a:t>
              </a:r>
            </a:p>
          </p:txBody>
        </p:sp>
        <p:pic>
          <p:nvPicPr>
            <p:cNvPr id="9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678" y="3962399"/>
              <a:ext cx="1746087" cy="113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7" name="Group 96"/>
          <p:cNvGrpSpPr/>
          <p:nvPr/>
        </p:nvGrpSpPr>
        <p:grpSpPr>
          <a:xfrm>
            <a:off x="10231724" y="2094390"/>
            <a:ext cx="1814392" cy="2371025"/>
            <a:chOff x="10030646" y="2747489"/>
            <a:chExt cx="1778766" cy="2325075"/>
          </a:xfrm>
        </p:grpSpPr>
        <p:sp>
          <p:nvSpPr>
            <p:cNvPr id="98" name="Rectangle 97"/>
            <p:cNvSpPr/>
            <p:nvPr/>
          </p:nvSpPr>
          <p:spPr bwMode="black">
            <a:xfrm>
              <a:off x="10039058" y="2747489"/>
              <a:ext cx="1770354" cy="1199057"/>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836" dirty="0">
                  <a:solidFill>
                    <a:srgbClr val="FFFFFF"/>
                  </a:solidFill>
                </a:rPr>
                <a:t>Provision service</a:t>
              </a:r>
            </a:p>
          </p:txBody>
        </p:sp>
        <p:pic>
          <p:nvPicPr>
            <p:cNvPr id="99" name="Picture 2" descr="C:\blob\work\PROWESS\consulting\microsoft\winsvr\privatecloud\L200 AM Deck\working\provision_service.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030646" y="3960878"/>
              <a:ext cx="1778765" cy="1111686"/>
            </a:xfrm>
            <a:prstGeom prst="rect">
              <a:avLst/>
            </a:prstGeom>
            <a:noFill/>
            <a:extLst>
              <a:ext uri="{909E8E84-426E-40DD-AFC4-6F175D3DCCD1}">
                <a14:hiddenFill xmlns:a14="http://schemas.microsoft.com/office/drawing/2010/main">
                  <a:solidFill>
                    <a:srgbClr val="FFFFFF"/>
                  </a:solidFill>
                </a14:hiddenFill>
              </a:ext>
            </a:extLst>
          </p:spPr>
        </p:pic>
      </p:grpSp>
      <p:pic>
        <p:nvPicPr>
          <p:cNvPr id="100"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6689" y="2029010"/>
            <a:ext cx="2220053" cy="243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12451" y="2022532"/>
            <a:ext cx="2220053" cy="248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59187" y="2022535"/>
            <a:ext cx="2220053" cy="25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40672" y="2022536"/>
            <a:ext cx="2226530" cy="244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p:cNvSpPr/>
          <p:nvPr/>
        </p:nvSpPr>
        <p:spPr bwMode="black">
          <a:xfrm>
            <a:off x="3436544" y="1237847"/>
            <a:ext cx="5346035" cy="894021"/>
          </a:xfrm>
          <a:prstGeom prst="rect">
            <a:avLst/>
          </a:prstGeom>
          <a:solidFill>
            <a:schemeClr val="accent5">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pPr>
            <a:r>
              <a:rPr lang="en-US" sz="2448" dirty="0">
                <a:solidFill>
                  <a:srgbClr val="FFFFFF"/>
                </a:solidFill>
              </a:rPr>
              <a:t>Access service catalog</a:t>
            </a:r>
          </a:p>
        </p:txBody>
      </p:sp>
      <p:sp>
        <p:nvSpPr>
          <p:cNvPr id="73" name="Rectangle 72"/>
          <p:cNvSpPr/>
          <p:nvPr/>
        </p:nvSpPr>
        <p:spPr bwMode="black">
          <a:xfrm>
            <a:off x="3420096" y="1219091"/>
            <a:ext cx="5346035" cy="894021"/>
          </a:xfrm>
          <a:prstGeom prst="rect">
            <a:avLst/>
          </a:prstGeom>
          <a:solidFill>
            <a:schemeClr val="accent5">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pPr>
            <a:r>
              <a:rPr lang="en-US" sz="2448" dirty="0">
                <a:solidFill>
                  <a:srgbClr val="FFFFFF"/>
                </a:solidFill>
              </a:rPr>
              <a:t>Self-service deployment request</a:t>
            </a:r>
          </a:p>
        </p:txBody>
      </p:sp>
      <p:sp>
        <p:nvSpPr>
          <p:cNvPr id="75" name="Rectangle 74"/>
          <p:cNvSpPr/>
          <p:nvPr/>
        </p:nvSpPr>
        <p:spPr bwMode="black">
          <a:xfrm>
            <a:off x="3420096" y="1204539"/>
            <a:ext cx="5346035" cy="894021"/>
          </a:xfrm>
          <a:prstGeom prst="rect">
            <a:avLst/>
          </a:prstGeom>
          <a:solidFill>
            <a:schemeClr val="accent5">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pPr>
            <a:r>
              <a:rPr lang="en-US" sz="2448" dirty="0">
                <a:solidFill>
                  <a:srgbClr val="FFFFFF"/>
                </a:solidFill>
              </a:rPr>
              <a:t>Approve request</a:t>
            </a:r>
          </a:p>
        </p:txBody>
      </p:sp>
      <p:sp>
        <p:nvSpPr>
          <p:cNvPr id="77" name="Rectangle 76"/>
          <p:cNvSpPr/>
          <p:nvPr/>
        </p:nvSpPr>
        <p:spPr bwMode="black">
          <a:xfrm>
            <a:off x="3436545" y="1243794"/>
            <a:ext cx="5346035" cy="894021"/>
          </a:xfrm>
          <a:prstGeom prst="rect">
            <a:avLst/>
          </a:prstGeom>
          <a:solidFill>
            <a:schemeClr val="accent5">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pPr>
            <a:r>
              <a:rPr lang="en-US" sz="2448" dirty="0">
                <a:solidFill>
                  <a:srgbClr val="FFFFFF"/>
                </a:solidFill>
              </a:rPr>
              <a:t>Process automation</a:t>
            </a:r>
          </a:p>
        </p:txBody>
      </p:sp>
      <p:sp>
        <p:nvSpPr>
          <p:cNvPr id="79" name="Rectangle 78"/>
          <p:cNvSpPr/>
          <p:nvPr/>
        </p:nvSpPr>
        <p:spPr bwMode="black">
          <a:xfrm>
            <a:off x="3436545" y="1204539"/>
            <a:ext cx="5346035" cy="894021"/>
          </a:xfrm>
          <a:prstGeom prst="rect">
            <a:avLst/>
          </a:prstGeom>
          <a:solidFill>
            <a:schemeClr val="accent5">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124297" tIns="62148" rIns="124297" bIns="62148"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pPr>
            <a:r>
              <a:rPr lang="en-US" sz="2448" dirty="0">
                <a:solidFill>
                  <a:srgbClr val="FFFFFF"/>
                </a:solidFill>
              </a:rPr>
              <a:t>Provision service</a:t>
            </a:r>
          </a:p>
        </p:txBody>
      </p:sp>
      <p:pic>
        <p:nvPicPr>
          <p:cNvPr id="64" name="Picture 6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41440" y="3108734"/>
            <a:ext cx="481425" cy="502786"/>
          </a:xfrm>
          <a:prstGeom prst="rect">
            <a:avLst/>
          </a:prstGeom>
        </p:spPr>
      </p:pic>
      <p:pic>
        <p:nvPicPr>
          <p:cNvPr id="65" name="Picture 6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13611" y="3108734"/>
            <a:ext cx="481425" cy="502786"/>
          </a:xfrm>
          <a:prstGeom prst="rect">
            <a:avLst/>
          </a:prstGeom>
        </p:spPr>
      </p:pic>
      <p:pic>
        <p:nvPicPr>
          <p:cNvPr id="66" name="Picture 6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38191" y="3108734"/>
            <a:ext cx="481425" cy="502786"/>
          </a:xfrm>
          <a:prstGeom prst="rect">
            <a:avLst/>
          </a:prstGeom>
        </p:spPr>
      </p:pic>
      <p:pic>
        <p:nvPicPr>
          <p:cNvPr id="67" name="Picture 6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54203" y="3108734"/>
            <a:ext cx="481425" cy="502786"/>
          </a:xfrm>
          <a:prstGeom prst="rect">
            <a:avLst/>
          </a:prstGeom>
        </p:spPr>
      </p:pic>
      <p:pic>
        <p:nvPicPr>
          <p:cNvPr id="69"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436543" y="2131867"/>
            <a:ext cx="5344747" cy="346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36544" y="2113109"/>
            <a:ext cx="5329587" cy="351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3436545" y="2113113"/>
            <a:ext cx="5346035" cy="412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4" descr="C:\blob\work\PROWESS\consulting\microsoft\winsvr\privatecloud\L200 AM Deck\working\process_automation.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436546" y="2137812"/>
            <a:ext cx="5346036" cy="454863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blob\work\PROWESS\consulting\microsoft\winsvr\privatecloud\L200 AM Deck\working\provision_service.png"/>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3436544" y="2098556"/>
            <a:ext cx="5344747" cy="2742040"/>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33"/>
          <p:cNvSpPr txBox="1">
            <a:spLocks/>
          </p:cNvSpPr>
          <p:nvPr/>
        </p:nvSpPr>
        <p:spPr>
          <a:xfrm>
            <a:off x="233323" y="496"/>
            <a:ext cx="11424126" cy="1165588"/>
          </a:xfrm>
          <a:prstGeom prst="rect">
            <a:avLst/>
          </a:prstGeom>
          <a:effectLst>
            <a:outerShdw blurRad="50800" dist="38100" dir="2700000">
              <a:srgbClr val="000000">
                <a:alpha val="43000"/>
              </a:srgbClr>
            </a:outerShdw>
          </a:effectLst>
        </p:spPr>
        <p:txBody>
          <a:bodyPr vert="horz" lIns="124309" tIns="62153" rIns="124309" bIns="62153" rtlCol="0" anchor="ctr">
            <a:normAutofit/>
          </a:bodyPr>
          <a:lstStyle>
            <a:lvl1pPr algn="l" defTabSz="609493" rtl="0" eaLnBrk="1" latinLnBrk="0" hangingPunct="1">
              <a:spcBef>
                <a:spcPct val="0"/>
              </a:spcBef>
              <a:buNone/>
              <a:defRPr sz="4800" kern="1200">
                <a:solidFill>
                  <a:srgbClr val="FFFFFF"/>
                </a:solidFill>
                <a:latin typeface="Arial"/>
                <a:ea typeface="+mj-ea"/>
                <a:cs typeface="Arial"/>
              </a:defRPr>
            </a:lvl1pPr>
          </a:lstStyle>
          <a:p>
            <a:pPr>
              <a:lnSpc>
                <a:spcPct val="90000"/>
              </a:lnSpc>
              <a:spcBef>
                <a:spcPct val="20000"/>
              </a:spcBef>
              <a:spcAft>
                <a:spcPts val="408"/>
              </a:spcAft>
            </a:pPr>
            <a:r>
              <a:rPr lang="en-US" sz="2856" dirty="0">
                <a:latin typeface="Segoe UI" pitchFamily="34" charset="0"/>
                <a:ea typeface="Segoe UI" pitchFamily="34" charset="0"/>
                <a:cs typeface="Segoe UI" pitchFamily="34" charset="0"/>
              </a:rPr>
              <a:t>Predictable Service Delivery </a:t>
            </a:r>
          </a:p>
        </p:txBody>
      </p:sp>
      <p:pic>
        <p:nvPicPr>
          <p:cNvPr id="70" name="Picture 6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41440" y="3108734"/>
            <a:ext cx="481425" cy="502786"/>
          </a:xfrm>
          <a:prstGeom prst="rect">
            <a:avLst/>
          </a:prstGeom>
        </p:spPr>
      </p:pic>
      <p:pic>
        <p:nvPicPr>
          <p:cNvPr id="71" name="Picture 7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13611" y="3108734"/>
            <a:ext cx="481425" cy="502786"/>
          </a:xfrm>
          <a:prstGeom prst="rect">
            <a:avLst/>
          </a:prstGeom>
        </p:spPr>
      </p:pic>
      <p:pic>
        <p:nvPicPr>
          <p:cNvPr id="72" name="Picture 7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54203" y="3108734"/>
            <a:ext cx="481425" cy="502786"/>
          </a:xfrm>
          <a:prstGeom prst="rect">
            <a:avLst/>
          </a:prstGeom>
        </p:spPr>
      </p:pic>
      <p:pic>
        <p:nvPicPr>
          <p:cNvPr id="83" name="Picture 6"/>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33323" y="2823721"/>
            <a:ext cx="11270294" cy="198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356894" y="357977"/>
            <a:ext cx="3811813" cy="450625"/>
            <a:chOff x="7546893" y="820002"/>
            <a:chExt cx="4363151" cy="515937"/>
          </a:xfrm>
        </p:grpSpPr>
        <p:pic>
          <p:nvPicPr>
            <p:cNvPr id="41" name="Picture 2"/>
            <p:cNvPicPr>
              <a:picLocks noChangeAspect="1" noChangeArrowheads="1"/>
            </p:cNvPicPr>
            <p:nvPr/>
          </p:nvPicPr>
          <p:blipFill>
            <a:blip r:embed="rId19" cstate="email">
              <a:lum bright="100000"/>
              <a:extLst>
                <a:ext uri="{28A0092B-C50C-407E-A947-70E740481C1C}">
                  <a14:useLocalDpi xmlns:a14="http://schemas.microsoft.com/office/drawing/2010/main"/>
                </a:ext>
              </a:extLst>
            </a:blip>
            <a:srcRect/>
            <a:stretch>
              <a:fillRect/>
            </a:stretch>
          </p:blipFill>
          <p:spPr bwMode="auto">
            <a:xfrm>
              <a:off x="10005045" y="820002"/>
              <a:ext cx="1904999" cy="515937"/>
            </a:xfrm>
            <a:prstGeom prst="rect">
              <a:avLst/>
            </a:prstGeom>
            <a:noFill/>
            <a:ln w="9525">
              <a:noFill/>
              <a:miter lim="800000"/>
              <a:headEnd/>
              <a:tailEnd/>
            </a:ln>
          </p:spPr>
        </p:pic>
        <p:pic>
          <p:nvPicPr>
            <p:cNvPr id="42" name="Picture 2" descr="\\MAGNUM\Projects\Microsoft\Cloud Power FY12\Design\Icons\PNGs\SC.png"/>
            <p:cNvPicPr>
              <a:picLocks noChangeAspect="1" noChangeArrowheads="1"/>
            </p:cNvPicPr>
            <p:nvPr/>
          </p:nvPicPr>
          <p:blipFill>
            <a:blip r:embed="rId20" cstate="email">
              <a:lum bright="100000"/>
              <a:extLst>
                <a:ext uri="{28A0092B-C50C-407E-A947-70E740481C1C}">
                  <a14:useLocalDpi xmlns:a14="http://schemas.microsoft.com/office/drawing/2010/main"/>
                </a:ext>
              </a:extLst>
            </a:blip>
            <a:srcRect/>
            <a:stretch>
              <a:fillRect/>
            </a:stretch>
          </p:blipFill>
          <p:spPr bwMode="auto">
            <a:xfrm>
              <a:off x="7546893" y="835084"/>
              <a:ext cx="2155825" cy="485775"/>
            </a:xfrm>
            <a:prstGeom prst="rect">
              <a:avLst/>
            </a:prstGeom>
            <a:noFill/>
            <a:ln w="9525">
              <a:noFill/>
              <a:miter lim="800000"/>
              <a:headEnd/>
              <a:tailEnd/>
            </a:ln>
          </p:spPr>
        </p:pic>
      </p:grpSp>
      <p:sp>
        <p:nvSpPr>
          <p:cNvPr id="46" name="TextBox 45"/>
          <p:cNvSpPr txBox="1"/>
          <p:nvPr/>
        </p:nvSpPr>
        <p:spPr>
          <a:xfrm>
            <a:off x="5318194" y="1343598"/>
            <a:ext cx="1317605" cy="188385"/>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SC Service Manager</a:t>
            </a:r>
          </a:p>
        </p:txBody>
      </p:sp>
      <p:sp>
        <p:nvSpPr>
          <p:cNvPr id="47" name="TextBox 46"/>
          <p:cNvSpPr txBox="1"/>
          <p:nvPr/>
        </p:nvSpPr>
        <p:spPr>
          <a:xfrm>
            <a:off x="7740673" y="1343598"/>
            <a:ext cx="1040413" cy="188385"/>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SC Orchestrator</a:t>
            </a:r>
          </a:p>
        </p:txBody>
      </p:sp>
      <p:sp>
        <p:nvSpPr>
          <p:cNvPr id="48" name="TextBox 47"/>
          <p:cNvSpPr txBox="1"/>
          <p:nvPr/>
        </p:nvSpPr>
        <p:spPr>
          <a:xfrm>
            <a:off x="10240303" y="1320674"/>
            <a:ext cx="1871218" cy="188385"/>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SC Virtual Machine Manager</a:t>
            </a:r>
          </a:p>
        </p:txBody>
      </p:sp>
      <p:grpSp>
        <p:nvGrpSpPr>
          <p:cNvPr id="5" name="Group 4"/>
          <p:cNvGrpSpPr/>
          <p:nvPr/>
        </p:nvGrpSpPr>
        <p:grpSpPr>
          <a:xfrm>
            <a:off x="413520" y="958618"/>
            <a:ext cx="2018296" cy="754441"/>
            <a:chOff x="403671" y="939551"/>
            <a:chExt cx="1978668" cy="739821"/>
          </a:xfrm>
        </p:grpSpPr>
        <p:pic>
          <p:nvPicPr>
            <p:cNvPr id="44" name="Picture 2" descr="\\adisvr2\Shared\ADI_Projects\Microsoft\MS_11-01298_System_Center_EBC_PPT\From_Client\SysCnt12_h_rgb_r.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03671" y="939551"/>
              <a:ext cx="1978668" cy="35232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03671" y="1317071"/>
              <a:ext cx="1834478" cy="362301"/>
              <a:chOff x="403671" y="1317071"/>
              <a:chExt cx="1834478" cy="362301"/>
            </a:xfrm>
          </p:grpSpPr>
          <p:sp>
            <p:nvSpPr>
              <p:cNvPr id="3" name="TextBox 2"/>
              <p:cNvSpPr txBox="1"/>
              <p:nvPr/>
            </p:nvSpPr>
            <p:spPr>
              <a:xfrm>
                <a:off x="403671" y="1317071"/>
                <a:ext cx="1834478" cy="184734"/>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SC Virtual Machine Manager</a:t>
                </a:r>
              </a:p>
            </p:txBody>
          </p:sp>
          <p:sp>
            <p:nvSpPr>
              <p:cNvPr id="49" name="TextBox 48"/>
              <p:cNvSpPr txBox="1"/>
              <p:nvPr/>
            </p:nvSpPr>
            <p:spPr>
              <a:xfrm>
                <a:off x="403671" y="1494638"/>
                <a:ext cx="1161423" cy="184734"/>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SC App Controller</a:t>
                </a:r>
              </a:p>
            </p:txBody>
          </p:sp>
        </p:grpSp>
      </p:grpSp>
      <p:grpSp>
        <p:nvGrpSpPr>
          <p:cNvPr id="51" name="Group 50"/>
          <p:cNvGrpSpPr/>
          <p:nvPr/>
        </p:nvGrpSpPr>
        <p:grpSpPr>
          <a:xfrm>
            <a:off x="2842952" y="1343595"/>
            <a:ext cx="1871218" cy="369461"/>
            <a:chOff x="403671" y="1317071"/>
            <a:chExt cx="1834477" cy="362302"/>
          </a:xfrm>
        </p:grpSpPr>
        <p:sp>
          <p:nvSpPr>
            <p:cNvPr id="52" name="TextBox 51"/>
            <p:cNvSpPr txBox="1"/>
            <p:nvPr/>
          </p:nvSpPr>
          <p:spPr>
            <a:xfrm>
              <a:off x="403671" y="1317071"/>
              <a:ext cx="1834477" cy="184735"/>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SC Virtual Machine Manager</a:t>
              </a:r>
            </a:p>
          </p:txBody>
        </p:sp>
        <p:sp>
          <p:nvSpPr>
            <p:cNvPr id="53" name="TextBox 52"/>
            <p:cNvSpPr txBox="1"/>
            <p:nvPr/>
          </p:nvSpPr>
          <p:spPr>
            <a:xfrm>
              <a:off x="403671" y="1494638"/>
              <a:ext cx="1161422" cy="184735"/>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SC App Controller</a:t>
              </a:r>
            </a:p>
          </p:txBody>
        </p:sp>
      </p:grpSp>
    </p:spTree>
    <p:extLst>
      <p:ext uri="{BB962C8B-B14F-4D97-AF65-F5344CB8AC3E}">
        <p14:creationId xmlns:p14="http://schemas.microsoft.com/office/powerpoint/2010/main" val="2844888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3"/>
                                        </p:tgtEl>
                                      </p:cBhvr>
                                      <p:by x="70000" y="70000"/>
                                    </p:animScale>
                                  </p:childTnLst>
                                </p:cTn>
                              </p:par>
                              <p:par>
                                <p:cTn id="7" presetID="42" presetClass="path" presetSubtype="0" accel="50000" decel="50000" fill="hold" nodeType="withEffect">
                                  <p:stCondLst>
                                    <p:cond delay="0"/>
                                  </p:stCondLst>
                                  <p:childTnLst>
                                    <p:animMotion origin="layout" path="M 8.61013E-7 -3.7037E-7 L -0.00313 0.36574 " pathEditMode="relative" rAng="0" ptsTypes="AA">
                                      <p:cBhvr>
                                        <p:cTn id="8" dur="2000" fill="hold"/>
                                        <p:tgtEl>
                                          <p:spTgt spid="83"/>
                                        </p:tgtEl>
                                        <p:attrNameLst>
                                          <p:attrName>ppt_x</p:attrName>
                                          <p:attrName>ppt_y</p:attrName>
                                        </p:attrNameLst>
                                      </p:cBhvr>
                                      <p:rCtr x="-156" y="18287"/>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par>
                                <p:cTn id="16" presetID="53" presetClass="entr" presetSubtype="16"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grpId="2" nodeType="clickEffect">
                                  <p:stCondLst>
                                    <p:cond delay="0"/>
                                  </p:stCondLst>
                                  <p:childTnLst>
                                    <p:animMotion origin="layout" path="M 2.23785E-6 -4.44444E-6 L -0.38518 0.14445 " pathEditMode="relative" rAng="0" ptsTypes="AA">
                                      <p:cBhvr>
                                        <p:cTn id="24" dur="2000" fill="hold"/>
                                        <p:tgtEl>
                                          <p:spTgt spid="68"/>
                                        </p:tgtEl>
                                        <p:attrNameLst>
                                          <p:attrName>ppt_x</p:attrName>
                                          <p:attrName>ppt_y</p:attrName>
                                        </p:attrNameLst>
                                      </p:cBhvr>
                                      <p:rCtr x="-19265" y="7222"/>
                                    </p:animMotion>
                                  </p:childTnLst>
                                </p:cTn>
                              </p:par>
                              <p:par>
                                <p:cTn id="25" presetID="42" presetClass="path" presetSubtype="0" accel="50000" decel="50000" fill="hold" nodeType="withEffect">
                                  <p:stCondLst>
                                    <p:cond delay="0"/>
                                  </p:stCondLst>
                                  <p:childTnLst>
                                    <p:animMotion origin="layout" path="M -0.00131 -4.81481E-6 L -0.3801 0.00325 " pathEditMode="relative" rAng="0" ptsTypes="AA">
                                      <p:cBhvr>
                                        <p:cTn id="26" dur="2000" fill="hold"/>
                                        <p:tgtEl>
                                          <p:spTgt spid="69"/>
                                        </p:tgtEl>
                                        <p:attrNameLst>
                                          <p:attrName>ppt_x</p:attrName>
                                          <p:attrName>ppt_y</p:attrName>
                                        </p:attrNameLst>
                                      </p:cBhvr>
                                      <p:rCtr x="-18940" y="162"/>
                                    </p:animMotion>
                                  </p:childTnLst>
                                </p:cTn>
                              </p:par>
                              <p:par>
                                <p:cTn id="27" presetID="6" presetClass="emph" presetSubtype="0" fill="hold" grpId="1" nodeType="withEffect">
                                  <p:stCondLst>
                                    <p:cond delay="0"/>
                                  </p:stCondLst>
                                  <p:childTnLst>
                                    <p:animScale>
                                      <p:cBhvr>
                                        <p:cTn id="28" dur="2000" fill="hold"/>
                                        <p:tgtEl>
                                          <p:spTgt spid="68"/>
                                        </p:tgtEl>
                                      </p:cBhvr>
                                      <p:by x="30000" y="30000"/>
                                    </p:animScale>
                                  </p:childTnLst>
                                </p:cTn>
                              </p:par>
                              <p:par>
                                <p:cTn id="29" presetID="6" presetClass="emph" presetSubtype="0" fill="hold" nodeType="withEffect">
                                  <p:stCondLst>
                                    <p:cond delay="0"/>
                                  </p:stCondLst>
                                  <p:childTnLst>
                                    <p:animScale>
                                      <p:cBhvr>
                                        <p:cTn id="30" dur="2000" fill="hold"/>
                                        <p:tgtEl>
                                          <p:spTgt spid="69"/>
                                        </p:tgtEl>
                                      </p:cBhvr>
                                      <p:by x="25000" y="25000"/>
                                    </p:animScale>
                                  </p:childTnLst>
                                </p:cTn>
                              </p:par>
                              <p:par>
                                <p:cTn id="31" presetID="53" presetClass="exit" presetSubtype="32" fill="hold" grpId="3" nodeType="withEffect">
                                  <p:stCondLst>
                                    <p:cond delay="500"/>
                                  </p:stCondLst>
                                  <p:childTnLst>
                                    <p:anim calcmode="lin" valueType="num">
                                      <p:cBhvr>
                                        <p:cTn id="32" dur="2000"/>
                                        <p:tgtEl>
                                          <p:spTgt spid="68"/>
                                        </p:tgtEl>
                                        <p:attrNameLst>
                                          <p:attrName>ppt_w</p:attrName>
                                        </p:attrNameLst>
                                      </p:cBhvr>
                                      <p:tavLst>
                                        <p:tav tm="0">
                                          <p:val>
                                            <p:strVal val="ppt_w"/>
                                          </p:val>
                                        </p:tav>
                                        <p:tav tm="100000">
                                          <p:val>
                                            <p:fltVal val="0"/>
                                          </p:val>
                                        </p:tav>
                                      </p:tavLst>
                                    </p:anim>
                                    <p:anim calcmode="lin" valueType="num">
                                      <p:cBhvr>
                                        <p:cTn id="33" dur="2000"/>
                                        <p:tgtEl>
                                          <p:spTgt spid="68"/>
                                        </p:tgtEl>
                                        <p:attrNameLst>
                                          <p:attrName>ppt_h</p:attrName>
                                        </p:attrNameLst>
                                      </p:cBhvr>
                                      <p:tavLst>
                                        <p:tav tm="0">
                                          <p:val>
                                            <p:strVal val="ppt_h"/>
                                          </p:val>
                                        </p:tav>
                                        <p:tav tm="100000">
                                          <p:val>
                                            <p:fltVal val="0"/>
                                          </p:val>
                                        </p:tav>
                                      </p:tavLst>
                                    </p:anim>
                                    <p:animEffect transition="out" filter="fade">
                                      <p:cBhvr>
                                        <p:cTn id="34" dur="2000"/>
                                        <p:tgtEl>
                                          <p:spTgt spid="68"/>
                                        </p:tgtEl>
                                      </p:cBhvr>
                                    </p:animEffect>
                                    <p:set>
                                      <p:cBhvr>
                                        <p:cTn id="35" dur="1" fill="hold">
                                          <p:stCondLst>
                                            <p:cond delay="1999"/>
                                          </p:stCondLst>
                                        </p:cTn>
                                        <p:tgtEl>
                                          <p:spTgt spid="68"/>
                                        </p:tgtEl>
                                        <p:attrNameLst>
                                          <p:attrName>style.visibility</p:attrName>
                                        </p:attrNameLst>
                                      </p:cBhvr>
                                      <p:to>
                                        <p:strVal val="hidden"/>
                                      </p:to>
                                    </p:set>
                                  </p:childTnLst>
                                </p:cTn>
                              </p:par>
                              <p:par>
                                <p:cTn id="36" presetID="53" presetClass="exit" presetSubtype="32" fill="hold" nodeType="withEffect">
                                  <p:stCondLst>
                                    <p:cond delay="500"/>
                                  </p:stCondLst>
                                  <p:childTnLst>
                                    <p:anim calcmode="lin" valueType="num">
                                      <p:cBhvr>
                                        <p:cTn id="37" dur="2000"/>
                                        <p:tgtEl>
                                          <p:spTgt spid="69"/>
                                        </p:tgtEl>
                                        <p:attrNameLst>
                                          <p:attrName>ppt_w</p:attrName>
                                        </p:attrNameLst>
                                      </p:cBhvr>
                                      <p:tavLst>
                                        <p:tav tm="0">
                                          <p:val>
                                            <p:strVal val="ppt_w"/>
                                          </p:val>
                                        </p:tav>
                                        <p:tav tm="100000">
                                          <p:val>
                                            <p:fltVal val="0"/>
                                          </p:val>
                                        </p:tav>
                                      </p:tavLst>
                                    </p:anim>
                                    <p:anim calcmode="lin" valueType="num">
                                      <p:cBhvr>
                                        <p:cTn id="38" dur="2000"/>
                                        <p:tgtEl>
                                          <p:spTgt spid="69"/>
                                        </p:tgtEl>
                                        <p:attrNameLst>
                                          <p:attrName>ppt_h</p:attrName>
                                        </p:attrNameLst>
                                      </p:cBhvr>
                                      <p:tavLst>
                                        <p:tav tm="0">
                                          <p:val>
                                            <p:strVal val="ppt_h"/>
                                          </p:val>
                                        </p:tav>
                                        <p:tav tm="100000">
                                          <p:val>
                                            <p:fltVal val="0"/>
                                          </p:val>
                                        </p:tav>
                                      </p:tavLst>
                                    </p:anim>
                                    <p:animEffect transition="out" filter="fade">
                                      <p:cBhvr>
                                        <p:cTn id="39" dur="2000"/>
                                        <p:tgtEl>
                                          <p:spTgt spid="69"/>
                                        </p:tgtEl>
                                      </p:cBhvr>
                                    </p:animEffect>
                                    <p:set>
                                      <p:cBhvr>
                                        <p:cTn id="40" dur="1" fill="hold">
                                          <p:stCondLst>
                                            <p:cond delay="1999"/>
                                          </p:stCondLst>
                                        </p:cTn>
                                        <p:tgtEl>
                                          <p:spTgt spid="69"/>
                                        </p:tgtEl>
                                        <p:attrNameLst>
                                          <p:attrName>style.visibility</p:attrName>
                                        </p:attrNameLst>
                                      </p:cBhvr>
                                      <p:to>
                                        <p:strVal val="hidden"/>
                                      </p:to>
                                    </p:set>
                                  </p:childTnLst>
                                </p:cTn>
                              </p:par>
                              <p:par>
                                <p:cTn id="41" presetID="10" presetClass="entr" presetSubtype="0" fill="hold" nodeType="withEffect">
                                  <p:stCondLst>
                                    <p:cond delay="500"/>
                                  </p:stCondLst>
                                  <p:childTnLst>
                                    <p:set>
                                      <p:cBhvr>
                                        <p:cTn id="42" dur="1" fill="hold">
                                          <p:stCondLst>
                                            <p:cond delay="0"/>
                                          </p:stCondLst>
                                        </p:cTn>
                                        <p:tgtEl>
                                          <p:spTgt spid="100"/>
                                        </p:tgtEl>
                                        <p:attrNameLst>
                                          <p:attrName>style.visibility</p:attrName>
                                        </p:attrNameLst>
                                      </p:cBhvr>
                                      <p:to>
                                        <p:strVal val="visible"/>
                                      </p:to>
                                    </p:set>
                                    <p:animEffect transition="in" filter="fade">
                                      <p:cBhvr>
                                        <p:cTn id="43" dur="500"/>
                                        <p:tgtEl>
                                          <p:spTgt spid="100"/>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p:cTn id="52" dur="500" fill="hold"/>
                                        <p:tgtEl>
                                          <p:spTgt spid="73"/>
                                        </p:tgtEl>
                                        <p:attrNameLst>
                                          <p:attrName>ppt_w</p:attrName>
                                        </p:attrNameLst>
                                      </p:cBhvr>
                                      <p:tavLst>
                                        <p:tav tm="0">
                                          <p:val>
                                            <p:fltVal val="0"/>
                                          </p:val>
                                        </p:tav>
                                        <p:tav tm="100000">
                                          <p:val>
                                            <p:strVal val="#ppt_w"/>
                                          </p:val>
                                        </p:tav>
                                      </p:tavLst>
                                    </p:anim>
                                    <p:anim calcmode="lin" valueType="num">
                                      <p:cBhvr>
                                        <p:cTn id="53" dur="500" fill="hold"/>
                                        <p:tgtEl>
                                          <p:spTgt spid="73"/>
                                        </p:tgtEl>
                                        <p:attrNameLst>
                                          <p:attrName>ppt_h</p:attrName>
                                        </p:attrNameLst>
                                      </p:cBhvr>
                                      <p:tavLst>
                                        <p:tav tm="0">
                                          <p:val>
                                            <p:fltVal val="0"/>
                                          </p:val>
                                        </p:tav>
                                        <p:tav tm="100000">
                                          <p:val>
                                            <p:strVal val="#ppt_h"/>
                                          </p:val>
                                        </p:tav>
                                      </p:tavLst>
                                    </p:anim>
                                    <p:animEffect transition="in" filter="fade">
                                      <p:cBhvr>
                                        <p:cTn id="54" dur="500"/>
                                        <p:tgtEl>
                                          <p:spTgt spid="73"/>
                                        </p:tgtEl>
                                      </p:cBhvr>
                                    </p:animEffect>
                                  </p:childTnLst>
                                </p:cTn>
                              </p:par>
                              <p:par>
                                <p:cTn id="55" presetID="53" presetClass="entr" presetSubtype="16"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p:cTn id="57" dur="500" fill="hold"/>
                                        <p:tgtEl>
                                          <p:spTgt spid="74"/>
                                        </p:tgtEl>
                                        <p:attrNameLst>
                                          <p:attrName>ppt_w</p:attrName>
                                        </p:attrNameLst>
                                      </p:cBhvr>
                                      <p:tavLst>
                                        <p:tav tm="0">
                                          <p:val>
                                            <p:fltVal val="0"/>
                                          </p:val>
                                        </p:tav>
                                        <p:tav tm="100000">
                                          <p:val>
                                            <p:strVal val="#ppt_w"/>
                                          </p:val>
                                        </p:tav>
                                      </p:tavLst>
                                    </p:anim>
                                    <p:anim calcmode="lin" valueType="num">
                                      <p:cBhvr>
                                        <p:cTn id="58" dur="500" fill="hold"/>
                                        <p:tgtEl>
                                          <p:spTgt spid="74"/>
                                        </p:tgtEl>
                                        <p:attrNameLst>
                                          <p:attrName>ppt_h</p:attrName>
                                        </p:attrNameLst>
                                      </p:cBhvr>
                                      <p:tavLst>
                                        <p:tav tm="0">
                                          <p:val>
                                            <p:fltVal val="0"/>
                                          </p:val>
                                        </p:tav>
                                        <p:tav tm="100000">
                                          <p:val>
                                            <p:strVal val="#ppt_h"/>
                                          </p:val>
                                        </p:tav>
                                      </p:tavLst>
                                    </p:anim>
                                    <p:animEffect transition="in" filter="fade">
                                      <p:cBhvr>
                                        <p:cTn id="59" dur="500"/>
                                        <p:tgtEl>
                                          <p:spTgt spid="74"/>
                                        </p:tgtEl>
                                      </p:cBhvr>
                                    </p:animEffect>
                                  </p:childTnLst>
                                </p:cTn>
                              </p:par>
                              <p:par>
                                <p:cTn id="60" presetID="9" presetClass="emph" presetSubtype="0" nodeType="withEffect">
                                  <p:stCondLst>
                                    <p:cond delay="0"/>
                                  </p:stCondLst>
                                  <p:childTnLst>
                                    <p:set>
                                      <p:cBhvr rctx="PPT">
                                        <p:cTn id="61" dur="indefinite"/>
                                        <p:tgtEl>
                                          <p:spTgt spid="100"/>
                                        </p:tgtEl>
                                        <p:attrNameLst>
                                          <p:attrName>style.opacity</p:attrName>
                                        </p:attrNameLst>
                                      </p:cBhvr>
                                      <p:to>
                                        <p:strVal val="0.5"/>
                                      </p:to>
                                    </p:set>
                                    <p:animEffect filter="image" prLst="opacity: 0.5">
                                      <p:cBhvr rctx="IE">
                                        <p:cTn id="62" dur="indefinite"/>
                                        <p:tgtEl>
                                          <p:spTgt spid="100"/>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path" presetSubtype="0" accel="50000" decel="50000" fill="hold" grpId="2" nodeType="clickEffect">
                                  <p:stCondLst>
                                    <p:cond delay="0"/>
                                  </p:stCondLst>
                                  <p:childTnLst>
                                    <p:animMotion origin="layout" path="M -4.91077E-6 -4.44444E-6 L -0.20242 0.13959 " pathEditMode="relative" rAng="0" ptsTypes="AA">
                                      <p:cBhvr>
                                        <p:cTn id="66" dur="2000" fill="hold"/>
                                        <p:tgtEl>
                                          <p:spTgt spid="73"/>
                                        </p:tgtEl>
                                        <p:attrNameLst>
                                          <p:attrName>ppt_x</p:attrName>
                                          <p:attrName>ppt_y</p:attrName>
                                        </p:attrNameLst>
                                      </p:cBhvr>
                                      <p:rCtr x="-10121" y="6968"/>
                                    </p:animMotion>
                                  </p:childTnLst>
                                </p:cTn>
                              </p:par>
                              <p:par>
                                <p:cTn id="67" presetID="42" presetClass="path" presetSubtype="0" accel="50000" decel="50000" fill="hold" nodeType="withEffect">
                                  <p:stCondLst>
                                    <p:cond delay="0"/>
                                  </p:stCondLst>
                                  <p:childTnLst>
                                    <p:animMotion origin="layout" path="M -0.00066 -2.22222E-6 L -0.19748 0.00209 " pathEditMode="relative" rAng="0" ptsTypes="AA">
                                      <p:cBhvr>
                                        <p:cTn id="68" dur="2000" fill="hold"/>
                                        <p:tgtEl>
                                          <p:spTgt spid="74"/>
                                        </p:tgtEl>
                                        <p:attrNameLst>
                                          <p:attrName>ppt_x</p:attrName>
                                          <p:attrName>ppt_y</p:attrName>
                                        </p:attrNameLst>
                                      </p:cBhvr>
                                      <p:rCtr x="-9848" y="93"/>
                                    </p:animMotion>
                                  </p:childTnLst>
                                </p:cTn>
                              </p:par>
                              <p:par>
                                <p:cTn id="69" presetID="6" presetClass="emph" presetSubtype="0" fill="hold" grpId="1" nodeType="withEffect">
                                  <p:stCondLst>
                                    <p:cond delay="0"/>
                                  </p:stCondLst>
                                  <p:childTnLst>
                                    <p:animScale>
                                      <p:cBhvr>
                                        <p:cTn id="70" dur="2000" fill="hold"/>
                                        <p:tgtEl>
                                          <p:spTgt spid="73"/>
                                        </p:tgtEl>
                                      </p:cBhvr>
                                      <p:by x="30000" y="30000"/>
                                    </p:animScale>
                                  </p:childTnLst>
                                </p:cTn>
                              </p:par>
                              <p:par>
                                <p:cTn id="71" presetID="6" presetClass="emph" presetSubtype="0" fill="hold" nodeType="withEffect">
                                  <p:stCondLst>
                                    <p:cond delay="0"/>
                                  </p:stCondLst>
                                  <p:childTnLst>
                                    <p:animScale>
                                      <p:cBhvr>
                                        <p:cTn id="72" dur="2000" fill="hold"/>
                                        <p:tgtEl>
                                          <p:spTgt spid="74"/>
                                        </p:tgtEl>
                                      </p:cBhvr>
                                      <p:by x="25000" y="25000"/>
                                    </p:animScale>
                                  </p:childTnLst>
                                </p:cTn>
                              </p:par>
                              <p:par>
                                <p:cTn id="73" presetID="53" presetClass="exit" presetSubtype="32" fill="hold" grpId="3" nodeType="withEffect">
                                  <p:stCondLst>
                                    <p:cond delay="500"/>
                                  </p:stCondLst>
                                  <p:childTnLst>
                                    <p:anim calcmode="lin" valueType="num">
                                      <p:cBhvr>
                                        <p:cTn id="74" dur="2000"/>
                                        <p:tgtEl>
                                          <p:spTgt spid="73"/>
                                        </p:tgtEl>
                                        <p:attrNameLst>
                                          <p:attrName>ppt_w</p:attrName>
                                        </p:attrNameLst>
                                      </p:cBhvr>
                                      <p:tavLst>
                                        <p:tav tm="0">
                                          <p:val>
                                            <p:strVal val="ppt_w"/>
                                          </p:val>
                                        </p:tav>
                                        <p:tav tm="100000">
                                          <p:val>
                                            <p:fltVal val="0"/>
                                          </p:val>
                                        </p:tav>
                                      </p:tavLst>
                                    </p:anim>
                                    <p:anim calcmode="lin" valueType="num">
                                      <p:cBhvr>
                                        <p:cTn id="75" dur="2000"/>
                                        <p:tgtEl>
                                          <p:spTgt spid="73"/>
                                        </p:tgtEl>
                                        <p:attrNameLst>
                                          <p:attrName>ppt_h</p:attrName>
                                        </p:attrNameLst>
                                      </p:cBhvr>
                                      <p:tavLst>
                                        <p:tav tm="0">
                                          <p:val>
                                            <p:strVal val="ppt_h"/>
                                          </p:val>
                                        </p:tav>
                                        <p:tav tm="100000">
                                          <p:val>
                                            <p:fltVal val="0"/>
                                          </p:val>
                                        </p:tav>
                                      </p:tavLst>
                                    </p:anim>
                                    <p:animEffect transition="out" filter="fade">
                                      <p:cBhvr>
                                        <p:cTn id="76" dur="2000"/>
                                        <p:tgtEl>
                                          <p:spTgt spid="73"/>
                                        </p:tgtEl>
                                      </p:cBhvr>
                                    </p:animEffect>
                                    <p:set>
                                      <p:cBhvr>
                                        <p:cTn id="77" dur="1" fill="hold">
                                          <p:stCondLst>
                                            <p:cond delay="1999"/>
                                          </p:stCondLst>
                                        </p:cTn>
                                        <p:tgtEl>
                                          <p:spTgt spid="73"/>
                                        </p:tgtEl>
                                        <p:attrNameLst>
                                          <p:attrName>style.visibility</p:attrName>
                                        </p:attrNameLst>
                                      </p:cBhvr>
                                      <p:to>
                                        <p:strVal val="hidden"/>
                                      </p:to>
                                    </p:set>
                                  </p:childTnLst>
                                </p:cTn>
                              </p:par>
                              <p:par>
                                <p:cTn id="78" presetID="53" presetClass="exit" presetSubtype="32" fill="hold" nodeType="withEffect">
                                  <p:stCondLst>
                                    <p:cond delay="500"/>
                                  </p:stCondLst>
                                  <p:childTnLst>
                                    <p:anim calcmode="lin" valueType="num">
                                      <p:cBhvr>
                                        <p:cTn id="79" dur="2000"/>
                                        <p:tgtEl>
                                          <p:spTgt spid="74"/>
                                        </p:tgtEl>
                                        <p:attrNameLst>
                                          <p:attrName>ppt_w</p:attrName>
                                        </p:attrNameLst>
                                      </p:cBhvr>
                                      <p:tavLst>
                                        <p:tav tm="0">
                                          <p:val>
                                            <p:strVal val="ppt_w"/>
                                          </p:val>
                                        </p:tav>
                                        <p:tav tm="100000">
                                          <p:val>
                                            <p:fltVal val="0"/>
                                          </p:val>
                                        </p:tav>
                                      </p:tavLst>
                                    </p:anim>
                                    <p:anim calcmode="lin" valueType="num">
                                      <p:cBhvr>
                                        <p:cTn id="80" dur="2000"/>
                                        <p:tgtEl>
                                          <p:spTgt spid="74"/>
                                        </p:tgtEl>
                                        <p:attrNameLst>
                                          <p:attrName>ppt_h</p:attrName>
                                        </p:attrNameLst>
                                      </p:cBhvr>
                                      <p:tavLst>
                                        <p:tav tm="0">
                                          <p:val>
                                            <p:strVal val="ppt_h"/>
                                          </p:val>
                                        </p:tav>
                                        <p:tav tm="100000">
                                          <p:val>
                                            <p:fltVal val="0"/>
                                          </p:val>
                                        </p:tav>
                                      </p:tavLst>
                                    </p:anim>
                                    <p:animEffect transition="out" filter="fade">
                                      <p:cBhvr>
                                        <p:cTn id="81" dur="2000"/>
                                        <p:tgtEl>
                                          <p:spTgt spid="74"/>
                                        </p:tgtEl>
                                      </p:cBhvr>
                                    </p:animEffect>
                                    <p:set>
                                      <p:cBhvr>
                                        <p:cTn id="82" dur="1" fill="hold">
                                          <p:stCondLst>
                                            <p:cond delay="1999"/>
                                          </p:stCondLst>
                                        </p:cTn>
                                        <p:tgtEl>
                                          <p:spTgt spid="74"/>
                                        </p:tgtEl>
                                        <p:attrNameLst>
                                          <p:attrName>style.visibility</p:attrName>
                                        </p:attrNameLst>
                                      </p:cBhvr>
                                      <p:to>
                                        <p:strVal val="hidden"/>
                                      </p:to>
                                    </p:set>
                                  </p:childTnLst>
                                </p:cTn>
                              </p:par>
                              <p:par>
                                <p:cTn id="83" presetID="1" presetClass="entr" presetSubtype="0" fill="hold" nodeType="withEffect">
                                  <p:stCondLst>
                                    <p:cond delay="500"/>
                                  </p:stCondLst>
                                  <p:childTnLst>
                                    <p:set>
                                      <p:cBhvr>
                                        <p:cTn id="84" dur="1" fill="hold">
                                          <p:stCondLst>
                                            <p:cond delay="0"/>
                                          </p:stCondLst>
                                        </p:cTn>
                                        <p:tgtEl>
                                          <p:spTgt spid="67"/>
                                        </p:tgtEl>
                                        <p:attrNameLst>
                                          <p:attrName>style.visibility</p:attrName>
                                        </p:attrNameLst>
                                      </p:cBhvr>
                                      <p:to>
                                        <p:strVal val="visible"/>
                                      </p:to>
                                    </p:set>
                                  </p:childTnLst>
                                </p:cTn>
                              </p:par>
                              <p:par>
                                <p:cTn id="85" presetID="10" presetClass="entr" presetSubtype="0" fill="hold" nodeType="withEffect">
                                  <p:stCondLst>
                                    <p:cond delay="500"/>
                                  </p:stCondLst>
                                  <p:childTnLst>
                                    <p:set>
                                      <p:cBhvr>
                                        <p:cTn id="86" dur="1" fill="hold">
                                          <p:stCondLst>
                                            <p:cond delay="0"/>
                                          </p:stCondLst>
                                        </p:cTn>
                                        <p:tgtEl>
                                          <p:spTgt spid="101"/>
                                        </p:tgtEl>
                                        <p:attrNameLst>
                                          <p:attrName>style.visibility</p:attrName>
                                        </p:attrNameLst>
                                      </p:cBhvr>
                                      <p:to>
                                        <p:strVal val="visible"/>
                                      </p:to>
                                    </p:set>
                                    <p:animEffect transition="in" filter="fade">
                                      <p:cBhvr>
                                        <p:cTn id="87" dur="500"/>
                                        <p:tgtEl>
                                          <p:spTgt spid="101"/>
                                        </p:tgtEl>
                                      </p:cBhvr>
                                    </p:animEffect>
                                  </p:childTnLst>
                                </p:cTn>
                              </p:par>
                            </p:childTnLst>
                          </p:cTn>
                        </p:par>
                        <p:par>
                          <p:cTn id="88" fill="hold">
                            <p:stCondLst>
                              <p:cond delay="2500"/>
                            </p:stCondLst>
                            <p:childTnLst>
                              <p:par>
                                <p:cTn id="89" presetID="10" presetClass="entr" presetSubtype="0" fill="hold"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75"/>
                                        </p:tgtEl>
                                        <p:attrNameLst>
                                          <p:attrName>style.visibility</p:attrName>
                                        </p:attrNameLst>
                                      </p:cBhvr>
                                      <p:to>
                                        <p:strVal val="visible"/>
                                      </p:to>
                                    </p:set>
                                    <p:anim calcmode="lin" valueType="num">
                                      <p:cBhvr>
                                        <p:cTn id="96" dur="500" fill="hold"/>
                                        <p:tgtEl>
                                          <p:spTgt spid="75"/>
                                        </p:tgtEl>
                                        <p:attrNameLst>
                                          <p:attrName>ppt_w</p:attrName>
                                        </p:attrNameLst>
                                      </p:cBhvr>
                                      <p:tavLst>
                                        <p:tav tm="0">
                                          <p:val>
                                            <p:fltVal val="0"/>
                                          </p:val>
                                        </p:tav>
                                        <p:tav tm="100000">
                                          <p:val>
                                            <p:strVal val="#ppt_w"/>
                                          </p:val>
                                        </p:tav>
                                      </p:tavLst>
                                    </p:anim>
                                    <p:anim calcmode="lin" valueType="num">
                                      <p:cBhvr>
                                        <p:cTn id="97" dur="500" fill="hold"/>
                                        <p:tgtEl>
                                          <p:spTgt spid="75"/>
                                        </p:tgtEl>
                                        <p:attrNameLst>
                                          <p:attrName>ppt_h</p:attrName>
                                        </p:attrNameLst>
                                      </p:cBhvr>
                                      <p:tavLst>
                                        <p:tav tm="0">
                                          <p:val>
                                            <p:fltVal val="0"/>
                                          </p:val>
                                        </p:tav>
                                        <p:tav tm="100000">
                                          <p:val>
                                            <p:strVal val="#ppt_h"/>
                                          </p:val>
                                        </p:tav>
                                      </p:tavLst>
                                    </p:anim>
                                    <p:animEffect transition="in" filter="fade">
                                      <p:cBhvr>
                                        <p:cTn id="98" dur="500"/>
                                        <p:tgtEl>
                                          <p:spTgt spid="75"/>
                                        </p:tgtEl>
                                      </p:cBhvr>
                                    </p:animEffect>
                                  </p:childTnLst>
                                </p:cTn>
                              </p:par>
                              <p:par>
                                <p:cTn id="99" presetID="53" presetClass="entr" presetSubtype="16" fill="hold" nodeType="with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par>
                                <p:cTn id="104" presetID="9" presetClass="emph" presetSubtype="0" nodeType="withEffect">
                                  <p:stCondLst>
                                    <p:cond delay="0"/>
                                  </p:stCondLst>
                                  <p:childTnLst>
                                    <p:set>
                                      <p:cBhvr rctx="PPT">
                                        <p:cTn id="105" dur="indefinite"/>
                                        <p:tgtEl>
                                          <p:spTgt spid="101"/>
                                        </p:tgtEl>
                                        <p:attrNameLst>
                                          <p:attrName>style.opacity</p:attrName>
                                        </p:attrNameLst>
                                      </p:cBhvr>
                                      <p:to>
                                        <p:strVal val="0.5"/>
                                      </p:to>
                                    </p:set>
                                    <p:animEffect filter="image" prLst="opacity: 0.5">
                                      <p:cBhvr rctx="IE">
                                        <p:cTn id="106" dur="indefinite"/>
                                        <p:tgtEl>
                                          <p:spTgt spid="101"/>
                                        </p:tgtEl>
                                      </p:cBhvr>
                                    </p:animEffect>
                                  </p:childTnLst>
                                </p:cTn>
                              </p:par>
                              <p:par>
                                <p:cTn id="107" presetID="9" presetClass="emph" presetSubtype="0" nodeType="withEffect">
                                  <p:stCondLst>
                                    <p:cond delay="0"/>
                                  </p:stCondLst>
                                  <p:childTnLst>
                                    <p:set>
                                      <p:cBhvr rctx="PPT">
                                        <p:cTn id="108" dur="indefinite"/>
                                        <p:tgtEl>
                                          <p:spTgt spid="67"/>
                                        </p:tgtEl>
                                        <p:attrNameLst>
                                          <p:attrName>style.opacity</p:attrName>
                                        </p:attrNameLst>
                                      </p:cBhvr>
                                      <p:to>
                                        <p:strVal val="0.5"/>
                                      </p:to>
                                    </p:set>
                                    <p:animEffect filter="image" prLst="opacity: 0.5">
                                      <p:cBhvr rctx="IE">
                                        <p:cTn id="109" dur="indefinite"/>
                                        <p:tgtEl>
                                          <p:spTgt spid="67"/>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path" presetSubtype="0" accel="50000" decel="50000" fill="hold" grpId="3" nodeType="clickEffect">
                                  <p:stCondLst>
                                    <p:cond delay="0"/>
                                  </p:stCondLst>
                                  <p:childTnLst>
                                    <p:animMotion origin="layout" path="M -4.91077E-6 -1.11111E-6 L -4.91077E-6 0.14167 " pathEditMode="relative" rAng="0" ptsTypes="AA">
                                      <p:cBhvr>
                                        <p:cTn id="113" dur="2000" fill="hold"/>
                                        <p:tgtEl>
                                          <p:spTgt spid="75"/>
                                        </p:tgtEl>
                                        <p:attrNameLst>
                                          <p:attrName>ppt_x</p:attrName>
                                          <p:attrName>ppt_y</p:attrName>
                                        </p:attrNameLst>
                                      </p:cBhvr>
                                      <p:rCtr x="0" y="7083"/>
                                    </p:animMotion>
                                  </p:childTnLst>
                                </p:cTn>
                              </p:par>
                              <p:par>
                                <p:cTn id="114" presetID="6" presetClass="emph" presetSubtype="0" fill="hold" grpId="1" nodeType="withEffect">
                                  <p:stCondLst>
                                    <p:cond delay="0"/>
                                  </p:stCondLst>
                                  <p:childTnLst>
                                    <p:animScale>
                                      <p:cBhvr>
                                        <p:cTn id="115" dur="2000" fill="hold"/>
                                        <p:tgtEl>
                                          <p:spTgt spid="75"/>
                                        </p:tgtEl>
                                      </p:cBhvr>
                                      <p:by x="30000" y="30000"/>
                                    </p:animScale>
                                  </p:childTnLst>
                                </p:cTn>
                              </p:par>
                              <p:par>
                                <p:cTn id="116" presetID="6" presetClass="emph" presetSubtype="0" fill="hold" nodeType="withEffect">
                                  <p:stCondLst>
                                    <p:cond delay="0"/>
                                  </p:stCondLst>
                                  <p:childTnLst>
                                    <p:animScale>
                                      <p:cBhvr>
                                        <p:cTn id="117" dur="2000" fill="hold"/>
                                        <p:tgtEl>
                                          <p:spTgt spid="76"/>
                                        </p:tgtEl>
                                      </p:cBhvr>
                                      <p:by x="25000" y="25000"/>
                                    </p:animScale>
                                  </p:childTnLst>
                                </p:cTn>
                              </p:par>
                              <p:par>
                                <p:cTn id="118" presetID="53" presetClass="exit" presetSubtype="32" fill="hold" grpId="2" nodeType="withEffect">
                                  <p:stCondLst>
                                    <p:cond delay="500"/>
                                  </p:stCondLst>
                                  <p:childTnLst>
                                    <p:anim calcmode="lin" valueType="num">
                                      <p:cBhvr>
                                        <p:cTn id="119" dur="2000"/>
                                        <p:tgtEl>
                                          <p:spTgt spid="75"/>
                                        </p:tgtEl>
                                        <p:attrNameLst>
                                          <p:attrName>ppt_w</p:attrName>
                                        </p:attrNameLst>
                                      </p:cBhvr>
                                      <p:tavLst>
                                        <p:tav tm="0">
                                          <p:val>
                                            <p:strVal val="ppt_w"/>
                                          </p:val>
                                        </p:tav>
                                        <p:tav tm="100000">
                                          <p:val>
                                            <p:fltVal val="0"/>
                                          </p:val>
                                        </p:tav>
                                      </p:tavLst>
                                    </p:anim>
                                    <p:anim calcmode="lin" valueType="num">
                                      <p:cBhvr>
                                        <p:cTn id="120" dur="2000"/>
                                        <p:tgtEl>
                                          <p:spTgt spid="75"/>
                                        </p:tgtEl>
                                        <p:attrNameLst>
                                          <p:attrName>ppt_h</p:attrName>
                                        </p:attrNameLst>
                                      </p:cBhvr>
                                      <p:tavLst>
                                        <p:tav tm="0">
                                          <p:val>
                                            <p:strVal val="ppt_h"/>
                                          </p:val>
                                        </p:tav>
                                        <p:tav tm="100000">
                                          <p:val>
                                            <p:fltVal val="0"/>
                                          </p:val>
                                        </p:tav>
                                      </p:tavLst>
                                    </p:anim>
                                    <p:animEffect transition="out" filter="fade">
                                      <p:cBhvr>
                                        <p:cTn id="121" dur="2000"/>
                                        <p:tgtEl>
                                          <p:spTgt spid="75"/>
                                        </p:tgtEl>
                                      </p:cBhvr>
                                    </p:animEffect>
                                    <p:set>
                                      <p:cBhvr>
                                        <p:cTn id="122" dur="1" fill="hold">
                                          <p:stCondLst>
                                            <p:cond delay="1999"/>
                                          </p:stCondLst>
                                        </p:cTn>
                                        <p:tgtEl>
                                          <p:spTgt spid="75"/>
                                        </p:tgtEl>
                                        <p:attrNameLst>
                                          <p:attrName>style.visibility</p:attrName>
                                        </p:attrNameLst>
                                      </p:cBhvr>
                                      <p:to>
                                        <p:strVal val="hidden"/>
                                      </p:to>
                                    </p:set>
                                  </p:childTnLst>
                                </p:cTn>
                              </p:par>
                              <p:par>
                                <p:cTn id="123" presetID="53" presetClass="exit" presetSubtype="32" fill="hold" nodeType="withEffect">
                                  <p:stCondLst>
                                    <p:cond delay="500"/>
                                  </p:stCondLst>
                                  <p:childTnLst>
                                    <p:anim calcmode="lin" valueType="num">
                                      <p:cBhvr>
                                        <p:cTn id="124" dur="2000"/>
                                        <p:tgtEl>
                                          <p:spTgt spid="76"/>
                                        </p:tgtEl>
                                        <p:attrNameLst>
                                          <p:attrName>ppt_w</p:attrName>
                                        </p:attrNameLst>
                                      </p:cBhvr>
                                      <p:tavLst>
                                        <p:tav tm="0">
                                          <p:val>
                                            <p:strVal val="ppt_w"/>
                                          </p:val>
                                        </p:tav>
                                        <p:tav tm="100000">
                                          <p:val>
                                            <p:fltVal val="0"/>
                                          </p:val>
                                        </p:tav>
                                      </p:tavLst>
                                    </p:anim>
                                    <p:anim calcmode="lin" valueType="num">
                                      <p:cBhvr>
                                        <p:cTn id="125" dur="2000"/>
                                        <p:tgtEl>
                                          <p:spTgt spid="76"/>
                                        </p:tgtEl>
                                        <p:attrNameLst>
                                          <p:attrName>ppt_h</p:attrName>
                                        </p:attrNameLst>
                                      </p:cBhvr>
                                      <p:tavLst>
                                        <p:tav tm="0">
                                          <p:val>
                                            <p:strVal val="ppt_h"/>
                                          </p:val>
                                        </p:tav>
                                        <p:tav tm="100000">
                                          <p:val>
                                            <p:fltVal val="0"/>
                                          </p:val>
                                        </p:tav>
                                      </p:tavLst>
                                    </p:anim>
                                    <p:animEffect transition="out" filter="fade">
                                      <p:cBhvr>
                                        <p:cTn id="126" dur="2000"/>
                                        <p:tgtEl>
                                          <p:spTgt spid="76"/>
                                        </p:tgtEl>
                                      </p:cBhvr>
                                    </p:animEffect>
                                    <p:set>
                                      <p:cBhvr>
                                        <p:cTn id="127" dur="1" fill="hold">
                                          <p:stCondLst>
                                            <p:cond delay="1999"/>
                                          </p:stCondLst>
                                        </p:cTn>
                                        <p:tgtEl>
                                          <p:spTgt spid="76"/>
                                        </p:tgtEl>
                                        <p:attrNameLst>
                                          <p:attrName>style.visibility</p:attrName>
                                        </p:attrNameLst>
                                      </p:cBhvr>
                                      <p:to>
                                        <p:strVal val="hidden"/>
                                      </p:to>
                                    </p:set>
                                  </p:childTnLst>
                                </p:cTn>
                              </p:par>
                              <p:par>
                                <p:cTn id="128" presetID="1" presetClass="entr" presetSubtype="0" fill="hold" nodeType="withEffect">
                                  <p:stCondLst>
                                    <p:cond delay="500"/>
                                  </p:stCondLst>
                                  <p:childTnLst>
                                    <p:set>
                                      <p:cBhvr>
                                        <p:cTn id="129" dur="1" fill="hold">
                                          <p:stCondLst>
                                            <p:cond delay="0"/>
                                          </p:stCondLst>
                                        </p:cTn>
                                        <p:tgtEl>
                                          <p:spTgt spid="64"/>
                                        </p:tgtEl>
                                        <p:attrNameLst>
                                          <p:attrName>style.visibility</p:attrName>
                                        </p:attrNameLst>
                                      </p:cBhvr>
                                      <p:to>
                                        <p:strVal val="visible"/>
                                      </p:to>
                                    </p:set>
                                  </p:childTnLst>
                                </p:cTn>
                              </p:par>
                              <p:par>
                                <p:cTn id="130" presetID="10" presetClass="entr" presetSubtype="0" fill="hold" nodeType="withEffect">
                                  <p:stCondLst>
                                    <p:cond delay="500"/>
                                  </p:stCondLst>
                                  <p:childTnLst>
                                    <p:set>
                                      <p:cBhvr>
                                        <p:cTn id="131" dur="1" fill="hold">
                                          <p:stCondLst>
                                            <p:cond delay="0"/>
                                          </p:stCondLst>
                                        </p:cTn>
                                        <p:tgtEl>
                                          <p:spTgt spid="102"/>
                                        </p:tgtEl>
                                        <p:attrNameLst>
                                          <p:attrName>style.visibility</p:attrName>
                                        </p:attrNameLst>
                                      </p:cBhvr>
                                      <p:to>
                                        <p:strVal val="visible"/>
                                      </p:to>
                                    </p:set>
                                    <p:animEffect transition="in" filter="fade">
                                      <p:cBhvr>
                                        <p:cTn id="132" dur="500"/>
                                        <p:tgtEl>
                                          <p:spTgt spid="102"/>
                                        </p:tgtEl>
                                      </p:cBhvr>
                                    </p:animEffect>
                                  </p:childTnLst>
                                </p:cTn>
                              </p:par>
                              <p:par>
                                <p:cTn id="133" presetID="10" presetClass="entr" presetSubtype="0" fill="hold" grpId="0" nodeType="withEffect">
                                  <p:stCondLst>
                                    <p:cond delay="500"/>
                                  </p:stCondLst>
                                  <p:childTnLst>
                                    <p:set>
                                      <p:cBhvr>
                                        <p:cTn id="134" dur="1" fill="hold">
                                          <p:stCondLst>
                                            <p:cond delay="0"/>
                                          </p:stCondLst>
                                        </p:cTn>
                                        <p:tgtEl>
                                          <p:spTgt spid="46"/>
                                        </p:tgtEl>
                                        <p:attrNameLst>
                                          <p:attrName>style.visibility</p:attrName>
                                        </p:attrNameLst>
                                      </p:cBhvr>
                                      <p:to>
                                        <p:strVal val="visible"/>
                                      </p:to>
                                    </p:set>
                                    <p:animEffect transition="in" filter="fade">
                                      <p:cBhvr>
                                        <p:cTn id="135" dur="500"/>
                                        <p:tgtEl>
                                          <p:spTgt spid="46"/>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77"/>
                                        </p:tgtEl>
                                        <p:attrNameLst>
                                          <p:attrName>style.visibility</p:attrName>
                                        </p:attrNameLst>
                                      </p:cBhvr>
                                      <p:to>
                                        <p:strVal val="visible"/>
                                      </p:to>
                                    </p:set>
                                    <p:anim calcmode="lin" valueType="num">
                                      <p:cBhvr>
                                        <p:cTn id="140" dur="500" fill="hold"/>
                                        <p:tgtEl>
                                          <p:spTgt spid="77"/>
                                        </p:tgtEl>
                                        <p:attrNameLst>
                                          <p:attrName>ppt_w</p:attrName>
                                        </p:attrNameLst>
                                      </p:cBhvr>
                                      <p:tavLst>
                                        <p:tav tm="0">
                                          <p:val>
                                            <p:fltVal val="0"/>
                                          </p:val>
                                        </p:tav>
                                        <p:tav tm="100000">
                                          <p:val>
                                            <p:strVal val="#ppt_w"/>
                                          </p:val>
                                        </p:tav>
                                      </p:tavLst>
                                    </p:anim>
                                    <p:anim calcmode="lin" valueType="num">
                                      <p:cBhvr>
                                        <p:cTn id="141" dur="500" fill="hold"/>
                                        <p:tgtEl>
                                          <p:spTgt spid="77"/>
                                        </p:tgtEl>
                                        <p:attrNameLst>
                                          <p:attrName>ppt_h</p:attrName>
                                        </p:attrNameLst>
                                      </p:cBhvr>
                                      <p:tavLst>
                                        <p:tav tm="0">
                                          <p:val>
                                            <p:fltVal val="0"/>
                                          </p:val>
                                        </p:tav>
                                        <p:tav tm="100000">
                                          <p:val>
                                            <p:strVal val="#ppt_h"/>
                                          </p:val>
                                        </p:tav>
                                      </p:tavLst>
                                    </p:anim>
                                    <p:animEffect transition="in" filter="fade">
                                      <p:cBhvr>
                                        <p:cTn id="142" dur="500"/>
                                        <p:tgtEl>
                                          <p:spTgt spid="77"/>
                                        </p:tgtEl>
                                      </p:cBhvr>
                                    </p:animEffect>
                                  </p:childTnLst>
                                </p:cTn>
                              </p:par>
                              <p:par>
                                <p:cTn id="143" presetID="53" presetClass="entr" presetSubtype="16" fill="hold" nodeType="withEffect">
                                  <p:stCondLst>
                                    <p:cond delay="0"/>
                                  </p:stCondLst>
                                  <p:childTnLst>
                                    <p:set>
                                      <p:cBhvr>
                                        <p:cTn id="144" dur="1" fill="hold">
                                          <p:stCondLst>
                                            <p:cond delay="0"/>
                                          </p:stCondLst>
                                        </p:cTn>
                                        <p:tgtEl>
                                          <p:spTgt spid="78"/>
                                        </p:tgtEl>
                                        <p:attrNameLst>
                                          <p:attrName>style.visibility</p:attrName>
                                        </p:attrNameLst>
                                      </p:cBhvr>
                                      <p:to>
                                        <p:strVal val="visible"/>
                                      </p:to>
                                    </p:set>
                                    <p:anim calcmode="lin" valueType="num">
                                      <p:cBhvr>
                                        <p:cTn id="145" dur="500" fill="hold"/>
                                        <p:tgtEl>
                                          <p:spTgt spid="78"/>
                                        </p:tgtEl>
                                        <p:attrNameLst>
                                          <p:attrName>ppt_w</p:attrName>
                                        </p:attrNameLst>
                                      </p:cBhvr>
                                      <p:tavLst>
                                        <p:tav tm="0">
                                          <p:val>
                                            <p:fltVal val="0"/>
                                          </p:val>
                                        </p:tav>
                                        <p:tav tm="100000">
                                          <p:val>
                                            <p:strVal val="#ppt_w"/>
                                          </p:val>
                                        </p:tav>
                                      </p:tavLst>
                                    </p:anim>
                                    <p:anim calcmode="lin" valueType="num">
                                      <p:cBhvr>
                                        <p:cTn id="146" dur="500" fill="hold"/>
                                        <p:tgtEl>
                                          <p:spTgt spid="78"/>
                                        </p:tgtEl>
                                        <p:attrNameLst>
                                          <p:attrName>ppt_h</p:attrName>
                                        </p:attrNameLst>
                                      </p:cBhvr>
                                      <p:tavLst>
                                        <p:tav tm="0">
                                          <p:val>
                                            <p:fltVal val="0"/>
                                          </p:val>
                                        </p:tav>
                                        <p:tav tm="100000">
                                          <p:val>
                                            <p:strVal val="#ppt_h"/>
                                          </p:val>
                                        </p:tav>
                                      </p:tavLst>
                                    </p:anim>
                                    <p:animEffect transition="in" filter="fade">
                                      <p:cBhvr>
                                        <p:cTn id="147" dur="500"/>
                                        <p:tgtEl>
                                          <p:spTgt spid="78"/>
                                        </p:tgtEl>
                                      </p:cBhvr>
                                    </p:animEffect>
                                  </p:childTnLst>
                                </p:cTn>
                              </p:par>
                              <p:par>
                                <p:cTn id="148" presetID="9" presetClass="emph" presetSubtype="0" nodeType="withEffect">
                                  <p:stCondLst>
                                    <p:cond delay="0"/>
                                  </p:stCondLst>
                                  <p:childTnLst>
                                    <p:set>
                                      <p:cBhvr rctx="PPT">
                                        <p:cTn id="149" dur="indefinite"/>
                                        <p:tgtEl>
                                          <p:spTgt spid="102"/>
                                        </p:tgtEl>
                                        <p:attrNameLst>
                                          <p:attrName>style.opacity</p:attrName>
                                        </p:attrNameLst>
                                      </p:cBhvr>
                                      <p:to>
                                        <p:strVal val="0.5"/>
                                      </p:to>
                                    </p:set>
                                    <p:animEffect filter="image" prLst="opacity: 0.5">
                                      <p:cBhvr rctx="IE">
                                        <p:cTn id="150" dur="indefinite"/>
                                        <p:tgtEl>
                                          <p:spTgt spid="102"/>
                                        </p:tgtEl>
                                      </p:cBhvr>
                                    </p:animEffect>
                                  </p:childTnLst>
                                </p:cTn>
                              </p:par>
                              <p:par>
                                <p:cTn id="151" presetID="9" presetClass="emph" presetSubtype="0" nodeType="withEffect">
                                  <p:stCondLst>
                                    <p:cond delay="0"/>
                                  </p:stCondLst>
                                  <p:childTnLst>
                                    <p:set>
                                      <p:cBhvr rctx="PPT">
                                        <p:cTn id="152" dur="indefinite"/>
                                        <p:tgtEl>
                                          <p:spTgt spid="64"/>
                                        </p:tgtEl>
                                        <p:attrNameLst>
                                          <p:attrName>style.opacity</p:attrName>
                                        </p:attrNameLst>
                                      </p:cBhvr>
                                      <p:to>
                                        <p:strVal val="0.5"/>
                                      </p:to>
                                    </p:set>
                                    <p:animEffect filter="image" prLst="opacity: 0.5">
                                      <p:cBhvr rctx="IE">
                                        <p:cTn id="153" dur="indefinite"/>
                                        <p:tgtEl>
                                          <p:spTgt spid="64"/>
                                        </p:tgtEl>
                                      </p:cBhvr>
                                    </p:animEffect>
                                  </p:childTnLst>
                                </p:cTn>
                              </p:par>
                            </p:childTnLst>
                          </p:cTn>
                        </p:par>
                      </p:childTnLst>
                    </p:cTn>
                  </p:par>
                  <p:par>
                    <p:cTn id="154" fill="hold">
                      <p:stCondLst>
                        <p:cond delay="indefinite"/>
                      </p:stCondLst>
                      <p:childTnLst>
                        <p:par>
                          <p:cTn id="155" fill="hold">
                            <p:stCondLst>
                              <p:cond delay="0"/>
                            </p:stCondLst>
                            <p:childTnLst>
                              <p:par>
                                <p:cTn id="156" presetID="42" presetClass="path" presetSubtype="0" accel="50000" decel="50000" fill="hold" grpId="3" nodeType="clickEffect">
                                  <p:stCondLst>
                                    <p:cond delay="0"/>
                                  </p:stCondLst>
                                  <p:childTnLst>
                                    <p:animMotion origin="layout" path="M 2.23785E-6 3.33333E-6 L 0.1963 0.13611 " pathEditMode="relative" rAng="0" ptsTypes="AA">
                                      <p:cBhvr>
                                        <p:cTn id="157" dur="2000" fill="hold"/>
                                        <p:tgtEl>
                                          <p:spTgt spid="77"/>
                                        </p:tgtEl>
                                        <p:attrNameLst>
                                          <p:attrName>ppt_x</p:attrName>
                                          <p:attrName>ppt_y</p:attrName>
                                        </p:attrNameLst>
                                      </p:cBhvr>
                                      <p:rCtr x="9809" y="6806"/>
                                    </p:animMotion>
                                  </p:childTnLst>
                                </p:cTn>
                              </p:par>
                              <p:par>
                                <p:cTn id="158" presetID="42" presetClass="path" presetSubtype="0" accel="50000" decel="50000" fill="hold" nodeType="withEffect">
                                  <p:stCondLst>
                                    <p:cond delay="0"/>
                                  </p:stCondLst>
                                  <p:childTnLst>
                                    <p:animMotion origin="layout" path="M 2.23785E-6 2.96296E-6 L 0.20255 -0.07523 " pathEditMode="relative" rAng="0" ptsTypes="AA">
                                      <p:cBhvr>
                                        <p:cTn id="159" dur="2000" fill="hold"/>
                                        <p:tgtEl>
                                          <p:spTgt spid="78"/>
                                        </p:tgtEl>
                                        <p:attrNameLst>
                                          <p:attrName>ppt_x</p:attrName>
                                          <p:attrName>ppt_y</p:attrName>
                                        </p:attrNameLst>
                                      </p:cBhvr>
                                      <p:rCtr x="10121" y="-3773"/>
                                    </p:animMotion>
                                  </p:childTnLst>
                                </p:cTn>
                              </p:par>
                              <p:par>
                                <p:cTn id="160" presetID="6" presetClass="emph" presetSubtype="0" fill="hold" grpId="1" nodeType="withEffect">
                                  <p:stCondLst>
                                    <p:cond delay="0"/>
                                  </p:stCondLst>
                                  <p:childTnLst>
                                    <p:animScale>
                                      <p:cBhvr>
                                        <p:cTn id="161" dur="2000" fill="hold"/>
                                        <p:tgtEl>
                                          <p:spTgt spid="77"/>
                                        </p:tgtEl>
                                      </p:cBhvr>
                                      <p:by x="30000" y="30000"/>
                                    </p:animScale>
                                  </p:childTnLst>
                                </p:cTn>
                              </p:par>
                              <p:par>
                                <p:cTn id="162" presetID="6" presetClass="emph" presetSubtype="0" fill="hold" nodeType="withEffect">
                                  <p:stCondLst>
                                    <p:cond delay="0"/>
                                  </p:stCondLst>
                                  <p:childTnLst>
                                    <p:animScale>
                                      <p:cBhvr>
                                        <p:cTn id="163" dur="2000" fill="hold"/>
                                        <p:tgtEl>
                                          <p:spTgt spid="78"/>
                                        </p:tgtEl>
                                      </p:cBhvr>
                                      <p:by x="25000" y="25000"/>
                                    </p:animScale>
                                  </p:childTnLst>
                                </p:cTn>
                              </p:par>
                              <p:par>
                                <p:cTn id="164" presetID="53" presetClass="exit" presetSubtype="32" fill="hold" grpId="2" nodeType="withEffect">
                                  <p:stCondLst>
                                    <p:cond delay="500"/>
                                  </p:stCondLst>
                                  <p:childTnLst>
                                    <p:anim calcmode="lin" valueType="num">
                                      <p:cBhvr>
                                        <p:cTn id="165" dur="2000"/>
                                        <p:tgtEl>
                                          <p:spTgt spid="77"/>
                                        </p:tgtEl>
                                        <p:attrNameLst>
                                          <p:attrName>ppt_w</p:attrName>
                                        </p:attrNameLst>
                                      </p:cBhvr>
                                      <p:tavLst>
                                        <p:tav tm="0">
                                          <p:val>
                                            <p:strVal val="ppt_w"/>
                                          </p:val>
                                        </p:tav>
                                        <p:tav tm="100000">
                                          <p:val>
                                            <p:fltVal val="0"/>
                                          </p:val>
                                        </p:tav>
                                      </p:tavLst>
                                    </p:anim>
                                    <p:anim calcmode="lin" valueType="num">
                                      <p:cBhvr>
                                        <p:cTn id="166" dur="2000"/>
                                        <p:tgtEl>
                                          <p:spTgt spid="77"/>
                                        </p:tgtEl>
                                        <p:attrNameLst>
                                          <p:attrName>ppt_h</p:attrName>
                                        </p:attrNameLst>
                                      </p:cBhvr>
                                      <p:tavLst>
                                        <p:tav tm="0">
                                          <p:val>
                                            <p:strVal val="ppt_h"/>
                                          </p:val>
                                        </p:tav>
                                        <p:tav tm="100000">
                                          <p:val>
                                            <p:fltVal val="0"/>
                                          </p:val>
                                        </p:tav>
                                      </p:tavLst>
                                    </p:anim>
                                    <p:animEffect transition="out" filter="fade">
                                      <p:cBhvr>
                                        <p:cTn id="167" dur="2000"/>
                                        <p:tgtEl>
                                          <p:spTgt spid="77"/>
                                        </p:tgtEl>
                                      </p:cBhvr>
                                    </p:animEffect>
                                    <p:set>
                                      <p:cBhvr>
                                        <p:cTn id="168" dur="1" fill="hold">
                                          <p:stCondLst>
                                            <p:cond delay="1999"/>
                                          </p:stCondLst>
                                        </p:cTn>
                                        <p:tgtEl>
                                          <p:spTgt spid="77"/>
                                        </p:tgtEl>
                                        <p:attrNameLst>
                                          <p:attrName>style.visibility</p:attrName>
                                        </p:attrNameLst>
                                      </p:cBhvr>
                                      <p:to>
                                        <p:strVal val="hidden"/>
                                      </p:to>
                                    </p:set>
                                  </p:childTnLst>
                                </p:cTn>
                              </p:par>
                              <p:par>
                                <p:cTn id="169" presetID="53" presetClass="exit" presetSubtype="32" fill="hold" nodeType="withEffect">
                                  <p:stCondLst>
                                    <p:cond delay="500"/>
                                  </p:stCondLst>
                                  <p:childTnLst>
                                    <p:anim calcmode="lin" valueType="num">
                                      <p:cBhvr>
                                        <p:cTn id="170" dur="2000"/>
                                        <p:tgtEl>
                                          <p:spTgt spid="78"/>
                                        </p:tgtEl>
                                        <p:attrNameLst>
                                          <p:attrName>ppt_w</p:attrName>
                                        </p:attrNameLst>
                                      </p:cBhvr>
                                      <p:tavLst>
                                        <p:tav tm="0">
                                          <p:val>
                                            <p:strVal val="ppt_w"/>
                                          </p:val>
                                        </p:tav>
                                        <p:tav tm="100000">
                                          <p:val>
                                            <p:fltVal val="0"/>
                                          </p:val>
                                        </p:tav>
                                      </p:tavLst>
                                    </p:anim>
                                    <p:anim calcmode="lin" valueType="num">
                                      <p:cBhvr>
                                        <p:cTn id="171" dur="2000"/>
                                        <p:tgtEl>
                                          <p:spTgt spid="78"/>
                                        </p:tgtEl>
                                        <p:attrNameLst>
                                          <p:attrName>ppt_h</p:attrName>
                                        </p:attrNameLst>
                                      </p:cBhvr>
                                      <p:tavLst>
                                        <p:tav tm="0">
                                          <p:val>
                                            <p:strVal val="ppt_h"/>
                                          </p:val>
                                        </p:tav>
                                        <p:tav tm="100000">
                                          <p:val>
                                            <p:fltVal val="0"/>
                                          </p:val>
                                        </p:tav>
                                      </p:tavLst>
                                    </p:anim>
                                    <p:animEffect transition="out" filter="fade">
                                      <p:cBhvr>
                                        <p:cTn id="172" dur="2000"/>
                                        <p:tgtEl>
                                          <p:spTgt spid="78"/>
                                        </p:tgtEl>
                                      </p:cBhvr>
                                    </p:animEffect>
                                    <p:set>
                                      <p:cBhvr>
                                        <p:cTn id="173" dur="1" fill="hold">
                                          <p:stCondLst>
                                            <p:cond delay="1999"/>
                                          </p:stCondLst>
                                        </p:cTn>
                                        <p:tgtEl>
                                          <p:spTgt spid="78"/>
                                        </p:tgtEl>
                                        <p:attrNameLst>
                                          <p:attrName>style.visibility</p:attrName>
                                        </p:attrNameLst>
                                      </p:cBhvr>
                                      <p:to>
                                        <p:strVal val="hidden"/>
                                      </p:to>
                                    </p:set>
                                  </p:childTnLst>
                                </p:cTn>
                              </p:par>
                              <p:par>
                                <p:cTn id="174" presetID="1" presetClass="entr" presetSubtype="0" fill="hold" nodeType="withEffect">
                                  <p:stCondLst>
                                    <p:cond delay="500"/>
                                  </p:stCondLst>
                                  <p:childTnLst>
                                    <p:set>
                                      <p:cBhvr>
                                        <p:cTn id="175" dur="1" fill="hold">
                                          <p:stCondLst>
                                            <p:cond delay="0"/>
                                          </p:stCondLst>
                                        </p:cTn>
                                        <p:tgtEl>
                                          <p:spTgt spid="65"/>
                                        </p:tgtEl>
                                        <p:attrNameLst>
                                          <p:attrName>style.visibility</p:attrName>
                                        </p:attrNameLst>
                                      </p:cBhvr>
                                      <p:to>
                                        <p:strVal val="visible"/>
                                      </p:to>
                                    </p:set>
                                  </p:childTnLst>
                                </p:cTn>
                              </p:par>
                              <p:par>
                                <p:cTn id="176" presetID="10" presetClass="entr" presetSubtype="0" fill="hold" nodeType="withEffect">
                                  <p:stCondLst>
                                    <p:cond delay="500"/>
                                  </p:stCondLst>
                                  <p:childTnLst>
                                    <p:set>
                                      <p:cBhvr>
                                        <p:cTn id="177" dur="1" fill="hold">
                                          <p:stCondLst>
                                            <p:cond delay="0"/>
                                          </p:stCondLst>
                                        </p:cTn>
                                        <p:tgtEl>
                                          <p:spTgt spid="103"/>
                                        </p:tgtEl>
                                        <p:attrNameLst>
                                          <p:attrName>style.visibility</p:attrName>
                                        </p:attrNameLst>
                                      </p:cBhvr>
                                      <p:to>
                                        <p:strVal val="visible"/>
                                      </p:to>
                                    </p:set>
                                    <p:animEffect transition="in" filter="fade">
                                      <p:cBhvr>
                                        <p:cTn id="178" dur="500"/>
                                        <p:tgtEl>
                                          <p:spTgt spid="103"/>
                                        </p:tgtEl>
                                      </p:cBhvr>
                                    </p:animEffect>
                                  </p:childTnLst>
                                </p:cTn>
                              </p:par>
                            </p:childTnLst>
                          </p:cTn>
                        </p:par>
                        <p:par>
                          <p:cTn id="179" fill="hold">
                            <p:stCondLst>
                              <p:cond delay="2500"/>
                            </p:stCondLst>
                            <p:childTnLst>
                              <p:par>
                                <p:cTn id="180" presetID="10" presetClass="entr" presetSubtype="0" fill="hold" grpId="0" nodeType="afterEffect">
                                  <p:stCondLst>
                                    <p:cond delay="0"/>
                                  </p:stCondLst>
                                  <p:childTnLst>
                                    <p:set>
                                      <p:cBhvr>
                                        <p:cTn id="181" dur="1" fill="hold">
                                          <p:stCondLst>
                                            <p:cond delay="0"/>
                                          </p:stCondLst>
                                        </p:cTn>
                                        <p:tgtEl>
                                          <p:spTgt spid="47"/>
                                        </p:tgtEl>
                                        <p:attrNameLst>
                                          <p:attrName>style.visibility</p:attrName>
                                        </p:attrNameLst>
                                      </p:cBhvr>
                                      <p:to>
                                        <p:strVal val="visible"/>
                                      </p:to>
                                    </p:set>
                                    <p:animEffect transition="in" filter="fade">
                                      <p:cBhvr>
                                        <p:cTn id="182" dur="500"/>
                                        <p:tgtEl>
                                          <p:spTgt spid="47"/>
                                        </p:tgtEl>
                                      </p:cBhvr>
                                    </p:animEffect>
                                  </p:childTnLst>
                                </p:cTn>
                              </p:par>
                            </p:childTnLst>
                          </p:cTn>
                        </p:par>
                      </p:childTnLst>
                    </p:cTn>
                  </p:par>
                  <p:par>
                    <p:cTn id="183" fill="hold">
                      <p:stCondLst>
                        <p:cond delay="indefinite"/>
                      </p:stCondLst>
                      <p:childTnLst>
                        <p:par>
                          <p:cTn id="184" fill="hold">
                            <p:stCondLst>
                              <p:cond delay="0"/>
                            </p:stCondLst>
                            <p:childTnLst>
                              <p:par>
                                <p:cTn id="185" presetID="53" presetClass="entr" presetSubtype="16" fill="hold" grpId="0" nodeType="clickEffect">
                                  <p:stCondLst>
                                    <p:cond delay="0"/>
                                  </p:stCondLst>
                                  <p:childTnLst>
                                    <p:set>
                                      <p:cBhvr>
                                        <p:cTn id="186" dur="1" fill="hold">
                                          <p:stCondLst>
                                            <p:cond delay="0"/>
                                          </p:stCondLst>
                                        </p:cTn>
                                        <p:tgtEl>
                                          <p:spTgt spid="79"/>
                                        </p:tgtEl>
                                        <p:attrNameLst>
                                          <p:attrName>style.visibility</p:attrName>
                                        </p:attrNameLst>
                                      </p:cBhvr>
                                      <p:to>
                                        <p:strVal val="visible"/>
                                      </p:to>
                                    </p:set>
                                    <p:anim calcmode="lin" valueType="num">
                                      <p:cBhvr>
                                        <p:cTn id="187" dur="500" fill="hold"/>
                                        <p:tgtEl>
                                          <p:spTgt spid="79"/>
                                        </p:tgtEl>
                                        <p:attrNameLst>
                                          <p:attrName>ppt_w</p:attrName>
                                        </p:attrNameLst>
                                      </p:cBhvr>
                                      <p:tavLst>
                                        <p:tav tm="0">
                                          <p:val>
                                            <p:fltVal val="0"/>
                                          </p:val>
                                        </p:tav>
                                        <p:tav tm="100000">
                                          <p:val>
                                            <p:strVal val="#ppt_w"/>
                                          </p:val>
                                        </p:tav>
                                      </p:tavLst>
                                    </p:anim>
                                    <p:anim calcmode="lin" valueType="num">
                                      <p:cBhvr>
                                        <p:cTn id="188" dur="500" fill="hold"/>
                                        <p:tgtEl>
                                          <p:spTgt spid="79"/>
                                        </p:tgtEl>
                                        <p:attrNameLst>
                                          <p:attrName>ppt_h</p:attrName>
                                        </p:attrNameLst>
                                      </p:cBhvr>
                                      <p:tavLst>
                                        <p:tav tm="0">
                                          <p:val>
                                            <p:fltVal val="0"/>
                                          </p:val>
                                        </p:tav>
                                        <p:tav tm="100000">
                                          <p:val>
                                            <p:strVal val="#ppt_h"/>
                                          </p:val>
                                        </p:tav>
                                      </p:tavLst>
                                    </p:anim>
                                    <p:animEffect transition="in" filter="fade">
                                      <p:cBhvr>
                                        <p:cTn id="189" dur="500"/>
                                        <p:tgtEl>
                                          <p:spTgt spid="79"/>
                                        </p:tgtEl>
                                      </p:cBhvr>
                                    </p:animEffect>
                                  </p:childTnLst>
                                </p:cTn>
                              </p:par>
                              <p:par>
                                <p:cTn id="190" presetID="53" presetClass="entr" presetSubtype="16" fill="hold" nodeType="withEffect">
                                  <p:stCondLst>
                                    <p:cond delay="0"/>
                                  </p:stCondLst>
                                  <p:childTnLst>
                                    <p:set>
                                      <p:cBhvr>
                                        <p:cTn id="191" dur="1" fill="hold">
                                          <p:stCondLst>
                                            <p:cond delay="0"/>
                                          </p:stCondLst>
                                        </p:cTn>
                                        <p:tgtEl>
                                          <p:spTgt spid="80"/>
                                        </p:tgtEl>
                                        <p:attrNameLst>
                                          <p:attrName>style.visibility</p:attrName>
                                        </p:attrNameLst>
                                      </p:cBhvr>
                                      <p:to>
                                        <p:strVal val="visible"/>
                                      </p:to>
                                    </p:set>
                                    <p:anim calcmode="lin" valueType="num">
                                      <p:cBhvr>
                                        <p:cTn id="192" dur="500" fill="hold"/>
                                        <p:tgtEl>
                                          <p:spTgt spid="80"/>
                                        </p:tgtEl>
                                        <p:attrNameLst>
                                          <p:attrName>ppt_w</p:attrName>
                                        </p:attrNameLst>
                                      </p:cBhvr>
                                      <p:tavLst>
                                        <p:tav tm="0">
                                          <p:val>
                                            <p:fltVal val="0"/>
                                          </p:val>
                                        </p:tav>
                                        <p:tav tm="100000">
                                          <p:val>
                                            <p:strVal val="#ppt_w"/>
                                          </p:val>
                                        </p:tav>
                                      </p:tavLst>
                                    </p:anim>
                                    <p:anim calcmode="lin" valueType="num">
                                      <p:cBhvr>
                                        <p:cTn id="193" dur="500" fill="hold"/>
                                        <p:tgtEl>
                                          <p:spTgt spid="80"/>
                                        </p:tgtEl>
                                        <p:attrNameLst>
                                          <p:attrName>ppt_h</p:attrName>
                                        </p:attrNameLst>
                                      </p:cBhvr>
                                      <p:tavLst>
                                        <p:tav tm="0">
                                          <p:val>
                                            <p:fltVal val="0"/>
                                          </p:val>
                                        </p:tav>
                                        <p:tav tm="100000">
                                          <p:val>
                                            <p:strVal val="#ppt_h"/>
                                          </p:val>
                                        </p:tav>
                                      </p:tavLst>
                                    </p:anim>
                                    <p:animEffect transition="in" filter="fade">
                                      <p:cBhvr>
                                        <p:cTn id="194" dur="500"/>
                                        <p:tgtEl>
                                          <p:spTgt spid="80"/>
                                        </p:tgtEl>
                                      </p:cBhvr>
                                    </p:animEffect>
                                  </p:childTnLst>
                                </p:cTn>
                              </p:par>
                              <p:par>
                                <p:cTn id="195" presetID="9" presetClass="emph" presetSubtype="0" nodeType="withEffect">
                                  <p:stCondLst>
                                    <p:cond delay="0"/>
                                  </p:stCondLst>
                                  <p:childTnLst>
                                    <p:set>
                                      <p:cBhvr rctx="PPT">
                                        <p:cTn id="196" dur="indefinite"/>
                                        <p:tgtEl>
                                          <p:spTgt spid="103"/>
                                        </p:tgtEl>
                                        <p:attrNameLst>
                                          <p:attrName>style.opacity</p:attrName>
                                        </p:attrNameLst>
                                      </p:cBhvr>
                                      <p:to>
                                        <p:strVal val="0.5"/>
                                      </p:to>
                                    </p:set>
                                    <p:animEffect filter="image" prLst="opacity: 0.5">
                                      <p:cBhvr rctx="IE">
                                        <p:cTn id="197" dur="indefinite"/>
                                        <p:tgtEl>
                                          <p:spTgt spid="103"/>
                                        </p:tgtEl>
                                      </p:cBhvr>
                                    </p:animEffect>
                                  </p:childTnLst>
                                </p:cTn>
                              </p:par>
                              <p:par>
                                <p:cTn id="198" presetID="9" presetClass="emph" presetSubtype="0" nodeType="withEffect">
                                  <p:stCondLst>
                                    <p:cond delay="0"/>
                                  </p:stCondLst>
                                  <p:childTnLst>
                                    <p:set>
                                      <p:cBhvr rctx="PPT">
                                        <p:cTn id="199" dur="indefinite"/>
                                        <p:tgtEl>
                                          <p:spTgt spid="65"/>
                                        </p:tgtEl>
                                        <p:attrNameLst>
                                          <p:attrName>style.opacity</p:attrName>
                                        </p:attrNameLst>
                                      </p:cBhvr>
                                      <p:to>
                                        <p:strVal val="0.5"/>
                                      </p:to>
                                    </p:set>
                                    <p:animEffect filter="image" prLst="opacity: 0.5">
                                      <p:cBhvr rctx="IE">
                                        <p:cTn id="200" dur="indefinite"/>
                                        <p:tgtEl>
                                          <p:spTgt spid="65"/>
                                        </p:tgtEl>
                                      </p:cBhvr>
                                    </p:animEffect>
                                  </p:childTnLst>
                                </p:cTn>
                              </p:par>
                            </p:childTnLst>
                          </p:cTn>
                        </p:par>
                      </p:childTnLst>
                    </p:cTn>
                  </p:par>
                  <p:par>
                    <p:cTn id="201" fill="hold">
                      <p:stCondLst>
                        <p:cond delay="indefinite"/>
                      </p:stCondLst>
                      <p:childTnLst>
                        <p:par>
                          <p:cTn id="202" fill="hold">
                            <p:stCondLst>
                              <p:cond delay="0"/>
                            </p:stCondLst>
                            <p:childTnLst>
                              <p:par>
                                <p:cTn id="203" presetID="42" presetClass="path" presetSubtype="0" accel="50000" decel="50000" fill="hold" grpId="3" nodeType="clickEffect">
                                  <p:stCondLst>
                                    <p:cond delay="0"/>
                                  </p:stCondLst>
                                  <p:childTnLst>
                                    <p:animMotion origin="layout" path="M 2.23785E-6 -1.11111E-6 L 0.39638 0.15278 " pathEditMode="relative" rAng="0" ptsTypes="AA">
                                      <p:cBhvr>
                                        <p:cTn id="204" dur="2000" fill="hold"/>
                                        <p:tgtEl>
                                          <p:spTgt spid="79"/>
                                        </p:tgtEl>
                                        <p:attrNameLst>
                                          <p:attrName>ppt_x</p:attrName>
                                          <p:attrName>ppt_y</p:attrName>
                                        </p:attrNameLst>
                                      </p:cBhvr>
                                      <p:rCtr x="19812" y="7639"/>
                                    </p:animMotion>
                                  </p:childTnLst>
                                </p:cTn>
                              </p:par>
                              <p:par>
                                <p:cTn id="205" presetID="42" presetClass="path" presetSubtype="0" accel="50000" decel="50000" fill="hold" nodeType="withEffect">
                                  <p:stCondLst>
                                    <p:cond delay="0"/>
                                  </p:stCondLst>
                                  <p:childTnLst>
                                    <p:animMotion origin="layout" path="M -4.91077E-6 -4.81481E-6 L 0.39782 0.02616 " pathEditMode="relative" rAng="0" ptsTypes="AA">
                                      <p:cBhvr>
                                        <p:cTn id="206" dur="2000" fill="hold"/>
                                        <p:tgtEl>
                                          <p:spTgt spid="80"/>
                                        </p:tgtEl>
                                        <p:attrNameLst>
                                          <p:attrName>ppt_x</p:attrName>
                                          <p:attrName>ppt_y</p:attrName>
                                        </p:attrNameLst>
                                      </p:cBhvr>
                                      <p:rCtr x="19891" y="1296"/>
                                    </p:animMotion>
                                  </p:childTnLst>
                                </p:cTn>
                              </p:par>
                              <p:par>
                                <p:cTn id="207" presetID="6" presetClass="emph" presetSubtype="0" fill="hold" grpId="1" nodeType="withEffect">
                                  <p:stCondLst>
                                    <p:cond delay="0"/>
                                  </p:stCondLst>
                                  <p:childTnLst>
                                    <p:animScale>
                                      <p:cBhvr>
                                        <p:cTn id="208" dur="2000" fill="hold"/>
                                        <p:tgtEl>
                                          <p:spTgt spid="79"/>
                                        </p:tgtEl>
                                      </p:cBhvr>
                                      <p:by x="30000" y="30000"/>
                                    </p:animScale>
                                  </p:childTnLst>
                                </p:cTn>
                              </p:par>
                              <p:par>
                                <p:cTn id="209" presetID="6" presetClass="emph" presetSubtype="0" fill="hold" nodeType="withEffect">
                                  <p:stCondLst>
                                    <p:cond delay="0"/>
                                  </p:stCondLst>
                                  <p:childTnLst>
                                    <p:animScale>
                                      <p:cBhvr>
                                        <p:cTn id="210" dur="2000" fill="hold"/>
                                        <p:tgtEl>
                                          <p:spTgt spid="80"/>
                                        </p:tgtEl>
                                      </p:cBhvr>
                                      <p:by x="25000" y="25000"/>
                                    </p:animScale>
                                  </p:childTnLst>
                                </p:cTn>
                              </p:par>
                              <p:par>
                                <p:cTn id="211" presetID="53" presetClass="exit" presetSubtype="32" fill="hold" grpId="2" nodeType="withEffect">
                                  <p:stCondLst>
                                    <p:cond delay="500"/>
                                  </p:stCondLst>
                                  <p:childTnLst>
                                    <p:anim calcmode="lin" valueType="num">
                                      <p:cBhvr>
                                        <p:cTn id="212" dur="1500"/>
                                        <p:tgtEl>
                                          <p:spTgt spid="79"/>
                                        </p:tgtEl>
                                        <p:attrNameLst>
                                          <p:attrName>ppt_w</p:attrName>
                                        </p:attrNameLst>
                                      </p:cBhvr>
                                      <p:tavLst>
                                        <p:tav tm="0">
                                          <p:val>
                                            <p:strVal val="ppt_w"/>
                                          </p:val>
                                        </p:tav>
                                        <p:tav tm="100000">
                                          <p:val>
                                            <p:fltVal val="0"/>
                                          </p:val>
                                        </p:tav>
                                      </p:tavLst>
                                    </p:anim>
                                    <p:anim calcmode="lin" valueType="num">
                                      <p:cBhvr>
                                        <p:cTn id="213" dur="1500"/>
                                        <p:tgtEl>
                                          <p:spTgt spid="79"/>
                                        </p:tgtEl>
                                        <p:attrNameLst>
                                          <p:attrName>ppt_h</p:attrName>
                                        </p:attrNameLst>
                                      </p:cBhvr>
                                      <p:tavLst>
                                        <p:tav tm="0">
                                          <p:val>
                                            <p:strVal val="ppt_h"/>
                                          </p:val>
                                        </p:tav>
                                        <p:tav tm="100000">
                                          <p:val>
                                            <p:fltVal val="0"/>
                                          </p:val>
                                        </p:tav>
                                      </p:tavLst>
                                    </p:anim>
                                    <p:animEffect transition="out" filter="fade">
                                      <p:cBhvr>
                                        <p:cTn id="214" dur="1500"/>
                                        <p:tgtEl>
                                          <p:spTgt spid="79"/>
                                        </p:tgtEl>
                                      </p:cBhvr>
                                    </p:animEffect>
                                    <p:set>
                                      <p:cBhvr>
                                        <p:cTn id="215" dur="1" fill="hold">
                                          <p:stCondLst>
                                            <p:cond delay="1499"/>
                                          </p:stCondLst>
                                        </p:cTn>
                                        <p:tgtEl>
                                          <p:spTgt spid="79"/>
                                        </p:tgtEl>
                                        <p:attrNameLst>
                                          <p:attrName>style.visibility</p:attrName>
                                        </p:attrNameLst>
                                      </p:cBhvr>
                                      <p:to>
                                        <p:strVal val="hidden"/>
                                      </p:to>
                                    </p:set>
                                  </p:childTnLst>
                                </p:cTn>
                              </p:par>
                              <p:par>
                                <p:cTn id="216" presetID="53" presetClass="exit" presetSubtype="32" fill="hold" nodeType="withEffect">
                                  <p:stCondLst>
                                    <p:cond delay="500"/>
                                  </p:stCondLst>
                                  <p:childTnLst>
                                    <p:anim calcmode="lin" valueType="num">
                                      <p:cBhvr>
                                        <p:cTn id="217" dur="1500"/>
                                        <p:tgtEl>
                                          <p:spTgt spid="80"/>
                                        </p:tgtEl>
                                        <p:attrNameLst>
                                          <p:attrName>ppt_w</p:attrName>
                                        </p:attrNameLst>
                                      </p:cBhvr>
                                      <p:tavLst>
                                        <p:tav tm="0">
                                          <p:val>
                                            <p:strVal val="ppt_w"/>
                                          </p:val>
                                        </p:tav>
                                        <p:tav tm="100000">
                                          <p:val>
                                            <p:fltVal val="0"/>
                                          </p:val>
                                        </p:tav>
                                      </p:tavLst>
                                    </p:anim>
                                    <p:anim calcmode="lin" valueType="num">
                                      <p:cBhvr>
                                        <p:cTn id="218" dur="1500"/>
                                        <p:tgtEl>
                                          <p:spTgt spid="80"/>
                                        </p:tgtEl>
                                        <p:attrNameLst>
                                          <p:attrName>ppt_h</p:attrName>
                                        </p:attrNameLst>
                                      </p:cBhvr>
                                      <p:tavLst>
                                        <p:tav tm="0">
                                          <p:val>
                                            <p:strVal val="ppt_h"/>
                                          </p:val>
                                        </p:tav>
                                        <p:tav tm="100000">
                                          <p:val>
                                            <p:fltVal val="0"/>
                                          </p:val>
                                        </p:tav>
                                      </p:tavLst>
                                    </p:anim>
                                    <p:animEffect transition="out" filter="fade">
                                      <p:cBhvr>
                                        <p:cTn id="219" dur="1500"/>
                                        <p:tgtEl>
                                          <p:spTgt spid="80"/>
                                        </p:tgtEl>
                                      </p:cBhvr>
                                    </p:animEffect>
                                    <p:set>
                                      <p:cBhvr>
                                        <p:cTn id="220" dur="1" fill="hold">
                                          <p:stCondLst>
                                            <p:cond delay="1499"/>
                                          </p:stCondLst>
                                        </p:cTn>
                                        <p:tgtEl>
                                          <p:spTgt spid="80"/>
                                        </p:tgtEl>
                                        <p:attrNameLst>
                                          <p:attrName>style.visibility</p:attrName>
                                        </p:attrNameLst>
                                      </p:cBhvr>
                                      <p:to>
                                        <p:strVal val="hidden"/>
                                      </p:to>
                                    </p:set>
                                  </p:childTnLst>
                                </p:cTn>
                              </p:par>
                              <p:par>
                                <p:cTn id="221" presetID="1" presetClass="entr" presetSubtype="0" fill="hold" nodeType="withEffect">
                                  <p:stCondLst>
                                    <p:cond delay="500"/>
                                  </p:stCondLst>
                                  <p:childTnLst>
                                    <p:set>
                                      <p:cBhvr>
                                        <p:cTn id="222" dur="1" fill="hold">
                                          <p:stCondLst>
                                            <p:cond delay="0"/>
                                          </p:stCondLst>
                                        </p:cTn>
                                        <p:tgtEl>
                                          <p:spTgt spid="66"/>
                                        </p:tgtEl>
                                        <p:attrNameLst>
                                          <p:attrName>style.visibility</p:attrName>
                                        </p:attrNameLst>
                                      </p:cBhvr>
                                      <p:to>
                                        <p:strVal val="visible"/>
                                      </p:to>
                                    </p:set>
                                  </p:childTnLst>
                                </p:cTn>
                              </p:par>
                              <p:par>
                                <p:cTn id="223" presetID="10" presetClass="entr" presetSubtype="0" fill="hold" nodeType="withEffect">
                                  <p:stCondLst>
                                    <p:cond delay="0"/>
                                  </p:stCondLst>
                                  <p:childTnLst>
                                    <p:set>
                                      <p:cBhvr>
                                        <p:cTn id="224" dur="1" fill="hold">
                                          <p:stCondLst>
                                            <p:cond delay="0"/>
                                          </p:stCondLst>
                                        </p:cTn>
                                        <p:tgtEl>
                                          <p:spTgt spid="85"/>
                                        </p:tgtEl>
                                        <p:attrNameLst>
                                          <p:attrName>style.visibility</p:attrName>
                                        </p:attrNameLst>
                                      </p:cBhvr>
                                      <p:to>
                                        <p:strVal val="visible"/>
                                      </p:to>
                                    </p:set>
                                    <p:animEffect transition="in" filter="fade">
                                      <p:cBhvr>
                                        <p:cTn id="225" dur="500"/>
                                        <p:tgtEl>
                                          <p:spTgt spid="85"/>
                                        </p:tgtEl>
                                      </p:cBhvr>
                                    </p:animEffect>
                                  </p:childTnLst>
                                </p:cTn>
                              </p:par>
                              <p:par>
                                <p:cTn id="226" presetID="10" presetClass="entr" presetSubtype="0" fill="hold" nodeType="withEffect">
                                  <p:stCondLst>
                                    <p:cond delay="0"/>
                                  </p:stCondLst>
                                  <p:childTnLst>
                                    <p:set>
                                      <p:cBhvr>
                                        <p:cTn id="227" dur="1" fill="hold">
                                          <p:stCondLst>
                                            <p:cond delay="0"/>
                                          </p:stCondLst>
                                        </p:cTn>
                                        <p:tgtEl>
                                          <p:spTgt spid="97"/>
                                        </p:tgtEl>
                                        <p:attrNameLst>
                                          <p:attrName>style.visibility</p:attrName>
                                        </p:attrNameLst>
                                      </p:cBhvr>
                                      <p:to>
                                        <p:strVal val="visible"/>
                                      </p:to>
                                    </p:set>
                                    <p:animEffect transition="in" filter="fade">
                                      <p:cBhvr>
                                        <p:cTn id="228" dur="500"/>
                                        <p:tgtEl>
                                          <p:spTgt spid="97"/>
                                        </p:tgtEl>
                                      </p:cBhvr>
                                    </p:animEffect>
                                  </p:childTnLst>
                                </p:cTn>
                              </p:par>
                              <p:par>
                                <p:cTn id="229" presetID="10" presetClass="entr" presetSubtype="0" fill="hold" nodeType="withEffect">
                                  <p:stCondLst>
                                    <p:cond delay="0"/>
                                  </p:stCondLst>
                                  <p:childTnLst>
                                    <p:set>
                                      <p:cBhvr>
                                        <p:cTn id="230" dur="1" fill="hold">
                                          <p:stCondLst>
                                            <p:cond delay="0"/>
                                          </p:stCondLst>
                                        </p:cTn>
                                        <p:tgtEl>
                                          <p:spTgt spid="88"/>
                                        </p:tgtEl>
                                        <p:attrNameLst>
                                          <p:attrName>style.visibility</p:attrName>
                                        </p:attrNameLst>
                                      </p:cBhvr>
                                      <p:to>
                                        <p:strVal val="visible"/>
                                      </p:to>
                                    </p:set>
                                    <p:animEffect transition="in" filter="fade">
                                      <p:cBhvr>
                                        <p:cTn id="231" dur="500"/>
                                        <p:tgtEl>
                                          <p:spTgt spid="88"/>
                                        </p:tgtEl>
                                      </p:cBhvr>
                                    </p:animEffect>
                                  </p:childTnLst>
                                </p:cTn>
                              </p:par>
                              <p:par>
                                <p:cTn id="232" presetID="10" presetClass="entr" presetSubtype="0" fill="hold" nodeType="withEffect">
                                  <p:stCondLst>
                                    <p:cond delay="0"/>
                                  </p:stCondLst>
                                  <p:childTnLst>
                                    <p:set>
                                      <p:cBhvr>
                                        <p:cTn id="233" dur="1" fill="hold">
                                          <p:stCondLst>
                                            <p:cond delay="0"/>
                                          </p:stCondLst>
                                        </p:cTn>
                                        <p:tgtEl>
                                          <p:spTgt spid="91"/>
                                        </p:tgtEl>
                                        <p:attrNameLst>
                                          <p:attrName>style.visibility</p:attrName>
                                        </p:attrNameLst>
                                      </p:cBhvr>
                                      <p:to>
                                        <p:strVal val="visible"/>
                                      </p:to>
                                    </p:set>
                                    <p:animEffect transition="in" filter="fade">
                                      <p:cBhvr>
                                        <p:cTn id="234" dur="500"/>
                                        <p:tgtEl>
                                          <p:spTgt spid="91"/>
                                        </p:tgtEl>
                                      </p:cBhvr>
                                    </p:animEffect>
                                  </p:childTnLst>
                                </p:cTn>
                              </p:par>
                              <p:par>
                                <p:cTn id="235" presetID="10" presetClass="entr" presetSubtype="0" fill="hold" nodeType="withEffect">
                                  <p:stCondLst>
                                    <p:cond delay="0"/>
                                  </p:stCondLst>
                                  <p:childTnLst>
                                    <p:set>
                                      <p:cBhvr>
                                        <p:cTn id="236" dur="1" fill="hold">
                                          <p:stCondLst>
                                            <p:cond delay="0"/>
                                          </p:stCondLst>
                                        </p:cTn>
                                        <p:tgtEl>
                                          <p:spTgt spid="94"/>
                                        </p:tgtEl>
                                        <p:attrNameLst>
                                          <p:attrName>style.visibility</p:attrName>
                                        </p:attrNameLst>
                                      </p:cBhvr>
                                      <p:to>
                                        <p:strVal val="visible"/>
                                      </p:to>
                                    </p:set>
                                    <p:animEffect transition="in" filter="fade">
                                      <p:cBhvr>
                                        <p:cTn id="237" dur="500"/>
                                        <p:tgtEl>
                                          <p:spTgt spid="94"/>
                                        </p:tgtEl>
                                      </p:cBhvr>
                                    </p:animEffect>
                                  </p:childTnLst>
                                </p:cTn>
                              </p:par>
                            </p:childTnLst>
                          </p:cTn>
                        </p:par>
                        <p:par>
                          <p:cTn id="238" fill="hold">
                            <p:stCondLst>
                              <p:cond delay="2000"/>
                            </p:stCondLst>
                            <p:childTnLst>
                              <p:par>
                                <p:cTn id="239" presetID="10" presetClass="entr" presetSubtype="0" fill="hold" grpId="0" nodeType="afterEffect">
                                  <p:stCondLst>
                                    <p:cond delay="0"/>
                                  </p:stCondLst>
                                  <p:childTnLst>
                                    <p:set>
                                      <p:cBhvr>
                                        <p:cTn id="240" dur="1" fill="hold">
                                          <p:stCondLst>
                                            <p:cond delay="0"/>
                                          </p:stCondLst>
                                        </p:cTn>
                                        <p:tgtEl>
                                          <p:spTgt spid="48"/>
                                        </p:tgtEl>
                                        <p:attrNameLst>
                                          <p:attrName>style.visibility</p:attrName>
                                        </p:attrNameLst>
                                      </p:cBhvr>
                                      <p:to>
                                        <p:strVal val="visible"/>
                                      </p:to>
                                    </p:set>
                                    <p:animEffect transition="in" filter="fade">
                                      <p:cBhvr>
                                        <p:cTn id="241" dur="500"/>
                                        <p:tgtEl>
                                          <p:spTgt spid="48"/>
                                        </p:tgtEl>
                                      </p:cBhvr>
                                    </p:animEffect>
                                  </p:childTnLst>
                                </p:cTn>
                              </p:par>
                              <p:par>
                                <p:cTn id="242" presetID="10" presetClass="exit" presetSubtype="0" fill="hold" nodeType="withEffect">
                                  <p:stCondLst>
                                    <p:cond delay="0"/>
                                  </p:stCondLst>
                                  <p:childTnLst>
                                    <p:animEffect transition="out" filter="fade">
                                      <p:cBhvr>
                                        <p:cTn id="243" dur="500"/>
                                        <p:tgtEl>
                                          <p:spTgt spid="100"/>
                                        </p:tgtEl>
                                      </p:cBhvr>
                                    </p:animEffect>
                                    <p:set>
                                      <p:cBhvr>
                                        <p:cTn id="244" dur="1" fill="hold">
                                          <p:stCondLst>
                                            <p:cond delay="499"/>
                                          </p:stCondLst>
                                        </p:cTn>
                                        <p:tgtEl>
                                          <p:spTgt spid="100"/>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101"/>
                                        </p:tgtEl>
                                      </p:cBhvr>
                                    </p:animEffect>
                                    <p:set>
                                      <p:cBhvr>
                                        <p:cTn id="247" dur="1" fill="hold">
                                          <p:stCondLst>
                                            <p:cond delay="499"/>
                                          </p:stCondLst>
                                        </p:cTn>
                                        <p:tgtEl>
                                          <p:spTgt spid="101"/>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102"/>
                                        </p:tgtEl>
                                      </p:cBhvr>
                                    </p:animEffect>
                                    <p:set>
                                      <p:cBhvr>
                                        <p:cTn id="250" dur="1" fill="hold">
                                          <p:stCondLst>
                                            <p:cond delay="499"/>
                                          </p:stCondLst>
                                        </p:cTn>
                                        <p:tgtEl>
                                          <p:spTgt spid="102"/>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103"/>
                                        </p:tgtEl>
                                      </p:cBhvr>
                                    </p:animEffect>
                                    <p:set>
                                      <p:cBhvr>
                                        <p:cTn id="253" dur="1" fill="hold">
                                          <p:stCondLst>
                                            <p:cond delay="499"/>
                                          </p:stCondLst>
                                        </p:cTn>
                                        <p:tgtEl>
                                          <p:spTgt spid="103"/>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67"/>
                                        </p:tgtEl>
                                      </p:cBhvr>
                                    </p:animEffect>
                                    <p:set>
                                      <p:cBhvr>
                                        <p:cTn id="256" dur="1" fill="hold">
                                          <p:stCondLst>
                                            <p:cond delay="499"/>
                                          </p:stCondLst>
                                        </p:cTn>
                                        <p:tgtEl>
                                          <p:spTgt spid="67"/>
                                        </p:tgtEl>
                                        <p:attrNameLst>
                                          <p:attrName>style.visibility</p:attrName>
                                        </p:attrNameLst>
                                      </p:cBhvr>
                                      <p:to>
                                        <p:strVal val="hidden"/>
                                      </p:to>
                                    </p:set>
                                  </p:childTnLst>
                                </p:cTn>
                              </p:par>
                              <p:par>
                                <p:cTn id="257" presetID="10" presetClass="entr" presetSubtype="0" fill="hold" nodeType="withEffect">
                                  <p:stCondLst>
                                    <p:cond delay="0"/>
                                  </p:stCondLst>
                                  <p:childTnLst>
                                    <p:set>
                                      <p:cBhvr>
                                        <p:cTn id="258" dur="1" fill="hold">
                                          <p:stCondLst>
                                            <p:cond delay="0"/>
                                          </p:stCondLst>
                                        </p:cTn>
                                        <p:tgtEl>
                                          <p:spTgt spid="72"/>
                                        </p:tgtEl>
                                        <p:attrNameLst>
                                          <p:attrName>style.visibility</p:attrName>
                                        </p:attrNameLst>
                                      </p:cBhvr>
                                      <p:to>
                                        <p:strVal val="visible"/>
                                      </p:to>
                                    </p:set>
                                    <p:animEffect transition="in" filter="fade">
                                      <p:cBhvr>
                                        <p:cTn id="259" dur="500"/>
                                        <p:tgtEl>
                                          <p:spTgt spid="72"/>
                                        </p:tgtEl>
                                      </p:cBhvr>
                                    </p:animEffect>
                                  </p:childTnLst>
                                </p:cTn>
                              </p:par>
                              <p:par>
                                <p:cTn id="260" presetID="10" presetClass="exit" presetSubtype="0" fill="hold" nodeType="withEffect">
                                  <p:stCondLst>
                                    <p:cond delay="0"/>
                                  </p:stCondLst>
                                  <p:childTnLst>
                                    <p:animEffect transition="out" filter="fade">
                                      <p:cBhvr>
                                        <p:cTn id="261" dur="500"/>
                                        <p:tgtEl>
                                          <p:spTgt spid="64"/>
                                        </p:tgtEl>
                                      </p:cBhvr>
                                    </p:animEffect>
                                    <p:set>
                                      <p:cBhvr>
                                        <p:cTn id="262" dur="1" fill="hold">
                                          <p:stCondLst>
                                            <p:cond delay="499"/>
                                          </p:stCondLst>
                                        </p:cTn>
                                        <p:tgtEl>
                                          <p:spTgt spid="64"/>
                                        </p:tgtEl>
                                        <p:attrNameLst>
                                          <p:attrName>style.visibility</p:attrName>
                                        </p:attrNameLst>
                                      </p:cBhvr>
                                      <p:to>
                                        <p:strVal val="hidden"/>
                                      </p:to>
                                    </p:set>
                                  </p:childTnLst>
                                </p:cTn>
                              </p:par>
                              <p:par>
                                <p:cTn id="263" presetID="10" presetClass="entr" presetSubtype="0" fill="hold" nodeType="withEffect">
                                  <p:stCondLst>
                                    <p:cond delay="0"/>
                                  </p:stCondLst>
                                  <p:childTnLst>
                                    <p:set>
                                      <p:cBhvr>
                                        <p:cTn id="264" dur="1" fill="hold">
                                          <p:stCondLst>
                                            <p:cond delay="0"/>
                                          </p:stCondLst>
                                        </p:cTn>
                                        <p:tgtEl>
                                          <p:spTgt spid="70"/>
                                        </p:tgtEl>
                                        <p:attrNameLst>
                                          <p:attrName>style.visibility</p:attrName>
                                        </p:attrNameLst>
                                      </p:cBhvr>
                                      <p:to>
                                        <p:strVal val="visible"/>
                                      </p:to>
                                    </p:set>
                                    <p:animEffect transition="in" filter="fade">
                                      <p:cBhvr>
                                        <p:cTn id="265" dur="500"/>
                                        <p:tgtEl>
                                          <p:spTgt spid="70"/>
                                        </p:tgtEl>
                                      </p:cBhvr>
                                    </p:animEffect>
                                  </p:childTnLst>
                                </p:cTn>
                              </p:par>
                              <p:par>
                                <p:cTn id="266" presetID="10" presetClass="exit" presetSubtype="0" fill="hold" nodeType="withEffect">
                                  <p:stCondLst>
                                    <p:cond delay="0"/>
                                  </p:stCondLst>
                                  <p:childTnLst>
                                    <p:animEffect transition="out" filter="fade">
                                      <p:cBhvr>
                                        <p:cTn id="267" dur="500"/>
                                        <p:tgtEl>
                                          <p:spTgt spid="65"/>
                                        </p:tgtEl>
                                      </p:cBhvr>
                                    </p:animEffect>
                                    <p:set>
                                      <p:cBhvr>
                                        <p:cTn id="268" dur="1" fill="hold">
                                          <p:stCondLst>
                                            <p:cond delay="499"/>
                                          </p:stCondLst>
                                        </p:cTn>
                                        <p:tgtEl>
                                          <p:spTgt spid="65"/>
                                        </p:tgtEl>
                                        <p:attrNameLst>
                                          <p:attrName>style.visibility</p:attrName>
                                        </p:attrNameLst>
                                      </p:cBhvr>
                                      <p:to>
                                        <p:strVal val="hidden"/>
                                      </p:to>
                                    </p:set>
                                  </p:childTnLst>
                                </p:cTn>
                              </p:par>
                              <p:par>
                                <p:cTn id="269" presetID="10" presetClass="entr" presetSubtype="0" fill="hold" nodeType="withEffect">
                                  <p:stCondLst>
                                    <p:cond delay="0"/>
                                  </p:stCondLst>
                                  <p:childTnLst>
                                    <p:set>
                                      <p:cBhvr>
                                        <p:cTn id="270" dur="1" fill="hold">
                                          <p:stCondLst>
                                            <p:cond delay="0"/>
                                          </p:stCondLst>
                                        </p:cTn>
                                        <p:tgtEl>
                                          <p:spTgt spid="71"/>
                                        </p:tgtEl>
                                        <p:attrNameLst>
                                          <p:attrName>style.visibility</p:attrName>
                                        </p:attrNameLst>
                                      </p:cBhvr>
                                      <p:to>
                                        <p:strVal val="visible"/>
                                      </p:to>
                                    </p:set>
                                    <p:animEffect transition="in" filter="fade">
                                      <p:cBhvr>
                                        <p:cTn id="271" dur="500"/>
                                        <p:tgtEl>
                                          <p:spTgt spid="71"/>
                                        </p:tgtEl>
                                      </p:cBhvr>
                                    </p:animEffect>
                                  </p:childTnLst>
                                </p:cTn>
                              </p:par>
                            </p:childTnLst>
                          </p:cTn>
                        </p:par>
                        <p:par>
                          <p:cTn id="272" fill="hold">
                            <p:stCondLst>
                              <p:cond delay="2500"/>
                            </p:stCondLst>
                            <p:childTnLst>
                              <p:par>
                                <p:cTn id="273" presetID="22" presetClass="entr" presetSubtype="1" fill="hold" grpId="0" nodeType="afterEffect">
                                  <p:stCondLst>
                                    <p:cond delay="0"/>
                                  </p:stCondLst>
                                  <p:childTnLst>
                                    <p:set>
                                      <p:cBhvr>
                                        <p:cTn id="274" dur="1" fill="hold">
                                          <p:stCondLst>
                                            <p:cond delay="0"/>
                                          </p:stCondLst>
                                        </p:cTn>
                                        <p:tgtEl>
                                          <p:spTgt spid="104"/>
                                        </p:tgtEl>
                                        <p:attrNameLst>
                                          <p:attrName>style.visibility</p:attrName>
                                        </p:attrNameLst>
                                      </p:cBhvr>
                                      <p:to>
                                        <p:strVal val="visible"/>
                                      </p:to>
                                    </p:set>
                                    <p:animEffect transition="in" filter="wipe(up)">
                                      <p:cBhvr>
                                        <p:cTn id="275"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8" grpId="0" animBg="1"/>
      <p:bldP spid="68" grpId="1" animBg="1"/>
      <p:bldP spid="68" grpId="2" animBg="1"/>
      <p:bldP spid="68" grpId="3" animBg="1"/>
      <p:bldP spid="73" grpId="0" animBg="1"/>
      <p:bldP spid="73" grpId="1" animBg="1"/>
      <p:bldP spid="73" grpId="2" animBg="1"/>
      <p:bldP spid="73" grpId="3" animBg="1"/>
      <p:bldP spid="75" grpId="0" animBg="1"/>
      <p:bldP spid="75" grpId="1" animBg="1"/>
      <p:bldP spid="75" grpId="2" animBg="1"/>
      <p:bldP spid="75" grpId="3" animBg="1"/>
      <p:bldP spid="77" grpId="0" animBg="1"/>
      <p:bldP spid="77" grpId="1" animBg="1"/>
      <p:bldP spid="77" grpId="2" animBg="1"/>
      <p:bldP spid="77" grpId="3" animBg="1"/>
      <p:bldP spid="79" grpId="0" animBg="1"/>
      <p:bldP spid="79" grpId="1" animBg="1"/>
      <p:bldP spid="79" grpId="2" animBg="1"/>
      <p:bldP spid="79" grpId="3" animBg="1"/>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6722190" y="1813041"/>
            <a:ext cx="568232" cy="188385"/>
          </a:xfrm>
          <a:prstGeom prst="rect">
            <a:avLst/>
          </a:prstGeom>
          <a:noFill/>
        </p:spPr>
        <p:txBody>
          <a:bodyPr wrap="none" lIns="0" tIns="0" rIns="0" bIns="0" rtlCol="0">
            <a:spAutoFit/>
          </a:bodyPr>
          <a:lstStyle/>
          <a:p>
            <a:pPr defTabSz="932498"/>
            <a:r>
              <a:rPr lang="en-US" sz="1224" dirty="0" err="1">
                <a:gradFill>
                  <a:gsLst>
                    <a:gs pos="0">
                      <a:srgbClr val="FFFFFF">
                        <a:lumMod val="75000"/>
                        <a:lumOff val="25000"/>
                      </a:srgbClr>
                    </a:gs>
                    <a:gs pos="80000">
                      <a:srgbClr val="FFFFFF">
                        <a:lumMod val="65000"/>
                        <a:lumOff val="35000"/>
                      </a:srgbClr>
                    </a:gs>
                  </a:gsLst>
                  <a:lin ang="16200000" scaled="0"/>
                </a:gradFill>
                <a:latin typeface="Segoe UI Light" pitchFamily="34" charset="0"/>
              </a:rPr>
              <a:t>AVICode</a:t>
            </a:r>
            <a:endPar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grpSp>
        <p:nvGrpSpPr>
          <p:cNvPr id="87" name="Group 86"/>
          <p:cNvGrpSpPr/>
          <p:nvPr/>
        </p:nvGrpSpPr>
        <p:grpSpPr>
          <a:xfrm>
            <a:off x="3973747" y="1781174"/>
            <a:ext cx="568232" cy="369461"/>
            <a:chOff x="403671" y="1317071"/>
            <a:chExt cx="557075" cy="362302"/>
          </a:xfrm>
        </p:grpSpPr>
        <p:sp>
          <p:nvSpPr>
            <p:cNvPr id="88" name="TextBox 87"/>
            <p:cNvSpPr txBox="1"/>
            <p:nvPr/>
          </p:nvSpPr>
          <p:spPr>
            <a:xfrm>
              <a:off x="403671" y="1317071"/>
              <a:ext cx="557075" cy="184735"/>
            </a:xfrm>
            <a:prstGeom prst="rect">
              <a:avLst/>
            </a:prstGeom>
            <a:noFill/>
          </p:spPr>
          <p:txBody>
            <a:bodyPr wrap="none" lIns="0" tIns="0" rIns="0" bIns="0" rtlCol="0">
              <a:spAutoFit/>
            </a:bodyPr>
            <a:lstStyle/>
            <a:p>
              <a:pPr defTabSz="932498"/>
              <a:r>
                <a:rPr lang="en-US" sz="1224" dirty="0" err="1">
                  <a:gradFill>
                    <a:gsLst>
                      <a:gs pos="0">
                        <a:srgbClr val="FFFFFF">
                          <a:lumMod val="75000"/>
                          <a:lumOff val="25000"/>
                        </a:srgbClr>
                      </a:gs>
                      <a:gs pos="80000">
                        <a:srgbClr val="FFFFFF">
                          <a:lumMod val="65000"/>
                          <a:lumOff val="35000"/>
                        </a:srgbClr>
                      </a:gs>
                    </a:gsLst>
                    <a:lin ang="16200000" scaled="0"/>
                  </a:gradFill>
                  <a:latin typeface="Segoe UI Light" pitchFamily="34" charset="0"/>
                </a:rPr>
                <a:t>AVICode</a:t>
              </a:r>
              <a:endPar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89" name="TextBox 88"/>
            <p:cNvSpPr txBox="1"/>
            <p:nvPr/>
          </p:nvSpPr>
          <p:spPr>
            <a:xfrm>
              <a:off x="403671" y="1494638"/>
              <a:ext cx="64" cy="184735"/>
            </a:xfrm>
            <a:prstGeom prst="rect">
              <a:avLst/>
            </a:prstGeom>
            <a:noFill/>
          </p:spPr>
          <p:txBody>
            <a:bodyPr wrap="none" lIns="0" tIns="0" rIns="0" bIns="0" rtlCol="0">
              <a:spAutoFit/>
            </a:bodyPr>
            <a:lstStyle/>
            <a:p>
              <a:pPr defTabSz="932498"/>
              <a:endPar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grpSp>
      <p:sp>
        <p:nvSpPr>
          <p:cNvPr id="80" name="TextBox 79"/>
          <p:cNvSpPr txBox="1"/>
          <p:nvPr/>
        </p:nvSpPr>
        <p:spPr>
          <a:xfrm>
            <a:off x="9325254" y="1806871"/>
            <a:ext cx="1728999" cy="188385"/>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Visual Studio Team System</a:t>
            </a:r>
          </a:p>
        </p:txBody>
      </p:sp>
      <p:grpSp>
        <p:nvGrpSpPr>
          <p:cNvPr id="82" name="Group 81"/>
          <p:cNvGrpSpPr/>
          <p:nvPr/>
        </p:nvGrpSpPr>
        <p:grpSpPr>
          <a:xfrm>
            <a:off x="1285456" y="1421890"/>
            <a:ext cx="2018296" cy="573366"/>
            <a:chOff x="403671" y="939551"/>
            <a:chExt cx="1978668" cy="562254"/>
          </a:xfrm>
        </p:grpSpPr>
        <p:pic>
          <p:nvPicPr>
            <p:cNvPr id="83" name="Picture 2" descr="\\adisvr2\Shared\ADI_Projects\Microsoft\MS_11-01298_System_Center_EBC_PPT\From_Client\SysCnt12_h_rgb_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671" y="939551"/>
              <a:ext cx="1978668" cy="352322"/>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403671" y="1317071"/>
              <a:ext cx="1544813" cy="184734"/>
            </a:xfrm>
            <a:prstGeom prst="rect">
              <a:avLst/>
            </a:prstGeom>
            <a:noFill/>
          </p:spPr>
          <p:txBody>
            <a:bodyPr wrap="none" lIns="0" tIns="0" rIns="0" bIns="0" rtlCol="0">
              <a:spAutoFit/>
            </a:bodyPr>
            <a:lstStyle/>
            <a:p>
              <a:pPr defTabSz="932498"/>
              <a:r>
                <a:rPr lang="en-US" sz="1224"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SC Operations Manager</a:t>
              </a:r>
            </a:p>
          </p:txBody>
        </p:sp>
      </p:grpSp>
      <p:pic>
        <p:nvPicPr>
          <p:cNvPr id="78" name="Picture 7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2370" y="3186443"/>
            <a:ext cx="480931" cy="501850"/>
          </a:xfrm>
          <a:prstGeom prst="rect">
            <a:avLst/>
          </a:prstGeom>
          <a:noFill/>
          <a:ln w="9525">
            <a:noFill/>
            <a:miter lim="800000"/>
            <a:headEnd/>
            <a:tailEnd/>
          </a:ln>
        </p:spPr>
      </p:pic>
      <p:pic>
        <p:nvPicPr>
          <p:cNvPr id="79" name="Picture 7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9633" y="3186443"/>
            <a:ext cx="480931" cy="501850"/>
          </a:xfrm>
          <a:prstGeom prst="rect">
            <a:avLst/>
          </a:prstGeom>
          <a:noFill/>
          <a:ln w="9525">
            <a:noFill/>
            <a:miter lim="800000"/>
            <a:headEnd/>
            <a:tailEnd/>
          </a:ln>
        </p:spPr>
      </p:pic>
      <p:grpSp>
        <p:nvGrpSpPr>
          <p:cNvPr id="75" name="Group 74"/>
          <p:cNvGrpSpPr>
            <a:grpSpLocks/>
          </p:cNvGrpSpPr>
          <p:nvPr/>
        </p:nvGrpSpPr>
        <p:grpSpPr bwMode="auto">
          <a:xfrm>
            <a:off x="9325255" y="2346243"/>
            <a:ext cx="1805515" cy="2559439"/>
            <a:chOff x="8859563" y="2984256"/>
            <a:chExt cx="1770354" cy="2510119"/>
          </a:xfrm>
        </p:grpSpPr>
        <p:pic>
          <p:nvPicPr>
            <p:cNvPr id="76" name="Picture 2"/>
            <p:cNvPicPr>
              <a:picLocks noChangeAspect="1" noChangeArrowheads="1"/>
            </p:cNvPicPr>
            <p:nvPr/>
          </p:nvPicPr>
          <p:blipFill>
            <a:blip r:embed="rId5" cstate="email"/>
            <a:srcRect/>
            <a:stretch>
              <a:fillRect/>
            </a:stretch>
          </p:blipFill>
          <p:spPr bwMode="auto">
            <a:xfrm>
              <a:off x="8882991" y="4212301"/>
              <a:ext cx="1746926" cy="1282074"/>
            </a:xfrm>
            <a:prstGeom prst="rect">
              <a:avLst/>
            </a:prstGeom>
            <a:noFill/>
            <a:ln w="9525">
              <a:noFill/>
              <a:miter lim="800000"/>
              <a:headEnd/>
              <a:tailEnd/>
            </a:ln>
          </p:spPr>
        </p:pic>
        <p:sp>
          <p:nvSpPr>
            <p:cNvPr id="77" name="Rectangle 76"/>
            <p:cNvSpPr/>
            <p:nvPr/>
          </p:nvSpPr>
          <p:spPr bwMode="black">
            <a:xfrm>
              <a:off x="8859563" y="2984256"/>
              <a:ext cx="1770354" cy="1199057"/>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1632" dirty="0">
                  <a:solidFill>
                    <a:srgbClr val="FFFFFF"/>
                  </a:solidFill>
                </a:rPr>
                <a:t>Triage &amp; Remediate</a:t>
              </a:r>
            </a:p>
          </p:txBody>
        </p:sp>
      </p:grpSp>
      <p:grpSp>
        <p:nvGrpSpPr>
          <p:cNvPr id="42" name="Group 1"/>
          <p:cNvGrpSpPr>
            <a:grpSpLocks/>
          </p:cNvGrpSpPr>
          <p:nvPr/>
        </p:nvGrpSpPr>
        <p:grpSpPr bwMode="auto">
          <a:xfrm>
            <a:off x="1285453" y="2331677"/>
            <a:ext cx="1839519" cy="2578866"/>
            <a:chOff x="1645546" y="2970506"/>
            <a:chExt cx="1804132" cy="2529189"/>
          </a:xfrm>
        </p:grpSpPr>
        <p:pic>
          <p:nvPicPr>
            <p:cNvPr id="43" name="Picture 3" descr="C:\Users\ansundar.REDMOND\AppData\Local\Microsoft\Windows\Temporary Internet Files\Content.Outlook\7PNHSTT1\OM ST5 diagram view.Png"/>
            <p:cNvPicPr>
              <a:picLocks noChangeAspect="1" noChangeArrowheads="1"/>
            </p:cNvPicPr>
            <p:nvPr/>
          </p:nvPicPr>
          <p:blipFill>
            <a:blip r:embed="rId6" cstate="email"/>
            <a:srcRect/>
            <a:stretch>
              <a:fillRect/>
            </a:stretch>
          </p:blipFill>
          <p:spPr bwMode="auto">
            <a:xfrm>
              <a:off x="1645546" y="4166709"/>
              <a:ext cx="1804132" cy="1332986"/>
            </a:xfrm>
            <a:prstGeom prst="rect">
              <a:avLst/>
            </a:prstGeom>
            <a:noFill/>
            <a:ln w="9525">
              <a:noFill/>
              <a:miter lim="800000"/>
              <a:headEnd/>
              <a:tailEnd/>
            </a:ln>
          </p:spPr>
        </p:pic>
        <p:sp>
          <p:nvSpPr>
            <p:cNvPr id="45" name="Rectangle 44"/>
            <p:cNvSpPr/>
            <p:nvPr/>
          </p:nvSpPr>
          <p:spPr bwMode="black">
            <a:xfrm>
              <a:off x="1662435" y="2970506"/>
              <a:ext cx="1770354" cy="1199057"/>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1632" dirty="0">
                  <a:solidFill>
                    <a:srgbClr val="FFFFFF"/>
                  </a:solidFill>
                </a:rPr>
                <a:t>Discover application dependencies</a:t>
              </a:r>
            </a:p>
          </p:txBody>
        </p:sp>
      </p:grpSp>
      <p:grpSp>
        <p:nvGrpSpPr>
          <p:cNvPr id="46" name="Group 2"/>
          <p:cNvGrpSpPr>
            <a:grpSpLocks/>
          </p:cNvGrpSpPr>
          <p:nvPr/>
        </p:nvGrpSpPr>
        <p:grpSpPr bwMode="auto">
          <a:xfrm>
            <a:off x="3973747" y="2346242"/>
            <a:ext cx="1821707" cy="2590198"/>
            <a:chOff x="4261023" y="2984256"/>
            <a:chExt cx="1784771" cy="2539951"/>
          </a:xfrm>
        </p:grpSpPr>
        <p:pic>
          <p:nvPicPr>
            <p:cNvPr id="57" name="Picture 4"/>
            <p:cNvPicPr>
              <a:picLocks noChangeAspect="1"/>
            </p:cNvPicPr>
            <p:nvPr/>
          </p:nvPicPr>
          <p:blipFill>
            <a:blip r:embed="rId7" cstate="email"/>
            <a:srcRect/>
            <a:stretch>
              <a:fillRect/>
            </a:stretch>
          </p:blipFill>
          <p:spPr bwMode="auto">
            <a:xfrm>
              <a:off x="4265612" y="4208014"/>
              <a:ext cx="1780182" cy="1316193"/>
            </a:xfrm>
            <a:prstGeom prst="rect">
              <a:avLst/>
            </a:prstGeom>
            <a:noFill/>
            <a:ln w="9525">
              <a:noFill/>
              <a:miter lim="800000"/>
              <a:headEnd/>
              <a:tailEnd/>
            </a:ln>
          </p:spPr>
        </p:pic>
        <p:sp>
          <p:nvSpPr>
            <p:cNvPr id="59" name="Rectangle 58"/>
            <p:cNvSpPr/>
            <p:nvPr/>
          </p:nvSpPr>
          <p:spPr bwMode="black">
            <a:xfrm>
              <a:off x="4261023" y="2984256"/>
              <a:ext cx="1770354" cy="1199057"/>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1632" dirty="0">
                  <a:solidFill>
                    <a:srgbClr val="FFFFFF"/>
                  </a:solidFill>
                </a:rPr>
                <a:t>Monitor</a:t>
              </a:r>
            </a:p>
            <a:p>
              <a:pPr algn="ctr">
                <a:lnSpc>
                  <a:spcPct val="90000"/>
                </a:lnSpc>
                <a:defRPr/>
              </a:pPr>
              <a:r>
                <a:rPr lang="en-US" sz="1632" dirty="0">
                  <a:solidFill>
                    <a:srgbClr val="FFFFFF"/>
                  </a:solidFill>
                </a:rPr>
                <a:t>end user and application components</a:t>
              </a:r>
            </a:p>
          </p:txBody>
        </p:sp>
      </p:grpSp>
      <p:grpSp>
        <p:nvGrpSpPr>
          <p:cNvPr id="60" name="Group 3"/>
          <p:cNvGrpSpPr>
            <a:grpSpLocks/>
          </p:cNvGrpSpPr>
          <p:nvPr/>
        </p:nvGrpSpPr>
        <p:grpSpPr bwMode="auto">
          <a:xfrm>
            <a:off x="6666491" y="2346242"/>
            <a:ext cx="1805807" cy="2590198"/>
            <a:chOff x="6655935" y="2984256"/>
            <a:chExt cx="1770354" cy="2539839"/>
          </a:xfrm>
        </p:grpSpPr>
        <p:pic>
          <p:nvPicPr>
            <p:cNvPr id="61" name="Picture 3"/>
            <p:cNvPicPr>
              <a:picLocks noChangeAspect="1"/>
            </p:cNvPicPr>
            <p:nvPr/>
          </p:nvPicPr>
          <p:blipFill>
            <a:blip r:embed="rId8" cstate="email"/>
            <a:srcRect/>
            <a:stretch>
              <a:fillRect/>
            </a:stretch>
          </p:blipFill>
          <p:spPr bwMode="auto">
            <a:xfrm>
              <a:off x="6710544" y="4206331"/>
              <a:ext cx="1640989" cy="1317764"/>
            </a:xfrm>
            <a:prstGeom prst="rect">
              <a:avLst/>
            </a:prstGeom>
            <a:solidFill>
              <a:schemeClr val="bg1"/>
            </a:solidFill>
            <a:ln w="9525">
              <a:noFill/>
              <a:miter lim="800000"/>
              <a:headEnd/>
              <a:tailEnd/>
            </a:ln>
          </p:spPr>
        </p:pic>
        <p:sp>
          <p:nvSpPr>
            <p:cNvPr id="62" name="Rectangle 61"/>
            <p:cNvSpPr/>
            <p:nvPr/>
          </p:nvSpPr>
          <p:spPr bwMode="black">
            <a:xfrm>
              <a:off x="6655935" y="2984256"/>
              <a:ext cx="1770354" cy="1199057"/>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1632" dirty="0">
                  <a:solidFill>
                    <a:srgbClr val="FFFFFF"/>
                  </a:solidFill>
                </a:rPr>
                <a:t>Isolate root cause</a:t>
              </a:r>
            </a:p>
          </p:txBody>
        </p:sp>
      </p:grpSp>
      <p:grpSp>
        <p:nvGrpSpPr>
          <p:cNvPr id="66" name="Group 1"/>
          <p:cNvGrpSpPr>
            <a:grpSpLocks/>
          </p:cNvGrpSpPr>
          <p:nvPr/>
        </p:nvGrpSpPr>
        <p:grpSpPr bwMode="auto">
          <a:xfrm>
            <a:off x="1297054" y="2331677"/>
            <a:ext cx="1839519" cy="2578866"/>
            <a:chOff x="1645546" y="2970506"/>
            <a:chExt cx="1804132" cy="2529189"/>
          </a:xfrm>
        </p:grpSpPr>
        <p:pic>
          <p:nvPicPr>
            <p:cNvPr id="67" name="Picture 3" descr="C:\Users\ansundar.REDMOND\AppData\Local\Microsoft\Windows\Temporary Internet Files\Content.Outlook\7PNHSTT1\OM ST5 diagram view.Png"/>
            <p:cNvPicPr>
              <a:picLocks noChangeAspect="1" noChangeArrowheads="1"/>
            </p:cNvPicPr>
            <p:nvPr/>
          </p:nvPicPr>
          <p:blipFill>
            <a:blip r:embed="rId6" cstate="email"/>
            <a:srcRect/>
            <a:stretch>
              <a:fillRect/>
            </a:stretch>
          </p:blipFill>
          <p:spPr bwMode="auto">
            <a:xfrm>
              <a:off x="1645546" y="4166709"/>
              <a:ext cx="1804132" cy="1332986"/>
            </a:xfrm>
            <a:prstGeom prst="rect">
              <a:avLst/>
            </a:prstGeom>
            <a:noFill/>
            <a:ln w="9525">
              <a:noFill/>
              <a:miter lim="800000"/>
              <a:headEnd/>
              <a:tailEnd/>
            </a:ln>
          </p:spPr>
        </p:pic>
        <p:sp>
          <p:nvSpPr>
            <p:cNvPr id="68" name="Rectangle 67"/>
            <p:cNvSpPr/>
            <p:nvPr/>
          </p:nvSpPr>
          <p:spPr bwMode="black">
            <a:xfrm>
              <a:off x="1662435" y="2970506"/>
              <a:ext cx="1770354" cy="1199057"/>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1632" dirty="0">
                  <a:solidFill>
                    <a:srgbClr val="FFFFFF"/>
                  </a:solidFill>
                </a:rPr>
                <a:t>Discover application dependencies</a:t>
              </a:r>
            </a:p>
          </p:txBody>
        </p:sp>
      </p:grpSp>
      <p:grpSp>
        <p:nvGrpSpPr>
          <p:cNvPr id="69" name="Group 2"/>
          <p:cNvGrpSpPr>
            <a:grpSpLocks/>
          </p:cNvGrpSpPr>
          <p:nvPr/>
        </p:nvGrpSpPr>
        <p:grpSpPr bwMode="auto">
          <a:xfrm>
            <a:off x="3973747" y="2346242"/>
            <a:ext cx="1821707" cy="2590198"/>
            <a:chOff x="4261023" y="2984256"/>
            <a:chExt cx="1784771" cy="2539951"/>
          </a:xfrm>
        </p:grpSpPr>
        <p:pic>
          <p:nvPicPr>
            <p:cNvPr id="70" name="Picture 4"/>
            <p:cNvPicPr>
              <a:picLocks noChangeAspect="1"/>
            </p:cNvPicPr>
            <p:nvPr/>
          </p:nvPicPr>
          <p:blipFill>
            <a:blip r:embed="rId7" cstate="email"/>
            <a:srcRect/>
            <a:stretch>
              <a:fillRect/>
            </a:stretch>
          </p:blipFill>
          <p:spPr bwMode="auto">
            <a:xfrm>
              <a:off x="4265612" y="4208014"/>
              <a:ext cx="1780182" cy="1316193"/>
            </a:xfrm>
            <a:prstGeom prst="rect">
              <a:avLst/>
            </a:prstGeom>
            <a:noFill/>
            <a:ln w="9525">
              <a:noFill/>
              <a:miter lim="800000"/>
              <a:headEnd/>
              <a:tailEnd/>
            </a:ln>
          </p:spPr>
        </p:pic>
        <p:sp>
          <p:nvSpPr>
            <p:cNvPr id="71" name="Rectangle 70"/>
            <p:cNvSpPr/>
            <p:nvPr/>
          </p:nvSpPr>
          <p:spPr bwMode="black">
            <a:xfrm>
              <a:off x="4261023" y="2984256"/>
              <a:ext cx="1770354" cy="1199057"/>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1632" dirty="0">
                  <a:solidFill>
                    <a:srgbClr val="FFFFFF"/>
                  </a:solidFill>
                </a:rPr>
                <a:t>Monitor</a:t>
              </a:r>
            </a:p>
            <a:p>
              <a:pPr algn="ctr">
                <a:lnSpc>
                  <a:spcPct val="90000"/>
                </a:lnSpc>
                <a:defRPr/>
              </a:pPr>
              <a:r>
                <a:rPr lang="en-US" sz="1632" dirty="0">
                  <a:solidFill>
                    <a:srgbClr val="FFFFFF"/>
                  </a:solidFill>
                </a:rPr>
                <a:t>end user and application components</a:t>
              </a:r>
            </a:p>
          </p:txBody>
        </p:sp>
      </p:grpSp>
      <p:grpSp>
        <p:nvGrpSpPr>
          <p:cNvPr id="72" name="Group 3"/>
          <p:cNvGrpSpPr>
            <a:grpSpLocks/>
          </p:cNvGrpSpPr>
          <p:nvPr/>
        </p:nvGrpSpPr>
        <p:grpSpPr bwMode="auto">
          <a:xfrm>
            <a:off x="6666491" y="2346242"/>
            <a:ext cx="1805807" cy="2590198"/>
            <a:chOff x="6655935" y="2984256"/>
            <a:chExt cx="1770354" cy="2539839"/>
          </a:xfrm>
        </p:grpSpPr>
        <p:pic>
          <p:nvPicPr>
            <p:cNvPr id="73" name="Picture 3"/>
            <p:cNvPicPr>
              <a:picLocks noChangeAspect="1"/>
            </p:cNvPicPr>
            <p:nvPr/>
          </p:nvPicPr>
          <p:blipFill>
            <a:blip r:embed="rId8" cstate="email"/>
            <a:srcRect/>
            <a:stretch>
              <a:fillRect/>
            </a:stretch>
          </p:blipFill>
          <p:spPr bwMode="auto">
            <a:xfrm>
              <a:off x="6710544" y="4206331"/>
              <a:ext cx="1640989" cy="1317764"/>
            </a:xfrm>
            <a:prstGeom prst="rect">
              <a:avLst/>
            </a:prstGeom>
            <a:solidFill>
              <a:schemeClr val="bg1"/>
            </a:solidFill>
            <a:ln w="9525">
              <a:noFill/>
              <a:miter lim="800000"/>
              <a:headEnd/>
              <a:tailEnd/>
            </a:ln>
          </p:spPr>
        </p:pic>
        <p:sp>
          <p:nvSpPr>
            <p:cNvPr id="74" name="Rectangle 73"/>
            <p:cNvSpPr/>
            <p:nvPr/>
          </p:nvSpPr>
          <p:spPr bwMode="black">
            <a:xfrm>
              <a:off x="6655935" y="2984256"/>
              <a:ext cx="1770354" cy="1199057"/>
            </a:xfrm>
            <a:prstGeom prst="rect">
              <a:avLst/>
            </a:prstGeom>
            <a:solidFill>
              <a:srgbClr val="FFFFFF">
                <a:alpha val="10196"/>
              </a:srgb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1632" dirty="0">
                  <a:solidFill>
                    <a:srgbClr val="FFFFFF"/>
                  </a:solidFill>
                </a:rPr>
                <a:t>Isolate root cause</a:t>
              </a:r>
            </a:p>
          </p:txBody>
        </p:sp>
      </p:grpSp>
      <p:sp>
        <p:nvSpPr>
          <p:cNvPr id="24578" name="Rectangle 33"/>
          <p:cNvSpPr>
            <a:spLocks noGrp="1"/>
          </p:cNvSpPr>
          <p:nvPr>
            <p:ph type="title" idx="4294967295"/>
          </p:nvPr>
        </p:nvSpPr>
        <p:spPr>
          <a:xfrm>
            <a:off x="455395" y="288223"/>
            <a:ext cx="11424126" cy="395558"/>
          </a:xfrm>
        </p:spPr>
        <p:txBody>
          <a:bodyPr/>
          <a:lstStyle/>
          <a:p>
            <a:pPr eaLnBrk="1" hangingPunct="1"/>
            <a:r>
              <a:rPr lang="en-US" sz="2856" dirty="0">
                <a:latin typeface="+mn-lt"/>
              </a:rPr>
              <a:t>Predictable Application SLA</a:t>
            </a:r>
          </a:p>
        </p:txBody>
      </p:sp>
      <p:pic>
        <p:nvPicPr>
          <p:cNvPr id="121" name="Picture 1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7795" y="3178350"/>
            <a:ext cx="480931" cy="501850"/>
          </a:xfrm>
          <a:prstGeom prst="rect">
            <a:avLst/>
          </a:prstGeom>
          <a:noFill/>
          <a:ln w="9525">
            <a:noFill/>
            <a:miter lim="800000"/>
            <a:headEnd/>
            <a:tailEnd/>
          </a:ln>
        </p:spPr>
      </p:pic>
      <p:pic>
        <p:nvPicPr>
          <p:cNvPr id="123" name="Picture 1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85059" y="3178350"/>
            <a:ext cx="480931" cy="501850"/>
          </a:xfrm>
          <a:prstGeom prst="rect">
            <a:avLst/>
          </a:prstGeom>
          <a:noFill/>
          <a:ln w="9525">
            <a:noFill/>
            <a:miter lim="800000"/>
            <a:headEnd/>
            <a:tailEnd/>
          </a:ln>
        </p:spPr>
      </p:pic>
      <p:pic>
        <p:nvPicPr>
          <p:cNvPr id="124" name="Picture 12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7748" y="3178350"/>
            <a:ext cx="480931" cy="501850"/>
          </a:xfrm>
          <a:prstGeom prst="rect">
            <a:avLst/>
          </a:prstGeom>
          <a:noFill/>
          <a:ln w="9525">
            <a:noFill/>
            <a:miter lim="800000"/>
            <a:headEnd/>
            <a:tailEnd/>
          </a:ln>
        </p:spPr>
      </p:pic>
      <p:sp>
        <p:nvSpPr>
          <p:cNvPr id="29" name="Rectangle 28"/>
          <p:cNvSpPr/>
          <p:nvPr/>
        </p:nvSpPr>
        <p:spPr bwMode="black">
          <a:xfrm>
            <a:off x="3447265" y="1235834"/>
            <a:ext cx="5346035" cy="894021"/>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2040" dirty="0">
                <a:solidFill>
                  <a:srgbClr val="FFFFFF"/>
                </a:solidFill>
              </a:rPr>
              <a:t>Isolate root cause</a:t>
            </a:r>
          </a:p>
        </p:txBody>
      </p:sp>
      <p:pic>
        <p:nvPicPr>
          <p:cNvPr id="30" name="Picture 3"/>
          <p:cNvPicPr>
            <a:picLocks noChangeAspect="1"/>
          </p:cNvPicPr>
          <p:nvPr/>
        </p:nvPicPr>
        <p:blipFill>
          <a:blip r:embed="rId9" cstate="email"/>
          <a:srcRect/>
          <a:stretch>
            <a:fillRect/>
          </a:stretch>
        </p:blipFill>
        <p:spPr bwMode="auto">
          <a:xfrm>
            <a:off x="3454100" y="2129315"/>
            <a:ext cx="5329101" cy="4278682"/>
          </a:xfrm>
          <a:prstGeom prst="rect">
            <a:avLst/>
          </a:prstGeom>
          <a:solidFill>
            <a:schemeClr val="bg1"/>
          </a:solidFill>
          <a:ln w="9525">
            <a:noFill/>
            <a:miter lim="800000"/>
            <a:headEnd/>
            <a:tailEnd/>
          </a:ln>
        </p:spPr>
      </p:pic>
      <p:pic>
        <p:nvPicPr>
          <p:cNvPr id="36" name="Picture 35"/>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853345" y="2835148"/>
            <a:ext cx="6512804" cy="955135"/>
          </a:xfrm>
          <a:prstGeom prst="rect">
            <a:avLst/>
          </a:prstGeom>
          <a:solidFill>
            <a:schemeClr val="bg1"/>
          </a:solidFill>
          <a:ln>
            <a:solidFill>
              <a:schemeClr val="accent1"/>
            </a:solidFill>
            <a:headEnd type="none" w="med" len="med"/>
            <a:tailEnd type="none" w="med" len="med"/>
          </a:ln>
          <a:effectLst>
            <a:outerShdw blurRad="50800" dist="38100" dir="2700000" algn="tl" rotWithShape="0">
              <a:prstClr val="black">
                <a:alpha val="40000"/>
              </a:prstClr>
            </a:outerShdw>
          </a:effectLst>
        </p:spPr>
      </p:pic>
      <p:pic>
        <p:nvPicPr>
          <p:cNvPr id="44" name="Picture 4"/>
          <p:cNvPicPr>
            <a:picLocks noChangeAspect="1"/>
          </p:cNvPicPr>
          <p:nvPr/>
        </p:nvPicPr>
        <p:blipFill>
          <a:blip r:embed="rId11" cstate="email"/>
          <a:srcRect/>
          <a:stretch>
            <a:fillRect/>
          </a:stretch>
        </p:blipFill>
        <p:spPr bwMode="auto">
          <a:xfrm>
            <a:off x="3486489" y="2132554"/>
            <a:ext cx="5298333" cy="3691031"/>
          </a:xfrm>
          <a:prstGeom prst="rect">
            <a:avLst/>
          </a:prstGeom>
          <a:noFill/>
          <a:ln w="9525">
            <a:noFill/>
            <a:miter lim="800000"/>
            <a:headEnd/>
            <a:tailEnd/>
          </a:ln>
        </p:spPr>
      </p:pic>
      <p:sp>
        <p:nvSpPr>
          <p:cNvPr id="47" name="Rectangle 46"/>
          <p:cNvSpPr/>
          <p:nvPr/>
        </p:nvSpPr>
        <p:spPr bwMode="black">
          <a:xfrm>
            <a:off x="3437165" y="1237847"/>
            <a:ext cx="5346035" cy="894021"/>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2040" dirty="0">
                <a:solidFill>
                  <a:srgbClr val="FFFFFF"/>
                </a:solidFill>
              </a:rPr>
              <a:t>Monitor</a:t>
            </a:r>
          </a:p>
          <a:p>
            <a:pPr algn="ctr">
              <a:lnSpc>
                <a:spcPct val="90000"/>
              </a:lnSpc>
              <a:defRPr/>
            </a:pPr>
            <a:r>
              <a:rPr lang="en-US" sz="2040" dirty="0">
                <a:solidFill>
                  <a:srgbClr val="FFFFFF"/>
                </a:solidFill>
              </a:rPr>
              <a:t>end user and application components</a:t>
            </a:r>
          </a:p>
        </p:txBody>
      </p:sp>
      <p:sp>
        <p:nvSpPr>
          <p:cNvPr id="48" name="Rectangle 47"/>
          <p:cNvSpPr/>
          <p:nvPr/>
        </p:nvSpPr>
        <p:spPr bwMode="black">
          <a:xfrm>
            <a:off x="3437165" y="1223611"/>
            <a:ext cx="5346035" cy="894021"/>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r>
              <a:rPr lang="en-US" sz="2040" dirty="0">
                <a:solidFill>
                  <a:srgbClr val="FFFFFF"/>
                </a:solidFill>
              </a:rPr>
              <a:t>Discover application dependencies</a:t>
            </a:r>
          </a:p>
        </p:txBody>
      </p:sp>
      <p:pic>
        <p:nvPicPr>
          <p:cNvPr id="49" name="Picture 3" descr="C:\Users\ansundar.REDMOND\AppData\Local\Microsoft\Windows\Temporary Internet Files\Content.Outlook\7PNHSTT1\OM ST5 diagram view.Png"/>
          <p:cNvPicPr>
            <a:picLocks noChangeAspect="1" noChangeArrowheads="1"/>
          </p:cNvPicPr>
          <p:nvPr/>
        </p:nvPicPr>
        <p:blipFill>
          <a:blip r:embed="rId12" cstate="email"/>
          <a:srcRect/>
          <a:stretch>
            <a:fillRect/>
          </a:stretch>
        </p:blipFill>
        <p:spPr bwMode="auto">
          <a:xfrm>
            <a:off x="3437907" y="2117985"/>
            <a:ext cx="5363106" cy="3961384"/>
          </a:xfrm>
          <a:prstGeom prst="rect">
            <a:avLst/>
          </a:prstGeom>
          <a:noFill/>
          <a:ln w="9525">
            <a:noFill/>
            <a:miter lim="800000"/>
            <a:headEnd/>
            <a:tailEnd/>
          </a:ln>
        </p:spPr>
      </p:pic>
      <p:pic>
        <p:nvPicPr>
          <p:cNvPr id="50"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437910" y="2129315"/>
            <a:ext cx="5345294" cy="3922530"/>
          </a:xfrm>
          <a:prstGeom prst="rect">
            <a:avLst/>
          </a:prstGeom>
          <a:noFill/>
          <a:ln w="9525">
            <a:noFill/>
            <a:miter lim="800000"/>
            <a:headEnd/>
            <a:tailEnd/>
          </a:ln>
        </p:spPr>
      </p:pic>
      <p:sp>
        <p:nvSpPr>
          <p:cNvPr id="51" name="Rectangle 50"/>
          <p:cNvSpPr/>
          <p:nvPr/>
        </p:nvSpPr>
        <p:spPr bwMode="black">
          <a:xfrm>
            <a:off x="3342369" y="1282245"/>
            <a:ext cx="5346035" cy="894021"/>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2040" dirty="0">
                <a:solidFill>
                  <a:srgbClr val="FFFFFF"/>
                </a:solidFill>
              </a:rPr>
              <a:t>Triage &amp; Remediate</a:t>
            </a:r>
          </a:p>
        </p:txBody>
      </p:sp>
      <p:sp>
        <p:nvSpPr>
          <p:cNvPr id="52" name="Rectangle 51"/>
          <p:cNvSpPr/>
          <p:nvPr/>
        </p:nvSpPr>
        <p:spPr bwMode="black">
          <a:xfrm>
            <a:off x="3342369" y="1344708"/>
            <a:ext cx="5728382" cy="1124980"/>
          </a:xfrm>
          <a:prstGeom prst="rect">
            <a:avLst/>
          </a:prstGeom>
          <a:solidFill>
            <a:schemeClr val="accent1">
              <a:lumMod val="75000"/>
              <a:alpha val="10196"/>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4297" tIns="62148" rIns="124297" bIns="62148"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36">
              <a:lnSpc>
                <a:spcPct val="90000"/>
              </a:lnSpc>
              <a:spcBef>
                <a:spcPct val="20000"/>
              </a:spcBef>
              <a:spcAft>
                <a:spcPts val="408"/>
              </a:spcAft>
              <a:buClr>
                <a:prstClr val="white"/>
              </a:buClr>
              <a:buSzPct val="130000"/>
              <a:defRPr/>
            </a:pPr>
            <a:r>
              <a:rPr lang="en-US" sz="2040" dirty="0">
                <a:solidFill>
                  <a:srgbClr val="FFFFFF"/>
                </a:solidFill>
              </a:rPr>
              <a:t>Deep application diagnostics and insight helps you “get to green”</a:t>
            </a:r>
          </a:p>
        </p:txBody>
      </p:sp>
      <p:pic>
        <p:nvPicPr>
          <p:cNvPr id="55" name="Picture 5"/>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40000" contrast="40000"/>
                    </a14:imgEffect>
                  </a14:imgLayer>
                </a14:imgProps>
              </a:ext>
            </a:extLst>
          </a:blip>
          <a:srcRect/>
          <a:stretch>
            <a:fillRect/>
          </a:stretch>
        </p:blipFill>
        <p:spPr bwMode="auto">
          <a:xfrm>
            <a:off x="5599667" y="3124926"/>
            <a:ext cx="1041206" cy="948659"/>
          </a:xfrm>
          <a:prstGeom prst="rect">
            <a:avLst/>
          </a:prstGeom>
          <a:noFill/>
          <a:ln w="9525">
            <a:noFill/>
            <a:miter lim="800000"/>
            <a:headEnd/>
            <a:tailEnd/>
          </a:ln>
        </p:spPr>
      </p:pic>
      <p:pic>
        <p:nvPicPr>
          <p:cNvPr id="56" name="Picture 7"/>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40000"/>
                    </a14:imgEffect>
                  </a14:imgLayer>
                </a14:imgProps>
              </a:ext>
            </a:extLst>
          </a:blip>
          <a:srcRect/>
          <a:stretch>
            <a:fillRect/>
          </a:stretch>
        </p:blipFill>
        <p:spPr bwMode="auto">
          <a:xfrm>
            <a:off x="5582667" y="3158263"/>
            <a:ext cx="1105978" cy="1005320"/>
          </a:xfrm>
          <a:prstGeom prst="rect">
            <a:avLst/>
          </a:prstGeom>
          <a:noFill/>
          <a:ln w="9525">
            <a:noFill/>
            <a:miter lim="800000"/>
            <a:headEnd/>
            <a:tailEnd/>
          </a:ln>
        </p:spPr>
      </p:pic>
      <p:pic>
        <p:nvPicPr>
          <p:cNvPr id="41" name="Picture 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260467" y="2503277"/>
            <a:ext cx="5892186" cy="3576089"/>
          </a:xfrm>
          <a:prstGeom prst="rect">
            <a:avLst/>
          </a:prstGeom>
          <a:noFill/>
          <a:ln w="9525">
            <a:noFill/>
            <a:miter lim="800000"/>
            <a:headEnd/>
            <a:tailEnd/>
          </a:ln>
        </p:spPr>
      </p:pic>
      <p:grpSp>
        <p:nvGrpSpPr>
          <p:cNvPr id="53" name="Group 52"/>
          <p:cNvGrpSpPr/>
          <p:nvPr/>
        </p:nvGrpSpPr>
        <p:grpSpPr>
          <a:xfrm>
            <a:off x="8356894" y="357977"/>
            <a:ext cx="3811813" cy="450625"/>
            <a:chOff x="7546893" y="820002"/>
            <a:chExt cx="4363151" cy="515937"/>
          </a:xfrm>
        </p:grpSpPr>
        <p:pic>
          <p:nvPicPr>
            <p:cNvPr id="54" name="Picture 2"/>
            <p:cNvPicPr>
              <a:picLocks noChangeAspect="1" noChangeArrowheads="1"/>
            </p:cNvPicPr>
            <p:nvPr/>
          </p:nvPicPr>
          <p:blipFill>
            <a:blip r:embed="rId19" cstate="email">
              <a:lum bright="100000"/>
              <a:extLst>
                <a:ext uri="{28A0092B-C50C-407E-A947-70E740481C1C}">
                  <a14:useLocalDpi xmlns:a14="http://schemas.microsoft.com/office/drawing/2010/main"/>
                </a:ext>
              </a:extLst>
            </a:blip>
            <a:srcRect/>
            <a:stretch>
              <a:fillRect/>
            </a:stretch>
          </p:blipFill>
          <p:spPr bwMode="auto">
            <a:xfrm>
              <a:off x="10005045" y="820002"/>
              <a:ext cx="1904999" cy="515937"/>
            </a:xfrm>
            <a:prstGeom prst="rect">
              <a:avLst/>
            </a:prstGeom>
            <a:noFill/>
            <a:ln w="9525">
              <a:noFill/>
              <a:miter lim="800000"/>
              <a:headEnd/>
              <a:tailEnd/>
            </a:ln>
          </p:spPr>
        </p:pic>
        <p:pic>
          <p:nvPicPr>
            <p:cNvPr id="58" name="Picture 2" descr="\\MAGNUM\Projects\Microsoft\Cloud Power FY12\Design\Icons\PNGs\SC.png"/>
            <p:cNvPicPr>
              <a:picLocks noChangeAspect="1" noChangeArrowheads="1"/>
            </p:cNvPicPr>
            <p:nvPr/>
          </p:nvPicPr>
          <p:blipFill>
            <a:blip r:embed="rId20" cstate="email">
              <a:lum bright="100000"/>
              <a:extLst>
                <a:ext uri="{28A0092B-C50C-407E-A947-70E740481C1C}">
                  <a14:useLocalDpi xmlns:a14="http://schemas.microsoft.com/office/drawing/2010/main"/>
                </a:ext>
              </a:extLst>
            </a:blip>
            <a:srcRect/>
            <a:stretch>
              <a:fillRect/>
            </a:stretch>
          </p:blipFill>
          <p:spPr bwMode="auto">
            <a:xfrm>
              <a:off x="7546893" y="835084"/>
              <a:ext cx="2155825" cy="485775"/>
            </a:xfrm>
            <a:prstGeom prst="rect">
              <a:avLst/>
            </a:prstGeom>
            <a:noFill/>
            <a:ln w="9525">
              <a:noFill/>
              <a:miter lim="800000"/>
              <a:headEnd/>
              <a:tailEnd/>
            </a:ln>
          </p:spPr>
        </p:pic>
      </p:grpSp>
    </p:spTree>
    <p:extLst>
      <p:ext uri="{BB962C8B-B14F-4D97-AF65-F5344CB8AC3E}">
        <p14:creationId xmlns:p14="http://schemas.microsoft.com/office/powerpoint/2010/main" val="1936791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23785E-6 2.09991E-6 L -0.3164 0.19426 " pathEditMode="relative" rAng="0" ptsTypes="AA">
                                      <p:cBhvr>
                                        <p:cTn id="18" dur="2000" fill="hold"/>
                                        <p:tgtEl>
                                          <p:spTgt spid="48"/>
                                        </p:tgtEl>
                                        <p:attrNameLst>
                                          <p:attrName>ppt_x</p:attrName>
                                          <p:attrName>ppt_y</p:attrName>
                                        </p:attrNameLst>
                                      </p:cBhvr>
                                      <p:rCtr x="-15826" y="9713"/>
                                    </p:animMotion>
                                  </p:childTnLst>
                                </p:cTn>
                              </p:par>
                              <p:par>
                                <p:cTn id="19" presetID="35" presetClass="path" presetSubtype="0" accel="50000" decel="50000" fill="hold" nodeType="withEffect">
                                  <p:stCondLst>
                                    <p:cond delay="0"/>
                                  </p:stCondLst>
                                  <p:childTnLst>
                                    <p:animMotion origin="layout" path="M 6.82558E-7 2.34968E-6 L -0.31093 0.02521 " pathEditMode="relative" rAng="0" ptsTypes="AA">
                                      <p:cBhvr>
                                        <p:cTn id="20" dur="2000" fill="hold"/>
                                        <p:tgtEl>
                                          <p:spTgt spid="49"/>
                                        </p:tgtEl>
                                        <p:attrNameLst>
                                          <p:attrName>ppt_x</p:attrName>
                                          <p:attrName>ppt_y</p:attrName>
                                        </p:attrNameLst>
                                      </p:cBhvr>
                                      <p:rCtr x="-15553" y="1249"/>
                                    </p:animMotion>
                                  </p:childTnLst>
                                </p:cTn>
                              </p:par>
                              <p:par>
                                <p:cTn id="21" presetID="6" presetClass="emph" presetSubtype="0" fill="hold" nodeType="withEffect">
                                  <p:stCondLst>
                                    <p:cond delay="0"/>
                                  </p:stCondLst>
                                  <p:childTnLst>
                                    <p:animScale>
                                      <p:cBhvr>
                                        <p:cTn id="22" dur="2000" fill="hold"/>
                                        <p:tgtEl>
                                          <p:spTgt spid="48"/>
                                        </p:tgtEl>
                                      </p:cBhvr>
                                      <p:by x="30000" y="30000"/>
                                    </p:animScale>
                                  </p:childTnLst>
                                </p:cTn>
                              </p:par>
                              <p:par>
                                <p:cTn id="23" presetID="6" presetClass="emph" presetSubtype="0" fill="hold" nodeType="withEffect">
                                  <p:stCondLst>
                                    <p:cond delay="0"/>
                                  </p:stCondLst>
                                  <p:childTnLst>
                                    <p:animScale>
                                      <p:cBhvr>
                                        <p:cTn id="24" dur="2000" fill="hold"/>
                                        <p:tgtEl>
                                          <p:spTgt spid="49"/>
                                        </p:tgtEl>
                                      </p:cBhvr>
                                      <p:by x="30000" y="30000"/>
                                    </p:animScale>
                                  </p:childTnLst>
                                </p:cTn>
                              </p:par>
                              <p:par>
                                <p:cTn id="25" presetID="53" presetClass="exit" presetSubtype="32" fill="hold" nodeType="withEffect">
                                  <p:stCondLst>
                                    <p:cond delay="500"/>
                                  </p:stCondLst>
                                  <p:childTnLst>
                                    <p:anim calcmode="lin" valueType="num">
                                      <p:cBhvr>
                                        <p:cTn id="26" dur="2000"/>
                                        <p:tgtEl>
                                          <p:spTgt spid="48"/>
                                        </p:tgtEl>
                                        <p:attrNameLst>
                                          <p:attrName>ppt_w</p:attrName>
                                        </p:attrNameLst>
                                      </p:cBhvr>
                                      <p:tavLst>
                                        <p:tav tm="0">
                                          <p:val>
                                            <p:strVal val="ppt_w"/>
                                          </p:val>
                                        </p:tav>
                                        <p:tav tm="100000">
                                          <p:val>
                                            <p:fltVal val="0"/>
                                          </p:val>
                                        </p:tav>
                                      </p:tavLst>
                                    </p:anim>
                                    <p:anim calcmode="lin" valueType="num">
                                      <p:cBhvr>
                                        <p:cTn id="27" dur="2000"/>
                                        <p:tgtEl>
                                          <p:spTgt spid="48"/>
                                        </p:tgtEl>
                                        <p:attrNameLst>
                                          <p:attrName>ppt_h</p:attrName>
                                        </p:attrNameLst>
                                      </p:cBhvr>
                                      <p:tavLst>
                                        <p:tav tm="0">
                                          <p:val>
                                            <p:strVal val="ppt_h"/>
                                          </p:val>
                                        </p:tav>
                                        <p:tav tm="100000">
                                          <p:val>
                                            <p:fltVal val="0"/>
                                          </p:val>
                                        </p:tav>
                                      </p:tavLst>
                                    </p:anim>
                                    <p:animEffect transition="out" filter="fade">
                                      <p:cBhvr>
                                        <p:cTn id="28" dur="2000"/>
                                        <p:tgtEl>
                                          <p:spTgt spid="48"/>
                                        </p:tgtEl>
                                      </p:cBhvr>
                                    </p:animEffect>
                                    <p:set>
                                      <p:cBhvr>
                                        <p:cTn id="29" dur="1" fill="hold">
                                          <p:stCondLst>
                                            <p:cond delay="1999"/>
                                          </p:stCondLst>
                                        </p:cTn>
                                        <p:tgtEl>
                                          <p:spTgt spid="48"/>
                                        </p:tgtEl>
                                        <p:attrNameLst>
                                          <p:attrName>style.visibility</p:attrName>
                                        </p:attrNameLst>
                                      </p:cBhvr>
                                      <p:to>
                                        <p:strVal val="hidden"/>
                                      </p:to>
                                    </p:set>
                                  </p:childTnLst>
                                </p:cTn>
                              </p:par>
                              <p:par>
                                <p:cTn id="30" presetID="53" presetClass="exit" presetSubtype="32" fill="hold" nodeType="withEffect">
                                  <p:stCondLst>
                                    <p:cond delay="500"/>
                                  </p:stCondLst>
                                  <p:childTnLst>
                                    <p:anim calcmode="lin" valueType="num">
                                      <p:cBhvr>
                                        <p:cTn id="31" dur="2000"/>
                                        <p:tgtEl>
                                          <p:spTgt spid="49"/>
                                        </p:tgtEl>
                                        <p:attrNameLst>
                                          <p:attrName>ppt_w</p:attrName>
                                        </p:attrNameLst>
                                      </p:cBhvr>
                                      <p:tavLst>
                                        <p:tav tm="0">
                                          <p:val>
                                            <p:strVal val="ppt_w"/>
                                          </p:val>
                                        </p:tav>
                                        <p:tav tm="100000">
                                          <p:val>
                                            <p:fltVal val="0"/>
                                          </p:val>
                                        </p:tav>
                                      </p:tavLst>
                                    </p:anim>
                                    <p:anim calcmode="lin" valueType="num">
                                      <p:cBhvr>
                                        <p:cTn id="32" dur="2000"/>
                                        <p:tgtEl>
                                          <p:spTgt spid="49"/>
                                        </p:tgtEl>
                                        <p:attrNameLst>
                                          <p:attrName>ppt_h</p:attrName>
                                        </p:attrNameLst>
                                      </p:cBhvr>
                                      <p:tavLst>
                                        <p:tav tm="0">
                                          <p:val>
                                            <p:strVal val="ppt_h"/>
                                          </p:val>
                                        </p:tav>
                                        <p:tav tm="100000">
                                          <p:val>
                                            <p:fltVal val="0"/>
                                          </p:val>
                                        </p:tav>
                                      </p:tavLst>
                                    </p:anim>
                                    <p:animEffect transition="out" filter="fade">
                                      <p:cBhvr>
                                        <p:cTn id="33" dur="2000"/>
                                        <p:tgtEl>
                                          <p:spTgt spid="49"/>
                                        </p:tgtEl>
                                      </p:cBhvr>
                                    </p:animEffect>
                                    <p:set>
                                      <p:cBhvr>
                                        <p:cTn id="34" dur="1" fill="hold">
                                          <p:stCondLst>
                                            <p:cond delay="1999"/>
                                          </p:stCondLst>
                                        </p:cTn>
                                        <p:tgtEl>
                                          <p:spTgt spid="49"/>
                                        </p:tgtEl>
                                        <p:attrNameLst>
                                          <p:attrName>style.visibility</p:attrName>
                                        </p:attrNameLst>
                                      </p:cBhvr>
                                      <p:to>
                                        <p:strVal val="hidden"/>
                                      </p:to>
                                    </p:set>
                                  </p:childTnLst>
                                </p:cTn>
                              </p:par>
                              <p:par>
                                <p:cTn id="35" presetID="10" presetClass="entr" presetSubtype="0" fill="hold" nodeType="withEffect">
                                  <p:stCondLst>
                                    <p:cond delay="5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500"/>
                                        <p:tgtEl>
                                          <p:spTgt spid="8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53" presetClass="entr" presetSubtype="16"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par>
                                <p:cTn id="54" presetID="9" presetClass="emph" presetSubtype="0" nodeType="withEffect">
                                  <p:stCondLst>
                                    <p:cond delay="0"/>
                                  </p:stCondLst>
                                  <p:childTnLst>
                                    <p:set>
                                      <p:cBhvr rctx="PPT">
                                        <p:cTn id="55" dur="indefinite"/>
                                        <p:tgtEl>
                                          <p:spTgt spid="42"/>
                                        </p:tgtEl>
                                        <p:attrNameLst>
                                          <p:attrName>style.opacity</p:attrName>
                                        </p:attrNameLst>
                                      </p:cBhvr>
                                      <p:to>
                                        <p:strVal val="0.5"/>
                                      </p:to>
                                    </p:set>
                                    <p:animEffect filter="image" prLst="opacity: 0.5">
                                      <p:cBhvr rctx="IE">
                                        <p:cTn id="56" dur="indefinite"/>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par>
                          <p:cTn id="61" fill="hold">
                            <p:stCondLst>
                              <p:cond delay="0"/>
                            </p:stCondLst>
                            <p:childTnLst>
                              <p:par>
                                <p:cTn id="62" presetID="35" presetClass="emph" presetSubtype="0" fill="hold" nodeType="afterEffect">
                                  <p:stCondLst>
                                    <p:cond delay="0"/>
                                  </p:stCondLst>
                                  <p:childTnLst>
                                    <p:anim calcmode="discrete" valueType="str">
                                      <p:cBhvr>
                                        <p:cTn id="63" dur="1000" fill="hold"/>
                                        <p:tgtEl>
                                          <p:spTgt spid="55"/>
                                        </p:tgtEl>
                                        <p:attrNameLst>
                                          <p:attrName>style.visibility</p:attrName>
                                        </p:attrNameLst>
                                      </p:cBhvr>
                                      <p:tavLst>
                                        <p:tav tm="0">
                                          <p:val>
                                            <p:strVal val="hidden"/>
                                          </p:val>
                                        </p:tav>
                                        <p:tav tm="50000">
                                          <p:val>
                                            <p:strVal val="visible"/>
                                          </p:val>
                                        </p:tav>
                                      </p:tavLst>
                                    </p:anim>
                                  </p:childTnLst>
                                </p:cTn>
                              </p:par>
                            </p:childTnLst>
                          </p:cTn>
                        </p:par>
                        <p:par>
                          <p:cTn id="64" fill="hold">
                            <p:stCondLst>
                              <p:cond delay="1000"/>
                            </p:stCondLst>
                            <p:childTnLst>
                              <p:par>
                                <p:cTn id="65" presetID="35" presetClass="emph" presetSubtype="0" fill="hold" nodeType="afterEffect">
                                  <p:stCondLst>
                                    <p:cond delay="0"/>
                                  </p:stCondLst>
                                  <p:childTnLst>
                                    <p:anim calcmode="discrete" valueType="str">
                                      <p:cBhvr>
                                        <p:cTn id="66" dur="1000" fill="hold"/>
                                        <p:tgtEl>
                                          <p:spTgt spid="55"/>
                                        </p:tgtEl>
                                        <p:attrNameLst>
                                          <p:attrName>style.visibility</p:attrName>
                                        </p:attrNameLst>
                                      </p:cBhvr>
                                      <p:tavLst>
                                        <p:tav tm="0">
                                          <p:val>
                                            <p:strVal val="hidden"/>
                                          </p:val>
                                        </p:tav>
                                        <p:tav tm="50000">
                                          <p:val>
                                            <p:strVal val="visible"/>
                                          </p:val>
                                        </p:tav>
                                      </p:tavLst>
                                    </p:anim>
                                  </p:childTnLst>
                                </p:cTn>
                              </p:par>
                            </p:childTnLst>
                          </p:cTn>
                        </p:par>
                      </p:childTnLst>
                    </p:cTn>
                  </p:par>
                  <p:par>
                    <p:cTn id="67" fill="hold">
                      <p:stCondLst>
                        <p:cond delay="indefinite"/>
                      </p:stCondLst>
                      <p:childTnLst>
                        <p:par>
                          <p:cTn id="68" fill="hold">
                            <p:stCondLst>
                              <p:cond delay="0"/>
                            </p:stCondLst>
                            <p:childTnLst>
                              <p:par>
                                <p:cTn id="69" presetID="35" presetClass="path" presetSubtype="0" accel="50000" decel="50000" fill="hold" nodeType="clickEffect">
                                  <p:stCondLst>
                                    <p:cond delay="0"/>
                                  </p:stCondLst>
                                  <p:childTnLst>
                                    <p:animMotion origin="layout" path="M 2.23785E-6 1.96115E-6 L -0.07256 0.18131 " pathEditMode="relative" rAng="0" ptsTypes="AA">
                                      <p:cBhvr>
                                        <p:cTn id="70" dur="2000" fill="hold"/>
                                        <p:tgtEl>
                                          <p:spTgt spid="47"/>
                                        </p:tgtEl>
                                        <p:attrNameLst>
                                          <p:attrName>ppt_x</p:attrName>
                                          <p:attrName>ppt_y</p:attrName>
                                        </p:attrNameLst>
                                      </p:cBhvr>
                                      <p:rCtr x="-3634" y="9066"/>
                                    </p:animMotion>
                                  </p:childTnLst>
                                </p:cTn>
                              </p:par>
                              <p:par>
                                <p:cTn id="71" presetID="42" presetClass="path" presetSubtype="0" accel="50000" decel="50000" fill="hold" nodeType="withEffect">
                                  <p:stCondLst>
                                    <p:cond delay="0"/>
                                  </p:stCondLst>
                                  <p:childTnLst>
                                    <p:animMotion origin="layout" path="M -1.9096E-6 -3.86679E-6 L -0.07464 0.02012 " pathEditMode="relative" rAng="0" ptsTypes="AA">
                                      <p:cBhvr>
                                        <p:cTn id="72" dur="2000" fill="hold"/>
                                        <p:tgtEl>
                                          <p:spTgt spid="44"/>
                                        </p:tgtEl>
                                        <p:attrNameLst>
                                          <p:attrName>ppt_x</p:attrName>
                                          <p:attrName>ppt_y</p:attrName>
                                        </p:attrNameLst>
                                      </p:cBhvr>
                                      <p:rCtr x="-3738" y="994"/>
                                    </p:animMotion>
                                  </p:childTnLst>
                                </p:cTn>
                              </p:par>
                              <p:par>
                                <p:cTn id="73" presetID="35" presetClass="path" presetSubtype="0" accel="50000" decel="50000" fill="hold" nodeType="withEffect">
                                  <p:stCondLst>
                                    <p:cond delay="0"/>
                                  </p:stCondLst>
                                  <p:childTnLst>
                                    <p:animMotion origin="layout" path="M 6.82558E-7 2.69195E-6 L -0.44848 -0.00347 " pathEditMode="relative" rAng="0" ptsTypes="AA">
                                      <p:cBhvr>
                                        <p:cTn id="74" dur="2000" fill="hold"/>
                                        <p:tgtEl>
                                          <p:spTgt spid="55"/>
                                        </p:tgtEl>
                                        <p:attrNameLst>
                                          <p:attrName>ppt_x</p:attrName>
                                          <p:attrName>ppt_y</p:attrName>
                                        </p:attrNameLst>
                                      </p:cBhvr>
                                      <p:rCtr x="-22431" y="-185"/>
                                    </p:animMotion>
                                  </p:childTnLst>
                                </p:cTn>
                              </p:par>
                              <p:par>
                                <p:cTn id="75" presetID="6" presetClass="emph" presetSubtype="0" fill="hold" nodeType="withEffect">
                                  <p:stCondLst>
                                    <p:cond delay="0"/>
                                  </p:stCondLst>
                                  <p:childTnLst>
                                    <p:animScale>
                                      <p:cBhvr>
                                        <p:cTn id="76" dur="2000" fill="hold"/>
                                        <p:tgtEl>
                                          <p:spTgt spid="47"/>
                                        </p:tgtEl>
                                      </p:cBhvr>
                                      <p:by x="30000" y="30000"/>
                                    </p:animScale>
                                  </p:childTnLst>
                                </p:cTn>
                              </p:par>
                              <p:par>
                                <p:cTn id="77" presetID="6" presetClass="emph" presetSubtype="0" fill="hold" nodeType="withEffect">
                                  <p:stCondLst>
                                    <p:cond delay="0"/>
                                  </p:stCondLst>
                                  <p:childTnLst>
                                    <p:animScale>
                                      <p:cBhvr>
                                        <p:cTn id="78" dur="2000" fill="hold"/>
                                        <p:tgtEl>
                                          <p:spTgt spid="44"/>
                                        </p:tgtEl>
                                      </p:cBhvr>
                                      <p:by x="30000" y="30000"/>
                                    </p:animScale>
                                  </p:childTnLst>
                                </p:cTn>
                              </p:par>
                              <p:par>
                                <p:cTn id="79" presetID="53" presetClass="exit" presetSubtype="32" fill="hold" nodeType="withEffect">
                                  <p:stCondLst>
                                    <p:cond delay="500"/>
                                  </p:stCondLst>
                                  <p:childTnLst>
                                    <p:anim calcmode="lin" valueType="num">
                                      <p:cBhvr>
                                        <p:cTn id="80" dur="2000"/>
                                        <p:tgtEl>
                                          <p:spTgt spid="47"/>
                                        </p:tgtEl>
                                        <p:attrNameLst>
                                          <p:attrName>ppt_w</p:attrName>
                                        </p:attrNameLst>
                                      </p:cBhvr>
                                      <p:tavLst>
                                        <p:tav tm="0">
                                          <p:val>
                                            <p:strVal val="ppt_w"/>
                                          </p:val>
                                        </p:tav>
                                        <p:tav tm="100000">
                                          <p:val>
                                            <p:fltVal val="0"/>
                                          </p:val>
                                        </p:tav>
                                      </p:tavLst>
                                    </p:anim>
                                    <p:anim calcmode="lin" valueType="num">
                                      <p:cBhvr>
                                        <p:cTn id="81" dur="2000"/>
                                        <p:tgtEl>
                                          <p:spTgt spid="47"/>
                                        </p:tgtEl>
                                        <p:attrNameLst>
                                          <p:attrName>ppt_h</p:attrName>
                                        </p:attrNameLst>
                                      </p:cBhvr>
                                      <p:tavLst>
                                        <p:tav tm="0">
                                          <p:val>
                                            <p:strVal val="ppt_h"/>
                                          </p:val>
                                        </p:tav>
                                        <p:tav tm="100000">
                                          <p:val>
                                            <p:fltVal val="0"/>
                                          </p:val>
                                        </p:tav>
                                      </p:tavLst>
                                    </p:anim>
                                    <p:animEffect transition="out" filter="fade">
                                      <p:cBhvr>
                                        <p:cTn id="82" dur="2000"/>
                                        <p:tgtEl>
                                          <p:spTgt spid="47"/>
                                        </p:tgtEl>
                                      </p:cBhvr>
                                    </p:animEffect>
                                    <p:set>
                                      <p:cBhvr>
                                        <p:cTn id="83" dur="1" fill="hold">
                                          <p:stCondLst>
                                            <p:cond delay="1999"/>
                                          </p:stCondLst>
                                        </p:cTn>
                                        <p:tgtEl>
                                          <p:spTgt spid="47"/>
                                        </p:tgtEl>
                                        <p:attrNameLst>
                                          <p:attrName>style.visibility</p:attrName>
                                        </p:attrNameLst>
                                      </p:cBhvr>
                                      <p:to>
                                        <p:strVal val="hidden"/>
                                      </p:to>
                                    </p:set>
                                  </p:childTnLst>
                                </p:cTn>
                              </p:par>
                              <p:par>
                                <p:cTn id="84" presetID="53" presetClass="exit" presetSubtype="32" fill="hold" nodeType="withEffect">
                                  <p:stCondLst>
                                    <p:cond delay="500"/>
                                  </p:stCondLst>
                                  <p:childTnLst>
                                    <p:anim calcmode="lin" valueType="num">
                                      <p:cBhvr>
                                        <p:cTn id="85" dur="2000"/>
                                        <p:tgtEl>
                                          <p:spTgt spid="44"/>
                                        </p:tgtEl>
                                        <p:attrNameLst>
                                          <p:attrName>ppt_w</p:attrName>
                                        </p:attrNameLst>
                                      </p:cBhvr>
                                      <p:tavLst>
                                        <p:tav tm="0">
                                          <p:val>
                                            <p:strVal val="ppt_w"/>
                                          </p:val>
                                        </p:tav>
                                        <p:tav tm="100000">
                                          <p:val>
                                            <p:fltVal val="0"/>
                                          </p:val>
                                        </p:tav>
                                      </p:tavLst>
                                    </p:anim>
                                    <p:anim calcmode="lin" valueType="num">
                                      <p:cBhvr>
                                        <p:cTn id="86" dur="2000"/>
                                        <p:tgtEl>
                                          <p:spTgt spid="44"/>
                                        </p:tgtEl>
                                        <p:attrNameLst>
                                          <p:attrName>ppt_h</p:attrName>
                                        </p:attrNameLst>
                                      </p:cBhvr>
                                      <p:tavLst>
                                        <p:tav tm="0">
                                          <p:val>
                                            <p:strVal val="ppt_h"/>
                                          </p:val>
                                        </p:tav>
                                        <p:tav tm="100000">
                                          <p:val>
                                            <p:fltVal val="0"/>
                                          </p:val>
                                        </p:tav>
                                      </p:tavLst>
                                    </p:anim>
                                    <p:animEffect transition="out" filter="fade">
                                      <p:cBhvr>
                                        <p:cTn id="87" dur="2000"/>
                                        <p:tgtEl>
                                          <p:spTgt spid="44"/>
                                        </p:tgtEl>
                                      </p:cBhvr>
                                    </p:animEffect>
                                    <p:set>
                                      <p:cBhvr>
                                        <p:cTn id="88" dur="1" fill="hold">
                                          <p:stCondLst>
                                            <p:cond delay="1999"/>
                                          </p:stCondLst>
                                        </p:cTn>
                                        <p:tgtEl>
                                          <p:spTgt spid="44"/>
                                        </p:tgtEl>
                                        <p:attrNameLst>
                                          <p:attrName>style.visibility</p:attrName>
                                        </p:attrNameLst>
                                      </p:cBhvr>
                                      <p:to>
                                        <p:strVal val="hidden"/>
                                      </p:to>
                                    </p:set>
                                  </p:childTnLst>
                                </p:cTn>
                              </p:par>
                              <p:par>
                                <p:cTn id="89" presetID="10" presetClass="entr" presetSubtype="0" fill="hold" nodeType="withEffect">
                                  <p:stCondLst>
                                    <p:cond delay="50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par>
                                <p:cTn id="92" presetID="10" presetClass="entr" presetSubtype="0" fill="hold" nodeType="withEffect">
                                  <p:stCondLst>
                                    <p:cond delay="500"/>
                                  </p:stCondLst>
                                  <p:childTnLst>
                                    <p:set>
                                      <p:cBhvr>
                                        <p:cTn id="93" dur="1" fill="hold">
                                          <p:stCondLst>
                                            <p:cond delay="0"/>
                                          </p:stCondLst>
                                        </p:cTn>
                                        <p:tgtEl>
                                          <p:spTgt spid="121"/>
                                        </p:tgtEl>
                                        <p:attrNameLst>
                                          <p:attrName>style.visibility</p:attrName>
                                        </p:attrNameLst>
                                      </p:cBhvr>
                                      <p:to>
                                        <p:strVal val="visible"/>
                                      </p:to>
                                    </p:set>
                                    <p:animEffect transition="in" filter="fade">
                                      <p:cBhvr>
                                        <p:cTn id="94" dur="500"/>
                                        <p:tgtEl>
                                          <p:spTgt spid="12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500"/>
                                        <p:tgtEl>
                                          <p:spTgt spid="87"/>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p:cTn id="103" dur="500" fill="hold"/>
                                        <p:tgtEl>
                                          <p:spTgt spid="29"/>
                                        </p:tgtEl>
                                        <p:attrNameLst>
                                          <p:attrName>ppt_w</p:attrName>
                                        </p:attrNameLst>
                                      </p:cBhvr>
                                      <p:tavLst>
                                        <p:tav tm="0">
                                          <p:val>
                                            <p:fltVal val="0"/>
                                          </p:val>
                                        </p:tav>
                                        <p:tav tm="100000">
                                          <p:val>
                                            <p:strVal val="#ppt_w"/>
                                          </p:val>
                                        </p:tav>
                                      </p:tavLst>
                                    </p:anim>
                                    <p:anim calcmode="lin" valueType="num">
                                      <p:cBhvr>
                                        <p:cTn id="104" dur="500" fill="hold"/>
                                        <p:tgtEl>
                                          <p:spTgt spid="29"/>
                                        </p:tgtEl>
                                        <p:attrNameLst>
                                          <p:attrName>ppt_h</p:attrName>
                                        </p:attrNameLst>
                                      </p:cBhvr>
                                      <p:tavLst>
                                        <p:tav tm="0">
                                          <p:val>
                                            <p:fltVal val="0"/>
                                          </p:val>
                                        </p:tav>
                                        <p:tav tm="100000">
                                          <p:val>
                                            <p:strVal val="#ppt_h"/>
                                          </p:val>
                                        </p:tav>
                                      </p:tavLst>
                                    </p:anim>
                                    <p:animEffect transition="in" filter="fade">
                                      <p:cBhvr>
                                        <p:cTn id="105" dur="500"/>
                                        <p:tgtEl>
                                          <p:spTgt spid="29"/>
                                        </p:tgtEl>
                                      </p:cBhvr>
                                    </p:animEffect>
                                  </p:childTnLst>
                                </p:cTn>
                              </p:par>
                              <p:par>
                                <p:cTn id="106" presetID="53" presetClass="entr" presetSubtype="16" fill="hold" nodeType="with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p:cTn id="108" dur="500" fill="hold"/>
                                        <p:tgtEl>
                                          <p:spTgt spid="30"/>
                                        </p:tgtEl>
                                        <p:attrNameLst>
                                          <p:attrName>ppt_w</p:attrName>
                                        </p:attrNameLst>
                                      </p:cBhvr>
                                      <p:tavLst>
                                        <p:tav tm="0">
                                          <p:val>
                                            <p:fltVal val="0"/>
                                          </p:val>
                                        </p:tav>
                                        <p:tav tm="100000">
                                          <p:val>
                                            <p:strVal val="#ppt_w"/>
                                          </p:val>
                                        </p:tav>
                                      </p:tavLst>
                                    </p:anim>
                                    <p:anim calcmode="lin" valueType="num">
                                      <p:cBhvr>
                                        <p:cTn id="109" dur="500" fill="hold"/>
                                        <p:tgtEl>
                                          <p:spTgt spid="30"/>
                                        </p:tgtEl>
                                        <p:attrNameLst>
                                          <p:attrName>ppt_h</p:attrName>
                                        </p:attrNameLst>
                                      </p:cBhvr>
                                      <p:tavLst>
                                        <p:tav tm="0">
                                          <p:val>
                                            <p:fltVal val="0"/>
                                          </p:val>
                                        </p:tav>
                                        <p:tav tm="100000">
                                          <p:val>
                                            <p:strVal val="#ppt_h"/>
                                          </p:val>
                                        </p:tav>
                                      </p:tavLst>
                                    </p:anim>
                                    <p:animEffect transition="in" filter="fade">
                                      <p:cBhvr>
                                        <p:cTn id="110" dur="500"/>
                                        <p:tgtEl>
                                          <p:spTgt spid="30"/>
                                        </p:tgtEl>
                                      </p:cBhvr>
                                    </p:animEffect>
                                  </p:childTnLst>
                                </p:cTn>
                              </p:par>
                              <p:par>
                                <p:cTn id="111" presetID="53" presetClass="entr" presetSubtype="16" fill="hold" nodeType="withEffect">
                                  <p:stCondLst>
                                    <p:cond delay="1000"/>
                                  </p:stCondLst>
                                  <p:childTnLst>
                                    <p:set>
                                      <p:cBhvr>
                                        <p:cTn id="112" dur="1" fill="hold">
                                          <p:stCondLst>
                                            <p:cond delay="0"/>
                                          </p:stCondLst>
                                        </p:cTn>
                                        <p:tgtEl>
                                          <p:spTgt spid="36"/>
                                        </p:tgtEl>
                                        <p:attrNameLst>
                                          <p:attrName>style.visibility</p:attrName>
                                        </p:attrNameLst>
                                      </p:cBhvr>
                                      <p:to>
                                        <p:strVal val="visible"/>
                                      </p:to>
                                    </p:set>
                                    <p:anim calcmode="lin" valueType="num">
                                      <p:cBhvr>
                                        <p:cTn id="113" dur="500" fill="hold"/>
                                        <p:tgtEl>
                                          <p:spTgt spid="36"/>
                                        </p:tgtEl>
                                        <p:attrNameLst>
                                          <p:attrName>ppt_w</p:attrName>
                                        </p:attrNameLst>
                                      </p:cBhvr>
                                      <p:tavLst>
                                        <p:tav tm="0">
                                          <p:val>
                                            <p:fltVal val="0"/>
                                          </p:val>
                                        </p:tav>
                                        <p:tav tm="100000">
                                          <p:val>
                                            <p:strVal val="#ppt_w"/>
                                          </p:val>
                                        </p:tav>
                                      </p:tavLst>
                                    </p:anim>
                                    <p:anim calcmode="lin" valueType="num">
                                      <p:cBhvr>
                                        <p:cTn id="114" dur="500" fill="hold"/>
                                        <p:tgtEl>
                                          <p:spTgt spid="36"/>
                                        </p:tgtEl>
                                        <p:attrNameLst>
                                          <p:attrName>ppt_h</p:attrName>
                                        </p:attrNameLst>
                                      </p:cBhvr>
                                      <p:tavLst>
                                        <p:tav tm="0">
                                          <p:val>
                                            <p:fltVal val="0"/>
                                          </p:val>
                                        </p:tav>
                                        <p:tav tm="100000">
                                          <p:val>
                                            <p:strVal val="#ppt_h"/>
                                          </p:val>
                                        </p:tav>
                                      </p:tavLst>
                                    </p:anim>
                                    <p:animEffect transition="in" filter="fade">
                                      <p:cBhvr>
                                        <p:cTn id="115" dur="500"/>
                                        <p:tgtEl>
                                          <p:spTgt spid="36"/>
                                        </p:tgtEl>
                                      </p:cBhvr>
                                    </p:animEffect>
                                  </p:childTnLst>
                                </p:cTn>
                              </p:par>
                              <p:par>
                                <p:cTn id="116" presetID="9" presetClass="emph" presetSubtype="0" nodeType="withEffect">
                                  <p:stCondLst>
                                    <p:cond delay="1000"/>
                                  </p:stCondLst>
                                  <p:childTnLst>
                                    <p:set>
                                      <p:cBhvr rctx="PPT">
                                        <p:cTn id="117" dur="indefinite"/>
                                        <p:tgtEl>
                                          <p:spTgt spid="46"/>
                                        </p:tgtEl>
                                        <p:attrNameLst>
                                          <p:attrName>style.opacity</p:attrName>
                                        </p:attrNameLst>
                                      </p:cBhvr>
                                      <p:to>
                                        <p:strVal val="0.5"/>
                                      </p:to>
                                    </p:set>
                                    <p:animEffect filter="image" prLst="opacity: 0.5">
                                      <p:cBhvr rctx="IE">
                                        <p:cTn id="118" dur="indefinite"/>
                                        <p:tgtEl>
                                          <p:spTgt spid="46"/>
                                        </p:tgtEl>
                                      </p:cBhvr>
                                    </p:animEffect>
                                  </p:childTnLst>
                                </p:cTn>
                              </p:par>
                              <p:par>
                                <p:cTn id="119" presetID="9" presetClass="emph" presetSubtype="0" nodeType="withEffect">
                                  <p:stCondLst>
                                    <p:cond delay="1000"/>
                                  </p:stCondLst>
                                  <p:childTnLst>
                                    <p:set>
                                      <p:cBhvr rctx="PPT">
                                        <p:cTn id="120" dur="indefinite"/>
                                        <p:tgtEl>
                                          <p:spTgt spid="121"/>
                                        </p:tgtEl>
                                        <p:attrNameLst>
                                          <p:attrName>style.opacity</p:attrName>
                                        </p:attrNameLst>
                                      </p:cBhvr>
                                      <p:to>
                                        <p:strVal val="0.5"/>
                                      </p:to>
                                    </p:set>
                                    <p:animEffect filter="image" prLst="opacity: 0.5">
                                      <p:cBhvr rctx="IE">
                                        <p:cTn id="121" dur="indefinite"/>
                                        <p:tgtEl>
                                          <p:spTgt spid="121"/>
                                        </p:tgtEl>
                                      </p:cBhvr>
                                    </p:animEffect>
                                  </p:childTnLst>
                                </p:cTn>
                              </p:par>
                            </p:childTnLst>
                          </p:cTn>
                        </p:par>
                      </p:childTnLst>
                    </p:cTn>
                  </p:par>
                  <p:par>
                    <p:cTn id="122" fill="hold">
                      <p:stCondLst>
                        <p:cond delay="indefinite"/>
                      </p:stCondLst>
                      <p:childTnLst>
                        <p:par>
                          <p:cTn id="123" fill="hold">
                            <p:stCondLst>
                              <p:cond delay="0"/>
                            </p:stCondLst>
                            <p:childTnLst>
                              <p:par>
                                <p:cTn id="124" presetID="42" presetClass="path" presetSubtype="0" accel="50000" decel="50000" fill="hold" nodeType="clickEffect">
                                  <p:stCondLst>
                                    <p:cond delay="0"/>
                                  </p:stCondLst>
                                  <p:childTnLst>
                                    <p:animMotion origin="layout" path="M 9.41774E-7 -7.21554E-7 L 0.12062 -0.02128 " pathEditMode="relative" rAng="0" ptsTypes="AA">
                                      <p:cBhvr>
                                        <p:cTn id="125" dur="2000" fill="hold"/>
                                        <p:tgtEl>
                                          <p:spTgt spid="30"/>
                                        </p:tgtEl>
                                        <p:attrNameLst>
                                          <p:attrName>ppt_x</p:attrName>
                                          <p:attrName>ppt_y</p:attrName>
                                        </p:attrNameLst>
                                      </p:cBhvr>
                                      <p:rCtr x="6031" y="-1064"/>
                                    </p:animMotion>
                                  </p:childTnLst>
                                </p:cTn>
                              </p:par>
                              <p:par>
                                <p:cTn id="126" presetID="42" presetClass="path" presetSubtype="0" accel="50000" decel="50000" fill="hold" nodeType="withEffect">
                                  <p:stCondLst>
                                    <p:cond delay="0"/>
                                  </p:stCondLst>
                                  <p:childTnLst>
                                    <p:animMotion origin="layout" path="M 4.20195E-6 -2.14616E-6 L 0.12182 0.09621 " pathEditMode="relative" rAng="0" ptsTypes="AA">
                                      <p:cBhvr>
                                        <p:cTn id="127" dur="2000" fill="hold"/>
                                        <p:tgtEl>
                                          <p:spTgt spid="36"/>
                                        </p:tgtEl>
                                        <p:attrNameLst>
                                          <p:attrName>ppt_x</p:attrName>
                                          <p:attrName>ppt_y</p:attrName>
                                        </p:attrNameLst>
                                      </p:cBhvr>
                                      <p:rCtr x="6085" y="4810"/>
                                    </p:animMotion>
                                  </p:childTnLst>
                                </p:cTn>
                              </p:par>
                              <p:par>
                                <p:cTn id="128" presetID="35" presetClass="path" presetSubtype="0" accel="50000" decel="50000" fill="hold" nodeType="withEffect">
                                  <p:stCondLst>
                                    <p:cond delay="0"/>
                                  </p:stCondLst>
                                  <p:childTnLst>
                                    <p:animMotion origin="layout" path="M 6.82558E-7 3.22849E-6 L 0.11424 0.18154 " pathEditMode="relative" rAng="0" ptsTypes="AA">
                                      <p:cBhvr>
                                        <p:cTn id="129" dur="2000" fill="hold"/>
                                        <p:tgtEl>
                                          <p:spTgt spid="29"/>
                                        </p:tgtEl>
                                        <p:attrNameLst>
                                          <p:attrName>ppt_x</p:attrName>
                                          <p:attrName>ppt_y</p:attrName>
                                        </p:attrNameLst>
                                      </p:cBhvr>
                                      <p:rCtr x="5705" y="9066"/>
                                    </p:animMotion>
                                  </p:childTnLst>
                                </p:cTn>
                              </p:par>
                              <p:par>
                                <p:cTn id="130" presetID="6" presetClass="emph" presetSubtype="0" fill="hold" nodeType="withEffect">
                                  <p:stCondLst>
                                    <p:cond delay="0"/>
                                  </p:stCondLst>
                                  <p:childTnLst>
                                    <p:animScale>
                                      <p:cBhvr>
                                        <p:cTn id="131" dur="2000" fill="hold"/>
                                        <p:tgtEl>
                                          <p:spTgt spid="29"/>
                                        </p:tgtEl>
                                      </p:cBhvr>
                                      <p:by x="30000" y="30000"/>
                                    </p:animScale>
                                  </p:childTnLst>
                                </p:cTn>
                              </p:par>
                              <p:par>
                                <p:cTn id="132" presetID="6" presetClass="emph" presetSubtype="0" fill="hold" nodeType="withEffect">
                                  <p:stCondLst>
                                    <p:cond delay="0"/>
                                  </p:stCondLst>
                                  <p:childTnLst>
                                    <p:animScale>
                                      <p:cBhvr>
                                        <p:cTn id="133" dur="2000" fill="hold"/>
                                        <p:tgtEl>
                                          <p:spTgt spid="30"/>
                                        </p:tgtEl>
                                      </p:cBhvr>
                                      <p:by x="30000" y="30000"/>
                                    </p:animScale>
                                  </p:childTnLst>
                                </p:cTn>
                              </p:par>
                              <p:par>
                                <p:cTn id="134" presetID="6" presetClass="emph" presetSubtype="0" fill="hold" nodeType="withEffect">
                                  <p:stCondLst>
                                    <p:cond delay="0"/>
                                  </p:stCondLst>
                                  <p:childTnLst>
                                    <p:animScale>
                                      <p:cBhvr>
                                        <p:cTn id="135" dur="2000" fill="hold"/>
                                        <p:tgtEl>
                                          <p:spTgt spid="36"/>
                                        </p:tgtEl>
                                      </p:cBhvr>
                                      <p:by x="30000" y="30000"/>
                                    </p:animScale>
                                  </p:childTnLst>
                                </p:cTn>
                              </p:par>
                              <p:par>
                                <p:cTn id="136" presetID="53" presetClass="exit" presetSubtype="32" fill="hold" nodeType="withEffect">
                                  <p:stCondLst>
                                    <p:cond delay="500"/>
                                  </p:stCondLst>
                                  <p:childTnLst>
                                    <p:anim calcmode="lin" valueType="num">
                                      <p:cBhvr>
                                        <p:cTn id="137" dur="2000"/>
                                        <p:tgtEl>
                                          <p:spTgt spid="29"/>
                                        </p:tgtEl>
                                        <p:attrNameLst>
                                          <p:attrName>ppt_w</p:attrName>
                                        </p:attrNameLst>
                                      </p:cBhvr>
                                      <p:tavLst>
                                        <p:tav tm="0">
                                          <p:val>
                                            <p:strVal val="ppt_w"/>
                                          </p:val>
                                        </p:tav>
                                        <p:tav tm="100000">
                                          <p:val>
                                            <p:fltVal val="0"/>
                                          </p:val>
                                        </p:tav>
                                      </p:tavLst>
                                    </p:anim>
                                    <p:anim calcmode="lin" valueType="num">
                                      <p:cBhvr>
                                        <p:cTn id="138" dur="2000"/>
                                        <p:tgtEl>
                                          <p:spTgt spid="29"/>
                                        </p:tgtEl>
                                        <p:attrNameLst>
                                          <p:attrName>ppt_h</p:attrName>
                                        </p:attrNameLst>
                                      </p:cBhvr>
                                      <p:tavLst>
                                        <p:tav tm="0">
                                          <p:val>
                                            <p:strVal val="ppt_h"/>
                                          </p:val>
                                        </p:tav>
                                        <p:tav tm="100000">
                                          <p:val>
                                            <p:fltVal val="0"/>
                                          </p:val>
                                        </p:tav>
                                      </p:tavLst>
                                    </p:anim>
                                    <p:animEffect transition="out" filter="fade">
                                      <p:cBhvr>
                                        <p:cTn id="139" dur="2000"/>
                                        <p:tgtEl>
                                          <p:spTgt spid="29"/>
                                        </p:tgtEl>
                                      </p:cBhvr>
                                    </p:animEffect>
                                    <p:set>
                                      <p:cBhvr>
                                        <p:cTn id="140" dur="1" fill="hold">
                                          <p:stCondLst>
                                            <p:cond delay="1999"/>
                                          </p:stCondLst>
                                        </p:cTn>
                                        <p:tgtEl>
                                          <p:spTgt spid="29"/>
                                        </p:tgtEl>
                                        <p:attrNameLst>
                                          <p:attrName>style.visibility</p:attrName>
                                        </p:attrNameLst>
                                      </p:cBhvr>
                                      <p:to>
                                        <p:strVal val="hidden"/>
                                      </p:to>
                                    </p:set>
                                  </p:childTnLst>
                                </p:cTn>
                              </p:par>
                              <p:par>
                                <p:cTn id="141" presetID="53" presetClass="exit" presetSubtype="32" fill="hold" nodeType="withEffect">
                                  <p:stCondLst>
                                    <p:cond delay="500"/>
                                  </p:stCondLst>
                                  <p:childTnLst>
                                    <p:anim calcmode="lin" valueType="num">
                                      <p:cBhvr>
                                        <p:cTn id="142" dur="2000"/>
                                        <p:tgtEl>
                                          <p:spTgt spid="30"/>
                                        </p:tgtEl>
                                        <p:attrNameLst>
                                          <p:attrName>ppt_w</p:attrName>
                                        </p:attrNameLst>
                                      </p:cBhvr>
                                      <p:tavLst>
                                        <p:tav tm="0">
                                          <p:val>
                                            <p:strVal val="ppt_w"/>
                                          </p:val>
                                        </p:tav>
                                        <p:tav tm="100000">
                                          <p:val>
                                            <p:fltVal val="0"/>
                                          </p:val>
                                        </p:tav>
                                      </p:tavLst>
                                    </p:anim>
                                    <p:anim calcmode="lin" valueType="num">
                                      <p:cBhvr>
                                        <p:cTn id="143" dur="2000"/>
                                        <p:tgtEl>
                                          <p:spTgt spid="30"/>
                                        </p:tgtEl>
                                        <p:attrNameLst>
                                          <p:attrName>ppt_h</p:attrName>
                                        </p:attrNameLst>
                                      </p:cBhvr>
                                      <p:tavLst>
                                        <p:tav tm="0">
                                          <p:val>
                                            <p:strVal val="ppt_h"/>
                                          </p:val>
                                        </p:tav>
                                        <p:tav tm="100000">
                                          <p:val>
                                            <p:fltVal val="0"/>
                                          </p:val>
                                        </p:tav>
                                      </p:tavLst>
                                    </p:anim>
                                    <p:animEffect transition="out" filter="fade">
                                      <p:cBhvr>
                                        <p:cTn id="144" dur="2000"/>
                                        <p:tgtEl>
                                          <p:spTgt spid="30"/>
                                        </p:tgtEl>
                                      </p:cBhvr>
                                    </p:animEffect>
                                    <p:set>
                                      <p:cBhvr>
                                        <p:cTn id="145" dur="1" fill="hold">
                                          <p:stCondLst>
                                            <p:cond delay="1999"/>
                                          </p:stCondLst>
                                        </p:cTn>
                                        <p:tgtEl>
                                          <p:spTgt spid="30"/>
                                        </p:tgtEl>
                                        <p:attrNameLst>
                                          <p:attrName>style.visibility</p:attrName>
                                        </p:attrNameLst>
                                      </p:cBhvr>
                                      <p:to>
                                        <p:strVal val="hidden"/>
                                      </p:to>
                                    </p:set>
                                  </p:childTnLst>
                                </p:cTn>
                              </p:par>
                              <p:par>
                                <p:cTn id="146" presetID="53" presetClass="exit" presetSubtype="32" fill="hold" nodeType="withEffect">
                                  <p:stCondLst>
                                    <p:cond delay="500"/>
                                  </p:stCondLst>
                                  <p:childTnLst>
                                    <p:anim calcmode="lin" valueType="num">
                                      <p:cBhvr>
                                        <p:cTn id="147" dur="2000"/>
                                        <p:tgtEl>
                                          <p:spTgt spid="36"/>
                                        </p:tgtEl>
                                        <p:attrNameLst>
                                          <p:attrName>ppt_w</p:attrName>
                                        </p:attrNameLst>
                                      </p:cBhvr>
                                      <p:tavLst>
                                        <p:tav tm="0">
                                          <p:val>
                                            <p:strVal val="ppt_w"/>
                                          </p:val>
                                        </p:tav>
                                        <p:tav tm="100000">
                                          <p:val>
                                            <p:fltVal val="0"/>
                                          </p:val>
                                        </p:tav>
                                      </p:tavLst>
                                    </p:anim>
                                    <p:anim calcmode="lin" valueType="num">
                                      <p:cBhvr>
                                        <p:cTn id="148" dur="2000"/>
                                        <p:tgtEl>
                                          <p:spTgt spid="36"/>
                                        </p:tgtEl>
                                        <p:attrNameLst>
                                          <p:attrName>ppt_h</p:attrName>
                                        </p:attrNameLst>
                                      </p:cBhvr>
                                      <p:tavLst>
                                        <p:tav tm="0">
                                          <p:val>
                                            <p:strVal val="ppt_h"/>
                                          </p:val>
                                        </p:tav>
                                        <p:tav tm="100000">
                                          <p:val>
                                            <p:fltVal val="0"/>
                                          </p:val>
                                        </p:tav>
                                      </p:tavLst>
                                    </p:anim>
                                    <p:animEffect transition="out" filter="fade">
                                      <p:cBhvr>
                                        <p:cTn id="149" dur="2000"/>
                                        <p:tgtEl>
                                          <p:spTgt spid="36"/>
                                        </p:tgtEl>
                                      </p:cBhvr>
                                    </p:animEffect>
                                    <p:set>
                                      <p:cBhvr>
                                        <p:cTn id="150" dur="1" fill="hold">
                                          <p:stCondLst>
                                            <p:cond delay="1999"/>
                                          </p:stCondLst>
                                        </p:cTn>
                                        <p:tgtEl>
                                          <p:spTgt spid="36"/>
                                        </p:tgtEl>
                                        <p:attrNameLst>
                                          <p:attrName>style.visibility</p:attrName>
                                        </p:attrNameLst>
                                      </p:cBhvr>
                                      <p:to>
                                        <p:strVal val="hidden"/>
                                      </p:to>
                                    </p:set>
                                  </p:childTnLst>
                                </p:cTn>
                              </p:par>
                              <p:par>
                                <p:cTn id="151" presetID="10" presetClass="entr" presetSubtype="0" fill="hold" nodeType="withEffect">
                                  <p:stCondLst>
                                    <p:cond delay="500"/>
                                  </p:stCondLst>
                                  <p:childTnLst>
                                    <p:set>
                                      <p:cBhvr>
                                        <p:cTn id="152" dur="1" fill="hold">
                                          <p:stCondLst>
                                            <p:cond delay="0"/>
                                          </p:stCondLst>
                                        </p:cTn>
                                        <p:tgtEl>
                                          <p:spTgt spid="60"/>
                                        </p:tgtEl>
                                        <p:attrNameLst>
                                          <p:attrName>style.visibility</p:attrName>
                                        </p:attrNameLst>
                                      </p:cBhvr>
                                      <p:to>
                                        <p:strVal val="visible"/>
                                      </p:to>
                                    </p:set>
                                    <p:animEffect transition="in" filter="fade">
                                      <p:cBhvr>
                                        <p:cTn id="153" dur="500"/>
                                        <p:tgtEl>
                                          <p:spTgt spid="60"/>
                                        </p:tgtEl>
                                      </p:cBhvr>
                                    </p:animEffect>
                                  </p:childTnLst>
                                </p:cTn>
                              </p:par>
                              <p:par>
                                <p:cTn id="154" presetID="10" presetClass="entr" presetSubtype="0" fill="hold" nodeType="withEffect">
                                  <p:stCondLst>
                                    <p:cond delay="500"/>
                                  </p:stCondLst>
                                  <p:childTnLst>
                                    <p:set>
                                      <p:cBhvr>
                                        <p:cTn id="155" dur="1" fill="hold">
                                          <p:stCondLst>
                                            <p:cond delay="0"/>
                                          </p:stCondLst>
                                        </p:cTn>
                                        <p:tgtEl>
                                          <p:spTgt spid="123"/>
                                        </p:tgtEl>
                                        <p:attrNameLst>
                                          <p:attrName>style.visibility</p:attrName>
                                        </p:attrNameLst>
                                      </p:cBhvr>
                                      <p:to>
                                        <p:strVal val="visible"/>
                                      </p:to>
                                    </p:set>
                                    <p:animEffect transition="in" filter="fade">
                                      <p:cBhvr>
                                        <p:cTn id="156" dur="500"/>
                                        <p:tgtEl>
                                          <p:spTgt spid="123"/>
                                        </p:tgtEl>
                                      </p:cBhvr>
                                    </p:animEffect>
                                  </p:childTnLst>
                                </p:cTn>
                              </p:par>
                            </p:childTnLst>
                          </p:cTn>
                        </p:par>
                        <p:par>
                          <p:cTn id="157" fill="hold">
                            <p:stCondLst>
                              <p:cond delay="2500"/>
                            </p:stCondLst>
                            <p:childTnLst>
                              <p:par>
                                <p:cTn id="158" presetID="10" presetClass="entr" presetSubtype="0" fill="hold" grpId="0" nodeType="afterEffect">
                                  <p:stCondLst>
                                    <p:cond delay="0"/>
                                  </p:stCondLst>
                                  <p:childTnLst>
                                    <p:set>
                                      <p:cBhvr>
                                        <p:cTn id="159" dur="1" fill="hold">
                                          <p:stCondLst>
                                            <p:cond delay="0"/>
                                          </p:stCondLst>
                                        </p:cTn>
                                        <p:tgtEl>
                                          <p:spTgt spid="65"/>
                                        </p:tgtEl>
                                        <p:attrNameLst>
                                          <p:attrName>style.visibility</p:attrName>
                                        </p:attrNameLst>
                                      </p:cBhvr>
                                      <p:to>
                                        <p:strVal val="visible"/>
                                      </p:to>
                                    </p:set>
                                    <p:animEffect transition="in" filter="fade">
                                      <p:cBhvr>
                                        <p:cTn id="160" dur="500"/>
                                        <p:tgtEl>
                                          <p:spTgt spid="65"/>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16" fill="hold" nodeType="clickEffect">
                                  <p:stCondLst>
                                    <p:cond delay="0"/>
                                  </p:stCondLst>
                                  <p:childTnLst>
                                    <p:set>
                                      <p:cBhvr>
                                        <p:cTn id="164" dur="1" fill="hold">
                                          <p:stCondLst>
                                            <p:cond delay="0"/>
                                          </p:stCondLst>
                                        </p:cTn>
                                        <p:tgtEl>
                                          <p:spTgt spid="50"/>
                                        </p:tgtEl>
                                        <p:attrNameLst>
                                          <p:attrName>style.visibility</p:attrName>
                                        </p:attrNameLst>
                                      </p:cBhvr>
                                      <p:to>
                                        <p:strVal val="visible"/>
                                      </p:to>
                                    </p:set>
                                    <p:anim calcmode="lin" valueType="num">
                                      <p:cBhvr>
                                        <p:cTn id="165" dur="500" fill="hold"/>
                                        <p:tgtEl>
                                          <p:spTgt spid="50"/>
                                        </p:tgtEl>
                                        <p:attrNameLst>
                                          <p:attrName>ppt_w</p:attrName>
                                        </p:attrNameLst>
                                      </p:cBhvr>
                                      <p:tavLst>
                                        <p:tav tm="0">
                                          <p:val>
                                            <p:fltVal val="0"/>
                                          </p:val>
                                        </p:tav>
                                        <p:tav tm="100000">
                                          <p:val>
                                            <p:strVal val="#ppt_w"/>
                                          </p:val>
                                        </p:tav>
                                      </p:tavLst>
                                    </p:anim>
                                    <p:anim calcmode="lin" valueType="num">
                                      <p:cBhvr>
                                        <p:cTn id="166" dur="500" fill="hold"/>
                                        <p:tgtEl>
                                          <p:spTgt spid="50"/>
                                        </p:tgtEl>
                                        <p:attrNameLst>
                                          <p:attrName>ppt_h</p:attrName>
                                        </p:attrNameLst>
                                      </p:cBhvr>
                                      <p:tavLst>
                                        <p:tav tm="0">
                                          <p:val>
                                            <p:fltVal val="0"/>
                                          </p:val>
                                        </p:tav>
                                        <p:tav tm="100000">
                                          <p:val>
                                            <p:strVal val="#ppt_h"/>
                                          </p:val>
                                        </p:tav>
                                      </p:tavLst>
                                    </p:anim>
                                    <p:animEffect transition="in" filter="fade">
                                      <p:cBhvr>
                                        <p:cTn id="167" dur="500"/>
                                        <p:tgtEl>
                                          <p:spTgt spid="50"/>
                                        </p:tgtEl>
                                      </p:cBhvr>
                                    </p:animEffect>
                                  </p:childTnLst>
                                </p:cTn>
                              </p:par>
                              <p:par>
                                <p:cTn id="168" presetID="53" presetClass="entr" presetSubtype="16" fill="hold" nodeType="withEffect">
                                  <p:stCondLst>
                                    <p:cond delay="0"/>
                                  </p:stCondLst>
                                  <p:childTnLst>
                                    <p:set>
                                      <p:cBhvr>
                                        <p:cTn id="169" dur="1" fill="hold">
                                          <p:stCondLst>
                                            <p:cond delay="0"/>
                                          </p:stCondLst>
                                        </p:cTn>
                                        <p:tgtEl>
                                          <p:spTgt spid="51"/>
                                        </p:tgtEl>
                                        <p:attrNameLst>
                                          <p:attrName>style.visibility</p:attrName>
                                        </p:attrNameLst>
                                      </p:cBhvr>
                                      <p:to>
                                        <p:strVal val="visible"/>
                                      </p:to>
                                    </p:set>
                                    <p:anim calcmode="lin" valueType="num">
                                      <p:cBhvr>
                                        <p:cTn id="170" dur="500" fill="hold"/>
                                        <p:tgtEl>
                                          <p:spTgt spid="51"/>
                                        </p:tgtEl>
                                        <p:attrNameLst>
                                          <p:attrName>ppt_w</p:attrName>
                                        </p:attrNameLst>
                                      </p:cBhvr>
                                      <p:tavLst>
                                        <p:tav tm="0">
                                          <p:val>
                                            <p:fltVal val="0"/>
                                          </p:val>
                                        </p:tav>
                                        <p:tav tm="100000">
                                          <p:val>
                                            <p:strVal val="#ppt_w"/>
                                          </p:val>
                                        </p:tav>
                                      </p:tavLst>
                                    </p:anim>
                                    <p:anim calcmode="lin" valueType="num">
                                      <p:cBhvr>
                                        <p:cTn id="171" dur="500" fill="hold"/>
                                        <p:tgtEl>
                                          <p:spTgt spid="51"/>
                                        </p:tgtEl>
                                        <p:attrNameLst>
                                          <p:attrName>ppt_h</p:attrName>
                                        </p:attrNameLst>
                                      </p:cBhvr>
                                      <p:tavLst>
                                        <p:tav tm="0">
                                          <p:val>
                                            <p:fltVal val="0"/>
                                          </p:val>
                                        </p:tav>
                                        <p:tav tm="100000">
                                          <p:val>
                                            <p:strVal val="#ppt_h"/>
                                          </p:val>
                                        </p:tav>
                                      </p:tavLst>
                                    </p:anim>
                                    <p:animEffect transition="in" filter="fade">
                                      <p:cBhvr>
                                        <p:cTn id="172" dur="500"/>
                                        <p:tgtEl>
                                          <p:spTgt spid="51"/>
                                        </p:tgtEl>
                                      </p:cBhvr>
                                    </p:animEffect>
                                  </p:childTnLst>
                                </p:cTn>
                              </p:par>
                              <p:par>
                                <p:cTn id="173" presetID="9" presetClass="emph" presetSubtype="0" nodeType="withEffect">
                                  <p:stCondLst>
                                    <p:cond delay="0"/>
                                  </p:stCondLst>
                                  <p:childTnLst>
                                    <p:set>
                                      <p:cBhvr rctx="PPT">
                                        <p:cTn id="174" dur="indefinite"/>
                                        <p:tgtEl>
                                          <p:spTgt spid="60"/>
                                        </p:tgtEl>
                                        <p:attrNameLst>
                                          <p:attrName>style.opacity</p:attrName>
                                        </p:attrNameLst>
                                      </p:cBhvr>
                                      <p:to>
                                        <p:strVal val="0.5"/>
                                      </p:to>
                                    </p:set>
                                    <p:animEffect filter="image" prLst="opacity: 0.5">
                                      <p:cBhvr rctx="IE">
                                        <p:cTn id="175" dur="indefinite"/>
                                        <p:tgtEl>
                                          <p:spTgt spid="60"/>
                                        </p:tgtEl>
                                      </p:cBhvr>
                                    </p:animEffect>
                                  </p:childTnLst>
                                </p:cTn>
                              </p:par>
                              <p:par>
                                <p:cTn id="176" presetID="9" presetClass="emph" presetSubtype="0" nodeType="withEffect">
                                  <p:stCondLst>
                                    <p:cond delay="0"/>
                                  </p:stCondLst>
                                  <p:childTnLst>
                                    <p:set>
                                      <p:cBhvr rctx="PPT">
                                        <p:cTn id="177" dur="indefinite"/>
                                        <p:tgtEl>
                                          <p:spTgt spid="123"/>
                                        </p:tgtEl>
                                        <p:attrNameLst>
                                          <p:attrName>style.opacity</p:attrName>
                                        </p:attrNameLst>
                                      </p:cBhvr>
                                      <p:to>
                                        <p:strVal val="0.5"/>
                                      </p:to>
                                    </p:set>
                                    <p:animEffect filter="image" prLst="opacity: 0.5">
                                      <p:cBhvr rctx="IE">
                                        <p:cTn id="178" dur="indefinite"/>
                                        <p:tgtEl>
                                          <p:spTgt spid="123"/>
                                        </p:tgtEl>
                                      </p:cBhvr>
                                    </p:animEffect>
                                  </p:childTnLst>
                                </p:cTn>
                              </p:par>
                            </p:childTnLst>
                          </p:cTn>
                        </p:par>
                        <p:par>
                          <p:cTn id="179" fill="hold">
                            <p:stCondLst>
                              <p:cond delay="500"/>
                            </p:stCondLst>
                            <p:childTnLst>
                              <p:par>
                                <p:cTn id="180" presetID="1" presetClass="entr" presetSubtype="0" fill="hold" nodeType="afterEffect">
                                  <p:stCondLst>
                                    <p:cond delay="1000"/>
                                  </p:stCondLst>
                                  <p:childTnLst>
                                    <p:set>
                                      <p:cBhvr>
                                        <p:cTn id="181" dur="1" fill="hold">
                                          <p:stCondLst>
                                            <p:cond delay="0"/>
                                          </p:stCondLst>
                                        </p:cTn>
                                        <p:tgtEl>
                                          <p:spTgt spid="56"/>
                                        </p:tgtEl>
                                        <p:attrNameLst>
                                          <p:attrName>style.visibility</p:attrName>
                                        </p:attrNameLst>
                                      </p:cBhvr>
                                      <p:to>
                                        <p:strVal val="visible"/>
                                      </p:to>
                                    </p:set>
                                  </p:childTnLst>
                                </p:cTn>
                              </p:par>
                            </p:childTnLst>
                          </p:cTn>
                        </p:par>
                        <p:par>
                          <p:cTn id="182" fill="hold">
                            <p:stCondLst>
                              <p:cond delay="1500"/>
                            </p:stCondLst>
                            <p:childTnLst>
                              <p:par>
                                <p:cTn id="183" presetID="35" presetClass="emph" presetSubtype="0" fill="hold" nodeType="afterEffect">
                                  <p:stCondLst>
                                    <p:cond delay="500"/>
                                  </p:stCondLst>
                                  <p:childTnLst>
                                    <p:anim calcmode="discrete" valueType="str">
                                      <p:cBhvr>
                                        <p:cTn id="184" dur="10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par>
                    <p:cTn id="185" fill="hold">
                      <p:stCondLst>
                        <p:cond delay="indefinite"/>
                      </p:stCondLst>
                      <p:childTnLst>
                        <p:par>
                          <p:cTn id="186" fill="hold">
                            <p:stCondLst>
                              <p:cond delay="0"/>
                            </p:stCondLst>
                            <p:childTnLst>
                              <p:par>
                                <p:cTn id="187" presetID="35" presetClass="path" presetSubtype="0" accel="50000" decel="50000" fill="hold" nodeType="clickEffect">
                                  <p:stCondLst>
                                    <p:cond delay="0"/>
                                  </p:stCondLst>
                                  <p:childTnLst>
                                    <p:animMotion origin="layout" path="M 2.23785E-6 1.96115E-6 L 0.32135 0.18131 " pathEditMode="relative" rAng="0" ptsTypes="AA">
                                      <p:cBhvr>
                                        <p:cTn id="188" dur="2000" fill="hold"/>
                                        <p:tgtEl>
                                          <p:spTgt spid="51"/>
                                        </p:tgtEl>
                                        <p:attrNameLst>
                                          <p:attrName>ppt_x</p:attrName>
                                          <p:attrName>ppt_y</p:attrName>
                                        </p:attrNameLst>
                                      </p:cBhvr>
                                      <p:rCtr x="16061" y="9066"/>
                                    </p:animMotion>
                                  </p:childTnLst>
                                </p:cTn>
                              </p:par>
                              <p:par>
                                <p:cTn id="189" presetID="42" presetClass="path" presetSubtype="0" accel="50000" decel="50000" fill="hold" nodeType="withEffect">
                                  <p:stCondLst>
                                    <p:cond delay="0"/>
                                  </p:stCondLst>
                                  <p:childTnLst>
                                    <p:animMotion origin="layout" path="M 2.23785E-6 -1.3136E-6 L 0.3276 0.00416 " pathEditMode="relative" rAng="0" ptsTypes="AA">
                                      <p:cBhvr>
                                        <p:cTn id="190" dur="2000" fill="hold"/>
                                        <p:tgtEl>
                                          <p:spTgt spid="50"/>
                                        </p:tgtEl>
                                        <p:attrNameLst>
                                          <p:attrName>ppt_x</p:attrName>
                                          <p:attrName>ppt_y</p:attrName>
                                        </p:attrNameLst>
                                      </p:cBhvr>
                                      <p:rCtr x="16374" y="208"/>
                                    </p:animMotion>
                                  </p:childTnLst>
                                </p:cTn>
                              </p:par>
                              <p:par>
                                <p:cTn id="191" presetID="63" presetClass="path" presetSubtype="0" accel="50000" decel="50000" fill="hold" nodeType="withEffect">
                                  <p:stCondLst>
                                    <p:cond delay="0"/>
                                  </p:stCondLst>
                                  <p:childTnLst>
                                    <p:animMotion origin="layout" path="M 9.41774E-7 1.14709E-6 L 0.452 1.14709E-6 " pathEditMode="relative" rAng="0" ptsTypes="AA">
                                      <p:cBhvr>
                                        <p:cTn id="192" dur="2000" fill="hold"/>
                                        <p:tgtEl>
                                          <p:spTgt spid="56"/>
                                        </p:tgtEl>
                                        <p:attrNameLst>
                                          <p:attrName>ppt_x</p:attrName>
                                          <p:attrName>ppt_y</p:attrName>
                                        </p:attrNameLst>
                                      </p:cBhvr>
                                      <p:rCtr x="22600" y="0"/>
                                    </p:animMotion>
                                  </p:childTnLst>
                                </p:cTn>
                              </p:par>
                              <p:par>
                                <p:cTn id="193" presetID="6" presetClass="emph" presetSubtype="0" fill="hold" nodeType="withEffect">
                                  <p:stCondLst>
                                    <p:cond delay="0"/>
                                  </p:stCondLst>
                                  <p:childTnLst>
                                    <p:animScale>
                                      <p:cBhvr>
                                        <p:cTn id="194" dur="2000" fill="hold"/>
                                        <p:tgtEl>
                                          <p:spTgt spid="51"/>
                                        </p:tgtEl>
                                      </p:cBhvr>
                                      <p:by x="30000" y="30000"/>
                                    </p:animScale>
                                  </p:childTnLst>
                                </p:cTn>
                              </p:par>
                              <p:par>
                                <p:cTn id="195" presetID="6" presetClass="emph" presetSubtype="0" fill="hold" nodeType="withEffect">
                                  <p:stCondLst>
                                    <p:cond delay="0"/>
                                  </p:stCondLst>
                                  <p:childTnLst>
                                    <p:animScale>
                                      <p:cBhvr>
                                        <p:cTn id="196" dur="2000" fill="hold"/>
                                        <p:tgtEl>
                                          <p:spTgt spid="50"/>
                                        </p:tgtEl>
                                      </p:cBhvr>
                                      <p:by x="30000" y="30000"/>
                                    </p:animScale>
                                  </p:childTnLst>
                                </p:cTn>
                              </p:par>
                              <p:par>
                                <p:cTn id="197" presetID="53" presetClass="exit" presetSubtype="32" fill="hold" nodeType="withEffect">
                                  <p:stCondLst>
                                    <p:cond delay="500"/>
                                  </p:stCondLst>
                                  <p:childTnLst>
                                    <p:anim calcmode="lin" valueType="num">
                                      <p:cBhvr>
                                        <p:cTn id="198" dur="2000"/>
                                        <p:tgtEl>
                                          <p:spTgt spid="51"/>
                                        </p:tgtEl>
                                        <p:attrNameLst>
                                          <p:attrName>ppt_w</p:attrName>
                                        </p:attrNameLst>
                                      </p:cBhvr>
                                      <p:tavLst>
                                        <p:tav tm="0">
                                          <p:val>
                                            <p:strVal val="ppt_w"/>
                                          </p:val>
                                        </p:tav>
                                        <p:tav tm="100000">
                                          <p:val>
                                            <p:fltVal val="0"/>
                                          </p:val>
                                        </p:tav>
                                      </p:tavLst>
                                    </p:anim>
                                    <p:anim calcmode="lin" valueType="num">
                                      <p:cBhvr>
                                        <p:cTn id="199" dur="2000"/>
                                        <p:tgtEl>
                                          <p:spTgt spid="51"/>
                                        </p:tgtEl>
                                        <p:attrNameLst>
                                          <p:attrName>ppt_h</p:attrName>
                                        </p:attrNameLst>
                                      </p:cBhvr>
                                      <p:tavLst>
                                        <p:tav tm="0">
                                          <p:val>
                                            <p:strVal val="ppt_h"/>
                                          </p:val>
                                        </p:tav>
                                        <p:tav tm="100000">
                                          <p:val>
                                            <p:fltVal val="0"/>
                                          </p:val>
                                        </p:tav>
                                      </p:tavLst>
                                    </p:anim>
                                    <p:animEffect transition="out" filter="fade">
                                      <p:cBhvr>
                                        <p:cTn id="200" dur="2000"/>
                                        <p:tgtEl>
                                          <p:spTgt spid="51"/>
                                        </p:tgtEl>
                                      </p:cBhvr>
                                    </p:animEffect>
                                    <p:set>
                                      <p:cBhvr>
                                        <p:cTn id="201" dur="1" fill="hold">
                                          <p:stCondLst>
                                            <p:cond delay="1999"/>
                                          </p:stCondLst>
                                        </p:cTn>
                                        <p:tgtEl>
                                          <p:spTgt spid="51"/>
                                        </p:tgtEl>
                                        <p:attrNameLst>
                                          <p:attrName>style.visibility</p:attrName>
                                        </p:attrNameLst>
                                      </p:cBhvr>
                                      <p:to>
                                        <p:strVal val="hidden"/>
                                      </p:to>
                                    </p:set>
                                  </p:childTnLst>
                                </p:cTn>
                              </p:par>
                              <p:par>
                                <p:cTn id="202" presetID="53" presetClass="exit" presetSubtype="32" fill="hold" nodeType="withEffect">
                                  <p:stCondLst>
                                    <p:cond delay="500"/>
                                  </p:stCondLst>
                                  <p:childTnLst>
                                    <p:anim calcmode="lin" valueType="num">
                                      <p:cBhvr>
                                        <p:cTn id="203" dur="2000"/>
                                        <p:tgtEl>
                                          <p:spTgt spid="50"/>
                                        </p:tgtEl>
                                        <p:attrNameLst>
                                          <p:attrName>ppt_w</p:attrName>
                                        </p:attrNameLst>
                                      </p:cBhvr>
                                      <p:tavLst>
                                        <p:tav tm="0">
                                          <p:val>
                                            <p:strVal val="ppt_w"/>
                                          </p:val>
                                        </p:tav>
                                        <p:tav tm="100000">
                                          <p:val>
                                            <p:fltVal val="0"/>
                                          </p:val>
                                        </p:tav>
                                      </p:tavLst>
                                    </p:anim>
                                    <p:anim calcmode="lin" valueType="num">
                                      <p:cBhvr>
                                        <p:cTn id="204" dur="2000"/>
                                        <p:tgtEl>
                                          <p:spTgt spid="50"/>
                                        </p:tgtEl>
                                        <p:attrNameLst>
                                          <p:attrName>ppt_h</p:attrName>
                                        </p:attrNameLst>
                                      </p:cBhvr>
                                      <p:tavLst>
                                        <p:tav tm="0">
                                          <p:val>
                                            <p:strVal val="ppt_h"/>
                                          </p:val>
                                        </p:tav>
                                        <p:tav tm="100000">
                                          <p:val>
                                            <p:fltVal val="0"/>
                                          </p:val>
                                        </p:tav>
                                      </p:tavLst>
                                    </p:anim>
                                    <p:animEffect transition="out" filter="fade">
                                      <p:cBhvr>
                                        <p:cTn id="205" dur="2000"/>
                                        <p:tgtEl>
                                          <p:spTgt spid="50"/>
                                        </p:tgtEl>
                                      </p:cBhvr>
                                    </p:animEffect>
                                    <p:set>
                                      <p:cBhvr>
                                        <p:cTn id="206" dur="1" fill="hold">
                                          <p:stCondLst>
                                            <p:cond delay="1999"/>
                                          </p:stCondLst>
                                        </p:cTn>
                                        <p:tgtEl>
                                          <p:spTgt spid="50"/>
                                        </p:tgtEl>
                                        <p:attrNameLst>
                                          <p:attrName>style.visibility</p:attrName>
                                        </p:attrNameLst>
                                      </p:cBhvr>
                                      <p:to>
                                        <p:strVal val="hidden"/>
                                      </p:to>
                                    </p:set>
                                  </p:childTnLst>
                                </p:cTn>
                              </p:par>
                              <p:par>
                                <p:cTn id="207" presetID="10" presetClass="entr" presetSubtype="0" fill="hold" nodeType="withEffect">
                                  <p:stCondLst>
                                    <p:cond delay="500"/>
                                  </p:stCondLst>
                                  <p:childTnLst>
                                    <p:set>
                                      <p:cBhvr>
                                        <p:cTn id="208" dur="1" fill="hold">
                                          <p:stCondLst>
                                            <p:cond delay="0"/>
                                          </p:stCondLst>
                                        </p:cTn>
                                        <p:tgtEl>
                                          <p:spTgt spid="124"/>
                                        </p:tgtEl>
                                        <p:attrNameLst>
                                          <p:attrName>style.visibility</p:attrName>
                                        </p:attrNameLst>
                                      </p:cBhvr>
                                      <p:to>
                                        <p:strVal val="visible"/>
                                      </p:to>
                                    </p:set>
                                    <p:animEffect transition="in" filter="fade">
                                      <p:cBhvr>
                                        <p:cTn id="209" dur="500"/>
                                        <p:tgtEl>
                                          <p:spTgt spid="124"/>
                                        </p:tgtEl>
                                      </p:cBhvr>
                                    </p:animEffect>
                                  </p:childTnLst>
                                </p:cTn>
                              </p:par>
                              <p:par>
                                <p:cTn id="210" presetID="10" presetClass="entr" presetSubtype="0" fill="hold" nodeType="withEffect">
                                  <p:stCondLst>
                                    <p:cond delay="500"/>
                                  </p:stCondLst>
                                  <p:childTnLst>
                                    <p:set>
                                      <p:cBhvr>
                                        <p:cTn id="211" dur="1" fill="hold">
                                          <p:stCondLst>
                                            <p:cond delay="0"/>
                                          </p:stCondLst>
                                        </p:cTn>
                                        <p:tgtEl>
                                          <p:spTgt spid="75"/>
                                        </p:tgtEl>
                                        <p:attrNameLst>
                                          <p:attrName>style.visibility</p:attrName>
                                        </p:attrNameLst>
                                      </p:cBhvr>
                                      <p:to>
                                        <p:strVal val="visible"/>
                                      </p:to>
                                    </p:set>
                                    <p:animEffect transition="in" filter="fade">
                                      <p:cBhvr>
                                        <p:cTn id="212" dur="500"/>
                                        <p:tgtEl>
                                          <p:spTgt spid="75"/>
                                        </p:tgtEl>
                                      </p:cBhvr>
                                    </p:animEffect>
                                  </p:childTnLst>
                                </p:cTn>
                              </p:par>
                              <p:par>
                                <p:cTn id="213" presetID="10" presetClass="entr" presetSubtype="0" fill="hold" nodeType="withEffect">
                                  <p:stCondLst>
                                    <p:cond delay="500"/>
                                  </p:stCondLst>
                                  <p:childTnLst>
                                    <p:set>
                                      <p:cBhvr>
                                        <p:cTn id="214" dur="1" fill="hold">
                                          <p:stCondLst>
                                            <p:cond delay="0"/>
                                          </p:stCondLst>
                                        </p:cTn>
                                        <p:tgtEl>
                                          <p:spTgt spid="66"/>
                                        </p:tgtEl>
                                        <p:attrNameLst>
                                          <p:attrName>style.visibility</p:attrName>
                                        </p:attrNameLst>
                                      </p:cBhvr>
                                      <p:to>
                                        <p:strVal val="visible"/>
                                      </p:to>
                                    </p:set>
                                    <p:animEffect transition="in" filter="fade">
                                      <p:cBhvr>
                                        <p:cTn id="215" dur="500"/>
                                        <p:tgtEl>
                                          <p:spTgt spid="66"/>
                                        </p:tgtEl>
                                      </p:cBhvr>
                                    </p:animEffect>
                                  </p:childTnLst>
                                </p:cTn>
                              </p:par>
                            </p:childTnLst>
                          </p:cTn>
                        </p:par>
                        <p:par>
                          <p:cTn id="216" fill="hold">
                            <p:stCondLst>
                              <p:cond delay="2500"/>
                            </p:stCondLst>
                            <p:childTnLst>
                              <p:par>
                                <p:cTn id="217" presetID="10" presetClass="entr" presetSubtype="0" fill="hold" grpId="0" nodeType="afterEffect">
                                  <p:stCondLst>
                                    <p:cond delay="0"/>
                                  </p:stCondLst>
                                  <p:childTnLst>
                                    <p:set>
                                      <p:cBhvr>
                                        <p:cTn id="218" dur="1" fill="hold">
                                          <p:stCondLst>
                                            <p:cond delay="0"/>
                                          </p:stCondLst>
                                        </p:cTn>
                                        <p:tgtEl>
                                          <p:spTgt spid="80"/>
                                        </p:tgtEl>
                                        <p:attrNameLst>
                                          <p:attrName>style.visibility</p:attrName>
                                        </p:attrNameLst>
                                      </p:cBhvr>
                                      <p:to>
                                        <p:strVal val="visible"/>
                                      </p:to>
                                    </p:set>
                                    <p:animEffect transition="in" filter="fade">
                                      <p:cBhvr>
                                        <p:cTn id="219" dur="500"/>
                                        <p:tgtEl>
                                          <p:spTgt spid="80"/>
                                        </p:tgtEl>
                                      </p:cBhvr>
                                    </p:animEffect>
                                  </p:childTnLst>
                                </p:cTn>
                              </p:par>
                              <p:par>
                                <p:cTn id="220" presetID="10" presetClass="exit" presetSubtype="0" fill="hold" nodeType="withEffect">
                                  <p:stCondLst>
                                    <p:cond delay="500"/>
                                  </p:stCondLst>
                                  <p:childTnLst>
                                    <p:animEffect transition="out" filter="fade">
                                      <p:cBhvr>
                                        <p:cTn id="221" dur="500"/>
                                        <p:tgtEl>
                                          <p:spTgt spid="42"/>
                                        </p:tgtEl>
                                      </p:cBhvr>
                                    </p:animEffect>
                                    <p:set>
                                      <p:cBhvr>
                                        <p:cTn id="222" dur="1" fill="hold">
                                          <p:stCondLst>
                                            <p:cond delay="499"/>
                                          </p:stCondLst>
                                        </p:cTn>
                                        <p:tgtEl>
                                          <p:spTgt spid="42"/>
                                        </p:tgtEl>
                                        <p:attrNameLst>
                                          <p:attrName>style.visibility</p:attrName>
                                        </p:attrNameLst>
                                      </p:cBhvr>
                                      <p:to>
                                        <p:strVal val="hidden"/>
                                      </p:to>
                                    </p:set>
                                  </p:childTnLst>
                                </p:cTn>
                              </p:par>
                              <p:par>
                                <p:cTn id="223" presetID="10" presetClass="entr" presetSubtype="0" fill="hold" nodeType="withEffect">
                                  <p:stCondLst>
                                    <p:cond delay="500"/>
                                  </p:stCondLst>
                                  <p:childTnLst>
                                    <p:set>
                                      <p:cBhvr>
                                        <p:cTn id="224" dur="1" fill="hold">
                                          <p:stCondLst>
                                            <p:cond delay="0"/>
                                          </p:stCondLst>
                                        </p:cTn>
                                        <p:tgtEl>
                                          <p:spTgt spid="69"/>
                                        </p:tgtEl>
                                        <p:attrNameLst>
                                          <p:attrName>style.visibility</p:attrName>
                                        </p:attrNameLst>
                                      </p:cBhvr>
                                      <p:to>
                                        <p:strVal val="visible"/>
                                      </p:to>
                                    </p:set>
                                    <p:animEffect transition="in" filter="fade">
                                      <p:cBhvr>
                                        <p:cTn id="225" dur="500"/>
                                        <p:tgtEl>
                                          <p:spTgt spid="69"/>
                                        </p:tgtEl>
                                      </p:cBhvr>
                                    </p:animEffect>
                                  </p:childTnLst>
                                </p:cTn>
                              </p:par>
                              <p:par>
                                <p:cTn id="226" presetID="10" presetClass="exit" presetSubtype="0" fill="hold" nodeType="withEffect">
                                  <p:stCondLst>
                                    <p:cond delay="500"/>
                                  </p:stCondLst>
                                  <p:childTnLst>
                                    <p:animEffect transition="out" filter="fade">
                                      <p:cBhvr>
                                        <p:cTn id="227" dur="500"/>
                                        <p:tgtEl>
                                          <p:spTgt spid="46"/>
                                        </p:tgtEl>
                                      </p:cBhvr>
                                    </p:animEffect>
                                    <p:set>
                                      <p:cBhvr>
                                        <p:cTn id="228" dur="1" fill="hold">
                                          <p:stCondLst>
                                            <p:cond delay="499"/>
                                          </p:stCondLst>
                                        </p:cTn>
                                        <p:tgtEl>
                                          <p:spTgt spid="46"/>
                                        </p:tgtEl>
                                        <p:attrNameLst>
                                          <p:attrName>style.visibility</p:attrName>
                                        </p:attrNameLst>
                                      </p:cBhvr>
                                      <p:to>
                                        <p:strVal val="hidden"/>
                                      </p:to>
                                    </p:set>
                                  </p:childTnLst>
                                </p:cTn>
                              </p:par>
                              <p:par>
                                <p:cTn id="229" presetID="10" presetClass="entr" presetSubtype="0" fill="hold" nodeType="withEffect">
                                  <p:stCondLst>
                                    <p:cond delay="500"/>
                                  </p:stCondLst>
                                  <p:childTnLst>
                                    <p:set>
                                      <p:cBhvr>
                                        <p:cTn id="230" dur="1" fill="hold">
                                          <p:stCondLst>
                                            <p:cond delay="0"/>
                                          </p:stCondLst>
                                        </p:cTn>
                                        <p:tgtEl>
                                          <p:spTgt spid="72"/>
                                        </p:tgtEl>
                                        <p:attrNameLst>
                                          <p:attrName>style.visibility</p:attrName>
                                        </p:attrNameLst>
                                      </p:cBhvr>
                                      <p:to>
                                        <p:strVal val="visible"/>
                                      </p:to>
                                    </p:set>
                                    <p:animEffect transition="in" filter="fade">
                                      <p:cBhvr>
                                        <p:cTn id="231" dur="500"/>
                                        <p:tgtEl>
                                          <p:spTgt spid="72"/>
                                        </p:tgtEl>
                                      </p:cBhvr>
                                    </p:animEffect>
                                  </p:childTnLst>
                                </p:cTn>
                              </p:par>
                              <p:par>
                                <p:cTn id="232" presetID="10" presetClass="exit" presetSubtype="0" fill="hold" nodeType="withEffect">
                                  <p:stCondLst>
                                    <p:cond delay="500"/>
                                  </p:stCondLst>
                                  <p:childTnLst>
                                    <p:animEffect transition="out" filter="fade">
                                      <p:cBhvr>
                                        <p:cTn id="233" dur="500"/>
                                        <p:tgtEl>
                                          <p:spTgt spid="60"/>
                                        </p:tgtEl>
                                      </p:cBhvr>
                                    </p:animEffect>
                                    <p:set>
                                      <p:cBhvr>
                                        <p:cTn id="234" dur="1" fill="hold">
                                          <p:stCondLst>
                                            <p:cond delay="499"/>
                                          </p:stCondLst>
                                        </p:cTn>
                                        <p:tgtEl>
                                          <p:spTgt spid="60"/>
                                        </p:tgtEl>
                                        <p:attrNameLst>
                                          <p:attrName>style.visibility</p:attrName>
                                        </p:attrNameLst>
                                      </p:cBhvr>
                                      <p:to>
                                        <p:strVal val="hidden"/>
                                      </p:to>
                                    </p:set>
                                  </p:childTnLst>
                                </p:cTn>
                              </p:par>
                              <p:par>
                                <p:cTn id="235" presetID="10" presetClass="entr" presetSubtype="0" fill="hold" nodeType="withEffect">
                                  <p:stCondLst>
                                    <p:cond delay="500"/>
                                  </p:stCondLst>
                                  <p:childTnLst>
                                    <p:set>
                                      <p:cBhvr>
                                        <p:cTn id="236" dur="1" fill="hold">
                                          <p:stCondLst>
                                            <p:cond delay="0"/>
                                          </p:stCondLst>
                                        </p:cTn>
                                        <p:tgtEl>
                                          <p:spTgt spid="78"/>
                                        </p:tgtEl>
                                        <p:attrNameLst>
                                          <p:attrName>style.visibility</p:attrName>
                                        </p:attrNameLst>
                                      </p:cBhvr>
                                      <p:to>
                                        <p:strVal val="visible"/>
                                      </p:to>
                                    </p:set>
                                    <p:animEffect transition="in" filter="fade">
                                      <p:cBhvr>
                                        <p:cTn id="237" dur="500"/>
                                        <p:tgtEl>
                                          <p:spTgt spid="78"/>
                                        </p:tgtEl>
                                      </p:cBhvr>
                                    </p:animEffect>
                                  </p:childTnLst>
                                </p:cTn>
                              </p:par>
                              <p:par>
                                <p:cTn id="238" presetID="10" presetClass="exit" presetSubtype="0" fill="hold" nodeType="withEffect">
                                  <p:stCondLst>
                                    <p:cond delay="500"/>
                                  </p:stCondLst>
                                  <p:childTnLst>
                                    <p:animEffect transition="out" filter="fade">
                                      <p:cBhvr>
                                        <p:cTn id="239" dur="500"/>
                                        <p:tgtEl>
                                          <p:spTgt spid="121"/>
                                        </p:tgtEl>
                                      </p:cBhvr>
                                    </p:animEffect>
                                    <p:set>
                                      <p:cBhvr>
                                        <p:cTn id="240" dur="1" fill="hold">
                                          <p:stCondLst>
                                            <p:cond delay="499"/>
                                          </p:stCondLst>
                                        </p:cTn>
                                        <p:tgtEl>
                                          <p:spTgt spid="121"/>
                                        </p:tgtEl>
                                        <p:attrNameLst>
                                          <p:attrName>style.visibility</p:attrName>
                                        </p:attrNameLst>
                                      </p:cBhvr>
                                      <p:to>
                                        <p:strVal val="hidden"/>
                                      </p:to>
                                    </p:set>
                                  </p:childTnLst>
                                </p:cTn>
                              </p:par>
                              <p:par>
                                <p:cTn id="241" presetID="10" presetClass="entr" presetSubtype="0" fill="hold" nodeType="withEffect">
                                  <p:stCondLst>
                                    <p:cond delay="500"/>
                                  </p:stCondLst>
                                  <p:childTnLst>
                                    <p:set>
                                      <p:cBhvr>
                                        <p:cTn id="242" dur="1" fill="hold">
                                          <p:stCondLst>
                                            <p:cond delay="0"/>
                                          </p:stCondLst>
                                        </p:cTn>
                                        <p:tgtEl>
                                          <p:spTgt spid="79"/>
                                        </p:tgtEl>
                                        <p:attrNameLst>
                                          <p:attrName>style.visibility</p:attrName>
                                        </p:attrNameLst>
                                      </p:cBhvr>
                                      <p:to>
                                        <p:strVal val="visible"/>
                                      </p:to>
                                    </p:set>
                                    <p:animEffect transition="in" filter="fade">
                                      <p:cBhvr>
                                        <p:cTn id="243" dur="500"/>
                                        <p:tgtEl>
                                          <p:spTgt spid="79"/>
                                        </p:tgtEl>
                                      </p:cBhvr>
                                    </p:animEffect>
                                  </p:childTnLst>
                                </p:cTn>
                              </p:par>
                              <p:par>
                                <p:cTn id="244" presetID="10" presetClass="exit" presetSubtype="0" fill="hold" nodeType="withEffect">
                                  <p:stCondLst>
                                    <p:cond delay="500"/>
                                  </p:stCondLst>
                                  <p:childTnLst>
                                    <p:animEffect transition="out" filter="fade">
                                      <p:cBhvr>
                                        <p:cTn id="245" dur="500"/>
                                        <p:tgtEl>
                                          <p:spTgt spid="123"/>
                                        </p:tgtEl>
                                      </p:cBhvr>
                                    </p:animEffect>
                                    <p:set>
                                      <p:cBhvr>
                                        <p:cTn id="246" dur="1" fill="hold">
                                          <p:stCondLst>
                                            <p:cond delay="499"/>
                                          </p:stCondLst>
                                        </p:cTn>
                                        <p:tgtEl>
                                          <p:spTgt spid="123"/>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10" presetClass="exit" presetSubtype="0" fill="hold" nodeType="clickEffect">
                                  <p:stCondLst>
                                    <p:cond delay="0"/>
                                  </p:stCondLst>
                                  <p:childTnLst>
                                    <p:animEffect transition="out" filter="fade">
                                      <p:cBhvr>
                                        <p:cTn id="250" dur="500"/>
                                        <p:tgtEl>
                                          <p:spTgt spid="66"/>
                                        </p:tgtEl>
                                      </p:cBhvr>
                                    </p:animEffect>
                                    <p:set>
                                      <p:cBhvr>
                                        <p:cTn id="251" dur="1" fill="hold">
                                          <p:stCondLst>
                                            <p:cond delay="499"/>
                                          </p:stCondLst>
                                        </p:cTn>
                                        <p:tgtEl>
                                          <p:spTgt spid="66"/>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69"/>
                                        </p:tgtEl>
                                      </p:cBhvr>
                                    </p:animEffect>
                                    <p:set>
                                      <p:cBhvr>
                                        <p:cTn id="254" dur="1" fill="hold">
                                          <p:stCondLst>
                                            <p:cond delay="499"/>
                                          </p:stCondLst>
                                        </p:cTn>
                                        <p:tgtEl>
                                          <p:spTgt spid="69"/>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72"/>
                                        </p:tgtEl>
                                      </p:cBhvr>
                                    </p:animEffect>
                                    <p:set>
                                      <p:cBhvr>
                                        <p:cTn id="257" dur="1" fill="hold">
                                          <p:stCondLst>
                                            <p:cond delay="499"/>
                                          </p:stCondLst>
                                        </p:cTn>
                                        <p:tgtEl>
                                          <p:spTgt spid="72"/>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75"/>
                                        </p:tgtEl>
                                      </p:cBhvr>
                                    </p:animEffect>
                                    <p:set>
                                      <p:cBhvr>
                                        <p:cTn id="260" dur="1" fill="hold">
                                          <p:stCondLst>
                                            <p:cond delay="499"/>
                                          </p:stCondLst>
                                        </p:cTn>
                                        <p:tgtEl>
                                          <p:spTgt spid="75"/>
                                        </p:tgtEl>
                                        <p:attrNameLst>
                                          <p:attrName>style.visibility</p:attrName>
                                        </p:attrNameLst>
                                      </p:cBhvr>
                                      <p:to>
                                        <p:strVal val="hidden"/>
                                      </p:to>
                                    </p:set>
                                  </p:childTnLst>
                                </p:cTn>
                              </p:par>
                              <p:par>
                                <p:cTn id="261" presetID="1" presetClass="exit" presetSubtype="0" fill="hold" nodeType="withEffect">
                                  <p:stCondLst>
                                    <p:cond delay="0"/>
                                  </p:stCondLst>
                                  <p:childTnLst>
                                    <p:set>
                                      <p:cBhvr>
                                        <p:cTn id="262" dur="1" fill="hold">
                                          <p:stCondLst>
                                            <p:cond delay="0"/>
                                          </p:stCondLst>
                                        </p:cTn>
                                        <p:tgtEl>
                                          <p:spTgt spid="82"/>
                                        </p:tgtEl>
                                        <p:attrNameLst>
                                          <p:attrName>style.visibility</p:attrName>
                                        </p:attrNameLst>
                                      </p:cBhvr>
                                      <p:to>
                                        <p:strVal val="hidden"/>
                                      </p:to>
                                    </p:set>
                                  </p:childTnLst>
                                </p:cTn>
                              </p:par>
                              <p:par>
                                <p:cTn id="263" presetID="1" presetClass="exit" presetSubtype="0" fill="hold" nodeType="withEffect">
                                  <p:stCondLst>
                                    <p:cond delay="0"/>
                                  </p:stCondLst>
                                  <p:childTnLst>
                                    <p:set>
                                      <p:cBhvr>
                                        <p:cTn id="264" dur="1" fill="hold">
                                          <p:stCondLst>
                                            <p:cond delay="0"/>
                                          </p:stCondLst>
                                        </p:cTn>
                                        <p:tgtEl>
                                          <p:spTgt spid="87"/>
                                        </p:tgtEl>
                                        <p:attrNameLst>
                                          <p:attrName>style.visibility</p:attrName>
                                        </p:attrNameLst>
                                      </p:cBhvr>
                                      <p:to>
                                        <p:strVal val="hidden"/>
                                      </p:to>
                                    </p:set>
                                  </p:childTnLst>
                                </p:cTn>
                              </p:par>
                              <p:par>
                                <p:cTn id="265" presetID="1" presetClass="exit" presetSubtype="0" fill="hold" grpId="1" nodeType="withEffect">
                                  <p:stCondLst>
                                    <p:cond delay="0"/>
                                  </p:stCondLst>
                                  <p:childTnLst>
                                    <p:set>
                                      <p:cBhvr>
                                        <p:cTn id="266" dur="1" fill="hold">
                                          <p:stCondLst>
                                            <p:cond delay="0"/>
                                          </p:stCondLst>
                                        </p:cTn>
                                        <p:tgtEl>
                                          <p:spTgt spid="65"/>
                                        </p:tgtEl>
                                        <p:attrNameLst>
                                          <p:attrName>style.visibility</p:attrName>
                                        </p:attrNameLst>
                                      </p:cBhvr>
                                      <p:to>
                                        <p:strVal val="hidden"/>
                                      </p:to>
                                    </p:set>
                                  </p:childTnLst>
                                </p:cTn>
                              </p:par>
                              <p:par>
                                <p:cTn id="267" presetID="1" presetClass="exit" presetSubtype="0" fill="hold" grpId="1" nodeType="withEffect">
                                  <p:stCondLst>
                                    <p:cond delay="0"/>
                                  </p:stCondLst>
                                  <p:childTnLst>
                                    <p:set>
                                      <p:cBhvr>
                                        <p:cTn id="268" dur="1" fill="hold">
                                          <p:stCondLst>
                                            <p:cond delay="0"/>
                                          </p:stCondLst>
                                        </p:cTn>
                                        <p:tgtEl>
                                          <p:spTgt spid="80"/>
                                        </p:tgtEl>
                                        <p:attrNameLst>
                                          <p:attrName>style.visibility</p:attrName>
                                        </p:attrNameLst>
                                      </p:cBhvr>
                                      <p:to>
                                        <p:strVal val="hidden"/>
                                      </p:to>
                                    </p:set>
                                  </p:childTnLst>
                                </p:cTn>
                              </p:par>
                              <p:par>
                                <p:cTn id="269" presetID="53" presetClass="entr" presetSubtype="16" fill="hold" nodeType="withEffect">
                                  <p:stCondLst>
                                    <p:cond delay="0"/>
                                  </p:stCondLst>
                                  <p:childTnLst>
                                    <p:set>
                                      <p:cBhvr>
                                        <p:cTn id="270" dur="1" fill="hold">
                                          <p:stCondLst>
                                            <p:cond delay="0"/>
                                          </p:stCondLst>
                                        </p:cTn>
                                        <p:tgtEl>
                                          <p:spTgt spid="41"/>
                                        </p:tgtEl>
                                        <p:attrNameLst>
                                          <p:attrName>style.visibility</p:attrName>
                                        </p:attrNameLst>
                                      </p:cBhvr>
                                      <p:to>
                                        <p:strVal val="visible"/>
                                      </p:to>
                                    </p:set>
                                    <p:anim calcmode="lin" valueType="num">
                                      <p:cBhvr>
                                        <p:cTn id="271" dur="500" fill="hold"/>
                                        <p:tgtEl>
                                          <p:spTgt spid="41"/>
                                        </p:tgtEl>
                                        <p:attrNameLst>
                                          <p:attrName>ppt_w</p:attrName>
                                        </p:attrNameLst>
                                      </p:cBhvr>
                                      <p:tavLst>
                                        <p:tav tm="0">
                                          <p:val>
                                            <p:fltVal val="0"/>
                                          </p:val>
                                        </p:tav>
                                        <p:tav tm="100000">
                                          <p:val>
                                            <p:strVal val="#ppt_w"/>
                                          </p:val>
                                        </p:tav>
                                      </p:tavLst>
                                    </p:anim>
                                    <p:anim calcmode="lin" valueType="num">
                                      <p:cBhvr>
                                        <p:cTn id="272" dur="500" fill="hold"/>
                                        <p:tgtEl>
                                          <p:spTgt spid="41"/>
                                        </p:tgtEl>
                                        <p:attrNameLst>
                                          <p:attrName>ppt_h</p:attrName>
                                        </p:attrNameLst>
                                      </p:cBhvr>
                                      <p:tavLst>
                                        <p:tav tm="0">
                                          <p:val>
                                            <p:fltVal val="0"/>
                                          </p:val>
                                        </p:tav>
                                        <p:tav tm="100000">
                                          <p:val>
                                            <p:strVal val="#ppt_h"/>
                                          </p:val>
                                        </p:tav>
                                      </p:tavLst>
                                    </p:anim>
                                    <p:animEffect transition="in" filter="fade">
                                      <p:cBhvr>
                                        <p:cTn id="273" dur="500"/>
                                        <p:tgtEl>
                                          <p:spTgt spid="41"/>
                                        </p:tgtEl>
                                      </p:cBhvr>
                                    </p:animEffect>
                                  </p:childTnLst>
                                </p:cTn>
                              </p:par>
                              <p:par>
                                <p:cTn id="274" presetID="10" presetClass="exit" presetSubtype="0" fill="hold" nodeType="withEffect">
                                  <p:stCondLst>
                                    <p:cond delay="0"/>
                                  </p:stCondLst>
                                  <p:childTnLst>
                                    <p:animEffect transition="out" filter="fade">
                                      <p:cBhvr>
                                        <p:cTn id="275" dur="500"/>
                                        <p:tgtEl>
                                          <p:spTgt spid="55"/>
                                        </p:tgtEl>
                                      </p:cBhvr>
                                    </p:animEffect>
                                    <p:set>
                                      <p:cBhvr>
                                        <p:cTn id="276" dur="1" fill="hold">
                                          <p:stCondLst>
                                            <p:cond delay="499"/>
                                          </p:stCondLst>
                                        </p:cTn>
                                        <p:tgtEl>
                                          <p:spTgt spid="55"/>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500"/>
                                        <p:tgtEl>
                                          <p:spTgt spid="56"/>
                                        </p:tgtEl>
                                      </p:cBhvr>
                                    </p:animEffect>
                                    <p:set>
                                      <p:cBhvr>
                                        <p:cTn id="279" dur="1" fill="hold">
                                          <p:stCondLst>
                                            <p:cond delay="499"/>
                                          </p:stCondLst>
                                        </p:cTn>
                                        <p:tgtEl>
                                          <p:spTgt spid="56"/>
                                        </p:tgtEl>
                                        <p:attrNameLst>
                                          <p:attrName>style.visibility</p:attrName>
                                        </p:attrNameLst>
                                      </p:cBhvr>
                                      <p:to>
                                        <p:strVal val="hidden"/>
                                      </p:to>
                                    </p:set>
                                  </p:childTnLst>
                                </p:cTn>
                              </p:par>
                            </p:childTnLst>
                          </p:cTn>
                        </p:par>
                        <p:par>
                          <p:cTn id="280" fill="hold">
                            <p:stCondLst>
                              <p:cond delay="500"/>
                            </p:stCondLst>
                            <p:childTnLst>
                              <p:par>
                                <p:cTn id="281" presetID="22" presetClass="entr" presetSubtype="8" fill="hold" nodeType="afterEffect">
                                  <p:stCondLst>
                                    <p:cond delay="0"/>
                                  </p:stCondLst>
                                  <p:childTnLst>
                                    <p:set>
                                      <p:cBhvr>
                                        <p:cTn id="282" dur="1" fill="hold">
                                          <p:stCondLst>
                                            <p:cond delay="0"/>
                                          </p:stCondLst>
                                        </p:cTn>
                                        <p:tgtEl>
                                          <p:spTgt spid="52"/>
                                        </p:tgtEl>
                                        <p:attrNameLst>
                                          <p:attrName>style.visibility</p:attrName>
                                        </p:attrNameLst>
                                      </p:cBhvr>
                                      <p:to>
                                        <p:strVal val="visible"/>
                                      </p:to>
                                    </p:set>
                                    <p:animEffect transition="in" filter="wipe(left)">
                                      <p:cBhvr>
                                        <p:cTn id="28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80" grpId="0"/>
      <p:bldP spid="8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1592569" y="5231299"/>
            <a:ext cx="8729617" cy="1044174"/>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31276" y="233613"/>
            <a:ext cx="11372310" cy="395558"/>
          </a:xfrm>
        </p:spPr>
        <p:txBody>
          <a:bodyPr/>
          <a:lstStyle/>
          <a:p>
            <a:r>
              <a:rPr lang="en-US" sz="2856" dirty="0">
                <a:latin typeface="+mn-lt"/>
              </a:rPr>
              <a:t>Self Service</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50126" y="2049201"/>
            <a:ext cx="877658" cy="1212537"/>
          </a:xfrm>
          <a:prstGeom prst="rect">
            <a:avLst/>
          </a:prstGeom>
          <a:noFill/>
          <a:ln w="9525">
            <a:noFill/>
            <a:miter lim="800000"/>
            <a:headEnd/>
            <a:tailEnd/>
          </a:ln>
        </p:spPr>
      </p:pic>
      <p:sp>
        <p:nvSpPr>
          <p:cNvPr id="7" name="Rectangle 83"/>
          <p:cNvSpPr>
            <a:spLocks noChangeArrowheads="1"/>
          </p:cNvSpPr>
          <p:nvPr/>
        </p:nvSpPr>
        <p:spPr bwMode="auto">
          <a:xfrm>
            <a:off x="5235131" y="5238102"/>
            <a:ext cx="724878" cy="312073"/>
          </a:xfrm>
          <a:prstGeom prst="rect">
            <a:avLst/>
          </a:prstGeom>
          <a:noFill/>
          <a:ln w="9525">
            <a:noFill/>
            <a:miter lim="800000"/>
            <a:headEnd/>
            <a:tailEnd/>
          </a:ln>
        </p:spPr>
        <p:txBody>
          <a:bodyPr wrap="none">
            <a:spAutoFit/>
          </a:bodyPr>
          <a:lstStyle/>
          <a:p>
            <a:pPr algn="ctr" defTabSz="932498"/>
            <a:r>
              <a:rPr lang="en-US" sz="1428" b="1" dirty="0">
                <a:solidFill>
                  <a:srgbClr val="FFFFFF"/>
                </a:solidFill>
              </a:rPr>
              <a:t>CMDB</a:t>
            </a:r>
            <a:endParaRPr lang="en-US" sz="1020" b="1" dirty="0">
              <a:solidFill>
                <a:srgbClr val="FFFFFF"/>
              </a:solidFill>
            </a:endParaRPr>
          </a:p>
        </p:txBody>
      </p:sp>
      <p:sp>
        <p:nvSpPr>
          <p:cNvPr id="8" name="TextBox 58"/>
          <p:cNvSpPr txBox="1">
            <a:spLocks noChangeArrowheads="1"/>
          </p:cNvSpPr>
          <p:nvPr/>
        </p:nvSpPr>
        <p:spPr bwMode="auto">
          <a:xfrm>
            <a:off x="2216581" y="5901708"/>
            <a:ext cx="822661" cy="265009"/>
          </a:xfrm>
          <a:prstGeom prst="rect">
            <a:avLst/>
          </a:prstGeom>
          <a:noFill/>
          <a:ln w="9525">
            <a:noFill/>
            <a:miter lim="800000"/>
            <a:headEnd/>
            <a:tailEnd/>
          </a:ln>
        </p:spPr>
        <p:txBody>
          <a:bodyPr wrap="none">
            <a:spAutoFit/>
          </a:bodyPr>
          <a:lstStyle/>
          <a:p>
            <a:pPr algn="ctr" defTabSz="930917"/>
            <a:r>
              <a:rPr lang="en-US" sz="1122" dirty="0" err="1">
                <a:solidFill>
                  <a:srgbClr val="FFFFFF"/>
                </a:solidFill>
                <a:ea typeface="Segoe UI" pitchFamily="34" charset="0"/>
              </a:rPr>
              <a:t>Runbooks</a:t>
            </a:r>
            <a:endParaRPr lang="en-US" sz="1122" dirty="0">
              <a:solidFill>
                <a:srgbClr val="FFFFFF"/>
              </a:solidFill>
              <a:ea typeface="Segoe UI" pitchFamily="34" charset="0"/>
            </a:endParaRPr>
          </a:p>
        </p:txBody>
      </p:sp>
      <p:grpSp>
        <p:nvGrpSpPr>
          <p:cNvPr id="53" name="Group 52"/>
          <p:cNvGrpSpPr/>
          <p:nvPr/>
        </p:nvGrpSpPr>
        <p:grpSpPr>
          <a:xfrm>
            <a:off x="3850538" y="5535338"/>
            <a:ext cx="837088" cy="631393"/>
            <a:chOff x="3773200" y="5713314"/>
            <a:chExt cx="820651" cy="619155"/>
          </a:xfrm>
        </p:grpSpPr>
        <p:pic>
          <p:nvPicPr>
            <p:cNvPr id="10"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963" y="5713314"/>
              <a:ext cx="365125" cy="417513"/>
            </a:xfrm>
            <a:prstGeom prst="rect">
              <a:avLst/>
            </a:prstGeom>
            <a:noFill/>
            <a:ln w="9525">
              <a:noFill/>
              <a:miter lim="800000"/>
              <a:headEnd/>
              <a:tailEnd/>
            </a:ln>
          </p:spPr>
        </p:pic>
        <p:sp>
          <p:nvSpPr>
            <p:cNvPr id="13" name="TextBox 32"/>
            <p:cNvSpPr txBox="1">
              <a:spLocks noChangeArrowheads="1"/>
            </p:cNvSpPr>
            <p:nvPr/>
          </p:nvSpPr>
          <p:spPr bwMode="auto">
            <a:xfrm>
              <a:off x="3773200" y="6072596"/>
              <a:ext cx="820651" cy="259873"/>
            </a:xfrm>
            <a:prstGeom prst="rect">
              <a:avLst/>
            </a:prstGeom>
            <a:noFill/>
            <a:ln w="9525">
              <a:noFill/>
              <a:miter lim="800000"/>
              <a:headEnd/>
              <a:tailEnd/>
            </a:ln>
          </p:spPr>
          <p:txBody>
            <a:bodyPr wrap="none">
              <a:spAutoFit/>
            </a:bodyPr>
            <a:lstStyle/>
            <a:p>
              <a:pPr algn="ctr" defTabSz="930917"/>
              <a:r>
                <a:rPr lang="en-US" sz="1122" dirty="0">
                  <a:solidFill>
                    <a:srgbClr val="FFFFFF"/>
                  </a:solidFill>
                  <a:ea typeface="Segoe UI" pitchFamily="34" charset="0"/>
                </a:rPr>
                <a:t>Templates</a:t>
              </a:r>
            </a:p>
          </p:txBody>
        </p:sp>
      </p:grpSp>
      <p:grpSp>
        <p:nvGrpSpPr>
          <p:cNvPr id="52" name="Group 51"/>
          <p:cNvGrpSpPr/>
          <p:nvPr/>
        </p:nvGrpSpPr>
        <p:grpSpPr>
          <a:xfrm>
            <a:off x="5225023" y="5573541"/>
            <a:ext cx="692818" cy="593187"/>
            <a:chOff x="5120711" y="5750779"/>
            <a:chExt cx="679216" cy="581690"/>
          </a:xfrm>
        </p:grpSpPr>
        <p:pic>
          <p:nvPicPr>
            <p:cNvPr id="11" name="Picture 8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3950" y="5750779"/>
              <a:ext cx="312738" cy="357188"/>
            </a:xfrm>
            <a:prstGeom prst="rect">
              <a:avLst/>
            </a:prstGeom>
            <a:noFill/>
            <a:ln w="9525">
              <a:noFill/>
              <a:miter lim="800000"/>
              <a:headEnd/>
              <a:tailEnd/>
            </a:ln>
          </p:spPr>
        </p:pic>
        <p:sp>
          <p:nvSpPr>
            <p:cNvPr id="16" name="TextBox 39"/>
            <p:cNvSpPr txBox="1">
              <a:spLocks noChangeArrowheads="1"/>
            </p:cNvSpPr>
            <p:nvPr/>
          </p:nvSpPr>
          <p:spPr bwMode="auto">
            <a:xfrm>
              <a:off x="5120711" y="6072596"/>
              <a:ext cx="679216" cy="259873"/>
            </a:xfrm>
            <a:prstGeom prst="rect">
              <a:avLst/>
            </a:prstGeom>
            <a:noFill/>
            <a:ln w="9525">
              <a:noFill/>
              <a:miter lim="800000"/>
              <a:headEnd/>
              <a:tailEnd/>
            </a:ln>
          </p:spPr>
          <p:txBody>
            <a:bodyPr wrap="none">
              <a:spAutoFit/>
            </a:bodyPr>
            <a:lstStyle/>
            <a:p>
              <a:pPr algn="ctr" defTabSz="930917"/>
              <a:r>
                <a:rPr lang="en-US" sz="1122" dirty="0">
                  <a:solidFill>
                    <a:srgbClr val="FFFFFF"/>
                  </a:solidFill>
                  <a:ea typeface="Segoe UI" pitchFamily="34" charset="0"/>
                </a:rPr>
                <a:t>Services</a:t>
              </a:r>
            </a:p>
          </p:txBody>
        </p:sp>
      </p:grpSp>
      <p:grpSp>
        <p:nvGrpSpPr>
          <p:cNvPr id="51" name="Group 50"/>
          <p:cNvGrpSpPr/>
          <p:nvPr/>
        </p:nvGrpSpPr>
        <p:grpSpPr>
          <a:xfrm>
            <a:off x="6616271" y="5412939"/>
            <a:ext cx="642860" cy="765436"/>
            <a:chOff x="6484628" y="5593299"/>
            <a:chExt cx="630237" cy="750601"/>
          </a:xfrm>
        </p:grpSpPr>
        <p:pic>
          <p:nvPicPr>
            <p:cNvPr id="12" name="Picture 9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84628" y="5593299"/>
              <a:ext cx="630237" cy="636588"/>
            </a:xfrm>
            <a:prstGeom prst="rect">
              <a:avLst/>
            </a:prstGeom>
            <a:noFill/>
            <a:ln w="9525">
              <a:noFill/>
              <a:miter lim="800000"/>
              <a:headEnd/>
              <a:tailEnd/>
            </a:ln>
          </p:spPr>
        </p:pic>
        <p:sp>
          <p:nvSpPr>
            <p:cNvPr id="17" name="TextBox 41"/>
            <p:cNvSpPr txBox="1">
              <a:spLocks noChangeArrowheads="1"/>
            </p:cNvSpPr>
            <p:nvPr/>
          </p:nvSpPr>
          <p:spPr bwMode="auto">
            <a:xfrm>
              <a:off x="6571720" y="6084027"/>
              <a:ext cx="456058" cy="259873"/>
            </a:xfrm>
            <a:prstGeom prst="rect">
              <a:avLst/>
            </a:prstGeom>
            <a:noFill/>
            <a:ln w="9525">
              <a:noFill/>
              <a:miter lim="800000"/>
              <a:headEnd/>
              <a:tailEnd/>
            </a:ln>
          </p:spPr>
          <p:txBody>
            <a:bodyPr wrap="none">
              <a:spAutoFit/>
            </a:bodyPr>
            <a:lstStyle/>
            <a:p>
              <a:pPr algn="ctr" defTabSz="930917"/>
              <a:r>
                <a:rPr lang="en-US" sz="1122" dirty="0">
                  <a:solidFill>
                    <a:srgbClr val="FFFFFF"/>
                  </a:solidFill>
                  <a:ea typeface="Segoe UI" pitchFamily="34" charset="0"/>
                </a:rPr>
                <a:t>VMs</a:t>
              </a:r>
            </a:p>
          </p:txBody>
        </p:sp>
      </p:grpSp>
      <p:grpSp>
        <p:nvGrpSpPr>
          <p:cNvPr id="3" name="Group 2"/>
          <p:cNvGrpSpPr/>
          <p:nvPr/>
        </p:nvGrpSpPr>
        <p:grpSpPr>
          <a:xfrm>
            <a:off x="9314077" y="5557019"/>
            <a:ext cx="530915" cy="609700"/>
            <a:chOff x="9129469" y="5734587"/>
            <a:chExt cx="520491" cy="597883"/>
          </a:xfrm>
        </p:grpSpPr>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9261128" y="5734587"/>
              <a:ext cx="257175" cy="342900"/>
            </a:xfrm>
            <a:prstGeom prst="rect">
              <a:avLst/>
            </a:prstGeom>
            <a:noFill/>
            <a:effectLst>
              <a:outerShdw blurRad="50800" dist="38100" dir="2700000" algn="tl" rotWithShape="0">
                <a:prstClr val="black">
                  <a:alpha val="40000"/>
                </a:prstClr>
              </a:outerShdw>
            </a:effectLst>
            <a:extLst/>
          </p:spPr>
        </p:pic>
        <p:sp>
          <p:nvSpPr>
            <p:cNvPr id="19" name="TextBox 27"/>
            <p:cNvSpPr txBox="1">
              <a:spLocks noChangeArrowheads="1"/>
            </p:cNvSpPr>
            <p:nvPr/>
          </p:nvSpPr>
          <p:spPr bwMode="auto">
            <a:xfrm>
              <a:off x="9129469" y="6072597"/>
              <a:ext cx="520491" cy="259873"/>
            </a:xfrm>
            <a:prstGeom prst="rect">
              <a:avLst/>
            </a:prstGeom>
            <a:noFill/>
            <a:ln w="9525">
              <a:noFill/>
              <a:miter lim="800000"/>
              <a:headEnd/>
              <a:tailEnd/>
            </a:ln>
          </p:spPr>
          <p:txBody>
            <a:bodyPr wrap="none">
              <a:spAutoFit/>
            </a:bodyPr>
            <a:lstStyle/>
            <a:p>
              <a:pPr algn="ctr" defTabSz="930917"/>
              <a:r>
                <a:rPr lang="en-US" sz="1122" dirty="0">
                  <a:solidFill>
                    <a:srgbClr val="FFFFFF"/>
                  </a:solidFill>
                  <a:ea typeface="Segoe UI" pitchFamily="34" charset="0"/>
                </a:rPr>
                <a:t>Users</a:t>
              </a:r>
            </a:p>
          </p:txBody>
        </p:sp>
      </p:grpSp>
      <p:sp>
        <p:nvSpPr>
          <p:cNvPr id="20" name="Right Arrow 19"/>
          <p:cNvSpPr>
            <a:spLocks noChangeArrowheads="1"/>
          </p:cNvSpPr>
          <p:nvPr/>
        </p:nvSpPr>
        <p:spPr bwMode="auto">
          <a:xfrm rot="10800000">
            <a:off x="7422033" y="2562380"/>
            <a:ext cx="1447650" cy="466236"/>
          </a:xfrm>
          <a:prstGeom prst="rightArrow">
            <a:avLst>
              <a:gd name="adj1" fmla="val 50000"/>
              <a:gd name="adj2" fmla="val 50083"/>
            </a:avLst>
          </a:prstGeom>
          <a:gradFill rotWithShape="1">
            <a:gsLst>
              <a:gs pos="0">
                <a:schemeClr val="bg1">
                  <a:gamma/>
                  <a:tint val="0"/>
                  <a:invGamma/>
                  <a:alpha val="0"/>
                </a:schemeClr>
              </a:gs>
              <a:gs pos="100000">
                <a:schemeClr val="bg1">
                  <a:alpha val="50000"/>
                </a:schemeClr>
              </a:gs>
            </a:gsLst>
            <a:lin ang="0" scaled="1"/>
          </a:gradFill>
          <a:ln w="9525" algn="ctr">
            <a:noFill/>
            <a:miter lim="800000"/>
            <a:headEnd/>
            <a:tailEnd/>
          </a:ln>
          <a:effectLst/>
        </p:spPr>
        <p:txBody>
          <a:bodyPr rot="10800000" anchor="ctr"/>
          <a:lstStyle/>
          <a:p>
            <a:pPr algn="ctr" defTabSz="932498">
              <a:defRPr/>
            </a:pPr>
            <a:endParaRPr lang="en-US" sz="1836">
              <a:solidFill>
                <a:srgbClr val="FFFFFF"/>
              </a:solidFill>
            </a:endParaRPr>
          </a:p>
        </p:txBody>
      </p:sp>
      <p:grpSp>
        <p:nvGrpSpPr>
          <p:cNvPr id="21" name="Group 107"/>
          <p:cNvGrpSpPr>
            <a:grpSpLocks/>
          </p:cNvGrpSpPr>
          <p:nvPr/>
        </p:nvGrpSpPr>
        <p:grpSpPr bwMode="auto">
          <a:xfrm>
            <a:off x="9598361" y="2640090"/>
            <a:ext cx="1120552" cy="1246532"/>
            <a:chOff x="310197" y="2086450"/>
            <a:chExt cx="2137972" cy="2600173"/>
          </a:xfrm>
        </p:grpSpPr>
        <p:pic>
          <p:nvPicPr>
            <p:cNvPr id="22" name="Picture 2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0197" y="2086450"/>
              <a:ext cx="1436442" cy="1473168"/>
            </a:xfrm>
            <a:prstGeom prst="rect">
              <a:avLst/>
            </a:prstGeom>
            <a:noFill/>
            <a:ln w="9525">
              <a:noFill/>
              <a:miter lim="800000"/>
              <a:headEnd/>
              <a:tailEnd/>
            </a:ln>
          </p:spPr>
        </p:pic>
        <p:grpSp>
          <p:nvGrpSpPr>
            <p:cNvPr id="23" name="Group 109"/>
            <p:cNvGrpSpPr>
              <a:grpSpLocks/>
            </p:cNvGrpSpPr>
            <p:nvPr/>
          </p:nvGrpSpPr>
          <p:grpSpPr bwMode="auto">
            <a:xfrm>
              <a:off x="531812" y="2823034"/>
              <a:ext cx="1916357" cy="1863589"/>
              <a:chOff x="1142722" y="3752198"/>
              <a:chExt cx="1151885" cy="956735"/>
            </a:xfrm>
          </p:grpSpPr>
          <p:pic>
            <p:nvPicPr>
              <p:cNvPr id="24" name="Picture 2" descr="D:\Projects\Microsoft\DPM PartnerVideo\images\platform.png"/>
              <p:cNvPicPr>
                <a:picLocks noChangeAspect="1" noChangeArrowheads="1"/>
              </p:cNvPicPr>
              <p:nvPr/>
            </p:nvPicPr>
            <p:blipFill>
              <a:blip r:embed="rId8" cstate="email">
                <a:duotone>
                  <a:srgbClr val="5082B9">
                    <a:shade val="45000"/>
                    <a:satMod val="135000"/>
                  </a:srgbClr>
                  <a:prstClr val="white"/>
                </a:duotone>
                <a:lum bright="-30000"/>
                <a:extLst>
                  <a:ext uri="{28A0092B-C50C-407E-A947-70E740481C1C}">
                    <a14:useLocalDpi xmlns:a14="http://schemas.microsoft.com/office/drawing/2010/main"/>
                  </a:ext>
                </a:extLst>
              </a:blip>
              <a:srcRect/>
              <a:stretch>
                <a:fillRect/>
              </a:stretch>
            </p:blipFill>
            <p:spPr bwMode="auto">
              <a:xfrm>
                <a:off x="1142722" y="3896830"/>
                <a:ext cx="1151885" cy="812103"/>
              </a:xfrm>
              <a:prstGeom prst="rect">
                <a:avLst/>
              </a:prstGeom>
              <a:noFill/>
              <a:effectLst>
                <a:outerShdw blurRad="50800" dist="38100" dir="2700000" algn="tl" rotWithShape="0">
                  <a:prstClr val="black">
                    <a:alpha val="40000"/>
                  </a:prstClr>
                </a:outerShdw>
              </a:effectLst>
            </p:spPr>
          </p:pic>
          <p:pic>
            <p:nvPicPr>
              <p:cNvPr id="25" name="Picture 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441222" y="3752198"/>
                <a:ext cx="554884" cy="724552"/>
              </a:xfrm>
              <a:prstGeom prst="rect">
                <a:avLst/>
              </a:prstGeom>
              <a:noFill/>
              <a:ln w="9525">
                <a:noFill/>
                <a:miter lim="800000"/>
                <a:headEnd/>
                <a:tailEnd/>
              </a:ln>
            </p:spPr>
          </p:pic>
        </p:grpSp>
      </p:grpSp>
      <p:grpSp>
        <p:nvGrpSpPr>
          <p:cNvPr id="26" name="Group 29"/>
          <p:cNvGrpSpPr>
            <a:grpSpLocks/>
          </p:cNvGrpSpPr>
          <p:nvPr/>
        </p:nvGrpSpPr>
        <p:grpSpPr bwMode="auto">
          <a:xfrm>
            <a:off x="6427782" y="2243460"/>
            <a:ext cx="879277" cy="1031221"/>
            <a:chOff x="1594" y="2892"/>
            <a:chExt cx="543" cy="637"/>
          </a:xfrm>
        </p:grpSpPr>
        <p:pic>
          <p:nvPicPr>
            <p:cNvPr id="27"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12" y="2892"/>
              <a:ext cx="462" cy="528"/>
            </a:xfrm>
            <a:prstGeom prst="rect">
              <a:avLst/>
            </a:prstGeom>
            <a:noFill/>
            <a:ln w="9525">
              <a:noFill/>
              <a:miter lim="800000"/>
              <a:headEnd/>
              <a:tailEnd/>
            </a:ln>
          </p:spPr>
        </p:pic>
        <p:sp>
          <p:nvSpPr>
            <p:cNvPr id="28" name="TextBox 16"/>
            <p:cNvSpPr txBox="1">
              <a:spLocks noChangeArrowheads="1"/>
            </p:cNvSpPr>
            <p:nvPr/>
          </p:nvSpPr>
          <p:spPr bwMode="auto">
            <a:xfrm>
              <a:off x="1594" y="3356"/>
              <a:ext cx="543" cy="173"/>
            </a:xfrm>
            <a:prstGeom prst="rect">
              <a:avLst/>
            </a:prstGeom>
            <a:noFill/>
            <a:ln w="9525">
              <a:noFill/>
              <a:miter lim="800000"/>
              <a:headEnd/>
              <a:tailEnd/>
            </a:ln>
          </p:spPr>
          <p:txBody>
            <a:bodyPr wrap="none">
              <a:spAutoFit/>
            </a:bodyPr>
            <a:lstStyle/>
            <a:p>
              <a:pPr defTabSz="932498"/>
              <a:r>
                <a:rPr lang="en-US" sz="1224" dirty="0">
                  <a:solidFill>
                    <a:srgbClr val="FFFFFF"/>
                  </a:solidFill>
                  <a:ea typeface="Segoe UI" pitchFamily="34" charset="0"/>
                </a:rPr>
                <a:t>Templates</a:t>
              </a:r>
            </a:p>
          </p:txBody>
        </p:sp>
      </p:grpSp>
      <p:sp>
        <p:nvSpPr>
          <p:cNvPr id="31" name="TextBox 30"/>
          <p:cNvSpPr txBox="1">
            <a:spLocks noChangeArrowheads="1"/>
          </p:cNvSpPr>
          <p:nvPr/>
        </p:nvSpPr>
        <p:spPr bwMode="auto">
          <a:xfrm>
            <a:off x="5523330" y="3117659"/>
            <a:ext cx="897810" cy="657359"/>
          </a:xfrm>
          <a:prstGeom prst="rect">
            <a:avLst/>
          </a:prstGeom>
          <a:noFill/>
          <a:ln w="9525">
            <a:noFill/>
            <a:miter lim="800000"/>
            <a:headEnd/>
            <a:tailEnd/>
          </a:ln>
        </p:spPr>
        <p:txBody>
          <a:bodyPr wrap="none">
            <a:spAutoFit/>
          </a:bodyPr>
          <a:lstStyle/>
          <a:p>
            <a:pPr algn="ctr" defTabSz="932498"/>
            <a:r>
              <a:rPr lang="en-US" sz="1836" dirty="0">
                <a:solidFill>
                  <a:srgbClr val="FFFFFF"/>
                </a:solidFill>
              </a:rPr>
              <a:t>VMM</a:t>
            </a:r>
          </a:p>
          <a:p>
            <a:pPr algn="ctr" defTabSz="932498"/>
            <a:r>
              <a:rPr lang="en-US" sz="1836" dirty="0">
                <a:solidFill>
                  <a:srgbClr val="FFFFFF"/>
                </a:solidFill>
              </a:rPr>
              <a:t>Library</a:t>
            </a:r>
          </a:p>
        </p:txBody>
      </p:sp>
      <p:grpSp>
        <p:nvGrpSpPr>
          <p:cNvPr id="33" name="Group 6"/>
          <p:cNvGrpSpPr>
            <a:grpSpLocks/>
          </p:cNvGrpSpPr>
          <p:nvPr/>
        </p:nvGrpSpPr>
        <p:grpSpPr bwMode="auto">
          <a:xfrm>
            <a:off x="11005801" y="2283956"/>
            <a:ext cx="746223" cy="1884325"/>
            <a:chOff x="6518" y="1519"/>
            <a:chExt cx="976" cy="2465"/>
          </a:xfrm>
        </p:grpSpPr>
        <p:pic>
          <p:nvPicPr>
            <p:cNvPr id="34" name="Picture 5" descr="\\192.168.10.9\Shared\Design\Microsoft Events Presentation Resource DVD\DVD_ART36\Artwork_Imagery\Icons - Illustrations\People\White silhouettes\man person.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18" y="1519"/>
              <a:ext cx="976" cy="2279"/>
            </a:xfrm>
            <a:prstGeom prst="rect">
              <a:avLst/>
            </a:prstGeom>
            <a:noFill/>
            <a:ln w="9525">
              <a:noFill/>
              <a:miter lim="800000"/>
              <a:headEnd/>
              <a:tailEnd/>
            </a:ln>
          </p:spPr>
        </p:pic>
        <p:sp>
          <p:nvSpPr>
            <p:cNvPr id="35" name="Oval 8"/>
            <p:cNvSpPr>
              <a:spLocks noChangeArrowheads="1"/>
            </p:cNvSpPr>
            <p:nvPr/>
          </p:nvSpPr>
          <p:spPr bwMode="auto">
            <a:xfrm>
              <a:off x="6623" y="3168"/>
              <a:ext cx="816" cy="816"/>
            </a:xfrm>
            <a:prstGeom prst="ellipse">
              <a:avLst/>
            </a:prstGeom>
            <a:solidFill>
              <a:srgbClr val="3F7C37">
                <a:alpha val="89999"/>
              </a:srgbClr>
            </a:solidFill>
            <a:ln w="9525">
              <a:noFill/>
              <a:round/>
              <a:headEnd/>
              <a:tailEnd/>
            </a:ln>
          </p:spPr>
          <p:txBody>
            <a:bodyPr lIns="0" rIns="0" anchor="ctr"/>
            <a:lstStyle/>
            <a:p>
              <a:pPr algn="ctr" defTabSz="932498"/>
              <a:r>
                <a:rPr lang="en-US" sz="1122" dirty="0">
                  <a:solidFill>
                    <a:srgbClr val="FFFFFF"/>
                  </a:solidFill>
                </a:rPr>
                <a:t>DC Admin</a:t>
              </a:r>
            </a:p>
          </p:txBody>
        </p:sp>
      </p:grpSp>
      <p:grpSp>
        <p:nvGrpSpPr>
          <p:cNvPr id="36" name="Group 52"/>
          <p:cNvGrpSpPr>
            <a:grpSpLocks/>
          </p:cNvGrpSpPr>
          <p:nvPr/>
        </p:nvGrpSpPr>
        <p:grpSpPr bwMode="auto">
          <a:xfrm>
            <a:off x="1592567" y="2792600"/>
            <a:ext cx="1827123" cy="1090781"/>
            <a:chOff x="2927" y="1536"/>
            <a:chExt cx="1696" cy="1276"/>
          </a:xfrm>
        </p:grpSpPr>
        <p:sp>
          <p:nvSpPr>
            <p:cNvPr id="37" name="Right Arrow 76"/>
            <p:cNvSpPr>
              <a:spLocks noChangeArrowheads="1"/>
            </p:cNvSpPr>
            <p:nvPr/>
          </p:nvSpPr>
          <p:spPr bwMode="auto">
            <a:xfrm>
              <a:off x="2927" y="1536"/>
              <a:ext cx="1628" cy="1276"/>
            </a:xfrm>
            <a:prstGeom prst="rightArrow">
              <a:avLst>
                <a:gd name="adj1" fmla="val 50000"/>
                <a:gd name="adj2" fmla="val 49970"/>
              </a:avLst>
            </a:prstGeom>
            <a:gradFill rotWithShape="1">
              <a:gsLst>
                <a:gs pos="0">
                  <a:schemeClr val="bg1">
                    <a:gamma/>
                    <a:tint val="0"/>
                    <a:invGamma/>
                    <a:alpha val="0"/>
                  </a:schemeClr>
                </a:gs>
                <a:gs pos="100000">
                  <a:schemeClr val="bg1">
                    <a:alpha val="50000"/>
                  </a:schemeClr>
                </a:gs>
              </a:gsLst>
              <a:lin ang="0" scaled="1"/>
            </a:gradFill>
            <a:ln w="9525" algn="ctr">
              <a:noFill/>
              <a:miter lim="800000"/>
              <a:headEnd/>
              <a:tailEnd/>
            </a:ln>
          </p:spPr>
          <p:txBody>
            <a:bodyPr lIns="112004" tIns="0" rIns="0" bIns="56001" anchor="ctr"/>
            <a:lstStyle/>
            <a:p>
              <a:pPr defTabSz="1118719"/>
              <a:endParaRPr lang="en-US" sz="1224" b="1">
                <a:solidFill>
                  <a:srgbClr val="FFFFFF"/>
                </a:solidFill>
              </a:endParaRPr>
            </a:p>
          </p:txBody>
        </p:sp>
        <p:sp>
          <p:nvSpPr>
            <p:cNvPr id="38" name="Text Box 54"/>
            <p:cNvSpPr txBox="1">
              <a:spLocks noChangeArrowheads="1"/>
            </p:cNvSpPr>
            <p:nvPr/>
          </p:nvSpPr>
          <p:spPr bwMode="auto">
            <a:xfrm>
              <a:off x="3291" y="2027"/>
              <a:ext cx="1332" cy="181"/>
            </a:xfrm>
            <a:prstGeom prst="rect">
              <a:avLst/>
            </a:prstGeom>
            <a:noFill/>
            <a:ln w="9525">
              <a:noFill/>
              <a:miter lim="800000"/>
              <a:headEnd/>
              <a:tailEnd/>
            </a:ln>
          </p:spPr>
          <p:txBody>
            <a:bodyPr lIns="112004" tIns="0" rIns="112004" bIns="56001" anchor="ctr"/>
            <a:lstStyle/>
            <a:p>
              <a:pPr algn="ctr" defTabSz="1118719"/>
              <a:endParaRPr lang="en-US" sz="1122">
                <a:solidFill>
                  <a:srgbClr val="FFFFFF"/>
                </a:solidFill>
              </a:endParaRPr>
            </a:p>
          </p:txBody>
        </p:sp>
        <p:sp>
          <p:nvSpPr>
            <p:cNvPr id="39" name="Text Box 55"/>
            <p:cNvSpPr txBox="1">
              <a:spLocks noChangeArrowheads="1"/>
            </p:cNvSpPr>
            <p:nvPr/>
          </p:nvSpPr>
          <p:spPr bwMode="auto">
            <a:xfrm>
              <a:off x="3328" y="2089"/>
              <a:ext cx="1068" cy="181"/>
            </a:xfrm>
            <a:prstGeom prst="rect">
              <a:avLst/>
            </a:prstGeom>
            <a:noFill/>
            <a:ln w="9525">
              <a:noFill/>
              <a:miter lim="800000"/>
              <a:headEnd/>
              <a:tailEnd/>
            </a:ln>
          </p:spPr>
          <p:txBody>
            <a:bodyPr lIns="112004" tIns="0" rIns="112004" bIns="0" anchor="ctr"/>
            <a:lstStyle/>
            <a:p>
              <a:pPr algn="ctr" defTabSz="1118719"/>
              <a:r>
                <a:rPr lang="en-US" sz="1122" dirty="0">
                  <a:solidFill>
                    <a:srgbClr val="FFFFFF"/>
                  </a:solidFill>
                </a:rPr>
                <a:t>User Roles</a:t>
              </a:r>
            </a:p>
          </p:txBody>
        </p:sp>
        <p:sp>
          <p:nvSpPr>
            <p:cNvPr id="40" name="Text Box 56"/>
            <p:cNvSpPr txBox="1">
              <a:spLocks noChangeArrowheads="1"/>
            </p:cNvSpPr>
            <p:nvPr/>
          </p:nvSpPr>
          <p:spPr bwMode="auto">
            <a:xfrm>
              <a:off x="3426" y="2496"/>
              <a:ext cx="1068" cy="182"/>
            </a:xfrm>
            <a:prstGeom prst="rect">
              <a:avLst/>
            </a:prstGeom>
            <a:noFill/>
            <a:ln w="9525">
              <a:noFill/>
              <a:miter lim="800000"/>
              <a:headEnd/>
              <a:tailEnd/>
            </a:ln>
          </p:spPr>
          <p:txBody>
            <a:bodyPr lIns="112004" tIns="0" rIns="112004" bIns="56001" anchor="ctr"/>
            <a:lstStyle/>
            <a:p>
              <a:pPr algn="ctr" defTabSz="1118719"/>
              <a:endParaRPr lang="en-US" sz="1122">
                <a:solidFill>
                  <a:srgbClr val="FFFFFF"/>
                </a:solidFill>
              </a:endParaRPr>
            </a:p>
          </p:txBody>
        </p:sp>
      </p:grpSp>
      <p:grpSp>
        <p:nvGrpSpPr>
          <p:cNvPr id="41" name="Group 62"/>
          <p:cNvGrpSpPr>
            <a:grpSpLocks/>
          </p:cNvGrpSpPr>
          <p:nvPr/>
        </p:nvGrpSpPr>
        <p:grpSpPr bwMode="auto">
          <a:xfrm flipH="1">
            <a:off x="7966112" y="2795503"/>
            <a:ext cx="1755316" cy="1091120"/>
            <a:chOff x="1247" y="1968"/>
            <a:chExt cx="1028" cy="866"/>
          </a:xfrm>
        </p:grpSpPr>
        <p:sp>
          <p:nvSpPr>
            <p:cNvPr id="42" name="Right Arrow 41"/>
            <p:cNvSpPr>
              <a:spLocks noChangeArrowheads="1"/>
            </p:cNvSpPr>
            <p:nvPr/>
          </p:nvSpPr>
          <p:spPr bwMode="auto">
            <a:xfrm>
              <a:off x="1247" y="1968"/>
              <a:ext cx="1028" cy="866"/>
            </a:xfrm>
            <a:prstGeom prst="rightArrow">
              <a:avLst>
                <a:gd name="adj1" fmla="val 50000"/>
                <a:gd name="adj2" fmla="val 49939"/>
              </a:avLst>
            </a:prstGeom>
            <a:gradFill rotWithShape="1">
              <a:gsLst>
                <a:gs pos="0">
                  <a:schemeClr val="bg1">
                    <a:gamma/>
                    <a:tint val="0"/>
                    <a:invGamma/>
                    <a:alpha val="0"/>
                  </a:schemeClr>
                </a:gs>
                <a:gs pos="100000">
                  <a:schemeClr val="bg1">
                    <a:alpha val="50000"/>
                  </a:schemeClr>
                </a:gs>
              </a:gsLst>
              <a:lin ang="0" scaled="1"/>
            </a:gradFill>
            <a:ln w="9525" algn="ctr">
              <a:noFill/>
              <a:miter lim="800000"/>
              <a:headEnd/>
              <a:tailEnd/>
            </a:ln>
          </p:spPr>
          <p:txBody>
            <a:bodyPr lIns="112004" tIns="0" rIns="0" bIns="56001" anchor="ctr"/>
            <a:lstStyle/>
            <a:p>
              <a:pPr defTabSz="1118719"/>
              <a:endParaRPr lang="en-US" sz="1224" b="1">
                <a:solidFill>
                  <a:srgbClr val="FFFFFF"/>
                </a:solidFill>
              </a:endParaRPr>
            </a:p>
          </p:txBody>
        </p:sp>
        <p:sp>
          <p:nvSpPr>
            <p:cNvPr id="43" name="Text Box 60"/>
            <p:cNvSpPr txBox="1">
              <a:spLocks noChangeArrowheads="1"/>
            </p:cNvSpPr>
            <p:nvPr/>
          </p:nvSpPr>
          <p:spPr bwMode="auto">
            <a:xfrm>
              <a:off x="1439" y="2340"/>
              <a:ext cx="706" cy="108"/>
            </a:xfrm>
            <a:prstGeom prst="rect">
              <a:avLst/>
            </a:prstGeom>
            <a:noFill/>
            <a:ln w="9525">
              <a:noFill/>
              <a:miter lim="800000"/>
              <a:headEnd/>
              <a:tailEnd/>
            </a:ln>
          </p:spPr>
          <p:txBody>
            <a:bodyPr lIns="112004" tIns="0" rIns="112004" bIns="0" anchor="ctr"/>
            <a:lstStyle/>
            <a:p>
              <a:pPr algn="ctr" defTabSz="1118719"/>
              <a:r>
                <a:rPr lang="en-US" sz="1122" dirty="0">
                  <a:solidFill>
                    <a:srgbClr val="FFFFFF"/>
                  </a:solidFill>
                </a:rPr>
                <a:t>Publish</a:t>
              </a:r>
            </a:p>
          </p:txBody>
        </p:sp>
      </p:grpSp>
      <p:pic>
        <p:nvPicPr>
          <p:cNvPr id="44" name="Content Placeholder 37"/>
          <p:cNvPicPr>
            <a:picLocks noGrp="1"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53272" y="5457751"/>
            <a:ext cx="1349270" cy="518554"/>
          </a:xfrm>
          <a:prstGeom prst="rect">
            <a:avLst/>
          </a:prstGeom>
          <a:noFill/>
          <a:ln w="9525">
            <a:noFill/>
            <a:miter lim="800000"/>
            <a:headEnd/>
            <a:tailEnd/>
          </a:ln>
          <a:effectLst/>
        </p:spPr>
      </p:pic>
      <p:grpSp>
        <p:nvGrpSpPr>
          <p:cNvPr id="4" name="Group 3"/>
          <p:cNvGrpSpPr/>
          <p:nvPr/>
        </p:nvGrpSpPr>
        <p:grpSpPr>
          <a:xfrm>
            <a:off x="8060237" y="5484173"/>
            <a:ext cx="542135" cy="682550"/>
            <a:chOff x="7900249" y="5663149"/>
            <a:chExt cx="531490" cy="669322"/>
          </a:xfrm>
        </p:grpSpPr>
        <p:sp>
          <p:nvSpPr>
            <p:cNvPr id="18" name="TextBox 30"/>
            <p:cNvSpPr txBox="1">
              <a:spLocks noChangeArrowheads="1"/>
            </p:cNvSpPr>
            <p:nvPr/>
          </p:nvSpPr>
          <p:spPr bwMode="auto">
            <a:xfrm>
              <a:off x="7900249" y="6072598"/>
              <a:ext cx="531490" cy="259873"/>
            </a:xfrm>
            <a:prstGeom prst="rect">
              <a:avLst/>
            </a:prstGeom>
            <a:noFill/>
            <a:ln w="9525">
              <a:noFill/>
              <a:miter lim="800000"/>
              <a:headEnd/>
              <a:tailEnd/>
            </a:ln>
          </p:spPr>
          <p:txBody>
            <a:bodyPr wrap="none">
              <a:spAutoFit/>
            </a:bodyPr>
            <a:lstStyle/>
            <a:p>
              <a:pPr algn="ctr" defTabSz="930917"/>
              <a:r>
                <a:rPr lang="en-US" sz="1122" dirty="0">
                  <a:solidFill>
                    <a:srgbClr val="FFFFFF"/>
                  </a:solidFill>
                  <a:ea typeface="Segoe UI" pitchFamily="34" charset="0"/>
                </a:rPr>
                <a:t>Hosts</a:t>
              </a:r>
            </a:p>
          </p:txBody>
        </p:sp>
        <p:pic>
          <p:nvPicPr>
            <p:cNvPr id="46" name="Picture 112"/>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990576" y="5663149"/>
              <a:ext cx="350837" cy="482600"/>
            </a:xfrm>
            <a:prstGeom prst="rect">
              <a:avLst/>
            </a:prstGeom>
            <a:noFill/>
            <a:ln w="9525">
              <a:noFill/>
              <a:miter lim="800000"/>
              <a:headEnd/>
              <a:tailEnd/>
            </a:ln>
            <a:effectLst/>
          </p:spPr>
        </p:pic>
      </p:grpSp>
      <p:grpSp>
        <p:nvGrpSpPr>
          <p:cNvPr id="47" name="Group 46"/>
          <p:cNvGrpSpPr/>
          <p:nvPr/>
        </p:nvGrpSpPr>
        <p:grpSpPr>
          <a:xfrm>
            <a:off x="1011268" y="2285526"/>
            <a:ext cx="792393" cy="1962076"/>
            <a:chOff x="5525641" y="2209800"/>
            <a:chExt cx="1485900" cy="3629025"/>
          </a:xfrm>
        </p:grpSpPr>
        <p:pic>
          <p:nvPicPr>
            <p:cNvPr id="48" name="Picture 6" descr="\\192.168.10.9\Shared\Design\Microsoft Events Presentation Resource DVD\DVD_ART36\Artwork_Imagery\Icons - Illustrations\People\White silhouettes\woman person 3.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525641" y="2209800"/>
              <a:ext cx="1485900" cy="3459811"/>
            </a:xfrm>
            <a:prstGeom prst="rect">
              <a:avLst/>
            </a:prstGeom>
            <a:noFill/>
            <a:ln w="9525">
              <a:noFill/>
              <a:miter lim="800000"/>
              <a:headEnd/>
              <a:tailEnd/>
            </a:ln>
          </p:spPr>
        </p:pic>
        <p:sp>
          <p:nvSpPr>
            <p:cNvPr id="49" name="Oval 8"/>
            <p:cNvSpPr>
              <a:spLocks noChangeArrowheads="1"/>
            </p:cNvSpPr>
            <p:nvPr/>
          </p:nvSpPr>
          <p:spPr bwMode="auto">
            <a:xfrm>
              <a:off x="5705836" y="4713167"/>
              <a:ext cx="1125511" cy="1125658"/>
            </a:xfrm>
            <a:prstGeom prst="ellipse">
              <a:avLst/>
            </a:prstGeom>
            <a:solidFill>
              <a:srgbClr val="21639F">
                <a:alpha val="89803"/>
              </a:srgbClr>
            </a:solidFill>
            <a:ln w="9525">
              <a:noFill/>
              <a:round/>
              <a:headEnd/>
              <a:tailEnd/>
            </a:ln>
          </p:spPr>
          <p:txBody>
            <a:bodyPr wrap="none" anchor="ctr"/>
            <a:lstStyle/>
            <a:p>
              <a:pPr algn="ctr" defTabSz="932498"/>
              <a:r>
                <a:rPr lang="en-US" sz="1020" dirty="0">
                  <a:solidFill>
                    <a:srgbClr val="FFFFFF"/>
                  </a:solidFill>
                </a:rPr>
                <a:t>App</a:t>
              </a:r>
            </a:p>
            <a:p>
              <a:pPr algn="ctr" defTabSz="932498"/>
              <a:r>
                <a:rPr lang="en-US" sz="1020" dirty="0">
                  <a:solidFill>
                    <a:srgbClr val="FFFFFF"/>
                  </a:solidFill>
                </a:rPr>
                <a:t>Owner</a:t>
              </a:r>
            </a:p>
          </p:txBody>
        </p:sp>
      </p:grpSp>
      <p:pic>
        <p:nvPicPr>
          <p:cNvPr id="50" name="Picture 4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437413" y="2146295"/>
            <a:ext cx="4450975" cy="2492390"/>
          </a:xfrm>
          <a:prstGeom prst="rect">
            <a:avLst/>
          </a:prstGeom>
        </p:spPr>
      </p:pic>
      <p:grpSp>
        <p:nvGrpSpPr>
          <p:cNvPr id="55" name="Group 54"/>
          <p:cNvGrpSpPr/>
          <p:nvPr/>
        </p:nvGrpSpPr>
        <p:grpSpPr>
          <a:xfrm>
            <a:off x="8356894" y="357977"/>
            <a:ext cx="3811813" cy="450625"/>
            <a:chOff x="7546893" y="820002"/>
            <a:chExt cx="4363151" cy="515937"/>
          </a:xfrm>
        </p:grpSpPr>
        <p:pic>
          <p:nvPicPr>
            <p:cNvPr id="56" name="Picture 2"/>
            <p:cNvPicPr>
              <a:picLocks noChangeAspect="1" noChangeArrowheads="1"/>
            </p:cNvPicPr>
            <p:nvPr/>
          </p:nvPicPr>
          <p:blipFill>
            <a:blip r:embed="rId16" cstate="email">
              <a:lum bright="100000"/>
              <a:extLst>
                <a:ext uri="{28A0092B-C50C-407E-A947-70E740481C1C}">
                  <a14:useLocalDpi xmlns:a14="http://schemas.microsoft.com/office/drawing/2010/main"/>
                </a:ext>
              </a:extLst>
            </a:blip>
            <a:srcRect/>
            <a:stretch>
              <a:fillRect/>
            </a:stretch>
          </p:blipFill>
          <p:spPr bwMode="auto">
            <a:xfrm>
              <a:off x="10005045" y="820002"/>
              <a:ext cx="1904999" cy="515937"/>
            </a:xfrm>
            <a:prstGeom prst="rect">
              <a:avLst/>
            </a:prstGeom>
            <a:noFill/>
            <a:ln w="9525">
              <a:noFill/>
              <a:miter lim="800000"/>
              <a:headEnd/>
              <a:tailEnd/>
            </a:ln>
          </p:spPr>
        </p:pic>
        <p:pic>
          <p:nvPicPr>
            <p:cNvPr id="57" name="Picture 2" descr="\\MAGNUM\Projects\Microsoft\Cloud Power FY12\Design\Icons\PNGs\SC.png"/>
            <p:cNvPicPr>
              <a:picLocks noChangeAspect="1" noChangeArrowheads="1"/>
            </p:cNvPicPr>
            <p:nvPr/>
          </p:nvPicPr>
          <p:blipFill>
            <a:blip r:embed="rId17" cstate="email">
              <a:lum bright="100000"/>
              <a:extLst>
                <a:ext uri="{28A0092B-C50C-407E-A947-70E740481C1C}">
                  <a14:useLocalDpi xmlns:a14="http://schemas.microsoft.com/office/drawing/2010/main"/>
                </a:ext>
              </a:extLst>
            </a:blip>
            <a:srcRect/>
            <a:stretch>
              <a:fillRect/>
            </a:stretch>
          </p:blipFill>
          <p:spPr bwMode="auto">
            <a:xfrm>
              <a:off x="7546893" y="835084"/>
              <a:ext cx="2155825" cy="485775"/>
            </a:xfrm>
            <a:prstGeom prst="rect">
              <a:avLst/>
            </a:prstGeom>
            <a:noFill/>
            <a:ln w="9525">
              <a:noFill/>
              <a:miter lim="800000"/>
              <a:headEnd/>
              <a:tailEnd/>
            </a:ln>
          </p:spPr>
        </p:pic>
      </p:grpSp>
    </p:spTree>
    <p:extLst>
      <p:ext uri="{BB962C8B-B14F-4D97-AF65-F5344CB8AC3E}">
        <p14:creationId xmlns:p14="http://schemas.microsoft.com/office/powerpoint/2010/main" val="815798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mph" presetSubtype="0" fill="hold" nodeType="clickEffect">
                                  <p:stCondLst>
                                    <p:cond delay="0"/>
                                  </p:stCondLst>
                                  <p:childTnLst>
                                    <p:animEffect transition="out" filter="fade">
                                      <p:cBhvr>
                                        <p:cTn id="72" dur="500" tmFilter="0, 0; .2, .5; .8, .5; 1, 0"/>
                                        <p:tgtEl>
                                          <p:spTgt spid="5"/>
                                        </p:tgtEl>
                                      </p:cBhvr>
                                    </p:animEffect>
                                    <p:animScale>
                                      <p:cBhvr>
                                        <p:cTn id="73" dur="250" autoRev="1" fill="hold"/>
                                        <p:tgtEl>
                                          <p:spTgt spid="5"/>
                                        </p:tgtEl>
                                      </p:cBhvr>
                                      <p:by x="105000" y="105000"/>
                                    </p:animScale>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right)">
                                      <p:cBhvr>
                                        <p:cTn id="78" dur="500"/>
                                        <p:tgtEl>
                                          <p:spTgt spid="41"/>
                                        </p:tgtEl>
                                      </p:cBhvr>
                                    </p:animEffect>
                                  </p:childTnLst>
                                </p:cTn>
                              </p:par>
                              <p:par>
                                <p:cTn id="79" presetID="10"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par>
                                <p:cTn id="82" presetID="10" presetClass="exit" presetSubtype="0" fill="hold" grpId="1" nodeType="withEffect">
                                  <p:stCondLst>
                                    <p:cond delay="0"/>
                                  </p:stCondLst>
                                  <p:childTnLst>
                                    <p:animEffect transition="out" filter="fade">
                                      <p:cBhvr>
                                        <p:cTn id="83" dur="500"/>
                                        <p:tgtEl>
                                          <p:spTgt spid="20"/>
                                        </p:tgtEl>
                                      </p:cBhvr>
                                    </p:animEffect>
                                    <p:set>
                                      <p:cBhvr>
                                        <p:cTn id="84" dur="1" fill="hold">
                                          <p:stCondLst>
                                            <p:cond delay="499"/>
                                          </p:stCondLst>
                                        </p:cTn>
                                        <p:tgtEl>
                                          <p:spTgt spid="20"/>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
                                        </p:tgtEl>
                                      </p:cBhvr>
                                    </p:animEffect>
                                    <p:set>
                                      <p:cBhvr>
                                        <p:cTn id="90" dur="1" fill="hold">
                                          <p:stCondLst>
                                            <p:cond delay="499"/>
                                          </p:stCondLst>
                                        </p:cTn>
                                        <p:tgtEl>
                                          <p:spTgt spid="5"/>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1"/>
                                        </p:tgtEl>
                                      </p:cBhvr>
                                    </p:animEffect>
                                    <p:set>
                                      <p:cBhvr>
                                        <p:cTn id="93" dur="1" fill="hold">
                                          <p:stCondLst>
                                            <p:cond delay="499"/>
                                          </p:stCondLst>
                                        </p:cTn>
                                        <p:tgtEl>
                                          <p:spTgt spid="31"/>
                                        </p:tgtEl>
                                        <p:attrNameLst>
                                          <p:attrName>style.visibility</p:attrName>
                                        </p:attrNameLst>
                                      </p:cBhvr>
                                      <p:to>
                                        <p:strVal val="hidden"/>
                                      </p:to>
                                    </p:se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par>
                                <p:cTn id="98" presetID="10" presetClass="entr" presetSubtype="0" fill="hold"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7" grpId="0"/>
      <p:bldP spid="8" grpId="0"/>
      <p:bldP spid="20" grpId="0" animBg="1"/>
      <p:bldP spid="20" grpId="1" animBg="1"/>
      <p:bldP spid="31" grpId="0"/>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9766" y="2593187"/>
            <a:ext cx="11310069" cy="847419"/>
          </a:xfrm>
          <a:prstGeom prst="rect">
            <a:avLst/>
          </a:prstGeom>
        </p:spPr>
        <p:txBody>
          <a:bodyPr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8974">
              <a:gradFill>
                <a:gsLst>
                  <a:gs pos="96667">
                    <a:srgbClr val="FFFFFF"/>
                  </a:gs>
                  <a:gs pos="90000">
                    <a:srgbClr val="FFFFFF"/>
                  </a:gs>
                </a:gsLst>
                <a:lin ang="5400000" scaled="0"/>
              </a:gradFill>
            </a:endParaRPr>
          </a:p>
        </p:txBody>
      </p:sp>
      <p:sp>
        <p:nvSpPr>
          <p:cNvPr id="4" name="Text Placeholder 3"/>
          <p:cNvSpPr>
            <a:spLocks noGrp="1"/>
          </p:cNvSpPr>
          <p:nvPr>
            <p:ph type="body" sz="quarter" idx="10"/>
          </p:nvPr>
        </p:nvSpPr>
        <p:spPr>
          <a:xfrm>
            <a:off x="813033" y="2357576"/>
            <a:ext cx="10805610" cy="1525161"/>
          </a:xfrm>
        </p:spPr>
        <p:txBody>
          <a:bodyPr/>
          <a:lstStyle/>
          <a:p>
            <a:pPr defTabSz="932229" fontAlgn="base">
              <a:spcBef>
                <a:spcPct val="0"/>
              </a:spcBef>
              <a:spcAft>
                <a:spcPct val="0"/>
              </a:spcAft>
            </a:pPr>
            <a:r>
              <a:rPr lang="en-US" sz="5506" dirty="0">
                <a:gradFill>
                  <a:gsLst>
                    <a:gs pos="0">
                      <a:srgbClr val="FFFFFF"/>
                    </a:gs>
                    <a:gs pos="100000">
                      <a:srgbClr val="FFFFFF"/>
                    </a:gs>
                  </a:gsLst>
                  <a:lin ang="5400000" scaled="0"/>
                </a:gradFill>
                <a:ea typeface="Segoe UI" pitchFamily="34" charset="0"/>
                <a:cs typeface="Segoe UI" pitchFamily="34" charset="0"/>
              </a:rPr>
              <a:t>ING Direct – Australia</a:t>
            </a:r>
          </a:p>
          <a:p>
            <a:pPr defTabSz="932229" fontAlgn="base">
              <a:spcBef>
                <a:spcPct val="0"/>
              </a:spcBef>
              <a:spcAft>
                <a:spcPct val="0"/>
              </a:spcAft>
            </a:pPr>
            <a:r>
              <a:rPr lang="en-US" sz="5506" dirty="0">
                <a:gradFill>
                  <a:gsLst>
                    <a:gs pos="0">
                      <a:srgbClr val="FFFFFF"/>
                    </a:gs>
                    <a:gs pos="100000">
                      <a:srgbClr val="FFFFFF"/>
                    </a:gs>
                  </a:gsLst>
                  <a:lin ang="5400000" scaled="0"/>
                </a:gradFill>
                <a:ea typeface="Segoe UI" pitchFamily="34" charset="0"/>
                <a:cs typeface="Segoe UI" pitchFamily="34" charset="0"/>
              </a:rPr>
              <a:t>Bank in a Box</a:t>
            </a:r>
          </a:p>
        </p:txBody>
      </p:sp>
    </p:spTree>
    <p:extLst>
      <p:ext uri="{BB962C8B-B14F-4D97-AF65-F5344CB8AC3E}">
        <p14:creationId xmlns:p14="http://schemas.microsoft.com/office/powerpoint/2010/main" val="15029076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ING DIRECT in Australia</a:t>
            </a:r>
            <a:endParaRPr lang="en-US" dirty="0"/>
          </a:p>
        </p:txBody>
      </p:sp>
      <p:pic>
        <p:nvPicPr>
          <p:cNvPr id="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6064" y="1211587"/>
            <a:ext cx="7542731" cy="539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43970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76" y="233618"/>
            <a:ext cx="11372310" cy="762677"/>
          </a:xfrm>
        </p:spPr>
        <p:txBody>
          <a:bodyPr/>
          <a:lstStyle/>
          <a:p>
            <a:r>
              <a:rPr lang="en-AU" dirty="0"/>
              <a:t>The ING Innovation Pipeline Challenge</a:t>
            </a:r>
            <a:endParaRPr lang="en-US" dirty="0"/>
          </a:p>
        </p:txBody>
      </p:sp>
      <p:sp>
        <p:nvSpPr>
          <p:cNvPr id="14" name="Rectangle 13"/>
          <p:cNvSpPr/>
          <p:nvPr/>
        </p:nvSpPr>
        <p:spPr bwMode="auto">
          <a:xfrm>
            <a:off x="1131417" y="4061620"/>
            <a:ext cx="2098606" cy="2098061"/>
          </a:xfrm>
          <a:prstGeom prst="rect">
            <a:avLst/>
          </a:prstGeom>
          <a:solidFill>
            <a:srgbClr val="C000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86462" tIns="186462" rIns="93239" bIns="46619" anchor="b"/>
          <a:lstStyle/>
          <a:p>
            <a:pPr algn="r" defTabSz="932190">
              <a:lnSpc>
                <a:spcPct val="90000"/>
              </a:lnSpc>
            </a:pPr>
            <a:r>
              <a:rPr lang="en-US" sz="3264" spc="-52" dirty="0">
                <a:solidFill>
                  <a:srgbClr val="FFFFFF"/>
                </a:solidFill>
                <a:latin typeface="Segoe UI Light"/>
              </a:rPr>
              <a:t>18 Month Project Backlog</a:t>
            </a:r>
          </a:p>
        </p:txBody>
      </p:sp>
      <p:sp>
        <p:nvSpPr>
          <p:cNvPr id="15" name="Rectangle 14"/>
          <p:cNvSpPr/>
          <p:nvPr/>
        </p:nvSpPr>
        <p:spPr bwMode="auto">
          <a:xfrm>
            <a:off x="6152869" y="4061620"/>
            <a:ext cx="2098606" cy="2098061"/>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3" tIns="46622" rIns="93243" bIns="46622" numCol="1" rtlCol="0" anchor="b" anchorCtr="0" compatLnSpc="1">
            <a:prstTxWarp prst="textNoShape">
              <a:avLst/>
            </a:prstTxWarp>
          </a:bodyPr>
          <a:lstStyle/>
          <a:p>
            <a:pPr algn="r" defTabSz="932190" fontAlgn="base">
              <a:lnSpc>
                <a:spcPct val="90000"/>
              </a:lnSpc>
              <a:spcBef>
                <a:spcPct val="0"/>
              </a:spcBef>
              <a:spcAft>
                <a:spcPct val="0"/>
              </a:spcAft>
            </a:pPr>
            <a:r>
              <a:rPr lang="en-US" sz="3264" dirty="0">
                <a:solidFill>
                  <a:srgbClr val="FFFFFF"/>
                </a:solidFill>
                <a:latin typeface="Segoe UI Light"/>
                <a:ea typeface="Segoe UI" pitchFamily="34" charset="0"/>
                <a:cs typeface="Segoe UI" pitchFamily="34" charset="0"/>
              </a:rPr>
              <a:t>Business Innovation</a:t>
            </a:r>
          </a:p>
          <a:p>
            <a:pPr algn="r" defTabSz="932190" fontAlgn="base">
              <a:lnSpc>
                <a:spcPct val="90000"/>
              </a:lnSpc>
              <a:spcBef>
                <a:spcPct val="0"/>
              </a:spcBef>
              <a:spcAft>
                <a:spcPct val="0"/>
              </a:spcAft>
            </a:pPr>
            <a:r>
              <a:rPr lang="en-US" sz="3264" spc="-52" dirty="0">
                <a:solidFill>
                  <a:srgbClr val="FFFFFF"/>
                </a:solidFill>
                <a:latin typeface="Segoe UI Light"/>
                <a:cs typeface="Segoe UI" pitchFamily="34" charset="0"/>
              </a:rPr>
              <a:t>delayed</a:t>
            </a:r>
            <a:endParaRPr lang="en-US" sz="3264" spc="-52" dirty="0">
              <a:solidFill>
                <a:srgbClr val="FFFFFF"/>
              </a:solidFill>
              <a:latin typeface="Segoe UI Light"/>
            </a:endParaRPr>
          </a:p>
        </p:txBody>
      </p:sp>
      <p:sp>
        <p:nvSpPr>
          <p:cNvPr id="18" name="Rectangle 17"/>
          <p:cNvSpPr/>
          <p:nvPr/>
        </p:nvSpPr>
        <p:spPr bwMode="auto">
          <a:xfrm>
            <a:off x="8773458" y="1670386"/>
            <a:ext cx="2098606" cy="2098061"/>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86462" tIns="186462" rIns="93239" bIns="46619" anchor="b"/>
          <a:lstStyle/>
          <a:p>
            <a:pPr algn="r" defTabSz="932190">
              <a:lnSpc>
                <a:spcPct val="90000"/>
              </a:lnSpc>
            </a:pPr>
            <a:r>
              <a:rPr lang="en-US" sz="2448" spc="-52" dirty="0">
                <a:solidFill>
                  <a:srgbClr val="FFFFFF"/>
                </a:solidFill>
                <a:latin typeface="Segoe UI Light"/>
              </a:rPr>
              <a:t>Challenged Project</a:t>
            </a:r>
          </a:p>
          <a:p>
            <a:pPr algn="r" defTabSz="932190">
              <a:lnSpc>
                <a:spcPct val="90000"/>
              </a:lnSpc>
            </a:pPr>
            <a:r>
              <a:rPr lang="en-US" sz="2448" spc="-52" dirty="0">
                <a:solidFill>
                  <a:srgbClr val="FFFFFF"/>
                </a:solidFill>
                <a:latin typeface="Segoe UI Light"/>
              </a:rPr>
              <a:t>Management</a:t>
            </a:r>
            <a:endParaRPr lang="en-US" sz="1224" spc="-52" dirty="0">
              <a:solidFill>
                <a:srgbClr val="FFFFFF"/>
              </a:solidFill>
              <a:latin typeface="Segoe UI Light"/>
            </a:endParaRPr>
          </a:p>
        </p:txBody>
      </p:sp>
      <p:sp>
        <p:nvSpPr>
          <p:cNvPr id="21" name="Rectangle 20"/>
          <p:cNvSpPr/>
          <p:nvPr/>
        </p:nvSpPr>
        <p:spPr bwMode="auto">
          <a:xfrm>
            <a:off x="3573289" y="1670386"/>
            <a:ext cx="2098606" cy="2098061"/>
          </a:xfrm>
          <a:prstGeom prst="rect">
            <a:avLst/>
          </a:prstGeom>
          <a:solidFill>
            <a:schemeClr val="accent3">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86462" tIns="186462" rIns="93239" bIns="46619" anchor="b"/>
          <a:lstStyle/>
          <a:p>
            <a:pPr algn="r" defTabSz="932190">
              <a:lnSpc>
                <a:spcPct val="90000"/>
              </a:lnSpc>
            </a:pPr>
            <a:r>
              <a:rPr lang="en-US" sz="3264" spc="-52" dirty="0">
                <a:solidFill>
                  <a:srgbClr val="FFFFFF"/>
                </a:solidFill>
                <a:latin typeface="Segoe UI Light"/>
              </a:rPr>
              <a:t>Inability to take on New Work</a:t>
            </a:r>
          </a:p>
        </p:txBody>
      </p:sp>
      <p:pic>
        <p:nvPicPr>
          <p:cNvPr id="1026" name="Picture 2" descr="C:\Users\stefos\AppData\Local\Microsoft\Windows\Temporary Internet Files\Content.IE5\GPG23PPN\MP900422184[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31420" y="1670391"/>
            <a:ext cx="2098605" cy="2098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4" descr="C:\Users\stefos\AppData\Local\Microsoft\Windows\Temporary Internet Files\Content.IE5\GPG23PPN\MP900316769[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73289" y="4061622"/>
            <a:ext cx="2098606" cy="21170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9" name="Picture 5" descr="C:\Users\stefos\AppData\Local\Microsoft\Windows\Temporary Internet Files\Content.IE5\EOHUYSLC\MP900401567[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773458" y="4061620"/>
            <a:ext cx="2098606" cy="2098061"/>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152869" y="1670386"/>
            <a:ext cx="2098606" cy="2098061"/>
            <a:chOff x="3528485" y="3982422"/>
            <a:chExt cx="2057400" cy="2057400"/>
          </a:xfrm>
        </p:grpSpPr>
        <p:sp>
          <p:nvSpPr>
            <p:cNvPr id="23" name="Rectangle 22"/>
            <p:cNvSpPr/>
            <p:nvPr/>
          </p:nvSpPr>
          <p:spPr bwMode="auto">
            <a:xfrm>
              <a:off x="3528485" y="3982422"/>
              <a:ext cx="2057400" cy="2057400"/>
            </a:xfrm>
            <a:prstGeom prst="rect">
              <a:avLst/>
            </a:prstGeom>
            <a:solidFill>
              <a:schemeClr val="tx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86462" tIns="186462" rIns="93239" bIns="46619" anchor="b"/>
            <a:lstStyle/>
            <a:p>
              <a:pPr algn="r" defTabSz="932190">
                <a:lnSpc>
                  <a:spcPct val="90000"/>
                </a:lnSpc>
              </a:pPr>
              <a:endParaRPr lang="en-US" sz="3264" spc="-52" dirty="0">
                <a:solidFill>
                  <a:srgbClr val="FFFFFF"/>
                </a:solidFill>
                <a:latin typeface="Segoe UI Light"/>
              </a:endParaRP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1444" y="4348716"/>
              <a:ext cx="1871482" cy="1324812"/>
            </a:xfrm>
            <a:prstGeom prst="rect">
              <a:avLst/>
            </a:prstGeom>
            <a:ln>
              <a:noFill/>
            </a:ln>
          </p:spPr>
        </p:pic>
      </p:grpSp>
    </p:spTree>
    <p:extLst>
      <p:ext uri="{BB962C8B-B14F-4D97-AF65-F5344CB8AC3E}">
        <p14:creationId xmlns:p14="http://schemas.microsoft.com/office/powerpoint/2010/main" val="9327808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4798" y="1803925"/>
            <a:ext cx="11453328" cy="3660361"/>
          </a:xfrm>
        </p:spPr>
        <p:txBody>
          <a:bodyPr/>
          <a:lstStyle/>
          <a:p>
            <a:pPr marL="757686" indent="-757686">
              <a:buFont typeface="+mj-lt"/>
              <a:buAutoNum type="arabicPeriod"/>
            </a:pPr>
            <a:r>
              <a:rPr lang="en-US" sz="4488" dirty="0"/>
              <a:t>Lets agree first</a:t>
            </a:r>
          </a:p>
          <a:p>
            <a:pPr marL="757686" indent="-757686">
              <a:buFont typeface="+mj-lt"/>
              <a:buAutoNum type="arabicPeriod"/>
            </a:pPr>
            <a:r>
              <a:rPr lang="en-US" sz="4488" dirty="0"/>
              <a:t>What is your goal</a:t>
            </a:r>
          </a:p>
          <a:p>
            <a:pPr marL="757686" indent="-757686">
              <a:buFont typeface="+mj-lt"/>
              <a:buAutoNum type="arabicPeriod"/>
            </a:pPr>
            <a:r>
              <a:rPr lang="en-US" sz="4488" dirty="0"/>
              <a:t>Steps to build a private cloud</a:t>
            </a:r>
          </a:p>
          <a:p>
            <a:pPr marL="757686" indent="-757686">
              <a:buFont typeface="+mj-lt"/>
              <a:buAutoNum type="arabicPeriod"/>
            </a:pPr>
            <a:r>
              <a:rPr lang="en-US" sz="4488" dirty="0"/>
              <a:t>How Microsoft can help</a:t>
            </a:r>
          </a:p>
          <a:p>
            <a:pPr marL="757686" indent="-757686">
              <a:buFont typeface="+mj-lt"/>
              <a:buAutoNum type="arabicPeriod"/>
            </a:pPr>
            <a:r>
              <a:rPr lang="en-US" sz="4488" dirty="0"/>
              <a:t>Cloud Attributes </a:t>
            </a:r>
            <a:r>
              <a:rPr lang="en-US" sz="4488" dirty="0" err="1"/>
              <a:t>vs</a:t>
            </a:r>
            <a:r>
              <a:rPr lang="en-US" sz="4488" dirty="0"/>
              <a:t> Standard IT Functions</a:t>
            </a:r>
          </a:p>
        </p:txBody>
      </p:sp>
    </p:spTree>
    <p:extLst>
      <p:ext uri="{BB962C8B-B14F-4D97-AF65-F5344CB8AC3E}">
        <p14:creationId xmlns:p14="http://schemas.microsoft.com/office/powerpoint/2010/main" val="58594213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Impact on business agility</a:t>
            </a:r>
            <a:endParaRPr lang="en-US" dirty="0">
              <a:ea typeface="Segoe UI" pitchFamily="34" charset="0"/>
              <a:cs typeface="Segoe UI" pitchFamily="34" charset="0"/>
            </a:endParaRPr>
          </a:p>
        </p:txBody>
      </p:sp>
      <p:grpSp>
        <p:nvGrpSpPr>
          <p:cNvPr id="88" name="Group 87"/>
          <p:cNvGrpSpPr/>
          <p:nvPr/>
        </p:nvGrpSpPr>
        <p:grpSpPr>
          <a:xfrm>
            <a:off x="7283127" y="1582734"/>
            <a:ext cx="3934236" cy="3938749"/>
            <a:chOff x="6037294" y="2362199"/>
            <a:chExt cx="3348544" cy="3353260"/>
          </a:xfrm>
        </p:grpSpPr>
        <p:sp>
          <p:nvSpPr>
            <p:cNvPr id="28" name="Rectangle 27"/>
            <p:cNvSpPr/>
            <p:nvPr>
              <p:custDataLst>
                <p:tags r:id="rId2"/>
              </p:custDataLst>
            </p:nvPr>
          </p:nvSpPr>
          <p:spPr bwMode="auto">
            <a:xfrm>
              <a:off x="7756154" y="4085774"/>
              <a:ext cx="1629684" cy="1629685"/>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b" anchorCtr="0" forceAA="0" compatLnSpc="1">
              <a:prstTxWarp prst="textNoShape">
                <a:avLst/>
              </a:prstTxWarp>
              <a:noAutofit/>
            </a:bodyPr>
            <a:lstStyle/>
            <a:p>
              <a:pPr defTabSz="932229" fontAlgn="base">
                <a:spcBef>
                  <a:spcPct val="0"/>
                </a:spcBef>
                <a:spcAft>
                  <a:spcPct val="0"/>
                </a:spcAft>
              </a:pPr>
              <a:r>
                <a:rPr lang="en-US" sz="1632" dirty="0">
                  <a:gradFill flip="none" rotWithShape="1">
                    <a:gsLst>
                      <a:gs pos="0">
                        <a:srgbClr val="FFFFFF"/>
                      </a:gs>
                      <a:gs pos="100000">
                        <a:srgbClr val="FFFFFF"/>
                      </a:gs>
                    </a:gsLst>
                    <a:lin ang="5400000" scaled="0"/>
                    <a:tileRect/>
                  </a:gradFill>
                  <a:ea typeface="Segoe UI" pitchFamily="34" charset="0"/>
                  <a:cs typeface="Segoe UI" pitchFamily="34" charset="0"/>
                </a:rPr>
                <a:t>Agile </a:t>
              </a:r>
              <a:r>
                <a:rPr lang="en-US" sz="1632" dirty="0" err="1">
                  <a:gradFill flip="none" rotWithShape="1">
                    <a:gsLst>
                      <a:gs pos="0">
                        <a:srgbClr val="FFFFFF"/>
                      </a:gs>
                      <a:gs pos="100000">
                        <a:srgbClr val="FFFFFF"/>
                      </a:gs>
                    </a:gsLst>
                    <a:lin ang="5400000" scaled="0"/>
                    <a:tileRect/>
                  </a:gradFill>
                  <a:ea typeface="Segoe UI" pitchFamily="34" charset="0"/>
                  <a:cs typeface="Segoe UI" pitchFamily="34" charset="0"/>
                </a:rPr>
                <a:t>Licencing</a:t>
              </a:r>
              <a:endParaRPr lang="en-US" sz="1632" dirty="0">
                <a:gradFill flip="none" rotWithShape="1">
                  <a:gsLst>
                    <a:gs pos="0">
                      <a:srgbClr val="FFFFFF"/>
                    </a:gs>
                    <a:gs pos="100000">
                      <a:srgbClr val="FFFFFF"/>
                    </a:gs>
                  </a:gsLst>
                  <a:lin ang="5400000" scaled="0"/>
                  <a:tileRect/>
                </a:gradFill>
                <a:ea typeface="Segoe UI" pitchFamily="34" charset="0"/>
                <a:cs typeface="Segoe UI" pitchFamily="34" charset="0"/>
              </a:endParaRPr>
            </a:p>
          </p:txBody>
        </p:sp>
        <p:sp>
          <p:nvSpPr>
            <p:cNvPr id="29" name="Rectangle 28"/>
            <p:cNvSpPr/>
            <p:nvPr>
              <p:custDataLst>
                <p:tags r:id="rId3"/>
              </p:custDataLst>
            </p:nvPr>
          </p:nvSpPr>
          <p:spPr bwMode="auto">
            <a:xfrm>
              <a:off x="6037294" y="4085774"/>
              <a:ext cx="1629684" cy="162968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b" anchorCtr="0" forceAA="0" compatLnSpc="1">
              <a:prstTxWarp prst="textNoShape">
                <a:avLst/>
              </a:prstTxWarp>
              <a:noAutofit/>
            </a:bodyPr>
            <a:lstStyle/>
            <a:p>
              <a:pPr defTabSz="932229" fontAlgn="base">
                <a:spcBef>
                  <a:spcPct val="0"/>
                </a:spcBef>
                <a:spcAft>
                  <a:spcPct val="0"/>
                </a:spcAft>
              </a:pPr>
              <a:r>
                <a:rPr lang="en-US" sz="1632" dirty="0">
                  <a:gradFill flip="none" rotWithShape="1">
                    <a:gsLst>
                      <a:gs pos="0">
                        <a:srgbClr val="FFFFFF"/>
                      </a:gs>
                      <a:gs pos="100000">
                        <a:srgbClr val="FFFFFF"/>
                      </a:gs>
                    </a:gsLst>
                    <a:lin ang="5400000" scaled="0"/>
                    <a:tileRect/>
                  </a:gradFill>
                  <a:ea typeface="Segoe UI" pitchFamily="34" charset="0"/>
                  <a:cs typeface="Segoe UI" pitchFamily="34" charset="0"/>
                </a:rPr>
                <a:t>Automated Test Assets</a:t>
              </a:r>
            </a:p>
          </p:txBody>
        </p:sp>
        <p:sp>
          <p:nvSpPr>
            <p:cNvPr id="27" name="Rectangle 26"/>
            <p:cNvSpPr/>
            <p:nvPr>
              <p:custDataLst>
                <p:tags r:id="rId4"/>
              </p:custDataLst>
            </p:nvPr>
          </p:nvSpPr>
          <p:spPr bwMode="auto">
            <a:xfrm>
              <a:off x="7756154" y="2362199"/>
              <a:ext cx="1629684" cy="162968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b" anchorCtr="0" forceAA="0" compatLnSpc="1">
              <a:prstTxWarp prst="textNoShape">
                <a:avLst/>
              </a:prstTxWarp>
              <a:noAutofit/>
            </a:bodyPr>
            <a:lstStyle/>
            <a:p>
              <a:pPr defTabSz="932229" fontAlgn="base">
                <a:spcBef>
                  <a:spcPct val="0"/>
                </a:spcBef>
                <a:spcAft>
                  <a:spcPct val="0"/>
                </a:spcAft>
              </a:pPr>
              <a:r>
                <a:rPr lang="en-US" sz="1632" dirty="0">
                  <a:gradFill flip="none" rotWithShape="1">
                    <a:gsLst>
                      <a:gs pos="0">
                        <a:srgbClr val="FFFFFF"/>
                      </a:gs>
                      <a:gs pos="100000">
                        <a:srgbClr val="FFFFFF"/>
                      </a:gs>
                    </a:gsLst>
                    <a:lin ang="5400000" scaled="0"/>
                    <a:tileRect/>
                  </a:gradFill>
                  <a:ea typeface="Segoe UI" pitchFamily="34" charset="0"/>
                  <a:cs typeface="Segoe UI" pitchFamily="34" charset="0"/>
                </a:rPr>
                <a:t>Cloud Agility</a:t>
              </a:r>
            </a:p>
          </p:txBody>
        </p:sp>
        <p:sp>
          <p:nvSpPr>
            <p:cNvPr id="30" name="Rectangle 29"/>
            <p:cNvSpPr/>
            <p:nvPr>
              <p:custDataLst>
                <p:tags r:id="rId5"/>
              </p:custDataLst>
            </p:nvPr>
          </p:nvSpPr>
          <p:spPr bwMode="auto">
            <a:xfrm>
              <a:off x="6037294" y="2362199"/>
              <a:ext cx="1629684" cy="1629685"/>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b" anchorCtr="0" forceAA="0" compatLnSpc="1">
              <a:prstTxWarp prst="textNoShape">
                <a:avLst/>
              </a:prstTxWarp>
              <a:noAutofit/>
            </a:bodyPr>
            <a:lstStyle/>
            <a:p>
              <a:pPr defTabSz="932229" fontAlgn="base">
                <a:spcBef>
                  <a:spcPct val="0"/>
                </a:spcBef>
                <a:spcAft>
                  <a:spcPct val="0"/>
                </a:spcAft>
              </a:pPr>
              <a:r>
                <a:rPr lang="en-US" sz="1632" dirty="0">
                  <a:gradFill flip="none" rotWithShape="1">
                    <a:gsLst>
                      <a:gs pos="0">
                        <a:srgbClr val="FFFFFF"/>
                      </a:gs>
                      <a:gs pos="100000">
                        <a:srgbClr val="FFFFFF"/>
                      </a:gs>
                    </a:gsLst>
                    <a:lin ang="5400000" scaled="0"/>
                    <a:tileRect/>
                  </a:gradFill>
                  <a:ea typeface="Segoe UI" pitchFamily="34" charset="0"/>
                  <a:cs typeface="Segoe UI" pitchFamily="34" charset="0"/>
                </a:rPr>
                <a:t>Self Service</a:t>
              </a:r>
            </a:p>
          </p:txBody>
        </p:sp>
      </p:grpSp>
      <p:sp>
        <p:nvSpPr>
          <p:cNvPr id="33" name="Rectangle 32"/>
          <p:cNvSpPr/>
          <p:nvPr>
            <p:custDataLst>
              <p:tags r:id="rId1"/>
            </p:custDataLst>
          </p:nvPr>
        </p:nvSpPr>
        <p:spPr bwMode="auto">
          <a:xfrm>
            <a:off x="1219114" y="1582734"/>
            <a:ext cx="5926158" cy="3942475"/>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5" tIns="46623" rIns="46623" bIns="46623" numCol="1" spcCol="0" rtlCol="0" fromWordArt="0" anchor="b" anchorCtr="0" forceAA="0" compatLnSpc="1">
            <a:prstTxWarp prst="textNoShape">
              <a:avLst/>
            </a:prstTxWarp>
            <a:noAutofit/>
          </a:bodyPr>
          <a:lstStyle/>
          <a:p>
            <a:pPr defTabSz="932498"/>
            <a:r>
              <a:rPr lang="en-AU" sz="3200" b="1" dirty="0">
                <a:solidFill>
                  <a:srgbClr val="FFFFFF"/>
                </a:solidFill>
              </a:rPr>
              <a:t>220 VMs </a:t>
            </a:r>
          </a:p>
          <a:p>
            <a:pPr defTabSz="932498"/>
            <a:r>
              <a:rPr lang="en-AU" sz="3200" b="1" dirty="0">
                <a:solidFill>
                  <a:srgbClr val="FFFFFF"/>
                </a:solidFill>
              </a:rPr>
              <a:t>( 10 configurations with 22 VMs each in 12min, 20 </a:t>
            </a:r>
            <a:r>
              <a:rPr lang="en-AU" sz="3200" b="1" dirty="0" err="1">
                <a:solidFill>
                  <a:srgbClr val="FFFFFF"/>
                </a:solidFill>
              </a:rPr>
              <a:t>secs</a:t>
            </a:r>
            <a:r>
              <a:rPr lang="en-AU" sz="3200" b="1" dirty="0">
                <a:solidFill>
                  <a:srgbClr val="FFFFFF"/>
                </a:solidFill>
              </a:rPr>
              <a:t>)</a:t>
            </a:r>
            <a:endParaRPr lang="en-US" sz="3200" b="1" dirty="0">
              <a:solidFill>
                <a:srgbClr val="FFFFFF"/>
              </a:solidFill>
            </a:endParaRPr>
          </a:p>
        </p:txBody>
      </p:sp>
      <p:pic>
        <p:nvPicPr>
          <p:cNvPr id="11" name="Picture 19"/>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7718654" y="2009411"/>
            <a:ext cx="1043679" cy="106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518470" y="3919693"/>
            <a:ext cx="1185202" cy="1211997"/>
          </a:xfrm>
          <a:prstGeom prst="rect">
            <a:avLst/>
          </a:prstGeom>
        </p:spPr>
      </p:pic>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68851" y="4058765"/>
            <a:ext cx="1782294" cy="933850"/>
          </a:xfrm>
          <a:prstGeom prst="rect">
            <a:avLst/>
          </a:prstGeom>
        </p:spPr>
      </p:pic>
      <p:pic>
        <p:nvPicPr>
          <p:cNvPr id="19" name="Picture 4"/>
          <p:cNvPicPr>
            <a:picLocks noChangeAspect="1" noChangeArrowheads="1"/>
          </p:cNvPicPr>
          <p:nvPr/>
        </p:nvPicPr>
        <p:blipFill>
          <a:blip r:embed="rId11" cstate="email">
            <a:biLevel thresh="25000"/>
            <a:extLst>
              <a:ext uri="{28A0092B-C50C-407E-A947-70E740481C1C}">
                <a14:useLocalDpi xmlns:a14="http://schemas.microsoft.com/office/drawing/2010/main"/>
              </a:ext>
            </a:extLst>
          </a:blip>
          <a:srcRect/>
          <a:stretch>
            <a:fillRect/>
          </a:stretch>
        </p:blipFill>
        <p:spPr bwMode="auto">
          <a:xfrm>
            <a:off x="9605353" y="2114788"/>
            <a:ext cx="1309284" cy="85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0703" y="5905172"/>
            <a:ext cx="11651834" cy="594650"/>
          </a:xfrm>
          <a:prstGeom prst="rect">
            <a:avLst/>
          </a:prstGeom>
        </p:spPr>
        <p:txBody>
          <a:bodyPr wrap="square">
            <a:spAutoFit/>
          </a:bodyPr>
          <a:lstStyle/>
          <a:p>
            <a:pPr defTabSz="1243075"/>
            <a:r>
              <a:rPr lang="en-US" sz="1632" dirty="0">
                <a:solidFill>
                  <a:srgbClr val="0071BC">
                    <a:lumMod val="20000"/>
                    <a:lumOff val="80000"/>
                  </a:srgbClr>
                </a:solidFill>
                <a:hlinkClick r:id="rId12"/>
              </a:rPr>
              <a:t>http://www.microsoft.com/casestudies/Microsoft-Hyper-V/ING-DIRECT-Australia/Online-Bank-Boosts-IT-Efficiency-by-Percent-with-Upgrade-Strengthens-Innovation/710000001688</a:t>
            </a:r>
            <a:r>
              <a:rPr lang="en-US" sz="1632" dirty="0">
                <a:solidFill>
                  <a:srgbClr val="0071BC">
                    <a:lumMod val="20000"/>
                    <a:lumOff val="80000"/>
                  </a:srgbClr>
                </a:solidFill>
              </a:rPr>
              <a:t> </a:t>
            </a: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39469" y="1824750"/>
            <a:ext cx="1489728" cy="173181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31924" y="1787296"/>
            <a:ext cx="969389" cy="1772067"/>
          </a:xfrm>
          <a:prstGeom prst="rect">
            <a:avLst/>
          </a:prstGeom>
        </p:spPr>
      </p:pic>
    </p:spTree>
    <p:extLst>
      <p:ext uri="{BB962C8B-B14F-4D97-AF65-F5344CB8AC3E}">
        <p14:creationId xmlns:p14="http://schemas.microsoft.com/office/powerpoint/2010/main" val="284746894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9766" y="2593187"/>
            <a:ext cx="11310069" cy="847419"/>
          </a:xfrm>
          <a:prstGeom prst="rect">
            <a:avLst/>
          </a:prstGeom>
        </p:spPr>
        <p:txBody>
          <a:bodyPr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8974">
              <a:gradFill>
                <a:gsLst>
                  <a:gs pos="96667">
                    <a:srgbClr val="FFFFFF"/>
                  </a:gs>
                  <a:gs pos="90000">
                    <a:srgbClr val="FFFFFF"/>
                  </a:gs>
                </a:gsLst>
                <a:lin ang="5400000" scaled="0"/>
              </a:gradFill>
            </a:endParaRPr>
          </a:p>
        </p:txBody>
      </p:sp>
      <p:sp>
        <p:nvSpPr>
          <p:cNvPr id="4" name="Text Placeholder 3"/>
          <p:cNvSpPr>
            <a:spLocks noGrp="1"/>
          </p:cNvSpPr>
          <p:nvPr>
            <p:ph type="body" sz="quarter" idx="10"/>
          </p:nvPr>
        </p:nvSpPr>
        <p:spPr>
          <a:xfrm>
            <a:off x="1172517" y="1803925"/>
            <a:ext cx="10805610" cy="762581"/>
          </a:xfrm>
        </p:spPr>
        <p:txBody>
          <a:bodyPr/>
          <a:lstStyle/>
          <a:p>
            <a:pPr defTabSz="932229" fontAlgn="base">
              <a:spcBef>
                <a:spcPct val="0"/>
              </a:spcBef>
              <a:spcAft>
                <a:spcPct val="0"/>
              </a:spcAft>
            </a:pPr>
            <a:r>
              <a:rPr lang="en-US" sz="5506" dirty="0">
                <a:gradFill>
                  <a:gsLst>
                    <a:gs pos="0">
                      <a:srgbClr val="FFFFFF"/>
                    </a:gs>
                    <a:gs pos="100000">
                      <a:srgbClr val="FFFFFF"/>
                    </a:gs>
                  </a:gsLst>
                  <a:lin ang="5400000" scaled="0"/>
                </a:gradFill>
                <a:ea typeface="Segoe UI" pitchFamily="34" charset="0"/>
                <a:cs typeface="Segoe UI" pitchFamily="34" charset="0"/>
              </a:rPr>
              <a:t>Summary</a:t>
            </a:r>
          </a:p>
        </p:txBody>
      </p:sp>
    </p:spTree>
    <p:extLst>
      <p:ext uri="{BB962C8B-B14F-4D97-AF65-F5344CB8AC3E}">
        <p14:creationId xmlns:p14="http://schemas.microsoft.com/office/powerpoint/2010/main" val="130759440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76" y="233614"/>
            <a:ext cx="11372310" cy="395558"/>
          </a:xfrm>
        </p:spPr>
        <p:txBody>
          <a:bodyPr/>
          <a:lstStyle/>
          <a:p>
            <a:r>
              <a:rPr lang="en-US" sz="2856" dirty="0"/>
              <a:t>Steps to build a Private Cloud</a:t>
            </a:r>
          </a:p>
        </p:txBody>
      </p:sp>
      <p:sp>
        <p:nvSpPr>
          <p:cNvPr id="4" name="Text Placeholder 3"/>
          <p:cNvSpPr>
            <a:spLocks noGrp="1"/>
          </p:cNvSpPr>
          <p:nvPr>
            <p:ph type="body" sz="quarter" idx="10"/>
          </p:nvPr>
        </p:nvSpPr>
        <p:spPr>
          <a:xfrm>
            <a:off x="535324" y="1114280"/>
            <a:ext cx="11372310" cy="1883401"/>
          </a:xfrm>
        </p:spPr>
        <p:txBody>
          <a:bodyPr/>
          <a:lstStyle/>
          <a:p>
            <a:r>
              <a:rPr lang="en-US" sz="2040" dirty="0">
                <a:latin typeface="+mj-lt"/>
              </a:rPr>
              <a:t>Tools      capabilities      skills</a:t>
            </a:r>
          </a:p>
          <a:p>
            <a:r>
              <a:rPr lang="en-US" sz="2040" dirty="0">
                <a:latin typeface="+mj-lt"/>
              </a:rPr>
              <a:t>Prioritize stack integration over high end features… whatever isn't integrated out of the box, you'll end up building, running, and supporting</a:t>
            </a:r>
          </a:p>
          <a:p>
            <a:r>
              <a:rPr lang="en-US" sz="2040" dirty="0">
                <a:latin typeface="+mj-lt"/>
              </a:rPr>
              <a:t>You will need more skills not less… Prioritize PEOPLE</a:t>
            </a:r>
          </a:p>
          <a:p>
            <a:r>
              <a:rPr lang="en-US" sz="2040" dirty="0">
                <a:latin typeface="+mj-lt"/>
              </a:rPr>
              <a:t>A lot more Statistical analysis, Quality Assurance and Control, Service Definitions and Business Architecture are a good thing</a:t>
            </a:r>
          </a:p>
        </p:txBody>
      </p:sp>
      <p:grpSp>
        <p:nvGrpSpPr>
          <p:cNvPr id="30" name="Group 29"/>
          <p:cNvGrpSpPr/>
          <p:nvPr/>
        </p:nvGrpSpPr>
        <p:grpSpPr>
          <a:xfrm>
            <a:off x="1558943" y="1110493"/>
            <a:ext cx="169918" cy="313932"/>
            <a:chOff x="4481420" y="2655556"/>
            <a:chExt cx="166581" cy="307848"/>
          </a:xfrm>
        </p:grpSpPr>
        <p:sp>
          <p:nvSpPr>
            <p:cNvPr id="27" name="TextBox 26"/>
            <p:cNvSpPr txBox="1"/>
            <p:nvPr/>
          </p:nvSpPr>
          <p:spPr>
            <a:xfrm>
              <a:off x="4481420" y="2655556"/>
              <a:ext cx="166581" cy="307848"/>
            </a:xfrm>
            <a:prstGeom prst="rect">
              <a:avLst/>
            </a:prstGeom>
            <a:noFill/>
          </p:spPr>
          <p:txBody>
            <a:bodyPr wrap="none" lIns="0" tIns="0" rIns="0" bIns="0" rtlCol="0">
              <a:sp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a:t>
              </a:r>
            </a:p>
          </p:txBody>
        </p:sp>
        <p:cxnSp>
          <p:nvCxnSpPr>
            <p:cNvPr id="29" name="Straight Connector 28"/>
            <p:cNvCxnSpPr/>
            <p:nvPr/>
          </p:nvCxnSpPr>
          <p:spPr>
            <a:xfrm flipH="1">
              <a:off x="4512660" y="2748693"/>
              <a:ext cx="93201" cy="1538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3147935" y="1102615"/>
            <a:ext cx="169918" cy="313932"/>
            <a:chOff x="4481420" y="2655556"/>
            <a:chExt cx="166581" cy="307848"/>
          </a:xfrm>
        </p:grpSpPr>
        <p:sp>
          <p:nvSpPr>
            <p:cNvPr id="66" name="TextBox 65"/>
            <p:cNvSpPr txBox="1"/>
            <p:nvPr/>
          </p:nvSpPr>
          <p:spPr>
            <a:xfrm>
              <a:off x="4481420" y="2655556"/>
              <a:ext cx="166581" cy="307848"/>
            </a:xfrm>
            <a:prstGeom prst="rect">
              <a:avLst/>
            </a:prstGeom>
            <a:noFill/>
          </p:spPr>
          <p:txBody>
            <a:bodyPr wrap="none" lIns="0" tIns="0" rIns="0" bIns="0" rtlCol="0">
              <a:sp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a:t>
              </a:r>
            </a:p>
          </p:txBody>
        </p:sp>
        <p:cxnSp>
          <p:nvCxnSpPr>
            <p:cNvPr id="74" name="Straight Connector 73"/>
            <p:cNvCxnSpPr/>
            <p:nvPr/>
          </p:nvCxnSpPr>
          <p:spPr>
            <a:xfrm flipH="1">
              <a:off x="4512660" y="2748693"/>
              <a:ext cx="93201" cy="1538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470839" y="3352399"/>
            <a:ext cx="11501278" cy="3223428"/>
            <a:chOff x="624280" y="1821242"/>
            <a:chExt cx="11275450" cy="3160959"/>
          </a:xfrm>
        </p:grpSpPr>
        <p:grpSp>
          <p:nvGrpSpPr>
            <p:cNvPr id="90" name="Group 89"/>
            <p:cNvGrpSpPr/>
            <p:nvPr/>
          </p:nvGrpSpPr>
          <p:grpSpPr>
            <a:xfrm>
              <a:off x="624280" y="2391477"/>
              <a:ext cx="1416276" cy="1747249"/>
              <a:chOff x="624280" y="2391477"/>
              <a:chExt cx="1416276" cy="1747249"/>
            </a:xfrm>
          </p:grpSpPr>
          <p:grpSp>
            <p:nvGrpSpPr>
              <p:cNvPr id="138" name="Group 137"/>
              <p:cNvGrpSpPr/>
              <p:nvPr/>
            </p:nvGrpSpPr>
            <p:grpSpPr>
              <a:xfrm>
                <a:off x="624280" y="2722450"/>
                <a:ext cx="1416276" cy="1416276"/>
                <a:chOff x="4745694" y="13885"/>
                <a:chExt cx="1106992" cy="1106992"/>
              </a:xfrm>
              <a:solidFill>
                <a:srgbClr val="324600"/>
              </a:solidFill>
            </p:grpSpPr>
            <p:sp>
              <p:nvSpPr>
                <p:cNvPr id="141" name="Rectangle 140"/>
                <p:cNvSpPr/>
                <p:nvPr/>
              </p:nvSpPr>
              <p:spPr>
                <a:xfrm>
                  <a:off x="4745694" y="13885"/>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2" name="Rectangle 141"/>
                <p:cNvSpPr/>
                <p:nvPr/>
              </p:nvSpPr>
              <p:spPr>
                <a:xfrm>
                  <a:off x="4745694" y="13885"/>
                  <a:ext cx="1106992" cy="11069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Extreme Standardization</a:t>
                  </a:r>
                </a:p>
              </p:txBody>
            </p:sp>
          </p:grpSp>
          <p:pic>
            <p:nvPicPr>
              <p:cNvPr id="139" name="Picture 2" descr="\\MAGNUM\Projects\Microsoft\Cloud Power FY12\Design\Icons\PNGs\Cloud_on_your_terms.png"/>
              <p:cNvPicPr>
                <a:picLocks noChangeAspect="1" noChangeArrowheads="1"/>
              </p:cNvPicPr>
              <p:nvPr/>
            </p:nvPicPr>
            <p:blipFill>
              <a:blip r:embed="rId2" cstate="email">
                <a:lum bright="100000"/>
                <a:extLst>
                  <a:ext uri="{28A0092B-C50C-407E-A947-70E740481C1C}">
                    <a14:useLocalDpi xmlns:a14="http://schemas.microsoft.com/office/drawing/2010/main"/>
                  </a:ext>
                </a:extLst>
              </a:blip>
              <a:stretch>
                <a:fillRect/>
              </a:stretch>
            </p:blipFill>
            <p:spPr bwMode="auto">
              <a:xfrm>
                <a:off x="1015307" y="2975729"/>
                <a:ext cx="634221" cy="634221"/>
              </a:xfrm>
              <a:prstGeom prst="rect">
                <a:avLst/>
              </a:prstGeom>
              <a:noFill/>
              <a:ln>
                <a:noFill/>
              </a:ln>
            </p:spPr>
          </p:pic>
          <p:sp>
            <p:nvSpPr>
              <p:cNvPr id="140" name="Rectangle 139"/>
              <p:cNvSpPr/>
              <p:nvPr/>
            </p:nvSpPr>
            <p:spPr>
              <a:xfrm>
                <a:off x="624280" y="2391477"/>
                <a:ext cx="1416276" cy="310959"/>
              </a:xfrm>
              <a:prstGeom prst="rect">
                <a:avLst/>
              </a:prstGeom>
              <a:solidFill>
                <a:srgbClr val="32460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1</a:t>
                </a:r>
              </a:p>
            </p:txBody>
          </p:sp>
        </p:grpSp>
        <p:grpSp>
          <p:nvGrpSpPr>
            <p:cNvPr id="91" name="Group 90"/>
            <p:cNvGrpSpPr/>
            <p:nvPr/>
          </p:nvGrpSpPr>
          <p:grpSpPr>
            <a:xfrm>
              <a:off x="2215116" y="2388397"/>
              <a:ext cx="1416276" cy="1750329"/>
              <a:chOff x="2215116" y="2388397"/>
              <a:chExt cx="1416276" cy="1750329"/>
            </a:xfrm>
          </p:grpSpPr>
          <p:grpSp>
            <p:nvGrpSpPr>
              <p:cNvPr id="133" name="Group 132"/>
              <p:cNvGrpSpPr/>
              <p:nvPr/>
            </p:nvGrpSpPr>
            <p:grpSpPr>
              <a:xfrm>
                <a:off x="2215116" y="2722450"/>
                <a:ext cx="1416276" cy="1416276"/>
                <a:chOff x="5981943" y="2155131"/>
                <a:chExt cx="1106992" cy="1106992"/>
              </a:xfrm>
              <a:solidFill>
                <a:srgbClr val="324600"/>
              </a:solidFill>
            </p:grpSpPr>
            <p:sp>
              <p:nvSpPr>
                <p:cNvPr id="136" name="Rectangle 135"/>
                <p:cNvSpPr/>
                <p:nvPr/>
              </p:nvSpPr>
              <p:spPr>
                <a:xfrm>
                  <a:off x="5981943" y="2155131"/>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7" name="Rectangle 136"/>
                <p:cNvSpPr/>
                <p:nvPr/>
              </p:nvSpPr>
              <p:spPr>
                <a:xfrm>
                  <a:off x="5981943" y="2155131"/>
                  <a:ext cx="1106992" cy="11069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Base lining / Health Management</a:t>
                  </a:r>
                </a:p>
              </p:txBody>
            </p:sp>
          </p:grpSp>
          <p:pic>
            <p:nvPicPr>
              <p:cNvPr id="134" name="Picture 4" descr="\\MAGNUM\Projects\Microsoft\Cloud Power FY12\Design\Icons\PNGs\IT_guy.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tretch>
                <a:fillRect/>
              </a:stretch>
            </p:blipFill>
            <p:spPr bwMode="auto">
              <a:xfrm>
                <a:off x="2606143" y="2975729"/>
                <a:ext cx="634221" cy="634221"/>
              </a:xfrm>
              <a:prstGeom prst="rect">
                <a:avLst/>
              </a:prstGeom>
              <a:noFill/>
            </p:spPr>
          </p:pic>
          <p:sp>
            <p:nvSpPr>
              <p:cNvPr id="135" name="Rectangle 134"/>
              <p:cNvSpPr/>
              <p:nvPr/>
            </p:nvSpPr>
            <p:spPr>
              <a:xfrm>
                <a:off x="2215116" y="2388397"/>
                <a:ext cx="1416276" cy="310959"/>
              </a:xfrm>
              <a:prstGeom prst="rect">
                <a:avLst/>
              </a:prstGeom>
              <a:solidFill>
                <a:srgbClr val="32460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2</a:t>
                </a:r>
              </a:p>
            </p:txBody>
          </p:sp>
        </p:grpSp>
        <p:grpSp>
          <p:nvGrpSpPr>
            <p:cNvPr id="92" name="Group 91"/>
            <p:cNvGrpSpPr/>
            <p:nvPr/>
          </p:nvGrpSpPr>
          <p:grpSpPr>
            <a:xfrm>
              <a:off x="3805952" y="2388396"/>
              <a:ext cx="1416276" cy="1750330"/>
              <a:chOff x="3805952" y="2388396"/>
              <a:chExt cx="1416276" cy="1750330"/>
            </a:xfrm>
          </p:grpSpPr>
          <p:grpSp>
            <p:nvGrpSpPr>
              <p:cNvPr id="126" name="Group 125"/>
              <p:cNvGrpSpPr/>
              <p:nvPr/>
            </p:nvGrpSpPr>
            <p:grpSpPr>
              <a:xfrm>
                <a:off x="3805952" y="2722450"/>
                <a:ext cx="1416276" cy="1416276"/>
                <a:chOff x="4745694" y="4296377"/>
                <a:chExt cx="1106992" cy="1106992"/>
              </a:xfrm>
              <a:solidFill>
                <a:srgbClr val="324600"/>
              </a:solidFill>
            </p:grpSpPr>
            <p:sp>
              <p:nvSpPr>
                <p:cNvPr id="131" name="Rectangle 130"/>
                <p:cNvSpPr/>
                <p:nvPr/>
              </p:nvSpPr>
              <p:spPr>
                <a:xfrm>
                  <a:off x="4745694" y="4296377"/>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2" name="Rectangle 131"/>
                <p:cNvSpPr/>
                <p:nvPr/>
              </p:nvSpPr>
              <p:spPr>
                <a:xfrm>
                  <a:off x="4745694" y="4296377"/>
                  <a:ext cx="1106992" cy="11069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Service Management</a:t>
                  </a:r>
                </a:p>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SLA</a:t>
                  </a:r>
                </a:p>
              </p:txBody>
            </p:sp>
          </p:grpSp>
          <p:grpSp>
            <p:nvGrpSpPr>
              <p:cNvPr id="127" name="Group 126"/>
              <p:cNvGrpSpPr/>
              <p:nvPr/>
            </p:nvGrpSpPr>
            <p:grpSpPr>
              <a:xfrm>
                <a:off x="4215629" y="3079585"/>
                <a:ext cx="596921" cy="426508"/>
                <a:chOff x="4153819" y="3191933"/>
                <a:chExt cx="596921" cy="426508"/>
              </a:xfrm>
            </p:grpSpPr>
            <p:pic>
              <p:nvPicPr>
                <p:cNvPr id="129" name="Picture 3" descr="\\MAGNUM\Projects\Microsoft\Cloud Power FY12\Design\ICONS_PNG\Document.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tretch>
                  <a:fillRect/>
                </a:stretch>
              </p:blipFill>
              <p:spPr bwMode="auto">
                <a:xfrm>
                  <a:off x="4153819" y="3191933"/>
                  <a:ext cx="426508" cy="426508"/>
                </a:xfrm>
                <a:prstGeom prst="rect">
                  <a:avLst/>
                </a:prstGeom>
                <a:noFill/>
              </p:spPr>
            </p:pic>
            <p:pic>
              <p:nvPicPr>
                <p:cNvPr id="130" name="Picture 4" descr="\\MAGNUM\Projects\Microsoft\Cloud Power FY12\Design\ICONS_PNG\Check_mark.png"/>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4514090" y="3376499"/>
                  <a:ext cx="236650" cy="236650"/>
                </a:xfrm>
                <a:prstGeom prst="rect">
                  <a:avLst/>
                </a:prstGeom>
                <a:noFill/>
              </p:spPr>
            </p:pic>
          </p:grpSp>
          <p:sp>
            <p:nvSpPr>
              <p:cNvPr id="128" name="Rectangle 127"/>
              <p:cNvSpPr/>
              <p:nvPr/>
            </p:nvSpPr>
            <p:spPr>
              <a:xfrm>
                <a:off x="3805952" y="2388396"/>
                <a:ext cx="1416276" cy="310959"/>
              </a:xfrm>
              <a:prstGeom prst="rect">
                <a:avLst/>
              </a:prstGeom>
              <a:solidFill>
                <a:srgbClr val="32460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3</a:t>
                </a:r>
              </a:p>
            </p:txBody>
          </p:sp>
        </p:grpSp>
        <p:grpSp>
          <p:nvGrpSpPr>
            <p:cNvPr id="93" name="Group 92"/>
            <p:cNvGrpSpPr/>
            <p:nvPr/>
          </p:nvGrpSpPr>
          <p:grpSpPr>
            <a:xfrm>
              <a:off x="5396788" y="2391477"/>
              <a:ext cx="1416276" cy="1747249"/>
              <a:chOff x="5396788" y="2391477"/>
              <a:chExt cx="1416276" cy="1747249"/>
            </a:xfrm>
          </p:grpSpPr>
          <p:grpSp>
            <p:nvGrpSpPr>
              <p:cNvPr id="121" name="Group 120"/>
              <p:cNvGrpSpPr/>
              <p:nvPr/>
            </p:nvGrpSpPr>
            <p:grpSpPr>
              <a:xfrm>
                <a:off x="5396788" y="2722450"/>
                <a:ext cx="1416276" cy="1416276"/>
                <a:chOff x="2273196" y="4296377"/>
                <a:chExt cx="1106992" cy="1106992"/>
              </a:xfrm>
              <a:solidFill>
                <a:srgbClr val="324600"/>
              </a:solidFill>
            </p:grpSpPr>
            <p:sp>
              <p:nvSpPr>
                <p:cNvPr id="124" name="Rectangle 123"/>
                <p:cNvSpPr/>
                <p:nvPr/>
              </p:nvSpPr>
              <p:spPr>
                <a:xfrm>
                  <a:off x="2273196" y="4296377"/>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5" name="Rectangle 124"/>
                <p:cNvSpPr/>
                <p:nvPr/>
              </p:nvSpPr>
              <p:spPr>
                <a:xfrm>
                  <a:off x="2273196" y="4296377"/>
                  <a:ext cx="1106992" cy="11069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Process Engineering &amp; Pre-Production</a:t>
                  </a:r>
                </a:p>
              </p:txBody>
            </p:sp>
          </p:grpSp>
          <p:pic>
            <p:nvPicPr>
              <p:cNvPr id="122" name="Picture 7" descr="\\MAGNUM\Projects\Microsoft\Cloud Power FY12\Design\Icons\PNGs\Pooled.png"/>
              <p:cNvPicPr>
                <a:picLocks noChangeAspect="1" noChangeArrowheads="1"/>
              </p:cNvPicPr>
              <p:nvPr/>
            </p:nvPicPr>
            <p:blipFill>
              <a:blip r:embed="rId6" cstate="email">
                <a:lum bright="100000"/>
                <a:extLst>
                  <a:ext uri="{28A0092B-C50C-407E-A947-70E740481C1C}">
                    <a14:useLocalDpi xmlns:a14="http://schemas.microsoft.com/office/drawing/2010/main"/>
                  </a:ext>
                </a:extLst>
              </a:blip>
              <a:stretch>
                <a:fillRect/>
              </a:stretch>
            </p:blipFill>
            <p:spPr bwMode="auto">
              <a:xfrm>
                <a:off x="5787815" y="2975729"/>
                <a:ext cx="634221" cy="634221"/>
              </a:xfrm>
              <a:prstGeom prst="rect">
                <a:avLst/>
              </a:prstGeom>
              <a:noFill/>
            </p:spPr>
          </p:pic>
          <p:sp>
            <p:nvSpPr>
              <p:cNvPr id="123" name="Rectangle 122"/>
              <p:cNvSpPr/>
              <p:nvPr/>
            </p:nvSpPr>
            <p:spPr>
              <a:xfrm>
                <a:off x="5396788" y="2391477"/>
                <a:ext cx="1416276" cy="310959"/>
              </a:xfrm>
              <a:prstGeom prst="rect">
                <a:avLst/>
              </a:prstGeom>
              <a:solidFill>
                <a:srgbClr val="32460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4</a:t>
                </a:r>
              </a:p>
            </p:txBody>
          </p:sp>
        </p:grpSp>
        <p:grpSp>
          <p:nvGrpSpPr>
            <p:cNvPr id="94" name="Group 93"/>
            <p:cNvGrpSpPr/>
            <p:nvPr/>
          </p:nvGrpSpPr>
          <p:grpSpPr>
            <a:xfrm>
              <a:off x="6987624" y="2386885"/>
              <a:ext cx="1416276" cy="1751841"/>
              <a:chOff x="6987624" y="2386885"/>
              <a:chExt cx="1416276" cy="1751841"/>
            </a:xfrm>
          </p:grpSpPr>
          <p:grpSp>
            <p:nvGrpSpPr>
              <p:cNvPr id="116" name="Group 115"/>
              <p:cNvGrpSpPr/>
              <p:nvPr/>
            </p:nvGrpSpPr>
            <p:grpSpPr>
              <a:xfrm>
                <a:off x="6987624" y="2722450"/>
                <a:ext cx="1416276" cy="1416276"/>
                <a:chOff x="1036947" y="2155131"/>
                <a:chExt cx="1106992" cy="1106992"/>
              </a:xfrm>
              <a:solidFill>
                <a:srgbClr val="324600"/>
              </a:solidFill>
            </p:grpSpPr>
            <p:sp>
              <p:nvSpPr>
                <p:cNvPr id="119" name="Rectangle 118"/>
                <p:cNvSpPr/>
                <p:nvPr/>
              </p:nvSpPr>
              <p:spPr>
                <a:xfrm>
                  <a:off x="1036947" y="2155131"/>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0" name="Rectangle 119"/>
                <p:cNvSpPr/>
                <p:nvPr/>
              </p:nvSpPr>
              <p:spPr>
                <a:xfrm>
                  <a:off x="1036947" y="2155131"/>
                  <a:ext cx="1106992" cy="11069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Automation &amp; Orchestration</a:t>
                  </a:r>
                </a:p>
              </p:txBody>
            </p:sp>
          </p:grpSp>
          <p:pic>
            <p:nvPicPr>
              <p:cNvPr id="117" name="Picture 8" descr="\\MAGNUM\Projects\Microsoft\Cloud Power FY12\Design\Icons\PNGs\Cross Platform.png"/>
              <p:cNvPicPr>
                <a:picLocks noChangeAspect="1" noChangeArrowheads="1"/>
              </p:cNvPicPr>
              <p:nvPr/>
            </p:nvPicPr>
            <p:blipFill>
              <a:blip r:embed="rId7" cstate="email">
                <a:lum bright="100000"/>
                <a:extLst>
                  <a:ext uri="{28A0092B-C50C-407E-A947-70E740481C1C}">
                    <a14:useLocalDpi xmlns:a14="http://schemas.microsoft.com/office/drawing/2010/main"/>
                  </a:ext>
                </a:extLst>
              </a:blip>
              <a:stretch>
                <a:fillRect/>
              </a:stretch>
            </p:blipFill>
            <p:spPr bwMode="auto">
              <a:xfrm>
                <a:off x="7399098" y="2975729"/>
                <a:ext cx="634221" cy="634221"/>
              </a:xfrm>
              <a:prstGeom prst="rect">
                <a:avLst/>
              </a:prstGeom>
              <a:noFill/>
            </p:spPr>
          </p:pic>
          <p:sp>
            <p:nvSpPr>
              <p:cNvPr id="118" name="Rectangle 117"/>
              <p:cNvSpPr/>
              <p:nvPr/>
            </p:nvSpPr>
            <p:spPr>
              <a:xfrm>
                <a:off x="6987624" y="2386885"/>
                <a:ext cx="1416276" cy="310959"/>
              </a:xfrm>
              <a:prstGeom prst="rect">
                <a:avLst/>
              </a:prstGeom>
              <a:solidFill>
                <a:srgbClr val="32460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5</a:t>
                </a:r>
              </a:p>
            </p:txBody>
          </p:sp>
        </p:grpSp>
        <p:grpSp>
          <p:nvGrpSpPr>
            <p:cNvPr id="95" name="Group 94"/>
            <p:cNvGrpSpPr/>
            <p:nvPr/>
          </p:nvGrpSpPr>
          <p:grpSpPr>
            <a:xfrm>
              <a:off x="8578460" y="2391477"/>
              <a:ext cx="1416277" cy="1747249"/>
              <a:chOff x="8578459" y="2391477"/>
              <a:chExt cx="1416277" cy="1747249"/>
            </a:xfrm>
          </p:grpSpPr>
          <p:grpSp>
            <p:nvGrpSpPr>
              <p:cNvPr id="111" name="Group 110"/>
              <p:cNvGrpSpPr/>
              <p:nvPr/>
            </p:nvGrpSpPr>
            <p:grpSpPr>
              <a:xfrm>
                <a:off x="8578460" y="2722450"/>
                <a:ext cx="1416276" cy="1416276"/>
                <a:chOff x="2273196" y="13885"/>
                <a:chExt cx="1106992" cy="1106992"/>
              </a:xfrm>
              <a:solidFill>
                <a:srgbClr val="324600"/>
              </a:solidFill>
            </p:grpSpPr>
            <p:sp>
              <p:nvSpPr>
                <p:cNvPr id="114" name="Rectangle 113"/>
                <p:cNvSpPr/>
                <p:nvPr/>
              </p:nvSpPr>
              <p:spPr>
                <a:xfrm>
                  <a:off x="2273196" y="13885"/>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5" name="Rectangle 114"/>
                <p:cNvSpPr/>
                <p:nvPr/>
              </p:nvSpPr>
              <p:spPr>
                <a:xfrm>
                  <a:off x="2273196" y="13885"/>
                  <a:ext cx="1106992" cy="11069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Service Lifecycle</a:t>
                  </a:r>
                </a:p>
              </p:txBody>
            </p:sp>
          </p:grpSp>
          <p:pic>
            <p:nvPicPr>
              <p:cNvPr id="112" name="Picture 2" descr="C:\Users\mitchellg\Desktop\Automated_2.png"/>
              <p:cNvPicPr>
                <a:picLocks noChangeAspect="1" noChangeArrowheads="1"/>
              </p:cNvPicPr>
              <p:nvPr/>
            </p:nvPicPr>
            <p:blipFill>
              <a:blip r:embed="rId8" cstate="email">
                <a:lum bright="100000"/>
                <a:extLst>
                  <a:ext uri="{28A0092B-C50C-407E-A947-70E740481C1C}">
                    <a14:useLocalDpi xmlns:a14="http://schemas.microsoft.com/office/drawing/2010/main"/>
                  </a:ext>
                </a:extLst>
              </a:blip>
              <a:srcRect/>
              <a:stretch>
                <a:fillRect/>
              </a:stretch>
            </p:blipFill>
            <p:spPr bwMode="auto">
              <a:xfrm>
                <a:off x="8969487" y="2975729"/>
                <a:ext cx="634221" cy="634221"/>
              </a:xfrm>
              <a:prstGeom prst="rect">
                <a:avLst/>
              </a:prstGeom>
              <a:noFill/>
            </p:spPr>
          </p:pic>
          <p:sp>
            <p:nvSpPr>
              <p:cNvPr id="113" name="Rectangle 112"/>
              <p:cNvSpPr/>
              <p:nvPr/>
            </p:nvSpPr>
            <p:spPr>
              <a:xfrm>
                <a:off x="8578459" y="2391477"/>
                <a:ext cx="1416276" cy="310959"/>
              </a:xfrm>
              <a:prstGeom prst="rect">
                <a:avLst/>
              </a:prstGeom>
              <a:solidFill>
                <a:srgbClr val="32460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6</a:t>
                </a:r>
              </a:p>
            </p:txBody>
          </p:sp>
        </p:grpSp>
        <p:grpSp>
          <p:nvGrpSpPr>
            <p:cNvPr id="96" name="Group 95"/>
            <p:cNvGrpSpPr/>
            <p:nvPr/>
          </p:nvGrpSpPr>
          <p:grpSpPr>
            <a:xfrm>
              <a:off x="10169298" y="2386884"/>
              <a:ext cx="1416277" cy="1751842"/>
              <a:chOff x="10169298" y="2386884"/>
              <a:chExt cx="1416277" cy="1751842"/>
            </a:xfrm>
          </p:grpSpPr>
          <p:grpSp>
            <p:nvGrpSpPr>
              <p:cNvPr id="106" name="Group 105"/>
              <p:cNvGrpSpPr/>
              <p:nvPr/>
            </p:nvGrpSpPr>
            <p:grpSpPr>
              <a:xfrm>
                <a:off x="10169299" y="2722450"/>
                <a:ext cx="1416276" cy="1416276"/>
                <a:chOff x="2273196" y="13885"/>
                <a:chExt cx="1106992" cy="1106992"/>
              </a:xfrm>
              <a:solidFill>
                <a:srgbClr val="324600"/>
              </a:solidFill>
            </p:grpSpPr>
            <p:sp>
              <p:nvSpPr>
                <p:cNvPr id="109" name="Rectangle 108"/>
                <p:cNvSpPr/>
                <p:nvPr/>
              </p:nvSpPr>
              <p:spPr>
                <a:xfrm>
                  <a:off x="2273196" y="13885"/>
                  <a:ext cx="1106992" cy="11069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0" name="Rectangle 109"/>
                <p:cNvSpPr/>
                <p:nvPr/>
              </p:nvSpPr>
              <p:spPr>
                <a:xfrm>
                  <a:off x="2273196" y="13885"/>
                  <a:ext cx="1106992" cy="11069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Self Service</a:t>
                  </a:r>
                </a:p>
              </p:txBody>
            </p:sp>
          </p:grpSp>
          <p:pic>
            <p:nvPicPr>
              <p:cNvPr id="107" name="Picture 2" descr="\\MAGNUM\Projects\Microsoft\Cloud Power FY12\Design\Icons\PNGs\Cloud_on_your_terms.png"/>
              <p:cNvPicPr>
                <a:picLocks noChangeAspect="1" noChangeArrowheads="1"/>
              </p:cNvPicPr>
              <p:nvPr/>
            </p:nvPicPr>
            <p:blipFill>
              <a:blip r:embed="rId9" cstate="email">
                <a:lum bright="100000"/>
                <a:extLst>
                  <a:ext uri="{28A0092B-C50C-407E-A947-70E740481C1C}">
                    <a14:useLocalDpi xmlns:a14="http://schemas.microsoft.com/office/drawing/2010/main"/>
                  </a:ext>
                </a:extLst>
              </a:blip>
              <a:stretch>
                <a:fillRect/>
              </a:stretch>
            </p:blipFill>
            <p:spPr bwMode="auto">
              <a:xfrm>
                <a:off x="10560326" y="2975729"/>
                <a:ext cx="634221" cy="634221"/>
              </a:xfrm>
              <a:prstGeom prst="rect">
                <a:avLst/>
              </a:prstGeom>
              <a:noFill/>
              <a:ln>
                <a:noFill/>
              </a:ln>
            </p:spPr>
          </p:pic>
          <p:sp>
            <p:nvSpPr>
              <p:cNvPr id="108" name="Rectangle 107"/>
              <p:cNvSpPr/>
              <p:nvPr/>
            </p:nvSpPr>
            <p:spPr>
              <a:xfrm>
                <a:off x="10169298" y="2386884"/>
                <a:ext cx="1416276" cy="310959"/>
              </a:xfrm>
              <a:prstGeom prst="rect">
                <a:avLst/>
              </a:prstGeom>
              <a:solidFill>
                <a:srgbClr val="32460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41" tIns="15541" rIns="15541" bIns="15541" numCol="1" spcCol="1270" anchor="b" anchorCtr="0">
                <a:noAutofit/>
              </a:bodyPr>
              <a:lstStyle/>
              <a:p>
                <a:pPr defTabSz="543979">
                  <a:lnSpc>
                    <a:spcPct val="90000"/>
                  </a:lnSpc>
                  <a:spcBef>
                    <a:spcPct val="0"/>
                  </a:spcBef>
                  <a:spcAft>
                    <a:spcPct val="35000"/>
                  </a:spcAft>
                </a:pPr>
                <a:r>
                  <a:rPr lang="en-US" sz="1224" dirty="0">
                    <a:solidFill>
                      <a:srgbClr val="FFFFFF">
                        <a:hueOff val="0"/>
                        <a:satOff val="0"/>
                        <a:lumOff val="0"/>
                        <a:alphaOff val="0"/>
                      </a:srgbClr>
                    </a:solidFill>
                    <a:latin typeface="Segoe UI Light"/>
                  </a:rPr>
                  <a:t>Step 7</a:t>
                </a:r>
              </a:p>
            </p:txBody>
          </p:sp>
        </p:grpSp>
        <p:sp>
          <p:nvSpPr>
            <p:cNvPr id="97" name="Pentagon 96"/>
            <p:cNvSpPr/>
            <p:nvPr/>
          </p:nvSpPr>
          <p:spPr bwMode="auto">
            <a:xfrm>
              <a:off x="624280" y="4400020"/>
              <a:ext cx="1730431" cy="582181"/>
            </a:xfrm>
            <a:prstGeom prst="homePlate">
              <a:avLst/>
            </a:prstGeom>
            <a:solidFill>
              <a:srgbClr val="151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Quality</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Configuration Units</a:t>
              </a:r>
            </a:p>
          </p:txBody>
        </p:sp>
        <p:sp>
          <p:nvSpPr>
            <p:cNvPr id="98" name="Chevron 97"/>
            <p:cNvSpPr/>
            <p:nvPr/>
          </p:nvSpPr>
          <p:spPr bwMode="auto">
            <a:xfrm>
              <a:off x="2215116" y="4400018"/>
              <a:ext cx="1730431" cy="582181"/>
            </a:xfrm>
            <a:prstGeom prst="chevron">
              <a:avLst/>
            </a:prstGeom>
            <a:solidFill>
              <a:srgbClr val="151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Design </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for catastrophe</a:t>
              </a:r>
            </a:p>
          </p:txBody>
        </p:sp>
        <p:sp>
          <p:nvSpPr>
            <p:cNvPr id="99" name="Chevron 98"/>
            <p:cNvSpPr/>
            <p:nvPr/>
          </p:nvSpPr>
          <p:spPr bwMode="auto">
            <a:xfrm>
              <a:off x="3805952" y="4400020"/>
              <a:ext cx="1730431" cy="582181"/>
            </a:xfrm>
            <a:prstGeom prst="chevron">
              <a:avLst/>
            </a:prstGeom>
            <a:solidFill>
              <a:srgbClr val="151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Agree on service</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delivered</a:t>
              </a:r>
            </a:p>
          </p:txBody>
        </p:sp>
        <p:sp>
          <p:nvSpPr>
            <p:cNvPr id="100" name="Chevron 99"/>
            <p:cNvSpPr/>
            <p:nvPr/>
          </p:nvSpPr>
          <p:spPr bwMode="auto">
            <a:xfrm>
              <a:off x="5396788" y="4400020"/>
              <a:ext cx="1730431" cy="582181"/>
            </a:xfrm>
            <a:prstGeom prst="chevron">
              <a:avLst/>
            </a:prstGeom>
            <a:solidFill>
              <a:srgbClr val="151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Quality Assurance</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Pre production</a:t>
              </a:r>
            </a:p>
          </p:txBody>
        </p:sp>
        <p:sp>
          <p:nvSpPr>
            <p:cNvPr id="101" name="Chevron 100"/>
            <p:cNvSpPr/>
            <p:nvPr/>
          </p:nvSpPr>
          <p:spPr bwMode="auto">
            <a:xfrm>
              <a:off x="6987624" y="4400017"/>
              <a:ext cx="1730431" cy="582181"/>
            </a:xfrm>
            <a:prstGeom prst="chevron">
              <a:avLst/>
            </a:prstGeom>
            <a:solidFill>
              <a:srgbClr val="151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Automate best </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practices</a:t>
              </a:r>
            </a:p>
          </p:txBody>
        </p:sp>
        <p:sp>
          <p:nvSpPr>
            <p:cNvPr id="102" name="Chevron 101"/>
            <p:cNvSpPr/>
            <p:nvPr/>
          </p:nvSpPr>
          <p:spPr bwMode="auto">
            <a:xfrm>
              <a:off x="8578460" y="4400020"/>
              <a:ext cx="1730431" cy="582181"/>
            </a:xfrm>
            <a:prstGeom prst="chevron">
              <a:avLst/>
            </a:prstGeom>
            <a:solidFill>
              <a:srgbClr val="151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Build a consistent</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quality delivery cycle</a:t>
              </a:r>
            </a:p>
          </p:txBody>
        </p:sp>
        <p:sp>
          <p:nvSpPr>
            <p:cNvPr id="103" name="Chevron 102"/>
            <p:cNvSpPr/>
            <p:nvPr/>
          </p:nvSpPr>
          <p:spPr bwMode="auto">
            <a:xfrm>
              <a:off x="10169299" y="4400015"/>
              <a:ext cx="1730431" cy="582181"/>
            </a:xfrm>
            <a:prstGeom prst="chevron">
              <a:avLst/>
            </a:prstGeom>
            <a:solidFill>
              <a:srgbClr val="151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Provide user with</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a provisioning &amp; </a:t>
              </a:r>
            </a:p>
            <a:p>
              <a:pPr defTabSz="932229" fontAlgn="base">
                <a:spcBef>
                  <a:spcPct val="0"/>
                </a:spcBef>
                <a:spcAft>
                  <a:spcPct val="0"/>
                </a:spcAft>
              </a:pPr>
              <a:r>
                <a:rPr lang="en-US" sz="1020" spc="-52" dirty="0">
                  <a:gradFill>
                    <a:gsLst>
                      <a:gs pos="0">
                        <a:srgbClr val="FFFFFF"/>
                      </a:gs>
                      <a:gs pos="100000">
                        <a:srgbClr val="FFFFFF"/>
                      </a:gs>
                    </a:gsLst>
                    <a:lin ang="5400000" scaled="0"/>
                  </a:gradFill>
                  <a:latin typeface="Segoe UI Light"/>
                  <a:ea typeface="Segoe UI" pitchFamily="34" charset="0"/>
                  <a:cs typeface="Segoe UI" pitchFamily="34" charset="0"/>
                </a:rPr>
                <a:t>service level portal</a:t>
              </a:r>
            </a:p>
          </p:txBody>
        </p:sp>
        <p:sp>
          <p:nvSpPr>
            <p:cNvPr id="104" name="Pentagon 103"/>
            <p:cNvSpPr/>
            <p:nvPr/>
          </p:nvSpPr>
          <p:spPr bwMode="auto">
            <a:xfrm>
              <a:off x="624280" y="1821242"/>
              <a:ext cx="6690920" cy="460979"/>
            </a:xfrm>
            <a:prstGeom prst="homePlate">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Build</a:t>
              </a:r>
            </a:p>
          </p:txBody>
        </p:sp>
        <p:sp>
          <p:nvSpPr>
            <p:cNvPr id="105" name="Chevron 104"/>
            <p:cNvSpPr/>
            <p:nvPr/>
          </p:nvSpPr>
          <p:spPr bwMode="auto">
            <a:xfrm>
              <a:off x="7127219" y="1821242"/>
              <a:ext cx="4458355" cy="460979"/>
            </a:xfrm>
            <a:prstGeom prst="chevron">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algn="ct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Run</a:t>
              </a:r>
            </a:p>
          </p:txBody>
        </p:sp>
      </p:grpSp>
    </p:spTree>
    <p:extLst>
      <p:ext uri="{BB962C8B-B14F-4D97-AF65-F5344CB8AC3E}">
        <p14:creationId xmlns:p14="http://schemas.microsoft.com/office/powerpoint/2010/main" val="2553266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9766" y="2593187"/>
            <a:ext cx="11310069" cy="847419"/>
          </a:xfrm>
          <a:prstGeom prst="rect">
            <a:avLst/>
          </a:prstGeom>
        </p:spPr>
        <p:txBody>
          <a:bodyPr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8974">
              <a:gradFill>
                <a:gsLst>
                  <a:gs pos="96667">
                    <a:srgbClr val="FFFFFF"/>
                  </a:gs>
                  <a:gs pos="90000">
                    <a:srgbClr val="FFFFFF"/>
                  </a:gs>
                </a:gsLst>
                <a:lin ang="5400000" scaled="0"/>
              </a:gradFill>
            </a:endParaRPr>
          </a:p>
        </p:txBody>
      </p:sp>
      <p:sp>
        <p:nvSpPr>
          <p:cNvPr id="4" name="Text Placeholder 3"/>
          <p:cNvSpPr>
            <a:spLocks noGrp="1"/>
          </p:cNvSpPr>
          <p:nvPr>
            <p:ph type="body" sz="quarter" idx="10"/>
          </p:nvPr>
        </p:nvSpPr>
        <p:spPr>
          <a:xfrm>
            <a:off x="1172517" y="1803925"/>
            <a:ext cx="10805610" cy="762581"/>
          </a:xfrm>
        </p:spPr>
        <p:txBody>
          <a:bodyPr/>
          <a:lstStyle/>
          <a:p>
            <a:pPr defTabSz="932229" fontAlgn="base">
              <a:spcBef>
                <a:spcPct val="0"/>
              </a:spcBef>
              <a:spcAft>
                <a:spcPct val="0"/>
              </a:spcAft>
            </a:pPr>
            <a:r>
              <a:rPr lang="en-US" sz="5506" dirty="0">
                <a:gradFill>
                  <a:gsLst>
                    <a:gs pos="0">
                      <a:srgbClr val="FFFFFF"/>
                    </a:gs>
                    <a:gs pos="100000">
                      <a:srgbClr val="FFFFFF"/>
                    </a:gs>
                  </a:gsLst>
                  <a:lin ang="5400000" scaled="0"/>
                </a:gradFill>
                <a:ea typeface="Segoe UI" pitchFamily="34" charset="0"/>
                <a:cs typeface="Segoe UI" pitchFamily="34" charset="0"/>
              </a:rPr>
              <a:t>Resources</a:t>
            </a:r>
          </a:p>
        </p:txBody>
      </p:sp>
    </p:spTree>
    <p:extLst>
      <p:ext uri="{BB962C8B-B14F-4D97-AF65-F5344CB8AC3E}">
        <p14:creationId xmlns:p14="http://schemas.microsoft.com/office/powerpoint/2010/main" val="27318860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022" y="237777"/>
            <a:ext cx="11198120" cy="469039"/>
          </a:xfrm>
          <a:prstGeom prst="rect">
            <a:avLst/>
          </a:prstGeom>
          <a:noFill/>
        </p:spPr>
        <p:txBody>
          <a:bodyPr wrap="square" rtlCol="0">
            <a:spAutoFit/>
          </a:bodyPr>
          <a:lstStyle/>
          <a:p>
            <a:pPr defTabSz="932498"/>
            <a:r>
              <a:rPr lang="en-US" sz="2448" dirty="0">
                <a:solidFill>
                  <a:srgbClr val="0071BC">
                    <a:lumMod val="60000"/>
                    <a:lumOff val="40000"/>
                  </a:srgbClr>
                </a:solidFill>
              </a:rPr>
              <a:t>Microsoft Private Cloud resources </a:t>
            </a:r>
            <a:r>
              <a:rPr lang="en-US" sz="2448" dirty="0">
                <a:solidFill>
                  <a:srgbClr val="FFFFFF"/>
                </a:solidFill>
                <a:hlinkClick r:id="rId2"/>
              </a:rPr>
              <a:t>http://www.microsoft.com/privatecloud</a:t>
            </a:r>
            <a:r>
              <a:rPr lang="en-US" sz="2448" dirty="0">
                <a:solidFill>
                  <a:srgbClr val="FFFFFF"/>
                </a:solidFill>
              </a:rPr>
              <a:t> </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430" y="1527927"/>
            <a:ext cx="5463698" cy="447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6464770" y="1211672"/>
            <a:ext cx="5653106" cy="5101542"/>
            <a:chOff x="6337754" y="1235327"/>
            <a:chExt cx="5543550" cy="5002674"/>
          </a:xfrm>
        </p:grpSpPr>
        <p:grpSp>
          <p:nvGrpSpPr>
            <p:cNvPr id="7" name="Group 6"/>
            <p:cNvGrpSpPr/>
            <p:nvPr/>
          </p:nvGrpSpPr>
          <p:grpSpPr>
            <a:xfrm>
              <a:off x="7285492" y="3718003"/>
              <a:ext cx="3648075" cy="2519998"/>
              <a:chOff x="5181600" y="3079828"/>
              <a:chExt cx="3648075" cy="2519998"/>
            </a:xfrm>
          </p:grpSpPr>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3079828"/>
                <a:ext cx="3648075" cy="221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hlinkClick r:id="rId5"/>
              </p:cNvPr>
              <p:cNvSpPr/>
              <p:nvPr/>
            </p:nvSpPr>
            <p:spPr>
              <a:xfrm>
                <a:off x="5752427" y="5293801"/>
                <a:ext cx="2506422" cy="306025"/>
              </a:xfrm>
              <a:prstGeom prst="rect">
                <a:avLst/>
              </a:prstGeom>
            </p:spPr>
            <p:txBody>
              <a:bodyPr wrap="none">
                <a:spAutoFit/>
              </a:bodyPr>
              <a:lstStyle/>
              <a:p>
                <a:pPr algn="ctr" defTabSz="1243075"/>
                <a:r>
                  <a:rPr lang="en-US" sz="1428" dirty="0">
                    <a:solidFill>
                      <a:srgbClr val="FFFFFF"/>
                    </a:solidFill>
                    <a:hlinkClick r:id="rId5"/>
                  </a:rPr>
                  <a:t>Private Cloud Economics Tool</a:t>
                </a:r>
                <a:endParaRPr lang="en-US" sz="1428" dirty="0">
                  <a:solidFill>
                    <a:srgbClr val="FFFFFF"/>
                  </a:solidFill>
                </a:endParaRPr>
              </a:p>
            </p:txBody>
          </p:sp>
        </p:grpSp>
        <p:grpSp>
          <p:nvGrpSpPr>
            <p:cNvPr id="13" name="Group 12"/>
            <p:cNvGrpSpPr/>
            <p:nvPr/>
          </p:nvGrpSpPr>
          <p:grpSpPr>
            <a:xfrm>
              <a:off x="6337754" y="1235327"/>
              <a:ext cx="5543550" cy="2074566"/>
              <a:chOff x="6337754" y="1235327"/>
              <a:chExt cx="5543550" cy="2074566"/>
            </a:xfrm>
          </p:grpSpPr>
          <p:grpSp>
            <p:nvGrpSpPr>
              <p:cNvPr id="9" name="Group 8"/>
              <p:cNvGrpSpPr/>
              <p:nvPr/>
            </p:nvGrpSpPr>
            <p:grpSpPr>
              <a:xfrm>
                <a:off x="9233354" y="1235327"/>
                <a:ext cx="2647950" cy="1598832"/>
                <a:chOff x="6910325" y="1842316"/>
                <a:chExt cx="2647950" cy="1598832"/>
              </a:xfrm>
            </p:grpSpPr>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10325" y="1842316"/>
                  <a:ext cx="2647949" cy="109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910325" y="2935047"/>
                  <a:ext cx="2647950" cy="506101"/>
                </a:xfrm>
                <a:prstGeom prst="rect">
                  <a:avLst/>
                </a:prstGeom>
              </p:spPr>
              <p:txBody>
                <a:bodyPr wrap="square">
                  <a:spAutoFit/>
                </a:bodyPr>
                <a:lstStyle/>
                <a:p>
                  <a:pPr defTabSz="1243075"/>
                  <a:r>
                    <a:rPr lang="en-US" sz="918" dirty="0">
                      <a:solidFill>
                        <a:srgbClr val="FFFFFF"/>
                      </a:solidFill>
                      <a:hlinkClick r:id="rId7"/>
                    </a:rPr>
                    <a:t>http://technet.microsoft.com/en-us/evalcenter/hh505660.aspx?wt.mc_id=TEC_103_1_33</a:t>
                  </a:r>
                  <a:r>
                    <a:rPr lang="en-US" sz="918" dirty="0">
                      <a:solidFill>
                        <a:srgbClr val="FFFFFF"/>
                      </a:solidFill>
                    </a:rPr>
                    <a:t> </a:t>
                  </a:r>
                </a:p>
              </p:txBody>
            </p:sp>
          </p:grpSp>
          <p:grpSp>
            <p:nvGrpSpPr>
              <p:cNvPr id="11" name="Group 10"/>
              <p:cNvGrpSpPr/>
              <p:nvPr/>
            </p:nvGrpSpPr>
            <p:grpSpPr>
              <a:xfrm>
                <a:off x="6337754" y="1235327"/>
                <a:ext cx="2895600" cy="2074566"/>
                <a:chOff x="6467475" y="1050494"/>
                <a:chExt cx="2895600" cy="2074566"/>
              </a:xfrm>
            </p:grpSpPr>
            <p:pic>
              <p:nvPicPr>
                <p:cNvPr id="2053"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94917" y="1050494"/>
                  <a:ext cx="2738437" cy="161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467475" y="2665048"/>
                  <a:ext cx="2895600" cy="460012"/>
                </a:xfrm>
                <a:prstGeom prst="rect">
                  <a:avLst/>
                </a:prstGeom>
              </p:spPr>
              <p:txBody>
                <a:bodyPr wrap="square">
                  <a:spAutoFit/>
                </a:bodyPr>
                <a:lstStyle/>
                <a:p>
                  <a:pPr defTabSz="1243075"/>
                  <a:r>
                    <a:rPr lang="en-US" sz="1224" dirty="0">
                      <a:solidFill>
                        <a:srgbClr val="FFFFFF"/>
                      </a:solidFill>
                      <a:hlinkClick r:id="rId9"/>
                    </a:rPr>
                    <a:t>http://www.microsoft.com/optimization/tools/overview.mspx</a:t>
                  </a:r>
                  <a:r>
                    <a:rPr lang="en-US" sz="1224" dirty="0">
                      <a:solidFill>
                        <a:srgbClr val="FFFFFF"/>
                      </a:solidFill>
                    </a:rPr>
                    <a:t> </a:t>
                  </a:r>
                </a:p>
              </p:txBody>
            </p:sp>
          </p:grpSp>
        </p:grpSp>
      </p:grpSp>
    </p:spTree>
    <p:extLst>
      <p:ext uri="{BB962C8B-B14F-4D97-AF65-F5344CB8AC3E}">
        <p14:creationId xmlns:p14="http://schemas.microsoft.com/office/powerpoint/2010/main" val="172207927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5466" y="341736"/>
            <a:ext cx="9059072" cy="6424376"/>
            <a:chOff x="1704142" y="342872"/>
            <a:chExt cx="8883509" cy="6299874"/>
          </a:xfrm>
        </p:grpSpPr>
        <p:sp>
          <p:nvSpPr>
            <p:cNvPr id="5" name="Rectangle 4"/>
            <p:cNvSpPr/>
            <p:nvPr/>
          </p:nvSpPr>
          <p:spPr bwMode="auto">
            <a:xfrm>
              <a:off x="1704143" y="3038475"/>
              <a:ext cx="8883508" cy="21431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2448" spc="-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32769" name="Picture 3" descr="IT Camp overview with copy.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4142" y="342872"/>
              <a:ext cx="8873983" cy="629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3"/>
          <p:cNvSpPr txBox="1">
            <a:spLocks noChangeArrowheads="1"/>
          </p:cNvSpPr>
          <p:nvPr/>
        </p:nvSpPr>
        <p:spPr bwMode="auto">
          <a:xfrm>
            <a:off x="9331958" y="815504"/>
            <a:ext cx="3005622" cy="534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1243075" eaLnBrk="1" hangingPunct="1"/>
            <a:r>
              <a:rPr lang="en-US" sz="1632" dirty="0">
                <a:solidFill>
                  <a:srgbClr val="FFFFFF"/>
                </a:solidFill>
                <a:latin typeface="Segoe UI Light" panose="020B0502040204020203" pitchFamily="34" charset="0"/>
              </a:rPr>
              <a:t>TechNet Evaluation Center</a:t>
            </a:r>
          </a:p>
          <a:p>
            <a:pPr defTabSz="1243075" eaLnBrk="1" hangingPunct="1"/>
            <a:r>
              <a:rPr lang="en-US" sz="1072" dirty="0">
                <a:solidFill>
                  <a:srgbClr val="FFFFFF"/>
                </a:solidFill>
                <a:latin typeface="Segoe UI Light"/>
              </a:rPr>
              <a:t>Download Microsoft software trials today.</a:t>
            </a:r>
          </a:p>
          <a:p>
            <a:pPr defTabSz="1243075" eaLnBrk="1" hangingPunct="1"/>
            <a:r>
              <a:rPr lang="en-US" sz="1072" dirty="0">
                <a:solidFill>
                  <a:srgbClr val="FFFFFF"/>
                </a:solidFill>
                <a:latin typeface="Segoe UI Light"/>
                <a:hlinkClick r:id="rId4" action="ppaction://hlinkfile"/>
              </a:rPr>
              <a:t>technet.microsoft.com/</a:t>
            </a:r>
            <a:r>
              <a:rPr lang="en-US" sz="1072" dirty="0" err="1">
                <a:solidFill>
                  <a:srgbClr val="FFFFFF"/>
                </a:solidFill>
                <a:latin typeface="Segoe UI Light"/>
                <a:hlinkClick r:id="rId4" action="ppaction://hlinkfile"/>
              </a:rPr>
              <a:t>evalcenter</a:t>
            </a:r>
            <a:endParaRPr lang="en-US" sz="1072" dirty="0">
              <a:solidFill>
                <a:srgbClr val="FFFFFF"/>
              </a:solidFill>
              <a:latin typeface="Segoe UI Light"/>
            </a:endParaRPr>
          </a:p>
          <a:p>
            <a:pPr defTabSz="1243075" eaLnBrk="1" hangingPunct="1">
              <a:spcBef>
                <a:spcPts val="1020"/>
              </a:spcBef>
            </a:pPr>
            <a:r>
              <a:rPr lang="en-US" sz="1632" dirty="0">
                <a:solidFill>
                  <a:srgbClr val="FFFFFF"/>
                </a:solidFill>
                <a:latin typeface="Segoe UI Light" panose="020B0502040204020203" pitchFamily="34" charset="0"/>
              </a:rPr>
              <a:t>Microsoft Virtual Academy</a:t>
            </a:r>
          </a:p>
          <a:p>
            <a:pPr defTabSz="1243075" eaLnBrk="1" hangingPunct="1"/>
            <a:r>
              <a:rPr lang="en-US" sz="1072" dirty="0">
                <a:solidFill>
                  <a:srgbClr val="FFFFFF"/>
                </a:solidFill>
                <a:latin typeface="Segoe UI Light"/>
              </a:rPr>
              <a:t>Take a free, online course.</a:t>
            </a:r>
          </a:p>
          <a:p>
            <a:pPr defTabSz="1243075" eaLnBrk="1" hangingPunct="1"/>
            <a:r>
              <a:rPr lang="en-US" sz="1072" dirty="0">
                <a:solidFill>
                  <a:srgbClr val="FFFFFF"/>
                </a:solidFill>
                <a:latin typeface="Segoe UI Light"/>
                <a:hlinkClick r:id="rId5" action="ppaction://hlinkfile"/>
              </a:rPr>
              <a:t>microsoftvirtualacademy.com</a:t>
            </a:r>
            <a:endParaRPr lang="en-US" sz="1072" dirty="0">
              <a:solidFill>
                <a:srgbClr val="FFFFFF"/>
              </a:solidFill>
              <a:latin typeface="Segoe UI Light"/>
            </a:endParaRPr>
          </a:p>
          <a:p>
            <a:pPr defTabSz="1243075" eaLnBrk="1" hangingPunct="1">
              <a:spcBef>
                <a:spcPts val="1020"/>
              </a:spcBef>
            </a:pPr>
            <a:r>
              <a:rPr lang="en-US" sz="1632" dirty="0">
                <a:solidFill>
                  <a:srgbClr val="FFFFFF"/>
                </a:solidFill>
                <a:latin typeface="Segoe UI Light" panose="020B0502040204020203" pitchFamily="34" charset="0"/>
              </a:rPr>
              <a:t>IT Camps</a:t>
            </a:r>
          </a:p>
          <a:p>
            <a:pPr defTabSz="1243075" eaLnBrk="1" hangingPunct="1"/>
            <a:r>
              <a:rPr lang="en-US" sz="1072" dirty="0">
                <a:solidFill>
                  <a:srgbClr val="FFFFFF"/>
                </a:solidFill>
                <a:latin typeface="Segoe UI Light"/>
              </a:rPr>
              <a:t>Find an additional IT Camp near you.</a:t>
            </a:r>
          </a:p>
          <a:p>
            <a:pPr defTabSz="1243075" eaLnBrk="1" hangingPunct="1"/>
            <a:r>
              <a:rPr lang="en-US" sz="1072" dirty="0">
                <a:solidFill>
                  <a:srgbClr val="FFFFFF"/>
                </a:solidFill>
                <a:latin typeface="Segoe UI Light"/>
                <a:hlinkClick r:id="rId6" action="ppaction://hlinkfile"/>
              </a:rPr>
              <a:t>technet.microsoft.com/</a:t>
            </a:r>
            <a:r>
              <a:rPr lang="en-US" sz="1072" dirty="0" err="1">
                <a:solidFill>
                  <a:srgbClr val="FFFFFF"/>
                </a:solidFill>
                <a:latin typeface="Segoe UI Light"/>
                <a:hlinkClick r:id="rId6" action="ppaction://hlinkfile"/>
              </a:rPr>
              <a:t>globalitcamps</a:t>
            </a:r>
            <a:endParaRPr lang="en-US" sz="1072" dirty="0">
              <a:solidFill>
                <a:srgbClr val="FFFFFF"/>
              </a:solidFill>
              <a:latin typeface="Segoe UI Light"/>
            </a:endParaRPr>
          </a:p>
          <a:p>
            <a:pPr defTabSz="1243075" eaLnBrk="1" hangingPunct="1">
              <a:spcBef>
                <a:spcPts val="1020"/>
              </a:spcBef>
            </a:pPr>
            <a:r>
              <a:rPr lang="en-US" sz="1632" dirty="0">
                <a:solidFill>
                  <a:srgbClr val="FFFFFF"/>
                </a:solidFill>
                <a:latin typeface="Segoe UI Light" panose="020B0502040204020203" pitchFamily="34" charset="0"/>
              </a:rPr>
              <a:t>Microsoft Certifications</a:t>
            </a:r>
          </a:p>
          <a:p>
            <a:pPr defTabSz="1243075" eaLnBrk="1" hangingPunct="1"/>
            <a:r>
              <a:rPr lang="en-US" sz="1072" dirty="0">
                <a:solidFill>
                  <a:srgbClr val="FFFFFF"/>
                </a:solidFill>
                <a:latin typeface="Segoe UI Light"/>
              </a:rPr>
              <a:t>Get certified on Microsoft Products &amp; Technologies.</a:t>
            </a:r>
          </a:p>
          <a:p>
            <a:pPr defTabSz="1243075" eaLnBrk="1" hangingPunct="1"/>
            <a:r>
              <a:rPr lang="en-US" sz="1072" dirty="0">
                <a:solidFill>
                  <a:srgbClr val="FFFFFF"/>
                </a:solidFill>
                <a:latin typeface="Segoe UI Light"/>
                <a:hlinkClick r:id="rId7"/>
              </a:rPr>
              <a:t>aka.ms/certifications</a:t>
            </a:r>
            <a:endParaRPr lang="en-US" sz="1072" dirty="0">
              <a:solidFill>
                <a:srgbClr val="FFFFFF"/>
              </a:solidFill>
              <a:latin typeface="Segoe UI Light"/>
            </a:endParaRPr>
          </a:p>
          <a:p>
            <a:pPr defTabSz="1243075" eaLnBrk="1" hangingPunct="1">
              <a:spcBef>
                <a:spcPts val="612"/>
              </a:spcBef>
            </a:pPr>
            <a:endParaRPr lang="en-US" sz="1072" dirty="0">
              <a:solidFill>
                <a:srgbClr val="FFFFFF"/>
              </a:solidFill>
              <a:latin typeface="Segoe UI Light" panose="020B0502040204020203" pitchFamily="34" charset="0"/>
            </a:endParaRPr>
          </a:p>
          <a:p>
            <a:pPr defTabSz="1243075"/>
            <a:r>
              <a:rPr lang="en-US" sz="1632" dirty="0">
                <a:solidFill>
                  <a:srgbClr val="FFFFFF"/>
                </a:solidFill>
                <a:latin typeface="Segoe UI Light" panose="020B0502040204020203" pitchFamily="34" charset="0"/>
              </a:rPr>
              <a:t>Microsoft Training </a:t>
            </a:r>
          </a:p>
          <a:p>
            <a:pPr defTabSz="1243075"/>
            <a:r>
              <a:rPr lang="en-US" sz="1072" dirty="0">
                <a:solidFill>
                  <a:srgbClr val="FFFFFF"/>
                </a:solidFill>
              </a:rPr>
              <a:t>Microsoft Learning Partners </a:t>
            </a:r>
          </a:p>
          <a:p>
            <a:pPr defTabSz="1243075"/>
            <a:r>
              <a:rPr lang="en-US" sz="1072" dirty="0">
                <a:solidFill>
                  <a:srgbClr val="FFFFFF"/>
                </a:solidFill>
                <a:hlinkClick r:id="rId8"/>
              </a:rPr>
              <a:t>http://aka.ms/CPLS</a:t>
            </a:r>
            <a:endParaRPr lang="en-US" sz="1072" dirty="0">
              <a:solidFill>
                <a:srgbClr val="FFFFFF"/>
              </a:solidFill>
            </a:endParaRPr>
          </a:p>
          <a:p>
            <a:pPr lvl="1" defTabSz="1243075"/>
            <a:r>
              <a:rPr lang="en-US" sz="1072" dirty="0">
                <a:solidFill>
                  <a:srgbClr val="FFFFFF"/>
                </a:solidFill>
                <a:latin typeface="Segoe UI Light"/>
              </a:rPr>
              <a:t>Class Locator</a:t>
            </a:r>
          </a:p>
          <a:p>
            <a:pPr lvl="1" defTabSz="1243075"/>
            <a:r>
              <a:rPr lang="en-US" sz="1072" dirty="0">
                <a:solidFill>
                  <a:srgbClr val="FFFFFF"/>
                </a:solidFill>
                <a:latin typeface="Segoe UI Light"/>
                <a:hlinkClick r:id="rId9"/>
              </a:rPr>
              <a:t>http://aka.ms/ClassLocator</a:t>
            </a:r>
            <a:r>
              <a:rPr lang="en-US" sz="1072" dirty="0">
                <a:solidFill>
                  <a:srgbClr val="FFFFFF"/>
                </a:solidFill>
                <a:latin typeface="Segoe UI Light"/>
              </a:rPr>
              <a:t>  </a:t>
            </a:r>
          </a:p>
          <a:p>
            <a:pPr lvl="1" defTabSz="1243075"/>
            <a:r>
              <a:rPr lang="en-US" sz="1072" dirty="0">
                <a:solidFill>
                  <a:srgbClr val="FFFFFF"/>
                </a:solidFill>
                <a:latin typeface="Segoe UI Light"/>
              </a:rPr>
              <a:t>Windows Server</a:t>
            </a:r>
          </a:p>
          <a:p>
            <a:pPr lvl="1" defTabSz="1243075"/>
            <a:r>
              <a:rPr lang="en-US" sz="1072" dirty="0">
                <a:solidFill>
                  <a:srgbClr val="FFFFFF"/>
                </a:solidFill>
                <a:latin typeface="Segoe UI Light"/>
                <a:hlinkClick r:id="rId10"/>
              </a:rPr>
              <a:t>http://aka.ms/MOCWinServ</a:t>
            </a:r>
            <a:r>
              <a:rPr lang="en-US" sz="1072" dirty="0">
                <a:solidFill>
                  <a:srgbClr val="FFFFFF"/>
                </a:solidFill>
                <a:latin typeface="Segoe UI Light"/>
              </a:rPr>
              <a:t> </a:t>
            </a:r>
          </a:p>
          <a:p>
            <a:pPr lvl="1" defTabSz="1243075"/>
            <a:r>
              <a:rPr lang="en-US" sz="1072" dirty="0">
                <a:solidFill>
                  <a:srgbClr val="FFFFFF"/>
                </a:solidFill>
                <a:latin typeface="Segoe UI Light"/>
              </a:rPr>
              <a:t>Virtualization</a:t>
            </a:r>
          </a:p>
          <a:p>
            <a:pPr lvl="1" defTabSz="1243075"/>
            <a:r>
              <a:rPr lang="en-US" sz="1072" dirty="0">
                <a:solidFill>
                  <a:srgbClr val="FFFFFF"/>
                </a:solidFill>
                <a:latin typeface="Segoe UI Light"/>
                <a:hlinkClick r:id="rId11"/>
              </a:rPr>
              <a:t>http://aka.ms/MOC-Virt</a:t>
            </a:r>
            <a:r>
              <a:rPr lang="en-US" sz="1072" dirty="0">
                <a:solidFill>
                  <a:srgbClr val="FFFFFF"/>
                </a:solidFill>
                <a:latin typeface="Segoe UI Light"/>
              </a:rPr>
              <a:t>  </a:t>
            </a:r>
          </a:p>
          <a:p>
            <a:pPr defTabSz="1243075"/>
            <a:r>
              <a:rPr lang="en-US" sz="1072" dirty="0">
                <a:solidFill>
                  <a:srgbClr val="FFFFFF"/>
                </a:solidFill>
              </a:rPr>
              <a:t>Microsoft Training &amp; Certification</a:t>
            </a:r>
          </a:p>
          <a:p>
            <a:pPr lvl="1" defTabSz="1243075"/>
            <a:r>
              <a:rPr lang="en-US" sz="1072" dirty="0">
                <a:solidFill>
                  <a:srgbClr val="FFFFFF"/>
                </a:solidFill>
                <a:latin typeface="Segoe UI Light"/>
              </a:rPr>
              <a:t>Windows Server </a:t>
            </a:r>
          </a:p>
          <a:p>
            <a:pPr lvl="1" defTabSz="1243075"/>
            <a:r>
              <a:rPr lang="en-US" sz="1072" dirty="0">
                <a:solidFill>
                  <a:srgbClr val="FFFFFF"/>
                </a:solidFill>
                <a:latin typeface="Segoe UI Light"/>
                <a:hlinkClick r:id="rId12"/>
              </a:rPr>
              <a:t>http://aka.ms/WinServCert</a:t>
            </a:r>
            <a:r>
              <a:rPr lang="en-US" sz="1072" dirty="0">
                <a:solidFill>
                  <a:srgbClr val="FFFFFF"/>
                </a:solidFill>
                <a:latin typeface="Segoe UI Light"/>
              </a:rPr>
              <a:t> </a:t>
            </a:r>
          </a:p>
          <a:p>
            <a:pPr lvl="1" defTabSz="1243075"/>
            <a:r>
              <a:rPr lang="en-US" sz="1072" dirty="0">
                <a:solidFill>
                  <a:srgbClr val="FFFFFF"/>
                </a:solidFill>
                <a:latin typeface="Segoe UI Light"/>
              </a:rPr>
              <a:t>Virtualization</a:t>
            </a:r>
          </a:p>
          <a:p>
            <a:pPr lvl="1" defTabSz="1243075"/>
            <a:r>
              <a:rPr lang="en-US" sz="1072" dirty="0">
                <a:solidFill>
                  <a:srgbClr val="FFFFFF"/>
                </a:solidFill>
                <a:latin typeface="Segoe UI Light"/>
                <a:hlinkClick r:id="rId13"/>
              </a:rPr>
              <a:t>http://aka.ms/MCSE-PrivCloud</a:t>
            </a:r>
            <a:r>
              <a:rPr lang="en-US" sz="1072" dirty="0">
                <a:solidFill>
                  <a:srgbClr val="FFFFFF"/>
                </a:solidFill>
                <a:latin typeface="Segoe UI Light"/>
              </a:rPr>
              <a:t> </a:t>
            </a:r>
          </a:p>
        </p:txBody>
      </p:sp>
    </p:spTree>
    <p:extLst>
      <p:ext uri="{BB962C8B-B14F-4D97-AF65-F5344CB8AC3E}">
        <p14:creationId xmlns:p14="http://schemas.microsoft.com/office/powerpoint/2010/main" val="357211980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Trustworthy Computing Resources</a:t>
            </a:r>
            <a:endParaRPr lang="en-US" dirty="0"/>
          </a:p>
        </p:txBody>
      </p:sp>
      <p:sp>
        <p:nvSpPr>
          <p:cNvPr id="3" name="Text Placeholder 2"/>
          <p:cNvSpPr>
            <a:spLocks noGrp="1"/>
          </p:cNvSpPr>
          <p:nvPr>
            <p:ph type="body" sz="quarter" idx="10"/>
          </p:nvPr>
        </p:nvSpPr>
        <p:spPr/>
        <p:txBody>
          <a:bodyPr/>
          <a:lstStyle/>
          <a:p>
            <a:endParaRPr lang="en-US"/>
          </a:p>
        </p:txBody>
      </p:sp>
      <p:sp>
        <p:nvSpPr>
          <p:cNvPr id="6" name="Rectangle 5"/>
          <p:cNvSpPr/>
          <p:nvPr/>
        </p:nvSpPr>
        <p:spPr bwMode="auto">
          <a:xfrm>
            <a:off x="273455" y="1214472"/>
            <a:ext cx="11889564" cy="548319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invGray">
          <a:xfrm>
            <a:off x="420342" y="1219563"/>
            <a:ext cx="11790169" cy="6463308"/>
          </a:xfrm>
          <a:prstGeom prst="rect">
            <a:avLst/>
          </a:prstGeom>
        </p:spPr>
        <p:txBody>
          <a:bodyPr wrap="square">
            <a:spAutoFit/>
          </a:bodyPr>
          <a:lstStyle/>
          <a:p>
            <a:r>
              <a:rPr lang="en-US" sz="3600" dirty="0">
                <a:solidFill>
                  <a:srgbClr val="FFFFFF"/>
                </a:solidFill>
              </a:rPr>
              <a:t>Trustworthy Computing (</a:t>
            </a:r>
            <a:r>
              <a:rPr lang="en-US" sz="3600" dirty="0" err="1">
                <a:solidFill>
                  <a:srgbClr val="FFFFFF"/>
                </a:solidFill>
              </a:rPr>
              <a:t>TwC</a:t>
            </a:r>
            <a:r>
              <a:rPr lang="en-US" sz="3600" dirty="0">
                <a:solidFill>
                  <a:srgbClr val="FFFFFF"/>
                </a:solidFill>
              </a:rPr>
              <a:t>) is a long-term, </a:t>
            </a:r>
            <a:r>
              <a:rPr lang="en-US" sz="3600" dirty="0" smtClean="0">
                <a:solidFill>
                  <a:srgbClr val="FFFFFF"/>
                </a:solidFill>
              </a:rPr>
              <a:t>collaborative </a:t>
            </a:r>
            <a:r>
              <a:rPr lang="en-US" sz="3600" dirty="0">
                <a:solidFill>
                  <a:srgbClr val="FFFFFF"/>
                </a:solidFill>
              </a:rPr>
              <a:t>effort to deliver more secure, private, </a:t>
            </a:r>
            <a:r>
              <a:rPr lang="en-US" sz="3600" dirty="0" smtClean="0">
                <a:solidFill>
                  <a:srgbClr val="FFFFFF"/>
                </a:solidFill>
              </a:rPr>
              <a:t/>
            </a:r>
            <a:br>
              <a:rPr lang="en-US" sz="3600" dirty="0" smtClean="0">
                <a:solidFill>
                  <a:srgbClr val="FFFFFF"/>
                </a:solidFill>
              </a:rPr>
            </a:br>
            <a:r>
              <a:rPr lang="en-US" sz="3600" dirty="0" smtClean="0">
                <a:solidFill>
                  <a:srgbClr val="FFFFFF"/>
                </a:solidFill>
              </a:rPr>
              <a:t>and </a:t>
            </a:r>
            <a:r>
              <a:rPr lang="en-US" sz="3600" dirty="0">
                <a:solidFill>
                  <a:srgbClr val="FFFFFF"/>
                </a:solidFill>
              </a:rPr>
              <a:t>reliable computing experiences for everyone</a:t>
            </a:r>
            <a:r>
              <a:rPr lang="en-US" sz="3600" dirty="0" smtClean="0">
                <a:solidFill>
                  <a:srgbClr val="FFFFFF"/>
                </a:solidFill>
              </a:rPr>
              <a:t>. </a:t>
            </a:r>
          </a:p>
          <a:p>
            <a:r>
              <a:rPr lang="en-US" sz="3600" dirty="0" smtClean="0">
                <a:solidFill>
                  <a:srgbClr val="FFFFFF"/>
                </a:solidFill>
              </a:rPr>
              <a:t>Learn more at:</a:t>
            </a:r>
            <a:endParaRPr lang="en-US" sz="3600" dirty="0" smtClean="0">
              <a:gradFill>
                <a:gsLst>
                  <a:gs pos="1250">
                    <a:srgbClr val="FFFFFF"/>
                  </a:gs>
                  <a:gs pos="100000">
                    <a:srgbClr val="FFFFFF"/>
                  </a:gs>
                </a:gsLst>
                <a:lin ang="5400000" scaled="0"/>
              </a:gradFill>
            </a:endParaRPr>
          </a:p>
          <a:p>
            <a:pPr>
              <a:lnSpc>
                <a:spcPct val="90000"/>
              </a:lnSpc>
              <a:spcBef>
                <a:spcPct val="20000"/>
              </a:spcBef>
              <a:buSzPct val="105000"/>
            </a:pPr>
            <a:r>
              <a:rPr lang="en-US" sz="3600" dirty="0" smtClean="0">
                <a:gradFill>
                  <a:gsLst>
                    <a:gs pos="1250">
                      <a:srgbClr val="FFFFFF"/>
                    </a:gs>
                    <a:gs pos="100000">
                      <a:srgbClr val="FFFFFF"/>
                    </a:gs>
                  </a:gsLst>
                  <a:lin ang="5400000" scaled="0"/>
                </a:gradFill>
                <a:hlinkClick r:id="rId3"/>
              </a:rPr>
              <a:t>http://microsoft.com/twc</a:t>
            </a:r>
            <a:endParaRPr lang="en-US" sz="3600" dirty="0" smtClean="0">
              <a:gradFill>
                <a:gsLst>
                  <a:gs pos="1250">
                    <a:srgbClr val="FFFFFF"/>
                  </a:gs>
                  <a:gs pos="100000">
                    <a:srgbClr val="FFFFFF"/>
                  </a:gs>
                </a:gsLst>
                <a:lin ang="5400000" scaled="0"/>
              </a:gradFill>
            </a:endParaRPr>
          </a:p>
          <a:p>
            <a:pPr marL="571500" indent="-571500">
              <a:lnSpc>
                <a:spcPct val="90000"/>
              </a:lnSpc>
              <a:spcBef>
                <a:spcPct val="20000"/>
              </a:spcBef>
              <a:buSzPct val="105000"/>
              <a:buFontTx/>
              <a:buBlip>
                <a:blip r:embed="rId4"/>
              </a:buBlip>
            </a:pPr>
            <a:r>
              <a:rPr lang="en-US" sz="3600" dirty="0" smtClean="0">
                <a:gradFill>
                  <a:gsLst>
                    <a:gs pos="1250">
                      <a:srgbClr val="FFFFFF"/>
                    </a:gs>
                    <a:gs pos="100000">
                      <a:srgbClr val="FFFFFF"/>
                    </a:gs>
                  </a:gsLst>
                  <a:lin ang="5400000" scaled="0"/>
                </a:gradFill>
                <a:latin typeface="Segoe UI Light"/>
              </a:rPr>
              <a:t>Cloud </a:t>
            </a:r>
            <a:r>
              <a:rPr lang="en-US" sz="3600" dirty="0">
                <a:gradFill>
                  <a:gsLst>
                    <a:gs pos="1250">
                      <a:srgbClr val="FFFFFF"/>
                    </a:gs>
                    <a:gs pos="100000">
                      <a:srgbClr val="FFFFFF"/>
                    </a:gs>
                  </a:gsLst>
                  <a:lin ang="5400000" scaled="0"/>
                </a:gradFill>
                <a:latin typeface="Segoe UI Light"/>
              </a:rPr>
              <a:t>Security Readiness Tool</a:t>
            </a:r>
          </a:p>
          <a:p>
            <a:pPr marL="571500" indent="-571500">
              <a:lnSpc>
                <a:spcPct val="90000"/>
              </a:lnSpc>
              <a:spcBef>
                <a:spcPct val="20000"/>
              </a:spcBef>
              <a:buSzPct val="105000"/>
              <a:buFontTx/>
              <a:buBlip>
                <a:blip r:embed="rId4"/>
              </a:buBlip>
            </a:pPr>
            <a:r>
              <a:rPr lang="en-US" sz="3600" dirty="0">
                <a:gradFill>
                  <a:gsLst>
                    <a:gs pos="1250">
                      <a:srgbClr val="FFFFFF"/>
                    </a:gs>
                    <a:gs pos="100000">
                      <a:srgbClr val="FFFFFF"/>
                    </a:gs>
                  </a:gsLst>
                  <a:lin ang="5400000" scaled="0"/>
                </a:gradFill>
                <a:latin typeface="Segoe UI Light"/>
              </a:rPr>
              <a:t>Pass the Hash Guidance</a:t>
            </a:r>
          </a:p>
          <a:p>
            <a:pPr marL="571500" indent="-571500">
              <a:lnSpc>
                <a:spcPct val="90000"/>
              </a:lnSpc>
              <a:spcBef>
                <a:spcPct val="20000"/>
              </a:spcBef>
              <a:buSzPct val="105000"/>
              <a:buFontTx/>
              <a:buBlip>
                <a:blip r:embed="rId4"/>
              </a:buBlip>
            </a:pPr>
            <a:r>
              <a:rPr lang="en-US" sz="3600" dirty="0">
                <a:gradFill>
                  <a:gsLst>
                    <a:gs pos="1250">
                      <a:srgbClr val="FFFFFF"/>
                    </a:gs>
                    <a:gs pos="100000">
                      <a:srgbClr val="FFFFFF"/>
                    </a:gs>
                  </a:gsLst>
                  <a:lin ang="5400000" scaled="0"/>
                </a:gradFill>
                <a:latin typeface="Segoe UI Light"/>
              </a:rPr>
              <a:t>Data, Insights and Guidance </a:t>
            </a:r>
            <a:r>
              <a:rPr lang="en-US" sz="2400" dirty="0">
                <a:gradFill>
                  <a:gsLst>
                    <a:gs pos="1250">
                      <a:srgbClr val="FFFFFF"/>
                    </a:gs>
                    <a:gs pos="100000">
                      <a:srgbClr val="FFFFFF"/>
                    </a:gs>
                  </a:gsLst>
                  <a:lin ang="5400000" scaled="0"/>
                </a:gradFill>
                <a:latin typeface="Segoe UI Light"/>
              </a:rPr>
              <a:t>(Security Intelligence Report, volume 14)</a:t>
            </a:r>
          </a:p>
          <a:p>
            <a:pPr marL="571500" indent="-571500">
              <a:lnSpc>
                <a:spcPct val="90000"/>
              </a:lnSpc>
              <a:spcBef>
                <a:spcPct val="20000"/>
              </a:spcBef>
              <a:buSzPct val="105000"/>
              <a:buFontTx/>
              <a:buBlip>
                <a:blip r:embed="rId4"/>
              </a:buBlip>
            </a:pPr>
            <a:r>
              <a:rPr lang="en-US" sz="3600" dirty="0">
                <a:gradFill>
                  <a:gsLst>
                    <a:gs pos="1250">
                      <a:srgbClr val="FFFFFF"/>
                    </a:gs>
                    <a:gs pos="100000">
                      <a:srgbClr val="FFFFFF"/>
                    </a:gs>
                  </a:gsLst>
                  <a:lin ang="5400000" scaled="0"/>
                </a:gradFill>
                <a:latin typeface="Segoe UI Light"/>
              </a:rPr>
              <a:t>and more…</a:t>
            </a:r>
          </a:p>
          <a:p>
            <a:endParaRPr lang="en-US" sz="3600" dirty="0" smtClean="0">
              <a:solidFill>
                <a:srgbClr val="FFFFFF"/>
              </a:solidFill>
              <a:latin typeface="Segoe UI Light"/>
            </a:endParaRPr>
          </a:p>
          <a:p>
            <a:endParaRPr lang="en-US" sz="3600" dirty="0">
              <a:solidFill>
                <a:srgbClr val="FFFFFF"/>
              </a:solidFill>
              <a:latin typeface="Segoe UI Ligh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1624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059" y="1214472"/>
            <a:ext cx="4762500" cy="4762500"/>
          </a:xfrm>
          <a:prstGeom prst="rect">
            <a:avLst/>
          </a:prstGeom>
        </p:spPr>
      </p:pic>
    </p:spTree>
    <p:extLst>
      <p:ext uri="{BB962C8B-B14F-4D97-AF65-F5344CB8AC3E}">
        <p14:creationId xmlns:p14="http://schemas.microsoft.com/office/powerpoint/2010/main" val="28610126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le 1"/>
          <p:cNvSpPr txBox="1">
            <a:spLocks/>
          </p:cNvSpPr>
          <p:nvPr/>
        </p:nvSpPr>
        <p:spPr>
          <a:xfrm>
            <a:off x="531276" y="233615"/>
            <a:ext cx="11372310" cy="508601"/>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a:defRPr/>
            </a:pPr>
            <a:r>
              <a:rPr sz="3672">
                <a:solidFill>
                  <a:srgbClr val="FFFFFF"/>
                </a:solidFill>
              </a:rPr>
              <a:t>Lets agree that an Optimized Data Center is not yet a Cloud</a:t>
            </a:r>
            <a:endParaRPr sz="6730">
              <a:solidFill>
                <a:srgbClr val="FFFFFF"/>
              </a:solidFill>
            </a:endParaRPr>
          </a:p>
        </p:txBody>
      </p:sp>
      <p:grpSp>
        <p:nvGrpSpPr>
          <p:cNvPr id="30" name="Group 29"/>
          <p:cNvGrpSpPr/>
          <p:nvPr/>
        </p:nvGrpSpPr>
        <p:grpSpPr>
          <a:xfrm>
            <a:off x="1391644" y="2541458"/>
            <a:ext cx="2569317" cy="3586548"/>
            <a:chOff x="1362589" y="2583391"/>
            <a:chExt cx="2518867" cy="3517041"/>
          </a:xfrm>
        </p:grpSpPr>
        <p:pic>
          <p:nvPicPr>
            <p:cNvPr id="2052" name="Picture 4" descr="C:\Users\eduardok\AppData\Local\MetroStyleAddIn\Icons\IT Infrastructure 2.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010" y="2583391"/>
              <a:ext cx="652463" cy="6762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eduardok\AppData\Local\MetroStyleAddIn\Icons\Virtualization.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6104" y="4600221"/>
              <a:ext cx="676275" cy="522287"/>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2444640" y="2752251"/>
              <a:ext cx="1436816" cy="336835"/>
            </a:xfrm>
            <a:prstGeom prst="rect">
              <a:avLst/>
            </a:prstGeom>
          </p:spPr>
          <p:txBody>
            <a:bodyPr wrap="none">
              <a:spAutoFit/>
            </a:bodyPr>
            <a:lstStyle/>
            <a:p>
              <a:pPr defTabSz="932229" fontAlgn="base">
                <a:lnSpc>
                  <a:spcPct val="80000"/>
                </a:lnSpc>
                <a:spcBef>
                  <a:spcPct val="0"/>
                </a:spcBef>
                <a:spcAft>
                  <a:spcPct val="0"/>
                </a:spcAft>
                <a:defRPr/>
              </a:pPr>
              <a:r>
                <a:rPr lang="en-US" sz="2040" b="1" kern="0" spc="-102" dirty="0">
                  <a:gradFill>
                    <a:gsLst>
                      <a:gs pos="8333">
                        <a:srgbClr val="EFEFEF"/>
                      </a:gs>
                      <a:gs pos="35000">
                        <a:srgbClr val="EFEFEF"/>
                      </a:gs>
                    </a:gsLst>
                    <a:lin ang="5400000" scaled="0"/>
                  </a:gradFill>
                  <a:latin typeface="Segoe UI Light"/>
                </a:rPr>
                <a:t>Consolidated</a:t>
              </a:r>
            </a:p>
          </p:txBody>
        </p:sp>
        <p:sp>
          <p:nvSpPr>
            <p:cNvPr id="58" name="Rectangle 57"/>
            <p:cNvSpPr/>
            <p:nvPr/>
          </p:nvSpPr>
          <p:spPr>
            <a:xfrm>
              <a:off x="2444640" y="3740416"/>
              <a:ext cx="1111196" cy="336835"/>
            </a:xfrm>
            <a:prstGeom prst="rect">
              <a:avLst/>
            </a:prstGeom>
          </p:spPr>
          <p:txBody>
            <a:bodyPr wrap="none">
              <a:spAutoFit/>
            </a:bodyPr>
            <a:lstStyle/>
            <a:p>
              <a:pPr defTabSz="932229" fontAlgn="base">
                <a:lnSpc>
                  <a:spcPct val="80000"/>
                </a:lnSpc>
                <a:spcBef>
                  <a:spcPct val="0"/>
                </a:spcBef>
                <a:spcAft>
                  <a:spcPct val="0"/>
                </a:spcAft>
                <a:defRPr/>
              </a:pPr>
              <a:r>
                <a:rPr lang="en-US" sz="2040" b="1" kern="0" spc="-102" dirty="0">
                  <a:gradFill>
                    <a:gsLst>
                      <a:gs pos="8333">
                        <a:srgbClr val="EFEFEF"/>
                      </a:gs>
                      <a:gs pos="35000">
                        <a:srgbClr val="EFEFEF"/>
                      </a:gs>
                    </a:gsLst>
                    <a:lin ang="5400000" scaled="0"/>
                  </a:gradFill>
                  <a:latin typeface="Segoe UI Light"/>
                </a:rPr>
                <a:t>Managed</a:t>
              </a:r>
            </a:p>
          </p:txBody>
        </p:sp>
        <p:sp>
          <p:nvSpPr>
            <p:cNvPr id="59" name="Rectangle 58"/>
            <p:cNvSpPr/>
            <p:nvPr/>
          </p:nvSpPr>
          <p:spPr>
            <a:xfrm>
              <a:off x="2444640" y="4692087"/>
              <a:ext cx="1173051" cy="336835"/>
            </a:xfrm>
            <a:prstGeom prst="rect">
              <a:avLst/>
            </a:prstGeom>
          </p:spPr>
          <p:txBody>
            <a:bodyPr wrap="none">
              <a:spAutoFit/>
            </a:bodyPr>
            <a:lstStyle/>
            <a:p>
              <a:pPr defTabSz="932229" fontAlgn="base">
                <a:lnSpc>
                  <a:spcPct val="80000"/>
                </a:lnSpc>
                <a:spcBef>
                  <a:spcPct val="0"/>
                </a:spcBef>
                <a:spcAft>
                  <a:spcPct val="0"/>
                </a:spcAft>
                <a:defRPr/>
              </a:pPr>
              <a:r>
                <a:rPr lang="en-US" sz="2040" b="1" kern="0" spc="-102" dirty="0">
                  <a:gradFill>
                    <a:gsLst>
                      <a:gs pos="8333">
                        <a:srgbClr val="EFEFEF"/>
                      </a:gs>
                      <a:gs pos="35000">
                        <a:srgbClr val="EFEFEF"/>
                      </a:gs>
                    </a:gsLst>
                    <a:lin ang="5400000" scaled="0"/>
                  </a:gradFill>
                  <a:latin typeface="Segoe UI Light"/>
                </a:rPr>
                <a:t>Virtualized</a:t>
              </a:r>
            </a:p>
          </p:txBody>
        </p:sp>
        <p:pic>
          <p:nvPicPr>
            <p:cNvPr id="61" name="Picture 3" descr="\\MAGNUM\Projects\Microsoft\Cloud Power FY12\Design\ICONS_PNG\Management.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tretch>
              <a:fillRect/>
            </a:stretch>
          </p:blipFill>
          <p:spPr bwMode="auto">
            <a:xfrm>
              <a:off x="1428138" y="3583590"/>
              <a:ext cx="652207" cy="652207"/>
            </a:xfrm>
            <a:prstGeom prst="rect">
              <a:avLst/>
            </a:prstGeom>
            <a:noFill/>
          </p:spPr>
        </p:pic>
        <p:pic>
          <p:nvPicPr>
            <p:cNvPr id="62" name="Picture 7" descr="\\MAGNUM\Projects\Microsoft\Cloud Power FY12\Design\ICONS_PNG\Lower_Energy_Costs.png"/>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1362589" y="5317128"/>
              <a:ext cx="783304" cy="783304"/>
            </a:xfrm>
            <a:prstGeom prst="rect">
              <a:avLst/>
            </a:prstGeom>
            <a:noFill/>
          </p:spPr>
        </p:pic>
        <p:sp>
          <p:nvSpPr>
            <p:cNvPr id="63" name="Rectangle 62"/>
            <p:cNvSpPr/>
            <p:nvPr/>
          </p:nvSpPr>
          <p:spPr>
            <a:xfrm>
              <a:off x="2444640" y="5539503"/>
              <a:ext cx="1386025" cy="336835"/>
            </a:xfrm>
            <a:prstGeom prst="rect">
              <a:avLst/>
            </a:prstGeom>
          </p:spPr>
          <p:txBody>
            <a:bodyPr wrap="none">
              <a:spAutoFit/>
            </a:bodyPr>
            <a:lstStyle/>
            <a:p>
              <a:pPr defTabSz="932229" fontAlgn="base">
                <a:lnSpc>
                  <a:spcPct val="80000"/>
                </a:lnSpc>
                <a:spcBef>
                  <a:spcPct val="0"/>
                </a:spcBef>
                <a:spcAft>
                  <a:spcPct val="0"/>
                </a:spcAft>
                <a:defRPr/>
              </a:pPr>
              <a:r>
                <a:rPr lang="en-US" sz="2040" b="1" kern="0" spc="-102" dirty="0">
                  <a:gradFill>
                    <a:gsLst>
                      <a:gs pos="8333">
                        <a:srgbClr val="EFEFEF"/>
                      </a:gs>
                      <a:gs pos="35000">
                        <a:srgbClr val="EFEFEF"/>
                      </a:gs>
                    </a:gsLst>
                    <a:lin ang="5400000" scaled="0"/>
                  </a:gradFill>
                  <a:latin typeface="Segoe UI Light"/>
                </a:rPr>
                <a:t>Cost Efficient</a:t>
              </a:r>
            </a:p>
          </p:txBody>
        </p:sp>
      </p:grpSp>
      <p:grpSp>
        <p:nvGrpSpPr>
          <p:cNvPr id="227" name="Group 226"/>
          <p:cNvGrpSpPr/>
          <p:nvPr/>
        </p:nvGrpSpPr>
        <p:grpSpPr>
          <a:xfrm>
            <a:off x="5123037" y="2146524"/>
            <a:ext cx="3658096" cy="4376417"/>
            <a:chOff x="5020715" y="2104435"/>
            <a:chExt cx="3586270" cy="4291603"/>
          </a:xfrm>
        </p:grpSpPr>
        <p:grpSp>
          <p:nvGrpSpPr>
            <p:cNvPr id="198" name="Group 197"/>
            <p:cNvGrpSpPr/>
            <p:nvPr/>
          </p:nvGrpSpPr>
          <p:grpSpPr>
            <a:xfrm>
              <a:off x="5344081" y="5947757"/>
              <a:ext cx="448281" cy="448281"/>
              <a:chOff x="6945644" y="2760678"/>
              <a:chExt cx="2180560" cy="2180560"/>
            </a:xfrm>
          </p:grpSpPr>
          <p:grpSp>
            <p:nvGrpSpPr>
              <p:cNvPr id="200" name="Group 199"/>
              <p:cNvGrpSpPr/>
              <p:nvPr/>
            </p:nvGrpSpPr>
            <p:grpSpPr>
              <a:xfrm rot="10571604">
                <a:off x="7393933" y="3208967"/>
                <a:ext cx="1283981" cy="1283981"/>
                <a:chOff x="2152650" y="2667000"/>
                <a:chExt cx="1530350" cy="1530350"/>
              </a:xfrm>
            </p:grpSpPr>
            <p:sp>
              <p:nvSpPr>
                <p:cNvPr id="203" name="Freeform 19"/>
                <p:cNvSpPr>
                  <a:spLocks noEditPoints="1"/>
                </p:cNvSpPr>
                <p:nvPr/>
              </p:nvSpPr>
              <p:spPr bwMode="auto">
                <a:xfrm>
                  <a:off x="2152650" y="2667000"/>
                  <a:ext cx="1530350" cy="1530350"/>
                </a:xfrm>
                <a:prstGeom prst="ellipse">
                  <a:avLst/>
                </a:prstGeom>
                <a:noFill/>
                <a:ln w="73025">
                  <a:noFill/>
                </a:ln>
              </p:spPr>
              <p:txBody>
                <a:bodyPr vert="horz" wrap="square" lIns="93247" tIns="46623" rIns="93247" bIns="46623" numCol="1" anchor="t" anchorCtr="0" compatLnSpc="1">
                  <a:prstTxWarp prst="textNoShape">
                    <a:avLst/>
                  </a:prstTxWarp>
                </a:bodyPr>
                <a:lstStyle/>
                <a:p>
                  <a:pPr defTabSz="932536">
                    <a:defRPr/>
                  </a:pPr>
                  <a:endParaRPr lang="en-US" sz="2040" kern="0" dirty="0">
                    <a:solidFill>
                      <a:srgbClr val="505050"/>
                    </a:solidFill>
                    <a:latin typeface="Segoe UI Light"/>
                  </a:endParaRPr>
                </a:p>
              </p:txBody>
            </p:sp>
            <p:sp>
              <p:nvSpPr>
                <p:cNvPr id="204" name="Freeform 18"/>
                <p:cNvSpPr>
                  <a:spLocks/>
                </p:cNvSpPr>
                <p:nvPr/>
              </p:nvSpPr>
              <p:spPr bwMode="auto">
                <a:xfrm>
                  <a:off x="2640013" y="2944813"/>
                  <a:ext cx="787400" cy="757238"/>
                </a:xfrm>
                <a:custGeom>
                  <a:avLst/>
                  <a:gdLst>
                    <a:gd name="T0" fmla="*/ 0 w 210"/>
                    <a:gd name="T1" fmla="*/ 175 h 202"/>
                    <a:gd name="T2" fmla="*/ 26 w 210"/>
                    <a:gd name="T3" fmla="*/ 202 h 202"/>
                    <a:gd name="T4" fmla="*/ 60 w 210"/>
                    <a:gd name="T5" fmla="*/ 166 h 202"/>
                    <a:gd name="T6" fmla="*/ 77 w 210"/>
                    <a:gd name="T7" fmla="*/ 168 h 202"/>
                    <a:gd name="T8" fmla="*/ 112 w 210"/>
                    <a:gd name="T9" fmla="*/ 127 h 202"/>
                    <a:gd name="T10" fmla="*/ 108 w 210"/>
                    <a:gd name="T11" fmla="*/ 112 h 202"/>
                    <a:gd name="T12" fmla="*/ 210 w 210"/>
                    <a:gd name="T13" fmla="*/ 0 h 202"/>
                    <a:gd name="T14" fmla="*/ 93 w 210"/>
                    <a:gd name="T15" fmla="*/ 97 h 202"/>
                    <a:gd name="T16" fmla="*/ 71 w 210"/>
                    <a:gd name="T17" fmla="*/ 92 h 202"/>
                    <a:gd name="T18" fmla="*/ 36 w 210"/>
                    <a:gd name="T19" fmla="*/ 133 h 202"/>
                    <a:gd name="T20" fmla="*/ 38 w 210"/>
                    <a:gd name="T21" fmla="*/ 143 h 202"/>
                    <a:gd name="T22" fmla="*/ 0 w 210"/>
                    <a:gd name="T23" fmla="*/ 1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02">
                      <a:moveTo>
                        <a:pt x="0" y="175"/>
                      </a:moveTo>
                      <a:cubicBezTo>
                        <a:pt x="26" y="202"/>
                        <a:pt x="26" y="202"/>
                        <a:pt x="26" y="202"/>
                      </a:cubicBezTo>
                      <a:cubicBezTo>
                        <a:pt x="60" y="166"/>
                        <a:pt x="60" y="166"/>
                        <a:pt x="60" y="166"/>
                      </a:cubicBezTo>
                      <a:cubicBezTo>
                        <a:pt x="65" y="168"/>
                        <a:pt x="71" y="169"/>
                        <a:pt x="77" y="168"/>
                      </a:cubicBezTo>
                      <a:cubicBezTo>
                        <a:pt x="98" y="167"/>
                        <a:pt x="114" y="149"/>
                        <a:pt x="112" y="127"/>
                      </a:cubicBezTo>
                      <a:cubicBezTo>
                        <a:pt x="112" y="122"/>
                        <a:pt x="110" y="117"/>
                        <a:pt x="108" y="112"/>
                      </a:cubicBezTo>
                      <a:cubicBezTo>
                        <a:pt x="210" y="0"/>
                        <a:pt x="210" y="0"/>
                        <a:pt x="210" y="0"/>
                      </a:cubicBezTo>
                      <a:cubicBezTo>
                        <a:pt x="93" y="97"/>
                        <a:pt x="93" y="97"/>
                        <a:pt x="93" y="97"/>
                      </a:cubicBezTo>
                      <a:cubicBezTo>
                        <a:pt x="87" y="93"/>
                        <a:pt x="79" y="91"/>
                        <a:pt x="71" y="92"/>
                      </a:cubicBezTo>
                      <a:cubicBezTo>
                        <a:pt x="50" y="93"/>
                        <a:pt x="34" y="111"/>
                        <a:pt x="36" y="133"/>
                      </a:cubicBezTo>
                      <a:cubicBezTo>
                        <a:pt x="36" y="136"/>
                        <a:pt x="37" y="140"/>
                        <a:pt x="38" y="143"/>
                      </a:cubicBezTo>
                      <a:cubicBezTo>
                        <a:pt x="0" y="175"/>
                        <a:pt x="0" y="175"/>
                        <a:pt x="0" y="175"/>
                      </a:cubicBezTo>
                      <a:close/>
                    </a:path>
                  </a:pathLst>
                </a:custGeom>
                <a:solidFill>
                  <a:srgbClr val="EFEFEF"/>
                </a:solidFill>
                <a:ln>
                  <a:noFill/>
                </a:ln>
              </p:spPr>
              <p:txBody>
                <a:bodyPr vert="horz" wrap="square" lIns="93247" tIns="46623" rIns="93247" bIns="46623" numCol="1" anchor="t" anchorCtr="0" compatLnSpc="1">
                  <a:prstTxWarp prst="textNoShape">
                    <a:avLst/>
                  </a:prstTxWarp>
                </a:bodyPr>
                <a:lstStyle/>
                <a:p>
                  <a:pPr defTabSz="932536">
                    <a:defRPr/>
                  </a:pPr>
                  <a:endParaRPr lang="en-US" sz="2040" kern="0" dirty="0">
                    <a:solidFill>
                      <a:srgbClr val="505050"/>
                    </a:solidFill>
                    <a:latin typeface="Segoe UI Light"/>
                  </a:endParaRPr>
                </a:p>
              </p:txBody>
            </p:sp>
          </p:grpSp>
          <p:sp>
            <p:nvSpPr>
              <p:cNvPr id="201" name="Freeform 17"/>
              <p:cNvSpPr>
                <a:spLocks/>
              </p:cNvSpPr>
              <p:nvPr/>
            </p:nvSpPr>
            <p:spPr bwMode="auto">
              <a:xfrm>
                <a:off x="7148859" y="2963893"/>
                <a:ext cx="1774131" cy="1541044"/>
              </a:xfrm>
              <a:custGeom>
                <a:avLst/>
                <a:gdLst>
                  <a:gd name="T0" fmla="*/ 96 w 564"/>
                  <a:gd name="T1" fmla="*/ 460 h 490"/>
                  <a:gd name="T2" fmla="*/ 85 w 564"/>
                  <a:gd name="T3" fmla="*/ 447 h 490"/>
                  <a:gd name="T4" fmla="*/ 27 w 564"/>
                  <a:gd name="T5" fmla="*/ 309 h 490"/>
                  <a:gd name="T6" fmla="*/ 2 w 564"/>
                  <a:gd name="T7" fmla="*/ 311 h 490"/>
                  <a:gd name="T8" fmla="*/ 0 w 564"/>
                  <a:gd name="T9" fmla="*/ 292 h 490"/>
                  <a:gd name="T10" fmla="*/ 25 w 564"/>
                  <a:gd name="T11" fmla="*/ 290 h 490"/>
                  <a:gd name="T12" fmla="*/ 25 w 564"/>
                  <a:gd name="T13" fmla="*/ 282 h 490"/>
                  <a:gd name="T14" fmla="*/ 91 w 564"/>
                  <a:gd name="T15" fmla="*/ 111 h 490"/>
                  <a:gd name="T16" fmla="*/ 73 w 564"/>
                  <a:gd name="T17" fmla="*/ 93 h 490"/>
                  <a:gd name="T18" fmla="*/ 86 w 564"/>
                  <a:gd name="T19" fmla="*/ 79 h 490"/>
                  <a:gd name="T20" fmla="*/ 104 w 564"/>
                  <a:gd name="T21" fmla="*/ 97 h 490"/>
                  <a:gd name="T22" fmla="*/ 272 w 564"/>
                  <a:gd name="T23" fmla="*/ 25 h 490"/>
                  <a:gd name="T24" fmla="*/ 272 w 564"/>
                  <a:gd name="T25" fmla="*/ 0 h 490"/>
                  <a:gd name="T26" fmla="*/ 292 w 564"/>
                  <a:gd name="T27" fmla="*/ 0 h 490"/>
                  <a:gd name="T28" fmla="*/ 292 w 564"/>
                  <a:gd name="T29" fmla="*/ 25 h 490"/>
                  <a:gd name="T30" fmla="*/ 460 w 564"/>
                  <a:gd name="T31" fmla="*/ 97 h 490"/>
                  <a:gd name="T32" fmla="*/ 478 w 564"/>
                  <a:gd name="T33" fmla="*/ 79 h 490"/>
                  <a:gd name="T34" fmla="*/ 491 w 564"/>
                  <a:gd name="T35" fmla="*/ 93 h 490"/>
                  <a:gd name="T36" fmla="*/ 473 w 564"/>
                  <a:gd name="T37" fmla="*/ 111 h 490"/>
                  <a:gd name="T38" fmla="*/ 539 w 564"/>
                  <a:gd name="T39" fmla="*/ 282 h 490"/>
                  <a:gd name="T40" fmla="*/ 539 w 564"/>
                  <a:gd name="T41" fmla="*/ 290 h 490"/>
                  <a:gd name="T42" fmla="*/ 564 w 564"/>
                  <a:gd name="T43" fmla="*/ 292 h 490"/>
                  <a:gd name="T44" fmla="*/ 562 w 564"/>
                  <a:gd name="T45" fmla="*/ 311 h 490"/>
                  <a:gd name="T46" fmla="*/ 537 w 564"/>
                  <a:gd name="T47" fmla="*/ 309 h 490"/>
                  <a:gd name="T48" fmla="*/ 479 w 564"/>
                  <a:gd name="T49" fmla="*/ 447 h 490"/>
                  <a:gd name="T50" fmla="*/ 468 w 564"/>
                  <a:gd name="T51" fmla="*/ 460 h 490"/>
                  <a:gd name="T52" fmla="*/ 487 w 564"/>
                  <a:gd name="T53" fmla="*/ 476 h 490"/>
                  <a:gd name="T54" fmla="*/ 475 w 564"/>
                  <a:gd name="T55" fmla="*/ 490 h 490"/>
                  <a:gd name="T56" fmla="*/ 431 w 564"/>
                  <a:gd name="T57" fmla="*/ 453 h 490"/>
                  <a:gd name="T58" fmla="*/ 443 w 564"/>
                  <a:gd name="T59" fmla="*/ 439 h 490"/>
                  <a:gd name="T60" fmla="*/ 454 w 564"/>
                  <a:gd name="T61" fmla="*/ 426 h 490"/>
                  <a:gd name="T62" fmla="*/ 506 w 564"/>
                  <a:gd name="T63" fmla="*/ 282 h 490"/>
                  <a:gd name="T64" fmla="*/ 282 w 564"/>
                  <a:gd name="T65" fmla="*/ 58 h 490"/>
                  <a:gd name="T66" fmla="*/ 58 w 564"/>
                  <a:gd name="T67" fmla="*/ 282 h 490"/>
                  <a:gd name="T68" fmla="*/ 110 w 564"/>
                  <a:gd name="T69" fmla="*/ 426 h 490"/>
                  <a:gd name="T70" fmla="*/ 121 w 564"/>
                  <a:gd name="T71" fmla="*/ 439 h 490"/>
                  <a:gd name="T72" fmla="*/ 133 w 564"/>
                  <a:gd name="T73" fmla="*/ 453 h 490"/>
                  <a:gd name="T74" fmla="*/ 89 w 564"/>
                  <a:gd name="T75" fmla="*/ 490 h 490"/>
                  <a:gd name="T76" fmla="*/ 77 w 564"/>
                  <a:gd name="T77" fmla="*/ 476 h 490"/>
                  <a:gd name="T78" fmla="*/ 96 w 564"/>
                  <a:gd name="T79" fmla="*/ 46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4" h="490">
                    <a:moveTo>
                      <a:pt x="96" y="460"/>
                    </a:moveTo>
                    <a:cubicBezTo>
                      <a:pt x="85" y="447"/>
                      <a:pt x="85" y="447"/>
                      <a:pt x="85" y="447"/>
                    </a:cubicBezTo>
                    <a:cubicBezTo>
                      <a:pt x="52" y="408"/>
                      <a:pt x="32" y="360"/>
                      <a:pt x="27" y="309"/>
                    </a:cubicBezTo>
                    <a:cubicBezTo>
                      <a:pt x="2" y="311"/>
                      <a:pt x="2" y="311"/>
                      <a:pt x="2" y="311"/>
                    </a:cubicBezTo>
                    <a:cubicBezTo>
                      <a:pt x="0" y="292"/>
                      <a:pt x="0" y="292"/>
                      <a:pt x="0" y="292"/>
                    </a:cubicBezTo>
                    <a:cubicBezTo>
                      <a:pt x="25" y="290"/>
                      <a:pt x="25" y="290"/>
                      <a:pt x="25" y="290"/>
                    </a:cubicBezTo>
                    <a:cubicBezTo>
                      <a:pt x="25" y="288"/>
                      <a:pt x="25" y="285"/>
                      <a:pt x="25" y="282"/>
                    </a:cubicBezTo>
                    <a:cubicBezTo>
                      <a:pt x="25" y="216"/>
                      <a:pt x="50" y="156"/>
                      <a:pt x="91" y="111"/>
                    </a:cubicBezTo>
                    <a:cubicBezTo>
                      <a:pt x="73" y="93"/>
                      <a:pt x="73" y="93"/>
                      <a:pt x="73" y="93"/>
                    </a:cubicBezTo>
                    <a:cubicBezTo>
                      <a:pt x="86" y="79"/>
                      <a:pt x="86" y="79"/>
                      <a:pt x="86" y="79"/>
                    </a:cubicBezTo>
                    <a:cubicBezTo>
                      <a:pt x="104" y="97"/>
                      <a:pt x="104" y="97"/>
                      <a:pt x="104" y="97"/>
                    </a:cubicBezTo>
                    <a:cubicBezTo>
                      <a:pt x="148" y="55"/>
                      <a:pt x="207" y="28"/>
                      <a:pt x="272" y="25"/>
                    </a:cubicBezTo>
                    <a:cubicBezTo>
                      <a:pt x="272" y="0"/>
                      <a:pt x="272" y="0"/>
                      <a:pt x="272" y="0"/>
                    </a:cubicBezTo>
                    <a:cubicBezTo>
                      <a:pt x="292" y="0"/>
                      <a:pt x="292" y="0"/>
                      <a:pt x="292" y="0"/>
                    </a:cubicBezTo>
                    <a:cubicBezTo>
                      <a:pt x="292" y="25"/>
                      <a:pt x="292" y="25"/>
                      <a:pt x="292" y="25"/>
                    </a:cubicBezTo>
                    <a:cubicBezTo>
                      <a:pt x="357" y="28"/>
                      <a:pt x="416" y="55"/>
                      <a:pt x="460" y="97"/>
                    </a:cubicBezTo>
                    <a:cubicBezTo>
                      <a:pt x="478" y="79"/>
                      <a:pt x="478" y="79"/>
                      <a:pt x="478" y="79"/>
                    </a:cubicBezTo>
                    <a:cubicBezTo>
                      <a:pt x="491" y="93"/>
                      <a:pt x="491" y="93"/>
                      <a:pt x="491" y="93"/>
                    </a:cubicBezTo>
                    <a:cubicBezTo>
                      <a:pt x="473" y="111"/>
                      <a:pt x="473" y="111"/>
                      <a:pt x="473" y="111"/>
                    </a:cubicBezTo>
                    <a:cubicBezTo>
                      <a:pt x="514" y="156"/>
                      <a:pt x="539" y="216"/>
                      <a:pt x="539" y="282"/>
                    </a:cubicBezTo>
                    <a:cubicBezTo>
                      <a:pt x="539" y="285"/>
                      <a:pt x="539" y="288"/>
                      <a:pt x="539" y="290"/>
                    </a:cubicBezTo>
                    <a:cubicBezTo>
                      <a:pt x="564" y="292"/>
                      <a:pt x="564" y="292"/>
                      <a:pt x="564" y="292"/>
                    </a:cubicBezTo>
                    <a:cubicBezTo>
                      <a:pt x="562" y="311"/>
                      <a:pt x="562" y="311"/>
                      <a:pt x="562" y="311"/>
                    </a:cubicBezTo>
                    <a:cubicBezTo>
                      <a:pt x="537" y="309"/>
                      <a:pt x="537" y="309"/>
                      <a:pt x="537" y="309"/>
                    </a:cubicBezTo>
                    <a:cubicBezTo>
                      <a:pt x="532" y="360"/>
                      <a:pt x="512" y="408"/>
                      <a:pt x="479" y="447"/>
                    </a:cubicBezTo>
                    <a:cubicBezTo>
                      <a:pt x="468" y="460"/>
                      <a:pt x="468" y="460"/>
                      <a:pt x="468" y="460"/>
                    </a:cubicBezTo>
                    <a:cubicBezTo>
                      <a:pt x="487" y="476"/>
                      <a:pt x="487" y="476"/>
                      <a:pt x="487" y="476"/>
                    </a:cubicBezTo>
                    <a:cubicBezTo>
                      <a:pt x="475" y="490"/>
                      <a:pt x="475" y="490"/>
                      <a:pt x="475" y="490"/>
                    </a:cubicBezTo>
                    <a:cubicBezTo>
                      <a:pt x="431" y="453"/>
                      <a:pt x="431" y="453"/>
                      <a:pt x="431" y="453"/>
                    </a:cubicBezTo>
                    <a:cubicBezTo>
                      <a:pt x="443" y="439"/>
                      <a:pt x="443" y="439"/>
                      <a:pt x="443" y="439"/>
                    </a:cubicBezTo>
                    <a:cubicBezTo>
                      <a:pt x="454" y="426"/>
                      <a:pt x="454" y="426"/>
                      <a:pt x="454" y="426"/>
                    </a:cubicBezTo>
                    <a:cubicBezTo>
                      <a:pt x="487" y="386"/>
                      <a:pt x="506" y="335"/>
                      <a:pt x="506" y="282"/>
                    </a:cubicBezTo>
                    <a:cubicBezTo>
                      <a:pt x="506" y="158"/>
                      <a:pt x="406" y="58"/>
                      <a:pt x="282" y="58"/>
                    </a:cubicBezTo>
                    <a:cubicBezTo>
                      <a:pt x="158" y="58"/>
                      <a:pt x="58" y="158"/>
                      <a:pt x="58" y="282"/>
                    </a:cubicBezTo>
                    <a:cubicBezTo>
                      <a:pt x="58" y="335"/>
                      <a:pt x="77" y="386"/>
                      <a:pt x="110" y="426"/>
                    </a:cubicBezTo>
                    <a:cubicBezTo>
                      <a:pt x="121" y="439"/>
                      <a:pt x="121" y="439"/>
                      <a:pt x="121" y="439"/>
                    </a:cubicBezTo>
                    <a:cubicBezTo>
                      <a:pt x="133" y="453"/>
                      <a:pt x="133" y="453"/>
                      <a:pt x="133" y="453"/>
                    </a:cubicBezTo>
                    <a:cubicBezTo>
                      <a:pt x="89" y="490"/>
                      <a:pt x="89" y="490"/>
                      <a:pt x="89" y="490"/>
                    </a:cubicBezTo>
                    <a:cubicBezTo>
                      <a:pt x="77" y="476"/>
                      <a:pt x="77" y="476"/>
                      <a:pt x="77" y="476"/>
                    </a:cubicBezTo>
                    <a:lnTo>
                      <a:pt x="96" y="460"/>
                    </a:lnTo>
                    <a:close/>
                  </a:path>
                </a:pathLst>
              </a:custGeom>
              <a:solidFill>
                <a:srgbClr val="EFEFEF"/>
              </a:solidFill>
              <a:ln>
                <a:noFill/>
              </a:ln>
            </p:spPr>
            <p:txBody>
              <a:bodyPr vert="horz" wrap="square" lIns="93247" tIns="46623" rIns="93247" bIns="46623" numCol="1" anchor="t" anchorCtr="0" compatLnSpc="1">
                <a:prstTxWarp prst="textNoShape">
                  <a:avLst/>
                </a:prstTxWarp>
              </a:bodyPr>
              <a:lstStyle/>
              <a:p>
                <a:pPr defTabSz="932536">
                  <a:defRPr/>
                </a:pPr>
                <a:endParaRPr lang="en-US" sz="2040" kern="0" dirty="0">
                  <a:solidFill>
                    <a:srgbClr val="505050"/>
                  </a:solidFill>
                  <a:latin typeface="Segoe UI Light"/>
                </a:endParaRPr>
              </a:p>
            </p:txBody>
          </p:sp>
          <p:sp>
            <p:nvSpPr>
              <p:cNvPr id="202" name="Freeform 19"/>
              <p:cNvSpPr>
                <a:spLocks noEditPoints="1"/>
              </p:cNvSpPr>
              <p:nvPr/>
            </p:nvSpPr>
            <p:spPr bwMode="auto">
              <a:xfrm>
                <a:off x="6945644" y="2760678"/>
                <a:ext cx="2180560" cy="2180560"/>
              </a:xfrm>
              <a:prstGeom prst="ellipse">
                <a:avLst/>
              </a:prstGeom>
              <a:noFill/>
              <a:ln w="34925">
                <a:solidFill>
                  <a:srgbClr val="EFEFEF"/>
                </a:solidFill>
              </a:ln>
            </p:spPr>
            <p:txBody>
              <a:bodyPr vert="horz" wrap="square" lIns="93247" tIns="46623" rIns="93247" bIns="46623" numCol="1" anchor="t" anchorCtr="0" compatLnSpc="1">
                <a:prstTxWarp prst="textNoShape">
                  <a:avLst/>
                </a:prstTxWarp>
              </a:bodyPr>
              <a:lstStyle/>
              <a:p>
                <a:pPr defTabSz="932536">
                  <a:defRPr/>
                </a:pPr>
                <a:endParaRPr lang="en-US" sz="2040" kern="0" dirty="0">
                  <a:solidFill>
                    <a:srgbClr val="505050"/>
                  </a:solidFill>
                  <a:latin typeface="Segoe UI Light"/>
                </a:endParaRPr>
              </a:p>
            </p:txBody>
          </p:sp>
        </p:grpSp>
        <p:sp>
          <p:nvSpPr>
            <p:cNvPr id="199" name="TextBox 198"/>
            <p:cNvSpPr txBox="1"/>
            <p:nvPr/>
          </p:nvSpPr>
          <p:spPr>
            <a:xfrm>
              <a:off x="6417284" y="6002620"/>
              <a:ext cx="2189701" cy="336835"/>
            </a:xfrm>
            <a:prstGeom prst="rect">
              <a:avLst/>
            </a:prstGeom>
          </p:spPr>
          <p:txBody>
            <a:bodyPr wrap="square">
              <a:spAutoFit/>
            </a:bodyPr>
            <a:lstStyle>
              <a:defPPr>
                <a:defRPr lang="en-US"/>
              </a:defPPr>
              <a:lvl1pPr defTabSz="914099" fontAlgn="base">
                <a:lnSpc>
                  <a:spcPct val="80000"/>
                </a:lnSpc>
                <a:spcBef>
                  <a:spcPct val="0"/>
                </a:spcBef>
                <a:spcAft>
                  <a:spcPct val="0"/>
                </a:spcAft>
                <a:defRPr sz="2000" b="1" kern="0" spc="-100">
                  <a:gradFill>
                    <a:gsLst>
                      <a:gs pos="8333">
                        <a:srgbClr val="EFEFEF"/>
                      </a:gs>
                      <a:gs pos="35000">
                        <a:srgbClr val="EFEFEF"/>
                      </a:gs>
                    </a:gsLst>
                    <a:lin ang="5400000" scaled="0"/>
                  </a:gradFill>
                  <a:latin typeface="+mj-lt"/>
                </a:defRPr>
              </a:lvl1pPr>
            </a:lstStyle>
            <a:p>
              <a:r>
                <a:rPr lang="en-US" sz="2040" dirty="0"/>
                <a:t>Usage-based</a:t>
              </a:r>
            </a:p>
          </p:txBody>
        </p:sp>
        <p:sp>
          <p:nvSpPr>
            <p:cNvPr id="207" name="TextBox 206"/>
            <p:cNvSpPr txBox="1"/>
            <p:nvPr/>
          </p:nvSpPr>
          <p:spPr>
            <a:xfrm>
              <a:off x="6417284" y="4255121"/>
              <a:ext cx="2061727" cy="336835"/>
            </a:xfrm>
            <a:prstGeom prst="rect">
              <a:avLst/>
            </a:prstGeom>
          </p:spPr>
          <p:txBody>
            <a:bodyPr wrap="square">
              <a:spAutoFit/>
            </a:bodyPr>
            <a:lstStyle>
              <a:defPPr>
                <a:defRPr lang="en-US"/>
              </a:defPPr>
              <a:lvl1pPr defTabSz="914099" fontAlgn="base">
                <a:lnSpc>
                  <a:spcPct val="80000"/>
                </a:lnSpc>
                <a:spcBef>
                  <a:spcPct val="0"/>
                </a:spcBef>
                <a:spcAft>
                  <a:spcPct val="0"/>
                </a:spcAft>
                <a:defRPr sz="2000" b="1" kern="0" spc="-100">
                  <a:gradFill>
                    <a:gsLst>
                      <a:gs pos="8333">
                        <a:srgbClr val="EFEFEF"/>
                      </a:gs>
                      <a:gs pos="35000">
                        <a:srgbClr val="EFEFEF"/>
                      </a:gs>
                    </a:gsLst>
                    <a:lin ang="5400000" scaled="0"/>
                  </a:gradFill>
                  <a:latin typeface="+mj-lt"/>
                </a:defRPr>
              </a:lvl1pPr>
            </a:lstStyle>
            <a:p>
              <a:r>
                <a:rPr lang="en-US" sz="2040" dirty="0"/>
                <a:t>Self-service</a:t>
              </a:r>
            </a:p>
          </p:txBody>
        </p:sp>
        <p:sp>
          <p:nvSpPr>
            <p:cNvPr id="208" name="Freeform 32"/>
            <p:cNvSpPr>
              <a:spLocks noChangeAspect="1" noEditPoints="1"/>
            </p:cNvSpPr>
            <p:nvPr/>
          </p:nvSpPr>
          <p:spPr bwMode="auto">
            <a:xfrm>
              <a:off x="5326982" y="4165703"/>
              <a:ext cx="482479" cy="517390"/>
            </a:xfrm>
            <a:custGeom>
              <a:avLst/>
              <a:gdLst>
                <a:gd name="T0" fmla="*/ 88 w 228"/>
                <a:gd name="T1" fmla="*/ 150 h 245"/>
                <a:gd name="T2" fmla="*/ 24 w 228"/>
                <a:gd name="T3" fmla="*/ 150 h 245"/>
                <a:gd name="T4" fmla="*/ 66 w 228"/>
                <a:gd name="T5" fmla="*/ 69 h 245"/>
                <a:gd name="T6" fmla="*/ 80 w 228"/>
                <a:gd name="T7" fmla="*/ 109 h 245"/>
                <a:gd name="T8" fmla="*/ 88 w 228"/>
                <a:gd name="T9" fmla="*/ 115 h 245"/>
                <a:gd name="T10" fmla="*/ 151 w 228"/>
                <a:gd name="T11" fmla="*/ 115 h 245"/>
                <a:gd name="T12" fmla="*/ 160 w 228"/>
                <a:gd name="T13" fmla="*/ 106 h 245"/>
                <a:gd name="T14" fmla="*/ 151 w 228"/>
                <a:gd name="T15" fmla="*/ 98 h 245"/>
                <a:gd name="T16" fmla="*/ 94 w 228"/>
                <a:gd name="T17" fmla="*/ 98 h 245"/>
                <a:gd name="T18" fmla="*/ 77 w 228"/>
                <a:gd name="T19" fmla="*/ 50 h 245"/>
                <a:gd name="T20" fmla="*/ 76 w 228"/>
                <a:gd name="T21" fmla="*/ 49 h 245"/>
                <a:gd name="T22" fmla="*/ 75 w 228"/>
                <a:gd name="T23" fmla="*/ 47 h 245"/>
                <a:gd name="T24" fmla="*/ 59 w 228"/>
                <a:gd name="T25" fmla="*/ 45 h 245"/>
                <a:gd name="T26" fmla="*/ 0 w 228"/>
                <a:gd name="T27" fmla="*/ 161 h 245"/>
                <a:gd name="T28" fmla="*/ 4 w 228"/>
                <a:gd name="T29" fmla="*/ 169 h 245"/>
                <a:gd name="T30" fmla="*/ 12 w 228"/>
                <a:gd name="T31" fmla="*/ 173 h 245"/>
                <a:gd name="T32" fmla="*/ 77 w 228"/>
                <a:gd name="T33" fmla="*/ 173 h 245"/>
                <a:gd name="T34" fmla="*/ 77 w 228"/>
                <a:gd name="T35" fmla="*/ 234 h 245"/>
                <a:gd name="T36" fmla="*/ 88 w 228"/>
                <a:gd name="T37" fmla="*/ 245 h 245"/>
                <a:gd name="T38" fmla="*/ 99 w 228"/>
                <a:gd name="T39" fmla="*/ 234 h 245"/>
                <a:gd name="T40" fmla="*/ 99 w 228"/>
                <a:gd name="T41" fmla="*/ 161 h 245"/>
                <a:gd name="T42" fmla="*/ 88 w 228"/>
                <a:gd name="T43" fmla="*/ 150 h 245"/>
                <a:gd name="T44" fmla="*/ 99 w 228"/>
                <a:gd name="T45" fmla="*/ 0 h 245"/>
                <a:gd name="T46" fmla="*/ 124 w 228"/>
                <a:gd name="T47" fmla="*/ 25 h 245"/>
                <a:gd name="T48" fmla="*/ 99 w 228"/>
                <a:gd name="T49" fmla="*/ 50 h 245"/>
                <a:gd name="T50" fmla="*/ 75 w 228"/>
                <a:gd name="T51" fmla="*/ 25 h 245"/>
                <a:gd name="T52" fmla="*/ 99 w 228"/>
                <a:gd name="T53" fmla="*/ 0 h 245"/>
                <a:gd name="T54" fmla="*/ 169 w 228"/>
                <a:gd name="T55" fmla="*/ 126 h 245"/>
                <a:gd name="T56" fmla="*/ 137 w 228"/>
                <a:gd name="T57" fmla="*/ 126 h 245"/>
                <a:gd name="T58" fmla="*/ 131 w 228"/>
                <a:gd name="T59" fmla="*/ 131 h 245"/>
                <a:gd name="T60" fmla="*/ 137 w 228"/>
                <a:gd name="T61" fmla="*/ 137 h 245"/>
                <a:gd name="T62" fmla="*/ 169 w 228"/>
                <a:gd name="T63" fmla="*/ 137 h 245"/>
                <a:gd name="T64" fmla="*/ 175 w 228"/>
                <a:gd name="T65" fmla="*/ 131 h 245"/>
                <a:gd name="T66" fmla="*/ 169 w 228"/>
                <a:gd name="T67" fmla="*/ 126 h 245"/>
                <a:gd name="T68" fmla="*/ 205 w 228"/>
                <a:gd name="T69" fmla="*/ 91 h 245"/>
                <a:gd name="T70" fmla="*/ 203 w 228"/>
                <a:gd name="T71" fmla="*/ 88 h 245"/>
                <a:gd name="T72" fmla="*/ 228 w 228"/>
                <a:gd name="T73" fmla="*/ 29 h 245"/>
                <a:gd name="T74" fmla="*/ 213 w 228"/>
                <a:gd name="T75" fmla="*/ 22 h 245"/>
                <a:gd name="T76" fmla="*/ 175 w 228"/>
                <a:gd name="T77" fmla="*/ 109 h 245"/>
                <a:gd name="T78" fmla="*/ 191 w 228"/>
                <a:gd name="T79" fmla="*/ 115 h 245"/>
                <a:gd name="T80" fmla="*/ 197 w 228"/>
                <a:gd name="T81" fmla="*/ 101 h 245"/>
                <a:gd name="T82" fmla="*/ 209 w 228"/>
                <a:gd name="T83" fmla="*/ 126 h 245"/>
                <a:gd name="T84" fmla="*/ 192 w 228"/>
                <a:gd name="T85" fmla="*/ 126 h 245"/>
                <a:gd name="T86" fmla="*/ 186 w 228"/>
                <a:gd name="T87" fmla="*/ 131 h 245"/>
                <a:gd name="T88" fmla="*/ 192 w 228"/>
                <a:gd name="T89" fmla="*/ 137 h 245"/>
                <a:gd name="T90" fmla="*/ 218 w 228"/>
                <a:gd name="T91" fmla="*/ 137 h 245"/>
                <a:gd name="T92" fmla="*/ 223 w 228"/>
                <a:gd name="T93" fmla="*/ 135 h 245"/>
                <a:gd name="T94" fmla="*/ 223 w 228"/>
                <a:gd name="T95" fmla="*/ 129 h 245"/>
                <a:gd name="T96" fmla="*/ 205 w 228"/>
                <a:gd name="T97" fmla="*/ 9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45">
                  <a:moveTo>
                    <a:pt x="88" y="150"/>
                  </a:moveTo>
                  <a:cubicBezTo>
                    <a:pt x="24" y="150"/>
                    <a:pt x="24" y="150"/>
                    <a:pt x="24" y="150"/>
                  </a:cubicBezTo>
                  <a:cubicBezTo>
                    <a:pt x="27" y="133"/>
                    <a:pt x="36" y="98"/>
                    <a:pt x="66" y="69"/>
                  </a:cubicBezTo>
                  <a:cubicBezTo>
                    <a:pt x="80" y="109"/>
                    <a:pt x="80" y="109"/>
                    <a:pt x="80" y="109"/>
                  </a:cubicBezTo>
                  <a:cubicBezTo>
                    <a:pt x="81" y="112"/>
                    <a:pt x="84" y="115"/>
                    <a:pt x="88" y="115"/>
                  </a:cubicBezTo>
                  <a:cubicBezTo>
                    <a:pt x="151" y="115"/>
                    <a:pt x="151" y="115"/>
                    <a:pt x="151" y="115"/>
                  </a:cubicBezTo>
                  <a:cubicBezTo>
                    <a:pt x="156" y="115"/>
                    <a:pt x="160" y="111"/>
                    <a:pt x="160" y="106"/>
                  </a:cubicBezTo>
                  <a:cubicBezTo>
                    <a:pt x="160" y="101"/>
                    <a:pt x="156" y="98"/>
                    <a:pt x="151" y="98"/>
                  </a:cubicBezTo>
                  <a:cubicBezTo>
                    <a:pt x="94" y="98"/>
                    <a:pt x="94" y="98"/>
                    <a:pt x="94" y="98"/>
                  </a:cubicBezTo>
                  <a:cubicBezTo>
                    <a:pt x="77" y="50"/>
                    <a:pt x="77" y="50"/>
                    <a:pt x="77" y="50"/>
                  </a:cubicBezTo>
                  <a:cubicBezTo>
                    <a:pt x="77" y="50"/>
                    <a:pt x="77" y="49"/>
                    <a:pt x="76" y="49"/>
                  </a:cubicBezTo>
                  <a:cubicBezTo>
                    <a:pt x="76" y="48"/>
                    <a:pt x="76" y="47"/>
                    <a:pt x="75" y="47"/>
                  </a:cubicBezTo>
                  <a:cubicBezTo>
                    <a:pt x="71" y="42"/>
                    <a:pt x="64" y="41"/>
                    <a:pt x="59" y="45"/>
                  </a:cubicBezTo>
                  <a:cubicBezTo>
                    <a:pt x="2" y="93"/>
                    <a:pt x="0" y="159"/>
                    <a:pt x="0" y="161"/>
                  </a:cubicBezTo>
                  <a:cubicBezTo>
                    <a:pt x="0" y="164"/>
                    <a:pt x="1" y="167"/>
                    <a:pt x="4" y="169"/>
                  </a:cubicBezTo>
                  <a:cubicBezTo>
                    <a:pt x="6" y="172"/>
                    <a:pt x="9" y="173"/>
                    <a:pt x="12" y="173"/>
                  </a:cubicBezTo>
                  <a:cubicBezTo>
                    <a:pt x="77" y="173"/>
                    <a:pt x="77" y="173"/>
                    <a:pt x="77" y="173"/>
                  </a:cubicBezTo>
                  <a:cubicBezTo>
                    <a:pt x="77" y="234"/>
                    <a:pt x="77" y="234"/>
                    <a:pt x="77" y="234"/>
                  </a:cubicBezTo>
                  <a:cubicBezTo>
                    <a:pt x="77" y="240"/>
                    <a:pt x="82" y="245"/>
                    <a:pt x="88" y="245"/>
                  </a:cubicBezTo>
                  <a:cubicBezTo>
                    <a:pt x="94" y="245"/>
                    <a:pt x="99" y="240"/>
                    <a:pt x="99" y="234"/>
                  </a:cubicBezTo>
                  <a:cubicBezTo>
                    <a:pt x="99" y="161"/>
                    <a:pt x="99" y="161"/>
                    <a:pt x="99" y="161"/>
                  </a:cubicBezTo>
                  <a:cubicBezTo>
                    <a:pt x="99" y="155"/>
                    <a:pt x="94" y="150"/>
                    <a:pt x="88" y="150"/>
                  </a:cubicBezTo>
                  <a:close/>
                  <a:moveTo>
                    <a:pt x="99" y="0"/>
                  </a:moveTo>
                  <a:cubicBezTo>
                    <a:pt x="113" y="0"/>
                    <a:pt x="124" y="12"/>
                    <a:pt x="124" y="25"/>
                  </a:cubicBezTo>
                  <a:cubicBezTo>
                    <a:pt x="124" y="39"/>
                    <a:pt x="113" y="50"/>
                    <a:pt x="99" y="50"/>
                  </a:cubicBezTo>
                  <a:cubicBezTo>
                    <a:pt x="86" y="50"/>
                    <a:pt x="75" y="39"/>
                    <a:pt x="75" y="25"/>
                  </a:cubicBezTo>
                  <a:cubicBezTo>
                    <a:pt x="75" y="12"/>
                    <a:pt x="86" y="0"/>
                    <a:pt x="99" y="0"/>
                  </a:cubicBezTo>
                  <a:close/>
                  <a:moveTo>
                    <a:pt x="169" y="126"/>
                  </a:moveTo>
                  <a:cubicBezTo>
                    <a:pt x="137" y="126"/>
                    <a:pt x="137" y="126"/>
                    <a:pt x="137" y="126"/>
                  </a:cubicBezTo>
                  <a:cubicBezTo>
                    <a:pt x="134" y="126"/>
                    <a:pt x="131" y="128"/>
                    <a:pt x="131" y="131"/>
                  </a:cubicBezTo>
                  <a:cubicBezTo>
                    <a:pt x="131" y="135"/>
                    <a:pt x="134" y="137"/>
                    <a:pt x="137" y="137"/>
                  </a:cubicBezTo>
                  <a:cubicBezTo>
                    <a:pt x="169" y="137"/>
                    <a:pt x="169" y="137"/>
                    <a:pt x="169" y="137"/>
                  </a:cubicBezTo>
                  <a:cubicBezTo>
                    <a:pt x="172" y="137"/>
                    <a:pt x="175" y="135"/>
                    <a:pt x="175" y="131"/>
                  </a:cubicBezTo>
                  <a:cubicBezTo>
                    <a:pt x="175" y="128"/>
                    <a:pt x="172" y="126"/>
                    <a:pt x="169" y="126"/>
                  </a:cubicBezTo>
                  <a:close/>
                  <a:moveTo>
                    <a:pt x="205" y="91"/>
                  </a:moveTo>
                  <a:cubicBezTo>
                    <a:pt x="204" y="90"/>
                    <a:pt x="204" y="89"/>
                    <a:pt x="203" y="88"/>
                  </a:cubicBezTo>
                  <a:cubicBezTo>
                    <a:pt x="228" y="29"/>
                    <a:pt x="228" y="29"/>
                    <a:pt x="228" y="29"/>
                  </a:cubicBezTo>
                  <a:cubicBezTo>
                    <a:pt x="213" y="22"/>
                    <a:pt x="213" y="22"/>
                    <a:pt x="213" y="22"/>
                  </a:cubicBezTo>
                  <a:cubicBezTo>
                    <a:pt x="175" y="109"/>
                    <a:pt x="175" y="109"/>
                    <a:pt x="175" y="109"/>
                  </a:cubicBezTo>
                  <a:cubicBezTo>
                    <a:pt x="191" y="115"/>
                    <a:pt x="191" y="115"/>
                    <a:pt x="191" y="115"/>
                  </a:cubicBezTo>
                  <a:cubicBezTo>
                    <a:pt x="197" y="101"/>
                    <a:pt x="197" y="101"/>
                    <a:pt x="197" y="101"/>
                  </a:cubicBezTo>
                  <a:cubicBezTo>
                    <a:pt x="209" y="126"/>
                    <a:pt x="209" y="126"/>
                    <a:pt x="209" y="126"/>
                  </a:cubicBezTo>
                  <a:cubicBezTo>
                    <a:pt x="192" y="126"/>
                    <a:pt x="192" y="126"/>
                    <a:pt x="192" y="126"/>
                  </a:cubicBezTo>
                  <a:cubicBezTo>
                    <a:pt x="189" y="126"/>
                    <a:pt x="186" y="128"/>
                    <a:pt x="186" y="131"/>
                  </a:cubicBezTo>
                  <a:cubicBezTo>
                    <a:pt x="186" y="135"/>
                    <a:pt x="189" y="137"/>
                    <a:pt x="192" y="137"/>
                  </a:cubicBezTo>
                  <a:cubicBezTo>
                    <a:pt x="218" y="137"/>
                    <a:pt x="218" y="137"/>
                    <a:pt x="218" y="137"/>
                  </a:cubicBezTo>
                  <a:cubicBezTo>
                    <a:pt x="220" y="137"/>
                    <a:pt x="222" y="136"/>
                    <a:pt x="223" y="135"/>
                  </a:cubicBezTo>
                  <a:cubicBezTo>
                    <a:pt x="224" y="133"/>
                    <a:pt x="224" y="131"/>
                    <a:pt x="223" y="129"/>
                  </a:cubicBezTo>
                  <a:lnTo>
                    <a:pt x="205" y="91"/>
                  </a:lnTo>
                  <a:close/>
                </a:path>
              </a:pathLst>
            </a:custGeom>
            <a:solidFill>
              <a:srgbClr val="EFEFEF"/>
            </a:solidFill>
            <a:ln>
              <a:noFill/>
            </a:ln>
            <a:extLst/>
          </p:spPr>
          <p:txBody>
            <a:bodyPr vert="horz" wrap="square" lIns="93247" tIns="46623" rIns="93247" bIns="46623" numCol="1" anchor="t" anchorCtr="0" compatLnSpc="1">
              <a:prstTxWarp prst="textNoShape">
                <a:avLst/>
              </a:prstTxWarp>
            </a:bodyPr>
            <a:lstStyle/>
            <a:p>
              <a:pPr defTabSz="932536">
                <a:defRPr/>
              </a:pPr>
              <a:endParaRPr lang="en-US" sz="2040" kern="0" dirty="0">
                <a:solidFill>
                  <a:srgbClr val="505050"/>
                </a:solidFill>
                <a:latin typeface="Segoe UI Light"/>
              </a:endParaRPr>
            </a:p>
          </p:txBody>
        </p:sp>
        <p:sp>
          <p:nvSpPr>
            <p:cNvPr id="211" name="TextBox 210"/>
            <p:cNvSpPr txBox="1"/>
            <p:nvPr/>
          </p:nvSpPr>
          <p:spPr>
            <a:xfrm>
              <a:off x="6417284" y="5195515"/>
              <a:ext cx="1752011" cy="336835"/>
            </a:xfrm>
            <a:prstGeom prst="rect">
              <a:avLst/>
            </a:prstGeom>
          </p:spPr>
          <p:txBody>
            <a:bodyPr wrap="square">
              <a:spAutoFit/>
            </a:bodyPr>
            <a:lstStyle>
              <a:defPPr>
                <a:defRPr lang="en-US"/>
              </a:defPPr>
              <a:lvl1pPr defTabSz="914099" fontAlgn="base">
                <a:lnSpc>
                  <a:spcPct val="80000"/>
                </a:lnSpc>
                <a:spcBef>
                  <a:spcPct val="0"/>
                </a:spcBef>
                <a:spcAft>
                  <a:spcPct val="0"/>
                </a:spcAft>
                <a:defRPr sz="2000" b="1" kern="0" spc="-100">
                  <a:gradFill>
                    <a:gsLst>
                      <a:gs pos="8333">
                        <a:srgbClr val="EFEFEF"/>
                      </a:gs>
                      <a:gs pos="35000">
                        <a:srgbClr val="EFEFEF"/>
                      </a:gs>
                    </a:gsLst>
                    <a:lin ang="5400000" scaled="0"/>
                  </a:gradFill>
                  <a:latin typeface="+mj-lt"/>
                </a:defRPr>
              </a:lvl1pPr>
            </a:lstStyle>
            <a:p>
              <a:r>
                <a:rPr lang="en-US" sz="2040" dirty="0"/>
                <a:t>Elasticity</a:t>
              </a:r>
            </a:p>
          </p:txBody>
        </p:sp>
        <p:sp>
          <p:nvSpPr>
            <p:cNvPr id="212" name="Freeform 94"/>
            <p:cNvSpPr>
              <a:spLocks noChangeAspect="1"/>
            </p:cNvSpPr>
            <p:nvPr/>
          </p:nvSpPr>
          <p:spPr bwMode="auto">
            <a:xfrm>
              <a:off x="5290335" y="5190082"/>
              <a:ext cx="555773" cy="349421"/>
            </a:xfrm>
            <a:custGeom>
              <a:avLst/>
              <a:gdLst>
                <a:gd name="T0" fmla="*/ 870 w 870"/>
                <a:gd name="T1" fmla="*/ 235 h 547"/>
                <a:gd name="T2" fmla="*/ 635 w 870"/>
                <a:gd name="T3" fmla="*/ 70 h 547"/>
                <a:gd name="T4" fmla="*/ 635 w 870"/>
                <a:gd name="T5" fmla="*/ 187 h 547"/>
                <a:gd name="T6" fmla="*/ 467 w 870"/>
                <a:gd name="T7" fmla="*/ 357 h 547"/>
                <a:gd name="T8" fmla="*/ 467 w 870"/>
                <a:gd name="T9" fmla="*/ 357 h 547"/>
                <a:gd name="T10" fmla="*/ 460 w 870"/>
                <a:gd name="T11" fmla="*/ 431 h 547"/>
                <a:gd name="T12" fmla="*/ 443 w 870"/>
                <a:gd name="T13" fmla="*/ 454 h 547"/>
                <a:gd name="T14" fmla="*/ 434 w 870"/>
                <a:gd name="T15" fmla="*/ 451 h 547"/>
                <a:gd name="T16" fmla="*/ 418 w 870"/>
                <a:gd name="T17" fmla="*/ 358 h 547"/>
                <a:gd name="T18" fmla="*/ 418 w 870"/>
                <a:gd name="T19" fmla="*/ 357 h 547"/>
                <a:gd name="T20" fmla="*/ 417 w 870"/>
                <a:gd name="T21" fmla="*/ 192 h 547"/>
                <a:gd name="T22" fmla="*/ 417 w 870"/>
                <a:gd name="T23" fmla="*/ 190 h 547"/>
                <a:gd name="T24" fmla="*/ 405 w 870"/>
                <a:gd name="T25" fmla="*/ 90 h 547"/>
                <a:gd name="T26" fmla="*/ 299 w 870"/>
                <a:gd name="T27" fmla="*/ 0 h 547"/>
                <a:gd name="T28" fmla="*/ 191 w 870"/>
                <a:gd name="T29" fmla="*/ 93 h 547"/>
                <a:gd name="T30" fmla="*/ 180 w 870"/>
                <a:gd name="T31" fmla="*/ 191 h 547"/>
                <a:gd name="T32" fmla="*/ 180 w 870"/>
                <a:gd name="T33" fmla="*/ 193 h 547"/>
                <a:gd name="T34" fmla="*/ 171 w 870"/>
                <a:gd name="T35" fmla="*/ 245 h 547"/>
                <a:gd name="T36" fmla="*/ 97 w 870"/>
                <a:gd name="T37" fmla="*/ 267 h 547"/>
                <a:gd name="T38" fmla="*/ 1 w 870"/>
                <a:gd name="T39" fmla="*/ 267 h 547"/>
                <a:gd name="T40" fmla="*/ 0 w 870"/>
                <a:gd name="T41" fmla="*/ 361 h 547"/>
                <a:gd name="T42" fmla="*/ 98 w 870"/>
                <a:gd name="T43" fmla="*/ 361 h 547"/>
                <a:gd name="T44" fmla="*/ 249 w 870"/>
                <a:gd name="T45" fmla="*/ 297 h 547"/>
                <a:gd name="T46" fmla="*/ 274 w 870"/>
                <a:gd name="T47" fmla="*/ 193 h 547"/>
                <a:gd name="T48" fmla="*/ 274 w 870"/>
                <a:gd name="T49" fmla="*/ 191 h 547"/>
                <a:gd name="T50" fmla="*/ 281 w 870"/>
                <a:gd name="T51" fmla="*/ 119 h 547"/>
                <a:gd name="T52" fmla="*/ 299 w 870"/>
                <a:gd name="T53" fmla="*/ 94 h 547"/>
                <a:gd name="T54" fmla="*/ 316 w 870"/>
                <a:gd name="T55" fmla="*/ 116 h 547"/>
                <a:gd name="T56" fmla="*/ 323 w 870"/>
                <a:gd name="T57" fmla="*/ 191 h 547"/>
                <a:gd name="T58" fmla="*/ 324 w 870"/>
                <a:gd name="T59" fmla="*/ 356 h 547"/>
                <a:gd name="T60" fmla="*/ 366 w 870"/>
                <a:gd name="T61" fmla="*/ 516 h 547"/>
                <a:gd name="T62" fmla="*/ 443 w 870"/>
                <a:gd name="T63" fmla="*/ 547 h 547"/>
                <a:gd name="T64" fmla="*/ 550 w 870"/>
                <a:gd name="T65" fmla="*/ 457 h 547"/>
                <a:gd name="T66" fmla="*/ 560 w 870"/>
                <a:gd name="T67" fmla="*/ 357 h 547"/>
                <a:gd name="T68" fmla="*/ 560 w 870"/>
                <a:gd name="T69" fmla="*/ 357 h 547"/>
                <a:gd name="T70" fmla="*/ 577 w 870"/>
                <a:gd name="T71" fmla="*/ 289 h 547"/>
                <a:gd name="T72" fmla="*/ 635 w 870"/>
                <a:gd name="T73" fmla="*/ 281 h 547"/>
                <a:gd name="T74" fmla="*/ 635 w 870"/>
                <a:gd name="T75" fmla="*/ 395 h 547"/>
                <a:gd name="T76" fmla="*/ 870 w 870"/>
                <a:gd name="T77" fmla="*/ 23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547">
                  <a:moveTo>
                    <a:pt x="870" y="235"/>
                  </a:moveTo>
                  <a:cubicBezTo>
                    <a:pt x="635" y="70"/>
                    <a:pt x="635" y="70"/>
                    <a:pt x="635" y="70"/>
                  </a:cubicBezTo>
                  <a:cubicBezTo>
                    <a:pt x="635" y="187"/>
                    <a:pt x="635" y="187"/>
                    <a:pt x="635" y="187"/>
                  </a:cubicBezTo>
                  <a:cubicBezTo>
                    <a:pt x="564" y="187"/>
                    <a:pt x="467" y="195"/>
                    <a:pt x="467" y="357"/>
                  </a:cubicBezTo>
                  <a:cubicBezTo>
                    <a:pt x="467" y="357"/>
                    <a:pt x="467" y="357"/>
                    <a:pt x="467" y="357"/>
                  </a:cubicBezTo>
                  <a:cubicBezTo>
                    <a:pt x="467" y="374"/>
                    <a:pt x="467" y="407"/>
                    <a:pt x="460" y="431"/>
                  </a:cubicBezTo>
                  <a:cubicBezTo>
                    <a:pt x="453" y="454"/>
                    <a:pt x="447" y="454"/>
                    <a:pt x="443" y="454"/>
                  </a:cubicBezTo>
                  <a:cubicBezTo>
                    <a:pt x="437" y="454"/>
                    <a:pt x="435" y="452"/>
                    <a:pt x="434" y="451"/>
                  </a:cubicBezTo>
                  <a:cubicBezTo>
                    <a:pt x="429" y="446"/>
                    <a:pt x="415" y="426"/>
                    <a:pt x="418" y="358"/>
                  </a:cubicBezTo>
                  <a:cubicBezTo>
                    <a:pt x="418" y="357"/>
                    <a:pt x="418" y="357"/>
                    <a:pt x="418" y="357"/>
                  </a:cubicBezTo>
                  <a:cubicBezTo>
                    <a:pt x="417" y="192"/>
                    <a:pt x="417" y="192"/>
                    <a:pt x="417" y="192"/>
                  </a:cubicBezTo>
                  <a:cubicBezTo>
                    <a:pt x="417" y="190"/>
                    <a:pt x="417" y="190"/>
                    <a:pt x="417" y="190"/>
                  </a:cubicBezTo>
                  <a:cubicBezTo>
                    <a:pt x="417" y="168"/>
                    <a:pt x="416" y="127"/>
                    <a:pt x="405" y="90"/>
                  </a:cubicBezTo>
                  <a:cubicBezTo>
                    <a:pt x="382" y="9"/>
                    <a:pt x="323" y="0"/>
                    <a:pt x="299" y="0"/>
                  </a:cubicBezTo>
                  <a:cubicBezTo>
                    <a:pt x="274" y="0"/>
                    <a:pt x="215" y="9"/>
                    <a:pt x="191" y="93"/>
                  </a:cubicBezTo>
                  <a:cubicBezTo>
                    <a:pt x="180" y="131"/>
                    <a:pt x="180" y="172"/>
                    <a:pt x="180" y="191"/>
                  </a:cubicBezTo>
                  <a:cubicBezTo>
                    <a:pt x="180" y="193"/>
                    <a:pt x="180" y="193"/>
                    <a:pt x="180" y="193"/>
                  </a:cubicBezTo>
                  <a:cubicBezTo>
                    <a:pt x="180" y="210"/>
                    <a:pt x="180" y="232"/>
                    <a:pt x="171" y="245"/>
                  </a:cubicBezTo>
                  <a:cubicBezTo>
                    <a:pt x="159" y="263"/>
                    <a:pt x="124" y="267"/>
                    <a:pt x="97" y="267"/>
                  </a:cubicBezTo>
                  <a:cubicBezTo>
                    <a:pt x="46" y="267"/>
                    <a:pt x="1" y="267"/>
                    <a:pt x="1" y="267"/>
                  </a:cubicBezTo>
                  <a:cubicBezTo>
                    <a:pt x="0" y="361"/>
                    <a:pt x="0" y="361"/>
                    <a:pt x="0" y="361"/>
                  </a:cubicBezTo>
                  <a:cubicBezTo>
                    <a:pt x="1" y="361"/>
                    <a:pt x="46" y="361"/>
                    <a:pt x="98" y="361"/>
                  </a:cubicBezTo>
                  <a:cubicBezTo>
                    <a:pt x="170" y="360"/>
                    <a:pt x="221" y="339"/>
                    <a:pt x="249" y="297"/>
                  </a:cubicBezTo>
                  <a:cubicBezTo>
                    <a:pt x="274" y="260"/>
                    <a:pt x="274" y="218"/>
                    <a:pt x="274" y="193"/>
                  </a:cubicBezTo>
                  <a:cubicBezTo>
                    <a:pt x="274" y="191"/>
                    <a:pt x="274" y="191"/>
                    <a:pt x="274" y="191"/>
                  </a:cubicBezTo>
                  <a:cubicBezTo>
                    <a:pt x="274" y="176"/>
                    <a:pt x="274" y="144"/>
                    <a:pt x="281" y="119"/>
                  </a:cubicBezTo>
                  <a:cubicBezTo>
                    <a:pt x="288" y="94"/>
                    <a:pt x="295" y="94"/>
                    <a:pt x="299" y="94"/>
                  </a:cubicBezTo>
                  <a:cubicBezTo>
                    <a:pt x="302" y="94"/>
                    <a:pt x="309" y="94"/>
                    <a:pt x="316" y="116"/>
                  </a:cubicBezTo>
                  <a:cubicBezTo>
                    <a:pt x="323" y="141"/>
                    <a:pt x="323" y="172"/>
                    <a:pt x="323" y="191"/>
                  </a:cubicBezTo>
                  <a:cubicBezTo>
                    <a:pt x="324" y="356"/>
                    <a:pt x="324" y="356"/>
                    <a:pt x="324" y="356"/>
                  </a:cubicBezTo>
                  <a:cubicBezTo>
                    <a:pt x="322" y="432"/>
                    <a:pt x="336" y="484"/>
                    <a:pt x="366" y="516"/>
                  </a:cubicBezTo>
                  <a:cubicBezTo>
                    <a:pt x="387" y="537"/>
                    <a:pt x="413" y="547"/>
                    <a:pt x="443" y="547"/>
                  </a:cubicBezTo>
                  <a:cubicBezTo>
                    <a:pt x="467" y="547"/>
                    <a:pt x="526" y="539"/>
                    <a:pt x="550" y="457"/>
                  </a:cubicBezTo>
                  <a:cubicBezTo>
                    <a:pt x="560" y="420"/>
                    <a:pt x="560" y="379"/>
                    <a:pt x="560" y="357"/>
                  </a:cubicBezTo>
                  <a:cubicBezTo>
                    <a:pt x="560" y="357"/>
                    <a:pt x="560" y="357"/>
                    <a:pt x="560" y="357"/>
                  </a:cubicBezTo>
                  <a:cubicBezTo>
                    <a:pt x="560" y="336"/>
                    <a:pt x="562" y="299"/>
                    <a:pt x="577" y="289"/>
                  </a:cubicBezTo>
                  <a:cubicBezTo>
                    <a:pt x="588" y="282"/>
                    <a:pt x="612" y="281"/>
                    <a:pt x="635" y="281"/>
                  </a:cubicBezTo>
                  <a:cubicBezTo>
                    <a:pt x="635" y="395"/>
                    <a:pt x="635" y="395"/>
                    <a:pt x="635" y="395"/>
                  </a:cubicBezTo>
                  <a:lnTo>
                    <a:pt x="870" y="235"/>
                  </a:lnTo>
                  <a:close/>
                </a:path>
              </a:pathLst>
            </a:custGeom>
            <a:solidFill>
              <a:srgbClr val="EFEFEF"/>
            </a:solidFill>
            <a:ln w="10795" cap="flat" cmpd="sng" algn="ctr">
              <a:noFill/>
              <a:prstDash val="solid"/>
              <a:headEnd type="none" w="med" len="med"/>
              <a:tailEnd type="none" w="med" len="med"/>
            </a:ln>
            <a:effectLst/>
            <a:extLst/>
          </p:spPr>
          <p:txBody>
            <a:bodyPr rot="0" spcFirstLastPara="0" vertOverflow="overflow" horzOverflow="overflow" vert="horz" wrap="square" lIns="186495" tIns="233118" rIns="93243" bIns="46622" numCol="1" spcCol="0" rtlCol="0" fromWordArt="0" anchor="t" anchorCtr="0" forceAA="0" compatLnSpc="1">
              <a:prstTxWarp prst="textNoShape">
                <a:avLst/>
              </a:prstTxWarp>
              <a:noAutofit/>
            </a:bodyPr>
            <a:lstStyle/>
            <a:p>
              <a:pPr defTabSz="932229" fontAlgn="base">
                <a:lnSpc>
                  <a:spcPct val="80000"/>
                </a:lnSpc>
                <a:spcBef>
                  <a:spcPct val="0"/>
                </a:spcBef>
                <a:spcAft>
                  <a:spcPct val="0"/>
                </a:spcAft>
                <a:defRPr/>
              </a:pPr>
              <a:endParaRPr lang="en-US" sz="2040" b="1" kern="0" spc="-102" dirty="0">
                <a:gradFill>
                  <a:gsLst>
                    <a:gs pos="8333">
                      <a:srgbClr val="00188F"/>
                    </a:gs>
                    <a:gs pos="35000">
                      <a:srgbClr val="00188F"/>
                    </a:gs>
                  </a:gsLst>
                  <a:lin ang="5400000" scaled="0"/>
                </a:gradFill>
                <a:latin typeface="Segoe UI Light"/>
              </a:endParaRPr>
            </a:p>
          </p:txBody>
        </p:sp>
        <p:sp>
          <p:nvSpPr>
            <p:cNvPr id="33" name="TextBox 32"/>
            <p:cNvSpPr txBox="1"/>
            <p:nvPr/>
          </p:nvSpPr>
          <p:spPr>
            <a:xfrm>
              <a:off x="6417284" y="3405845"/>
              <a:ext cx="1658080" cy="336835"/>
            </a:xfrm>
            <a:prstGeom prst="rect">
              <a:avLst/>
            </a:prstGeom>
          </p:spPr>
          <p:txBody>
            <a:bodyPr wrap="square">
              <a:spAutoFit/>
            </a:bodyPr>
            <a:lstStyle>
              <a:defPPr>
                <a:defRPr lang="en-US"/>
              </a:defPPr>
              <a:lvl1pPr defTabSz="914099" fontAlgn="base">
                <a:lnSpc>
                  <a:spcPct val="80000"/>
                </a:lnSpc>
                <a:spcBef>
                  <a:spcPct val="0"/>
                </a:spcBef>
                <a:spcAft>
                  <a:spcPct val="0"/>
                </a:spcAft>
                <a:defRPr sz="2000" b="1" kern="0" spc="-100">
                  <a:gradFill>
                    <a:gsLst>
                      <a:gs pos="8333">
                        <a:srgbClr val="EFEFEF"/>
                      </a:gs>
                      <a:gs pos="35000">
                        <a:srgbClr val="EFEFEF"/>
                      </a:gs>
                    </a:gsLst>
                    <a:lin ang="5400000" scaled="0"/>
                  </a:gradFill>
                  <a:latin typeface="+mj-lt"/>
                </a:defRPr>
              </a:lvl1pPr>
            </a:lstStyle>
            <a:p>
              <a:r>
                <a:rPr lang="en-US" sz="2040" dirty="0"/>
                <a:t>Automation</a:t>
              </a:r>
            </a:p>
          </p:txBody>
        </p:sp>
        <p:pic>
          <p:nvPicPr>
            <p:cNvPr id="2050" name="Picture 2" descr="C:\Users\eduardok\AppData\Local\MetroStyleAddIn\Icons\Synergy.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82386" y="3340862"/>
              <a:ext cx="571670" cy="4685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17284" y="2482665"/>
              <a:ext cx="2061727" cy="336835"/>
            </a:xfrm>
            <a:prstGeom prst="rect">
              <a:avLst/>
            </a:prstGeom>
          </p:spPr>
          <p:txBody>
            <a:bodyPr wrap="square">
              <a:spAutoFit/>
            </a:bodyPr>
            <a:lstStyle/>
            <a:p>
              <a:pPr defTabSz="932229" fontAlgn="base">
                <a:lnSpc>
                  <a:spcPct val="80000"/>
                </a:lnSpc>
                <a:spcBef>
                  <a:spcPct val="0"/>
                </a:spcBef>
                <a:spcAft>
                  <a:spcPct val="0"/>
                </a:spcAft>
                <a:defRPr/>
              </a:pPr>
              <a:r>
                <a:rPr lang="en-US" sz="2040" b="1" kern="0" spc="-102" dirty="0">
                  <a:gradFill>
                    <a:gsLst>
                      <a:gs pos="8333">
                        <a:srgbClr val="EFEFEF"/>
                      </a:gs>
                      <a:gs pos="35000">
                        <a:srgbClr val="EFEFEF"/>
                      </a:gs>
                    </a:gsLst>
                    <a:lin ang="5400000" scaled="0"/>
                  </a:gradFill>
                  <a:latin typeface="Segoe UI Light"/>
                </a:rPr>
                <a:t>Pooled resources</a:t>
              </a:r>
            </a:p>
          </p:txBody>
        </p:sp>
        <p:pic>
          <p:nvPicPr>
            <p:cNvPr id="65" name="Picture 7" descr="\\MAGNUM\Projects\Microsoft\Cloud Power FY12\Design\Icons\PNGs\Pooled.png"/>
            <p:cNvPicPr>
              <a:picLocks noChangeAspect="1" noChangeArrowheads="1"/>
            </p:cNvPicPr>
            <p:nvPr/>
          </p:nvPicPr>
          <p:blipFill>
            <a:blip r:embed="rId7" cstate="email">
              <a:lum bright="100000"/>
              <a:extLst>
                <a:ext uri="{28A0092B-C50C-407E-A947-70E740481C1C}">
                  <a14:useLocalDpi xmlns:a14="http://schemas.microsoft.com/office/drawing/2010/main"/>
                </a:ext>
              </a:extLst>
            </a:blip>
            <a:srcRect/>
            <a:stretch>
              <a:fillRect/>
            </a:stretch>
          </p:blipFill>
          <p:spPr bwMode="auto">
            <a:xfrm>
              <a:off x="5020715" y="2104435"/>
              <a:ext cx="1095012" cy="1095012"/>
            </a:xfrm>
            <a:prstGeom prst="rect">
              <a:avLst/>
            </a:prstGeom>
            <a:noFill/>
          </p:spPr>
        </p:pic>
      </p:grpSp>
      <p:grpSp>
        <p:nvGrpSpPr>
          <p:cNvPr id="228" name="Group 227"/>
          <p:cNvGrpSpPr/>
          <p:nvPr/>
        </p:nvGrpSpPr>
        <p:grpSpPr>
          <a:xfrm>
            <a:off x="9830408" y="3402263"/>
            <a:ext cx="1865427" cy="1916825"/>
            <a:chOff x="9635658" y="3335836"/>
            <a:chExt cx="1828800" cy="1879676"/>
          </a:xfrm>
        </p:grpSpPr>
        <p:sp>
          <p:nvSpPr>
            <p:cNvPr id="13" name="TextBox 12"/>
            <p:cNvSpPr txBox="1"/>
            <p:nvPr/>
          </p:nvSpPr>
          <p:spPr>
            <a:xfrm>
              <a:off x="10056334" y="4784550"/>
              <a:ext cx="985349" cy="430962"/>
            </a:xfrm>
            <a:prstGeom prst="rect">
              <a:avLst/>
            </a:prstGeom>
            <a:noFill/>
          </p:spPr>
          <p:txBody>
            <a:bodyPr wrap="none" lIns="0" tIns="0" rIns="0" bIns="0" rtlCol="0">
              <a:spAutoFit/>
            </a:bodyPr>
            <a:lstStyle/>
            <a:p>
              <a:pPr defTabSz="932498"/>
              <a:r>
                <a:rPr lang="en-US" sz="2856" b="1" dirty="0">
                  <a:gradFill>
                    <a:gsLst>
                      <a:gs pos="0">
                        <a:srgbClr val="FFFFFF">
                          <a:lumMod val="75000"/>
                          <a:lumOff val="25000"/>
                        </a:srgbClr>
                      </a:gs>
                      <a:gs pos="80000">
                        <a:srgbClr val="FFFFFF">
                          <a:lumMod val="65000"/>
                          <a:lumOff val="35000"/>
                        </a:srgbClr>
                      </a:gs>
                    </a:gsLst>
                    <a:lin ang="16200000" scaled="0"/>
                  </a:gradFill>
                </a:rPr>
                <a:t>Cloud</a:t>
              </a:r>
            </a:p>
          </p:txBody>
        </p:sp>
        <p:pic>
          <p:nvPicPr>
            <p:cNvPr id="67" name="Picture 2" descr="\\MAGNUM\Projects\Microsoft\Cloud Power FY12\Design\Icons\PNGs\Cloud_on_your_terms.png"/>
            <p:cNvPicPr>
              <a:picLocks noChangeAspect="1" noChangeArrowheads="1"/>
            </p:cNvPicPr>
            <p:nvPr/>
          </p:nvPicPr>
          <p:blipFill>
            <a:blip r:embed="rId8" cstate="email">
              <a:lum bright="100000"/>
              <a:extLst>
                <a:ext uri="{28A0092B-C50C-407E-A947-70E740481C1C}">
                  <a14:useLocalDpi xmlns:a14="http://schemas.microsoft.com/office/drawing/2010/main"/>
                </a:ext>
              </a:extLst>
            </a:blip>
            <a:stretch>
              <a:fillRect/>
            </a:stretch>
          </p:blipFill>
          <p:spPr bwMode="auto">
            <a:xfrm>
              <a:off x="9635658" y="3335836"/>
              <a:ext cx="1828800" cy="1828800"/>
            </a:xfrm>
            <a:prstGeom prst="rect">
              <a:avLst/>
            </a:prstGeom>
            <a:noFill/>
            <a:ln>
              <a:noFill/>
            </a:ln>
          </p:spPr>
        </p:pic>
      </p:grpSp>
      <p:grpSp>
        <p:nvGrpSpPr>
          <p:cNvPr id="29" name="Group 28"/>
          <p:cNvGrpSpPr/>
          <p:nvPr/>
        </p:nvGrpSpPr>
        <p:grpSpPr>
          <a:xfrm>
            <a:off x="1171922" y="972038"/>
            <a:ext cx="2691962" cy="1238116"/>
            <a:chOff x="1147180" y="952714"/>
            <a:chExt cx="2639106" cy="1214122"/>
          </a:xfrm>
        </p:grpSpPr>
        <p:sp>
          <p:nvSpPr>
            <p:cNvPr id="48" name="TextBox 47"/>
            <p:cNvSpPr txBox="1"/>
            <p:nvPr/>
          </p:nvSpPr>
          <p:spPr>
            <a:xfrm>
              <a:off x="2444640" y="1251999"/>
              <a:ext cx="1341646" cy="615696"/>
            </a:xfrm>
            <a:prstGeom prst="rect">
              <a:avLst/>
            </a:prstGeom>
            <a:noFill/>
          </p:spPr>
          <p:txBody>
            <a:bodyPr wrap="none" lIns="0" tIns="0" rIns="0" bIns="0" rtlCol="0">
              <a:sp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rPr>
                <a:t>Optimized</a:t>
              </a:r>
            </a:p>
            <a:p>
              <a:pPr defTabSz="932498"/>
              <a:r>
                <a:rPr lang="en-US" sz="2040" dirty="0">
                  <a:gradFill>
                    <a:gsLst>
                      <a:gs pos="0">
                        <a:srgbClr val="FFFFFF">
                          <a:lumMod val="75000"/>
                          <a:lumOff val="25000"/>
                        </a:srgbClr>
                      </a:gs>
                      <a:gs pos="80000">
                        <a:srgbClr val="FFFFFF">
                          <a:lumMod val="65000"/>
                          <a:lumOff val="35000"/>
                        </a:srgbClr>
                      </a:gs>
                    </a:gsLst>
                    <a:lin ang="16200000" scaled="0"/>
                  </a:gradFill>
                </a:rPr>
                <a:t>Data Center</a:t>
              </a:r>
            </a:p>
          </p:txBody>
        </p:sp>
        <p:pic>
          <p:nvPicPr>
            <p:cNvPr id="68" name="Picture 4" descr="\\MAGNUM\Projects\Microsoft\Cloud Power FY12\Design\Icons\PNGs\Business_outline.png"/>
            <p:cNvPicPr>
              <a:picLocks noChangeAspect="1" noChangeArrowheads="1"/>
            </p:cNvPicPr>
            <p:nvPr/>
          </p:nvPicPr>
          <p:blipFill>
            <a:blip r:embed="rId9"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47180" y="952714"/>
              <a:ext cx="1214122" cy="1214122"/>
            </a:xfrm>
            <a:prstGeom prst="rect">
              <a:avLst/>
            </a:prstGeom>
            <a:noFill/>
          </p:spPr>
        </p:pic>
      </p:grpSp>
      <p:sp>
        <p:nvSpPr>
          <p:cNvPr id="24" name="TextBox 23"/>
          <p:cNvSpPr txBox="1"/>
          <p:nvPr/>
        </p:nvSpPr>
        <p:spPr>
          <a:xfrm>
            <a:off x="4340923" y="3828745"/>
            <a:ext cx="589905" cy="1035668"/>
          </a:xfrm>
          <a:prstGeom prst="rect">
            <a:avLst/>
          </a:prstGeom>
          <a:noFill/>
        </p:spPr>
        <p:txBody>
          <a:bodyPr wrap="none" lIns="0" tIns="0" rIns="0" bIns="0" rtlCol="0">
            <a:spAutoFit/>
          </a:bodyPr>
          <a:lstStyle/>
          <a:p>
            <a:pPr defTabSz="932498"/>
            <a:r>
              <a:rPr lang="en-US" sz="6730" dirty="0">
                <a:solidFill>
                  <a:srgbClr val="FFFF00"/>
                </a:solidFill>
              </a:rPr>
              <a:t>+</a:t>
            </a:r>
          </a:p>
        </p:txBody>
      </p:sp>
      <p:sp>
        <p:nvSpPr>
          <p:cNvPr id="74" name="TextBox 73"/>
          <p:cNvSpPr txBox="1"/>
          <p:nvPr/>
        </p:nvSpPr>
        <p:spPr>
          <a:xfrm>
            <a:off x="8871867" y="3828745"/>
            <a:ext cx="589905" cy="1035668"/>
          </a:xfrm>
          <a:prstGeom prst="rect">
            <a:avLst/>
          </a:prstGeom>
          <a:noFill/>
        </p:spPr>
        <p:txBody>
          <a:bodyPr wrap="none" lIns="0" tIns="0" rIns="0" bIns="0" rtlCol="0">
            <a:spAutoFit/>
          </a:bodyPr>
          <a:lstStyle/>
          <a:p>
            <a:pPr defTabSz="932498"/>
            <a:r>
              <a:rPr lang="en-US" sz="6730" dirty="0">
                <a:solidFill>
                  <a:srgbClr val="FFFF00"/>
                </a:solidFill>
              </a:rPr>
              <a:t>=</a:t>
            </a:r>
          </a:p>
        </p:txBody>
      </p:sp>
      <p:grpSp>
        <p:nvGrpSpPr>
          <p:cNvPr id="31" name="Group 30"/>
          <p:cNvGrpSpPr/>
          <p:nvPr/>
        </p:nvGrpSpPr>
        <p:grpSpPr>
          <a:xfrm>
            <a:off x="5058650" y="968397"/>
            <a:ext cx="3373356" cy="1245397"/>
            <a:chOff x="4957590" y="949144"/>
            <a:chExt cx="3307121" cy="1221262"/>
          </a:xfrm>
        </p:grpSpPr>
        <p:sp>
          <p:nvSpPr>
            <p:cNvPr id="75" name="TextBox 74"/>
            <p:cNvSpPr txBox="1"/>
            <p:nvPr/>
          </p:nvSpPr>
          <p:spPr>
            <a:xfrm>
              <a:off x="6417284" y="1405886"/>
              <a:ext cx="1847427" cy="307848"/>
            </a:xfrm>
            <a:prstGeom prst="rect">
              <a:avLst/>
            </a:prstGeom>
            <a:noFill/>
          </p:spPr>
          <p:txBody>
            <a:bodyPr wrap="none" lIns="0" tIns="0" rIns="0" bIns="0" rtlCol="0">
              <a:sp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rPr>
                <a:t>Cloud Attributes</a:t>
              </a:r>
            </a:p>
          </p:txBody>
        </p:sp>
        <p:pic>
          <p:nvPicPr>
            <p:cNvPr id="78" name="Picture 2" descr="\\MAGNUM\Projects\Microsoft\Cloud Power FY12\Design\ICONS_PNG\Tower.png"/>
            <p:cNvPicPr>
              <a:picLocks noChangeAspect="1" noChangeArrowheads="1"/>
            </p:cNvPicPr>
            <p:nvPr/>
          </p:nvPicPr>
          <p:blipFill>
            <a:blip r:embed="rId10" cstate="email">
              <a:duotone>
                <a:schemeClr val="bg2">
                  <a:shade val="45000"/>
                  <a:satMod val="135000"/>
                </a:schemeClr>
                <a:prstClr val="white"/>
              </a:duotone>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bwMode="auto">
            <a:xfrm>
              <a:off x="4957590" y="949144"/>
              <a:ext cx="1221262" cy="1221262"/>
            </a:xfrm>
            <a:prstGeom prst="rect">
              <a:avLst/>
            </a:prstGeom>
            <a:noFill/>
          </p:spPr>
        </p:pic>
      </p:grpSp>
    </p:spTree>
    <p:extLst>
      <p:ext uri="{BB962C8B-B14F-4D97-AF65-F5344CB8AC3E}">
        <p14:creationId xmlns:p14="http://schemas.microsoft.com/office/powerpoint/2010/main" val="3057616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47" presetClass="entr" presetSubtype="0" fill="hold" nodeType="with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fade">
                                      <p:cBhvr>
                                        <p:cTn id="17" dur="1000"/>
                                        <p:tgtEl>
                                          <p:spTgt spid="227"/>
                                        </p:tgtEl>
                                      </p:cBhvr>
                                    </p:animEffect>
                                    <p:anim calcmode="lin" valueType="num">
                                      <p:cBhvr>
                                        <p:cTn id="18" dur="1000" fill="hold"/>
                                        <p:tgtEl>
                                          <p:spTgt spid="227"/>
                                        </p:tgtEl>
                                        <p:attrNameLst>
                                          <p:attrName>ppt_x</p:attrName>
                                        </p:attrNameLst>
                                      </p:cBhvr>
                                      <p:tavLst>
                                        <p:tav tm="0">
                                          <p:val>
                                            <p:strVal val="#ppt_x"/>
                                          </p:val>
                                        </p:tav>
                                        <p:tav tm="100000">
                                          <p:val>
                                            <p:strVal val="#ppt_x"/>
                                          </p:val>
                                        </p:tav>
                                      </p:tavLst>
                                    </p:anim>
                                    <p:anim calcmode="lin" valueType="num">
                                      <p:cBhvr>
                                        <p:cTn id="19" dur="1000" fill="hold"/>
                                        <p:tgtEl>
                                          <p:spTgt spid="2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87" y="230378"/>
            <a:ext cx="11372310" cy="508601"/>
          </a:xfrm>
        </p:spPr>
        <p:txBody>
          <a:bodyPr/>
          <a:lstStyle/>
          <a:p>
            <a:r>
              <a:rPr lang="en-US" sz="3672" dirty="0"/>
              <a:t>Where is your offering today?</a:t>
            </a:r>
          </a:p>
        </p:txBody>
      </p:sp>
      <p:grpSp>
        <p:nvGrpSpPr>
          <p:cNvPr id="149" name="Group 148"/>
          <p:cNvGrpSpPr/>
          <p:nvPr/>
        </p:nvGrpSpPr>
        <p:grpSpPr>
          <a:xfrm>
            <a:off x="937261" y="2124122"/>
            <a:ext cx="1123298" cy="3420778"/>
            <a:chOff x="765007" y="3510969"/>
            <a:chExt cx="1101243" cy="3025595"/>
          </a:xfrm>
        </p:grpSpPr>
        <p:sp>
          <p:nvSpPr>
            <p:cNvPr id="104" name="Left Brace 103"/>
            <p:cNvSpPr/>
            <p:nvPr/>
          </p:nvSpPr>
          <p:spPr>
            <a:xfrm>
              <a:off x="1589668" y="3510969"/>
              <a:ext cx="276582" cy="3025595"/>
            </a:xfrm>
            <a:prstGeom prst="leftBrace">
              <a:avLst>
                <a:gd name="adj1" fmla="val 87924"/>
                <a:gd name="adj2"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498"/>
              <a:endParaRPr lang="en-US" sz="1836">
                <a:solidFill>
                  <a:srgbClr val="FFFFFF"/>
                </a:solidFill>
              </a:endParaRPr>
            </a:p>
          </p:txBody>
        </p:sp>
        <p:sp>
          <p:nvSpPr>
            <p:cNvPr id="105" name="TextBox 104"/>
            <p:cNvSpPr txBox="1"/>
            <p:nvPr/>
          </p:nvSpPr>
          <p:spPr>
            <a:xfrm>
              <a:off x="765007" y="4871391"/>
              <a:ext cx="771621" cy="291843"/>
            </a:xfrm>
            <a:prstGeom prst="rect">
              <a:avLst/>
            </a:prstGeom>
            <a:noFill/>
          </p:spPr>
          <p:txBody>
            <a:bodyPr wrap="none" lIns="0" tIns="0" rIns="0" bIns="0" rtlCol="0">
              <a:spAutoFit/>
            </a:bodyPr>
            <a:lstStyle/>
            <a:p>
              <a:pPr algn="r" defTabSz="932498"/>
              <a:r>
                <a:rPr lang="en-US" sz="1072" b="1" dirty="0">
                  <a:solidFill>
                    <a:srgbClr val="FFFFFF">
                      <a:lumMod val="50000"/>
                    </a:srgbClr>
                  </a:solidFill>
                  <a:latin typeface="Segoe UI Light" pitchFamily="34" charset="0"/>
                </a:rPr>
                <a:t>Configuration</a:t>
              </a:r>
            </a:p>
            <a:p>
              <a:pPr algn="r" defTabSz="932498"/>
              <a:r>
                <a:rPr lang="en-US" sz="1072" b="1" dirty="0">
                  <a:solidFill>
                    <a:srgbClr val="FFFFFF">
                      <a:lumMod val="50000"/>
                    </a:srgbClr>
                  </a:solidFill>
                  <a:latin typeface="Segoe UI Light" pitchFamily="34" charset="0"/>
                </a:rPr>
                <a:t>Units</a:t>
              </a:r>
            </a:p>
          </p:txBody>
        </p:sp>
      </p:grpSp>
      <p:sp>
        <p:nvSpPr>
          <p:cNvPr id="110" name="TextBox 109"/>
          <p:cNvSpPr txBox="1"/>
          <p:nvPr/>
        </p:nvSpPr>
        <p:spPr>
          <a:xfrm>
            <a:off x="6970909" y="4765276"/>
            <a:ext cx="1820370" cy="690702"/>
          </a:xfrm>
          <a:prstGeom prst="rect">
            <a:avLst/>
          </a:prstGeom>
          <a:noFill/>
        </p:spPr>
        <p:txBody>
          <a:bodyPr wrap="none" lIns="0" tIns="0" rIns="0" bIns="0" rtlCol="0">
            <a:spAutoFit/>
          </a:bodyPr>
          <a:lstStyle/>
          <a:p>
            <a:pPr defTabSz="932498"/>
            <a:r>
              <a:rPr lang="en-US" sz="1122" dirty="0">
                <a:solidFill>
                  <a:srgbClr val="FFC000"/>
                </a:solidFill>
                <a:latin typeface="Segoe UI Light" pitchFamily="34" charset="0"/>
              </a:rPr>
              <a:t>Service Unit 1</a:t>
            </a:r>
          </a:p>
          <a:p>
            <a:pPr marL="291417" indent="-291417" defTabSz="932498">
              <a:buFont typeface="Arial" pitchFamily="34" charset="0"/>
              <a:buChar char="•"/>
            </a:pPr>
            <a:r>
              <a:rPr lang="en-US" sz="1122" dirty="0">
                <a:solidFill>
                  <a:srgbClr val="FFC000"/>
                </a:solidFill>
                <a:latin typeface="Segoe UI Light" pitchFamily="34" charset="0"/>
              </a:rPr>
              <a:t>Collocation offerings</a:t>
            </a:r>
          </a:p>
          <a:p>
            <a:pPr marL="291417" indent="-291417" defTabSz="932498">
              <a:buFont typeface="Arial" pitchFamily="34" charset="0"/>
              <a:buChar char="•"/>
            </a:pPr>
            <a:r>
              <a:rPr lang="en-US" sz="1122" dirty="0">
                <a:solidFill>
                  <a:srgbClr val="FFC000"/>
                </a:solidFill>
                <a:latin typeface="Segoe UI Light" pitchFamily="34" charset="0"/>
              </a:rPr>
              <a:t>Stack independence</a:t>
            </a:r>
          </a:p>
          <a:p>
            <a:pPr marL="291417" indent="-291417" defTabSz="932498">
              <a:buFont typeface="Arial" pitchFamily="34" charset="0"/>
              <a:buChar char="•"/>
            </a:pPr>
            <a:r>
              <a:rPr lang="en-US" sz="1122" dirty="0">
                <a:solidFill>
                  <a:srgbClr val="FFC000"/>
                </a:solidFill>
                <a:latin typeface="Segoe UI Light" pitchFamily="34" charset="0"/>
              </a:rPr>
              <a:t>Infrastructure automation</a:t>
            </a:r>
          </a:p>
        </p:txBody>
      </p:sp>
      <p:sp>
        <p:nvSpPr>
          <p:cNvPr id="111" name="TextBox 110"/>
          <p:cNvSpPr txBox="1"/>
          <p:nvPr/>
        </p:nvSpPr>
        <p:spPr>
          <a:xfrm>
            <a:off x="7736189" y="4065876"/>
            <a:ext cx="2432717" cy="863378"/>
          </a:xfrm>
          <a:prstGeom prst="rect">
            <a:avLst/>
          </a:prstGeom>
          <a:noFill/>
        </p:spPr>
        <p:txBody>
          <a:bodyPr wrap="none" lIns="0" tIns="0" rIns="0" bIns="0" rtlCol="0">
            <a:spAutoFit/>
          </a:bodyPr>
          <a:lstStyle/>
          <a:p>
            <a:pPr defTabSz="932498"/>
            <a:r>
              <a:rPr lang="en-US" sz="1122" dirty="0">
                <a:solidFill>
                  <a:srgbClr val="009900"/>
                </a:solidFill>
                <a:latin typeface="Segoe UI Light" pitchFamily="34" charset="0"/>
              </a:rPr>
              <a:t>Service Unit 2</a:t>
            </a:r>
          </a:p>
          <a:p>
            <a:pPr marL="291417" indent="-291417" defTabSz="932498">
              <a:buFont typeface="Arial" pitchFamily="34" charset="0"/>
              <a:buChar char="•"/>
            </a:pPr>
            <a:r>
              <a:rPr lang="en-US" sz="1122" dirty="0">
                <a:solidFill>
                  <a:srgbClr val="009900"/>
                </a:solidFill>
                <a:latin typeface="Segoe UI Light" pitchFamily="34" charset="0"/>
              </a:rPr>
              <a:t>Application Independence</a:t>
            </a:r>
          </a:p>
          <a:p>
            <a:pPr marL="291417" indent="-291417" defTabSz="932498">
              <a:buFont typeface="Arial" pitchFamily="34" charset="0"/>
              <a:buChar char="•"/>
            </a:pPr>
            <a:r>
              <a:rPr lang="en-US" sz="1122" dirty="0">
                <a:solidFill>
                  <a:srgbClr val="009900"/>
                </a:solidFill>
                <a:latin typeface="Segoe UI Light" pitchFamily="34" charset="0"/>
              </a:rPr>
              <a:t>Environment Automation</a:t>
            </a:r>
          </a:p>
          <a:p>
            <a:pPr marL="291417" indent="-291417" defTabSz="932498">
              <a:buFont typeface="Arial" pitchFamily="34" charset="0"/>
              <a:buChar char="•"/>
            </a:pPr>
            <a:r>
              <a:rPr lang="en-US" sz="1122" dirty="0">
                <a:solidFill>
                  <a:srgbClr val="009900"/>
                </a:solidFill>
                <a:latin typeface="Segoe UI Light" pitchFamily="34" charset="0"/>
              </a:rPr>
              <a:t>Operating environment automation</a:t>
            </a:r>
          </a:p>
          <a:p>
            <a:pPr marL="291417" indent="-291417" defTabSz="932498">
              <a:buFont typeface="Arial" pitchFamily="34" charset="0"/>
              <a:buChar char="•"/>
            </a:pPr>
            <a:endParaRPr lang="en-US" sz="1122" dirty="0">
              <a:solidFill>
                <a:srgbClr val="009900"/>
              </a:solidFill>
              <a:latin typeface="Segoe UI Light" pitchFamily="34" charset="0"/>
            </a:endParaRPr>
          </a:p>
        </p:txBody>
      </p:sp>
      <p:sp>
        <p:nvSpPr>
          <p:cNvPr id="112" name="TextBox 111"/>
          <p:cNvSpPr txBox="1"/>
          <p:nvPr/>
        </p:nvSpPr>
        <p:spPr>
          <a:xfrm>
            <a:off x="8501468" y="3366475"/>
            <a:ext cx="3200556" cy="690702"/>
          </a:xfrm>
          <a:prstGeom prst="rect">
            <a:avLst/>
          </a:prstGeom>
          <a:noFill/>
        </p:spPr>
        <p:txBody>
          <a:bodyPr wrap="none" lIns="0" tIns="0" rIns="0" bIns="0" rtlCol="0">
            <a:spAutoFit/>
          </a:bodyPr>
          <a:lstStyle/>
          <a:p>
            <a:pPr defTabSz="932498"/>
            <a:r>
              <a:rPr lang="en-US" sz="1122" dirty="0">
                <a:solidFill>
                  <a:srgbClr val="0071BC">
                    <a:lumMod val="60000"/>
                    <a:lumOff val="40000"/>
                  </a:srgbClr>
                </a:solidFill>
                <a:latin typeface="Segoe UI Light" pitchFamily="34" charset="0"/>
              </a:rPr>
              <a:t>Service Unit 3</a:t>
            </a:r>
          </a:p>
          <a:p>
            <a:pPr marL="291417" indent="-291417" defTabSz="932498">
              <a:buFont typeface="Arial" pitchFamily="34" charset="0"/>
              <a:buChar char="•"/>
            </a:pPr>
            <a:r>
              <a:rPr lang="en-US" sz="1122" dirty="0">
                <a:solidFill>
                  <a:srgbClr val="0071BC">
                    <a:lumMod val="60000"/>
                    <a:lumOff val="40000"/>
                  </a:srgbClr>
                </a:solidFill>
                <a:latin typeface="Segoe UI Light" pitchFamily="34" charset="0"/>
              </a:rPr>
              <a:t>Application environment replication</a:t>
            </a:r>
          </a:p>
          <a:p>
            <a:pPr marL="291417" indent="-291417" defTabSz="932498">
              <a:buFont typeface="Arial" pitchFamily="34" charset="0"/>
              <a:buChar char="•"/>
            </a:pPr>
            <a:r>
              <a:rPr lang="en-US" sz="1122" dirty="0">
                <a:solidFill>
                  <a:srgbClr val="0071BC">
                    <a:lumMod val="60000"/>
                    <a:lumOff val="40000"/>
                  </a:srgbClr>
                </a:solidFill>
                <a:latin typeface="Segoe UI Light" pitchFamily="34" charset="0"/>
              </a:rPr>
              <a:t>Application stack automation</a:t>
            </a:r>
          </a:p>
          <a:p>
            <a:pPr marL="291417" indent="-291417" defTabSz="932498">
              <a:buFont typeface="Arial" pitchFamily="34" charset="0"/>
              <a:buChar char="•"/>
            </a:pPr>
            <a:r>
              <a:rPr lang="en-US" sz="1122" dirty="0">
                <a:solidFill>
                  <a:srgbClr val="0071BC">
                    <a:lumMod val="60000"/>
                    <a:lumOff val="40000"/>
                  </a:srgbClr>
                </a:solidFill>
                <a:latin typeface="Segoe UI Light" pitchFamily="34" charset="0"/>
              </a:rPr>
              <a:t>Certified or Compliant environment added value</a:t>
            </a:r>
          </a:p>
        </p:txBody>
      </p:sp>
      <p:sp>
        <p:nvSpPr>
          <p:cNvPr id="113" name="TextBox 112"/>
          <p:cNvSpPr txBox="1"/>
          <p:nvPr/>
        </p:nvSpPr>
        <p:spPr>
          <a:xfrm>
            <a:off x="9266748" y="2667074"/>
            <a:ext cx="2413481" cy="690702"/>
          </a:xfrm>
          <a:prstGeom prst="rect">
            <a:avLst/>
          </a:prstGeom>
          <a:noFill/>
        </p:spPr>
        <p:txBody>
          <a:bodyPr wrap="none" lIns="0" tIns="0" rIns="0" bIns="0" rtlCol="0">
            <a:spAutoFit/>
          </a:bodyPr>
          <a:lstStyle/>
          <a:p>
            <a:pPr defTabSz="932498"/>
            <a:r>
              <a:rPr lang="en-US" sz="1122" dirty="0">
                <a:solidFill>
                  <a:srgbClr val="910091">
                    <a:lumMod val="60000"/>
                    <a:lumOff val="40000"/>
                  </a:srgbClr>
                </a:solidFill>
                <a:latin typeface="Segoe UI Light" pitchFamily="34" charset="0"/>
              </a:rPr>
              <a:t>Service Unit 4</a:t>
            </a:r>
          </a:p>
          <a:p>
            <a:pPr marL="291417" indent="-291417" defTabSz="932498">
              <a:buFont typeface="Arial" pitchFamily="34" charset="0"/>
              <a:buChar char="•"/>
            </a:pPr>
            <a:r>
              <a:rPr lang="en-US" sz="1122" dirty="0">
                <a:solidFill>
                  <a:srgbClr val="910091">
                    <a:lumMod val="60000"/>
                    <a:lumOff val="40000"/>
                  </a:srgbClr>
                </a:solidFill>
                <a:latin typeface="Segoe UI Light" pitchFamily="34" charset="0"/>
              </a:rPr>
              <a:t>End to end service offering</a:t>
            </a:r>
          </a:p>
          <a:p>
            <a:pPr marL="291417" indent="-291417" defTabSz="932498">
              <a:buFont typeface="Arial" pitchFamily="34" charset="0"/>
              <a:buChar char="•"/>
            </a:pPr>
            <a:r>
              <a:rPr lang="en-US" sz="1122" dirty="0">
                <a:solidFill>
                  <a:srgbClr val="910091">
                    <a:lumMod val="60000"/>
                    <a:lumOff val="40000"/>
                  </a:srgbClr>
                </a:solidFill>
                <a:latin typeface="Segoe UI Light" pitchFamily="34" charset="0"/>
              </a:rPr>
              <a:t>Full stack automation and resiliency</a:t>
            </a:r>
          </a:p>
          <a:p>
            <a:pPr marL="291417" indent="-291417" defTabSz="932498">
              <a:buFont typeface="Arial" pitchFamily="34" charset="0"/>
              <a:buChar char="•"/>
            </a:pPr>
            <a:r>
              <a:rPr lang="en-US" sz="1122" dirty="0">
                <a:solidFill>
                  <a:srgbClr val="910091">
                    <a:lumMod val="60000"/>
                    <a:lumOff val="40000"/>
                  </a:srgbClr>
                </a:solidFill>
                <a:latin typeface="Segoe UI Light" pitchFamily="34" charset="0"/>
              </a:rPr>
              <a:t>Full service ownership</a:t>
            </a:r>
          </a:p>
        </p:txBody>
      </p:sp>
      <p:grpSp>
        <p:nvGrpSpPr>
          <p:cNvPr id="186" name="Group 185"/>
          <p:cNvGrpSpPr/>
          <p:nvPr/>
        </p:nvGrpSpPr>
        <p:grpSpPr>
          <a:xfrm>
            <a:off x="2086353" y="2112244"/>
            <a:ext cx="899353" cy="3375121"/>
            <a:chOff x="1891539" y="3189889"/>
            <a:chExt cx="881693" cy="3309712"/>
          </a:xfrm>
        </p:grpSpPr>
        <p:sp>
          <p:nvSpPr>
            <p:cNvPr id="95" name="Cube 94"/>
            <p:cNvSpPr/>
            <p:nvPr/>
          </p:nvSpPr>
          <p:spPr bwMode="auto">
            <a:xfrm>
              <a:off x="1892699" y="6059334"/>
              <a:ext cx="880533"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Facilities</a:t>
              </a:r>
            </a:p>
          </p:txBody>
        </p:sp>
        <p:sp>
          <p:nvSpPr>
            <p:cNvPr id="96" name="Cube 95"/>
            <p:cNvSpPr/>
            <p:nvPr/>
          </p:nvSpPr>
          <p:spPr bwMode="auto">
            <a:xfrm>
              <a:off x="1892699" y="5740505"/>
              <a:ext cx="880533"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Network</a:t>
              </a:r>
            </a:p>
          </p:txBody>
        </p:sp>
        <p:sp>
          <p:nvSpPr>
            <p:cNvPr id="97" name="Cube 96"/>
            <p:cNvSpPr/>
            <p:nvPr/>
          </p:nvSpPr>
          <p:spPr bwMode="auto">
            <a:xfrm>
              <a:off x="1892699" y="5421678"/>
              <a:ext cx="880533"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Storage</a:t>
              </a:r>
            </a:p>
          </p:txBody>
        </p:sp>
        <p:sp>
          <p:nvSpPr>
            <p:cNvPr id="98" name="Cube 97"/>
            <p:cNvSpPr/>
            <p:nvPr/>
          </p:nvSpPr>
          <p:spPr bwMode="auto">
            <a:xfrm>
              <a:off x="1892699" y="5102851"/>
              <a:ext cx="880533"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HW</a:t>
              </a:r>
            </a:p>
          </p:txBody>
        </p:sp>
        <p:sp>
          <p:nvSpPr>
            <p:cNvPr id="164" name="Cube 163"/>
            <p:cNvSpPr/>
            <p:nvPr/>
          </p:nvSpPr>
          <p:spPr bwMode="auto">
            <a:xfrm>
              <a:off x="1891539" y="4784024"/>
              <a:ext cx="880533"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Virtualization</a:t>
              </a:r>
            </a:p>
          </p:txBody>
        </p:sp>
        <p:sp>
          <p:nvSpPr>
            <p:cNvPr id="99" name="Cube 98"/>
            <p:cNvSpPr/>
            <p:nvPr/>
          </p:nvSpPr>
          <p:spPr bwMode="auto">
            <a:xfrm>
              <a:off x="1892699" y="4465197"/>
              <a:ext cx="880533"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OS</a:t>
              </a:r>
            </a:p>
          </p:txBody>
        </p:sp>
        <p:sp>
          <p:nvSpPr>
            <p:cNvPr id="100" name="Cube 99"/>
            <p:cNvSpPr/>
            <p:nvPr/>
          </p:nvSpPr>
          <p:spPr bwMode="auto">
            <a:xfrm>
              <a:off x="1892699" y="4146370"/>
              <a:ext cx="880533"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Data</a:t>
              </a:r>
            </a:p>
          </p:txBody>
        </p:sp>
        <p:sp>
          <p:nvSpPr>
            <p:cNvPr id="101" name="Cube 100"/>
            <p:cNvSpPr/>
            <p:nvPr/>
          </p:nvSpPr>
          <p:spPr bwMode="auto">
            <a:xfrm>
              <a:off x="1892699" y="3827543"/>
              <a:ext cx="880533"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Application</a:t>
              </a:r>
            </a:p>
          </p:txBody>
        </p:sp>
        <p:sp>
          <p:nvSpPr>
            <p:cNvPr id="102" name="Cube 101"/>
            <p:cNvSpPr/>
            <p:nvPr/>
          </p:nvSpPr>
          <p:spPr bwMode="auto">
            <a:xfrm>
              <a:off x="1892699" y="3508716"/>
              <a:ext cx="880533"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Front End</a:t>
              </a:r>
            </a:p>
          </p:txBody>
        </p:sp>
        <p:sp>
          <p:nvSpPr>
            <p:cNvPr id="103" name="Cube 102"/>
            <p:cNvSpPr/>
            <p:nvPr/>
          </p:nvSpPr>
          <p:spPr bwMode="auto">
            <a:xfrm>
              <a:off x="1892699" y="3189889"/>
              <a:ext cx="880533"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Access</a:t>
              </a:r>
            </a:p>
          </p:txBody>
        </p:sp>
      </p:grpSp>
      <p:grpSp>
        <p:nvGrpSpPr>
          <p:cNvPr id="192" name="Group 191"/>
          <p:cNvGrpSpPr/>
          <p:nvPr/>
        </p:nvGrpSpPr>
        <p:grpSpPr>
          <a:xfrm>
            <a:off x="3030682" y="3515541"/>
            <a:ext cx="898169" cy="2166484"/>
            <a:chOff x="2822933" y="4565990"/>
            <a:chExt cx="880533" cy="2124498"/>
          </a:xfrm>
        </p:grpSpPr>
        <p:sp>
          <p:nvSpPr>
            <p:cNvPr id="18" name="Cube 17"/>
            <p:cNvSpPr/>
            <p:nvPr/>
          </p:nvSpPr>
          <p:spPr bwMode="auto">
            <a:xfrm>
              <a:off x="2822933" y="6059334"/>
              <a:ext cx="880533" cy="440267"/>
            </a:xfrm>
            <a:prstGeom prst="cube">
              <a:avLst>
                <a:gd name="adj" fmla="val 3557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Facilities</a:t>
              </a:r>
            </a:p>
          </p:txBody>
        </p:sp>
        <p:sp>
          <p:nvSpPr>
            <p:cNvPr id="8" name="Cube 7"/>
            <p:cNvSpPr/>
            <p:nvPr/>
          </p:nvSpPr>
          <p:spPr bwMode="auto">
            <a:xfrm>
              <a:off x="2822933" y="5740175"/>
              <a:ext cx="880533" cy="440267"/>
            </a:xfrm>
            <a:prstGeom prst="cube">
              <a:avLst>
                <a:gd name="adj" fmla="val 3557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Network</a:t>
              </a:r>
            </a:p>
          </p:txBody>
        </p:sp>
        <p:sp>
          <p:nvSpPr>
            <p:cNvPr id="16" name="Cube 15"/>
            <p:cNvSpPr/>
            <p:nvPr/>
          </p:nvSpPr>
          <p:spPr bwMode="auto">
            <a:xfrm>
              <a:off x="2822933" y="5421016"/>
              <a:ext cx="880533" cy="440267"/>
            </a:xfrm>
            <a:prstGeom prst="cube">
              <a:avLst>
                <a:gd name="adj" fmla="val 3557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Storage</a:t>
              </a:r>
            </a:p>
          </p:txBody>
        </p:sp>
        <p:sp>
          <p:nvSpPr>
            <p:cNvPr id="17" name="Cube 16"/>
            <p:cNvSpPr/>
            <p:nvPr/>
          </p:nvSpPr>
          <p:spPr bwMode="auto">
            <a:xfrm>
              <a:off x="2822933" y="5101857"/>
              <a:ext cx="880533" cy="440267"/>
            </a:xfrm>
            <a:prstGeom prst="cube">
              <a:avLst>
                <a:gd name="adj" fmla="val 3557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HW</a:t>
              </a:r>
            </a:p>
          </p:txBody>
        </p:sp>
        <p:sp>
          <p:nvSpPr>
            <p:cNvPr id="84" name="TextBox 83"/>
            <p:cNvSpPr txBox="1"/>
            <p:nvPr/>
          </p:nvSpPr>
          <p:spPr>
            <a:xfrm>
              <a:off x="2822933" y="6536564"/>
              <a:ext cx="708760" cy="153924"/>
            </a:xfrm>
            <a:prstGeom prst="rect">
              <a:avLst/>
            </a:prstGeom>
            <a:noFill/>
          </p:spPr>
          <p:txBody>
            <a:bodyPr wrap="none" lIns="0" tIns="0" rIns="0" bIns="0" rtlCol="0">
              <a:spAutoFit/>
            </a:bodyPr>
            <a:lstStyle/>
            <a:p>
              <a:pPr defTabSz="932498"/>
              <a:r>
                <a:rPr lang="en-US" sz="1020" dirty="0">
                  <a:solidFill>
                    <a:srgbClr val="FFC000"/>
                  </a:solidFill>
                  <a:latin typeface="Segoe UI Light" pitchFamily="34" charset="0"/>
                </a:rPr>
                <a:t>Service Unit 1</a:t>
              </a:r>
            </a:p>
          </p:txBody>
        </p:sp>
        <p:sp>
          <p:nvSpPr>
            <p:cNvPr id="106" name="TextBox 105"/>
            <p:cNvSpPr txBox="1"/>
            <p:nvPr/>
          </p:nvSpPr>
          <p:spPr>
            <a:xfrm>
              <a:off x="2822933" y="4565990"/>
              <a:ext cx="433742" cy="153924"/>
            </a:xfrm>
            <a:prstGeom prst="rect">
              <a:avLst/>
            </a:prstGeom>
            <a:noFill/>
          </p:spPr>
          <p:txBody>
            <a:bodyPr wrap="none" lIns="0" tIns="0" rIns="0" bIns="0" rtlCol="0">
              <a:spAutoFit/>
            </a:bodyPr>
            <a:lstStyle/>
            <a:p>
              <a:pPr defTabSz="932498"/>
              <a:r>
                <a:rPr lang="en-US" sz="1020" dirty="0">
                  <a:solidFill>
                    <a:srgbClr val="FFC000"/>
                  </a:solidFill>
                  <a:latin typeface="Segoe UI Light" pitchFamily="34" charset="0"/>
                </a:rPr>
                <a:t>Just HW</a:t>
              </a:r>
            </a:p>
          </p:txBody>
        </p:sp>
        <p:sp>
          <p:nvSpPr>
            <p:cNvPr id="165" name="Cube 164"/>
            <p:cNvSpPr/>
            <p:nvPr/>
          </p:nvSpPr>
          <p:spPr bwMode="auto">
            <a:xfrm>
              <a:off x="2822933" y="4789678"/>
              <a:ext cx="880533" cy="440267"/>
            </a:xfrm>
            <a:prstGeom prst="cube">
              <a:avLst>
                <a:gd name="adj" fmla="val 35577"/>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Virtualization</a:t>
              </a:r>
            </a:p>
          </p:txBody>
        </p:sp>
      </p:grpSp>
      <p:grpSp>
        <p:nvGrpSpPr>
          <p:cNvPr id="189" name="Group 188"/>
          <p:cNvGrpSpPr/>
          <p:nvPr/>
        </p:nvGrpSpPr>
        <p:grpSpPr>
          <a:xfrm>
            <a:off x="3973823" y="3232251"/>
            <a:ext cx="898168" cy="2449776"/>
            <a:chOff x="3745824" y="4288188"/>
            <a:chExt cx="880533" cy="2402300"/>
          </a:xfrm>
        </p:grpSpPr>
        <p:sp>
          <p:nvSpPr>
            <p:cNvPr id="53" name="Cube 52"/>
            <p:cNvSpPr/>
            <p:nvPr/>
          </p:nvSpPr>
          <p:spPr bwMode="auto">
            <a:xfrm>
              <a:off x="3745824" y="6059334"/>
              <a:ext cx="880533" cy="440267"/>
            </a:xfrm>
            <a:prstGeom prst="cube">
              <a:avLst>
                <a:gd name="adj" fmla="val 35577"/>
              </a:avLst>
            </a:prstGeom>
            <a:solidFill>
              <a:srgbClr val="4663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Facilities</a:t>
              </a:r>
            </a:p>
          </p:txBody>
        </p:sp>
        <p:sp>
          <p:nvSpPr>
            <p:cNvPr id="54" name="Cube 53"/>
            <p:cNvSpPr/>
            <p:nvPr/>
          </p:nvSpPr>
          <p:spPr bwMode="auto">
            <a:xfrm>
              <a:off x="3745824" y="5741677"/>
              <a:ext cx="880533" cy="440267"/>
            </a:xfrm>
            <a:prstGeom prst="cube">
              <a:avLst>
                <a:gd name="adj" fmla="val 35577"/>
              </a:avLst>
            </a:prstGeom>
            <a:solidFill>
              <a:srgbClr val="4663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Network</a:t>
              </a:r>
            </a:p>
          </p:txBody>
        </p:sp>
        <p:sp>
          <p:nvSpPr>
            <p:cNvPr id="55" name="Cube 54"/>
            <p:cNvSpPr/>
            <p:nvPr/>
          </p:nvSpPr>
          <p:spPr bwMode="auto">
            <a:xfrm>
              <a:off x="3745824" y="5424021"/>
              <a:ext cx="880533" cy="440267"/>
            </a:xfrm>
            <a:prstGeom prst="cube">
              <a:avLst>
                <a:gd name="adj" fmla="val 35577"/>
              </a:avLst>
            </a:prstGeom>
            <a:solidFill>
              <a:srgbClr val="4663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Storage</a:t>
              </a:r>
            </a:p>
          </p:txBody>
        </p:sp>
        <p:sp>
          <p:nvSpPr>
            <p:cNvPr id="56" name="Cube 55"/>
            <p:cNvSpPr/>
            <p:nvPr/>
          </p:nvSpPr>
          <p:spPr bwMode="auto">
            <a:xfrm>
              <a:off x="3745824" y="5106365"/>
              <a:ext cx="880533" cy="440267"/>
            </a:xfrm>
            <a:prstGeom prst="cube">
              <a:avLst>
                <a:gd name="adj" fmla="val 35577"/>
              </a:avLst>
            </a:prstGeom>
            <a:solidFill>
              <a:srgbClr val="4663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HW</a:t>
              </a:r>
            </a:p>
          </p:txBody>
        </p:sp>
        <p:sp>
          <p:nvSpPr>
            <p:cNvPr id="88" name="TextBox 87"/>
            <p:cNvSpPr txBox="1"/>
            <p:nvPr/>
          </p:nvSpPr>
          <p:spPr>
            <a:xfrm>
              <a:off x="3745824" y="6536564"/>
              <a:ext cx="729189" cy="153924"/>
            </a:xfrm>
            <a:prstGeom prst="rect">
              <a:avLst/>
            </a:prstGeom>
            <a:noFill/>
          </p:spPr>
          <p:txBody>
            <a:bodyPr wrap="none" lIns="0" tIns="0" rIns="0" bIns="0" rtlCol="0">
              <a:spAutoFit/>
            </a:bodyPr>
            <a:lstStyle/>
            <a:p>
              <a:pPr defTabSz="932498"/>
              <a:r>
                <a:rPr lang="en-US" sz="1020" dirty="0">
                  <a:solidFill>
                    <a:srgbClr val="009900"/>
                  </a:solidFill>
                  <a:latin typeface="Segoe UI Light" pitchFamily="34" charset="0"/>
                </a:rPr>
                <a:t>Service Unit 2</a:t>
              </a:r>
            </a:p>
          </p:txBody>
        </p:sp>
        <p:sp>
          <p:nvSpPr>
            <p:cNvPr id="107" name="TextBox 106"/>
            <p:cNvSpPr txBox="1"/>
            <p:nvPr/>
          </p:nvSpPr>
          <p:spPr>
            <a:xfrm>
              <a:off x="3745824" y="4288188"/>
              <a:ext cx="524891" cy="153924"/>
            </a:xfrm>
            <a:prstGeom prst="rect">
              <a:avLst/>
            </a:prstGeom>
            <a:noFill/>
          </p:spPr>
          <p:txBody>
            <a:bodyPr wrap="none" lIns="0" tIns="0" rIns="0" bIns="0" rtlCol="0">
              <a:spAutoFit/>
            </a:bodyPr>
            <a:lstStyle/>
            <a:p>
              <a:pPr defTabSz="932498"/>
              <a:r>
                <a:rPr lang="en-US" sz="1020" dirty="0">
                  <a:solidFill>
                    <a:srgbClr val="009900"/>
                  </a:solidFill>
                  <a:latin typeface="Segoe UI Light" pitchFamily="34" charset="0"/>
                </a:rPr>
                <a:t>OS Ready</a:t>
              </a:r>
            </a:p>
          </p:txBody>
        </p:sp>
        <p:sp>
          <p:nvSpPr>
            <p:cNvPr id="166" name="Cube 165"/>
            <p:cNvSpPr/>
            <p:nvPr/>
          </p:nvSpPr>
          <p:spPr bwMode="auto">
            <a:xfrm>
              <a:off x="3745824" y="4788709"/>
              <a:ext cx="880533" cy="440267"/>
            </a:xfrm>
            <a:prstGeom prst="cube">
              <a:avLst>
                <a:gd name="adj" fmla="val 35577"/>
              </a:avLst>
            </a:prstGeom>
            <a:solidFill>
              <a:srgbClr val="4663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Virtualization</a:t>
              </a:r>
            </a:p>
          </p:txBody>
        </p:sp>
        <p:sp>
          <p:nvSpPr>
            <p:cNvPr id="57" name="Cube 56"/>
            <p:cNvSpPr/>
            <p:nvPr/>
          </p:nvSpPr>
          <p:spPr bwMode="auto">
            <a:xfrm>
              <a:off x="3745824" y="4471053"/>
              <a:ext cx="880533" cy="440267"/>
            </a:xfrm>
            <a:prstGeom prst="cube">
              <a:avLst>
                <a:gd name="adj" fmla="val 35577"/>
              </a:avLst>
            </a:prstGeom>
            <a:solidFill>
              <a:srgbClr val="4663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OS</a:t>
              </a:r>
            </a:p>
          </p:txBody>
        </p:sp>
      </p:grpSp>
      <p:grpSp>
        <p:nvGrpSpPr>
          <p:cNvPr id="190" name="Group 189"/>
          <p:cNvGrpSpPr/>
          <p:nvPr/>
        </p:nvGrpSpPr>
        <p:grpSpPr>
          <a:xfrm>
            <a:off x="4916970" y="2406575"/>
            <a:ext cx="898168" cy="3275452"/>
            <a:chOff x="4668691" y="3478513"/>
            <a:chExt cx="880533" cy="3211975"/>
          </a:xfrm>
        </p:grpSpPr>
        <p:sp>
          <p:nvSpPr>
            <p:cNvPr id="63" name="Cube 62"/>
            <p:cNvSpPr/>
            <p:nvPr/>
          </p:nvSpPr>
          <p:spPr bwMode="auto">
            <a:xfrm>
              <a:off x="4668691" y="6059334"/>
              <a:ext cx="880533" cy="440267"/>
            </a:xfrm>
            <a:prstGeom prst="cube">
              <a:avLst>
                <a:gd name="adj" fmla="val 35577"/>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Facilities</a:t>
              </a:r>
            </a:p>
          </p:txBody>
        </p:sp>
        <p:sp>
          <p:nvSpPr>
            <p:cNvPr id="64" name="Cube 63"/>
            <p:cNvSpPr/>
            <p:nvPr/>
          </p:nvSpPr>
          <p:spPr bwMode="auto">
            <a:xfrm>
              <a:off x="4668691" y="5740791"/>
              <a:ext cx="880533" cy="440267"/>
            </a:xfrm>
            <a:prstGeom prst="cube">
              <a:avLst>
                <a:gd name="adj" fmla="val 35577"/>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Network</a:t>
              </a:r>
            </a:p>
          </p:txBody>
        </p:sp>
        <p:sp>
          <p:nvSpPr>
            <p:cNvPr id="65" name="Cube 64"/>
            <p:cNvSpPr/>
            <p:nvPr/>
          </p:nvSpPr>
          <p:spPr bwMode="auto">
            <a:xfrm>
              <a:off x="4668691" y="5422245"/>
              <a:ext cx="880533" cy="440267"/>
            </a:xfrm>
            <a:prstGeom prst="cube">
              <a:avLst>
                <a:gd name="adj" fmla="val 35577"/>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Storage</a:t>
              </a:r>
            </a:p>
          </p:txBody>
        </p:sp>
        <p:sp>
          <p:nvSpPr>
            <p:cNvPr id="66" name="Cube 65"/>
            <p:cNvSpPr/>
            <p:nvPr/>
          </p:nvSpPr>
          <p:spPr bwMode="auto">
            <a:xfrm>
              <a:off x="4668691" y="5103699"/>
              <a:ext cx="880533" cy="440267"/>
            </a:xfrm>
            <a:prstGeom prst="cube">
              <a:avLst>
                <a:gd name="adj" fmla="val 35577"/>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HW</a:t>
              </a:r>
            </a:p>
          </p:txBody>
        </p:sp>
        <p:sp>
          <p:nvSpPr>
            <p:cNvPr id="67" name="Cube 66"/>
            <p:cNvSpPr/>
            <p:nvPr/>
          </p:nvSpPr>
          <p:spPr bwMode="auto">
            <a:xfrm>
              <a:off x="4668691" y="4785153"/>
              <a:ext cx="880533" cy="440267"/>
            </a:xfrm>
            <a:prstGeom prst="cube">
              <a:avLst>
                <a:gd name="adj" fmla="val 35577"/>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Virtualization</a:t>
              </a:r>
            </a:p>
          </p:txBody>
        </p:sp>
        <p:sp>
          <p:nvSpPr>
            <p:cNvPr id="91" name="TextBox 90"/>
            <p:cNvSpPr txBox="1"/>
            <p:nvPr/>
          </p:nvSpPr>
          <p:spPr>
            <a:xfrm>
              <a:off x="4668691" y="6536564"/>
              <a:ext cx="729189" cy="153924"/>
            </a:xfrm>
            <a:prstGeom prst="rect">
              <a:avLst/>
            </a:prstGeom>
            <a:noFill/>
          </p:spPr>
          <p:txBody>
            <a:bodyPr wrap="none" lIns="0" tIns="0" rIns="0" bIns="0" rtlCol="0">
              <a:spAutoFit/>
            </a:bodyPr>
            <a:lstStyle/>
            <a:p>
              <a:pPr defTabSz="932498"/>
              <a:r>
                <a:rPr lang="en-US" sz="1020" dirty="0">
                  <a:solidFill>
                    <a:srgbClr val="00B0F0"/>
                  </a:solidFill>
                  <a:latin typeface="Segoe UI Light" pitchFamily="34" charset="0"/>
                </a:rPr>
                <a:t>Service Unit 3</a:t>
              </a:r>
            </a:p>
          </p:txBody>
        </p:sp>
        <p:sp>
          <p:nvSpPr>
            <p:cNvPr id="108" name="TextBox 107"/>
            <p:cNvSpPr txBox="1"/>
            <p:nvPr/>
          </p:nvSpPr>
          <p:spPr>
            <a:xfrm>
              <a:off x="4668691" y="3478513"/>
              <a:ext cx="603467" cy="307848"/>
            </a:xfrm>
            <a:prstGeom prst="rect">
              <a:avLst/>
            </a:prstGeom>
            <a:noFill/>
          </p:spPr>
          <p:txBody>
            <a:bodyPr wrap="none" lIns="0" tIns="0" rIns="0" bIns="0" rtlCol="0">
              <a:spAutoFit/>
            </a:bodyPr>
            <a:lstStyle/>
            <a:p>
              <a:pPr defTabSz="932498"/>
              <a:r>
                <a:rPr lang="en-US" sz="1020" dirty="0">
                  <a:solidFill>
                    <a:srgbClr val="00B0F0"/>
                  </a:solidFill>
                  <a:latin typeface="Segoe UI Light" pitchFamily="34" charset="0"/>
                </a:rPr>
                <a:t>Application</a:t>
              </a:r>
            </a:p>
            <a:p>
              <a:pPr defTabSz="932498"/>
              <a:r>
                <a:rPr lang="en-US" sz="1020" dirty="0">
                  <a:solidFill>
                    <a:srgbClr val="00B0F0"/>
                  </a:solidFill>
                  <a:latin typeface="Segoe UI Light" pitchFamily="34" charset="0"/>
                </a:rPr>
                <a:t>Stacks</a:t>
              </a:r>
            </a:p>
          </p:txBody>
        </p:sp>
        <p:sp>
          <p:nvSpPr>
            <p:cNvPr id="172" name="Cube 171"/>
            <p:cNvSpPr/>
            <p:nvPr/>
          </p:nvSpPr>
          <p:spPr bwMode="auto">
            <a:xfrm>
              <a:off x="4668691" y="4469893"/>
              <a:ext cx="880533" cy="440267"/>
            </a:xfrm>
            <a:prstGeom prst="cube">
              <a:avLst>
                <a:gd name="adj" fmla="val 35577"/>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OS</a:t>
              </a:r>
            </a:p>
          </p:txBody>
        </p:sp>
        <p:sp>
          <p:nvSpPr>
            <p:cNvPr id="173" name="Cube 172"/>
            <p:cNvSpPr/>
            <p:nvPr/>
          </p:nvSpPr>
          <p:spPr bwMode="auto">
            <a:xfrm>
              <a:off x="4668691" y="4151347"/>
              <a:ext cx="880533" cy="440267"/>
            </a:xfrm>
            <a:prstGeom prst="cube">
              <a:avLst>
                <a:gd name="adj" fmla="val 35577"/>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Data Base</a:t>
              </a:r>
            </a:p>
          </p:txBody>
        </p:sp>
        <p:sp>
          <p:nvSpPr>
            <p:cNvPr id="174" name="Cube 173"/>
            <p:cNvSpPr/>
            <p:nvPr/>
          </p:nvSpPr>
          <p:spPr bwMode="auto">
            <a:xfrm>
              <a:off x="4668691" y="3832801"/>
              <a:ext cx="880533" cy="440267"/>
            </a:xfrm>
            <a:prstGeom prst="cube">
              <a:avLst>
                <a:gd name="adj" fmla="val 35577"/>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Application</a:t>
              </a:r>
            </a:p>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Stack</a:t>
              </a:r>
            </a:p>
          </p:txBody>
        </p:sp>
      </p:grpSp>
      <p:grpSp>
        <p:nvGrpSpPr>
          <p:cNvPr id="193" name="Group 192"/>
          <p:cNvGrpSpPr/>
          <p:nvPr/>
        </p:nvGrpSpPr>
        <p:grpSpPr>
          <a:xfrm>
            <a:off x="5860120" y="1947359"/>
            <a:ext cx="1637480" cy="3734671"/>
            <a:chOff x="5591209" y="3028193"/>
            <a:chExt cx="1605328" cy="3662295"/>
          </a:xfrm>
        </p:grpSpPr>
        <p:sp>
          <p:nvSpPr>
            <p:cNvPr id="109" name="TextBox 108"/>
            <p:cNvSpPr txBox="1"/>
            <p:nvPr/>
          </p:nvSpPr>
          <p:spPr>
            <a:xfrm>
              <a:off x="5591557" y="3028193"/>
              <a:ext cx="1604980" cy="153924"/>
            </a:xfrm>
            <a:prstGeom prst="rect">
              <a:avLst/>
            </a:prstGeom>
            <a:noFill/>
          </p:spPr>
          <p:txBody>
            <a:bodyPr wrap="square" lIns="0" tIns="0" rIns="0" bIns="0" rtlCol="0">
              <a:spAutoFit/>
            </a:bodyPr>
            <a:lstStyle/>
            <a:p>
              <a:pPr defTabSz="932498"/>
              <a:r>
                <a:rPr lang="en-US" sz="1020" dirty="0">
                  <a:solidFill>
                    <a:srgbClr val="910091">
                      <a:lumMod val="60000"/>
                      <a:lumOff val="40000"/>
                    </a:srgbClr>
                  </a:solidFill>
                  <a:latin typeface="Segoe UI Light" pitchFamily="34" charset="0"/>
                </a:rPr>
                <a:t>User Login / Full functionality</a:t>
              </a:r>
            </a:p>
          </p:txBody>
        </p:sp>
        <p:grpSp>
          <p:nvGrpSpPr>
            <p:cNvPr id="191" name="Group 190"/>
            <p:cNvGrpSpPr/>
            <p:nvPr/>
          </p:nvGrpSpPr>
          <p:grpSpPr>
            <a:xfrm>
              <a:off x="5591209" y="3194960"/>
              <a:ext cx="880533" cy="3495528"/>
              <a:chOff x="5591209" y="3194960"/>
              <a:chExt cx="880533" cy="3495528"/>
            </a:xfrm>
          </p:grpSpPr>
          <p:sp>
            <p:nvSpPr>
              <p:cNvPr id="73" name="Cube 72"/>
              <p:cNvSpPr/>
              <p:nvPr/>
            </p:nvSpPr>
            <p:spPr bwMode="auto">
              <a:xfrm>
                <a:off x="5591209" y="6059334"/>
                <a:ext cx="880533" cy="440267"/>
              </a:xfrm>
              <a:prstGeom prst="cube">
                <a:avLst>
                  <a:gd name="adj" fmla="val 35577"/>
                </a:avLst>
              </a:prstGeom>
              <a:solidFill>
                <a:srgbClr val="3E00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Facilities</a:t>
                </a:r>
              </a:p>
            </p:txBody>
          </p:sp>
          <p:sp>
            <p:nvSpPr>
              <p:cNvPr id="74" name="Cube 73"/>
              <p:cNvSpPr/>
              <p:nvPr/>
            </p:nvSpPr>
            <p:spPr bwMode="auto">
              <a:xfrm>
                <a:off x="5591209" y="5740791"/>
                <a:ext cx="880533" cy="440267"/>
              </a:xfrm>
              <a:prstGeom prst="cube">
                <a:avLst>
                  <a:gd name="adj" fmla="val 35577"/>
                </a:avLst>
              </a:prstGeom>
              <a:solidFill>
                <a:srgbClr val="3E00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Network</a:t>
                </a:r>
              </a:p>
            </p:txBody>
          </p:sp>
          <p:sp>
            <p:nvSpPr>
              <p:cNvPr id="75" name="Cube 74"/>
              <p:cNvSpPr/>
              <p:nvPr/>
            </p:nvSpPr>
            <p:spPr bwMode="auto">
              <a:xfrm>
                <a:off x="5591209" y="5422245"/>
                <a:ext cx="880533" cy="440267"/>
              </a:xfrm>
              <a:prstGeom prst="cube">
                <a:avLst>
                  <a:gd name="adj" fmla="val 35577"/>
                </a:avLst>
              </a:prstGeom>
              <a:solidFill>
                <a:srgbClr val="3E00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Storage</a:t>
                </a:r>
              </a:p>
            </p:txBody>
          </p:sp>
          <p:sp>
            <p:nvSpPr>
              <p:cNvPr id="76" name="Cube 75"/>
              <p:cNvSpPr/>
              <p:nvPr/>
            </p:nvSpPr>
            <p:spPr bwMode="auto">
              <a:xfrm>
                <a:off x="5591209" y="5103699"/>
                <a:ext cx="880533" cy="440267"/>
              </a:xfrm>
              <a:prstGeom prst="cube">
                <a:avLst>
                  <a:gd name="adj" fmla="val 35577"/>
                </a:avLst>
              </a:prstGeom>
              <a:solidFill>
                <a:srgbClr val="3E00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HW</a:t>
                </a:r>
              </a:p>
            </p:txBody>
          </p:sp>
          <p:sp>
            <p:nvSpPr>
              <p:cNvPr id="77" name="Cube 76"/>
              <p:cNvSpPr/>
              <p:nvPr/>
            </p:nvSpPr>
            <p:spPr bwMode="auto">
              <a:xfrm>
                <a:off x="5591209" y="4785153"/>
                <a:ext cx="880533" cy="440267"/>
              </a:xfrm>
              <a:prstGeom prst="cube">
                <a:avLst>
                  <a:gd name="adj" fmla="val 35577"/>
                </a:avLst>
              </a:prstGeom>
              <a:solidFill>
                <a:srgbClr val="3E00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Virtualization</a:t>
                </a:r>
              </a:p>
            </p:txBody>
          </p:sp>
          <p:sp>
            <p:nvSpPr>
              <p:cNvPr id="94" name="TextBox 93"/>
              <p:cNvSpPr txBox="1"/>
              <p:nvPr/>
            </p:nvSpPr>
            <p:spPr>
              <a:xfrm>
                <a:off x="5591209" y="6536564"/>
                <a:ext cx="730761" cy="153924"/>
              </a:xfrm>
              <a:prstGeom prst="rect">
                <a:avLst/>
              </a:prstGeom>
              <a:noFill/>
            </p:spPr>
            <p:txBody>
              <a:bodyPr wrap="none" lIns="0" tIns="0" rIns="0" bIns="0" rtlCol="0">
                <a:spAutoFit/>
              </a:bodyPr>
              <a:lstStyle/>
              <a:p>
                <a:pPr defTabSz="932498"/>
                <a:r>
                  <a:rPr lang="en-US" sz="1020" dirty="0">
                    <a:solidFill>
                      <a:srgbClr val="910091">
                        <a:lumMod val="60000"/>
                        <a:lumOff val="40000"/>
                      </a:srgbClr>
                    </a:solidFill>
                    <a:latin typeface="Segoe UI Light" pitchFamily="34" charset="0"/>
                  </a:rPr>
                  <a:t>Service Unit 4</a:t>
                </a:r>
              </a:p>
            </p:txBody>
          </p:sp>
          <p:sp>
            <p:nvSpPr>
              <p:cNvPr id="180" name="Cube 179"/>
              <p:cNvSpPr/>
              <p:nvPr/>
            </p:nvSpPr>
            <p:spPr bwMode="auto">
              <a:xfrm>
                <a:off x="5591209" y="4469144"/>
                <a:ext cx="880533" cy="440267"/>
              </a:xfrm>
              <a:prstGeom prst="cube">
                <a:avLst>
                  <a:gd name="adj" fmla="val 35577"/>
                </a:avLst>
              </a:prstGeom>
              <a:solidFill>
                <a:srgbClr val="3E00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OS</a:t>
                </a:r>
              </a:p>
            </p:txBody>
          </p:sp>
          <p:sp>
            <p:nvSpPr>
              <p:cNvPr id="181" name="Cube 180"/>
              <p:cNvSpPr/>
              <p:nvPr/>
            </p:nvSpPr>
            <p:spPr bwMode="auto">
              <a:xfrm>
                <a:off x="5591209" y="4150598"/>
                <a:ext cx="880533" cy="440267"/>
              </a:xfrm>
              <a:prstGeom prst="cube">
                <a:avLst>
                  <a:gd name="adj" fmla="val 35577"/>
                </a:avLst>
              </a:prstGeom>
              <a:solidFill>
                <a:srgbClr val="3E00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Data</a:t>
                </a:r>
              </a:p>
            </p:txBody>
          </p:sp>
          <p:sp>
            <p:nvSpPr>
              <p:cNvPr id="182" name="Cube 181"/>
              <p:cNvSpPr/>
              <p:nvPr/>
            </p:nvSpPr>
            <p:spPr bwMode="auto">
              <a:xfrm>
                <a:off x="5591209" y="3832052"/>
                <a:ext cx="880533" cy="440267"/>
              </a:xfrm>
              <a:prstGeom prst="cube">
                <a:avLst>
                  <a:gd name="adj" fmla="val 35577"/>
                </a:avLst>
              </a:prstGeom>
              <a:solidFill>
                <a:srgbClr val="3E00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Application</a:t>
                </a:r>
              </a:p>
            </p:txBody>
          </p:sp>
          <p:sp>
            <p:nvSpPr>
              <p:cNvPr id="183" name="Cube 182"/>
              <p:cNvSpPr/>
              <p:nvPr/>
            </p:nvSpPr>
            <p:spPr bwMode="auto">
              <a:xfrm>
                <a:off x="5591209" y="3513506"/>
                <a:ext cx="880533" cy="440267"/>
              </a:xfrm>
              <a:prstGeom prst="cube">
                <a:avLst>
                  <a:gd name="adj" fmla="val 35577"/>
                </a:avLst>
              </a:prstGeom>
              <a:solidFill>
                <a:srgbClr val="3E00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Front End</a:t>
                </a:r>
              </a:p>
            </p:txBody>
          </p:sp>
          <p:sp>
            <p:nvSpPr>
              <p:cNvPr id="184" name="Cube 183"/>
              <p:cNvSpPr/>
              <p:nvPr/>
            </p:nvSpPr>
            <p:spPr bwMode="auto">
              <a:xfrm>
                <a:off x="5591209" y="3194960"/>
                <a:ext cx="880533" cy="440267"/>
              </a:xfrm>
              <a:prstGeom prst="cube">
                <a:avLst>
                  <a:gd name="adj" fmla="val 35577"/>
                </a:avLst>
              </a:prstGeom>
              <a:solidFill>
                <a:srgbClr val="3E00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918" spc="-52" dirty="0">
                    <a:gradFill>
                      <a:gsLst>
                        <a:gs pos="0">
                          <a:srgbClr val="FFFFFF"/>
                        </a:gs>
                        <a:gs pos="100000">
                          <a:srgbClr val="FFFFFF"/>
                        </a:gs>
                      </a:gsLst>
                      <a:lin ang="5400000" scaled="0"/>
                    </a:gradFill>
                    <a:latin typeface="Segoe UI Light"/>
                    <a:ea typeface="Segoe UI" pitchFamily="34" charset="0"/>
                    <a:cs typeface="Segoe UI" pitchFamily="34" charset="0"/>
                  </a:rPr>
                  <a:t>Access</a:t>
                </a:r>
              </a:p>
            </p:txBody>
          </p:sp>
        </p:grpSp>
      </p:grpSp>
      <p:grpSp>
        <p:nvGrpSpPr>
          <p:cNvPr id="5" name="Group 4"/>
          <p:cNvGrpSpPr/>
          <p:nvPr/>
        </p:nvGrpSpPr>
        <p:grpSpPr>
          <a:xfrm>
            <a:off x="6567702" y="2846960"/>
            <a:ext cx="2652509" cy="712069"/>
            <a:chOff x="6174827" y="3910362"/>
            <a:chExt cx="2600428" cy="698269"/>
          </a:xfrm>
        </p:grpSpPr>
        <p:sp>
          <p:nvSpPr>
            <p:cNvPr id="3" name="Up Arrow 2"/>
            <p:cNvSpPr/>
            <p:nvPr/>
          </p:nvSpPr>
          <p:spPr bwMode="auto">
            <a:xfrm rot="2840035">
              <a:off x="7150811" y="2984188"/>
              <a:ext cx="698269" cy="2550618"/>
            </a:xfrm>
            <a:prstGeom prst="upArrow">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a:xfrm rot="19057378">
              <a:off x="6174827" y="4149460"/>
              <a:ext cx="2450327" cy="367581"/>
            </a:xfrm>
            <a:prstGeom prst="rect">
              <a:avLst/>
            </a:prstGeom>
          </p:spPr>
          <p:txBody>
            <a:bodyPr wrap="none">
              <a:spAutoFit/>
            </a:bodyPr>
            <a:lstStyle/>
            <a:p>
              <a:pPr algn="ct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Focus is Business Agility</a:t>
              </a:r>
            </a:p>
          </p:txBody>
        </p:sp>
      </p:grpSp>
      <p:grpSp>
        <p:nvGrpSpPr>
          <p:cNvPr id="6" name="Group 5"/>
          <p:cNvGrpSpPr/>
          <p:nvPr/>
        </p:nvGrpSpPr>
        <p:grpSpPr>
          <a:xfrm>
            <a:off x="6576077" y="3316435"/>
            <a:ext cx="2601702" cy="712069"/>
            <a:chOff x="6183039" y="4370743"/>
            <a:chExt cx="2550618" cy="698269"/>
          </a:xfrm>
        </p:grpSpPr>
        <p:sp>
          <p:nvSpPr>
            <p:cNvPr id="85" name="Up Arrow 84"/>
            <p:cNvSpPr/>
            <p:nvPr/>
          </p:nvSpPr>
          <p:spPr bwMode="auto">
            <a:xfrm rot="2840035" flipH="1" flipV="1">
              <a:off x="7109213" y="3444569"/>
              <a:ext cx="698269" cy="2550618"/>
            </a:xfrm>
            <a:prstGeom prst="upArrow">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a:xfrm rot="19057378">
              <a:off x="6529451" y="4434867"/>
              <a:ext cx="2045878" cy="367581"/>
            </a:xfrm>
            <a:prstGeom prst="rect">
              <a:avLst/>
            </a:prstGeom>
          </p:spPr>
          <p:txBody>
            <a:bodyPr wrap="none">
              <a:spAutoFit/>
            </a:bodyPr>
            <a:lstStyle/>
            <a:p>
              <a:pPr algn="ct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Focus is IT </a:t>
              </a:r>
              <a:r>
                <a:rPr lang="en-US" sz="1836" spc="-52" dirty="0" err="1">
                  <a:gradFill>
                    <a:gsLst>
                      <a:gs pos="0">
                        <a:srgbClr val="FFFFFF"/>
                      </a:gs>
                      <a:gs pos="100000">
                        <a:srgbClr val="FFFFFF"/>
                      </a:gs>
                    </a:gsLst>
                    <a:lin ang="5400000" scaled="0"/>
                  </a:gradFill>
                  <a:ea typeface="Segoe UI" pitchFamily="34" charset="0"/>
                  <a:cs typeface="Segoe UI" pitchFamily="34" charset="0"/>
                </a:rPr>
                <a:t>Efficency</a:t>
              </a:r>
              <a:endParaRPr lang="en-US" sz="1836" spc="-52"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4098" name="Picture 2" descr="C:\Users\eduardok\AppData\Local\MetroStyleAddIn\Icons\At The Door.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69370" y="230376"/>
            <a:ext cx="1425635" cy="116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5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down)">
                                      <p:cBhvr>
                                        <p:cTn id="7" dur="500"/>
                                        <p:tgtEl>
                                          <p:spTgt spid="18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wipe(left)">
                                      <p:cBhvr>
                                        <p:cTn id="11" dur="500"/>
                                        <p:tgtEl>
                                          <p:spTgt spid="1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92"/>
                                        </p:tgtEl>
                                        <p:attrNameLst>
                                          <p:attrName>style.visibility</p:attrName>
                                        </p:attrNameLst>
                                      </p:cBhvr>
                                      <p:to>
                                        <p:strVal val="visible"/>
                                      </p:to>
                                    </p:set>
                                    <p:animEffect transition="in" filter="wipe(down)">
                                      <p:cBhvr>
                                        <p:cTn id="16" dur="500"/>
                                        <p:tgtEl>
                                          <p:spTgt spid="19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left)">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192"/>
                                        </p:tgtEl>
                                        <p:attrNameLst>
                                          <p:attrName>style.opacity</p:attrName>
                                        </p:attrNameLst>
                                      </p:cBhvr>
                                      <p:to>
                                        <p:strVal val="0.15"/>
                                      </p:to>
                                    </p:set>
                                    <p:animEffect filter="image" prLst="opacity: 0.15">
                                      <p:cBhvr rctx="IE">
                                        <p:cTn id="24" dur="indefinite"/>
                                        <p:tgtEl>
                                          <p:spTgt spid="192"/>
                                        </p:tgtEl>
                                      </p:cBhvr>
                                    </p:animEffect>
                                  </p:childTnLst>
                                </p:cTn>
                              </p:par>
                              <p:par>
                                <p:cTn id="25" presetID="9" presetClass="emph" presetSubtype="0" grpId="1" nodeType="withEffect">
                                  <p:stCondLst>
                                    <p:cond delay="0"/>
                                  </p:stCondLst>
                                  <p:childTnLst>
                                    <p:set>
                                      <p:cBhvr rctx="PPT">
                                        <p:cTn id="26" dur="indefinite"/>
                                        <p:tgtEl>
                                          <p:spTgt spid="110"/>
                                        </p:tgtEl>
                                        <p:attrNameLst>
                                          <p:attrName>style.opacity</p:attrName>
                                        </p:attrNameLst>
                                      </p:cBhvr>
                                      <p:to>
                                        <p:strVal val="0.15"/>
                                      </p:to>
                                    </p:set>
                                    <p:animEffect filter="image" prLst="opacity: 0.15">
                                      <p:cBhvr rctx="IE">
                                        <p:cTn id="27" dur="indefinite"/>
                                        <p:tgtEl>
                                          <p:spTgt spid="110"/>
                                        </p:tgtEl>
                                      </p:cBhvr>
                                    </p:animEffect>
                                  </p:childTnLst>
                                </p:cTn>
                              </p:par>
                            </p:childTnLst>
                          </p:cTn>
                        </p:par>
                        <p:par>
                          <p:cTn id="28" fill="hold">
                            <p:stCondLst>
                              <p:cond delay="0"/>
                            </p:stCondLst>
                            <p:childTnLst>
                              <p:par>
                                <p:cTn id="29" presetID="22" presetClass="entr" presetSubtype="4" fill="hold" nodeType="after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wipe(down)">
                                      <p:cBhvr>
                                        <p:cTn id="31" dur="500"/>
                                        <p:tgtEl>
                                          <p:spTgt spid="18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wipe(left)">
                                      <p:cBhvr>
                                        <p:cTn id="34" dur="500"/>
                                        <p:tgtEl>
                                          <p:spTgt spid="1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189"/>
                                        </p:tgtEl>
                                        <p:attrNameLst>
                                          <p:attrName>style.opacity</p:attrName>
                                        </p:attrNameLst>
                                      </p:cBhvr>
                                      <p:to>
                                        <p:strVal val="0.15"/>
                                      </p:to>
                                    </p:set>
                                    <p:animEffect filter="image" prLst="opacity: 0.15">
                                      <p:cBhvr rctx="IE">
                                        <p:cTn id="39" dur="indefinite"/>
                                        <p:tgtEl>
                                          <p:spTgt spid="189"/>
                                        </p:tgtEl>
                                      </p:cBhvr>
                                    </p:animEffect>
                                  </p:childTnLst>
                                </p:cTn>
                              </p:par>
                              <p:par>
                                <p:cTn id="40" presetID="9" presetClass="emph" presetSubtype="0" grpId="1" nodeType="withEffect">
                                  <p:stCondLst>
                                    <p:cond delay="0"/>
                                  </p:stCondLst>
                                  <p:childTnLst>
                                    <p:set>
                                      <p:cBhvr rctx="PPT">
                                        <p:cTn id="41" dur="indefinite"/>
                                        <p:tgtEl>
                                          <p:spTgt spid="111"/>
                                        </p:tgtEl>
                                        <p:attrNameLst>
                                          <p:attrName>style.opacity</p:attrName>
                                        </p:attrNameLst>
                                      </p:cBhvr>
                                      <p:to>
                                        <p:strVal val="0.15"/>
                                      </p:to>
                                    </p:set>
                                    <p:animEffect filter="image" prLst="opacity: 0.15">
                                      <p:cBhvr rctx="IE">
                                        <p:cTn id="42" dur="indefinite"/>
                                        <p:tgtEl>
                                          <p:spTgt spid="111"/>
                                        </p:tgtEl>
                                      </p:cBhvr>
                                    </p:animEffect>
                                  </p:childTnLst>
                                </p:cTn>
                              </p:par>
                            </p:childTnLst>
                          </p:cTn>
                        </p:par>
                        <p:par>
                          <p:cTn id="43" fill="hold">
                            <p:stCondLst>
                              <p:cond delay="0"/>
                            </p:stCondLst>
                            <p:childTnLst>
                              <p:par>
                                <p:cTn id="44" presetID="22" presetClass="entr" presetSubtype="4" fill="hold" nodeType="afterEffect">
                                  <p:stCondLst>
                                    <p:cond delay="0"/>
                                  </p:stCondLst>
                                  <p:childTnLst>
                                    <p:set>
                                      <p:cBhvr>
                                        <p:cTn id="45" dur="1" fill="hold">
                                          <p:stCondLst>
                                            <p:cond delay="0"/>
                                          </p:stCondLst>
                                        </p:cTn>
                                        <p:tgtEl>
                                          <p:spTgt spid="190"/>
                                        </p:tgtEl>
                                        <p:attrNameLst>
                                          <p:attrName>style.visibility</p:attrName>
                                        </p:attrNameLst>
                                      </p:cBhvr>
                                      <p:to>
                                        <p:strVal val="visible"/>
                                      </p:to>
                                    </p:set>
                                    <p:animEffect transition="in" filter="wipe(down)">
                                      <p:cBhvr>
                                        <p:cTn id="46" dur="500"/>
                                        <p:tgtEl>
                                          <p:spTgt spid="19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2"/>
                                        </p:tgtEl>
                                        <p:attrNameLst>
                                          <p:attrName>style.visibility</p:attrName>
                                        </p:attrNameLst>
                                      </p:cBhvr>
                                      <p:to>
                                        <p:strVal val="visible"/>
                                      </p:to>
                                    </p:set>
                                    <p:animEffect transition="in" filter="wipe(left)">
                                      <p:cBhvr>
                                        <p:cTn id="49" dur="500"/>
                                        <p:tgtEl>
                                          <p:spTgt spid="11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mph" presetSubtype="0" nodeType="clickEffect">
                                  <p:stCondLst>
                                    <p:cond delay="0"/>
                                  </p:stCondLst>
                                  <p:childTnLst>
                                    <p:set>
                                      <p:cBhvr rctx="PPT">
                                        <p:cTn id="53" dur="indefinite"/>
                                        <p:tgtEl>
                                          <p:spTgt spid="190"/>
                                        </p:tgtEl>
                                        <p:attrNameLst>
                                          <p:attrName>style.opacity</p:attrName>
                                        </p:attrNameLst>
                                      </p:cBhvr>
                                      <p:to>
                                        <p:strVal val="0.15"/>
                                      </p:to>
                                    </p:set>
                                    <p:animEffect filter="image" prLst="opacity: 0.15">
                                      <p:cBhvr rctx="IE">
                                        <p:cTn id="54" dur="indefinite"/>
                                        <p:tgtEl>
                                          <p:spTgt spid="190"/>
                                        </p:tgtEl>
                                      </p:cBhvr>
                                    </p:animEffect>
                                  </p:childTnLst>
                                </p:cTn>
                              </p:par>
                              <p:par>
                                <p:cTn id="55" presetID="9" presetClass="emph" presetSubtype="0" grpId="1" nodeType="withEffect">
                                  <p:stCondLst>
                                    <p:cond delay="0"/>
                                  </p:stCondLst>
                                  <p:childTnLst>
                                    <p:set>
                                      <p:cBhvr rctx="PPT">
                                        <p:cTn id="56" dur="indefinite"/>
                                        <p:tgtEl>
                                          <p:spTgt spid="112"/>
                                        </p:tgtEl>
                                        <p:attrNameLst>
                                          <p:attrName>style.opacity</p:attrName>
                                        </p:attrNameLst>
                                      </p:cBhvr>
                                      <p:to>
                                        <p:strVal val="0.15"/>
                                      </p:to>
                                    </p:set>
                                    <p:animEffect filter="image" prLst="opacity: 0.15">
                                      <p:cBhvr rctx="IE">
                                        <p:cTn id="57" dur="indefinite"/>
                                        <p:tgtEl>
                                          <p:spTgt spid="112"/>
                                        </p:tgtEl>
                                      </p:cBhvr>
                                    </p:animEffect>
                                  </p:childTnLst>
                                </p:cTn>
                              </p:par>
                            </p:childTnLst>
                          </p:cTn>
                        </p:par>
                        <p:par>
                          <p:cTn id="58" fill="hold">
                            <p:stCondLst>
                              <p:cond delay="0"/>
                            </p:stCondLst>
                            <p:childTnLst>
                              <p:par>
                                <p:cTn id="59" presetID="22" presetClass="entr" presetSubtype="4" fill="hold" nodeType="afterEffect">
                                  <p:stCondLst>
                                    <p:cond delay="0"/>
                                  </p:stCondLst>
                                  <p:childTnLst>
                                    <p:set>
                                      <p:cBhvr>
                                        <p:cTn id="60" dur="1" fill="hold">
                                          <p:stCondLst>
                                            <p:cond delay="0"/>
                                          </p:stCondLst>
                                        </p:cTn>
                                        <p:tgtEl>
                                          <p:spTgt spid="193"/>
                                        </p:tgtEl>
                                        <p:attrNameLst>
                                          <p:attrName>style.visibility</p:attrName>
                                        </p:attrNameLst>
                                      </p:cBhvr>
                                      <p:to>
                                        <p:strVal val="visible"/>
                                      </p:to>
                                    </p:set>
                                    <p:animEffect transition="in" filter="wipe(down)">
                                      <p:cBhvr>
                                        <p:cTn id="61" dur="500"/>
                                        <p:tgtEl>
                                          <p:spTgt spid="19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500"/>
                                        <p:tgtEl>
                                          <p:spTgt spid="1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right)">
                                      <p:cBhvr>
                                        <p:cTn id="69" dur="500"/>
                                        <p:tgtEl>
                                          <p:spTgt spid="6"/>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0" grpId="1"/>
      <p:bldP spid="111" grpId="0"/>
      <p:bldP spid="111" grpId="1"/>
      <p:bldP spid="112" grpId="0"/>
      <p:bldP spid="112" grpId="1"/>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76" y="233615"/>
            <a:ext cx="11372310" cy="565091"/>
          </a:xfrm>
        </p:spPr>
        <p:txBody>
          <a:bodyPr/>
          <a:lstStyle/>
          <a:p>
            <a:r>
              <a:rPr lang="en-US" sz="4080" dirty="0"/>
              <a:t>How much of the stack is tied up to your applications?</a:t>
            </a:r>
          </a:p>
        </p:txBody>
      </p:sp>
      <p:sp>
        <p:nvSpPr>
          <p:cNvPr id="7" name="Flowchart: Process 6"/>
          <p:cNvSpPr/>
          <p:nvPr/>
        </p:nvSpPr>
        <p:spPr bwMode="auto">
          <a:xfrm>
            <a:off x="491693" y="1326841"/>
            <a:ext cx="3748696" cy="4791688"/>
          </a:xfrm>
          <a:prstGeom prst="flowChartProcess">
            <a:avLst/>
          </a:prstGeom>
          <a:noFill/>
          <a:ln w="127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Data Center 1</a:t>
            </a:r>
          </a:p>
        </p:txBody>
      </p:sp>
      <p:sp>
        <p:nvSpPr>
          <p:cNvPr id="9" name="Flowchart: Process 8"/>
          <p:cNvSpPr/>
          <p:nvPr/>
        </p:nvSpPr>
        <p:spPr bwMode="auto">
          <a:xfrm>
            <a:off x="4477553" y="1326841"/>
            <a:ext cx="3748696" cy="4791688"/>
          </a:xfrm>
          <a:prstGeom prst="flowChartProcess">
            <a:avLst/>
          </a:prstGeom>
          <a:noFill/>
          <a:ln w="12700">
            <a:solidFill>
              <a:schemeClr val="accent3">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Data Center 2</a:t>
            </a:r>
          </a:p>
        </p:txBody>
      </p:sp>
      <p:sp>
        <p:nvSpPr>
          <p:cNvPr id="10" name="Flowchart: Process 9"/>
          <p:cNvSpPr/>
          <p:nvPr/>
        </p:nvSpPr>
        <p:spPr bwMode="auto">
          <a:xfrm>
            <a:off x="8463409" y="1326841"/>
            <a:ext cx="3748696" cy="4791688"/>
          </a:xfrm>
          <a:prstGeom prst="flowChartProcess">
            <a:avLst/>
          </a:prstGeom>
          <a:noFill/>
          <a:ln w="12700">
            <a:solidFill>
              <a:schemeClr val="accent5">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Private or Public Cloud</a:t>
            </a:r>
          </a:p>
        </p:txBody>
      </p:sp>
      <p:grpSp>
        <p:nvGrpSpPr>
          <p:cNvPr id="25" name="Group 24"/>
          <p:cNvGrpSpPr/>
          <p:nvPr/>
        </p:nvGrpSpPr>
        <p:grpSpPr>
          <a:xfrm>
            <a:off x="656703" y="1925358"/>
            <a:ext cx="1587015" cy="3321375"/>
            <a:chOff x="642077" y="1887559"/>
            <a:chExt cx="1555855" cy="3257007"/>
          </a:xfrm>
        </p:grpSpPr>
        <p:sp>
          <p:nvSpPr>
            <p:cNvPr id="11" name="Flowchart: Process 10"/>
            <p:cNvSpPr/>
            <p:nvPr/>
          </p:nvSpPr>
          <p:spPr bwMode="auto">
            <a:xfrm>
              <a:off x="642077" y="1887559"/>
              <a:ext cx="1555855" cy="3257007"/>
            </a:xfrm>
            <a:prstGeom prst="flowChartProcess">
              <a:avLst/>
            </a:prstGeom>
            <a:noFill/>
            <a:ln w="12700">
              <a:solidFill>
                <a:srgbClr val="C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Application 1</a:t>
              </a:r>
            </a:p>
          </p:txBody>
        </p:sp>
        <p:sp>
          <p:nvSpPr>
            <p:cNvPr id="12" name="Flowchart: Process 11"/>
            <p:cNvSpPr/>
            <p:nvPr/>
          </p:nvSpPr>
          <p:spPr bwMode="auto">
            <a:xfrm>
              <a:off x="717027" y="2297278"/>
              <a:ext cx="1381595" cy="445931"/>
            </a:xfrm>
            <a:prstGeom prst="flowChartProcess">
              <a:avLst/>
            </a:prstGeom>
            <a:noFill/>
            <a:ln w="12700">
              <a:solidFill>
                <a:srgbClr val="C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13" name="Flowchart: Process 12"/>
            <p:cNvSpPr/>
            <p:nvPr/>
          </p:nvSpPr>
          <p:spPr bwMode="auto">
            <a:xfrm>
              <a:off x="719527" y="2861023"/>
              <a:ext cx="1381595" cy="445931"/>
            </a:xfrm>
            <a:prstGeom prst="flowChartProcess">
              <a:avLst/>
            </a:prstGeom>
            <a:noFill/>
            <a:ln w="12700">
              <a:solidFill>
                <a:srgbClr val="C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Data</a:t>
              </a:r>
            </a:p>
          </p:txBody>
        </p:sp>
        <p:sp>
          <p:nvSpPr>
            <p:cNvPr id="14" name="Flowchart: Process 13"/>
            <p:cNvSpPr/>
            <p:nvPr/>
          </p:nvSpPr>
          <p:spPr bwMode="auto">
            <a:xfrm>
              <a:off x="729206" y="3424768"/>
              <a:ext cx="1381595" cy="445931"/>
            </a:xfrm>
            <a:prstGeom prst="flowChartProcess">
              <a:avLst/>
            </a:prstGeom>
            <a:noFill/>
            <a:ln w="12700">
              <a:solidFill>
                <a:srgbClr val="C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OS</a:t>
              </a:r>
            </a:p>
          </p:txBody>
        </p:sp>
        <p:sp>
          <p:nvSpPr>
            <p:cNvPr id="15" name="Flowchart: Process 14"/>
            <p:cNvSpPr/>
            <p:nvPr/>
          </p:nvSpPr>
          <p:spPr bwMode="auto">
            <a:xfrm>
              <a:off x="729206" y="3988513"/>
              <a:ext cx="1381595" cy="445931"/>
            </a:xfrm>
            <a:prstGeom prst="flowChartProcess">
              <a:avLst/>
            </a:prstGeom>
            <a:noFill/>
            <a:ln w="12700">
              <a:solidFill>
                <a:srgbClr val="C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HW </a:t>
              </a:r>
            </a:p>
          </p:txBody>
        </p:sp>
        <p:sp>
          <p:nvSpPr>
            <p:cNvPr id="16" name="Flowchart: Process 15"/>
            <p:cNvSpPr/>
            <p:nvPr/>
          </p:nvSpPr>
          <p:spPr bwMode="auto">
            <a:xfrm>
              <a:off x="729206" y="4552260"/>
              <a:ext cx="1381595" cy="445931"/>
            </a:xfrm>
            <a:prstGeom prst="flowChartProcess">
              <a:avLst/>
            </a:prstGeom>
            <a:noFill/>
            <a:ln w="12700">
              <a:solidFill>
                <a:srgbClr val="C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Storage </a:t>
              </a:r>
            </a:p>
          </p:txBody>
        </p:sp>
      </p:grpSp>
      <p:sp>
        <p:nvSpPr>
          <p:cNvPr id="17" name="Flowchart: Process 16"/>
          <p:cNvSpPr/>
          <p:nvPr/>
        </p:nvSpPr>
        <p:spPr bwMode="auto">
          <a:xfrm>
            <a:off x="745578" y="5460744"/>
            <a:ext cx="1409266" cy="454744"/>
          </a:xfrm>
          <a:prstGeom prst="flowChartProcess">
            <a:avLst/>
          </a:prstGeom>
          <a:noFill/>
          <a:ln w="127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Networking </a:t>
            </a:r>
          </a:p>
        </p:txBody>
      </p:sp>
      <p:grpSp>
        <p:nvGrpSpPr>
          <p:cNvPr id="8" name="Group 7"/>
          <p:cNvGrpSpPr/>
          <p:nvPr/>
        </p:nvGrpSpPr>
        <p:grpSpPr>
          <a:xfrm>
            <a:off x="2463517" y="1985473"/>
            <a:ext cx="1587015" cy="2143607"/>
            <a:chOff x="2413415" y="1946505"/>
            <a:chExt cx="1555855" cy="2102065"/>
          </a:xfrm>
        </p:grpSpPr>
        <p:sp>
          <p:nvSpPr>
            <p:cNvPr id="18" name="Flowchart: Process 17"/>
            <p:cNvSpPr/>
            <p:nvPr/>
          </p:nvSpPr>
          <p:spPr bwMode="auto">
            <a:xfrm>
              <a:off x="2413415" y="1946505"/>
              <a:ext cx="1555855" cy="2102065"/>
            </a:xfrm>
            <a:prstGeom prst="flowChartProcess">
              <a:avLst/>
            </a:prstGeom>
            <a:noFill/>
            <a:ln w="12700">
              <a:solidFill>
                <a:schemeClr val="accent6"/>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Application 1</a:t>
              </a:r>
            </a:p>
          </p:txBody>
        </p:sp>
        <p:sp>
          <p:nvSpPr>
            <p:cNvPr id="19" name="Flowchart: Process 18"/>
            <p:cNvSpPr/>
            <p:nvPr/>
          </p:nvSpPr>
          <p:spPr bwMode="auto">
            <a:xfrm>
              <a:off x="2488365" y="2356224"/>
              <a:ext cx="1381595" cy="445931"/>
            </a:xfrm>
            <a:prstGeom prst="flowChartProcess">
              <a:avLst/>
            </a:prstGeom>
            <a:noFill/>
            <a:ln w="12700">
              <a:solidFill>
                <a:schemeClr val="accent6"/>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20" name="Flowchart: Process 19"/>
            <p:cNvSpPr/>
            <p:nvPr/>
          </p:nvSpPr>
          <p:spPr bwMode="auto">
            <a:xfrm>
              <a:off x="2490865" y="2928344"/>
              <a:ext cx="1381595" cy="445931"/>
            </a:xfrm>
            <a:prstGeom prst="flowChartProcess">
              <a:avLst/>
            </a:prstGeom>
            <a:noFill/>
            <a:ln w="12700">
              <a:solidFill>
                <a:schemeClr val="accent6"/>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Data</a:t>
              </a:r>
            </a:p>
          </p:txBody>
        </p:sp>
        <p:sp>
          <p:nvSpPr>
            <p:cNvPr id="21" name="Flowchart: Process 20"/>
            <p:cNvSpPr/>
            <p:nvPr/>
          </p:nvSpPr>
          <p:spPr bwMode="auto">
            <a:xfrm>
              <a:off x="2500544" y="3509185"/>
              <a:ext cx="1381595" cy="445931"/>
            </a:xfrm>
            <a:prstGeom prst="flowChartProcess">
              <a:avLst/>
            </a:prstGeom>
            <a:noFill/>
            <a:ln w="12700">
              <a:solidFill>
                <a:schemeClr val="accent6"/>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OS</a:t>
              </a:r>
            </a:p>
          </p:txBody>
        </p:sp>
      </p:grpSp>
      <p:sp>
        <p:nvSpPr>
          <p:cNvPr id="22" name="Flowchart: Process 21"/>
          <p:cNvSpPr/>
          <p:nvPr/>
        </p:nvSpPr>
        <p:spPr bwMode="auto">
          <a:xfrm>
            <a:off x="2552393" y="4464344"/>
            <a:ext cx="1409266" cy="454744"/>
          </a:xfrm>
          <a:prstGeom prst="flowChartProcess">
            <a:avLst/>
          </a:prstGeom>
          <a:noFill/>
          <a:ln w="127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HW </a:t>
            </a:r>
          </a:p>
        </p:txBody>
      </p:sp>
      <p:sp>
        <p:nvSpPr>
          <p:cNvPr id="23" name="Flowchart: Process 22"/>
          <p:cNvSpPr/>
          <p:nvPr/>
        </p:nvSpPr>
        <p:spPr bwMode="auto">
          <a:xfrm>
            <a:off x="2552393" y="4992599"/>
            <a:ext cx="1409266" cy="454744"/>
          </a:xfrm>
          <a:prstGeom prst="flowChartProcess">
            <a:avLst/>
          </a:prstGeom>
          <a:noFill/>
          <a:ln w="127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Storage </a:t>
            </a:r>
          </a:p>
        </p:txBody>
      </p:sp>
      <p:sp>
        <p:nvSpPr>
          <p:cNvPr id="24" name="Flowchart: Process 23"/>
          <p:cNvSpPr/>
          <p:nvPr/>
        </p:nvSpPr>
        <p:spPr bwMode="auto">
          <a:xfrm>
            <a:off x="2552393" y="5520854"/>
            <a:ext cx="1409266" cy="454744"/>
          </a:xfrm>
          <a:prstGeom prst="flowChartProcess">
            <a:avLst/>
          </a:prstGeom>
          <a:noFill/>
          <a:ln w="127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Networking </a:t>
            </a:r>
          </a:p>
        </p:txBody>
      </p:sp>
      <p:sp>
        <p:nvSpPr>
          <p:cNvPr id="27" name="Flowchart: Process 26"/>
          <p:cNvSpPr/>
          <p:nvPr/>
        </p:nvSpPr>
        <p:spPr bwMode="auto">
          <a:xfrm>
            <a:off x="745578" y="6233298"/>
            <a:ext cx="1409266" cy="634291"/>
          </a:xfrm>
          <a:prstGeom prst="flowChartProcess">
            <a:avLst/>
          </a:prstGeom>
          <a:solidFill>
            <a:srgbClr val="800000"/>
          </a:solidFill>
          <a:ln w="28575">
            <a:noFill/>
            <a:prstDash val="sysDash"/>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No Mobility</a:t>
            </a:r>
          </a:p>
        </p:txBody>
      </p:sp>
      <p:sp>
        <p:nvSpPr>
          <p:cNvPr id="28" name="Flowchart: Process 27"/>
          <p:cNvSpPr/>
          <p:nvPr/>
        </p:nvSpPr>
        <p:spPr bwMode="auto">
          <a:xfrm>
            <a:off x="3653290" y="6233298"/>
            <a:ext cx="1409266" cy="634291"/>
          </a:xfrm>
          <a:prstGeom prst="flowChartProcess">
            <a:avLst/>
          </a:prstGeom>
          <a:solidFill>
            <a:schemeClr val="accent6"/>
          </a:solidFill>
          <a:ln w="28575">
            <a:noFill/>
            <a:prstDash val="sysDash"/>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VM Mobility</a:t>
            </a:r>
          </a:p>
        </p:txBody>
      </p:sp>
      <p:sp>
        <p:nvSpPr>
          <p:cNvPr id="29" name="Flowchart: Process 28"/>
          <p:cNvSpPr/>
          <p:nvPr/>
        </p:nvSpPr>
        <p:spPr bwMode="auto">
          <a:xfrm>
            <a:off x="4680306" y="4482391"/>
            <a:ext cx="1409266" cy="454744"/>
          </a:xfrm>
          <a:prstGeom prst="flowChartProcess">
            <a:avLst/>
          </a:prstGeom>
          <a:noFill/>
          <a:ln w="127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HW </a:t>
            </a:r>
          </a:p>
        </p:txBody>
      </p:sp>
      <p:sp>
        <p:nvSpPr>
          <p:cNvPr id="30" name="Flowchart: Process 29"/>
          <p:cNvSpPr/>
          <p:nvPr/>
        </p:nvSpPr>
        <p:spPr bwMode="auto">
          <a:xfrm>
            <a:off x="4680306" y="5010646"/>
            <a:ext cx="1409266" cy="454744"/>
          </a:xfrm>
          <a:prstGeom prst="flowChartProcess">
            <a:avLst/>
          </a:prstGeom>
          <a:noFill/>
          <a:ln w="127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Storage </a:t>
            </a:r>
          </a:p>
        </p:txBody>
      </p:sp>
      <p:sp>
        <p:nvSpPr>
          <p:cNvPr id="31" name="Flowchart: Process 30"/>
          <p:cNvSpPr/>
          <p:nvPr/>
        </p:nvSpPr>
        <p:spPr bwMode="auto">
          <a:xfrm>
            <a:off x="4680306" y="5538902"/>
            <a:ext cx="1409266" cy="454744"/>
          </a:xfrm>
          <a:prstGeom prst="flowChartProcess">
            <a:avLst/>
          </a:prstGeom>
          <a:noFill/>
          <a:ln w="12700">
            <a:solidFill>
              <a:srgbClr val="FFC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Networking </a:t>
            </a:r>
          </a:p>
        </p:txBody>
      </p:sp>
      <p:sp>
        <p:nvSpPr>
          <p:cNvPr id="33" name="Flowchart: Process 32"/>
          <p:cNvSpPr/>
          <p:nvPr/>
        </p:nvSpPr>
        <p:spPr bwMode="auto">
          <a:xfrm>
            <a:off x="6394584" y="1985470"/>
            <a:ext cx="1587015" cy="1593563"/>
          </a:xfrm>
          <a:prstGeom prst="flowChartProcess">
            <a:avLst/>
          </a:prstGeom>
          <a:no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Application 1</a:t>
            </a:r>
          </a:p>
        </p:txBody>
      </p:sp>
      <p:sp>
        <p:nvSpPr>
          <p:cNvPr id="34" name="Flowchart: Process 33"/>
          <p:cNvSpPr/>
          <p:nvPr/>
        </p:nvSpPr>
        <p:spPr bwMode="auto">
          <a:xfrm>
            <a:off x="6471036" y="2403290"/>
            <a:ext cx="1409266" cy="454744"/>
          </a:xfrm>
          <a:prstGeom prst="flowChartProcess">
            <a:avLst/>
          </a:prstGeom>
          <a:no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35" name="Flowchart: Process 34"/>
          <p:cNvSpPr/>
          <p:nvPr/>
        </p:nvSpPr>
        <p:spPr bwMode="auto">
          <a:xfrm>
            <a:off x="6473586" y="2986716"/>
            <a:ext cx="1409266" cy="454744"/>
          </a:xfrm>
          <a:prstGeom prst="flowChartProcess">
            <a:avLst/>
          </a:prstGeom>
          <a:no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Data </a:t>
            </a:r>
          </a:p>
        </p:txBody>
      </p:sp>
      <p:sp>
        <p:nvSpPr>
          <p:cNvPr id="36" name="Flowchart: Process 35"/>
          <p:cNvSpPr/>
          <p:nvPr/>
        </p:nvSpPr>
        <p:spPr bwMode="auto">
          <a:xfrm>
            <a:off x="6483458" y="3930616"/>
            <a:ext cx="1409266" cy="454744"/>
          </a:xfrm>
          <a:prstGeom prst="flowChartProcess">
            <a:avLst/>
          </a:prstGeom>
          <a:noFill/>
          <a:ln w="12700">
            <a:solidFill>
              <a:schemeClr val="accent5">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OS</a:t>
            </a:r>
          </a:p>
        </p:txBody>
      </p:sp>
      <p:sp>
        <p:nvSpPr>
          <p:cNvPr id="37" name="Flowchart: Process 36"/>
          <p:cNvSpPr/>
          <p:nvPr/>
        </p:nvSpPr>
        <p:spPr bwMode="auto">
          <a:xfrm>
            <a:off x="6483460" y="4460697"/>
            <a:ext cx="1409266" cy="454744"/>
          </a:xfrm>
          <a:prstGeom prst="flowChartProcess">
            <a:avLst/>
          </a:prstGeom>
          <a:noFill/>
          <a:ln w="12700">
            <a:solidFill>
              <a:schemeClr val="accent5">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HW </a:t>
            </a:r>
          </a:p>
        </p:txBody>
      </p:sp>
      <p:sp>
        <p:nvSpPr>
          <p:cNvPr id="38" name="Flowchart: Process 37"/>
          <p:cNvSpPr/>
          <p:nvPr/>
        </p:nvSpPr>
        <p:spPr bwMode="auto">
          <a:xfrm>
            <a:off x="6483460" y="4990777"/>
            <a:ext cx="1409266" cy="454744"/>
          </a:xfrm>
          <a:prstGeom prst="flowChartProcess">
            <a:avLst/>
          </a:prstGeom>
          <a:noFill/>
          <a:ln w="12700">
            <a:solidFill>
              <a:schemeClr val="accent5">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Storage </a:t>
            </a:r>
          </a:p>
        </p:txBody>
      </p:sp>
      <p:sp>
        <p:nvSpPr>
          <p:cNvPr id="39" name="Flowchart: Process 38"/>
          <p:cNvSpPr/>
          <p:nvPr/>
        </p:nvSpPr>
        <p:spPr bwMode="auto">
          <a:xfrm>
            <a:off x="6483460" y="5520854"/>
            <a:ext cx="1409266" cy="454744"/>
          </a:xfrm>
          <a:prstGeom prst="flowChartProcess">
            <a:avLst/>
          </a:prstGeom>
          <a:noFill/>
          <a:ln w="12700">
            <a:solidFill>
              <a:schemeClr val="accent5">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Networking </a:t>
            </a:r>
          </a:p>
        </p:txBody>
      </p:sp>
      <p:sp>
        <p:nvSpPr>
          <p:cNvPr id="40" name="Flowchart: Process 39"/>
          <p:cNvSpPr/>
          <p:nvPr/>
        </p:nvSpPr>
        <p:spPr bwMode="auto">
          <a:xfrm>
            <a:off x="8614238" y="1938577"/>
            <a:ext cx="3436355" cy="1593563"/>
          </a:xfrm>
          <a:prstGeom prst="flowChartProcess">
            <a:avLst/>
          </a:prstGeom>
          <a:no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Application 1</a:t>
            </a:r>
          </a:p>
        </p:txBody>
      </p:sp>
      <p:sp>
        <p:nvSpPr>
          <p:cNvPr id="41" name="Flowchart: Process 40"/>
          <p:cNvSpPr/>
          <p:nvPr/>
        </p:nvSpPr>
        <p:spPr bwMode="auto">
          <a:xfrm>
            <a:off x="8923870" y="2428125"/>
            <a:ext cx="1409266" cy="454744"/>
          </a:xfrm>
          <a:prstGeom prst="flowChartProcess">
            <a:avLst/>
          </a:prstGeom>
          <a:solidFill>
            <a:schemeClr val="bg1"/>
          </a:solid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42" name="Flowchart: Process 41"/>
          <p:cNvSpPr/>
          <p:nvPr/>
        </p:nvSpPr>
        <p:spPr bwMode="auto">
          <a:xfrm>
            <a:off x="10455459" y="2428125"/>
            <a:ext cx="1409266" cy="454744"/>
          </a:xfrm>
          <a:prstGeom prst="flowChartProcess">
            <a:avLst/>
          </a:prstGeom>
          <a:solidFill>
            <a:schemeClr val="bg1"/>
          </a:solid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Data </a:t>
            </a:r>
          </a:p>
        </p:txBody>
      </p:sp>
      <p:sp>
        <p:nvSpPr>
          <p:cNvPr id="43" name="Flowchart: Process 42"/>
          <p:cNvSpPr/>
          <p:nvPr/>
        </p:nvSpPr>
        <p:spPr bwMode="auto">
          <a:xfrm>
            <a:off x="8923870" y="2583537"/>
            <a:ext cx="1409266" cy="454744"/>
          </a:xfrm>
          <a:prstGeom prst="flowChartProcess">
            <a:avLst/>
          </a:prstGeom>
          <a:solidFill>
            <a:schemeClr val="bg1"/>
          </a:solid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44" name="Flowchart: Process 43"/>
          <p:cNvSpPr/>
          <p:nvPr/>
        </p:nvSpPr>
        <p:spPr bwMode="auto">
          <a:xfrm>
            <a:off x="10455459" y="2583537"/>
            <a:ext cx="1409266" cy="454744"/>
          </a:xfrm>
          <a:prstGeom prst="flowChartProcess">
            <a:avLst/>
          </a:prstGeom>
          <a:solidFill>
            <a:schemeClr val="bg1"/>
          </a:solid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Data </a:t>
            </a:r>
          </a:p>
        </p:txBody>
      </p:sp>
      <p:sp>
        <p:nvSpPr>
          <p:cNvPr id="45" name="Flowchart: Process 44"/>
          <p:cNvSpPr/>
          <p:nvPr/>
        </p:nvSpPr>
        <p:spPr bwMode="auto">
          <a:xfrm>
            <a:off x="8923870" y="2738949"/>
            <a:ext cx="1409266" cy="454744"/>
          </a:xfrm>
          <a:prstGeom prst="flowChartProcess">
            <a:avLst/>
          </a:prstGeom>
          <a:solidFill>
            <a:schemeClr val="bg1"/>
          </a:solid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46" name="Flowchart: Process 45"/>
          <p:cNvSpPr/>
          <p:nvPr/>
        </p:nvSpPr>
        <p:spPr bwMode="auto">
          <a:xfrm>
            <a:off x="10455459" y="2738949"/>
            <a:ext cx="1409266" cy="454744"/>
          </a:xfrm>
          <a:prstGeom prst="flowChartProcess">
            <a:avLst/>
          </a:prstGeom>
          <a:solidFill>
            <a:schemeClr val="bg1"/>
          </a:solid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Data </a:t>
            </a:r>
          </a:p>
        </p:txBody>
      </p:sp>
      <p:sp>
        <p:nvSpPr>
          <p:cNvPr id="47" name="Flowchart: Process 46"/>
          <p:cNvSpPr/>
          <p:nvPr/>
        </p:nvSpPr>
        <p:spPr bwMode="auto">
          <a:xfrm>
            <a:off x="8614238" y="3874566"/>
            <a:ext cx="3436355" cy="454744"/>
          </a:xfrm>
          <a:prstGeom prst="flowChartProcess">
            <a:avLst/>
          </a:prstGeom>
          <a:noFill/>
          <a:ln w="12700">
            <a:solidFill>
              <a:schemeClr val="accent5">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OS</a:t>
            </a:r>
          </a:p>
        </p:txBody>
      </p:sp>
      <p:sp>
        <p:nvSpPr>
          <p:cNvPr id="48" name="Flowchart: Process 47"/>
          <p:cNvSpPr/>
          <p:nvPr/>
        </p:nvSpPr>
        <p:spPr bwMode="auto">
          <a:xfrm>
            <a:off x="8614240" y="4404647"/>
            <a:ext cx="3436355" cy="454744"/>
          </a:xfrm>
          <a:prstGeom prst="flowChartProcess">
            <a:avLst/>
          </a:prstGeom>
          <a:noFill/>
          <a:ln w="12700">
            <a:solidFill>
              <a:schemeClr val="accent5">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HW </a:t>
            </a:r>
          </a:p>
        </p:txBody>
      </p:sp>
      <p:sp>
        <p:nvSpPr>
          <p:cNvPr id="49" name="Flowchart: Process 48"/>
          <p:cNvSpPr/>
          <p:nvPr/>
        </p:nvSpPr>
        <p:spPr bwMode="auto">
          <a:xfrm>
            <a:off x="8614240" y="4934726"/>
            <a:ext cx="3436355" cy="454744"/>
          </a:xfrm>
          <a:prstGeom prst="flowChartProcess">
            <a:avLst/>
          </a:prstGeom>
          <a:noFill/>
          <a:ln w="12700">
            <a:solidFill>
              <a:schemeClr val="accent5">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Storage </a:t>
            </a:r>
          </a:p>
        </p:txBody>
      </p:sp>
      <p:sp>
        <p:nvSpPr>
          <p:cNvPr id="50" name="Flowchart: Process 49"/>
          <p:cNvSpPr/>
          <p:nvPr/>
        </p:nvSpPr>
        <p:spPr bwMode="auto">
          <a:xfrm>
            <a:off x="8614240" y="5464803"/>
            <a:ext cx="3436355" cy="454744"/>
          </a:xfrm>
          <a:prstGeom prst="flowChartProcess">
            <a:avLst/>
          </a:prstGeom>
          <a:noFill/>
          <a:ln w="12700">
            <a:solidFill>
              <a:schemeClr val="accent5">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Networking </a:t>
            </a:r>
          </a:p>
        </p:txBody>
      </p:sp>
      <p:sp>
        <p:nvSpPr>
          <p:cNvPr id="53" name="Flowchart: Process 52"/>
          <p:cNvSpPr/>
          <p:nvPr/>
        </p:nvSpPr>
        <p:spPr bwMode="auto">
          <a:xfrm>
            <a:off x="6471035" y="6233296"/>
            <a:ext cx="1409266" cy="634291"/>
          </a:xfrm>
          <a:prstGeom prst="flowChartProcess">
            <a:avLst/>
          </a:prstGeom>
          <a:solidFill>
            <a:schemeClr val="accent5">
              <a:lumMod val="5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Workload</a:t>
            </a:r>
          </a:p>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Mobility</a:t>
            </a:r>
          </a:p>
        </p:txBody>
      </p:sp>
      <p:sp>
        <p:nvSpPr>
          <p:cNvPr id="54" name="Flowchart: Process 53"/>
          <p:cNvSpPr/>
          <p:nvPr/>
        </p:nvSpPr>
        <p:spPr bwMode="auto">
          <a:xfrm>
            <a:off x="8614241" y="6233295"/>
            <a:ext cx="3436355" cy="634291"/>
          </a:xfrm>
          <a:prstGeom prst="flowChartProcess">
            <a:avLst/>
          </a:prstGeom>
          <a:solidFill>
            <a:schemeClr val="accent2">
              <a:lumMod val="5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Service Management</a:t>
            </a:r>
          </a:p>
        </p:txBody>
      </p:sp>
      <p:sp>
        <p:nvSpPr>
          <p:cNvPr id="55" name="Flowchart: Process 54"/>
          <p:cNvSpPr/>
          <p:nvPr/>
        </p:nvSpPr>
        <p:spPr bwMode="auto">
          <a:xfrm>
            <a:off x="8923870" y="2894361"/>
            <a:ext cx="1409266" cy="454744"/>
          </a:xfrm>
          <a:prstGeom prst="flowChartProcess">
            <a:avLst/>
          </a:prstGeom>
          <a:solidFill>
            <a:schemeClr val="bg1"/>
          </a:solid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Processing</a:t>
            </a:r>
          </a:p>
        </p:txBody>
      </p:sp>
      <p:sp>
        <p:nvSpPr>
          <p:cNvPr id="56" name="Flowchart: Process 55"/>
          <p:cNvSpPr/>
          <p:nvPr/>
        </p:nvSpPr>
        <p:spPr bwMode="auto">
          <a:xfrm>
            <a:off x="10455459" y="2894361"/>
            <a:ext cx="1409266" cy="454744"/>
          </a:xfrm>
          <a:prstGeom prst="flowChartProcess">
            <a:avLst/>
          </a:prstGeom>
          <a:solidFill>
            <a:schemeClr val="bg1"/>
          </a:solidFill>
          <a:ln w="12700">
            <a:solidFill>
              <a:srgbClr val="00B05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t" anchorCtr="0" forceAA="0" compatLnSpc="1">
            <a:prstTxWarp prst="textNoShape">
              <a:avLst/>
            </a:prstTxWarp>
            <a:noAutofit/>
          </a:bodyPr>
          <a:lstStyle/>
          <a:p>
            <a:pPr defTabSz="932229" fontAlgn="base">
              <a:spcBef>
                <a:spcPct val="0"/>
              </a:spcBef>
              <a:spcAft>
                <a:spcPct val="0"/>
              </a:spcAft>
            </a:pPr>
            <a:r>
              <a:rPr lang="en-US" sz="1836" spc="-52" dirty="0">
                <a:gradFill>
                  <a:gsLst>
                    <a:gs pos="0">
                      <a:srgbClr val="FFFFFF"/>
                    </a:gs>
                    <a:gs pos="100000">
                      <a:srgbClr val="FFFFFF"/>
                    </a:gs>
                  </a:gsLst>
                  <a:lin ang="5400000" scaled="0"/>
                </a:gradFill>
                <a:ea typeface="Segoe UI" pitchFamily="34" charset="0"/>
                <a:cs typeface="Segoe UI" pitchFamily="34" charset="0"/>
              </a:rPr>
              <a:t>Data </a:t>
            </a:r>
          </a:p>
        </p:txBody>
      </p:sp>
    </p:spTree>
    <p:extLst>
      <p:ext uri="{BB962C8B-B14F-4D97-AF65-F5344CB8AC3E}">
        <p14:creationId xmlns:p14="http://schemas.microsoft.com/office/powerpoint/2010/main" val="1867125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4" presetClass="path" presetSubtype="0" accel="50000" decel="50000" fill="hold" nodeType="clickEffect">
                                  <p:stCondLst>
                                    <p:cond delay="0"/>
                                  </p:stCondLst>
                                  <p:childTnLst>
                                    <p:animMotion origin="layout" path="M -3.37764E-6 -2.74746E-6 L 0.04483 -0.04001 C 0.05434 -0.04903 0.06842 -0.05388 0.08327 -0.05388 C 0.09982 -0.05388 0.11337 -0.04903 0.12276 -0.04001 L 0.16797 -2.74746E-6 " pathEditMode="relative" rAng="0" ptsTypes="FffFF">
                                      <p:cBhvr>
                                        <p:cTn id="37" dur="2000" fill="hold"/>
                                        <p:tgtEl>
                                          <p:spTgt spid="8"/>
                                        </p:tgtEl>
                                        <p:attrNameLst>
                                          <p:attrName>ppt_x</p:attrName>
                                          <p:attrName>ppt_y</p:attrName>
                                        </p:attrNameLst>
                                      </p:cBhvr>
                                      <p:rCtr x="8392" y="-2706"/>
                                    </p:animMotion>
                                  </p:childTnLst>
                                </p:cTn>
                              </p:par>
                              <p:par>
                                <p:cTn id="38" presetID="47"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anim calcmode="lin" valueType="num">
                                      <p:cBhvr>
                                        <p:cTn id="41" dur="500" fill="hold"/>
                                        <p:tgtEl>
                                          <p:spTgt spid="28"/>
                                        </p:tgtEl>
                                        <p:attrNameLst>
                                          <p:attrName>ppt_x</p:attrName>
                                        </p:attrNameLst>
                                      </p:cBhvr>
                                      <p:tavLst>
                                        <p:tav tm="0">
                                          <p:val>
                                            <p:strVal val="#ppt_x"/>
                                          </p:val>
                                        </p:tav>
                                        <p:tav tm="100000">
                                          <p:val>
                                            <p:strVal val="#ppt_x"/>
                                          </p:val>
                                        </p:tav>
                                      </p:tavLst>
                                    </p:anim>
                                    <p:anim calcmode="lin" valueType="num">
                                      <p:cBhvr>
                                        <p:cTn id="42"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3.91191E-6 1.83164E-6 L 0.19755 -0.01573 " pathEditMode="relative" rAng="0" ptsTypes="AA">
                                      <p:cBhvr>
                                        <p:cTn id="72" dur="2000" fill="hold"/>
                                        <p:tgtEl>
                                          <p:spTgt spid="34"/>
                                        </p:tgtEl>
                                        <p:attrNameLst>
                                          <p:attrName>ppt_x</p:attrName>
                                          <p:attrName>ppt_y</p:attrName>
                                        </p:attrNameLst>
                                      </p:cBhvr>
                                      <p:rCtr x="9878" y="-786"/>
                                    </p:animMotion>
                                  </p:childTnLst>
                                </p:cTn>
                              </p:par>
                              <p:par>
                                <p:cTn id="73" presetID="42" presetClass="path" presetSubtype="0" accel="50000" decel="50000" fill="hold" grpId="1" nodeType="withEffect">
                                  <p:stCondLst>
                                    <p:cond delay="0"/>
                                  </p:stCondLst>
                                  <p:childTnLst>
                                    <p:animMotion origin="layout" path="M -4.53219E-6 4.32007E-6 L 0.32904 -0.10014 " pathEditMode="relative" rAng="0" ptsTypes="AA">
                                      <p:cBhvr>
                                        <p:cTn id="74" dur="2000" fill="hold"/>
                                        <p:tgtEl>
                                          <p:spTgt spid="35"/>
                                        </p:tgtEl>
                                        <p:attrNameLst>
                                          <p:attrName>ppt_x</p:attrName>
                                          <p:attrName>ppt_y</p:attrName>
                                        </p:attrNameLst>
                                      </p:cBhvr>
                                      <p:rCtr x="16445" y="-5019"/>
                                    </p:animMotion>
                                  </p:childTnLst>
                                </p:cTn>
                              </p:par>
                              <p:par>
                                <p:cTn id="75" presetID="47"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anim calcmode="lin" valueType="num">
                                      <p:cBhvr>
                                        <p:cTn id="78" dur="500" fill="hold"/>
                                        <p:tgtEl>
                                          <p:spTgt spid="53"/>
                                        </p:tgtEl>
                                        <p:attrNameLst>
                                          <p:attrName>ppt_x</p:attrName>
                                        </p:attrNameLst>
                                      </p:cBhvr>
                                      <p:tavLst>
                                        <p:tav tm="0">
                                          <p:val>
                                            <p:strVal val="#ppt_x"/>
                                          </p:val>
                                        </p:tav>
                                        <p:tav tm="100000">
                                          <p:val>
                                            <p:strVal val="#ppt_x"/>
                                          </p:val>
                                        </p:tav>
                                      </p:tavLst>
                                    </p:anim>
                                    <p:anim calcmode="lin" valueType="num">
                                      <p:cBhvr>
                                        <p:cTn id="79"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2" nodeType="clickEffect">
                                  <p:stCondLst>
                                    <p:cond delay="0"/>
                                  </p:stCondLst>
                                  <p:childTnLst>
                                    <p:animEffect transition="out" filter="fade">
                                      <p:cBhvr>
                                        <p:cTn id="83" dur="500"/>
                                        <p:tgtEl>
                                          <p:spTgt spid="34"/>
                                        </p:tgtEl>
                                      </p:cBhvr>
                                    </p:animEffect>
                                    <p:set>
                                      <p:cBhvr>
                                        <p:cTn id="84" dur="1" fill="hold">
                                          <p:stCondLst>
                                            <p:cond delay="499"/>
                                          </p:stCondLst>
                                        </p:cTn>
                                        <p:tgtEl>
                                          <p:spTgt spid="34"/>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500"/>
                                        <p:tgtEl>
                                          <p:spTgt spid="35"/>
                                        </p:tgtEl>
                                      </p:cBhvr>
                                    </p:animEffect>
                                    <p:set>
                                      <p:cBhvr>
                                        <p:cTn id="87" dur="1" fill="hold">
                                          <p:stCondLst>
                                            <p:cond delay="499"/>
                                          </p:stCondLst>
                                        </p:cTn>
                                        <p:tgtEl>
                                          <p:spTgt spid="35"/>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250"/>
                                        <p:tgtEl>
                                          <p:spTgt spid="41"/>
                                        </p:tgtEl>
                                      </p:cBhvr>
                                    </p:animEffect>
                                  </p:childTnLst>
                                </p:cTn>
                              </p:par>
                            </p:childTnLst>
                          </p:cTn>
                        </p:par>
                        <p:par>
                          <p:cTn id="92" fill="hold">
                            <p:stCondLst>
                              <p:cond delay="750"/>
                            </p:stCondLst>
                            <p:childTnLst>
                              <p:par>
                                <p:cTn id="93" presetID="10" presetClass="entr" presetSubtype="0"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250"/>
                                        <p:tgtEl>
                                          <p:spTgt spid="42"/>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250"/>
                                        <p:tgtEl>
                                          <p:spTgt spid="43"/>
                                        </p:tgtEl>
                                      </p:cBhvr>
                                    </p:animEffect>
                                  </p:childTnLst>
                                </p:cTn>
                              </p:par>
                            </p:childTnLst>
                          </p:cTn>
                        </p:par>
                        <p:par>
                          <p:cTn id="100" fill="hold">
                            <p:stCondLst>
                              <p:cond delay="1500"/>
                            </p:stCondLst>
                            <p:childTnLst>
                              <p:par>
                                <p:cTn id="101" presetID="10" presetClass="entr" presetSubtype="0"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250"/>
                                        <p:tgtEl>
                                          <p:spTgt spid="45"/>
                                        </p:tgtEl>
                                      </p:cBhvr>
                                    </p:animEffect>
                                  </p:childTnLst>
                                </p:cTn>
                              </p:par>
                            </p:childTnLst>
                          </p:cTn>
                        </p:par>
                        <p:par>
                          <p:cTn id="104" fill="hold">
                            <p:stCondLst>
                              <p:cond delay="175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250"/>
                                        <p:tgtEl>
                                          <p:spTgt spid="44"/>
                                        </p:tgtEl>
                                      </p:cBhvr>
                                    </p:animEffect>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250"/>
                                        <p:tgtEl>
                                          <p:spTgt spid="46"/>
                                        </p:tgtEl>
                                      </p:cBhvr>
                                    </p:animEffect>
                                  </p:childTnLst>
                                </p:cTn>
                              </p:par>
                            </p:childTnLst>
                          </p:cTn>
                        </p:par>
                        <p:par>
                          <p:cTn id="112" fill="hold">
                            <p:stCondLst>
                              <p:cond delay="2250"/>
                            </p:stCondLst>
                            <p:childTnLst>
                              <p:par>
                                <p:cTn id="113" presetID="10" presetClass="entr" presetSubtype="0" fill="hold" grpId="0" nodeType="after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fade">
                                      <p:cBhvr>
                                        <p:cTn id="115" dur="250"/>
                                        <p:tgtEl>
                                          <p:spTgt spid="56"/>
                                        </p:tgtEl>
                                      </p:cBhvr>
                                    </p:animEffect>
                                  </p:childTnLst>
                                </p:cTn>
                              </p:par>
                            </p:childTnLst>
                          </p:cTn>
                        </p:par>
                        <p:par>
                          <p:cTn id="116" fill="hold">
                            <p:stCondLst>
                              <p:cond delay="2500"/>
                            </p:stCondLst>
                            <p:childTnLst>
                              <p:par>
                                <p:cTn id="117" presetID="10" presetClass="entr" presetSubtype="0"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fade">
                                      <p:cBhvr>
                                        <p:cTn id="119" dur="250"/>
                                        <p:tgtEl>
                                          <p:spTgt spid="55"/>
                                        </p:tgtEl>
                                      </p:cBhvr>
                                    </p:animEffect>
                                  </p:childTnLst>
                                </p:cTn>
                              </p:par>
                            </p:childTnLst>
                          </p:cTn>
                        </p:par>
                        <p:par>
                          <p:cTn id="120" fill="hold">
                            <p:stCondLst>
                              <p:cond delay="2750"/>
                            </p:stCondLst>
                            <p:childTnLst>
                              <p:par>
                                <p:cTn id="121" presetID="47" presetClass="entr" presetSubtype="0" fill="hold" grpId="0"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250"/>
                                        <p:tgtEl>
                                          <p:spTgt spid="54"/>
                                        </p:tgtEl>
                                      </p:cBhvr>
                                    </p:animEffect>
                                    <p:anim calcmode="lin" valueType="num">
                                      <p:cBhvr>
                                        <p:cTn id="124" dur="250" fill="hold"/>
                                        <p:tgtEl>
                                          <p:spTgt spid="54"/>
                                        </p:tgtEl>
                                        <p:attrNameLst>
                                          <p:attrName>ppt_x</p:attrName>
                                        </p:attrNameLst>
                                      </p:cBhvr>
                                      <p:tavLst>
                                        <p:tav tm="0">
                                          <p:val>
                                            <p:strVal val="#ppt_x"/>
                                          </p:val>
                                        </p:tav>
                                        <p:tav tm="100000">
                                          <p:val>
                                            <p:strVal val="#ppt_x"/>
                                          </p:val>
                                        </p:tav>
                                      </p:tavLst>
                                    </p:anim>
                                    <p:anim calcmode="lin" valueType="num">
                                      <p:cBhvr>
                                        <p:cTn id="125" dur="2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animBg="1"/>
      <p:bldP spid="27" grpId="0" animBg="1"/>
      <p:bldP spid="28" grpId="0" animBg="1"/>
      <p:bldP spid="29" grpId="0" animBg="1"/>
      <p:bldP spid="30" grpId="0" animBg="1"/>
      <p:bldP spid="31" grpId="0" animBg="1"/>
      <p:bldP spid="33" grpId="0" animBg="1"/>
      <p:bldP spid="34" grpId="0" animBg="1"/>
      <p:bldP spid="34" grpId="1" animBg="1"/>
      <p:bldP spid="34" grpId="2" animBg="1"/>
      <p:bldP spid="35" grpId="0" animBg="1"/>
      <p:bldP spid="35" grpId="1" animBg="1"/>
      <p:bldP spid="35" grpId="2"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3" grpId="0" animBg="1"/>
      <p:bldP spid="54"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4814" y="2256004"/>
            <a:ext cx="10944032" cy="2071336"/>
          </a:xfrm>
        </p:spPr>
        <p:txBody>
          <a:bodyPr/>
          <a:lstStyle/>
          <a:p>
            <a:r>
              <a:rPr lang="en-US" sz="6730" dirty="0"/>
              <a:t>Different Starting Points… </a:t>
            </a:r>
          </a:p>
          <a:p>
            <a:r>
              <a:rPr lang="en-US" sz="6730" dirty="0"/>
              <a:t>Will get you to different Goals</a:t>
            </a:r>
          </a:p>
        </p:txBody>
      </p:sp>
    </p:spTree>
    <p:extLst>
      <p:ext uri="{BB962C8B-B14F-4D97-AF65-F5344CB8AC3E}">
        <p14:creationId xmlns:p14="http://schemas.microsoft.com/office/powerpoint/2010/main" val="13138639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46" y="26641"/>
            <a:ext cx="11372310" cy="339067"/>
          </a:xfrm>
        </p:spPr>
        <p:txBody>
          <a:bodyPr/>
          <a:lstStyle/>
          <a:p>
            <a:r>
              <a:rPr lang="en-US" sz="2448" dirty="0"/>
              <a:t>There have been many innovations in the market, providing many opportunities to upgrade. </a:t>
            </a:r>
            <a:endParaRPr lang="en-US" sz="1122" dirty="0"/>
          </a:p>
        </p:txBody>
      </p:sp>
      <p:grpSp>
        <p:nvGrpSpPr>
          <p:cNvPr id="2054" name="Group 2053"/>
          <p:cNvGrpSpPr/>
          <p:nvPr/>
        </p:nvGrpSpPr>
        <p:grpSpPr>
          <a:xfrm>
            <a:off x="194963" y="4307226"/>
            <a:ext cx="1139250" cy="1099224"/>
            <a:chOff x="190928" y="4286768"/>
            <a:chExt cx="1117172" cy="1077921"/>
          </a:xfrm>
        </p:grpSpPr>
        <p:sp>
          <p:nvSpPr>
            <p:cNvPr id="6" name="Cube 5"/>
            <p:cNvSpPr/>
            <p:nvPr/>
          </p:nvSpPr>
          <p:spPr bwMode="auto">
            <a:xfrm>
              <a:off x="190928" y="4924422"/>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Network</a:t>
              </a:r>
            </a:p>
          </p:txBody>
        </p:sp>
        <p:sp>
          <p:nvSpPr>
            <p:cNvPr id="7" name="Cube 6"/>
            <p:cNvSpPr/>
            <p:nvPr/>
          </p:nvSpPr>
          <p:spPr bwMode="auto">
            <a:xfrm>
              <a:off x="190928" y="4605595"/>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Storage</a:t>
              </a:r>
            </a:p>
          </p:txBody>
        </p:sp>
        <p:sp>
          <p:nvSpPr>
            <p:cNvPr id="8" name="Cube 7"/>
            <p:cNvSpPr/>
            <p:nvPr/>
          </p:nvSpPr>
          <p:spPr bwMode="auto">
            <a:xfrm>
              <a:off x="190928" y="4286768"/>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HW</a:t>
              </a:r>
            </a:p>
          </p:txBody>
        </p:sp>
      </p:grpSp>
      <p:sp>
        <p:nvSpPr>
          <p:cNvPr id="135" name="Rectangle 134"/>
          <p:cNvSpPr/>
          <p:nvPr/>
        </p:nvSpPr>
        <p:spPr>
          <a:xfrm>
            <a:off x="9621933" y="4527287"/>
            <a:ext cx="2469322" cy="657488"/>
          </a:xfrm>
          <a:prstGeom prst="rect">
            <a:avLst/>
          </a:prstGeom>
        </p:spPr>
        <p:txBody>
          <a:bodyPr wrap="square">
            <a:spAutoFit/>
          </a:bodyPr>
          <a:lstStyle/>
          <a:p>
            <a:pPr defTabSz="1243075"/>
            <a:r>
              <a:rPr lang="en-US" sz="1224" dirty="0">
                <a:solidFill>
                  <a:srgbClr val="FFFFFF"/>
                </a:solidFill>
                <a:latin typeface="Segoe UI Light"/>
              </a:rPr>
              <a:t>Via Standardization</a:t>
            </a:r>
          </a:p>
          <a:p>
            <a:pPr marL="174851" indent="-174851" defTabSz="1243075">
              <a:buFont typeface="Arial" pitchFamily="34" charset="0"/>
              <a:buChar char="•"/>
            </a:pPr>
            <a:r>
              <a:rPr lang="en-US" sz="1224" dirty="0">
                <a:solidFill>
                  <a:srgbClr val="FFFFFF"/>
                </a:solidFill>
                <a:latin typeface="Segoe UI Light"/>
              </a:rPr>
              <a:t>30% </a:t>
            </a:r>
            <a:r>
              <a:rPr lang="en-US" sz="1224" dirty="0" err="1">
                <a:solidFill>
                  <a:srgbClr val="FFFFFF"/>
                </a:solidFill>
                <a:latin typeface="Segoe UI Light"/>
              </a:rPr>
              <a:t>Avg</a:t>
            </a:r>
            <a:r>
              <a:rPr lang="en-US" sz="1224" dirty="0">
                <a:solidFill>
                  <a:srgbClr val="FFFFFF"/>
                </a:solidFill>
                <a:latin typeface="Segoe UI Light"/>
              </a:rPr>
              <a:t> Lower TCO </a:t>
            </a:r>
          </a:p>
          <a:p>
            <a:pPr marL="174851" indent="-174851" defTabSz="1243075">
              <a:buFont typeface="Arial" pitchFamily="34" charset="0"/>
              <a:buChar char="•"/>
            </a:pPr>
            <a:r>
              <a:rPr lang="en-US" sz="1224" dirty="0">
                <a:solidFill>
                  <a:srgbClr val="FFFFFF"/>
                </a:solidFill>
                <a:latin typeface="Segoe UI Light"/>
              </a:rPr>
              <a:t>30% </a:t>
            </a:r>
            <a:r>
              <a:rPr lang="en-US" sz="1224" dirty="0" err="1">
                <a:solidFill>
                  <a:srgbClr val="FFFFFF"/>
                </a:solidFill>
                <a:latin typeface="Segoe UI Light"/>
              </a:rPr>
              <a:t>Avg</a:t>
            </a:r>
            <a:r>
              <a:rPr lang="en-US" sz="1224" dirty="0">
                <a:solidFill>
                  <a:srgbClr val="FFFFFF"/>
                </a:solidFill>
                <a:latin typeface="Segoe UI Light"/>
              </a:rPr>
              <a:t> Increased Efficiency</a:t>
            </a:r>
          </a:p>
        </p:txBody>
      </p:sp>
      <p:grpSp>
        <p:nvGrpSpPr>
          <p:cNvPr id="337" name="Group 336"/>
          <p:cNvGrpSpPr/>
          <p:nvPr/>
        </p:nvGrpSpPr>
        <p:grpSpPr>
          <a:xfrm>
            <a:off x="3132577" y="4345065"/>
            <a:ext cx="2574268" cy="1023553"/>
            <a:chOff x="3080441" y="4269244"/>
            <a:chExt cx="2524378" cy="1003716"/>
          </a:xfrm>
        </p:grpSpPr>
        <p:grpSp>
          <p:nvGrpSpPr>
            <p:cNvPr id="16" name="Group 15"/>
            <p:cNvGrpSpPr/>
            <p:nvPr/>
          </p:nvGrpSpPr>
          <p:grpSpPr>
            <a:xfrm>
              <a:off x="3181047" y="4623881"/>
              <a:ext cx="1604795" cy="275278"/>
              <a:chOff x="2685379" y="4703337"/>
              <a:chExt cx="1604795" cy="275278"/>
            </a:xfrm>
          </p:grpSpPr>
          <p:sp>
            <p:nvSpPr>
              <p:cNvPr id="117" name="Rectangle 116"/>
              <p:cNvSpPr/>
              <p:nvPr/>
            </p:nvSpPr>
            <p:spPr>
              <a:xfrm>
                <a:off x="2985151" y="4703337"/>
                <a:ext cx="1305023"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Storage </a:t>
                </a:r>
              </a:p>
            </p:txBody>
          </p:sp>
          <p:sp>
            <p:nvSpPr>
              <p:cNvPr id="137" name="Freeform 79"/>
              <p:cNvSpPr>
                <a:spLocks noEditPoints="1"/>
              </p:cNvSpPr>
              <p:nvPr/>
            </p:nvSpPr>
            <p:spPr bwMode="black">
              <a:xfrm>
                <a:off x="2685379" y="4706597"/>
                <a:ext cx="200077" cy="27047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3932" tIns="41966" rIns="83932" bIns="41966" numCol="1" anchor="t" anchorCtr="0" compatLnSpc="1">
                <a:prstTxWarp prst="textNoShape">
                  <a:avLst/>
                </a:prstTxWarp>
              </a:bodyPr>
              <a:lstStyle/>
              <a:p>
                <a:pPr defTabSz="1243075"/>
                <a:endParaRPr lang="en-US" sz="1632">
                  <a:solidFill>
                    <a:srgbClr val="FFFFFF"/>
                  </a:solidFill>
                  <a:latin typeface="Segoe UI Light"/>
                </a:endParaRPr>
              </a:p>
            </p:txBody>
          </p:sp>
        </p:grpSp>
        <p:grpSp>
          <p:nvGrpSpPr>
            <p:cNvPr id="17" name="Group 16"/>
            <p:cNvGrpSpPr/>
            <p:nvPr/>
          </p:nvGrpSpPr>
          <p:grpSpPr>
            <a:xfrm>
              <a:off x="3108663" y="4928115"/>
              <a:ext cx="2496156" cy="344845"/>
              <a:chOff x="2612995" y="4967614"/>
              <a:chExt cx="2496156" cy="344845"/>
            </a:xfrm>
          </p:grpSpPr>
          <p:sp>
            <p:nvSpPr>
              <p:cNvPr id="113" name="Rectangle 112"/>
              <p:cNvSpPr/>
              <p:nvPr/>
            </p:nvSpPr>
            <p:spPr>
              <a:xfrm>
                <a:off x="2985150" y="5001537"/>
                <a:ext cx="2124001" cy="275277"/>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Balanced Networking</a:t>
                </a:r>
              </a:p>
            </p:txBody>
          </p:sp>
          <p:pic>
            <p:nvPicPr>
              <p:cNvPr id="139" name="Picture 6" descr="\\MAGNUM\Projects\Microsoft\Cloud Power FY12\Design\Icons\PNGs\Virtual_Network.png"/>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a:off x="2612995" y="4967614"/>
                <a:ext cx="344845" cy="344845"/>
              </a:xfrm>
              <a:prstGeom prst="rect">
                <a:avLst/>
              </a:prstGeom>
              <a:noFill/>
            </p:spPr>
          </p:pic>
        </p:grpSp>
        <p:grpSp>
          <p:nvGrpSpPr>
            <p:cNvPr id="3" name="Group 2"/>
            <p:cNvGrpSpPr/>
            <p:nvPr/>
          </p:nvGrpSpPr>
          <p:grpSpPr>
            <a:xfrm>
              <a:off x="3080441" y="4269244"/>
              <a:ext cx="1845365" cy="327403"/>
              <a:chOff x="2584773" y="4317369"/>
              <a:chExt cx="1845365" cy="327403"/>
            </a:xfrm>
          </p:grpSpPr>
          <p:sp>
            <p:nvSpPr>
              <p:cNvPr id="115" name="Rectangle 114"/>
              <p:cNvSpPr/>
              <p:nvPr/>
            </p:nvSpPr>
            <p:spPr>
              <a:xfrm>
                <a:off x="2985151" y="4342571"/>
                <a:ext cx="1444987"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Processing</a:t>
                </a:r>
              </a:p>
            </p:txBody>
          </p:sp>
          <p:pic>
            <p:nvPicPr>
              <p:cNvPr id="140" name="Picture 139" descr="\\MAGNUM\Projects\Microsoft\Cloud Power FY12\Design\ICONS_PNG\Application.png"/>
              <p:cNvPicPr>
                <a:picLocks noChangeAspect="1" noChangeArrowheads="1"/>
              </p:cNvPicPr>
              <p:nvPr/>
            </p:nvPicPr>
            <p:blipFill rotWithShape="1">
              <a:blip r:embed="rId3" cstate="email">
                <a:biLevel thresh="25000"/>
                <a:extLst>
                  <a:ext uri="{28A0092B-C50C-407E-A947-70E740481C1C}">
                    <a14:useLocalDpi xmlns:a14="http://schemas.microsoft.com/office/drawing/2010/main"/>
                  </a:ext>
                </a:extLst>
              </a:blip>
              <a:srcRect/>
              <a:stretch/>
            </p:blipFill>
            <p:spPr bwMode="auto">
              <a:xfrm>
                <a:off x="2584773" y="4317369"/>
                <a:ext cx="401289" cy="327403"/>
              </a:xfrm>
              <a:prstGeom prst="rect">
                <a:avLst/>
              </a:prstGeom>
              <a:noFill/>
              <a:ln>
                <a:noFill/>
              </a:ln>
            </p:spPr>
          </p:pic>
        </p:grpSp>
      </p:grpSp>
      <p:grpSp>
        <p:nvGrpSpPr>
          <p:cNvPr id="336" name="Group 335"/>
          <p:cNvGrpSpPr/>
          <p:nvPr/>
        </p:nvGrpSpPr>
        <p:grpSpPr>
          <a:xfrm>
            <a:off x="1330397" y="4385590"/>
            <a:ext cx="1255036" cy="942498"/>
            <a:chOff x="1286938" y="4302396"/>
            <a:chExt cx="1230714" cy="924233"/>
          </a:xfrm>
        </p:grpSpPr>
        <p:sp>
          <p:nvSpPr>
            <p:cNvPr id="91" name="Left Brace 90"/>
            <p:cNvSpPr/>
            <p:nvPr/>
          </p:nvSpPr>
          <p:spPr>
            <a:xfrm>
              <a:off x="1286938" y="4302396"/>
              <a:ext cx="290537" cy="924233"/>
            </a:xfrm>
            <a:prstGeom prst="leftBrace">
              <a:avLst>
                <a:gd name="adj1" fmla="val 29762"/>
                <a:gd name="adj2" fmla="val 50000"/>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43075"/>
              <a:endParaRPr lang="en-US" sz="2448">
                <a:solidFill>
                  <a:srgbClr val="FFFFFF"/>
                </a:solidFill>
              </a:endParaRPr>
            </a:p>
          </p:txBody>
        </p:sp>
        <p:grpSp>
          <p:nvGrpSpPr>
            <p:cNvPr id="18" name="Group 17"/>
            <p:cNvGrpSpPr/>
            <p:nvPr/>
          </p:nvGrpSpPr>
          <p:grpSpPr>
            <a:xfrm>
              <a:off x="1484575" y="4325748"/>
              <a:ext cx="1033077" cy="875807"/>
              <a:chOff x="1458937" y="4376608"/>
              <a:chExt cx="1033077" cy="875807"/>
            </a:xfrm>
          </p:grpSpPr>
          <p:sp>
            <p:nvSpPr>
              <p:cNvPr id="86" name="Rectangle 85"/>
              <p:cNvSpPr/>
              <p:nvPr/>
            </p:nvSpPr>
            <p:spPr>
              <a:xfrm>
                <a:off x="1458937" y="4676872"/>
                <a:ext cx="1033077" cy="275278"/>
              </a:xfrm>
              <a:prstGeom prst="rect">
                <a:avLst/>
              </a:prstGeom>
            </p:spPr>
            <p:txBody>
              <a:bodyPr wrap="none">
                <a:spAutoFit/>
              </a:bodyPr>
              <a:lstStyle/>
              <a:p>
                <a:pPr defTabSz="1243075"/>
                <a:r>
                  <a:rPr lang="en-US" sz="1224" dirty="0">
                    <a:solidFill>
                      <a:srgbClr val="FF0097">
                        <a:lumMod val="40000"/>
                        <a:lumOff val="60000"/>
                      </a:srgbClr>
                    </a:solidFill>
                    <a:latin typeface="Segoe UI Light"/>
                  </a:rPr>
                  <a:t>management</a:t>
                </a:r>
              </a:p>
            </p:txBody>
          </p:sp>
          <p:sp>
            <p:nvSpPr>
              <p:cNvPr id="89" name="Rectangle 88"/>
              <p:cNvSpPr/>
              <p:nvPr/>
            </p:nvSpPr>
            <p:spPr>
              <a:xfrm>
                <a:off x="1458937" y="4376608"/>
                <a:ext cx="671532" cy="275278"/>
              </a:xfrm>
              <a:prstGeom prst="rect">
                <a:avLst/>
              </a:prstGeom>
            </p:spPr>
            <p:txBody>
              <a:bodyPr wrap="none">
                <a:spAutoFit/>
              </a:bodyPr>
              <a:lstStyle/>
              <a:p>
                <a:pPr defTabSz="1243075"/>
                <a:r>
                  <a:rPr lang="en-US" sz="1224" dirty="0">
                    <a:solidFill>
                      <a:srgbClr val="FF0097">
                        <a:lumMod val="40000"/>
                        <a:lumOff val="60000"/>
                      </a:srgbClr>
                    </a:solidFill>
                    <a:latin typeface="Segoe UI Light"/>
                  </a:rPr>
                  <a:t>pooling</a:t>
                </a:r>
              </a:p>
            </p:txBody>
          </p:sp>
          <p:sp>
            <p:nvSpPr>
              <p:cNvPr id="144" name="Rectangle 143"/>
              <p:cNvSpPr/>
              <p:nvPr/>
            </p:nvSpPr>
            <p:spPr>
              <a:xfrm>
                <a:off x="1458937" y="4977137"/>
                <a:ext cx="798860" cy="275278"/>
              </a:xfrm>
              <a:prstGeom prst="rect">
                <a:avLst/>
              </a:prstGeom>
            </p:spPr>
            <p:txBody>
              <a:bodyPr wrap="none">
                <a:spAutoFit/>
              </a:bodyPr>
              <a:lstStyle/>
              <a:p>
                <a:pPr defTabSz="1243075"/>
                <a:r>
                  <a:rPr lang="en-US" sz="1224" dirty="0">
                    <a:solidFill>
                      <a:srgbClr val="FF0097">
                        <a:lumMod val="40000"/>
                        <a:lumOff val="60000"/>
                      </a:srgbClr>
                    </a:solidFill>
                    <a:latin typeface="Segoe UI Light"/>
                  </a:rPr>
                  <a:t>balancing</a:t>
                </a:r>
              </a:p>
            </p:txBody>
          </p:sp>
        </p:grpSp>
      </p:grpSp>
      <p:grpSp>
        <p:nvGrpSpPr>
          <p:cNvPr id="338" name="Group 337"/>
          <p:cNvGrpSpPr/>
          <p:nvPr/>
        </p:nvGrpSpPr>
        <p:grpSpPr>
          <a:xfrm>
            <a:off x="6196174" y="4372895"/>
            <a:ext cx="3356702" cy="966136"/>
            <a:chOff x="6079690" y="4294445"/>
            <a:chExt cx="3291651" cy="947412"/>
          </a:xfrm>
        </p:grpSpPr>
        <p:sp>
          <p:nvSpPr>
            <p:cNvPr id="131" name="Cube 130"/>
            <p:cNvSpPr/>
            <p:nvPr/>
          </p:nvSpPr>
          <p:spPr bwMode="auto">
            <a:xfrm>
              <a:off x="6186169" y="4579395"/>
              <a:ext cx="341132" cy="623881"/>
            </a:xfrm>
            <a:prstGeom prst="cube">
              <a:avLst>
                <a:gd name="adj" fmla="val 33522"/>
              </a:avLst>
            </a:prstGeom>
            <a:solidFill>
              <a:srgbClr val="3EB2FF">
                <a:alpha val="65098"/>
              </a:srgbClr>
            </a:solidFill>
            <a:ln w="12700">
              <a:solidFill>
                <a:schemeClr val="bg2">
                  <a:lumMod val="20000"/>
                  <a:lumOff val="80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endPar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0" name="Rectangle 129"/>
            <p:cNvSpPr/>
            <p:nvPr/>
          </p:nvSpPr>
          <p:spPr>
            <a:xfrm>
              <a:off x="6079690" y="4294445"/>
              <a:ext cx="1759564" cy="275278"/>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Components </a:t>
              </a:r>
              <a:r>
                <a:rPr lang="en-US" sz="1224" spc="-52" dirty="0" err="1">
                  <a:gradFill>
                    <a:gsLst>
                      <a:gs pos="0">
                        <a:srgbClr val="FFFFFF"/>
                      </a:gs>
                      <a:gs pos="100000">
                        <a:srgbClr val="FFFFFF"/>
                      </a:gs>
                    </a:gsLst>
                    <a:lin ang="5400000" scaled="0"/>
                  </a:gradFill>
                  <a:latin typeface="Segoe UI Light"/>
                  <a:ea typeface="Segoe UI" pitchFamily="34" charset="0"/>
                  <a:cs typeface="Segoe UI" pitchFamily="34" charset="0"/>
                </a:rPr>
                <a:t>vs</a:t>
              </a: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 Appliances</a:t>
              </a:r>
            </a:p>
          </p:txBody>
        </p:sp>
        <p:sp>
          <p:nvSpPr>
            <p:cNvPr id="21" name="Rectangle 20"/>
            <p:cNvSpPr/>
            <p:nvPr/>
          </p:nvSpPr>
          <p:spPr>
            <a:xfrm>
              <a:off x="6538206" y="4557825"/>
              <a:ext cx="2034842" cy="275278"/>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Blades / Performance / Modular</a:t>
              </a:r>
            </a:p>
          </p:txBody>
        </p:sp>
        <p:sp>
          <p:nvSpPr>
            <p:cNvPr id="145" name="Rectangle 144"/>
            <p:cNvSpPr/>
            <p:nvPr/>
          </p:nvSpPr>
          <p:spPr>
            <a:xfrm>
              <a:off x="6538206" y="4762202"/>
              <a:ext cx="2124065" cy="275278"/>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Modular Storage / Cloud Storage</a:t>
              </a:r>
            </a:p>
          </p:txBody>
        </p:sp>
        <p:sp>
          <p:nvSpPr>
            <p:cNvPr id="146" name="Rectangle 145"/>
            <p:cNvSpPr/>
            <p:nvPr/>
          </p:nvSpPr>
          <p:spPr>
            <a:xfrm>
              <a:off x="6538206" y="4966579"/>
              <a:ext cx="2833135" cy="275278"/>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Modular Networking / Integrated / Virtualized</a:t>
              </a:r>
            </a:p>
          </p:txBody>
        </p:sp>
      </p:grpSp>
      <p:sp>
        <p:nvSpPr>
          <p:cNvPr id="25" name="Rectangle 24"/>
          <p:cNvSpPr/>
          <p:nvPr/>
        </p:nvSpPr>
        <p:spPr>
          <a:xfrm>
            <a:off x="8764409" y="6803040"/>
            <a:ext cx="3646768" cy="217880"/>
          </a:xfrm>
          <a:prstGeom prst="rect">
            <a:avLst/>
          </a:prstGeom>
        </p:spPr>
        <p:txBody>
          <a:bodyPr wrap="none">
            <a:spAutoFit/>
          </a:bodyPr>
          <a:lstStyle/>
          <a:p>
            <a:pPr defTabSz="1243075"/>
            <a:r>
              <a:rPr lang="en-US" sz="816" spc="-102" dirty="0">
                <a:ln w="3175">
                  <a:noFill/>
                </a:ln>
                <a:gradFill flip="none" rotWithShape="1">
                  <a:gsLst>
                    <a:gs pos="0">
                      <a:srgbClr val="FFFFFF">
                        <a:lumMod val="65000"/>
                        <a:lumOff val="35000"/>
                      </a:srgbClr>
                    </a:gs>
                    <a:gs pos="86000">
                      <a:srgbClr val="FFFFFF">
                        <a:lumMod val="65000"/>
                        <a:lumOff val="35000"/>
                      </a:srgbClr>
                    </a:gs>
                  </a:gsLst>
                  <a:lin ang="5400000" scaled="0"/>
                  <a:tileRect/>
                </a:gradFill>
                <a:latin typeface="Segoe UI Light" pitchFamily="34" charset="0"/>
                <a:cs typeface="Arial" charset="0"/>
              </a:rPr>
              <a:t>Sources: Microsoft Data Center Benefits;  </a:t>
            </a:r>
            <a:r>
              <a:rPr lang="en-US" sz="816" spc="-102" dirty="0">
                <a:ln w="3175">
                  <a:noFill/>
                </a:ln>
                <a:solidFill>
                  <a:srgbClr val="F2F2F2">
                    <a:lumMod val="75000"/>
                  </a:srgbClr>
                </a:solidFill>
                <a:latin typeface="Segoe UI Light" pitchFamily="34" charset="0"/>
                <a:cs typeface="Arial" charset="0"/>
                <a:hlinkClick r:id="rId4"/>
              </a:rPr>
              <a:t>2010 Microsoft Spotlight on Cost Study</a:t>
            </a:r>
            <a:r>
              <a:rPr lang="en-US" sz="816" spc="-102" dirty="0">
                <a:ln w="3175">
                  <a:noFill/>
                </a:ln>
                <a:solidFill>
                  <a:srgbClr val="F2F2F2">
                    <a:lumMod val="75000"/>
                  </a:srgbClr>
                </a:solidFill>
                <a:latin typeface="Segoe UI Light" pitchFamily="34" charset="0"/>
                <a:cs typeface="Arial" charset="0"/>
              </a:rPr>
              <a:t>, Microsoft Optimization Benefits </a:t>
            </a:r>
            <a:endParaRPr lang="en-US" sz="1224" dirty="0">
              <a:solidFill>
                <a:srgbClr val="FFFFFF"/>
              </a:solidFill>
            </a:endParaRPr>
          </a:p>
        </p:txBody>
      </p:sp>
      <p:sp>
        <p:nvSpPr>
          <p:cNvPr id="9" name="Cube 8"/>
          <p:cNvSpPr/>
          <p:nvPr/>
        </p:nvSpPr>
        <p:spPr bwMode="auto">
          <a:xfrm>
            <a:off x="194963" y="3289469"/>
            <a:ext cx="1139250" cy="448969"/>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Virtualization</a:t>
            </a:r>
          </a:p>
        </p:txBody>
      </p:sp>
      <p:sp>
        <p:nvSpPr>
          <p:cNvPr id="148" name="Rectangle 147"/>
          <p:cNvSpPr/>
          <p:nvPr/>
        </p:nvSpPr>
        <p:spPr>
          <a:xfrm>
            <a:off x="9621933" y="2996087"/>
            <a:ext cx="2469322" cy="1034257"/>
          </a:xfrm>
          <a:prstGeom prst="rect">
            <a:avLst/>
          </a:prstGeom>
        </p:spPr>
        <p:txBody>
          <a:bodyPr wrap="square">
            <a:spAutoFit/>
          </a:bodyPr>
          <a:lstStyle/>
          <a:p>
            <a:pPr marL="174851" indent="-174851" defTabSz="1243075">
              <a:buFont typeface="Arial" pitchFamily="34" charset="0"/>
              <a:buChar char="•"/>
            </a:pPr>
            <a:r>
              <a:rPr lang="en-US" sz="1224" dirty="0">
                <a:solidFill>
                  <a:srgbClr val="FFFFFF"/>
                </a:solidFill>
                <a:latin typeface="Segoe UI Light"/>
              </a:rPr>
              <a:t>Speed: 50X or lower deployment time</a:t>
            </a:r>
          </a:p>
          <a:p>
            <a:pPr marL="174851" indent="-174851" defTabSz="1243075">
              <a:buFont typeface="Arial" pitchFamily="34" charset="0"/>
              <a:buChar char="•"/>
            </a:pPr>
            <a:r>
              <a:rPr lang="en-US" sz="1224" dirty="0">
                <a:solidFill>
                  <a:srgbClr val="FFFFFF"/>
                </a:solidFill>
                <a:latin typeface="Segoe UI Light"/>
              </a:rPr>
              <a:t>Utilization: 80% better use of capacity</a:t>
            </a:r>
          </a:p>
          <a:p>
            <a:pPr marL="174851" indent="-174851" defTabSz="1243075">
              <a:buFont typeface="Arial" pitchFamily="34" charset="0"/>
              <a:buChar char="•"/>
            </a:pPr>
            <a:r>
              <a:rPr lang="en-US" sz="1224" dirty="0">
                <a:solidFill>
                  <a:srgbClr val="FFFFFF"/>
                </a:solidFill>
                <a:latin typeface="Segoe UI Light"/>
              </a:rPr>
              <a:t>Disaster Recovery</a:t>
            </a:r>
          </a:p>
        </p:txBody>
      </p:sp>
      <p:grpSp>
        <p:nvGrpSpPr>
          <p:cNvPr id="75" name="Group 74"/>
          <p:cNvGrpSpPr/>
          <p:nvPr/>
        </p:nvGrpSpPr>
        <p:grpSpPr>
          <a:xfrm>
            <a:off x="1330396" y="3092338"/>
            <a:ext cx="1611462" cy="841478"/>
            <a:chOff x="1330404" y="3021263"/>
            <a:chExt cx="1580232" cy="825170"/>
          </a:xfrm>
        </p:grpSpPr>
        <p:sp>
          <p:nvSpPr>
            <p:cNvPr id="170" name="Left Brace 169"/>
            <p:cNvSpPr/>
            <p:nvPr/>
          </p:nvSpPr>
          <p:spPr>
            <a:xfrm>
              <a:off x="1330404" y="3050813"/>
              <a:ext cx="290537" cy="790214"/>
            </a:xfrm>
            <a:prstGeom prst="leftBrace">
              <a:avLst>
                <a:gd name="adj1" fmla="val 29762"/>
                <a:gd name="adj2" fmla="val 50000"/>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43075"/>
              <a:endParaRPr lang="en-US" sz="2448">
                <a:solidFill>
                  <a:srgbClr val="FFFFFF"/>
                </a:solidFill>
              </a:endParaRPr>
            </a:p>
          </p:txBody>
        </p:sp>
        <p:grpSp>
          <p:nvGrpSpPr>
            <p:cNvPr id="171" name="Group 170"/>
            <p:cNvGrpSpPr/>
            <p:nvPr/>
          </p:nvGrpSpPr>
          <p:grpSpPr>
            <a:xfrm>
              <a:off x="1484575" y="3021263"/>
              <a:ext cx="1426061" cy="825170"/>
              <a:chOff x="1458937" y="4495772"/>
              <a:chExt cx="1426061" cy="825170"/>
            </a:xfrm>
          </p:grpSpPr>
          <p:sp>
            <p:nvSpPr>
              <p:cNvPr id="172" name="Rectangle 171"/>
              <p:cNvSpPr/>
              <p:nvPr/>
            </p:nvSpPr>
            <p:spPr>
              <a:xfrm>
                <a:off x="1458937" y="4770718"/>
                <a:ext cx="1297666" cy="275278"/>
              </a:xfrm>
              <a:prstGeom prst="rect">
                <a:avLst/>
              </a:prstGeom>
            </p:spPr>
            <p:txBody>
              <a:bodyPr wrap="none">
                <a:spAutoFit/>
              </a:bodyPr>
              <a:lstStyle/>
              <a:p>
                <a:pPr defTabSz="1243075"/>
                <a:r>
                  <a:rPr lang="en-US" sz="1224" dirty="0">
                    <a:solidFill>
                      <a:srgbClr val="0071BC">
                        <a:lumMod val="20000"/>
                        <a:lumOff val="80000"/>
                      </a:srgbClr>
                    </a:solidFill>
                    <a:latin typeface="Segoe UI Light"/>
                  </a:rPr>
                  <a:t>virtual datacenter</a:t>
                </a:r>
              </a:p>
            </p:txBody>
          </p:sp>
          <p:sp>
            <p:nvSpPr>
              <p:cNvPr id="173" name="Rectangle 172"/>
              <p:cNvSpPr/>
              <p:nvPr/>
            </p:nvSpPr>
            <p:spPr>
              <a:xfrm>
                <a:off x="1458937" y="4495772"/>
                <a:ext cx="1033078" cy="275278"/>
              </a:xfrm>
              <a:prstGeom prst="rect">
                <a:avLst/>
              </a:prstGeom>
            </p:spPr>
            <p:txBody>
              <a:bodyPr wrap="none">
                <a:spAutoFit/>
              </a:bodyPr>
              <a:lstStyle/>
              <a:p>
                <a:pPr defTabSz="1243075"/>
                <a:r>
                  <a:rPr lang="en-US" sz="1224" dirty="0">
                    <a:solidFill>
                      <a:srgbClr val="0071BC">
                        <a:lumMod val="20000"/>
                        <a:lumOff val="80000"/>
                      </a:srgbClr>
                    </a:solidFill>
                    <a:latin typeface="Segoe UI Light"/>
                  </a:rPr>
                  <a:t>consolidation</a:t>
                </a:r>
              </a:p>
            </p:txBody>
          </p:sp>
          <p:sp>
            <p:nvSpPr>
              <p:cNvPr id="174" name="Rectangle 173"/>
              <p:cNvSpPr/>
              <p:nvPr/>
            </p:nvSpPr>
            <p:spPr>
              <a:xfrm>
                <a:off x="1458937" y="5045664"/>
                <a:ext cx="1426061" cy="275278"/>
              </a:xfrm>
              <a:prstGeom prst="rect">
                <a:avLst/>
              </a:prstGeom>
            </p:spPr>
            <p:txBody>
              <a:bodyPr wrap="none">
                <a:spAutoFit/>
              </a:bodyPr>
              <a:lstStyle/>
              <a:p>
                <a:pPr defTabSz="1243075"/>
                <a:r>
                  <a:rPr lang="en-US" sz="1224" dirty="0">
                    <a:solidFill>
                      <a:srgbClr val="0071BC">
                        <a:lumMod val="20000"/>
                        <a:lumOff val="80000"/>
                      </a:srgbClr>
                    </a:solidFill>
                    <a:latin typeface="Segoe UI Light"/>
                  </a:rPr>
                  <a:t>manage down time</a:t>
                </a:r>
              </a:p>
            </p:txBody>
          </p:sp>
        </p:grpSp>
      </p:grpSp>
      <p:grpSp>
        <p:nvGrpSpPr>
          <p:cNvPr id="74" name="Group 73"/>
          <p:cNvGrpSpPr/>
          <p:nvPr/>
        </p:nvGrpSpPr>
        <p:grpSpPr>
          <a:xfrm>
            <a:off x="6196180" y="2963116"/>
            <a:ext cx="2783129" cy="1100131"/>
            <a:chOff x="6074367" y="2850342"/>
            <a:chExt cx="2729192" cy="1078811"/>
          </a:xfrm>
        </p:grpSpPr>
        <p:sp>
          <p:nvSpPr>
            <p:cNvPr id="176" name="Cube 175"/>
            <p:cNvSpPr/>
            <p:nvPr/>
          </p:nvSpPr>
          <p:spPr bwMode="auto">
            <a:xfrm>
              <a:off x="6186505" y="3155746"/>
              <a:ext cx="341132" cy="623881"/>
            </a:xfrm>
            <a:prstGeom prst="cube">
              <a:avLst>
                <a:gd name="adj" fmla="val 33522"/>
              </a:avLst>
            </a:prstGeom>
            <a:solidFill>
              <a:srgbClr val="BFE5FF">
                <a:alpha val="65098"/>
              </a:srgbClr>
            </a:solidFill>
            <a:ln w="12700">
              <a:solidFill>
                <a:schemeClr val="bg2">
                  <a:lumMod val="20000"/>
                  <a:lumOff val="8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endPar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77" name="Rectangle 176"/>
            <p:cNvSpPr/>
            <p:nvPr/>
          </p:nvSpPr>
          <p:spPr>
            <a:xfrm>
              <a:off x="6074367" y="2850342"/>
              <a:ext cx="1807476" cy="275278"/>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Hypervisors VS Cloud Suites</a:t>
              </a:r>
            </a:p>
          </p:txBody>
        </p:sp>
        <p:sp>
          <p:nvSpPr>
            <p:cNvPr id="179" name="Rectangle 178"/>
            <p:cNvSpPr/>
            <p:nvPr/>
          </p:nvSpPr>
          <p:spPr>
            <a:xfrm>
              <a:off x="6536449" y="3099672"/>
              <a:ext cx="2267110" cy="829481"/>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Hypervisors</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Virtual &amp; Cloud Management Suites</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Virtual Networking Switches</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Security Suites</a:t>
              </a:r>
            </a:p>
          </p:txBody>
        </p:sp>
      </p:grpSp>
      <p:grpSp>
        <p:nvGrpSpPr>
          <p:cNvPr id="31" name="Group 30"/>
          <p:cNvGrpSpPr/>
          <p:nvPr/>
        </p:nvGrpSpPr>
        <p:grpSpPr>
          <a:xfrm>
            <a:off x="3132574" y="3015029"/>
            <a:ext cx="2818077" cy="997853"/>
            <a:chOff x="2656461" y="2870797"/>
            <a:chExt cx="2763464" cy="978514"/>
          </a:xfrm>
        </p:grpSpPr>
        <p:grpSp>
          <p:nvGrpSpPr>
            <p:cNvPr id="30" name="Group 29"/>
            <p:cNvGrpSpPr/>
            <p:nvPr/>
          </p:nvGrpSpPr>
          <p:grpSpPr>
            <a:xfrm>
              <a:off x="2656461" y="2870797"/>
              <a:ext cx="1749992" cy="978514"/>
              <a:chOff x="2656461" y="2870797"/>
              <a:chExt cx="1749992" cy="978514"/>
            </a:xfrm>
          </p:grpSpPr>
          <p:grpSp>
            <p:nvGrpSpPr>
              <p:cNvPr id="154" name="Group 153"/>
              <p:cNvGrpSpPr/>
              <p:nvPr/>
            </p:nvGrpSpPr>
            <p:grpSpPr>
              <a:xfrm>
                <a:off x="2728845" y="3200232"/>
                <a:ext cx="1437101" cy="275277"/>
                <a:chOff x="2685379" y="4703337"/>
                <a:chExt cx="1437101" cy="275277"/>
              </a:xfrm>
            </p:grpSpPr>
            <p:sp>
              <p:nvSpPr>
                <p:cNvPr id="165" name="Rectangle 164"/>
                <p:cNvSpPr/>
                <p:nvPr/>
              </p:nvSpPr>
              <p:spPr>
                <a:xfrm>
                  <a:off x="2985151" y="4703337"/>
                  <a:ext cx="1137329" cy="275277"/>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Virtual Storage</a:t>
                  </a:r>
                </a:p>
              </p:txBody>
            </p:sp>
            <p:sp>
              <p:nvSpPr>
                <p:cNvPr id="166" name="Freeform 79"/>
                <p:cNvSpPr>
                  <a:spLocks noEditPoints="1"/>
                </p:cNvSpPr>
                <p:nvPr/>
              </p:nvSpPr>
              <p:spPr bwMode="black">
                <a:xfrm>
                  <a:off x="2685379" y="4706597"/>
                  <a:ext cx="200077" cy="27047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20000"/>
                    <a:lumOff val="80000"/>
                  </a:schemeClr>
                </a:solidFill>
                <a:ln>
                  <a:solidFill>
                    <a:schemeClr val="tx1"/>
                  </a:solidFill>
                  <a:prstDash val="sysDot"/>
                </a:ln>
              </p:spPr>
              <p:txBody>
                <a:bodyPr vert="horz" wrap="square" lIns="83932" tIns="41966" rIns="83932" bIns="41966" numCol="1" anchor="t" anchorCtr="0" compatLnSpc="1">
                  <a:prstTxWarp prst="textNoShape">
                    <a:avLst/>
                  </a:prstTxWarp>
                </a:bodyPr>
                <a:lstStyle/>
                <a:p>
                  <a:pPr defTabSz="1243075"/>
                  <a:endParaRPr lang="en-US" sz="1632">
                    <a:solidFill>
                      <a:srgbClr val="FFFFFF"/>
                    </a:solidFill>
                    <a:latin typeface="Segoe UI Light"/>
                  </a:endParaRPr>
                </a:p>
              </p:txBody>
            </p:sp>
          </p:grpSp>
          <p:grpSp>
            <p:nvGrpSpPr>
              <p:cNvPr id="159" name="Group 158"/>
              <p:cNvGrpSpPr/>
              <p:nvPr/>
            </p:nvGrpSpPr>
            <p:grpSpPr>
              <a:xfrm>
                <a:off x="2656461" y="3504466"/>
                <a:ext cx="1749992" cy="344845"/>
                <a:chOff x="2612995" y="4967614"/>
                <a:chExt cx="1749992" cy="344845"/>
              </a:xfrm>
            </p:grpSpPr>
            <p:sp>
              <p:nvSpPr>
                <p:cNvPr id="163" name="Rectangle 162"/>
                <p:cNvSpPr/>
                <p:nvPr/>
              </p:nvSpPr>
              <p:spPr>
                <a:xfrm>
                  <a:off x="2985151" y="5001537"/>
                  <a:ext cx="1377836" cy="275277"/>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Virtual Networking</a:t>
                  </a:r>
                </a:p>
              </p:txBody>
            </p:sp>
            <p:pic>
              <p:nvPicPr>
                <p:cNvPr id="164" name="Picture 6" descr="\\MAGNUM\Projects\Microsoft\Cloud Power FY12\Design\Icons\PNGs\Virtual_Network.png"/>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a:off x="2612995" y="4967614"/>
                  <a:ext cx="344845" cy="344845"/>
                </a:xfrm>
                <a:prstGeom prst="rect">
                  <a:avLst/>
                </a:prstGeom>
                <a:noFill/>
              </p:spPr>
            </p:pic>
          </p:grpSp>
          <p:sp>
            <p:nvSpPr>
              <p:cNvPr id="161" name="Rectangle 160"/>
              <p:cNvSpPr/>
              <p:nvPr/>
            </p:nvSpPr>
            <p:spPr>
              <a:xfrm>
                <a:off x="3028617" y="2870797"/>
                <a:ext cx="1319737"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Virtual Processing</a:t>
                </a:r>
              </a:p>
            </p:txBody>
          </p:sp>
          <p:pic>
            <p:nvPicPr>
              <p:cNvPr id="3074" name="Picture 2" descr="C:\Users\eduardok\AppData\Local\MetroStyleAddIn\Icons\Virtualization.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96078" y="2894602"/>
                <a:ext cx="338137" cy="261144"/>
              </a:xfrm>
              <a:prstGeom prst="rect">
                <a:avLst/>
              </a:prstGeom>
              <a:noFill/>
              <a:extLst>
                <a:ext uri="{909E8E84-426E-40DD-AFC4-6F175D3DCCD1}">
                  <a14:hiddenFill xmlns:a14="http://schemas.microsoft.com/office/drawing/2010/main">
                    <a:solidFill>
                      <a:srgbClr val="FFFFFF"/>
                    </a:solidFill>
                  </a14:hiddenFill>
                </a:ext>
              </a:extLst>
            </p:spPr>
          </p:pic>
        </p:grpSp>
        <p:pic>
          <p:nvPicPr>
            <p:cNvPr id="182" name="Picture 2" descr="C:\Users\chrisw\Desktop\Cloud Services 3.pn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4299774" y="3209183"/>
              <a:ext cx="437616" cy="301743"/>
            </a:xfrm>
            <a:prstGeom prst="rect">
              <a:avLst/>
            </a:prstGeom>
            <a:noFill/>
            <a:extLst>
              <a:ext uri="{909E8E84-426E-40DD-AFC4-6F175D3DCCD1}">
                <a14:hiddenFill xmlns:a14="http://schemas.microsoft.com/office/drawing/2010/main">
                  <a:solidFill>
                    <a:srgbClr val="FFFFFF"/>
                  </a:solidFill>
                </a14:hiddenFill>
              </a:ext>
            </a:extLst>
          </p:spPr>
        </p:pic>
        <p:sp>
          <p:nvSpPr>
            <p:cNvPr id="183" name="Rectangle 182"/>
            <p:cNvSpPr/>
            <p:nvPr/>
          </p:nvSpPr>
          <p:spPr>
            <a:xfrm>
              <a:off x="4737390" y="3036888"/>
              <a:ext cx="682535" cy="644745"/>
            </a:xfrm>
            <a:prstGeom prst="rect">
              <a:avLst/>
            </a:prstGeom>
          </p:spPr>
          <p:txBody>
            <a:bodyPr wrap="none">
              <a:spAutoFit/>
            </a:bodyPr>
            <a:lstStyle/>
            <a:p>
              <a:pPr defTabSz="1243075"/>
              <a:r>
                <a:rPr lang="en-US" sz="1224" dirty="0" err="1">
                  <a:gradFill>
                    <a:gsLst>
                      <a:gs pos="0">
                        <a:srgbClr val="FFFFFF">
                          <a:lumMod val="75000"/>
                          <a:lumOff val="25000"/>
                        </a:srgbClr>
                      </a:gs>
                      <a:gs pos="80000">
                        <a:srgbClr val="FFFFFF">
                          <a:lumMod val="65000"/>
                          <a:lumOff val="35000"/>
                        </a:srgbClr>
                      </a:gs>
                    </a:gsLst>
                    <a:lin ang="16200000" scaled="0"/>
                  </a:gradFill>
                  <a:latin typeface="Segoe UI Light"/>
                </a:rPr>
                <a:t>IaaS</a:t>
              </a:r>
              <a:endParaRPr lang="en-US" sz="1224" dirty="0">
                <a:gradFill>
                  <a:gsLst>
                    <a:gs pos="0">
                      <a:srgbClr val="FFFFFF">
                        <a:lumMod val="75000"/>
                        <a:lumOff val="25000"/>
                      </a:srgbClr>
                    </a:gs>
                    <a:gs pos="80000">
                      <a:srgbClr val="FFFFFF">
                        <a:lumMod val="65000"/>
                        <a:lumOff val="35000"/>
                      </a:srgbClr>
                    </a:gs>
                  </a:gsLst>
                  <a:lin ang="16200000" scaled="0"/>
                </a:gradFill>
                <a:latin typeface="Segoe UI Light"/>
              </a:endParaRPr>
            </a:p>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Hosted </a:t>
              </a:r>
            </a:p>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Cloud</a:t>
              </a:r>
            </a:p>
          </p:txBody>
        </p:sp>
      </p:grpSp>
      <p:sp>
        <p:nvSpPr>
          <p:cNvPr id="186" name="Rectangle 185"/>
          <p:cNvSpPr/>
          <p:nvPr/>
        </p:nvSpPr>
        <p:spPr>
          <a:xfrm>
            <a:off x="9645013" y="455753"/>
            <a:ext cx="1928220" cy="280718"/>
          </a:xfrm>
          <a:prstGeom prst="rect">
            <a:avLst/>
          </a:prstGeom>
        </p:spPr>
        <p:txBody>
          <a:bodyPr wrap="none">
            <a:spAutoFit/>
          </a:bodyPr>
          <a:lstStyle/>
          <a:p>
            <a:pPr defTabSz="1243075"/>
            <a:r>
              <a:rPr lang="en-US" sz="1224" b="1" i="1" dirty="0">
                <a:gradFill>
                  <a:gsLst>
                    <a:gs pos="0">
                      <a:srgbClr val="FFFFFF">
                        <a:lumMod val="75000"/>
                        <a:lumOff val="25000"/>
                      </a:srgbClr>
                    </a:gs>
                    <a:gs pos="80000">
                      <a:srgbClr val="FFFFFF">
                        <a:lumMod val="65000"/>
                        <a:lumOff val="35000"/>
                      </a:srgbClr>
                    </a:gs>
                  </a:gsLst>
                  <a:lin ang="16200000" scaled="0"/>
                </a:gradFill>
              </a:rPr>
              <a:t>Investments VS benefits</a:t>
            </a:r>
          </a:p>
        </p:txBody>
      </p:sp>
      <p:sp>
        <p:nvSpPr>
          <p:cNvPr id="188" name="Rectangle 187"/>
          <p:cNvSpPr/>
          <p:nvPr/>
        </p:nvSpPr>
        <p:spPr>
          <a:xfrm>
            <a:off x="1515679" y="455753"/>
            <a:ext cx="591829" cy="280718"/>
          </a:xfrm>
          <a:prstGeom prst="rect">
            <a:avLst/>
          </a:prstGeom>
        </p:spPr>
        <p:txBody>
          <a:bodyPr wrap="none">
            <a:spAutoFit/>
          </a:bodyPr>
          <a:lstStyle/>
          <a:p>
            <a:pPr defTabSz="1243075"/>
            <a:r>
              <a:rPr lang="en-US" sz="1224" b="1" i="1" dirty="0">
                <a:gradFill>
                  <a:gsLst>
                    <a:gs pos="0">
                      <a:srgbClr val="FFFFFF">
                        <a:lumMod val="75000"/>
                        <a:lumOff val="25000"/>
                      </a:srgbClr>
                    </a:gs>
                    <a:gs pos="80000">
                      <a:srgbClr val="FFFFFF">
                        <a:lumMod val="65000"/>
                        <a:lumOff val="35000"/>
                      </a:srgbClr>
                    </a:gs>
                  </a:gsLst>
                  <a:lin ang="16200000" scaled="0"/>
                </a:gradFill>
              </a:rPr>
              <a:t>Focus</a:t>
            </a:r>
          </a:p>
        </p:txBody>
      </p:sp>
      <p:sp>
        <p:nvSpPr>
          <p:cNvPr id="198" name="Rectangle 197"/>
          <p:cNvSpPr/>
          <p:nvPr/>
        </p:nvSpPr>
        <p:spPr>
          <a:xfrm>
            <a:off x="6188000" y="455753"/>
            <a:ext cx="1403718" cy="280718"/>
          </a:xfrm>
          <a:prstGeom prst="rect">
            <a:avLst/>
          </a:prstGeom>
        </p:spPr>
        <p:txBody>
          <a:bodyPr wrap="none">
            <a:spAutoFit/>
          </a:bodyPr>
          <a:lstStyle/>
          <a:p>
            <a:pPr defTabSz="1243075"/>
            <a:r>
              <a:rPr lang="en-US" sz="1224" b="1" i="1" dirty="0">
                <a:gradFill>
                  <a:gsLst>
                    <a:gs pos="0">
                      <a:srgbClr val="FFFFFF">
                        <a:lumMod val="75000"/>
                        <a:lumOff val="25000"/>
                      </a:srgbClr>
                    </a:gs>
                    <a:gs pos="80000">
                      <a:srgbClr val="FFFFFF">
                        <a:lumMod val="65000"/>
                        <a:lumOff val="35000"/>
                      </a:srgbClr>
                    </a:gs>
                  </a:gsLst>
                  <a:lin ang="16200000" scaled="0"/>
                </a:gradFill>
              </a:rPr>
              <a:t>Market offerings</a:t>
            </a:r>
          </a:p>
        </p:txBody>
      </p:sp>
      <p:sp>
        <p:nvSpPr>
          <p:cNvPr id="5" name="Cube 4"/>
          <p:cNvSpPr/>
          <p:nvPr/>
        </p:nvSpPr>
        <p:spPr bwMode="auto">
          <a:xfrm>
            <a:off x="194963" y="5913157"/>
            <a:ext cx="1139250" cy="448969"/>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Facilities</a:t>
            </a:r>
          </a:p>
        </p:txBody>
      </p:sp>
      <p:grpSp>
        <p:nvGrpSpPr>
          <p:cNvPr id="2071" name="Group 2070"/>
          <p:cNvGrpSpPr/>
          <p:nvPr/>
        </p:nvGrpSpPr>
        <p:grpSpPr>
          <a:xfrm>
            <a:off x="3132576" y="5648881"/>
            <a:ext cx="2939976" cy="975759"/>
            <a:chOff x="2482803" y="5694618"/>
            <a:chExt cx="2883001" cy="956849"/>
          </a:xfrm>
        </p:grpSpPr>
        <p:grpSp>
          <p:nvGrpSpPr>
            <p:cNvPr id="2063" name="Group 2062"/>
            <p:cNvGrpSpPr/>
            <p:nvPr/>
          </p:nvGrpSpPr>
          <p:grpSpPr>
            <a:xfrm>
              <a:off x="2482803" y="6003562"/>
              <a:ext cx="2259696" cy="374650"/>
              <a:chOff x="3357218" y="5915921"/>
              <a:chExt cx="2259696" cy="374650"/>
            </a:xfrm>
          </p:grpSpPr>
          <p:pic>
            <p:nvPicPr>
              <p:cNvPr id="2051" name="Picture 3" descr="C:\Users\eduardok\AppData\Local\Microsoft\Windows\Temporary Internet Files\Content.IE5\QE0WSY6I\MC900432590[1].png"/>
              <p:cNvPicPr>
                <a:picLocks noChangeAspect="1" noChangeArrowheads="1"/>
              </p:cNvPicPr>
              <p:nvPr/>
            </p:nvPicPr>
            <p:blipFill>
              <a:blip r:embed="rId8" cstate="email">
                <a:duotone>
                  <a:schemeClr val="accent5">
                    <a:shade val="45000"/>
                    <a:satMod val="135000"/>
                  </a:schemeClr>
                  <a:prstClr val="white"/>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357218" y="5915921"/>
                <a:ext cx="374650" cy="374650"/>
              </a:xfrm>
              <a:prstGeom prst="rect">
                <a:avLst/>
              </a:prstGeom>
              <a:noFill/>
              <a:extLst>
                <a:ext uri="{909E8E84-426E-40DD-AFC4-6F175D3DCCD1}">
                  <a14:hiddenFill xmlns:a14="http://schemas.microsoft.com/office/drawing/2010/main">
                    <a:solidFill>
                      <a:srgbClr val="FFFFFF"/>
                    </a:solidFill>
                  </a14:hiddenFill>
                </a:ext>
              </a:extLst>
            </p:spPr>
          </p:pic>
          <p:sp>
            <p:nvSpPr>
              <p:cNvPr id="2049" name="Rectangle 2048"/>
              <p:cNvSpPr/>
              <p:nvPr/>
            </p:nvSpPr>
            <p:spPr>
              <a:xfrm>
                <a:off x="3766429" y="5964747"/>
                <a:ext cx="1850485"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Cheaper Cooling</a:t>
                </a:r>
              </a:p>
            </p:txBody>
          </p:sp>
        </p:grpSp>
        <p:grpSp>
          <p:nvGrpSpPr>
            <p:cNvPr id="2062" name="Group 2061"/>
            <p:cNvGrpSpPr/>
            <p:nvPr/>
          </p:nvGrpSpPr>
          <p:grpSpPr>
            <a:xfrm>
              <a:off x="2568247" y="5694618"/>
              <a:ext cx="2797557" cy="285566"/>
              <a:chOff x="3442662" y="5594089"/>
              <a:chExt cx="2797557" cy="285566"/>
            </a:xfrm>
          </p:grpSpPr>
          <p:pic>
            <p:nvPicPr>
              <p:cNvPr id="2052" name="Picture 4" descr="C:\Users\eduardok\AppData\Local\Microsoft\Windows\Temporary Internet Files\Content.IE5\GVNICV00\MP900305827[1].jpg"/>
              <p:cNvPicPr>
                <a:picLocks noChangeAspect="1" noChangeArrowheads="1"/>
              </p:cNvPicPr>
              <p:nvPr/>
            </p:nvPicPr>
            <p:blipFill>
              <a:blip r:embed="rId10"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42662" y="5594089"/>
                <a:ext cx="203763" cy="285566"/>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2055"/>
              <p:cNvSpPr/>
              <p:nvPr/>
            </p:nvSpPr>
            <p:spPr>
              <a:xfrm>
                <a:off x="3766429" y="5598374"/>
                <a:ext cx="2473790"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Efficient Power Distribution</a:t>
                </a:r>
              </a:p>
            </p:txBody>
          </p:sp>
        </p:grpSp>
        <p:grpSp>
          <p:nvGrpSpPr>
            <p:cNvPr id="2064" name="Group 2063"/>
            <p:cNvGrpSpPr/>
            <p:nvPr/>
          </p:nvGrpSpPr>
          <p:grpSpPr>
            <a:xfrm>
              <a:off x="2537330" y="6376189"/>
              <a:ext cx="2015782" cy="275278"/>
              <a:chOff x="3411745" y="6436533"/>
              <a:chExt cx="2015782" cy="275278"/>
            </a:xfrm>
          </p:grpSpPr>
          <p:pic>
            <p:nvPicPr>
              <p:cNvPr id="2053" name="Picture 5" descr="C:\Users\eduardok\AppData\Local\Microsoft\Windows\Temporary Internet Files\Content.IE5\GVNICV00\MP900439244[1].jpg"/>
              <p:cNvPicPr>
                <a:picLocks noChangeAspect="1" noChangeArrowheads="1"/>
              </p:cNvPicPr>
              <p:nvPr/>
            </p:nvPicPr>
            <p:blipFill>
              <a:blip r:embed="rId11"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3411745" y="6486500"/>
                <a:ext cx="265596" cy="177064"/>
              </a:xfrm>
              <a:prstGeom prst="rect">
                <a:avLst/>
              </a:prstGeom>
              <a:noFill/>
              <a:extLst>
                <a:ext uri="{909E8E84-426E-40DD-AFC4-6F175D3DCCD1}">
                  <a14:hiddenFill xmlns:a14="http://schemas.microsoft.com/office/drawing/2010/main">
                    <a:solidFill>
                      <a:srgbClr val="FFFFFF"/>
                    </a:solidFill>
                  </a14:hiddenFill>
                </a:ext>
              </a:extLst>
            </p:spPr>
          </p:pic>
          <p:sp>
            <p:nvSpPr>
              <p:cNvPr id="2058" name="Rectangle 2057"/>
              <p:cNvSpPr/>
              <p:nvPr/>
            </p:nvSpPr>
            <p:spPr>
              <a:xfrm>
                <a:off x="3766429" y="6436533"/>
                <a:ext cx="1661098" cy="275278"/>
              </a:xfrm>
              <a:prstGeom prst="rect">
                <a:avLst/>
              </a:prstGeom>
            </p:spPr>
            <p:txBody>
              <a:bodyPr wrap="none">
                <a:spAutoFit/>
              </a:bodyPr>
              <a:lstStyle/>
              <a:p>
                <a:pPr defTabSz="1243075"/>
                <a:r>
                  <a:rPr lang="en-US" sz="1224" dirty="0">
                    <a:gradFill>
                      <a:gsLst>
                        <a:gs pos="0">
                          <a:srgbClr val="FFFFFF">
                            <a:lumMod val="75000"/>
                            <a:lumOff val="25000"/>
                          </a:srgbClr>
                        </a:gs>
                        <a:gs pos="80000">
                          <a:srgbClr val="FFFFFF">
                            <a:lumMod val="65000"/>
                            <a:lumOff val="35000"/>
                          </a:srgbClr>
                        </a:gs>
                      </a:gsLst>
                      <a:lin ang="16200000" scaled="0"/>
                    </a:gradFill>
                    <a:latin typeface="Segoe UI Light"/>
                  </a:rPr>
                  <a:t>Modular Power Backup</a:t>
                </a:r>
              </a:p>
            </p:txBody>
          </p:sp>
        </p:grpSp>
      </p:grpSp>
      <p:grpSp>
        <p:nvGrpSpPr>
          <p:cNvPr id="2068" name="Group 2067"/>
          <p:cNvGrpSpPr/>
          <p:nvPr/>
        </p:nvGrpSpPr>
        <p:grpSpPr>
          <a:xfrm>
            <a:off x="6196178" y="5666393"/>
            <a:ext cx="3101710" cy="942498"/>
            <a:chOff x="5814536" y="5679682"/>
            <a:chExt cx="3041600" cy="924233"/>
          </a:xfrm>
        </p:grpSpPr>
        <p:grpSp>
          <p:nvGrpSpPr>
            <p:cNvPr id="2067" name="Group 2066"/>
            <p:cNvGrpSpPr/>
            <p:nvPr/>
          </p:nvGrpSpPr>
          <p:grpSpPr>
            <a:xfrm>
              <a:off x="5814536" y="5975901"/>
              <a:ext cx="3041600" cy="628014"/>
              <a:chOff x="5814536" y="5975901"/>
              <a:chExt cx="3041600" cy="628014"/>
            </a:xfrm>
          </p:grpSpPr>
          <p:sp>
            <p:nvSpPr>
              <p:cNvPr id="141" name="Cube 140"/>
              <p:cNvSpPr/>
              <p:nvPr/>
            </p:nvSpPr>
            <p:spPr bwMode="auto">
              <a:xfrm>
                <a:off x="5814536" y="5975901"/>
                <a:ext cx="1175375" cy="628014"/>
              </a:xfrm>
              <a:prstGeom prst="cube">
                <a:avLst>
                  <a:gd name="adj" fmla="val 43637"/>
                </a:avLst>
              </a:prstGeom>
              <a:solidFill>
                <a:schemeClr val="accent2">
                  <a:lumMod val="75000"/>
                  <a:alpha val="14902"/>
                </a:schemeClr>
              </a:solidFill>
              <a:ln w="12700">
                <a:solidFill>
                  <a:schemeClr val="tx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Power</a:t>
                </a:r>
              </a:p>
            </p:txBody>
          </p:sp>
          <p:sp>
            <p:nvSpPr>
              <p:cNvPr id="142" name="Cube 141"/>
              <p:cNvSpPr/>
              <p:nvPr/>
            </p:nvSpPr>
            <p:spPr bwMode="auto">
              <a:xfrm>
                <a:off x="6747649" y="5975901"/>
                <a:ext cx="1175375" cy="628014"/>
              </a:xfrm>
              <a:prstGeom prst="cube">
                <a:avLst>
                  <a:gd name="adj" fmla="val 43637"/>
                </a:avLst>
              </a:prstGeom>
              <a:solidFill>
                <a:schemeClr val="accent2">
                  <a:lumMod val="60000"/>
                  <a:lumOff val="40000"/>
                  <a:alpha val="14902"/>
                </a:schemeClr>
              </a:solidFill>
              <a:ln w="12700">
                <a:solidFill>
                  <a:schemeClr val="bg2">
                    <a:lumMod val="20000"/>
                    <a:lumOff val="80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Cooling</a:t>
                </a:r>
              </a:p>
            </p:txBody>
          </p:sp>
          <p:sp>
            <p:nvSpPr>
              <p:cNvPr id="143" name="Cube 142"/>
              <p:cNvSpPr/>
              <p:nvPr/>
            </p:nvSpPr>
            <p:spPr bwMode="auto">
              <a:xfrm>
                <a:off x="7680761" y="5975901"/>
                <a:ext cx="1175375" cy="628014"/>
              </a:xfrm>
              <a:prstGeom prst="cube">
                <a:avLst>
                  <a:gd name="adj" fmla="val 43637"/>
                </a:avLst>
              </a:prstGeom>
              <a:solidFill>
                <a:schemeClr val="accent2">
                  <a:lumMod val="20000"/>
                  <a:lumOff val="80000"/>
                  <a:alpha val="14902"/>
                </a:schemeClr>
              </a:solidFill>
              <a:ln w="12700">
                <a:solidFill>
                  <a:schemeClr val="bg2">
                    <a:lumMod val="20000"/>
                    <a:lumOff val="80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Processing</a:t>
                </a:r>
              </a:p>
            </p:txBody>
          </p:sp>
        </p:grpSp>
        <p:sp>
          <p:nvSpPr>
            <p:cNvPr id="2066" name="Rectangle 2065"/>
            <p:cNvSpPr/>
            <p:nvPr/>
          </p:nvSpPr>
          <p:spPr>
            <a:xfrm>
              <a:off x="5816418" y="5679682"/>
              <a:ext cx="1121609" cy="275278"/>
            </a:xfrm>
            <a:prstGeom prst="rect">
              <a:avLst/>
            </a:prstGeom>
          </p:spPr>
          <p:txBody>
            <a:bodyPr wrap="none">
              <a:spAutoFit/>
            </a:bodyPr>
            <a:lstStyle/>
            <a:p>
              <a:pPr algn="ct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ITPACs or PODS</a:t>
              </a:r>
            </a:p>
          </p:txBody>
        </p:sp>
      </p:grpSp>
      <p:sp>
        <p:nvSpPr>
          <p:cNvPr id="2070" name="Rectangle 2069"/>
          <p:cNvSpPr/>
          <p:nvPr/>
        </p:nvSpPr>
        <p:spPr>
          <a:xfrm>
            <a:off x="9621933" y="5808089"/>
            <a:ext cx="2469322" cy="657488"/>
          </a:xfrm>
          <a:prstGeom prst="rect">
            <a:avLst/>
          </a:prstGeom>
        </p:spPr>
        <p:txBody>
          <a:bodyPr wrap="square">
            <a:spAutoFit/>
          </a:bodyPr>
          <a:lstStyle/>
          <a:p>
            <a:pPr marL="174851" indent="-174851" defTabSz="1243075">
              <a:buFont typeface="Arial" pitchFamily="34" charset="0"/>
              <a:buChar char="•"/>
            </a:pPr>
            <a:r>
              <a:rPr lang="en-US" sz="1224" dirty="0">
                <a:solidFill>
                  <a:srgbClr val="FFFFFF"/>
                </a:solidFill>
                <a:latin typeface="Segoe UI Light"/>
              </a:rPr>
              <a:t>Large Investment to Develop</a:t>
            </a:r>
          </a:p>
          <a:p>
            <a:pPr marL="174851" indent="-174851" defTabSz="1243075">
              <a:buFont typeface="Arial" pitchFamily="34" charset="0"/>
              <a:buChar char="•"/>
            </a:pPr>
            <a:r>
              <a:rPr lang="en-US" sz="1224" dirty="0" err="1">
                <a:solidFill>
                  <a:srgbClr val="FFFFFF"/>
                </a:solidFill>
                <a:latin typeface="Segoe UI Light"/>
              </a:rPr>
              <a:t>Capex</a:t>
            </a:r>
            <a:r>
              <a:rPr lang="en-US" sz="1224" dirty="0">
                <a:solidFill>
                  <a:srgbClr val="FFFFFF"/>
                </a:solidFill>
                <a:latin typeface="Segoe UI Light"/>
              </a:rPr>
              <a:t> down (45% reduction)</a:t>
            </a:r>
          </a:p>
          <a:p>
            <a:pPr marL="174851" indent="-174851" defTabSz="1243075">
              <a:buFont typeface="Arial" pitchFamily="34" charset="0"/>
              <a:buChar char="•"/>
            </a:pPr>
            <a:r>
              <a:rPr lang="en-US" sz="1224" dirty="0" err="1">
                <a:solidFill>
                  <a:srgbClr val="FFFFFF"/>
                </a:solidFill>
                <a:latin typeface="Segoe UI Light"/>
              </a:rPr>
              <a:t>Opex</a:t>
            </a:r>
            <a:r>
              <a:rPr lang="en-US" sz="1224" dirty="0">
                <a:solidFill>
                  <a:srgbClr val="FFFFFF"/>
                </a:solidFill>
                <a:latin typeface="Segoe UI Light"/>
              </a:rPr>
              <a:t> Down (50% reduction)</a:t>
            </a:r>
          </a:p>
        </p:txBody>
      </p:sp>
      <p:grpSp>
        <p:nvGrpSpPr>
          <p:cNvPr id="339" name="Group 338"/>
          <p:cNvGrpSpPr/>
          <p:nvPr/>
        </p:nvGrpSpPr>
        <p:grpSpPr>
          <a:xfrm>
            <a:off x="1330396" y="5771666"/>
            <a:ext cx="902376" cy="730194"/>
            <a:chOff x="1286938" y="5738875"/>
            <a:chExt cx="884888" cy="716043"/>
          </a:xfrm>
        </p:grpSpPr>
        <p:sp>
          <p:nvSpPr>
            <p:cNvPr id="151" name="Rectangle 150"/>
            <p:cNvSpPr/>
            <p:nvPr/>
          </p:nvSpPr>
          <p:spPr>
            <a:xfrm>
              <a:off x="1484575" y="5959258"/>
              <a:ext cx="652668" cy="275278"/>
            </a:xfrm>
            <a:prstGeom prst="rect">
              <a:avLst/>
            </a:prstGeom>
          </p:spPr>
          <p:txBody>
            <a:bodyPr wrap="none">
              <a:spAutoFit/>
            </a:bodyPr>
            <a:lstStyle/>
            <a:p>
              <a:pPr defTabSz="1243075"/>
              <a:r>
                <a:rPr lang="en-US" sz="1224" dirty="0">
                  <a:solidFill>
                    <a:srgbClr val="FF8A00">
                      <a:lumMod val="40000"/>
                      <a:lumOff val="60000"/>
                    </a:srgbClr>
                  </a:solidFill>
                  <a:latin typeface="Segoe UI Light"/>
                </a:rPr>
                <a:t>cooling</a:t>
              </a:r>
            </a:p>
          </p:txBody>
        </p:sp>
        <p:sp>
          <p:nvSpPr>
            <p:cNvPr id="152" name="Rectangle 151"/>
            <p:cNvSpPr/>
            <p:nvPr/>
          </p:nvSpPr>
          <p:spPr>
            <a:xfrm>
              <a:off x="1484575" y="5738875"/>
              <a:ext cx="585075" cy="275278"/>
            </a:xfrm>
            <a:prstGeom prst="rect">
              <a:avLst/>
            </a:prstGeom>
          </p:spPr>
          <p:txBody>
            <a:bodyPr wrap="none">
              <a:spAutoFit/>
            </a:bodyPr>
            <a:lstStyle/>
            <a:p>
              <a:pPr defTabSz="1243075"/>
              <a:r>
                <a:rPr lang="en-US" sz="1224" dirty="0">
                  <a:solidFill>
                    <a:srgbClr val="FF8A00">
                      <a:lumMod val="40000"/>
                      <a:lumOff val="60000"/>
                    </a:srgbClr>
                  </a:solidFill>
                  <a:latin typeface="Segoe UI Light"/>
                </a:rPr>
                <a:t>power</a:t>
              </a:r>
            </a:p>
          </p:txBody>
        </p:sp>
        <p:sp>
          <p:nvSpPr>
            <p:cNvPr id="2072" name="Left Brace 2071"/>
            <p:cNvSpPr/>
            <p:nvPr/>
          </p:nvSpPr>
          <p:spPr>
            <a:xfrm>
              <a:off x="1286938" y="5746972"/>
              <a:ext cx="290537" cy="699593"/>
            </a:xfrm>
            <a:prstGeom prst="leftBrace">
              <a:avLst>
                <a:gd name="adj1" fmla="val 29762"/>
                <a:gd name="adj2" fmla="val 50000"/>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43075"/>
              <a:endParaRPr lang="en-US" sz="2448">
                <a:solidFill>
                  <a:srgbClr val="FFFFFF"/>
                </a:solidFill>
              </a:endParaRPr>
            </a:p>
          </p:txBody>
        </p:sp>
        <p:sp>
          <p:nvSpPr>
            <p:cNvPr id="214" name="Rectangle 213"/>
            <p:cNvSpPr/>
            <p:nvPr/>
          </p:nvSpPr>
          <p:spPr>
            <a:xfrm>
              <a:off x="1484575" y="6179640"/>
              <a:ext cx="687251" cy="275278"/>
            </a:xfrm>
            <a:prstGeom prst="rect">
              <a:avLst/>
            </a:prstGeom>
          </p:spPr>
          <p:txBody>
            <a:bodyPr wrap="none">
              <a:spAutoFit/>
            </a:bodyPr>
            <a:lstStyle/>
            <a:p>
              <a:pPr defTabSz="1243075"/>
              <a:r>
                <a:rPr lang="en-US" sz="1224" dirty="0">
                  <a:solidFill>
                    <a:srgbClr val="FF8A00">
                      <a:lumMod val="40000"/>
                      <a:lumOff val="60000"/>
                    </a:srgbClr>
                  </a:solidFill>
                  <a:latin typeface="Segoe UI Light"/>
                </a:rPr>
                <a:t>location</a:t>
              </a:r>
            </a:p>
          </p:txBody>
        </p:sp>
      </p:grpSp>
      <p:sp>
        <p:nvSpPr>
          <p:cNvPr id="201" name="Rectangle 200"/>
          <p:cNvSpPr/>
          <p:nvPr/>
        </p:nvSpPr>
        <p:spPr>
          <a:xfrm>
            <a:off x="3134074" y="455753"/>
            <a:ext cx="757900" cy="280718"/>
          </a:xfrm>
          <a:prstGeom prst="rect">
            <a:avLst/>
          </a:prstGeom>
        </p:spPr>
        <p:txBody>
          <a:bodyPr wrap="none">
            <a:spAutoFit/>
          </a:bodyPr>
          <a:lstStyle/>
          <a:p>
            <a:pPr defTabSz="1243075"/>
            <a:r>
              <a:rPr lang="en-US" sz="1224" b="1" i="1" dirty="0">
                <a:gradFill>
                  <a:gsLst>
                    <a:gs pos="0">
                      <a:srgbClr val="FFFFFF">
                        <a:lumMod val="75000"/>
                        <a:lumOff val="25000"/>
                      </a:srgbClr>
                    </a:gs>
                    <a:gs pos="80000">
                      <a:srgbClr val="FFFFFF">
                        <a:lumMod val="65000"/>
                        <a:lumOff val="35000"/>
                      </a:srgbClr>
                    </a:gs>
                  </a:gsLst>
                  <a:lin ang="16200000" scaled="0"/>
                </a:gradFill>
              </a:rPr>
              <a:t>Projects</a:t>
            </a:r>
          </a:p>
        </p:txBody>
      </p:sp>
      <p:grpSp>
        <p:nvGrpSpPr>
          <p:cNvPr id="2050" name="Group 2049"/>
          <p:cNvGrpSpPr/>
          <p:nvPr/>
        </p:nvGrpSpPr>
        <p:grpSpPr>
          <a:xfrm>
            <a:off x="194963" y="923201"/>
            <a:ext cx="1139250" cy="1749480"/>
            <a:chOff x="190928" y="878077"/>
            <a:chExt cx="1117172" cy="1715575"/>
          </a:xfrm>
        </p:grpSpPr>
        <p:sp>
          <p:nvSpPr>
            <p:cNvPr id="10" name="Cube 9"/>
            <p:cNvSpPr/>
            <p:nvPr/>
          </p:nvSpPr>
          <p:spPr bwMode="auto">
            <a:xfrm>
              <a:off x="190928" y="2153385"/>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OS</a:t>
              </a:r>
            </a:p>
          </p:txBody>
        </p:sp>
        <p:sp>
          <p:nvSpPr>
            <p:cNvPr id="11" name="Cube 10"/>
            <p:cNvSpPr/>
            <p:nvPr/>
          </p:nvSpPr>
          <p:spPr bwMode="auto">
            <a:xfrm>
              <a:off x="190928" y="1834558"/>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Data</a:t>
              </a:r>
            </a:p>
          </p:txBody>
        </p:sp>
        <p:sp>
          <p:nvSpPr>
            <p:cNvPr id="12" name="Cube 11"/>
            <p:cNvSpPr/>
            <p:nvPr/>
          </p:nvSpPr>
          <p:spPr bwMode="auto">
            <a:xfrm>
              <a:off x="190928" y="1515731"/>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Application</a:t>
              </a:r>
            </a:p>
          </p:txBody>
        </p:sp>
        <p:sp>
          <p:nvSpPr>
            <p:cNvPr id="13" name="Cube 12"/>
            <p:cNvSpPr/>
            <p:nvPr/>
          </p:nvSpPr>
          <p:spPr bwMode="auto">
            <a:xfrm>
              <a:off x="190928" y="1196904"/>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Front End</a:t>
              </a:r>
            </a:p>
          </p:txBody>
        </p:sp>
        <p:sp>
          <p:nvSpPr>
            <p:cNvPr id="14" name="Cube 13"/>
            <p:cNvSpPr/>
            <p:nvPr/>
          </p:nvSpPr>
          <p:spPr bwMode="auto">
            <a:xfrm>
              <a:off x="190928" y="878077"/>
              <a:ext cx="1117172" cy="440267"/>
            </a:xfrm>
            <a:prstGeom prst="cube">
              <a:avLst>
                <a:gd name="adj" fmla="val 35577"/>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Access</a:t>
              </a:r>
            </a:p>
          </p:txBody>
        </p:sp>
      </p:grpSp>
      <p:sp>
        <p:nvSpPr>
          <p:cNvPr id="185" name="Rectangle 184"/>
          <p:cNvSpPr/>
          <p:nvPr/>
        </p:nvSpPr>
        <p:spPr>
          <a:xfrm>
            <a:off x="9621932" y="1350692"/>
            <a:ext cx="2776508" cy="892873"/>
          </a:xfrm>
          <a:prstGeom prst="rect">
            <a:avLst/>
          </a:prstGeom>
        </p:spPr>
        <p:txBody>
          <a:bodyPr wrap="square">
            <a:spAutoFit/>
          </a:bodyPr>
          <a:lstStyle/>
          <a:p>
            <a:pPr marL="174851" indent="-174851" defTabSz="1243075">
              <a:buFont typeface="Arial" pitchFamily="34" charset="0"/>
              <a:buChar char="•"/>
            </a:pPr>
            <a:r>
              <a:rPr lang="en-US" sz="1224" dirty="0">
                <a:solidFill>
                  <a:srgbClr val="FFFFFF"/>
                </a:solidFill>
                <a:latin typeface="Segoe UI Light"/>
              </a:rPr>
              <a:t>60% </a:t>
            </a:r>
            <a:r>
              <a:rPr lang="en-US" sz="1224" dirty="0" err="1">
                <a:solidFill>
                  <a:srgbClr val="FFFFFF"/>
                </a:solidFill>
                <a:latin typeface="Segoe UI Light"/>
              </a:rPr>
              <a:t>Avg</a:t>
            </a:r>
            <a:r>
              <a:rPr lang="en-US" sz="1224" dirty="0">
                <a:solidFill>
                  <a:srgbClr val="FFFFFF"/>
                </a:solidFill>
                <a:latin typeface="Segoe UI Light"/>
              </a:rPr>
              <a:t> Lower TCO</a:t>
            </a:r>
          </a:p>
          <a:p>
            <a:pPr marL="174851" indent="-174851" defTabSz="1243075">
              <a:buFont typeface="Arial" pitchFamily="34" charset="0"/>
              <a:buChar char="•"/>
            </a:pPr>
            <a:r>
              <a:rPr lang="en-US" sz="1224" dirty="0">
                <a:solidFill>
                  <a:srgbClr val="FFFFFF"/>
                </a:solidFill>
                <a:latin typeface="Segoe UI Light"/>
              </a:rPr>
              <a:t>60% </a:t>
            </a:r>
            <a:r>
              <a:rPr lang="en-US" sz="1224" dirty="0" err="1">
                <a:solidFill>
                  <a:srgbClr val="FFFFFF"/>
                </a:solidFill>
                <a:latin typeface="Segoe UI Light"/>
              </a:rPr>
              <a:t>Avg</a:t>
            </a:r>
            <a:r>
              <a:rPr lang="en-US" sz="1224" dirty="0">
                <a:solidFill>
                  <a:srgbClr val="FFFFFF"/>
                </a:solidFill>
                <a:latin typeface="Segoe UI Light"/>
              </a:rPr>
              <a:t> More Efficient </a:t>
            </a:r>
          </a:p>
          <a:p>
            <a:pPr defTabSz="1243075"/>
            <a:endParaRPr lang="en-US" sz="918" dirty="0">
              <a:solidFill>
                <a:srgbClr val="FFFFFF"/>
              </a:solidFill>
              <a:latin typeface="Segoe UI Light"/>
            </a:endParaRPr>
          </a:p>
          <a:p>
            <a:pPr defTabSz="1243075"/>
            <a:r>
              <a:rPr lang="en-US" sz="918" dirty="0">
                <a:solidFill>
                  <a:srgbClr val="FFFFFF"/>
                </a:solidFill>
                <a:latin typeface="Segoe UI Light"/>
              </a:rPr>
              <a:t>* Around 30% increased benefit from virtualizing and standardizing</a:t>
            </a:r>
          </a:p>
        </p:txBody>
      </p:sp>
      <p:grpSp>
        <p:nvGrpSpPr>
          <p:cNvPr id="344" name="Group 343"/>
          <p:cNvGrpSpPr/>
          <p:nvPr/>
        </p:nvGrpSpPr>
        <p:grpSpPr>
          <a:xfrm>
            <a:off x="1330396" y="1123145"/>
            <a:ext cx="1768541" cy="1342034"/>
            <a:chOff x="1306628" y="1109600"/>
            <a:chExt cx="1734267" cy="1316026"/>
          </a:xfrm>
        </p:grpSpPr>
        <p:sp>
          <p:nvSpPr>
            <p:cNvPr id="190" name="Left Brace 189"/>
            <p:cNvSpPr/>
            <p:nvPr/>
          </p:nvSpPr>
          <p:spPr>
            <a:xfrm>
              <a:off x="1306628" y="1119200"/>
              <a:ext cx="290537" cy="1304239"/>
            </a:xfrm>
            <a:prstGeom prst="leftBrace">
              <a:avLst>
                <a:gd name="adj1" fmla="val 29762"/>
                <a:gd name="adj2" fmla="val 50000"/>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43075"/>
              <a:endParaRPr lang="en-US" sz="2448">
                <a:solidFill>
                  <a:srgbClr val="FFFFFF"/>
                </a:solidFill>
              </a:endParaRPr>
            </a:p>
          </p:txBody>
        </p:sp>
        <p:sp>
          <p:nvSpPr>
            <p:cNvPr id="2055" name="Rectangle 2054"/>
            <p:cNvSpPr/>
            <p:nvPr/>
          </p:nvSpPr>
          <p:spPr>
            <a:xfrm>
              <a:off x="1483104" y="1109600"/>
              <a:ext cx="1557791" cy="1316026"/>
            </a:xfrm>
            <a:prstGeom prst="rect">
              <a:avLst/>
            </a:prstGeom>
          </p:spPr>
          <p:txBody>
            <a:bodyPr wrap="square">
              <a:spAutoFit/>
            </a:bodyPr>
            <a:lstStyle/>
            <a:p>
              <a:pPr defTabSz="932229" fontAlgn="base">
                <a:spcBef>
                  <a:spcPct val="0"/>
                </a:spcBef>
                <a:spcAft>
                  <a:spcPts val="612"/>
                </a:spcAft>
                <a:buClr>
                  <a:srgbClr val="FFFFFF"/>
                </a:buClr>
              </a:pPr>
              <a:r>
                <a:rPr lang="en-US" sz="1224" spc="-52" dirty="0">
                  <a:solidFill>
                    <a:srgbClr val="8CC600">
                      <a:alpha val="99000"/>
                    </a:srgbClr>
                  </a:solidFill>
                  <a:latin typeface="Segoe UI Light"/>
                  <a:ea typeface="Segoe UI" pitchFamily="34" charset="0"/>
                  <a:cs typeface="Segoe UI" pitchFamily="34" charset="0"/>
                  <a:sym typeface="Wingdings" pitchFamily="2" charset="2"/>
                </a:rPr>
                <a:t>flexible</a:t>
              </a:r>
              <a:r>
                <a:rPr lang="en-US" sz="1224" spc="-52" dirty="0">
                  <a:solidFill>
                    <a:srgbClr val="FFFFFF">
                      <a:alpha val="99000"/>
                    </a:srgbClr>
                  </a:solidFill>
                  <a:latin typeface="Segoe UI Light"/>
                  <a:ea typeface="Segoe UI" pitchFamily="34" charset="0"/>
                  <a:cs typeface="Segoe UI" pitchFamily="34" charset="0"/>
                  <a:sym typeface="Wingdings" pitchFamily="2" charset="2"/>
                </a:rPr>
                <a:t> development</a:t>
              </a:r>
            </a:p>
            <a:p>
              <a:pPr defTabSz="932229" fontAlgn="base">
                <a:spcBef>
                  <a:spcPct val="0"/>
                </a:spcBef>
                <a:spcAft>
                  <a:spcPts val="612"/>
                </a:spcAft>
                <a:buClr>
                  <a:srgbClr val="FFFFFF"/>
                </a:buClr>
              </a:pPr>
              <a:r>
                <a:rPr lang="en-US" sz="1224" spc="-52" dirty="0">
                  <a:solidFill>
                    <a:srgbClr val="8CC600">
                      <a:alpha val="99000"/>
                    </a:srgbClr>
                  </a:solidFill>
                  <a:latin typeface="Segoe UI Light"/>
                  <a:ea typeface="Segoe UI" pitchFamily="34" charset="0"/>
                  <a:cs typeface="Segoe UI" pitchFamily="34" charset="0"/>
                  <a:sym typeface="Wingdings" pitchFamily="2" charset="2"/>
                </a:rPr>
                <a:t>unified </a:t>
              </a:r>
              <a:r>
                <a:rPr lang="en-US" sz="1224" spc="-52" dirty="0">
                  <a:solidFill>
                    <a:srgbClr val="FFFFFF">
                      <a:alpha val="99000"/>
                    </a:srgbClr>
                  </a:solidFill>
                  <a:latin typeface="Segoe UI Light"/>
                  <a:ea typeface="Segoe UI" pitchFamily="34" charset="0"/>
                  <a:cs typeface="Segoe UI" pitchFamily="34" charset="0"/>
                </a:rPr>
                <a:t>management</a:t>
              </a:r>
            </a:p>
            <a:p>
              <a:pPr defTabSz="932229" fontAlgn="base">
                <a:spcBef>
                  <a:spcPct val="0"/>
                </a:spcBef>
                <a:spcAft>
                  <a:spcPts val="612"/>
                </a:spcAft>
                <a:buClr>
                  <a:srgbClr val="FFFFFF"/>
                </a:buClr>
              </a:pPr>
              <a:r>
                <a:rPr lang="en-US" sz="1224" spc="-52" dirty="0">
                  <a:solidFill>
                    <a:srgbClr val="8CC600">
                      <a:alpha val="99000"/>
                    </a:srgbClr>
                  </a:solidFill>
                  <a:latin typeface="Segoe UI Light"/>
                  <a:ea typeface="Segoe UI" pitchFamily="34" charset="0"/>
                  <a:cs typeface="Segoe UI" pitchFamily="34" charset="0"/>
                  <a:sym typeface="Wingdings" pitchFamily="2" charset="2"/>
                </a:rPr>
                <a:t>common</a:t>
              </a:r>
              <a:r>
                <a:rPr lang="en-US" sz="1224" spc="-52" dirty="0">
                  <a:solidFill>
                    <a:srgbClr val="FFFFFF">
                      <a:alpha val="99000"/>
                    </a:srgbClr>
                  </a:solidFill>
                  <a:latin typeface="Segoe UI Light"/>
                  <a:ea typeface="Segoe UI" pitchFamily="34" charset="0"/>
                  <a:cs typeface="Segoe UI" pitchFamily="34" charset="0"/>
                  <a:sym typeface="Wingdings" pitchFamily="2" charset="2"/>
                </a:rPr>
                <a:t> </a:t>
              </a:r>
              <a:r>
                <a:rPr lang="en-US" sz="1224" spc="-52" dirty="0">
                  <a:solidFill>
                    <a:srgbClr val="FFFFFF">
                      <a:alpha val="99000"/>
                    </a:srgbClr>
                  </a:solidFill>
                  <a:latin typeface="Segoe UI Light"/>
                  <a:ea typeface="Segoe UI" pitchFamily="34" charset="0"/>
                  <a:cs typeface="Segoe UI" pitchFamily="34" charset="0"/>
                </a:rPr>
                <a:t>identity</a:t>
              </a:r>
            </a:p>
            <a:p>
              <a:pPr defTabSz="932229" fontAlgn="base">
                <a:spcBef>
                  <a:spcPct val="0"/>
                </a:spcBef>
                <a:spcAft>
                  <a:spcPts val="612"/>
                </a:spcAft>
                <a:buClr>
                  <a:srgbClr val="FFFFFF"/>
                </a:buClr>
              </a:pPr>
              <a:r>
                <a:rPr lang="en-US" sz="1224" spc="-52" dirty="0">
                  <a:solidFill>
                    <a:srgbClr val="8CC600">
                      <a:alpha val="99000"/>
                    </a:srgbClr>
                  </a:solidFill>
                  <a:latin typeface="Segoe UI Light"/>
                  <a:ea typeface="Segoe UI" pitchFamily="34" charset="0"/>
                  <a:cs typeface="Segoe UI" pitchFamily="34" charset="0"/>
                </a:rPr>
                <a:t>integrated</a:t>
              </a:r>
              <a:r>
                <a:rPr lang="en-US" sz="1224" spc="-52" dirty="0">
                  <a:solidFill>
                    <a:srgbClr val="FFFFFF">
                      <a:alpha val="99000"/>
                    </a:srgbClr>
                  </a:solidFill>
                  <a:latin typeface="Segoe UI Light"/>
                  <a:ea typeface="Segoe UI" pitchFamily="34" charset="0"/>
                  <a:cs typeface="Segoe UI" pitchFamily="34" charset="0"/>
                </a:rPr>
                <a:t> virtualization</a:t>
              </a:r>
            </a:p>
            <a:p>
              <a:pPr defTabSz="932229" fontAlgn="base">
                <a:spcBef>
                  <a:spcPct val="0"/>
                </a:spcBef>
                <a:spcAft>
                  <a:spcPts val="612"/>
                </a:spcAft>
                <a:buClr>
                  <a:srgbClr val="FFFFFF"/>
                </a:buClr>
              </a:pPr>
              <a:r>
                <a:rPr lang="en-US" sz="1224" spc="-52" dirty="0">
                  <a:solidFill>
                    <a:srgbClr val="8CC600">
                      <a:alpha val="99000"/>
                    </a:srgbClr>
                  </a:solidFill>
                  <a:latin typeface="Segoe UI Light"/>
                  <a:ea typeface="Segoe UI" pitchFamily="34" charset="0"/>
                  <a:cs typeface="Segoe UI" pitchFamily="34" charset="0"/>
                  <a:sym typeface="Wingdings" pitchFamily="2" charset="2"/>
                </a:rPr>
                <a:t>complete</a:t>
              </a:r>
              <a:r>
                <a:rPr lang="en-US" sz="1224" spc="-52" dirty="0">
                  <a:solidFill>
                    <a:srgbClr val="FFFFFF">
                      <a:alpha val="99000"/>
                    </a:srgbClr>
                  </a:solidFill>
                  <a:latin typeface="Segoe UI Light"/>
                  <a:ea typeface="Segoe UI" pitchFamily="34" charset="0"/>
                  <a:cs typeface="Segoe UI" pitchFamily="34" charset="0"/>
                  <a:sym typeface="Wingdings" pitchFamily="2" charset="2"/>
                </a:rPr>
                <a:t> data platform</a:t>
              </a:r>
            </a:p>
          </p:txBody>
        </p:sp>
      </p:grpSp>
      <p:grpSp>
        <p:nvGrpSpPr>
          <p:cNvPr id="70" name="Group 69"/>
          <p:cNvGrpSpPr/>
          <p:nvPr/>
        </p:nvGrpSpPr>
        <p:grpSpPr>
          <a:xfrm>
            <a:off x="3132574" y="967405"/>
            <a:ext cx="2955338" cy="1661073"/>
            <a:chOff x="3106124" y="816167"/>
            <a:chExt cx="2898064" cy="1628881"/>
          </a:xfrm>
        </p:grpSpPr>
        <p:grpSp>
          <p:nvGrpSpPr>
            <p:cNvPr id="68" name="Group 67"/>
            <p:cNvGrpSpPr/>
            <p:nvPr/>
          </p:nvGrpSpPr>
          <p:grpSpPr>
            <a:xfrm>
              <a:off x="3140898" y="2169261"/>
              <a:ext cx="1397131" cy="275787"/>
              <a:chOff x="3140898" y="2143623"/>
              <a:chExt cx="1397131" cy="275787"/>
            </a:xfrm>
          </p:grpSpPr>
          <p:sp>
            <p:nvSpPr>
              <p:cNvPr id="280" name="Rectangle 279"/>
              <p:cNvSpPr/>
              <p:nvPr/>
            </p:nvSpPr>
            <p:spPr>
              <a:xfrm>
                <a:off x="3486194" y="2198417"/>
                <a:ext cx="1051835" cy="152415"/>
              </a:xfrm>
              <a:prstGeom prst="rect">
                <a:avLst/>
              </a:prstGeom>
            </p:spPr>
            <p:txBody>
              <a:bodyPr wrap="square" lIns="0" tIns="0" rIns="0" bIns="0">
                <a:spAutoFit/>
              </a:bodyPr>
              <a:lstStyle/>
              <a:p>
                <a:pPr defTabSz="1269832">
                  <a:lnSpc>
                    <a:spcPct val="90000"/>
                  </a:lnSpc>
                  <a:defRPr/>
                </a:pPr>
                <a:r>
                  <a:rPr lang="en-US" sz="1122" kern="0" dirty="0">
                    <a:solidFill>
                      <a:srgbClr val="FFFFFF"/>
                    </a:solidFill>
                    <a:latin typeface="Segoe UI Light"/>
                    <a:ea typeface="Segoe UI" pitchFamily="34" charset="0"/>
                    <a:cs typeface="Segoe UI" pitchFamily="34" charset="0"/>
                  </a:rPr>
                  <a:t>Usage Based</a:t>
                </a:r>
              </a:p>
            </p:txBody>
          </p:sp>
          <p:pic>
            <p:nvPicPr>
              <p:cNvPr id="281" name="Picture 4" descr="\\MAGNUM\Projects\Microsoft\Cloud Power FY12\Design\Icons\PNGs\Scalable_Elastic_4.png"/>
              <p:cNvPicPr>
                <a:picLocks noChangeAspect="1" noChangeArrowheads="1"/>
              </p:cNvPicPr>
              <p:nvPr/>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140898" y="2143623"/>
                <a:ext cx="290487" cy="275787"/>
              </a:xfrm>
              <a:prstGeom prst="rect">
                <a:avLst/>
              </a:prstGeom>
              <a:noFill/>
            </p:spPr>
          </p:pic>
        </p:grpSp>
        <p:grpSp>
          <p:nvGrpSpPr>
            <p:cNvPr id="64" name="Group 63"/>
            <p:cNvGrpSpPr/>
            <p:nvPr/>
          </p:nvGrpSpPr>
          <p:grpSpPr>
            <a:xfrm>
              <a:off x="3162475" y="816167"/>
              <a:ext cx="2782994" cy="217708"/>
              <a:chOff x="3162475" y="816167"/>
              <a:chExt cx="2782994" cy="217708"/>
            </a:xfrm>
          </p:grpSpPr>
          <p:sp>
            <p:nvSpPr>
              <p:cNvPr id="307" name="Rectangle 306"/>
              <p:cNvSpPr/>
              <p:nvPr/>
            </p:nvSpPr>
            <p:spPr>
              <a:xfrm>
                <a:off x="4774778" y="832688"/>
                <a:ext cx="1170691" cy="169330"/>
              </a:xfrm>
              <a:prstGeom prst="rect">
                <a:avLst/>
              </a:prstGeom>
            </p:spPr>
            <p:txBody>
              <a:bodyPr wrap="square" lIns="0" tIns="0" rIns="0" bIns="0">
                <a:spAutoFit/>
              </a:bodyPr>
              <a:lstStyle/>
              <a:p>
                <a:pPr defTabSz="1269832">
                  <a:defRPr/>
                </a:pPr>
                <a:r>
                  <a:rPr lang="en-US" sz="1122" kern="0" dirty="0">
                    <a:solidFill>
                      <a:srgbClr val="FFFFFF"/>
                    </a:solidFill>
                    <a:latin typeface="Segoe UI Light"/>
                    <a:ea typeface="Segoe UI" pitchFamily="34" charset="0"/>
                    <a:cs typeface="Segoe UI" pitchFamily="34" charset="0"/>
                  </a:rPr>
                  <a:t>Continuity</a:t>
                </a:r>
                <a:endParaRPr lang="en-US" sz="1122" kern="0" dirty="0">
                  <a:solidFill>
                    <a:srgbClr val="FFFFFF"/>
                  </a:solidFill>
                  <a:latin typeface="Segoe UI Light"/>
                </a:endParaRPr>
              </a:p>
            </p:txBody>
          </p:sp>
          <p:pic>
            <p:nvPicPr>
              <p:cNvPr id="308" name="Picture 2" descr="C:\Users\sigurdg\Desktop\end_use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85527" y="816167"/>
                <a:ext cx="228213" cy="217708"/>
              </a:xfrm>
              <a:prstGeom prst="rect">
                <a:avLst/>
              </a:prstGeom>
              <a:noFill/>
            </p:spPr>
          </p:pic>
          <p:sp>
            <p:nvSpPr>
              <p:cNvPr id="248" name="Rectangle 247"/>
              <p:cNvSpPr/>
              <p:nvPr/>
            </p:nvSpPr>
            <p:spPr>
              <a:xfrm>
                <a:off x="3486194" y="832688"/>
                <a:ext cx="957688" cy="169330"/>
              </a:xfrm>
              <a:prstGeom prst="rect">
                <a:avLst/>
              </a:prstGeom>
            </p:spPr>
            <p:txBody>
              <a:bodyPr wrap="square" lIns="0" tIns="0" rIns="0" bIns="0">
                <a:spAutoFit/>
              </a:bodyPr>
              <a:lstStyle/>
              <a:p>
                <a:pPr defTabSz="1269832">
                  <a:defRPr/>
                </a:pPr>
                <a:r>
                  <a:rPr lang="en-US" sz="1122" kern="0" dirty="0">
                    <a:solidFill>
                      <a:srgbClr val="FFFFFF"/>
                    </a:solidFill>
                    <a:latin typeface="Segoe UI Light"/>
                    <a:ea typeface="Segoe UI" pitchFamily="34" charset="0"/>
                    <a:cs typeface="Segoe UI" pitchFamily="34" charset="0"/>
                  </a:rPr>
                  <a:t>Automation</a:t>
                </a:r>
                <a:endParaRPr lang="en-US" sz="1122" kern="0" dirty="0">
                  <a:solidFill>
                    <a:srgbClr val="FFFFFF"/>
                  </a:solidFill>
                  <a:latin typeface="Segoe UI Light"/>
                </a:endParaRPr>
              </a:p>
            </p:txBody>
          </p:sp>
          <p:grpSp>
            <p:nvGrpSpPr>
              <p:cNvPr id="249" name="Group 248"/>
              <p:cNvGrpSpPr/>
              <p:nvPr/>
            </p:nvGrpSpPr>
            <p:grpSpPr bwMode="black">
              <a:xfrm>
                <a:off x="3162475" y="822760"/>
                <a:ext cx="247332" cy="204522"/>
                <a:chOff x="2462213" y="1598613"/>
                <a:chExt cx="4222750" cy="3667125"/>
              </a:xfrm>
            </p:grpSpPr>
            <p:sp>
              <p:nvSpPr>
                <p:cNvPr id="250"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51"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52"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53"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54"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55"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56"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57"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58"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59"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60"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61"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62"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63"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64"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65"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66"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67"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68"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69"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70"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71"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72"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73"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74"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sp>
              <p:nvSpPr>
                <p:cNvPr id="275"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536">
                    <a:defRPr/>
                  </a:pPr>
                  <a:endParaRPr lang="en-US" sz="1122" kern="0" dirty="0">
                    <a:solidFill>
                      <a:sysClr val="windowText" lastClr="000000"/>
                    </a:solidFill>
                    <a:latin typeface="Segoe UI Light"/>
                  </a:endParaRPr>
                </a:p>
              </p:txBody>
            </p:sp>
          </p:grpSp>
        </p:grpSp>
        <p:grpSp>
          <p:nvGrpSpPr>
            <p:cNvPr id="65" name="Group 64"/>
            <p:cNvGrpSpPr/>
            <p:nvPr/>
          </p:nvGrpSpPr>
          <p:grpSpPr>
            <a:xfrm>
              <a:off x="3106124" y="1069577"/>
              <a:ext cx="2898064" cy="357395"/>
              <a:chOff x="3106124" y="1118360"/>
              <a:chExt cx="2898064" cy="357395"/>
            </a:xfrm>
          </p:grpSpPr>
          <p:sp>
            <p:nvSpPr>
              <p:cNvPr id="292" name="Rectangle 291"/>
              <p:cNvSpPr/>
              <p:nvPr/>
            </p:nvSpPr>
            <p:spPr>
              <a:xfrm>
                <a:off x="3486194" y="1118360"/>
                <a:ext cx="1000364" cy="338658"/>
              </a:xfrm>
              <a:prstGeom prst="rect">
                <a:avLst/>
              </a:prstGeom>
            </p:spPr>
            <p:txBody>
              <a:bodyPr wrap="square" lIns="0" tIns="0" rIns="0" bIns="0">
                <a:spAutoFit/>
              </a:bodyPr>
              <a:lstStyle/>
              <a:p>
                <a:pPr defTabSz="1269832">
                  <a:defRPr/>
                </a:pPr>
                <a:r>
                  <a:rPr lang="en-US" sz="1122" kern="0" dirty="0">
                    <a:solidFill>
                      <a:srgbClr val="FFFFFF"/>
                    </a:solidFill>
                    <a:latin typeface="Segoe UI Light"/>
                    <a:ea typeface="Segoe UI" pitchFamily="34" charset="0"/>
                    <a:cs typeface="Segoe UI" pitchFamily="34" charset="0"/>
                  </a:rPr>
                  <a:t>Pooled Resources</a:t>
                </a:r>
              </a:p>
            </p:txBody>
          </p:sp>
          <p:pic>
            <p:nvPicPr>
              <p:cNvPr id="293" name="Picture 7" descr="\\MAGNUM\Projects\Microsoft\Cloud Power FY12\Design\Icons\PNGs\Metering.png"/>
              <p:cNvPicPr>
                <a:picLocks noChangeAspect="1" noChangeArrowheads="1"/>
              </p:cNvPicPr>
              <p:nvPr/>
            </p:nvPicPr>
            <p:blipFill>
              <a:blip r:embed="rId15" cstate="email">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3106124" y="1162211"/>
                <a:ext cx="360034" cy="281631"/>
              </a:xfrm>
              <a:prstGeom prst="rect">
                <a:avLst/>
              </a:prstGeom>
              <a:noFill/>
            </p:spPr>
          </p:pic>
          <p:sp>
            <p:nvSpPr>
              <p:cNvPr id="245" name="Rectangle 244"/>
              <p:cNvSpPr/>
              <p:nvPr/>
            </p:nvSpPr>
            <p:spPr>
              <a:xfrm>
                <a:off x="4774778" y="1118360"/>
                <a:ext cx="1229410" cy="338658"/>
              </a:xfrm>
              <a:prstGeom prst="rect">
                <a:avLst/>
              </a:prstGeom>
            </p:spPr>
            <p:txBody>
              <a:bodyPr wrap="square" lIns="0" tIns="0" rIns="0" bIns="0">
                <a:spAutoFit/>
              </a:bodyPr>
              <a:lstStyle/>
              <a:p>
                <a:pPr defTabSz="1269832">
                  <a:defRPr/>
                </a:pPr>
                <a:r>
                  <a:rPr lang="en-US" sz="1122" kern="0" dirty="0">
                    <a:solidFill>
                      <a:srgbClr val="FFFFFF"/>
                    </a:solidFill>
                    <a:latin typeface="Segoe UI Light"/>
                    <a:cs typeface="Segoe UI" pitchFamily="34" charset="0"/>
                  </a:rPr>
                  <a:t>Integration &amp;</a:t>
                </a:r>
              </a:p>
              <a:p>
                <a:pPr defTabSz="1269832">
                  <a:defRPr/>
                </a:pPr>
                <a:r>
                  <a:rPr lang="en-US" sz="1122" kern="0" dirty="0">
                    <a:solidFill>
                      <a:srgbClr val="FFFFFF"/>
                    </a:solidFill>
                    <a:latin typeface="Segoe UI Light"/>
                    <a:ea typeface="Segoe UI" pitchFamily="34" charset="0"/>
                    <a:cs typeface="Segoe UI" pitchFamily="34" charset="0"/>
                  </a:rPr>
                  <a:t>Customizability</a:t>
                </a:r>
                <a:endParaRPr lang="en-US" sz="1122" kern="0" dirty="0">
                  <a:solidFill>
                    <a:srgbClr val="FFFFFF"/>
                  </a:solidFill>
                  <a:latin typeface="Segoe UI Light"/>
                </a:endParaRPr>
              </a:p>
            </p:txBody>
          </p:sp>
          <p:pic>
            <p:nvPicPr>
              <p:cNvPr id="246" name="Picture 5" descr="\\MAGNUM\Projects\Microsoft\Cloud Power FY12\Design\Icons\PNGs\Self_Service.png"/>
              <p:cNvPicPr>
                <a:picLocks noChangeAspect="1" noChangeArrowheads="1"/>
              </p:cNvPicPr>
              <p:nvPr/>
            </p:nvPicPr>
            <p:blipFill>
              <a:blip r:embed="rId17" cstate="email">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4451515" y="1130298"/>
                <a:ext cx="296237" cy="345457"/>
              </a:xfrm>
              <a:prstGeom prst="rect">
                <a:avLst/>
              </a:prstGeom>
              <a:noFill/>
            </p:spPr>
          </p:pic>
        </p:grpSp>
        <p:grpSp>
          <p:nvGrpSpPr>
            <p:cNvPr id="66" name="Group 65"/>
            <p:cNvGrpSpPr/>
            <p:nvPr/>
          </p:nvGrpSpPr>
          <p:grpSpPr>
            <a:xfrm>
              <a:off x="3142683" y="1474611"/>
              <a:ext cx="2772419" cy="304829"/>
              <a:chOff x="3142683" y="1544888"/>
              <a:chExt cx="2772419" cy="304829"/>
            </a:xfrm>
          </p:grpSpPr>
          <p:sp>
            <p:nvSpPr>
              <p:cNvPr id="304" name="Rectangle 303"/>
              <p:cNvSpPr/>
              <p:nvPr/>
            </p:nvSpPr>
            <p:spPr>
              <a:xfrm>
                <a:off x="4774778" y="1544888"/>
                <a:ext cx="1140324" cy="304829"/>
              </a:xfrm>
              <a:prstGeom prst="rect">
                <a:avLst/>
              </a:prstGeom>
            </p:spPr>
            <p:txBody>
              <a:bodyPr wrap="square" lIns="0" tIns="0" rIns="0" bIns="0">
                <a:spAutoFit/>
              </a:bodyPr>
              <a:lstStyle/>
              <a:p>
                <a:pPr defTabSz="1269832">
                  <a:lnSpc>
                    <a:spcPct val="90000"/>
                  </a:lnSpc>
                  <a:defRPr/>
                </a:pPr>
                <a:r>
                  <a:rPr lang="en-US" sz="1122" kern="0" dirty="0">
                    <a:solidFill>
                      <a:srgbClr val="FFFFFF"/>
                    </a:solidFill>
                    <a:latin typeface="Segoe UI Light"/>
                    <a:ea typeface="Segoe UI" pitchFamily="34" charset="0"/>
                    <a:cs typeface="Segoe UI" pitchFamily="34" charset="0"/>
                  </a:rPr>
                  <a:t>Workload </a:t>
                </a:r>
                <a:br>
                  <a:rPr lang="en-US" sz="1122" kern="0" dirty="0">
                    <a:solidFill>
                      <a:srgbClr val="FFFFFF"/>
                    </a:solidFill>
                    <a:latin typeface="Segoe UI Light"/>
                    <a:ea typeface="Segoe UI" pitchFamily="34" charset="0"/>
                    <a:cs typeface="Segoe UI" pitchFamily="34" charset="0"/>
                  </a:rPr>
                </a:br>
                <a:r>
                  <a:rPr lang="en-US" sz="1122" kern="0" dirty="0">
                    <a:solidFill>
                      <a:srgbClr val="FFFFFF"/>
                    </a:solidFill>
                    <a:latin typeface="Segoe UI Light"/>
                    <a:ea typeface="Segoe UI" pitchFamily="34" charset="0"/>
                    <a:cs typeface="Segoe UI" pitchFamily="34" charset="0"/>
                  </a:rPr>
                  <a:t>Relocation</a:t>
                </a:r>
                <a:endParaRPr lang="en-US" sz="1122" kern="0" dirty="0">
                  <a:solidFill>
                    <a:srgbClr val="FFFFFF"/>
                  </a:solidFill>
                  <a:latin typeface="Segoe UI Light"/>
                </a:endParaRPr>
              </a:p>
            </p:txBody>
          </p:sp>
          <p:pic>
            <p:nvPicPr>
              <p:cNvPr id="305" name="Picture 7" descr="\\MAGNUM\Projects\Microsoft\Cloud Power FY12\Design\Icons\PNGs\Pooled.png"/>
              <p:cNvPicPr>
                <a:picLocks noChangeAspect="1" noChangeArrowheads="1"/>
              </p:cNvPicPr>
              <p:nvPr/>
            </p:nvPicPr>
            <p:blipFill>
              <a:blip r:embed="rId19" cstate="email">
                <a:lum bright="100000"/>
                <a:extLst>
                  <a:ext uri="{28A0092B-C50C-407E-A947-70E740481C1C}">
                    <a14:useLocalDpi xmlns:a14="http://schemas.microsoft.com/office/drawing/2010/main"/>
                  </a:ext>
                </a:extLst>
              </a:blip>
              <a:stretch>
                <a:fillRect/>
              </a:stretch>
            </p:blipFill>
            <p:spPr bwMode="auto">
              <a:xfrm>
                <a:off x="4456459" y="1584336"/>
                <a:ext cx="286349" cy="253502"/>
              </a:xfrm>
              <a:prstGeom prst="rect">
                <a:avLst/>
              </a:prstGeom>
              <a:noFill/>
            </p:spPr>
          </p:pic>
          <p:sp>
            <p:nvSpPr>
              <p:cNvPr id="301" name="Rectangle 300"/>
              <p:cNvSpPr/>
              <p:nvPr/>
            </p:nvSpPr>
            <p:spPr>
              <a:xfrm>
                <a:off x="3486194" y="1544888"/>
                <a:ext cx="1051836" cy="304829"/>
              </a:xfrm>
              <a:prstGeom prst="rect">
                <a:avLst/>
              </a:prstGeom>
            </p:spPr>
            <p:txBody>
              <a:bodyPr wrap="square" lIns="0" tIns="0" rIns="0" bIns="0">
                <a:spAutoFit/>
              </a:bodyPr>
              <a:lstStyle/>
              <a:p>
                <a:pPr defTabSz="1269832">
                  <a:lnSpc>
                    <a:spcPct val="90000"/>
                  </a:lnSpc>
                  <a:defRPr/>
                </a:pPr>
                <a:r>
                  <a:rPr lang="en-US" sz="1122" kern="0" dirty="0">
                    <a:solidFill>
                      <a:srgbClr val="FFFFFF"/>
                    </a:solidFill>
                    <a:latin typeface="Segoe UI Light"/>
                    <a:ea typeface="Segoe UI" pitchFamily="34" charset="0"/>
                    <a:cs typeface="Segoe UI" pitchFamily="34" charset="0"/>
                  </a:rPr>
                  <a:t>Service </a:t>
                </a:r>
                <a:br>
                  <a:rPr lang="en-US" sz="1122" kern="0" dirty="0">
                    <a:solidFill>
                      <a:srgbClr val="FFFFFF"/>
                    </a:solidFill>
                    <a:latin typeface="Segoe UI Light"/>
                    <a:ea typeface="Segoe UI" pitchFamily="34" charset="0"/>
                    <a:cs typeface="Segoe UI" pitchFamily="34" charset="0"/>
                  </a:rPr>
                </a:br>
                <a:r>
                  <a:rPr lang="en-US" sz="1122" kern="0" dirty="0">
                    <a:solidFill>
                      <a:srgbClr val="FFFFFF"/>
                    </a:solidFill>
                    <a:latin typeface="Segoe UI Light"/>
                    <a:ea typeface="Segoe UI" pitchFamily="34" charset="0"/>
                    <a:cs typeface="Segoe UI" pitchFamily="34" charset="0"/>
                  </a:rPr>
                  <a:t>Management</a:t>
                </a:r>
              </a:p>
            </p:txBody>
          </p:sp>
          <p:pic>
            <p:nvPicPr>
              <p:cNvPr id="302" name="Picture 4" descr="\\MAGNUM\Projects\Microsoft\Cloud Power FY12\Design\Icons\PNGs\IT_guy.png"/>
              <p:cNvPicPr>
                <a:picLocks noChangeAspect="1" noChangeArrowheads="1"/>
              </p:cNvPicPr>
              <p:nvPr/>
            </p:nvPicPr>
            <p:blipFill>
              <a:blip r:embed="rId20" cstate="email">
                <a:lum bright="100000"/>
                <a:extLst>
                  <a:ext uri="{28A0092B-C50C-407E-A947-70E740481C1C}">
                    <a14:useLocalDpi xmlns:a14="http://schemas.microsoft.com/office/drawing/2010/main"/>
                  </a:ext>
                </a:extLst>
              </a:blip>
              <a:stretch>
                <a:fillRect/>
              </a:stretch>
            </p:blipFill>
            <p:spPr bwMode="auto">
              <a:xfrm>
                <a:off x="3142683" y="1580871"/>
                <a:ext cx="286917" cy="260433"/>
              </a:xfrm>
              <a:prstGeom prst="rect">
                <a:avLst/>
              </a:prstGeom>
              <a:noFill/>
            </p:spPr>
          </p:pic>
        </p:grpSp>
        <p:grpSp>
          <p:nvGrpSpPr>
            <p:cNvPr id="67" name="Group 66"/>
            <p:cNvGrpSpPr/>
            <p:nvPr/>
          </p:nvGrpSpPr>
          <p:grpSpPr>
            <a:xfrm>
              <a:off x="3130339" y="1842712"/>
              <a:ext cx="2873849" cy="290849"/>
              <a:chOff x="3130339" y="1853374"/>
              <a:chExt cx="2873849" cy="290849"/>
            </a:xfrm>
          </p:grpSpPr>
          <p:sp>
            <p:nvSpPr>
              <p:cNvPr id="289" name="Rectangle 288"/>
              <p:cNvSpPr/>
              <p:nvPr/>
            </p:nvSpPr>
            <p:spPr>
              <a:xfrm>
                <a:off x="4774778" y="1906465"/>
                <a:ext cx="1229410" cy="169330"/>
              </a:xfrm>
              <a:prstGeom prst="rect">
                <a:avLst/>
              </a:prstGeom>
            </p:spPr>
            <p:txBody>
              <a:bodyPr wrap="square" lIns="0" tIns="0" rIns="0" bIns="0">
                <a:spAutoFit/>
              </a:bodyPr>
              <a:lstStyle/>
              <a:p>
                <a:pPr defTabSz="1269832">
                  <a:defRPr/>
                </a:pPr>
                <a:r>
                  <a:rPr lang="en-US" sz="1122" kern="0" dirty="0">
                    <a:solidFill>
                      <a:srgbClr val="FFFFFF"/>
                    </a:solidFill>
                    <a:latin typeface="Segoe UI Light"/>
                    <a:ea typeface="Segoe UI" pitchFamily="34" charset="0"/>
                    <a:cs typeface="Segoe UI" pitchFamily="34" charset="0"/>
                  </a:rPr>
                  <a:t>Elasticity</a:t>
                </a:r>
                <a:endParaRPr lang="en-US" sz="1122" kern="0" dirty="0">
                  <a:solidFill>
                    <a:srgbClr val="FFFFFF"/>
                  </a:solidFill>
                  <a:latin typeface="Segoe UI Light"/>
                </a:endParaRPr>
              </a:p>
            </p:txBody>
          </p:sp>
          <p:pic>
            <p:nvPicPr>
              <p:cNvPr id="290" name="Picture 5" descr="\\MAGNUM\Projects\Microsoft\Cloud Power FY12\Design\ICONS_PNG\Increase.png"/>
              <p:cNvPicPr>
                <a:picLocks noChangeAspect="1" noChangeArrowheads="1"/>
              </p:cNvPicPr>
              <p:nvPr/>
            </p:nvPicPr>
            <p:blipFill>
              <a:blip r:embed="rId21" cstate="email">
                <a:lum bright="100000"/>
                <a:extLst>
                  <a:ext uri="{28A0092B-C50C-407E-A947-70E740481C1C}">
                    <a14:useLocalDpi xmlns:a14="http://schemas.microsoft.com/office/drawing/2010/main"/>
                  </a:ext>
                </a:extLst>
              </a:blip>
              <a:srcRect/>
              <a:stretch>
                <a:fillRect/>
              </a:stretch>
            </p:blipFill>
            <p:spPr bwMode="auto">
              <a:xfrm>
                <a:off x="4459475" y="1896671"/>
                <a:ext cx="280316" cy="204254"/>
              </a:xfrm>
              <a:prstGeom prst="rect">
                <a:avLst/>
              </a:prstGeom>
              <a:noFill/>
            </p:spPr>
          </p:pic>
          <p:sp>
            <p:nvSpPr>
              <p:cNvPr id="242" name="Rectangle 241"/>
              <p:cNvSpPr/>
              <p:nvPr/>
            </p:nvSpPr>
            <p:spPr>
              <a:xfrm>
                <a:off x="3486193" y="1915699"/>
                <a:ext cx="1051833" cy="152415"/>
              </a:xfrm>
              <a:prstGeom prst="rect">
                <a:avLst/>
              </a:prstGeom>
            </p:spPr>
            <p:txBody>
              <a:bodyPr wrap="square" lIns="0" tIns="0" rIns="0" bIns="0">
                <a:spAutoFit/>
              </a:bodyPr>
              <a:lstStyle/>
              <a:p>
                <a:pPr defTabSz="1269832">
                  <a:lnSpc>
                    <a:spcPct val="90000"/>
                  </a:lnSpc>
                  <a:defRPr/>
                </a:pPr>
                <a:r>
                  <a:rPr lang="en-US" sz="1122" kern="0" dirty="0">
                    <a:solidFill>
                      <a:srgbClr val="FFFFFF"/>
                    </a:solidFill>
                    <a:latin typeface="Segoe UI Light"/>
                    <a:ea typeface="Segoe UI" pitchFamily="34" charset="0"/>
                    <a:cs typeface="Segoe UI" pitchFamily="34" charset="0"/>
                  </a:rPr>
                  <a:t>Self Service</a:t>
                </a:r>
                <a:endParaRPr lang="en-US" sz="1122" kern="0" dirty="0">
                  <a:solidFill>
                    <a:srgbClr val="FFFFFF"/>
                  </a:solidFill>
                  <a:latin typeface="Segoe UI Light"/>
                </a:endParaRPr>
              </a:p>
            </p:txBody>
          </p:sp>
          <p:pic>
            <p:nvPicPr>
              <p:cNvPr id="243" name="Picture 5" descr="\\MAGNUM\Projects\Microsoft\Cloud Power FY12\Design\Icons\PNGs\Self_Service.png"/>
              <p:cNvPicPr>
                <a:picLocks noChangeAspect="1" noChangeArrowheads="1"/>
              </p:cNvPicPr>
              <p:nvPr/>
            </p:nvPicPr>
            <p:blipFill>
              <a:blip r:embed="rId22" cstate="email">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130339" y="1853374"/>
                <a:ext cx="311604" cy="290849"/>
              </a:xfrm>
              <a:prstGeom prst="rect">
                <a:avLst/>
              </a:prstGeom>
              <a:noFill/>
            </p:spPr>
          </p:pic>
        </p:grpSp>
      </p:grpSp>
      <p:grpSp>
        <p:nvGrpSpPr>
          <p:cNvPr id="73" name="Group 72"/>
          <p:cNvGrpSpPr/>
          <p:nvPr/>
        </p:nvGrpSpPr>
        <p:grpSpPr>
          <a:xfrm>
            <a:off x="6196179" y="875200"/>
            <a:ext cx="2885966" cy="1844212"/>
            <a:chOff x="6124673" y="713382"/>
            <a:chExt cx="2830036" cy="1808472"/>
          </a:xfrm>
        </p:grpSpPr>
        <p:sp>
          <p:nvSpPr>
            <p:cNvPr id="197" name="Rectangle 196"/>
            <p:cNvSpPr/>
            <p:nvPr/>
          </p:nvSpPr>
          <p:spPr>
            <a:xfrm>
              <a:off x="6129883" y="713382"/>
              <a:ext cx="1321998" cy="275278"/>
            </a:xfrm>
            <a:prstGeom prst="rect">
              <a:avLst/>
            </a:prstGeom>
          </p:spPr>
          <p:txBody>
            <a:bodyPr wrap="none">
              <a:spAutoFit/>
            </a:bodyPr>
            <a:lstStyle/>
            <a:p>
              <a:pPr algn="ct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Private Cloud Suites</a:t>
              </a:r>
            </a:p>
          </p:txBody>
        </p:sp>
        <p:grpSp>
          <p:nvGrpSpPr>
            <p:cNvPr id="72" name="Group 71"/>
            <p:cNvGrpSpPr/>
            <p:nvPr/>
          </p:nvGrpSpPr>
          <p:grpSpPr>
            <a:xfrm>
              <a:off x="6124673" y="953438"/>
              <a:ext cx="2830036" cy="1568416"/>
              <a:chOff x="6174976" y="953438"/>
              <a:chExt cx="2830036" cy="1568416"/>
            </a:xfrm>
          </p:grpSpPr>
          <p:sp>
            <p:nvSpPr>
              <p:cNvPr id="199" name="Rectangle 198"/>
              <p:cNvSpPr/>
              <p:nvPr/>
            </p:nvSpPr>
            <p:spPr>
              <a:xfrm>
                <a:off x="6662197" y="953438"/>
                <a:ext cx="2342815" cy="1568416"/>
              </a:xfrm>
              <a:prstGeom prst="rect">
                <a:avLst/>
              </a:prstGeom>
            </p:spPr>
            <p:txBody>
              <a:bodyPr wrap="none">
                <a:spAutoFit/>
              </a:bodyPr>
              <a:lstStyle/>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Configuration Management</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Operations Management</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Virtual Environment Management</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Automation &amp; Orchestration</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Service Management (CMDB)</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Identity &amp; Security Management</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Data Protection Management</a:t>
                </a:r>
              </a:p>
              <a:p>
                <a:pPr defTabSz="932229" fontAlgn="base">
                  <a:spcBef>
                    <a:spcPct val="0"/>
                  </a:spcBef>
                  <a:spcAft>
                    <a:spcPct val="0"/>
                  </a:spcAft>
                </a:pPr>
                <a:r>
                  <a:rPr lang="en-US" sz="1224" spc="-52" dirty="0">
                    <a:gradFill>
                      <a:gsLst>
                        <a:gs pos="0">
                          <a:srgbClr val="FFFFFF"/>
                        </a:gs>
                        <a:gs pos="100000">
                          <a:srgbClr val="FFFFFF"/>
                        </a:gs>
                      </a:gsLst>
                      <a:lin ang="5400000" scaled="0"/>
                    </a:gradFill>
                    <a:latin typeface="Segoe UI Light"/>
                    <a:ea typeface="Segoe UI" pitchFamily="34" charset="0"/>
                    <a:cs typeface="Segoe UI" pitchFamily="34" charset="0"/>
                  </a:rPr>
                  <a:t>Application / Workload Management</a:t>
                </a:r>
              </a:p>
            </p:txBody>
          </p:sp>
          <p:pic>
            <p:nvPicPr>
              <p:cNvPr id="326" name="Picture 2" descr="\\MAGNUM\Projects\Microsoft\Cloud Power FY12\Design\ICONS_PNG\Tower.png"/>
              <p:cNvPicPr>
                <a:picLocks noChangeAspect="1" noChangeArrowheads="1"/>
              </p:cNvPicPr>
              <p:nvPr/>
            </p:nvPicPr>
            <p:blipFill>
              <a:blip r:embed="rId24" cstate="email">
                <a:lum bright="100000" contrast="100000"/>
                <a:extLst>
                  <a:ext uri="{28A0092B-C50C-407E-A947-70E740481C1C}">
                    <a14:useLocalDpi xmlns:a14="http://schemas.microsoft.com/office/drawing/2010/main"/>
                  </a:ext>
                </a:extLst>
              </a:blip>
              <a:stretch>
                <a:fillRect/>
              </a:stretch>
            </p:blipFill>
            <p:spPr bwMode="auto">
              <a:xfrm>
                <a:off x="6174976" y="953438"/>
                <a:ext cx="487221" cy="487221"/>
              </a:xfrm>
              <a:prstGeom prst="rect">
                <a:avLst/>
              </a:prstGeom>
              <a:noFill/>
            </p:spPr>
          </p:pic>
        </p:grpSp>
      </p:grpSp>
      <p:grpSp>
        <p:nvGrpSpPr>
          <p:cNvPr id="3080" name="Group 3079"/>
          <p:cNvGrpSpPr/>
          <p:nvPr/>
        </p:nvGrpSpPr>
        <p:grpSpPr>
          <a:xfrm>
            <a:off x="5950652" y="1794289"/>
            <a:ext cx="6087904" cy="4360673"/>
            <a:chOff x="5833598" y="1759029"/>
            <a:chExt cx="5969920" cy="4276164"/>
          </a:xfrm>
        </p:grpSpPr>
        <p:sp>
          <p:nvSpPr>
            <p:cNvPr id="349" name="TextBox 348"/>
            <p:cNvSpPr txBox="1"/>
            <p:nvPr/>
          </p:nvSpPr>
          <p:spPr>
            <a:xfrm>
              <a:off x="6317977" y="2546235"/>
              <a:ext cx="5485541" cy="2216431"/>
            </a:xfrm>
            <a:prstGeom prst="rect">
              <a:avLst/>
            </a:prstGeom>
            <a:noFill/>
          </p:spPr>
          <p:txBody>
            <a:bodyPr wrap="square" lIns="0" tIns="0" rIns="0" bIns="0" rtlCol="0">
              <a:spAutoFit/>
            </a:bodyPr>
            <a:lstStyle/>
            <a:p>
              <a:pPr defTabSz="1243075"/>
              <a:r>
                <a:rPr lang="en-US" sz="4896" i="1" dirty="0">
                  <a:gradFill>
                    <a:gsLst>
                      <a:gs pos="0">
                        <a:srgbClr val="FFFFFF">
                          <a:lumMod val="75000"/>
                          <a:lumOff val="25000"/>
                        </a:srgbClr>
                      </a:gs>
                      <a:gs pos="80000">
                        <a:srgbClr val="FFFFFF">
                          <a:lumMod val="65000"/>
                          <a:lumOff val="35000"/>
                        </a:srgbClr>
                      </a:gs>
                    </a:gsLst>
                    <a:lin ang="16200000" scaled="0"/>
                  </a:gradFill>
                </a:rPr>
                <a:t>Which </a:t>
              </a:r>
              <a:r>
                <a:rPr lang="en-US" sz="4896" i="1" dirty="0">
                  <a:solidFill>
                    <a:srgbClr val="00AEEF">
                      <a:lumMod val="40000"/>
                      <a:lumOff val="60000"/>
                    </a:srgbClr>
                  </a:solidFill>
                </a:rPr>
                <a:t>Private Cloud </a:t>
              </a:r>
              <a:r>
                <a:rPr lang="en-US" sz="4896" i="1" dirty="0">
                  <a:solidFill>
                    <a:srgbClr val="FFC000"/>
                  </a:solidFill>
                </a:rPr>
                <a:t>project</a:t>
              </a:r>
              <a:r>
                <a:rPr lang="en-US" sz="4896" i="1" dirty="0">
                  <a:solidFill>
                    <a:srgbClr val="00AEEF">
                      <a:lumMod val="40000"/>
                      <a:lumOff val="60000"/>
                    </a:srgbClr>
                  </a:solidFill>
                </a:rPr>
                <a:t> </a:t>
              </a:r>
              <a:r>
                <a:rPr lang="en-US" sz="4896" i="1" dirty="0">
                  <a:gradFill>
                    <a:gsLst>
                      <a:gs pos="0">
                        <a:srgbClr val="FFFFFF">
                          <a:lumMod val="75000"/>
                          <a:lumOff val="25000"/>
                        </a:srgbClr>
                      </a:gs>
                      <a:gs pos="80000">
                        <a:srgbClr val="FFFFFF">
                          <a:lumMod val="65000"/>
                          <a:lumOff val="35000"/>
                        </a:srgbClr>
                      </a:gs>
                    </a:gsLst>
                    <a:lin ang="16200000" scaled="0"/>
                  </a:gradFill>
                </a:rPr>
                <a:t>are you working on?</a:t>
              </a:r>
            </a:p>
          </p:txBody>
        </p:sp>
        <p:grpSp>
          <p:nvGrpSpPr>
            <p:cNvPr id="3079" name="Group 3078"/>
            <p:cNvGrpSpPr/>
            <p:nvPr/>
          </p:nvGrpSpPr>
          <p:grpSpPr>
            <a:xfrm>
              <a:off x="5833598" y="1759029"/>
              <a:ext cx="484382" cy="4276164"/>
              <a:chOff x="5833598" y="1759029"/>
              <a:chExt cx="484382" cy="4276164"/>
            </a:xfrm>
          </p:grpSpPr>
          <p:cxnSp>
            <p:nvCxnSpPr>
              <p:cNvPr id="351" name="Straight Arrow Connector 350"/>
              <p:cNvCxnSpPr>
                <a:endCxn id="304" idx="3"/>
              </p:cNvCxnSpPr>
              <p:nvPr/>
            </p:nvCxnSpPr>
            <p:spPr>
              <a:xfrm flipH="1" flipV="1">
                <a:off x="5879112" y="1759029"/>
                <a:ext cx="438868" cy="1906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endCxn id="183" idx="3"/>
              </p:cNvCxnSpPr>
              <p:nvPr/>
            </p:nvCxnSpPr>
            <p:spPr>
              <a:xfrm flipH="1" flipV="1">
                <a:off x="5833598" y="3444576"/>
                <a:ext cx="484382" cy="2209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a:stCxn id="349" idx="1"/>
              </p:cNvCxnSpPr>
              <p:nvPr/>
            </p:nvCxnSpPr>
            <p:spPr>
              <a:xfrm flipH="1">
                <a:off x="5837473" y="3654450"/>
                <a:ext cx="480504" cy="11735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349" idx="1"/>
              </p:cNvCxnSpPr>
              <p:nvPr/>
            </p:nvCxnSpPr>
            <p:spPr>
              <a:xfrm flipH="1">
                <a:off x="5879116" y="3654450"/>
                <a:ext cx="438861" cy="23807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43148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anim calcmode="lin" valueType="num">
                                      <p:cBhvr>
                                        <p:cTn id="8" dur="500" fill="hold"/>
                                        <p:tgtEl>
                                          <p:spTgt spid="339"/>
                                        </p:tgtEl>
                                        <p:attrNameLst>
                                          <p:attrName>ppt_x</p:attrName>
                                        </p:attrNameLst>
                                      </p:cBhvr>
                                      <p:tavLst>
                                        <p:tav tm="0">
                                          <p:val>
                                            <p:strVal val="#ppt_x"/>
                                          </p:val>
                                        </p:tav>
                                        <p:tav tm="100000">
                                          <p:val>
                                            <p:strVal val="#ppt_x"/>
                                          </p:val>
                                        </p:tav>
                                      </p:tavLst>
                                    </p:anim>
                                    <p:anim calcmode="lin" valueType="num">
                                      <p:cBhvr>
                                        <p:cTn id="9" dur="500" fill="hold"/>
                                        <p:tgtEl>
                                          <p:spTgt spid="3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71"/>
                                        </p:tgtEl>
                                        <p:attrNameLst>
                                          <p:attrName>style.visibility</p:attrName>
                                        </p:attrNameLst>
                                      </p:cBhvr>
                                      <p:to>
                                        <p:strVal val="visible"/>
                                      </p:to>
                                    </p:set>
                                    <p:animEffect transition="in" filter="fade">
                                      <p:cBhvr>
                                        <p:cTn id="14" dur="500"/>
                                        <p:tgtEl>
                                          <p:spTgt spid="2071"/>
                                        </p:tgtEl>
                                      </p:cBhvr>
                                    </p:animEffect>
                                    <p:anim calcmode="lin" valueType="num">
                                      <p:cBhvr>
                                        <p:cTn id="15" dur="500" fill="hold"/>
                                        <p:tgtEl>
                                          <p:spTgt spid="2071"/>
                                        </p:tgtEl>
                                        <p:attrNameLst>
                                          <p:attrName>ppt_x</p:attrName>
                                        </p:attrNameLst>
                                      </p:cBhvr>
                                      <p:tavLst>
                                        <p:tav tm="0">
                                          <p:val>
                                            <p:strVal val="#ppt_x"/>
                                          </p:val>
                                        </p:tav>
                                        <p:tav tm="100000">
                                          <p:val>
                                            <p:strVal val="#ppt_x"/>
                                          </p:val>
                                        </p:tav>
                                      </p:tavLst>
                                    </p:anim>
                                    <p:anim calcmode="lin" valueType="num">
                                      <p:cBhvr>
                                        <p:cTn id="16" dur="500" fill="hold"/>
                                        <p:tgtEl>
                                          <p:spTgt spid="20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68"/>
                                        </p:tgtEl>
                                        <p:attrNameLst>
                                          <p:attrName>style.visibility</p:attrName>
                                        </p:attrNameLst>
                                      </p:cBhvr>
                                      <p:to>
                                        <p:strVal val="visible"/>
                                      </p:to>
                                    </p:set>
                                    <p:animEffect transition="in" filter="fade">
                                      <p:cBhvr>
                                        <p:cTn id="21" dur="500"/>
                                        <p:tgtEl>
                                          <p:spTgt spid="2068"/>
                                        </p:tgtEl>
                                      </p:cBhvr>
                                    </p:animEffect>
                                    <p:anim calcmode="lin" valueType="num">
                                      <p:cBhvr>
                                        <p:cTn id="22" dur="500" fill="hold"/>
                                        <p:tgtEl>
                                          <p:spTgt spid="2068"/>
                                        </p:tgtEl>
                                        <p:attrNameLst>
                                          <p:attrName>ppt_x</p:attrName>
                                        </p:attrNameLst>
                                      </p:cBhvr>
                                      <p:tavLst>
                                        <p:tav tm="0">
                                          <p:val>
                                            <p:strVal val="#ppt_x"/>
                                          </p:val>
                                        </p:tav>
                                        <p:tav tm="100000">
                                          <p:val>
                                            <p:strVal val="#ppt_x"/>
                                          </p:val>
                                        </p:tav>
                                      </p:tavLst>
                                    </p:anim>
                                    <p:anim calcmode="lin" valueType="num">
                                      <p:cBhvr>
                                        <p:cTn id="23" dur="500" fill="hold"/>
                                        <p:tgtEl>
                                          <p:spTgt spid="206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070"/>
                                        </p:tgtEl>
                                        <p:attrNameLst>
                                          <p:attrName>style.visibility</p:attrName>
                                        </p:attrNameLst>
                                      </p:cBhvr>
                                      <p:to>
                                        <p:strVal val="visible"/>
                                      </p:to>
                                    </p:set>
                                    <p:animEffect transition="in" filter="fade">
                                      <p:cBhvr>
                                        <p:cTn id="28" dur="500"/>
                                        <p:tgtEl>
                                          <p:spTgt spid="2070"/>
                                        </p:tgtEl>
                                      </p:cBhvr>
                                    </p:animEffect>
                                    <p:anim calcmode="lin" valueType="num">
                                      <p:cBhvr>
                                        <p:cTn id="29" dur="500" fill="hold"/>
                                        <p:tgtEl>
                                          <p:spTgt spid="2070"/>
                                        </p:tgtEl>
                                        <p:attrNameLst>
                                          <p:attrName>ppt_x</p:attrName>
                                        </p:attrNameLst>
                                      </p:cBhvr>
                                      <p:tavLst>
                                        <p:tav tm="0">
                                          <p:val>
                                            <p:strVal val="#ppt_x"/>
                                          </p:val>
                                        </p:tav>
                                        <p:tav tm="100000">
                                          <p:val>
                                            <p:strVal val="#ppt_x"/>
                                          </p:val>
                                        </p:tav>
                                      </p:tavLst>
                                    </p:anim>
                                    <p:anim calcmode="lin" valueType="num">
                                      <p:cBhvr>
                                        <p:cTn id="30" dur="500" fill="hold"/>
                                        <p:tgtEl>
                                          <p:spTgt spid="207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rctx="PPT">
                                        <p:cTn id="34" dur="indefinite"/>
                                        <p:tgtEl>
                                          <p:spTgt spid="2071"/>
                                        </p:tgtEl>
                                        <p:attrNameLst>
                                          <p:attrName>style.opacity</p:attrName>
                                        </p:attrNameLst>
                                      </p:cBhvr>
                                      <p:to>
                                        <p:strVal val="0.1"/>
                                      </p:to>
                                    </p:set>
                                    <p:animEffect filter="image" prLst="opacity: 0.1">
                                      <p:cBhvr rctx="IE">
                                        <p:cTn id="35" dur="indefinite"/>
                                        <p:tgtEl>
                                          <p:spTgt spid="2071"/>
                                        </p:tgtEl>
                                      </p:cBhvr>
                                    </p:animEffect>
                                  </p:childTnLst>
                                </p:cTn>
                              </p:par>
                              <p:par>
                                <p:cTn id="36" presetID="9" presetClass="emph" presetSubtype="0" nodeType="withEffect">
                                  <p:stCondLst>
                                    <p:cond delay="0"/>
                                  </p:stCondLst>
                                  <p:childTnLst>
                                    <p:set>
                                      <p:cBhvr rctx="PPT">
                                        <p:cTn id="37" dur="indefinite"/>
                                        <p:tgtEl>
                                          <p:spTgt spid="2068"/>
                                        </p:tgtEl>
                                        <p:attrNameLst>
                                          <p:attrName>style.opacity</p:attrName>
                                        </p:attrNameLst>
                                      </p:cBhvr>
                                      <p:to>
                                        <p:strVal val="0.1"/>
                                      </p:to>
                                    </p:set>
                                    <p:animEffect filter="image" prLst="opacity: 0.1">
                                      <p:cBhvr rctx="IE">
                                        <p:cTn id="38" dur="indefinite"/>
                                        <p:tgtEl>
                                          <p:spTgt spid="2068"/>
                                        </p:tgtEl>
                                      </p:cBhvr>
                                    </p:animEffect>
                                  </p:childTnLst>
                                </p:cTn>
                              </p:par>
                              <p:par>
                                <p:cTn id="39" presetID="9" presetClass="emph" presetSubtype="0" grpId="1" nodeType="withEffect">
                                  <p:stCondLst>
                                    <p:cond delay="0"/>
                                  </p:stCondLst>
                                  <p:childTnLst>
                                    <p:set>
                                      <p:cBhvr rctx="PPT">
                                        <p:cTn id="40" dur="indefinite"/>
                                        <p:tgtEl>
                                          <p:spTgt spid="2070"/>
                                        </p:tgtEl>
                                        <p:attrNameLst>
                                          <p:attrName>style.opacity</p:attrName>
                                        </p:attrNameLst>
                                      </p:cBhvr>
                                      <p:to>
                                        <p:strVal val="0.1"/>
                                      </p:to>
                                    </p:set>
                                    <p:animEffect filter="image" prLst="opacity: 0.1">
                                      <p:cBhvr rctx="IE">
                                        <p:cTn id="41" dur="indefinite"/>
                                        <p:tgtEl>
                                          <p:spTgt spid="2070"/>
                                        </p:tgtEl>
                                      </p:cBhvr>
                                    </p:animEffect>
                                  </p:childTnLst>
                                </p:cTn>
                              </p:par>
                            </p:childTnLst>
                          </p:cTn>
                        </p:par>
                        <p:par>
                          <p:cTn id="42" fill="hold">
                            <p:stCondLst>
                              <p:cond delay="0"/>
                            </p:stCondLst>
                            <p:childTnLst>
                              <p:par>
                                <p:cTn id="43" presetID="47" presetClass="entr" presetSubtype="0" fill="hold" nodeType="afterEffect">
                                  <p:stCondLst>
                                    <p:cond delay="0"/>
                                  </p:stCondLst>
                                  <p:childTnLst>
                                    <p:set>
                                      <p:cBhvr>
                                        <p:cTn id="44" dur="1" fill="hold">
                                          <p:stCondLst>
                                            <p:cond delay="0"/>
                                          </p:stCondLst>
                                        </p:cTn>
                                        <p:tgtEl>
                                          <p:spTgt spid="336"/>
                                        </p:tgtEl>
                                        <p:attrNameLst>
                                          <p:attrName>style.visibility</p:attrName>
                                        </p:attrNameLst>
                                      </p:cBhvr>
                                      <p:to>
                                        <p:strVal val="visible"/>
                                      </p:to>
                                    </p:set>
                                    <p:animEffect transition="in" filter="fade">
                                      <p:cBhvr>
                                        <p:cTn id="45" dur="500"/>
                                        <p:tgtEl>
                                          <p:spTgt spid="336"/>
                                        </p:tgtEl>
                                      </p:cBhvr>
                                    </p:animEffect>
                                    <p:anim calcmode="lin" valueType="num">
                                      <p:cBhvr>
                                        <p:cTn id="46" dur="500" fill="hold"/>
                                        <p:tgtEl>
                                          <p:spTgt spid="336"/>
                                        </p:tgtEl>
                                        <p:attrNameLst>
                                          <p:attrName>ppt_x</p:attrName>
                                        </p:attrNameLst>
                                      </p:cBhvr>
                                      <p:tavLst>
                                        <p:tav tm="0">
                                          <p:val>
                                            <p:strVal val="#ppt_x"/>
                                          </p:val>
                                        </p:tav>
                                        <p:tav tm="100000">
                                          <p:val>
                                            <p:strVal val="#ppt_x"/>
                                          </p:val>
                                        </p:tav>
                                      </p:tavLst>
                                    </p:anim>
                                    <p:anim calcmode="lin" valueType="num">
                                      <p:cBhvr>
                                        <p:cTn id="47" dur="500" fill="hold"/>
                                        <p:tgtEl>
                                          <p:spTgt spid="33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337"/>
                                        </p:tgtEl>
                                        <p:attrNameLst>
                                          <p:attrName>style.visibility</p:attrName>
                                        </p:attrNameLst>
                                      </p:cBhvr>
                                      <p:to>
                                        <p:strVal val="visible"/>
                                      </p:to>
                                    </p:set>
                                    <p:animEffect transition="in" filter="fade">
                                      <p:cBhvr>
                                        <p:cTn id="52" dur="500"/>
                                        <p:tgtEl>
                                          <p:spTgt spid="337"/>
                                        </p:tgtEl>
                                      </p:cBhvr>
                                    </p:animEffect>
                                    <p:anim calcmode="lin" valueType="num">
                                      <p:cBhvr>
                                        <p:cTn id="53" dur="500" fill="hold"/>
                                        <p:tgtEl>
                                          <p:spTgt spid="337"/>
                                        </p:tgtEl>
                                        <p:attrNameLst>
                                          <p:attrName>ppt_x</p:attrName>
                                        </p:attrNameLst>
                                      </p:cBhvr>
                                      <p:tavLst>
                                        <p:tav tm="0">
                                          <p:val>
                                            <p:strVal val="#ppt_x"/>
                                          </p:val>
                                        </p:tav>
                                        <p:tav tm="100000">
                                          <p:val>
                                            <p:strVal val="#ppt_x"/>
                                          </p:val>
                                        </p:tav>
                                      </p:tavLst>
                                    </p:anim>
                                    <p:anim calcmode="lin" valueType="num">
                                      <p:cBhvr>
                                        <p:cTn id="54" dur="500" fill="hold"/>
                                        <p:tgtEl>
                                          <p:spTgt spid="33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338"/>
                                        </p:tgtEl>
                                        <p:attrNameLst>
                                          <p:attrName>style.visibility</p:attrName>
                                        </p:attrNameLst>
                                      </p:cBhvr>
                                      <p:to>
                                        <p:strVal val="visible"/>
                                      </p:to>
                                    </p:set>
                                    <p:animEffect transition="in" filter="fade">
                                      <p:cBhvr>
                                        <p:cTn id="59" dur="500"/>
                                        <p:tgtEl>
                                          <p:spTgt spid="338"/>
                                        </p:tgtEl>
                                      </p:cBhvr>
                                    </p:animEffect>
                                    <p:anim calcmode="lin" valueType="num">
                                      <p:cBhvr>
                                        <p:cTn id="60" dur="500" fill="hold"/>
                                        <p:tgtEl>
                                          <p:spTgt spid="338"/>
                                        </p:tgtEl>
                                        <p:attrNameLst>
                                          <p:attrName>ppt_x</p:attrName>
                                        </p:attrNameLst>
                                      </p:cBhvr>
                                      <p:tavLst>
                                        <p:tav tm="0">
                                          <p:val>
                                            <p:strVal val="#ppt_x"/>
                                          </p:val>
                                        </p:tav>
                                        <p:tav tm="100000">
                                          <p:val>
                                            <p:strVal val="#ppt_x"/>
                                          </p:val>
                                        </p:tav>
                                      </p:tavLst>
                                    </p:anim>
                                    <p:anim calcmode="lin" valueType="num">
                                      <p:cBhvr>
                                        <p:cTn id="61" dur="500" fill="hold"/>
                                        <p:tgtEl>
                                          <p:spTgt spid="33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fade">
                                      <p:cBhvr>
                                        <p:cTn id="66" dur="500"/>
                                        <p:tgtEl>
                                          <p:spTgt spid="135"/>
                                        </p:tgtEl>
                                      </p:cBhvr>
                                    </p:animEffect>
                                    <p:anim calcmode="lin" valueType="num">
                                      <p:cBhvr>
                                        <p:cTn id="67" dur="500" fill="hold"/>
                                        <p:tgtEl>
                                          <p:spTgt spid="135"/>
                                        </p:tgtEl>
                                        <p:attrNameLst>
                                          <p:attrName>ppt_x</p:attrName>
                                        </p:attrNameLst>
                                      </p:cBhvr>
                                      <p:tavLst>
                                        <p:tav tm="0">
                                          <p:val>
                                            <p:strVal val="#ppt_x"/>
                                          </p:val>
                                        </p:tav>
                                        <p:tav tm="100000">
                                          <p:val>
                                            <p:strVal val="#ppt_x"/>
                                          </p:val>
                                        </p:tav>
                                      </p:tavLst>
                                    </p:anim>
                                    <p:anim calcmode="lin" valueType="num">
                                      <p:cBhvr>
                                        <p:cTn id="68"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9" presetClass="emph" presetSubtype="0" nodeType="clickEffect">
                                  <p:stCondLst>
                                    <p:cond delay="0"/>
                                  </p:stCondLst>
                                  <p:childTnLst>
                                    <p:set>
                                      <p:cBhvr rctx="PPT">
                                        <p:cTn id="72" dur="indefinite"/>
                                        <p:tgtEl>
                                          <p:spTgt spid="337"/>
                                        </p:tgtEl>
                                        <p:attrNameLst>
                                          <p:attrName>style.opacity</p:attrName>
                                        </p:attrNameLst>
                                      </p:cBhvr>
                                      <p:to>
                                        <p:strVal val="0.1"/>
                                      </p:to>
                                    </p:set>
                                    <p:animEffect filter="image" prLst="opacity: 0.1">
                                      <p:cBhvr rctx="IE">
                                        <p:cTn id="73" dur="indefinite"/>
                                        <p:tgtEl>
                                          <p:spTgt spid="337"/>
                                        </p:tgtEl>
                                      </p:cBhvr>
                                    </p:animEffect>
                                  </p:childTnLst>
                                </p:cTn>
                              </p:par>
                              <p:par>
                                <p:cTn id="74" presetID="9" presetClass="emph" presetSubtype="0" nodeType="withEffect">
                                  <p:stCondLst>
                                    <p:cond delay="0"/>
                                  </p:stCondLst>
                                  <p:childTnLst>
                                    <p:set>
                                      <p:cBhvr rctx="PPT">
                                        <p:cTn id="75" dur="indefinite"/>
                                        <p:tgtEl>
                                          <p:spTgt spid="338"/>
                                        </p:tgtEl>
                                        <p:attrNameLst>
                                          <p:attrName>style.opacity</p:attrName>
                                        </p:attrNameLst>
                                      </p:cBhvr>
                                      <p:to>
                                        <p:strVal val="0.1"/>
                                      </p:to>
                                    </p:set>
                                    <p:animEffect filter="image" prLst="opacity: 0.1">
                                      <p:cBhvr rctx="IE">
                                        <p:cTn id="76" dur="indefinite"/>
                                        <p:tgtEl>
                                          <p:spTgt spid="338"/>
                                        </p:tgtEl>
                                      </p:cBhvr>
                                    </p:animEffect>
                                  </p:childTnLst>
                                </p:cTn>
                              </p:par>
                              <p:par>
                                <p:cTn id="77" presetID="9" presetClass="emph" presetSubtype="0" grpId="1" nodeType="withEffect">
                                  <p:stCondLst>
                                    <p:cond delay="0"/>
                                  </p:stCondLst>
                                  <p:childTnLst>
                                    <p:set>
                                      <p:cBhvr rctx="PPT">
                                        <p:cTn id="78" dur="indefinite"/>
                                        <p:tgtEl>
                                          <p:spTgt spid="135"/>
                                        </p:tgtEl>
                                        <p:attrNameLst>
                                          <p:attrName>style.opacity</p:attrName>
                                        </p:attrNameLst>
                                      </p:cBhvr>
                                      <p:to>
                                        <p:strVal val="0.1"/>
                                      </p:to>
                                    </p:set>
                                    <p:animEffect filter="image" prLst="opacity: 0.1">
                                      <p:cBhvr rctx="IE">
                                        <p:cTn id="79" dur="indefinite"/>
                                        <p:tgtEl>
                                          <p:spTgt spid="135"/>
                                        </p:tgtEl>
                                      </p:cBhvr>
                                    </p:animEffect>
                                  </p:childTnLst>
                                </p:cTn>
                              </p:par>
                            </p:childTnLst>
                          </p:cTn>
                        </p:par>
                        <p:par>
                          <p:cTn id="80" fill="hold">
                            <p:stCondLst>
                              <p:cond delay="0"/>
                            </p:stCondLst>
                            <p:childTnLst>
                              <p:par>
                                <p:cTn id="81" presetID="47" presetClass="entr" presetSubtype="0"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500"/>
                                        <p:tgtEl>
                                          <p:spTgt spid="75"/>
                                        </p:tgtEl>
                                      </p:cBhvr>
                                    </p:animEffect>
                                    <p:anim calcmode="lin" valueType="num">
                                      <p:cBhvr>
                                        <p:cTn id="84" dur="500" fill="hold"/>
                                        <p:tgtEl>
                                          <p:spTgt spid="75"/>
                                        </p:tgtEl>
                                        <p:attrNameLst>
                                          <p:attrName>ppt_x</p:attrName>
                                        </p:attrNameLst>
                                      </p:cBhvr>
                                      <p:tavLst>
                                        <p:tav tm="0">
                                          <p:val>
                                            <p:strVal val="#ppt_x"/>
                                          </p:val>
                                        </p:tav>
                                        <p:tav tm="100000">
                                          <p:val>
                                            <p:strVal val="#ppt_x"/>
                                          </p:val>
                                        </p:tav>
                                      </p:tavLst>
                                    </p:anim>
                                    <p:anim calcmode="lin" valueType="num">
                                      <p:cBhvr>
                                        <p:cTn id="85"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anim calcmode="lin" valueType="num">
                                      <p:cBhvr>
                                        <p:cTn id="91" dur="500" fill="hold"/>
                                        <p:tgtEl>
                                          <p:spTgt spid="31"/>
                                        </p:tgtEl>
                                        <p:attrNameLst>
                                          <p:attrName>ppt_x</p:attrName>
                                        </p:attrNameLst>
                                      </p:cBhvr>
                                      <p:tavLst>
                                        <p:tav tm="0">
                                          <p:val>
                                            <p:strVal val="#ppt_x"/>
                                          </p:val>
                                        </p:tav>
                                        <p:tav tm="100000">
                                          <p:val>
                                            <p:strVal val="#ppt_x"/>
                                          </p:val>
                                        </p:tav>
                                      </p:tavLst>
                                    </p:anim>
                                    <p:anim calcmode="lin" valueType="num">
                                      <p:cBhvr>
                                        <p:cTn id="92"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anim calcmode="lin" valueType="num">
                                      <p:cBhvr>
                                        <p:cTn id="98" dur="500" fill="hold"/>
                                        <p:tgtEl>
                                          <p:spTgt spid="74"/>
                                        </p:tgtEl>
                                        <p:attrNameLst>
                                          <p:attrName>ppt_x</p:attrName>
                                        </p:attrNameLst>
                                      </p:cBhvr>
                                      <p:tavLst>
                                        <p:tav tm="0">
                                          <p:val>
                                            <p:strVal val="#ppt_x"/>
                                          </p:val>
                                        </p:tav>
                                        <p:tav tm="100000">
                                          <p:val>
                                            <p:strVal val="#ppt_x"/>
                                          </p:val>
                                        </p:tav>
                                      </p:tavLst>
                                    </p:anim>
                                    <p:anim calcmode="lin" valueType="num">
                                      <p:cBhvr>
                                        <p:cTn id="99" dur="5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148"/>
                                        </p:tgtEl>
                                        <p:attrNameLst>
                                          <p:attrName>style.visibility</p:attrName>
                                        </p:attrNameLst>
                                      </p:cBhvr>
                                      <p:to>
                                        <p:strVal val="visible"/>
                                      </p:to>
                                    </p:set>
                                    <p:animEffect transition="in" filter="fade">
                                      <p:cBhvr>
                                        <p:cTn id="104" dur="500"/>
                                        <p:tgtEl>
                                          <p:spTgt spid="148"/>
                                        </p:tgtEl>
                                      </p:cBhvr>
                                    </p:animEffect>
                                    <p:anim calcmode="lin" valueType="num">
                                      <p:cBhvr>
                                        <p:cTn id="105" dur="500" fill="hold"/>
                                        <p:tgtEl>
                                          <p:spTgt spid="148"/>
                                        </p:tgtEl>
                                        <p:attrNameLst>
                                          <p:attrName>ppt_x</p:attrName>
                                        </p:attrNameLst>
                                      </p:cBhvr>
                                      <p:tavLst>
                                        <p:tav tm="0">
                                          <p:val>
                                            <p:strVal val="#ppt_x"/>
                                          </p:val>
                                        </p:tav>
                                        <p:tav tm="100000">
                                          <p:val>
                                            <p:strVal val="#ppt_x"/>
                                          </p:val>
                                        </p:tav>
                                      </p:tavLst>
                                    </p:anim>
                                    <p:anim calcmode="lin" valueType="num">
                                      <p:cBhvr>
                                        <p:cTn id="106"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9" presetClass="emph" presetSubtype="0" nodeType="clickEffect">
                                  <p:stCondLst>
                                    <p:cond delay="0"/>
                                  </p:stCondLst>
                                  <p:childTnLst>
                                    <p:set>
                                      <p:cBhvr rctx="PPT">
                                        <p:cTn id="110" dur="indefinite"/>
                                        <p:tgtEl>
                                          <p:spTgt spid="31"/>
                                        </p:tgtEl>
                                        <p:attrNameLst>
                                          <p:attrName>style.opacity</p:attrName>
                                        </p:attrNameLst>
                                      </p:cBhvr>
                                      <p:to>
                                        <p:strVal val="0.1"/>
                                      </p:to>
                                    </p:set>
                                    <p:animEffect filter="image" prLst="opacity: 0.1">
                                      <p:cBhvr rctx="IE">
                                        <p:cTn id="111" dur="indefinite"/>
                                        <p:tgtEl>
                                          <p:spTgt spid="31"/>
                                        </p:tgtEl>
                                      </p:cBhvr>
                                    </p:animEffect>
                                  </p:childTnLst>
                                </p:cTn>
                              </p:par>
                              <p:par>
                                <p:cTn id="112" presetID="9" presetClass="emph" presetSubtype="0" nodeType="withEffect">
                                  <p:stCondLst>
                                    <p:cond delay="0"/>
                                  </p:stCondLst>
                                  <p:childTnLst>
                                    <p:set>
                                      <p:cBhvr rctx="PPT">
                                        <p:cTn id="113" dur="indefinite"/>
                                        <p:tgtEl>
                                          <p:spTgt spid="74"/>
                                        </p:tgtEl>
                                        <p:attrNameLst>
                                          <p:attrName>style.opacity</p:attrName>
                                        </p:attrNameLst>
                                      </p:cBhvr>
                                      <p:to>
                                        <p:strVal val="0.1"/>
                                      </p:to>
                                    </p:set>
                                    <p:animEffect filter="image" prLst="opacity: 0.1">
                                      <p:cBhvr rctx="IE">
                                        <p:cTn id="114" dur="indefinite"/>
                                        <p:tgtEl>
                                          <p:spTgt spid="74"/>
                                        </p:tgtEl>
                                      </p:cBhvr>
                                    </p:animEffect>
                                  </p:childTnLst>
                                </p:cTn>
                              </p:par>
                              <p:par>
                                <p:cTn id="115" presetID="9" presetClass="emph" presetSubtype="0" grpId="1" nodeType="withEffect">
                                  <p:stCondLst>
                                    <p:cond delay="0"/>
                                  </p:stCondLst>
                                  <p:childTnLst>
                                    <p:set>
                                      <p:cBhvr rctx="PPT">
                                        <p:cTn id="116" dur="indefinite"/>
                                        <p:tgtEl>
                                          <p:spTgt spid="148"/>
                                        </p:tgtEl>
                                        <p:attrNameLst>
                                          <p:attrName>style.opacity</p:attrName>
                                        </p:attrNameLst>
                                      </p:cBhvr>
                                      <p:to>
                                        <p:strVal val="0.1"/>
                                      </p:to>
                                    </p:set>
                                    <p:animEffect filter="image" prLst="opacity: 0.1">
                                      <p:cBhvr rctx="IE">
                                        <p:cTn id="117" dur="indefinite"/>
                                        <p:tgtEl>
                                          <p:spTgt spid="148"/>
                                        </p:tgtEl>
                                      </p:cBhvr>
                                    </p:animEffect>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nodeType="clickEffect">
                                  <p:stCondLst>
                                    <p:cond delay="0"/>
                                  </p:stCondLst>
                                  <p:childTnLst>
                                    <p:set>
                                      <p:cBhvr>
                                        <p:cTn id="121" dur="1" fill="hold">
                                          <p:stCondLst>
                                            <p:cond delay="0"/>
                                          </p:stCondLst>
                                        </p:cTn>
                                        <p:tgtEl>
                                          <p:spTgt spid="344"/>
                                        </p:tgtEl>
                                        <p:attrNameLst>
                                          <p:attrName>style.visibility</p:attrName>
                                        </p:attrNameLst>
                                      </p:cBhvr>
                                      <p:to>
                                        <p:strVal val="visible"/>
                                      </p:to>
                                    </p:set>
                                    <p:animEffect transition="in" filter="fade">
                                      <p:cBhvr>
                                        <p:cTn id="122" dur="500"/>
                                        <p:tgtEl>
                                          <p:spTgt spid="344"/>
                                        </p:tgtEl>
                                      </p:cBhvr>
                                    </p:animEffect>
                                    <p:anim calcmode="lin" valueType="num">
                                      <p:cBhvr>
                                        <p:cTn id="123" dur="500" fill="hold"/>
                                        <p:tgtEl>
                                          <p:spTgt spid="344"/>
                                        </p:tgtEl>
                                        <p:attrNameLst>
                                          <p:attrName>ppt_x</p:attrName>
                                        </p:attrNameLst>
                                      </p:cBhvr>
                                      <p:tavLst>
                                        <p:tav tm="0">
                                          <p:val>
                                            <p:strVal val="#ppt_x"/>
                                          </p:val>
                                        </p:tav>
                                        <p:tav tm="100000">
                                          <p:val>
                                            <p:strVal val="#ppt_x"/>
                                          </p:val>
                                        </p:tav>
                                      </p:tavLst>
                                    </p:anim>
                                    <p:anim calcmode="lin" valueType="num">
                                      <p:cBhvr>
                                        <p:cTn id="124" dur="500" fill="hold"/>
                                        <p:tgtEl>
                                          <p:spTgt spid="344"/>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nodeType="clickEffect">
                                  <p:stCondLst>
                                    <p:cond delay="0"/>
                                  </p:stCondLst>
                                  <p:childTnLst>
                                    <p:set>
                                      <p:cBhvr>
                                        <p:cTn id="128" dur="1" fill="hold">
                                          <p:stCondLst>
                                            <p:cond delay="0"/>
                                          </p:stCondLst>
                                        </p:cTn>
                                        <p:tgtEl>
                                          <p:spTgt spid="70"/>
                                        </p:tgtEl>
                                        <p:attrNameLst>
                                          <p:attrName>style.visibility</p:attrName>
                                        </p:attrNameLst>
                                      </p:cBhvr>
                                      <p:to>
                                        <p:strVal val="visible"/>
                                      </p:to>
                                    </p:set>
                                    <p:animEffect transition="in" filter="fade">
                                      <p:cBhvr>
                                        <p:cTn id="129" dur="500"/>
                                        <p:tgtEl>
                                          <p:spTgt spid="70"/>
                                        </p:tgtEl>
                                      </p:cBhvr>
                                    </p:animEffect>
                                    <p:anim calcmode="lin" valueType="num">
                                      <p:cBhvr>
                                        <p:cTn id="130" dur="500" fill="hold"/>
                                        <p:tgtEl>
                                          <p:spTgt spid="70"/>
                                        </p:tgtEl>
                                        <p:attrNameLst>
                                          <p:attrName>ppt_x</p:attrName>
                                        </p:attrNameLst>
                                      </p:cBhvr>
                                      <p:tavLst>
                                        <p:tav tm="0">
                                          <p:val>
                                            <p:strVal val="#ppt_x"/>
                                          </p:val>
                                        </p:tav>
                                        <p:tav tm="100000">
                                          <p:val>
                                            <p:strVal val="#ppt_x"/>
                                          </p:val>
                                        </p:tav>
                                      </p:tavLst>
                                    </p:anim>
                                    <p:anim calcmode="lin" valueType="num">
                                      <p:cBhvr>
                                        <p:cTn id="131"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nodeType="click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fade">
                                      <p:cBhvr>
                                        <p:cTn id="136" dur="500"/>
                                        <p:tgtEl>
                                          <p:spTgt spid="73"/>
                                        </p:tgtEl>
                                      </p:cBhvr>
                                    </p:animEffect>
                                    <p:anim calcmode="lin" valueType="num">
                                      <p:cBhvr>
                                        <p:cTn id="137" dur="500" fill="hold"/>
                                        <p:tgtEl>
                                          <p:spTgt spid="73"/>
                                        </p:tgtEl>
                                        <p:attrNameLst>
                                          <p:attrName>ppt_x</p:attrName>
                                        </p:attrNameLst>
                                      </p:cBhvr>
                                      <p:tavLst>
                                        <p:tav tm="0">
                                          <p:val>
                                            <p:strVal val="#ppt_x"/>
                                          </p:val>
                                        </p:tav>
                                        <p:tav tm="100000">
                                          <p:val>
                                            <p:strVal val="#ppt_x"/>
                                          </p:val>
                                        </p:tav>
                                      </p:tavLst>
                                    </p:anim>
                                    <p:anim calcmode="lin" valueType="num">
                                      <p:cBhvr>
                                        <p:cTn id="138" dur="5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185"/>
                                        </p:tgtEl>
                                        <p:attrNameLst>
                                          <p:attrName>style.visibility</p:attrName>
                                        </p:attrNameLst>
                                      </p:cBhvr>
                                      <p:to>
                                        <p:strVal val="visible"/>
                                      </p:to>
                                    </p:set>
                                    <p:animEffect transition="in" filter="fade">
                                      <p:cBhvr>
                                        <p:cTn id="143" dur="500"/>
                                        <p:tgtEl>
                                          <p:spTgt spid="185"/>
                                        </p:tgtEl>
                                      </p:cBhvr>
                                    </p:animEffect>
                                    <p:anim calcmode="lin" valueType="num">
                                      <p:cBhvr>
                                        <p:cTn id="144" dur="500" fill="hold"/>
                                        <p:tgtEl>
                                          <p:spTgt spid="185"/>
                                        </p:tgtEl>
                                        <p:attrNameLst>
                                          <p:attrName>ppt_x</p:attrName>
                                        </p:attrNameLst>
                                      </p:cBhvr>
                                      <p:tavLst>
                                        <p:tav tm="0">
                                          <p:val>
                                            <p:strVal val="#ppt_x"/>
                                          </p:val>
                                        </p:tav>
                                        <p:tav tm="100000">
                                          <p:val>
                                            <p:strVal val="#ppt_x"/>
                                          </p:val>
                                        </p:tav>
                                      </p:tavLst>
                                    </p:anim>
                                    <p:anim calcmode="lin" valueType="num">
                                      <p:cBhvr>
                                        <p:cTn id="145" dur="5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2068"/>
                                        </p:tgtEl>
                                      </p:cBhvr>
                                    </p:animEffect>
                                    <p:set>
                                      <p:cBhvr>
                                        <p:cTn id="150" dur="1" fill="hold">
                                          <p:stCondLst>
                                            <p:cond delay="499"/>
                                          </p:stCondLst>
                                        </p:cTn>
                                        <p:tgtEl>
                                          <p:spTgt spid="2068"/>
                                        </p:tgtEl>
                                        <p:attrNameLst>
                                          <p:attrName>style.visibility</p:attrName>
                                        </p:attrNameLst>
                                      </p:cBhvr>
                                      <p:to>
                                        <p:strVal val="hidden"/>
                                      </p:to>
                                    </p:set>
                                  </p:childTnLst>
                                </p:cTn>
                              </p:par>
                              <p:par>
                                <p:cTn id="151" presetID="10" presetClass="exit" presetSubtype="0" fill="hold" grpId="2" nodeType="withEffect">
                                  <p:stCondLst>
                                    <p:cond delay="0"/>
                                  </p:stCondLst>
                                  <p:childTnLst>
                                    <p:animEffect transition="out" filter="fade">
                                      <p:cBhvr>
                                        <p:cTn id="152" dur="500"/>
                                        <p:tgtEl>
                                          <p:spTgt spid="2070"/>
                                        </p:tgtEl>
                                      </p:cBhvr>
                                    </p:animEffect>
                                    <p:set>
                                      <p:cBhvr>
                                        <p:cTn id="153" dur="1" fill="hold">
                                          <p:stCondLst>
                                            <p:cond delay="499"/>
                                          </p:stCondLst>
                                        </p:cTn>
                                        <p:tgtEl>
                                          <p:spTgt spid="2070"/>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338"/>
                                        </p:tgtEl>
                                      </p:cBhvr>
                                    </p:animEffect>
                                    <p:set>
                                      <p:cBhvr>
                                        <p:cTn id="156" dur="1" fill="hold">
                                          <p:stCondLst>
                                            <p:cond delay="499"/>
                                          </p:stCondLst>
                                        </p:cTn>
                                        <p:tgtEl>
                                          <p:spTgt spid="338"/>
                                        </p:tgtEl>
                                        <p:attrNameLst>
                                          <p:attrName>style.visibility</p:attrName>
                                        </p:attrNameLst>
                                      </p:cBhvr>
                                      <p:to>
                                        <p:strVal val="hidden"/>
                                      </p:to>
                                    </p:set>
                                  </p:childTnLst>
                                </p:cTn>
                              </p:par>
                              <p:par>
                                <p:cTn id="157" presetID="10" presetClass="exit" presetSubtype="0" fill="hold" grpId="2" nodeType="withEffect">
                                  <p:stCondLst>
                                    <p:cond delay="0"/>
                                  </p:stCondLst>
                                  <p:childTnLst>
                                    <p:animEffect transition="out" filter="fade">
                                      <p:cBhvr>
                                        <p:cTn id="158" dur="500"/>
                                        <p:tgtEl>
                                          <p:spTgt spid="135"/>
                                        </p:tgtEl>
                                      </p:cBhvr>
                                    </p:animEffect>
                                    <p:set>
                                      <p:cBhvr>
                                        <p:cTn id="159" dur="1" fill="hold">
                                          <p:stCondLst>
                                            <p:cond delay="499"/>
                                          </p:stCondLst>
                                        </p:cTn>
                                        <p:tgtEl>
                                          <p:spTgt spid="135"/>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74"/>
                                        </p:tgtEl>
                                      </p:cBhvr>
                                    </p:animEffect>
                                    <p:set>
                                      <p:cBhvr>
                                        <p:cTn id="162" dur="1" fill="hold">
                                          <p:stCondLst>
                                            <p:cond delay="499"/>
                                          </p:stCondLst>
                                        </p:cTn>
                                        <p:tgtEl>
                                          <p:spTgt spid="74"/>
                                        </p:tgtEl>
                                        <p:attrNameLst>
                                          <p:attrName>style.visibility</p:attrName>
                                        </p:attrNameLst>
                                      </p:cBhvr>
                                      <p:to>
                                        <p:strVal val="hidden"/>
                                      </p:to>
                                    </p:set>
                                  </p:childTnLst>
                                </p:cTn>
                              </p:par>
                              <p:par>
                                <p:cTn id="163" presetID="10" presetClass="exit" presetSubtype="0" fill="hold" grpId="2" nodeType="withEffect">
                                  <p:stCondLst>
                                    <p:cond delay="0"/>
                                  </p:stCondLst>
                                  <p:childTnLst>
                                    <p:animEffect transition="out" filter="fade">
                                      <p:cBhvr>
                                        <p:cTn id="164" dur="500"/>
                                        <p:tgtEl>
                                          <p:spTgt spid="148"/>
                                        </p:tgtEl>
                                      </p:cBhvr>
                                    </p:animEffect>
                                    <p:set>
                                      <p:cBhvr>
                                        <p:cTn id="165" dur="1" fill="hold">
                                          <p:stCondLst>
                                            <p:cond delay="499"/>
                                          </p:stCondLst>
                                        </p:cTn>
                                        <p:tgtEl>
                                          <p:spTgt spid="148"/>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73"/>
                                        </p:tgtEl>
                                      </p:cBhvr>
                                    </p:animEffect>
                                    <p:set>
                                      <p:cBhvr>
                                        <p:cTn id="168" dur="1" fill="hold">
                                          <p:stCondLst>
                                            <p:cond delay="499"/>
                                          </p:stCondLst>
                                        </p:cTn>
                                        <p:tgtEl>
                                          <p:spTgt spid="73"/>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185"/>
                                        </p:tgtEl>
                                      </p:cBhvr>
                                    </p:animEffect>
                                    <p:set>
                                      <p:cBhvr>
                                        <p:cTn id="171" dur="1" fill="hold">
                                          <p:stCondLst>
                                            <p:cond delay="499"/>
                                          </p:stCondLst>
                                        </p:cTn>
                                        <p:tgtEl>
                                          <p:spTgt spid="185"/>
                                        </p:tgtEl>
                                        <p:attrNameLst>
                                          <p:attrName>style.visibility</p:attrName>
                                        </p:attrNameLst>
                                      </p:cBhvr>
                                      <p:to>
                                        <p:strVal val="hidden"/>
                                      </p:to>
                                    </p:set>
                                  </p:childTnLst>
                                </p:cTn>
                              </p:par>
                              <p:par>
                                <p:cTn id="172" presetID="9" presetClass="emph" presetSubtype="0" nodeType="withEffect">
                                  <p:stCondLst>
                                    <p:cond delay="0"/>
                                  </p:stCondLst>
                                  <p:childTnLst>
                                    <p:set>
                                      <p:cBhvr rctx="PPT">
                                        <p:cTn id="173" dur="indefinite"/>
                                        <p:tgtEl>
                                          <p:spTgt spid="2071"/>
                                        </p:tgtEl>
                                        <p:attrNameLst>
                                          <p:attrName>style.opacity</p:attrName>
                                        </p:attrNameLst>
                                      </p:cBhvr>
                                      <p:to>
                                        <p:strVal val="1"/>
                                      </p:to>
                                    </p:set>
                                    <p:animEffect filter="image" prLst="opacity: 1">
                                      <p:cBhvr rctx="IE">
                                        <p:cTn id="174" dur="indefinite"/>
                                        <p:tgtEl>
                                          <p:spTgt spid="2071"/>
                                        </p:tgtEl>
                                      </p:cBhvr>
                                    </p:animEffect>
                                  </p:childTnLst>
                                </p:cTn>
                              </p:par>
                              <p:par>
                                <p:cTn id="175" presetID="9" presetClass="emph" presetSubtype="0" nodeType="withEffect">
                                  <p:stCondLst>
                                    <p:cond delay="0"/>
                                  </p:stCondLst>
                                  <p:childTnLst>
                                    <p:set>
                                      <p:cBhvr rctx="PPT">
                                        <p:cTn id="176" dur="indefinite"/>
                                        <p:tgtEl>
                                          <p:spTgt spid="337"/>
                                        </p:tgtEl>
                                        <p:attrNameLst>
                                          <p:attrName>style.opacity</p:attrName>
                                        </p:attrNameLst>
                                      </p:cBhvr>
                                      <p:to>
                                        <p:strVal val="1"/>
                                      </p:to>
                                    </p:set>
                                    <p:animEffect filter="image" prLst="opacity: 1">
                                      <p:cBhvr rctx="IE">
                                        <p:cTn id="177" dur="indefinite"/>
                                        <p:tgtEl>
                                          <p:spTgt spid="337"/>
                                        </p:tgtEl>
                                      </p:cBhvr>
                                    </p:animEffect>
                                  </p:childTnLst>
                                </p:cTn>
                              </p:par>
                              <p:par>
                                <p:cTn id="178" presetID="9" presetClass="emph" presetSubtype="0" nodeType="withEffect">
                                  <p:stCondLst>
                                    <p:cond delay="0"/>
                                  </p:stCondLst>
                                  <p:childTnLst>
                                    <p:set>
                                      <p:cBhvr rctx="PPT">
                                        <p:cTn id="179" dur="indefinite"/>
                                        <p:tgtEl>
                                          <p:spTgt spid="31"/>
                                        </p:tgtEl>
                                        <p:attrNameLst>
                                          <p:attrName>style.opacity</p:attrName>
                                        </p:attrNameLst>
                                      </p:cBhvr>
                                      <p:to>
                                        <p:strVal val="1"/>
                                      </p:to>
                                    </p:set>
                                    <p:animEffect filter="image" prLst="opacity: 1">
                                      <p:cBhvr rctx="IE">
                                        <p:cTn id="180" dur="indefinite"/>
                                        <p:tgtEl>
                                          <p:spTgt spid="31"/>
                                        </p:tgtEl>
                                      </p:cBhvr>
                                    </p:animEffect>
                                  </p:childTnLst>
                                </p:cTn>
                              </p:par>
                            </p:childTnLst>
                          </p:cTn>
                        </p:par>
                        <p:par>
                          <p:cTn id="181" fill="hold">
                            <p:stCondLst>
                              <p:cond delay="500"/>
                            </p:stCondLst>
                            <p:childTnLst>
                              <p:par>
                                <p:cTn id="182" presetID="22" presetClass="entr" presetSubtype="8" fill="hold" nodeType="afterEffect">
                                  <p:stCondLst>
                                    <p:cond delay="0"/>
                                  </p:stCondLst>
                                  <p:childTnLst>
                                    <p:set>
                                      <p:cBhvr>
                                        <p:cTn id="183" dur="1" fill="hold">
                                          <p:stCondLst>
                                            <p:cond delay="0"/>
                                          </p:stCondLst>
                                        </p:cTn>
                                        <p:tgtEl>
                                          <p:spTgt spid="3080"/>
                                        </p:tgtEl>
                                        <p:attrNameLst>
                                          <p:attrName>style.visibility</p:attrName>
                                        </p:attrNameLst>
                                      </p:cBhvr>
                                      <p:to>
                                        <p:strVal val="visible"/>
                                      </p:to>
                                    </p:set>
                                    <p:animEffect transition="in" filter="wipe(left)">
                                      <p:cBhvr>
                                        <p:cTn id="184"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5" grpId="1"/>
      <p:bldP spid="135" grpId="2"/>
      <p:bldP spid="148" grpId="0"/>
      <p:bldP spid="148" grpId="1"/>
      <p:bldP spid="148" grpId="2"/>
      <p:bldP spid="2070" grpId="0"/>
      <p:bldP spid="2070" grpId="1"/>
      <p:bldP spid="2070" grpId="2"/>
      <p:bldP spid="185" grpId="0"/>
      <p:bldP spid="18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76" y="124825"/>
            <a:ext cx="11372310" cy="452111"/>
          </a:xfrm>
        </p:spPr>
        <p:txBody>
          <a:bodyPr/>
          <a:lstStyle/>
          <a:p>
            <a:r>
              <a:rPr lang="en-US" sz="3264" dirty="0"/>
              <a:t>After talking to about 150+ IT environments about a Private Cloud…</a:t>
            </a:r>
          </a:p>
        </p:txBody>
      </p:sp>
      <p:sp>
        <p:nvSpPr>
          <p:cNvPr id="8" name="TextBox 7"/>
          <p:cNvSpPr txBox="1"/>
          <p:nvPr/>
        </p:nvSpPr>
        <p:spPr>
          <a:xfrm>
            <a:off x="562376" y="856407"/>
            <a:ext cx="1755497" cy="565026"/>
          </a:xfrm>
          <a:prstGeom prst="rect">
            <a:avLst/>
          </a:prstGeom>
          <a:noFill/>
        </p:spPr>
        <p:txBody>
          <a:bodyPr wrap="squar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Motivation</a:t>
            </a:r>
          </a:p>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for the project ?</a:t>
            </a:r>
          </a:p>
        </p:txBody>
      </p:sp>
      <p:sp>
        <p:nvSpPr>
          <p:cNvPr id="13" name="TextBox 12"/>
          <p:cNvSpPr txBox="1"/>
          <p:nvPr/>
        </p:nvSpPr>
        <p:spPr>
          <a:xfrm>
            <a:off x="3776439" y="856407"/>
            <a:ext cx="1511219" cy="565026"/>
          </a:xfrm>
          <a:prstGeom prst="rect">
            <a:avLst/>
          </a:prstGeom>
          <a:noFill/>
        </p:spPr>
        <p:txBody>
          <a:bodyPr wrap="squar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Benefits expected ?</a:t>
            </a:r>
          </a:p>
        </p:txBody>
      </p:sp>
      <p:sp>
        <p:nvSpPr>
          <p:cNvPr id="12" name="TextBox 11"/>
          <p:cNvSpPr txBox="1"/>
          <p:nvPr/>
        </p:nvSpPr>
        <p:spPr>
          <a:xfrm>
            <a:off x="3772975" y="3726410"/>
            <a:ext cx="1643079" cy="1319848"/>
          </a:xfrm>
          <a:prstGeom prst="rect">
            <a:avLst/>
          </a:prstGeom>
          <a:noFill/>
        </p:spPr>
        <p:txBody>
          <a:bodyPr wrap="none" lIns="0" tIns="0" rIns="0" bIns="0" rtlCol="0">
            <a:spAutoFit/>
          </a:bodyPr>
          <a:lstStyle/>
          <a:p>
            <a:pPr defTabSz="932498"/>
            <a:r>
              <a:rPr lang="en-US" sz="1072" b="1" dirty="0">
                <a:solidFill>
                  <a:srgbClr val="FFFFFF"/>
                </a:solidFill>
                <a:latin typeface="Segoe UI Light" pitchFamily="34" charset="0"/>
              </a:rPr>
              <a:t>Business Agility</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Agility</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Integration</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Business Alignment</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Lower Operational Costs</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Compliance</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Top </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OPEX &lt;-&gt; CAPEX</a:t>
            </a:r>
          </a:p>
        </p:txBody>
      </p:sp>
      <p:sp>
        <p:nvSpPr>
          <p:cNvPr id="9" name="Rectangle 8"/>
          <p:cNvSpPr/>
          <p:nvPr>
            <p:custDataLst>
              <p:tags r:id="rId1"/>
            </p:custDataLst>
          </p:nvPr>
        </p:nvSpPr>
        <p:spPr bwMode="auto">
          <a:xfrm>
            <a:off x="571259" y="3726409"/>
            <a:ext cx="2124143" cy="1140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9936" tIns="46623" rIns="69936" bIns="46623" numCol="1" spcCol="0" rtlCol="0" fromWordArt="0" anchor="b" anchorCtr="0" forceAA="0" compatLnSpc="1">
            <a:prstTxWarp prst="textNoShape">
              <a:avLst/>
            </a:prstTxWarp>
            <a:noAutofit/>
          </a:bodyPr>
          <a:lstStyle/>
          <a:p>
            <a:pPr defTabSz="932498"/>
            <a:endPar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pPr defTabSz="932498"/>
            <a:r>
              <a:rPr lang="en-US" sz="1020" b="1" dirty="0">
                <a:solidFill>
                  <a:srgbClr val="FFFFFF"/>
                </a:solidFill>
                <a:latin typeface="Segoe UI Light" pitchFamily="34" charset="0"/>
              </a:rPr>
              <a:t>Application Optimization</a:t>
            </a:r>
          </a:p>
          <a:p>
            <a:pPr marL="234754" indent="-234754" defTabSz="932498">
              <a:buFont typeface="Arial" pitchFamily="34" charset="0"/>
              <a:buChar char="•"/>
            </a:pPr>
            <a:r>
              <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Modernization </a:t>
            </a:r>
          </a:p>
          <a:p>
            <a:pPr marL="234754" indent="-234754" defTabSz="932498">
              <a:buFont typeface="Arial" pitchFamily="34" charset="0"/>
              <a:buChar char="•"/>
            </a:pPr>
            <a:r>
              <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Elasticity</a:t>
            </a:r>
          </a:p>
          <a:p>
            <a:pPr marL="234754" indent="-234754" defTabSz="932498">
              <a:buFont typeface="Arial" pitchFamily="34" charset="0"/>
              <a:buChar char="•"/>
            </a:pPr>
            <a:r>
              <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Integration</a:t>
            </a:r>
          </a:p>
          <a:p>
            <a:pPr marL="234754" indent="-234754" defTabSz="932498">
              <a:buFont typeface="Arial" pitchFamily="34" charset="0"/>
              <a:buChar char="•"/>
            </a:pPr>
            <a:r>
              <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Extensibility </a:t>
            </a:r>
          </a:p>
          <a:p>
            <a:pPr marL="234754" indent="-234754" defTabSz="932498">
              <a:buFont typeface="Arial" pitchFamily="34" charset="0"/>
              <a:buChar char="•"/>
            </a:pPr>
            <a:r>
              <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Modularity</a:t>
            </a:r>
          </a:p>
          <a:p>
            <a:pPr marL="234754" indent="-234754" defTabSz="932498">
              <a:buFont typeface="Arial" pitchFamily="34" charset="0"/>
              <a:buChar char="•"/>
            </a:pPr>
            <a:r>
              <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Expanded Interfaces</a:t>
            </a:r>
          </a:p>
        </p:txBody>
      </p:sp>
      <p:sp>
        <p:nvSpPr>
          <p:cNvPr id="15" name="Rectangle 14"/>
          <p:cNvSpPr/>
          <p:nvPr>
            <p:custDataLst>
              <p:tags r:id="rId2"/>
            </p:custDataLst>
          </p:nvPr>
        </p:nvSpPr>
        <p:spPr bwMode="auto">
          <a:xfrm>
            <a:off x="562378" y="3342605"/>
            <a:ext cx="640685" cy="35129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15%</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33" name="Rectangle 32"/>
          <p:cNvSpPr/>
          <p:nvPr>
            <p:custDataLst>
              <p:tags r:id="rId3"/>
            </p:custDataLst>
          </p:nvPr>
        </p:nvSpPr>
        <p:spPr bwMode="auto">
          <a:xfrm>
            <a:off x="3772041" y="3342605"/>
            <a:ext cx="760008" cy="351296"/>
          </a:xfrm>
          <a:prstGeom prst="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18%</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11" name="TextBox 10"/>
          <p:cNvSpPr txBox="1"/>
          <p:nvPr/>
        </p:nvSpPr>
        <p:spPr>
          <a:xfrm>
            <a:off x="3772976" y="5554975"/>
            <a:ext cx="2021387" cy="989886"/>
          </a:xfrm>
          <a:prstGeom prst="rect">
            <a:avLst/>
          </a:prstGeom>
          <a:noFill/>
        </p:spPr>
        <p:txBody>
          <a:bodyPr wrap="none" lIns="0" tIns="0" rIns="0" bIns="0" rtlCol="0">
            <a:spAutoFit/>
          </a:bodyPr>
          <a:lstStyle/>
          <a:p>
            <a:pPr defTabSz="932498"/>
            <a:r>
              <a:rPr lang="en-US" sz="1072" b="1" dirty="0">
                <a:solidFill>
                  <a:srgbClr val="FFFFFF"/>
                </a:solidFill>
                <a:latin typeface="Segoe UI Light" pitchFamily="34" charset="0"/>
              </a:rPr>
              <a:t>Costs</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Bottom Line Cost Management</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TCO (Total Cost of Ownership)</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ROI (Return on Investment)</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Long Term Investment</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Short Term </a:t>
            </a:r>
          </a:p>
        </p:txBody>
      </p:sp>
      <p:sp>
        <p:nvSpPr>
          <p:cNvPr id="3" name="Rectangle 2"/>
          <p:cNvSpPr/>
          <p:nvPr>
            <p:custDataLst>
              <p:tags r:id="rId4"/>
            </p:custDataLst>
          </p:nvPr>
        </p:nvSpPr>
        <p:spPr bwMode="auto">
          <a:xfrm>
            <a:off x="571259" y="5554976"/>
            <a:ext cx="2124145" cy="8356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9936" tIns="46623" rIns="69936" bIns="46623" numCol="1" spcCol="0" rtlCol="0" fromWordArt="0" anchor="b" anchorCtr="0" forceAA="0" compatLnSpc="1">
            <a:prstTxWarp prst="textNoShape">
              <a:avLst/>
            </a:prstTxWarp>
            <a:noAutofit/>
          </a:bodyPr>
          <a:lstStyle/>
          <a:p>
            <a:pPr defTabSz="932498"/>
            <a:r>
              <a:rPr lang="en-US" sz="1020" b="1" dirty="0">
                <a:solidFill>
                  <a:srgbClr val="FFFFFF"/>
                </a:solidFill>
                <a:latin typeface="Segoe UI Light" pitchFamily="34" charset="0"/>
              </a:rPr>
              <a:t>Facility Optimization</a:t>
            </a:r>
          </a:p>
          <a:p>
            <a:pPr marL="234754" indent="-234754" defTabSz="932498">
              <a:buFont typeface="Arial" pitchFamily="34" charset="0"/>
              <a:buChar char="•"/>
            </a:pPr>
            <a:r>
              <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Power</a:t>
            </a:r>
          </a:p>
          <a:p>
            <a:pPr marL="234754" indent="-234754" defTabSz="932498">
              <a:buFont typeface="Arial" pitchFamily="34" charset="0"/>
              <a:buChar char="•"/>
            </a:pPr>
            <a:r>
              <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Temperature</a:t>
            </a:r>
          </a:p>
          <a:p>
            <a:pPr marL="234754" indent="-234754" defTabSz="932498">
              <a:buFont typeface="Arial" pitchFamily="34" charset="0"/>
              <a:buChar char="•"/>
            </a:pPr>
            <a:r>
              <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Access &amp; Security</a:t>
            </a:r>
          </a:p>
          <a:p>
            <a:pPr marL="234754" indent="-234754" defTabSz="932498">
              <a:buFont typeface="Arial" pitchFamily="34" charset="0"/>
              <a:buChar char="•"/>
            </a:pPr>
            <a:r>
              <a:rPr lang="en-US" sz="102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Supply Chain</a:t>
            </a:r>
          </a:p>
        </p:txBody>
      </p:sp>
      <p:sp>
        <p:nvSpPr>
          <p:cNvPr id="16" name="Rectangle 15"/>
          <p:cNvSpPr/>
          <p:nvPr>
            <p:custDataLst>
              <p:tags r:id="rId5"/>
            </p:custDataLst>
          </p:nvPr>
        </p:nvSpPr>
        <p:spPr bwMode="auto">
          <a:xfrm>
            <a:off x="562376" y="5160338"/>
            <a:ext cx="498558" cy="35129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5%</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34" name="Rectangle 33"/>
          <p:cNvSpPr/>
          <p:nvPr>
            <p:custDataLst>
              <p:tags r:id="rId6"/>
            </p:custDataLst>
          </p:nvPr>
        </p:nvSpPr>
        <p:spPr bwMode="auto">
          <a:xfrm>
            <a:off x="3776439" y="5160338"/>
            <a:ext cx="498558" cy="351296"/>
          </a:xfrm>
          <a:prstGeom prst="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2% </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39" name="Rectangle 38"/>
          <p:cNvSpPr/>
          <p:nvPr/>
        </p:nvSpPr>
        <p:spPr>
          <a:xfrm>
            <a:off x="4274999" y="5284678"/>
            <a:ext cx="1904689" cy="249299"/>
          </a:xfrm>
          <a:prstGeom prst="rect">
            <a:avLst/>
          </a:prstGeom>
        </p:spPr>
        <p:txBody>
          <a:bodyPr wrap="none">
            <a:spAutoFit/>
          </a:bodyPr>
          <a:lstStyle/>
          <a:p>
            <a:pPr defTabSz="932498"/>
            <a:r>
              <a:rPr lang="en-US" sz="1020" b="1" dirty="0">
                <a:solidFill>
                  <a:srgbClr val="FFFFFF"/>
                </a:solidFill>
                <a:latin typeface="Segoe UI Light" pitchFamily="34" charset="0"/>
              </a:rPr>
              <a:t>But 80% as a result of Efficiency</a:t>
            </a:r>
          </a:p>
        </p:txBody>
      </p:sp>
      <p:sp>
        <p:nvSpPr>
          <p:cNvPr id="10" name="TextBox 9"/>
          <p:cNvSpPr txBox="1"/>
          <p:nvPr/>
        </p:nvSpPr>
        <p:spPr>
          <a:xfrm>
            <a:off x="3776438" y="1955759"/>
            <a:ext cx="1304844" cy="824906"/>
          </a:xfrm>
          <a:prstGeom prst="rect">
            <a:avLst/>
          </a:prstGeom>
          <a:noFill/>
        </p:spPr>
        <p:txBody>
          <a:bodyPr wrap="none" lIns="0" tIns="0" rIns="0" bIns="0" rtlCol="0">
            <a:spAutoFit/>
          </a:bodyPr>
          <a:lstStyle/>
          <a:p>
            <a:pPr defTabSz="932498"/>
            <a:r>
              <a:rPr lang="en-US" sz="1072" b="1" dirty="0">
                <a:solidFill>
                  <a:srgbClr val="FFFFFF"/>
                </a:solidFill>
                <a:latin typeface="Segoe UI Light" pitchFamily="34" charset="0"/>
              </a:rPr>
              <a:t>IT Efficiency</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Efficiency</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Lowering Budget</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Automation</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Enable Self Service</a:t>
            </a:r>
          </a:p>
        </p:txBody>
      </p:sp>
      <p:sp>
        <p:nvSpPr>
          <p:cNvPr id="4" name="Rectangle 3"/>
          <p:cNvSpPr/>
          <p:nvPr>
            <p:custDataLst>
              <p:tags r:id="rId7"/>
            </p:custDataLst>
          </p:nvPr>
        </p:nvSpPr>
        <p:spPr bwMode="auto">
          <a:xfrm>
            <a:off x="571259" y="1955757"/>
            <a:ext cx="2124145" cy="105319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1072" b="1" dirty="0">
                <a:solidFill>
                  <a:srgbClr val="FFFFFF"/>
                </a:solidFill>
                <a:latin typeface="Segoe UI Light" pitchFamily="34" charset="0"/>
              </a:rPr>
              <a:t>Infrastructure Optimization</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Standardization</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Self Service</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Efficiency</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Continuity</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Security &amp; Compliance</a:t>
            </a:r>
          </a:p>
        </p:txBody>
      </p:sp>
      <p:sp>
        <p:nvSpPr>
          <p:cNvPr id="14" name="Rectangle 13"/>
          <p:cNvSpPr/>
          <p:nvPr>
            <p:custDataLst>
              <p:tags r:id="rId8"/>
            </p:custDataLst>
          </p:nvPr>
        </p:nvSpPr>
        <p:spPr bwMode="auto">
          <a:xfrm>
            <a:off x="571258" y="1563717"/>
            <a:ext cx="2124145" cy="35129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80%</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32" name="Rectangle 31"/>
          <p:cNvSpPr/>
          <p:nvPr>
            <p:custDataLst>
              <p:tags r:id="rId9"/>
            </p:custDataLst>
          </p:nvPr>
        </p:nvSpPr>
        <p:spPr bwMode="auto">
          <a:xfrm>
            <a:off x="3772044" y="1563717"/>
            <a:ext cx="2124145" cy="351296"/>
          </a:xfrm>
          <a:prstGeom prst="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80%</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46" name="TextBox 45"/>
          <p:cNvSpPr txBox="1"/>
          <p:nvPr/>
        </p:nvSpPr>
        <p:spPr>
          <a:xfrm>
            <a:off x="7043498" y="856408"/>
            <a:ext cx="1511219" cy="565026"/>
          </a:xfrm>
          <a:prstGeom prst="rect">
            <a:avLst/>
          </a:prstGeom>
          <a:noFill/>
        </p:spPr>
        <p:txBody>
          <a:bodyPr wrap="squar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What phase is the project at ?</a:t>
            </a:r>
          </a:p>
        </p:txBody>
      </p:sp>
      <p:sp>
        <p:nvSpPr>
          <p:cNvPr id="45" name="TextBox 44"/>
          <p:cNvSpPr txBox="1"/>
          <p:nvPr/>
        </p:nvSpPr>
        <p:spPr>
          <a:xfrm>
            <a:off x="7040033" y="3726409"/>
            <a:ext cx="1901161" cy="164982"/>
          </a:xfrm>
          <a:prstGeom prst="rect">
            <a:avLst/>
          </a:prstGeom>
          <a:noFill/>
        </p:spPr>
        <p:txBody>
          <a:bodyPr wrap="none" lIns="0" tIns="0" rIns="0" bIns="0" rtlCol="0">
            <a:spAutoFit/>
          </a:bodyPr>
          <a:lstStyle/>
          <a:p>
            <a:pPr defTabSz="932498"/>
            <a:r>
              <a:rPr lang="en-US" sz="1072" b="1" dirty="0">
                <a:solidFill>
                  <a:srgbClr val="FFFFFF"/>
                </a:solidFill>
                <a:latin typeface="Segoe UI Light" pitchFamily="34" charset="0"/>
              </a:rPr>
              <a:t>Architecting or starting to deploy</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48" name="Rectangle 47"/>
          <p:cNvSpPr/>
          <p:nvPr>
            <p:custDataLst>
              <p:tags r:id="rId10"/>
            </p:custDataLst>
          </p:nvPr>
        </p:nvSpPr>
        <p:spPr bwMode="auto">
          <a:xfrm>
            <a:off x="7039099" y="3342605"/>
            <a:ext cx="870306" cy="351296"/>
          </a:xfrm>
          <a:prstGeom prst="rect">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25%</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44" name="TextBox 43"/>
          <p:cNvSpPr txBox="1"/>
          <p:nvPr/>
        </p:nvSpPr>
        <p:spPr>
          <a:xfrm>
            <a:off x="7040029" y="5554978"/>
            <a:ext cx="1213474" cy="824906"/>
          </a:xfrm>
          <a:prstGeom prst="rect">
            <a:avLst/>
          </a:prstGeom>
          <a:noFill/>
        </p:spPr>
        <p:txBody>
          <a:bodyPr wrap="none" lIns="0" tIns="0" rIns="0" bIns="0" rtlCol="0">
            <a:spAutoFit/>
          </a:bodyPr>
          <a:lstStyle/>
          <a:p>
            <a:pPr defTabSz="932498"/>
            <a:r>
              <a:rPr lang="en-US" sz="1072" b="1" dirty="0">
                <a:solidFill>
                  <a:srgbClr val="FFFFFF"/>
                </a:solidFill>
                <a:latin typeface="Segoe UI Light" pitchFamily="34" charset="0"/>
              </a:rPr>
              <a:t>Using a private cloud</a:t>
            </a:r>
          </a:p>
          <a:p>
            <a:pPr marL="174851" indent="-174851"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Virtualized</a:t>
            </a:r>
          </a:p>
          <a:p>
            <a:pPr marL="174851" indent="-174851"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Consolidated</a:t>
            </a:r>
          </a:p>
          <a:p>
            <a:pPr marL="174851" indent="-174851"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Some automation</a:t>
            </a:r>
          </a:p>
          <a:p>
            <a:pPr marL="174851" indent="-174851"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Some self service</a:t>
            </a:r>
          </a:p>
        </p:txBody>
      </p:sp>
      <p:sp>
        <p:nvSpPr>
          <p:cNvPr id="49" name="Rectangle 48"/>
          <p:cNvSpPr/>
          <p:nvPr>
            <p:custDataLst>
              <p:tags r:id="rId11"/>
            </p:custDataLst>
          </p:nvPr>
        </p:nvSpPr>
        <p:spPr bwMode="auto">
          <a:xfrm>
            <a:off x="7043497" y="5160338"/>
            <a:ext cx="498558" cy="351296"/>
          </a:xfrm>
          <a:prstGeom prst="rect">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2% </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43" name="TextBox 42"/>
          <p:cNvSpPr txBox="1"/>
          <p:nvPr/>
        </p:nvSpPr>
        <p:spPr>
          <a:xfrm>
            <a:off x="7043495" y="1955760"/>
            <a:ext cx="1274388" cy="164982"/>
          </a:xfrm>
          <a:prstGeom prst="rect">
            <a:avLst/>
          </a:prstGeom>
          <a:noFill/>
        </p:spPr>
        <p:txBody>
          <a:bodyPr wrap="none" lIns="0" tIns="0" rIns="0" bIns="0" rtlCol="0">
            <a:spAutoFit/>
          </a:bodyPr>
          <a:lstStyle/>
          <a:p>
            <a:pPr defTabSz="932498"/>
            <a:r>
              <a:rPr lang="en-US" sz="1072" b="1" dirty="0">
                <a:solidFill>
                  <a:srgbClr val="FFFFFF"/>
                </a:solidFill>
                <a:latin typeface="Segoe UI Light" pitchFamily="34" charset="0"/>
              </a:rPr>
              <a:t>Exploration or Design </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47" name="Rectangle 46"/>
          <p:cNvSpPr/>
          <p:nvPr>
            <p:custDataLst>
              <p:tags r:id="rId12"/>
            </p:custDataLst>
          </p:nvPr>
        </p:nvSpPr>
        <p:spPr bwMode="auto">
          <a:xfrm>
            <a:off x="7039102" y="1563717"/>
            <a:ext cx="1515616" cy="351296"/>
          </a:xfrm>
          <a:prstGeom prst="rect">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60%</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42" name="TextBox 41"/>
          <p:cNvSpPr txBox="1"/>
          <p:nvPr/>
        </p:nvSpPr>
        <p:spPr>
          <a:xfrm>
            <a:off x="9842145" y="573937"/>
            <a:ext cx="2160492" cy="847540"/>
          </a:xfrm>
          <a:prstGeom prst="rect">
            <a:avLst/>
          </a:prstGeom>
          <a:noFill/>
        </p:spPr>
        <p:txBody>
          <a:bodyPr wrap="squar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Defined measurement of success</a:t>
            </a:r>
          </a:p>
        </p:txBody>
      </p:sp>
      <p:grpSp>
        <p:nvGrpSpPr>
          <p:cNvPr id="29" name="Group 28"/>
          <p:cNvGrpSpPr/>
          <p:nvPr/>
        </p:nvGrpSpPr>
        <p:grpSpPr>
          <a:xfrm>
            <a:off x="9806410" y="3828338"/>
            <a:ext cx="2111155" cy="2896324"/>
            <a:chOff x="9829338" y="3753655"/>
            <a:chExt cx="2069701" cy="2840193"/>
          </a:xfrm>
        </p:grpSpPr>
        <p:sp>
          <p:nvSpPr>
            <p:cNvPr id="41" name="TextBox 40"/>
            <p:cNvSpPr txBox="1"/>
            <p:nvPr/>
          </p:nvSpPr>
          <p:spPr>
            <a:xfrm>
              <a:off x="9829338" y="3753655"/>
              <a:ext cx="1602958" cy="1409524"/>
            </a:xfrm>
            <a:prstGeom prst="rect">
              <a:avLst/>
            </a:prstGeom>
            <a:noFill/>
          </p:spPr>
          <p:txBody>
            <a:bodyPr wrap="non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IT KPI’s</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Mean Time to deploy</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Mean Time to recover</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IT FTE / Server </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Cost per Server per Year</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Cost per Client per Year</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Quality of Service</a:t>
              </a:r>
            </a:p>
            <a:p>
              <a:pPr marL="234754" indent="-234754" defTabSz="932498">
                <a:buFont typeface="Arial" pitchFamily="34" charset="0"/>
                <a:buChar char="•"/>
              </a:pP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40" name="TextBox 39"/>
            <p:cNvSpPr txBox="1"/>
            <p:nvPr/>
          </p:nvSpPr>
          <p:spPr>
            <a:xfrm>
              <a:off x="9829338" y="5184324"/>
              <a:ext cx="2069701" cy="1409524"/>
            </a:xfrm>
            <a:prstGeom prst="rect">
              <a:avLst/>
            </a:prstGeom>
            <a:noFill/>
          </p:spPr>
          <p:txBody>
            <a:bodyPr wrap="non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Business KPI’s</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Conception to Service</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Reduction in </a:t>
              </a:r>
              <a:r>
                <a:rPr lang="en-US" sz="1072" dirty="0" err="1">
                  <a:gradFill>
                    <a:gsLst>
                      <a:gs pos="0">
                        <a:srgbClr val="FFFFFF">
                          <a:lumMod val="75000"/>
                          <a:lumOff val="25000"/>
                        </a:srgbClr>
                      </a:gs>
                      <a:gs pos="80000">
                        <a:srgbClr val="FFFFFF">
                          <a:lumMod val="65000"/>
                          <a:lumOff val="35000"/>
                        </a:srgbClr>
                      </a:gs>
                    </a:gsLst>
                    <a:lin ang="16200000" scaled="0"/>
                  </a:gradFill>
                  <a:latin typeface="Segoe UI Light" pitchFamily="34" charset="0"/>
                </a:rPr>
                <a:t>Opex</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Incremental Revenue</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Incremental Margin</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Time to Market</a:t>
              </a:r>
            </a:p>
            <a:p>
              <a:pPr marL="234754" indent="-234754" defTabSz="932498">
                <a:buFont typeface="Arial" pitchFamily="34" charset="0"/>
                <a:buChar char="•"/>
              </a:pP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Reduction of Process Complexity</a:t>
              </a:r>
            </a:p>
            <a:p>
              <a:pPr marL="234754" indent="-234754" defTabSz="932498">
                <a:buFont typeface="Arial" pitchFamily="34" charset="0"/>
                <a:buChar char="•"/>
              </a:pP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grpSp>
      <p:sp>
        <p:nvSpPr>
          <p:cNvPr id="53" name="Rectangle 52"/>
          <p:cNvSpPr/>
          <p:nvPr>
            <p:custDataLst>
              <p:tags r:id="rId13"/>
            </p:custDataLst>
          </p:nvPr>
        </p:nvSpPr>
        <p:spPr bwMode="auto">
          <a:xfrm>
            <a:off x="9806402" y="3342624"/>
            <a:ext cx="571204" cy="351296"/>
          </a:xfrm>
          <a:prstGeom prst="rect">
            <a:avLst/>
          </a:prstGeom>
          <a:solidFill>
            <a:srgbClr val="6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10%</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72" name="Rectangle 71"/>
          <p:cNvSpPr/>
          <p:nvPr>
            <p:custDataLst>
              <p:tags r:id="rId14"/>
            </p:custDataLst>
          </p:nvPr>
        </p:nvSpPr>
        <p:spPr bwMode="auto">
          <a:xfrm>
            <a:off x="9806402" y="1563717"/>
            <a:ext cx="2196236" cy="351296"/>
          </a:xfrm>
          <a:prstGeom prst="rect">
            <a:avLst/>
          </a:prstGeom>
          <a:solidFill>
            <a:srgbClr val="6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46623" rIns="69936" bIns="46623" numCol="1" spcCol="0" rtlCol="0" fromWordArt="0" anchor="b" anchorCtr="0" forceAA="0" compatLnSpc="1">
            <a:prstTxWarp prst="textNoShape">
              <a:avLst/>
            </a:prstTxWarp>
            <a:noAutofit/>
          </a:bodyPr>
          <a:lstStyle/>
          <a:p>
            <a:pPr defTabSz="932498"/>
            <a:r>
              <a:rPr lang="en-US" sz="204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90%</a:t>
            </a:r>
            <a:endPar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sp>
        <p:nvSpPr>
          <p:cNvPr id="74" name="TextBox 73"/>
          <p:cNvSpPr txBox="1"/>
          <p:nvPr/>
        </p:nvSpPr>
        <p:spPr>
          <a:xfrm>
            <a:off x="9806402" y="1965246"/>
            <a:ext cx="1588961" cy="612475"/>
          </a:xfrm>
          <a:prstGeom prst="rect">
            <a:avLst/>
          </a:prstGeom>
          <a:noFill/>
        </p:spPr>
        <p:txBody>
          <a:bodyPr wrap="none" lIns="0" tIns="0" rIns="0" bIns="0" rtlCol="0">
            <a:spAutoFit/>
          </a:bodyPr>
          <a:lstStyle/>
          <a:p>
            <a:pPr defTabSz="932498"/>
            <a:r>
              <a:rPr lang="en-US" sz="1836"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No Specific KPI’s</a:t>
            </a:r>
          </a:p>
          <a:p>
            <a:pPr defTabSz="932498"/>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May reutilize existing SLAs</a:t>
            </a:r>
          </a:p>
          <a:p>
            <a:pPr defTabSz="932498"/>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Plan utilize </a:t>
            </a:r>
            <a:r>
              <a:rPr lang="en-US" sz="1072" dirty="0" err="1">
                <a:gradFill>
                  <a:gsLst>
                    <a:gs pos="0">
                      <a:srgbClr val="FFFFFF">
                        <a:lumMod val="75000"/>
                        <a:lumOff val="25000"/>
                      </a:srgbClr>
                    </a:gs>
                    <a:gs pos="80000">
                      <a:srgbClr val="FFFFFF">
                        <a:lumMod val="65000"/>
                        <a:lumOff val="35000"/>
                      </a:srgbClr>
                    </a:gs>
                  </a:gsLst>
                  <a:lin ang="16200000" scaled="0"/>
                </a:gradFill>
                <a:latin typeface="Segoe UI Light" pitchFamily="34" charset="0"/>
              </a:rPr>
              <a:t>exisitng</a:t>
            </a:r>
            <a:r>
              <a:rPr lang="en-US" sz="1072"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 KPI’s</a:t>
            </a:r>
          </a:p>
        </p:txBody>
      </p:sp>
    </p:spTree>
    <p:extLst>
      <p:ext uri="{BB962C8B-B14F-4D97-AF65-F5344CB8AC3E}">
        <p14:creationId xmlns:p14="http://schemas.microsoft.com/office/powerpoint/2010/main" val="588124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mph" presetSubtype="0" grpId="1" nodeType="clickEffect">
                                  <p:stCondLst>
                                    <p:cond delay="0"/>
                                  </p:stCondLst>
                                  <p:childTnLst>
                                    <p:set>
                                      <p:cBhvr rctx="PPT">
                                        <p:cTn id="37" dur="indefinite"/>
                                        <p:tgtEl>
                                          <p:spTgt spid="14"/>
                                        </p:tgtEl>
                                        <p:attrNameLst>
                                          <p:attrName>style.opacity</p:attrName>
                                        </p:attrNameLst>
                                      </p:cBhvr>
                                      <p:to>
                                        <p:strVal val="0.25"/>
                                      </p:to>
                                    </p:set>
                                    <p:animEffect filter="image" prLst="opacity: 0.25">
                                      <p:cBhvr rctx="IE">
                                        <p:cTn id="38" dur="indefinite"/>
                                        <p:tgtEl>
                                          <p:spTgt spid="14"/>
                                        </p:tgtEl>
                                      </p:cBhvr>
                                    </p:animEffect>
                                  </p:childTnLst>
                                </p:cTn>
                              </p:par>
                              <p:par>
                                <p:cTn id="39" presetID="9" presetClass="emph" presetSubtype="0" grpId="1" nodeType="withEffect">
                                  <p:stCondLst>
                                    <p:cond delay="0"/>
                                  </p:stCondLst>
                                  <p:childTnLst>
                                    <p:set>
                                      <p:cBhvr rctx="PPT">
                                        <p:cTn id="40" dur="indefinite"/>
                                        <p:tgtEl>
                                          <p:spTgt spid="8"/>
                                        </p:tgtEl>
                                        <p:attrNameLst>
                                          <p:attrName>style.opacity</p:attrName>
                                        </p:attrNameLst>
                                      </p:cBhvr>
                                      <p:to>
                                        <p:strVal val="0.25"/>
                                      </p:to>
                                    </p:set>
                                    <p:animEffect filter="image" prLst="opacity: 0.25">
                                      <p:cBhvr rctx="IE">
                                        <p:cTn id="41" dur="indefinite"/>
                                        <p:tgtEl>
                                          <p:spTgt spid="8"/>
                                        </p:tgtEl>
                                      </p:cBhvr>
                                    </p:animEffect>
                                  </p:childTnLst>
                                </p:cTn>
                              </p:par>
                              <p:par>
                                <p:cTn id="42" presetID="9" presetClass="emph" presetSubtype="0" grpId="1" nodeType="withEffect">
                                  <p:stCondLst>
                                    <p:cond delay="0"/>
                                  </p:stCondLst>
                                  <p:childTnLst>
                                    <p:set>
                                      <p:cBhvr rctx="PPT">
                                        <p:cTn id="43" dur="indefinite"/>
                                        <p:tgtEl>
                                          <p:spTgt spid="4"/>
                                        </p:tgtEl>
                                        <p:attrNameLst>
                                          <p:attrName>style.opacity</p:attrName>
                                        </p:attrNameLst>
                                      </p:cBhvr>
                                      <p:to>
                                        <p:strVal val="0.25"/>
                                      </p:to>
                                    </p:set>
                                    <p:animEffect filter="image" prLst="opacity: 0.25">
                                      <p:cBhvr rctx="IE">
                                        <p:cTn id="44" dur="indefinite"/>
                                        <p:tgtEl>
                                          <p:spTgt spid="4"/>
                                        </p:tgtEl>
                                      </p:cBhvr>
                                    </p:animEffect>
                                  </p:childTnLst>
                                </p:cTn>
                              </p:par>
                              <p:par>
                                <p:cTn id="45" presetID="9" presetClass="emph" presetSubtype="0" grpId="1" nodeType="withEffect">
                                  <p:stCondLst>
                                    <p:cond delay="0"/>
                                  </p:stCondLst>
                                  <p:childTnLst>
                                    <p:set>
                                      <p:cBhvr rctx="PPT">
                                        <p:cTn id="46" dur="indefinite"/>
                                        <p:tgtEl>
                                          <p:spTgt spid="15"/>
                                        </p:tgtEl>
                                        <p:attrNameLst>
                                          <p:attrName>style.opacity</p:attrName>
                                        </p:attrNameLst>
                                      </p:cBhvr>
                                      <p:to>
                                        <p:strVal val="0.25"/>
                                      </p:to>
                                    </p:set>
                                    <p:animEffect filter="image" prLst="opacity: 0.25">
                                      <p:cBhvr rctx="IE">
                                        <p:cTn id="47" dur="indefinite"/>
                                        <p:tgtEl>
                                          <p:spTgt spid="15"/>
                                        </p:tgtEl>
                                      </p:cBhvr>
                                    </p:animEffect>
                                  </p:childTnLst>
                                </p:cTn>
                              </p:par>
                              <p:par>
                                <p:cTn id="48" presetID="9" presetClass="emph" presetSubtype="0" grpId="1" nodeType="withEffect">
                                  <p:stCondLst>
                                    <p:cond delay="0"/>
                                  </p:stCondLst>
                                  <p:childTnLst>
                                    <p:set>
                                      <p:cBhvr rctx="PPT">
                                        <p:cTn id="49" dur="indefinite"/>
                                        <p:tgtEl>
                                          <p:spTgt spid="9"/>
                                        </p:tgtEl>
                                        <p:attrNameLst>
                                          <p:attrName>style.opacity</p:attrName>
                                        </p:attrNameLst>
                                      </p:cBhvr>
                                      <p:to>
                                        <p:strVal val="0.25"/>
                                      </p:to>
                                    </p:set>
                                    <p:animEffect filter="image" prLst="opacity: 0.25">
                                      <p:cBhvr rctx="IE">
                                        <p:cTn id="50" dur="indefinite"/>
                                        <p:tgtEl>
                                          <p:spTgt spid="9"/>
                                        </p:tgtEl>
                                      </p:cBhvr>
                                    </p:animEffect>
                                  </p:childTnLst>
                                </p:cTn>
                              </p:par>
                              <p:par>
                                <p:cTn id="51" presetID="9" presetClass="emph" presetSubtype="0" grpId="1" nodeType="withEffect">
                                  <p:stCondLst>
                                    <p:cond delay="0"/>
                                  </p:stCondLst>
                                  <p:childTnLst>
                                    <p:set>
                                      <p:cBhvr rctx="PPT">
                                        <p:cTn id="52" dur="indefinite"/>
                                        <p:tgtEl>
                                          <p:spTgt spid="16"/>
                                        </p:tgtEl>
                                        <p:attrNameLst>
                                          <p:attrName>style.opacity</p:attrName>
                                        </p:attrNameLst>
                                      </p:cBhvr>
                                      <p:to>
                                        <p:strVal val="0.25"/>
                                      </p:to>
                                    </p:set>
                                    <p:animEffect filter="image" prLst="opacity: 0.25">
                                      <p:cBhvr rctx="IE">
                                        <p:cTn id="53" dur="indefinite"/>
                                        <p:tgtEl>
                                          <p:spTgt spid="16"/>
                                        </p:tgtEl>
                                      </p:cBhvr>
                                    </p:animEffect>
                                  </p:childTnLst>
                                </p:cTn>
                              </p:par>
                              <p:par>
                                <p:cTn id="54" presetID="9" presetClass="emph" presetSubtype="0" grpId="1" nodeType="withEffect">
                                  <p:stCondLst>
                                    <p:cond delay="0"/>
                                  </p:stCondLst>
                                  <p:childTnLst>
                                    <p:set>
                                      <p:cBhvr rctx="PPT">
                                        <p:cTn id="55" dur="indefinite"/>
                                        <p:tgtEl>
                                          <p:spTgt spid="3"/>
                                        </p:tgtEl>
                                        <p:attrNameLst>
                                          <p:attrName>style.opacity</p:attrName>
                                        </p:attrNameLst>
                                      </p:cBhvr>
                                      <p:to>
                                        <p:strVal val="0.25"/>
                                      </p:to>
                                    </p:set>
                                    <p:animEffect filter="image" prLst="opacity: 0.25">
                                      <p:cBhvr rctx="IE">
                                        <p:cTn id="56" dur="indefinite"/>
                                        <p:tgtEl>
                                          <p:spTgt spid="3"/>
                                        </p:tgtEl>
                                      </p:cBhvr>
                                    </p:animEffec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left)">
                                      <p:cBhvr>
                                        <p:cTn id="83" dur="500"/>
                                        <p:tgtEl>
                                          <p:spTgt spid="1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mph" presetSubtype="0" grpId="1" nodeType="clickEffect">
                                  <p:stCondLst>
                                    <p:cond delay="0"/>
                                  </p:stCondLst>
                                  <p:childTnLst>
                                    <p:set>
                                      <p:cBhvr rctx="PPT">
                                        <p:cTn id="90" dur="indefinite"/>
                                        <p:tgtEl>
                                          <p:spTgt spid="13"/>
                                        </p:tgtEl>
                                        <p:attrNameLst>
                                          <p:attrName>style.opacity</p:attrName>
                                        </p:attrNameLst>
                                      </p:cBhvr>
                                      <p:to>
                                        <p:strVal val="0.25"/>
                                      </p:to>
                                    </p:set>
                                    <p:animEffect filter="image" prLst="opacity: 0.25">
                                      <p:cBhvr rctx="IE">
                                        <p:cTn id="91" dur="indefinite"/>
                                        <p:tgtEl>
                                          <p:spTgt spid="13"/>
                                        </p:tgtEl>
                                      </p:cBhvr>
                                    </p:animEffect>
                                  </p:childTnLst>
                                </p:cTn>
                              </p:par>
                              <p:par>
                                <p:cTn id="92" presetID="9" presetClass="emph" presetSubtype="0" grpId="1" nodeType="withEffect">
                                  <p:stCondLst>
                                    <p:cond delay="0"/>
                                  </p:stCondLst>
                                  <p:childTnLst>
                                    <p:set>
                                      <p:cBhvr rctx="PPT">
                                        <p:cTn id="93" dur="indefinite"/>
                                        <p:tgtEl>
                                          <p:spTgt spid="32"/>
                                        </p:tgtEl>
                                        <p:attrNameLst>
                                          <p:attrName>style.opacity</p:attrName>
                                        </p:attrNameLst>
                                      </p:cBhvr>
                                      <p:to>
                                        <p:strVal val="0.25"/>
                                      </p:to>
                                    </p:set>
                                    <p:animEffect filter="image" prLst="opacity: 0.25">
                                      <p:cBhvr rctx="IE">
                                        <p:cTn id="94" dur="indefinite"/>
                                        <p:tgtEl>
                                          <p:spTgt spid="32"/>
                                        </p:tgtEl>
                                      </p:cBhvr>
                                    </p:animEffect>
                                  </p:childTnLst>
                                </p:cTn>
                              </p:par>
                              <p:par>
                                <p:cTn id="95" presetID="9" presetClass="emph" presetSubtype="0" grpId="1" nodeType="withEffect">
                                  <p:stCondLst>
                                    <p:cond delay="0"/>
                                  </p:stCondLst>
                                  <p:childTnLst>
                                    <p:set>
                                      <p:cBhvr rctx="PPT">
                                        <p:cTn id="96" dur="indefinite"/>
                                        <p:tgtEl>
                                          <p:spTgt spid="10"/>
                                        </p:tgtEl>
                                        <p:attrNameLst>
                                          <p:attrName>style.opacity</p:attrName>
                                        </p:attrNameLst>
                                      </p:cBhvr>
                                      <p:to>
                                        <p:strVal val="0.25"/>
                                      </p:to>
                                    </p:set>
                                    <p:animEffect filter="image" prLst="opacity: 0.25">
                                      <p:cBhvr rctx="IE">
                                        <p:cTn id="97" dur="indefinite"/>
                                        <p:tgtEl>
                                          <p:spTgt spid="10"/>
                                        </p:tgtEl>
                                      </p:cBhvr>
                                    </p:animEffect>
                                  </p:childTnLst>
                                </p:cTn>
                              </p:par>
                              <p:par>
                                <p:cTn id="98" presetID="9" presetClass="emph" presetSubtype="0" grpId="1" nodeType="withEffect">
                                  <p:stCondLst>
                                    <p:cond delay="0"/>
                                  </p:stCondLst>
                                  <p:childTnLst>
                                    <p:set>
                                      <p:cBhvr rctx="PPT">
                                        <p:cTn id="99" dur="indefinite"/>
                                        <p:tgtEl>
                                          <p:spTgt spid="33"/>
                                        </p:tgtEl>
                                        <p:attrNameLst>
                                          <p:attrName>style.opacity</p:attrName>
                                        </p:attrNameLst>
                                      </p:cBhvr>
                                      <p:to>
                                        <p:strVal val="0.25"/>
                                      </p:to>
                                    </p:set>
                                    <p:animEffect filter="image" prLst="opacity: 0.25">
                                      <p:cBhvr rctx="IE">
                                        <p:cTn id="100" dur="indefinite"/>
                                        <p:tgtEl>
                                          <p:spTgt spid="33"/>
                                        </p:tgtEl>
                                      </p:cBhvr>
                                    </p:animEffect>
                                  </p:childTnLst>
                                </p:cTn>
                              </p:par>
                              <p:par>
                                <p:cTn id="101" presetID="9" presetClass="emph" presetSubtype="0" grpId="1" nodeType="withEffect">
                                  <p:stCondLst>
                                    <p:cond delay="0"/>
                                  </p:stCondLst>
                                  <p:childTnLst>
                                    <p:set>
                                      <p:cBhvr rctx="PPT">
                                        <p:cTn id="102" dur="indefinite"/>
                                        <p:tgtEl>
                                          <p:spTgt spid="12"/>
                                        </p:tgtEl>
                                        <p:attrNameLst>
                                          <p:attrName>style.opacity</p:attrName>
                                        </p:attrNameLst>
                                      </p:cBhvr>
                                      <p:to>
                                        <p:strVal val="0.25"/>
                                      </p:to>
                                    </p:set>
                                    <p:animEffect filter="image" prLst="opacity: 0.25">
                                      <p:cBhvr rctx="IE">
                                        <p:cTn id="103" dur="indefinite"/>
                                        <p:tgtEl>
                                          <p:spTgt spid="12"/>
                                        </p:tgtEl>
                                      </p:cBhvr>
                                    </p:animEffect>
                                  </p:childTnLst>
                                </p:cTn>
                              </p:par>
                              <p:par>
                                <p:cTn id="104" presetID="9" presetClass="emph" presetSubtype="0" grpId="1" nodeType="withEffect">
                                  <p:stCondLst>
                                    <p:cond delay="0"/>
                                  </p:stCondLst>
                                  <p:childTnLst>
                                    <p:set>
                                      <p:cBhvr rctx="PPT">
                                        <p:cTn id="105" dur="indefinite"/>
                                        <p:tgtEl>
                                          <p:spTgt spid="34"/>
                                        </p:tgtEl>
                                        <p:attrNameLst>
                                          <p:attrName>style.opacity</p:attrName>
                                        </p:attrNameLst>
                                      </p:cBhvr>
                                      <p:to>
                                        <p:strVal val="0.25"/>
                                      </p:to>
                                    </p:set>
                                    <p:animEffect filter="image" prLst="opacity: 0.25">
                                      <p:cBhvr rctx="IE">
                                        <p:cTn id="106" dur="indefinite"/>
                                        <p:tgtEl>
                                          <p:spTgt spid="34"/>
                                        </p:tgtEl>
                                      </p:cBhvr>
                                    </p:animEffect>
                                  </p:childTnLst>
                                </p:cTn>
                              </p:par>
                              <p:par>
                                <p:cTn id="107" presetID="9" presetClass="emph" presetSubtype="0" grpId="1" nodeType="withEffect">
                                  <p:stCondLst>
                                    <p:cond delay="0"/>
                                  </p:stCondLst>
                                  <p:childTnLst>
                                    <p:set>
                                      <p:cBhvr rctx="PPT">
                                        <p:cTn id="108" dur="indefinite"/>
                                        <p:tgtEl>
                                          <p:spTgt spid="11"/>
                                        </p:tgtEl>
                                        <p:attrNameLst>
                                          <p:attrName>style.opacity</p:attrName>
                                        </p:attrNameLst>
                                      </p:cBhvr>
                                      <p:to>
                                        <p:strVal val="0.25"/>
                                      </p:to>
                                    </p:set>
                                    <p:animEffect filter="image" prLst="opacity: 0.25">
                                      <p:cBhvr rctx="IE">
                                        <p:cTn id="109" dur="indefinite"/>
                                        <p:tgtEl>
                                          <p:spTgt spid="11"/>
                                        </p:tgtEl>
                                      </p:cBhvr>
                                    </p:animEffect>
                                  </p:childTnLst>
                                </p:cTn>
                              </p:par>
                              <p:par>
                                <p:cTn id="110" presetID="9" presetClass="emph" presetSubtype="0" grpId="1" nodeType="withEffect">
                                  <p:stCondLst>
                                    <p:cond delay="0"/>
                                  </p:stCondLst>
                                  <p:childTnLst>
                                    <p:set>
                                      <p:cBhvr rctx="PPT">
                                        <p:cTn id="111" dur="indefinite"/>
                                        <p:tgtEl>
                                          <p:spTgt spid="39"/>
                                        </p:tgtEl>
                                        <p:attrNameLst>
                                          <p:attrName>style.opacity</p:attrName>
                                        </p:attrNameLst>
                                      </p:cBhvr>
                                      <p:to>
                                        <p:strVal val="0.25"/>
                                      </p:to>
                                    </p:set>
                                    <p:animEffect filter="image" prLst="opacity: 0.25">
                                      <p:cBhvr rctx="IE">
                                        <p:cTn id="112" dur="indefinite"/>
                                        <p:tgtEl>
                                          <p:spTgt spid="39"/>
                                        </p:tgtEl>
                                      </p:cBhvr>
                                    </p:animEffect>
                                  </p:childTnLst>
                                </p:cTn>
                              </p:par>
                            </p:childTnLst>
                          </p:cTn>
                        </p:par>
                        <p:par>
                          <p:cTn id="113" fill="hold">
                            <p:stCondLst>
                              <p:cond delay="0"/>
                            </p:stCondLst>
                            <p:childTnLst>
                              <p:par>
                                <p:cTn id="114" presetID="1" presetClass="entr" presetSubtype="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wipe(left)">
                                      <p:cBhvr>
                                        <p:cTn id="120" dur="500"/>
                                        <p:tgtEl>
                                          <p:spTgt spid="47"/>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wipe(left)">
                                      <p:cBhvr>
                                        <p:cTn id="123" dur="500"/>
                                        <p:tgtEl>
                                          <p:spTgt spid="4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wipe(left)">
                                      <p:cBhvr>
                                        <p:cTn id="128" dur="500"/>
                                        <p:tgtEl>
                                          <p:spTgt spid="48"/>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left)">
                                      <p:cBhvr>
                                        <p:cTn id="131" dur="500"/>
                                        <p:tgtEl>
                                          <p:spTgt spid="45"/>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wipe(left)">
                                      <p:cBhvr>
                                        <p:cTn id="136" dur="500"/>
                                        <p:tgtEl>
                                          <p:spTgt spid="49"/>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wipe(left)">
                                      <p:cBhvr>
                                        <p:cTn id="139" dur="500"/>
                                        <p:tgtEl>
                                          <p:spTgt spid="44"/>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mph" presetSubtype="0" grpId="1" nodeType="clickEffect">
                                  <p:stCondLst>
                                    <p:cond delay="0"/>
                                  </p:stCondLst>
                                  <p:childTnLst>
                                    <p:set>
                                      <p:cBhvr rctx="PPT">
                                        <p:cTn id="143" dur="indefinite"/>
                                        <p:tgtEl>
                                          <p:spTgt spid="46"/>
                                        </p:tgtEl>
                                        <p:attrNameLst>
                                          <p:attrName>style.opacity</p:attrName>
                                        </p:attrNameLst>
                                      </p:cBhvr>
                                      <p:to>
                                        <p:strVal val="0.25"/>
                                      </p:to>
                                    </p:set>
                                    <p:animEffect filter="image" prLst="opacity: 0.25">
                                      <p:cBhvr rctx="IE">
                                        <p:cTn id="144" dur="indefinite"/>
                                        <p:tgtEl>
                                          <p:spTgt spid="46"/>
                                        </p:tgtEl>
                                      </p:cBhvr>
                                    </p:animEffect>
                                  </p:childTnLst>
                                </p:cTn>
                              </p:par>
                              <p:par>
                                <p:cTn id="145" presetID="9" presetClass="emph" presetSubtype="0" grpId="1" nodeType="withEffect">
                                  <p:stCondLst>
                                    <p:cond delay="0"/>
                                  </p:stCondLst>
                                  <p:childTnLst>
                                    <p:set>
                                      <p:cBhvr rctx="PPT">
                                        <p:cTn id="146" dur="indefinite"/>
                                        <p:tgtEl>
                                          <p:spTgt spid="47"/>
                                        </p:tgtEl>
                                        <p:attrNameLst>
                                          <p:attrName>style.opacity</p:attrName>
                                        </p:attrNameLst>
                                      </p:cBhvr>
                                      <p:to>
                                        <p:strVal val="0.25"/>
                                      </p:to>
                                    </p:set>
                                    <p:animEffect filter="image" prLst="opacity: 0.25">
                                      <p:cBhvr rctx="IE">
                                        <p:cTn id="147" dur="indefinite"/>
                                        <p:tgtEl>
                                          <p:spTgt spid="47"/>
                                        </p:tgtEl>
                                      </p:cBhvr>
                                    </p:animEffect>
                                  </p:childTnLst>
                                </p:cTn>
                              </p:par>
                              <p:par>
                                <p:cTn id="148" presetID="9" presetClass="emph" presetSubtype="0" grpId="1" nodeType="withEffect">
                                  <p:stCondLst>
                                    <p:cond delay="0"/>
                                  </p:stCondLst>
                                  <p:childTnLst>
                                    <p:set>
                                      <p:cBhvr rctx="PPT">
                                        <p:cTn id="149" dur="indefinite"/>
                                        <p:tgtEl>
                                          <p:spTgt spid="43"/>
                                        </p:tgtEl>
                                        <p:attrNameLst>
                                          <p:attrName>style.opacity</p:attrName>
                                        </p:attrNameLst>
                                      </p:cBhvr>
                                      <p:to>
                                        <p:strVal val="0.25"/>
                                      </p:to>
                                    </p:set>
                                    <p:animEffect filter="image" prLst="opacity: 0.25">
                                      <p:cBhvr rctx="IE">
                                        <p:cTn id="150" dur="indefinite"/>
                                        <p:tgtEl>
                                          <p:spTgt spid="43"/>
                                        </p:tgtEl>
                                      </p:cBhvr>
                                    </p:animEffect>
                                  </p:childTnLst>
                                </p:cTn>
                              </p:par>
                              <p:par>
                                <p:cTn id="151" presetID="9" presetClass="emph" presetSubtype="0" grpId="1" nodeType="withEffect">
                                  <p:stCondLst>
                                    <p:cond delay="0"/>
                                  </p:stCondLst>
                                  <p:childTnLst>
                                    <p:set>
                                      <p:cBhvr rctx="PPT">
                                        <p:cTn id="152" dur="indefinite"/>
                                        <p:tgtEl>
                                          <p:spTgt spid="48"/>
                                        </p:tgtEl>
                                        <p:attrNameLst>
                                          <p:attrName>style.opacity</p:attrName>
                                        </p:attrNameLst>
                                      </p:cBhvr>
                                      <p:to>
                                        <p:strVal val="0.25"/>
                                      </p:to>
                                    </p:set>
                                    <p:animEffect filter="image" prLst="opacity: 0.25">
                                      <p:cBhvr rctx="IE">
                                        <p:cTn id="153" dur="indefinite"/>
                                        <p:tgtEl>
                                          <p:spTgt spid="48"/>
                                        </p:tgtEl>
                                      </p:cBhvr>
                                    </p:animEffect>
                                  </p:childTnLst>
                                </p:cTn>
                              </p:par>
                              <p:par>
                                <p:cTn id="154" presetID="9" presetClass="emph" presetSubtype="0" grpId="1" nodeType="withEffect">
                                  <p:stCondLst>
                                    <p:cond delay="0"/>
                                  </p:stCondLst>
                                  <p:childTnLst>
                                    <p:set>
                                      <p:cBhvr rctx="PPT">
                                        <p:cTn id="155" dur="indefinite"/>
                                        <p:tgtEl>
                                          <p:spTgt spid="45"/>
                                        </p:tgtEl>
                                        <p:attrNameLst>
                                          <p:attrName>style.opacity</p:attrName>
                                        </p:attrNameLst>
                                      </p:cBhvr>
                                      <p:to>
                                        <p:strVal val="0.25"/>
                                      </p:to>
                                    </p:set>
                                    <p:animEffect filter="image" prLst="opacity: 0.25">
                                      <p:cBhvr rctx="IE">
                                        <p:cTn id="156" dur="indefinite"/>
                                        <p:tgtEl>
                                          <p:spTgt spid="45"/>
                                        </p:tgtEl>
                                      </p:cBhvr>
                                    </p:animEffect>
                                  </p:childTnLst>
                                </p:cTn>
                              </p:par>
                              <p:par>
                                <p:cTn id="157" presetID="9" presetClass="emph" presetSubtype="0" grpId="1" nodeType="withEffect">
                                  <p:stCondLst>
                                    <p:cond delay="0"/>
                                  </p:stCondLst>
                                  <p:childTnLst>
                                    <p:set>
                                      <p:cBhvr rctx="PPT">
                                        <p:cTn id="158" dur="indefinite"/>
                                        <p:tgtEl>
                                          <p:spTgt spid="49"/>
                                        </p:tgtEl>
                                        <p:attrNameLst>
                                          <p:attrName>style.opacity</p:attrName>
                                        </p:attrNameLst>
                                      </p:cBhvr>
                                      <p:to>
                                        <p:strVal val="0.25"/>
                                      </p:to>
                                    </p:set>
                                    <p:animEffect filter="image" prLst="opacity: 0.25">
                                      <p:cBhvr rctx="IE">
                                        <p:cTn id="159" dur="indefinite"/>
                                        <p:tgtEl>
                                          <p:spTgt spid="49"/>
                                        </p:tgtEl>
                                      </p:cBhvr>
                                    </p:animEffect>
                                  </p:childTnLst>
                                </p:cTn>
                              </p:par>
                              <p:par>
                                <p:cTn id="160" presetID="9" presetClass="emph" presetSubtype="0" grpId="1" nodeType="withEffect">
                                  <p:stCondLst>
                                    <p:cond delay="0"/>
                                  </p:stCondLst>
                                  <p:childTnLst>
                                    <p:set>
                                      <p:cBhvr rctx="PPT">
                                        <p:cTn id="161" dur="indefinite"/>
                                        <p:tgtEl>
                                          <p:spTgt spid="44"/>
                                        </p:tgtEl>
                                        <p:attrNameLst>
                                          <p:attrName>style.opacity</p:attrName>
                                        </p:attrNameLst>
                                      </p:cBhvr>
                                      <p:to>
                                        <p:strVal val="0.25"/>
                                      </p:to>
                                    </p:set>
                                    <p:animEffect filter="image" prLst="opacity: 0.25">
                                      <p:cBhvr rctx="IE">
                                        <p:cTn id="162" dur="indefinite"/>
                                        <p:tgtEl>
                                          <p:spTgt spid="44"/>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500"/>
                                        <p:tgtEl>
                                          <p:spTgt spid="72"/>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74"/>
                                        </p:tgtEl>
                                        <p:attrNameLst>
                                          <p:attrName>style.visibility</p:attrName>
                                        </p:attrNameLst>
                                      </p:cBhvr>
                                      <p:to>
                                        <p:strVal val="visible"/>
                                      </p:to>
                                    </p:set>
                                    <p:animEffect transition="in" filter="wipe(left)">
                                      <p:cBhvr>
                                        <p:cTn id="174" dur="500"/>
                                        <p:tgtEl>
                                          <p:spTgt spid="74"/>
                                        </p:tgtEl>
                                      </p:cBhvr>
                                    </p:animEffect>
                                  </p:childTnLst>
                                </p:cTn>
                              </p:par>
                              <p:par>
                                <p:cTn id="175" presetID="22" presetClass="entr" presetSubtype="8" fill="hold" grpId="0" nodeType="withEffect">
                                  <p:stCondLst>
                                    <p:cond delay="0"/>
                                  </p:stCondLst>
                                  <p:childTnLst>
                                    <p:set>
                                      <p:cBhvr>
                                        <p:cTn id="176" dur="1" fill="hold">
                                          <p:stCondLst>
                                            <p:cond delay="0"/>
                                          </p:stCondLst>
                                        </p:cTn>
                                        <p:tgtEl>
                                          <p:spTgt spid="53"/>
                                        </p:tgtEl>
                                        <p:attrNameLst>
                                          <p:attrName>style.visibility</p:attrName>
                                        </p:attrNameLst>
                                      </p:cBhvr>
                                      <p:to>
                                        <p:strVal val="visible"/>
                                      </p:to>
                                    </p:set>
                                    <p:animEffect transition="in" filter="wipe(left)">
                                      <p:cBhvr>
                                        <p:cTn id="177" dur="500"/>
                                        <p:tgtEl>
                                          <p:spTgt spid="53"/>
                                        </p:tgtEl>
                                      </p:cBhvr>
                                    </p:animEffect>
                                  </p:childTnLst>
                                </p:cTn>
                              </p:par>
                              <p:par>
                                <p:cTn id="178" presetID="22" presetClass="entr" presetSubtype="8" fill="hold" nodeType="withEffect">
                                  <p:stCondLst>
                                    <p:cond delay="0"/>
                                  </p:stCondLst>
                                  <p:childTnLst>
                                    <p:set>
                                      <p:cBhvr>
                                        <p:cTn id="179" dur="1" fill="hold">
                                          <p:stCondLst>
                                            <p:cond delay="0"/>
                                          </p:stCondLst>
                                        </p:cTn>
                                        <p:tgtEl>
                                          <p:spTgt spid="29"/>
                                        </p:tgtEl>
                                        <p:attrNameLst>
                                          <p:attrName>style.visibility</p:attrName>
                                        </p:attrNameLst>
                                      </p:cBhvr>
                                      <p:to>
                                        <p:strVal val="visible"/>
                                      </p:to>
                                    </p:set>
                                    <p:animEffect transition="in" filter="wipe(left)">
                                      <p:cBhvr>
                                        <p:cTn id="18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P spid="12" grpId="0"/>
      <p:bldP spid="12" grpId="1"/>
      <p:bldP spid="9" grpId="0"/>
      <p:bldP spid="9" grpId="1"/>
      <p:bldP spid="15" grpId="0" animBg="1"/>
      <p:bldP spid="15" grpId="1" animBg="1"/>
      <p:bldP spid="33" grpId="0" animBg="1"/>
      <p:bldP spid="33" grpId="1" animBg="1"/>
      <p:bldP spid="11" grpId="0"/>
      <p:bldP spid="11" grpId="1"/>
      <p:bldP spid="3" grpId="0"/>
      <p:bldP spid="3" grpId="1"/>
      <p:bldP spid="16" grpId="0" animBg="1"/>
      <p:bldP spid="16" grpId="1" animBg="1"/>
      <p:bldP spid="34" grpId="0" animBg="1"/>
      <p:bldP spid="34" grpId="1" animBg="1"/>
      <p:bldP spid="39" grpId="0"/>
      <p:bldP spid="39" grpId="1"/>
      <p:bldP spid="10" grpId="0"/>
      <p:bldP spid="10" grpId="1"/>
      <p:bldP spid="4" grpId="0"/>
      <p:bldP spid="4" grpId="1"/>
      <p:bldP spid="14" grpId="0" animBg="1"/>
      <p:bldP spid="14" grpId="1" animBg="1"/>
      <p:bldP spid="32" grpId="0" animBg="1"/>
      <p:bldP spid="32" grpId="1" animBg="1"/>
      <p:bldP spid="46" grpId="0"/>
      <p:bldP spid="46" grpId="1"/>
      <p:bldP spid="45" grpId="0"/>
      <p:bldP spid="45" grpId="1"/>
      <p:bldP spid="48" grpId="0" animBg="1"/>
      <p:bldP spid="48" grpId="1" animBg="1"/>
      <p:bldP spid="44" grpId="0"/>
      <p:bldP spid="44" grpId="1"/>
      <p:bldP spid="49" grpId="0" animBg="1"/>
      <p:bldP spid="49" grpId="1" animBg="1"/>
      <p:bldP spid="43" grpId="0"/>
      <p:bldP spid="43" grpId="1"/>
      <p:bldP spid="47" grpId="0" animBg="1"/>
      <p:bldP spid="47" grpId="1" animBg="1"/>
      <p:bldP spid="42" grpId="0"/>
      <p:bldP spid="53" grpId="0" animBg="1"/>
      <p:bldP spid="72" grpId="0" animBg="1"/>
      <p:bldP spid="74" grpId="0"/>
    </p:bld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19.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20.xml><?xml version="1.0" encoding="utf-8"?>
<p:tagLst xmlns:a="http://schemas.openxmlformats.org/drawingml/2006/main" xmlns:r="http://schemas.openxmlformats.org/officeDocument/2006/relationships" xmlns:p="http://schemas.openxmlformats.org/presentationml/2006/main">
  <p:tag name="MT_TILE" val="YES"/>
</p:tagLst>
</file>

<file path=ppt/tags/tag21.xml><?xml version="1.0" encoding="utf-8"?>
<p:tagLst xmlns:a="http://schemas.openxmlformats.org/drawingml/2006/main" xmlns:r="http://schemas.openxmlformats.org/officeDocument/2006/relationships" xmlns:p="http://schemas.openxmlformats.org/presentationml/2006/main">
  <p:tag name="MT_TILE" val="YES"/>
</p:tagLst>
</file>

<file path=ppt/tags/tag22.xml><?xml version="1.0" encoding="utf-8"?>
<p:tagLst xmlns:a="http://schemas.openxmlformats.org/drawingml/2006/main" xmlns:r="http://schemas.openxmlformats.org/officeDocument/2006/relationships" xmlns:p="http://schemas.openxmlformats.org/presentationml/2006/main">
  <p:tag name="MT_TILE" val="YES"/>
</p:tagLst>
</file>

<file path=ppt/tags/tag23.xml><?xml version="1.0" encoding="utf-8"?>
<p:tagLst xmlns:a="http://schemas.openxmlformats.org/drawingml/2006/main" xmlns:r="http://schemas.openxmlformats.org/officeDocument/2006/relationships" xmlns:p="http://schemas.openxmlformats.org/presentationml/2006/main">
  <p:tag name="MT_TILE" val="YES"/>
</p:tagLst>
</file>

<file path=ppt/tags/tag24.xml><?xml version="1.0" encoding="utf-8"?>
<p:tagLst xmlns:a="http://schemas.openxmlformats.org/drawingml/2006/main" xmlns:r="http://schemas.openxmlformats.org/officeDocument/2006/relationships" xmlns:p="http://schemas.openxmlformats.org/presentationml/2006/main">
  <p:tag name="MT_TILE" val="YES"/>
</p:tagLst>
</file>

<file path=ppt/tags/tag25.xml><?xml version="1.0" encoding="utf-8"?>
<p:tagLst xmlns:a="http://schemas.openxmlformats.org/drawingml/2006/main" xmlns:r="http://schemas.openxmlformats.org/officeDocument/2006/relationships" xmlns:p="http://schemas.openxmlformats.org/presentationml/2006/main">
  <p:tag name="MT_TILE" val="YES"/>
</p:tagLst>
</file>

<file path=ppt/tags/tag26.xml><?xml version="1.0" encoding="utf-8"?>
<p:tagLst xmlns:a="http://schemas.openxmlformats.org/drawingml/2006/main" xmlns:r="http://schemas.openxmlformats.org/officeDocument/2006/relationships" xmlns:p="http://schemas.openxmlformats.org/presentationml/2006/main">
  <p:tag name="MT_TILE" val="YES"/>
</p:tagLst>
</file>

<file path=ppt/tags/tag27.xml><?xml version="1.0" encoding="utf-8"?>
<p:tagLst xmlns:a="http://schemas.openxmlformats.org/drawingml/2006/main" xmlns:r="http://schemas.openxmlformats.org/officeDocument/2006/relationships" xmlns:p="http://schemas.openxmlformats.org/presentationml/2006/main">
  <p:tag name="MT_TILE" val="YES"/>
</p:tagLst>
</file>

<file path=ppt/tags/tag28.xml><?xml version="1.0" encoding="utf-8"?>
<p:tagLst xmlns:a="http://schemas.openxmlformats.org/drawingml/2006/main" xmlns:r="http://schemas.openxmlformats.org/officeDocument/2006/relationships" xmlns:p="http://schemas.openxmlformats.org/presentationml/2006/main">
  <p:tag name="MT_TILE" val="YES"/>
</p:tagLst>
</file>

<file path=ppt/tags/tag29.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30.xml><?xml version="1.0" encoding="utf-8"?>
<p:tagLst xmlns:a="http://schemas.openxmlformats.org/drawingml/2006/main" xmlns:r="http://schemas.openxmlformats.org/officeDocument/2006/relationships" xmlns:p="http://schemas.openxmlformats.org/presentationml/2006/main">
  <p:tag name="MT_TILE" val="YES"/>
</p:tagLst>
</file>

<file path=ppt/tags/tag31.xml><?xml version="1.0" encoding="utf-8"?>
<p:tagLst xmlns:a="http://schemas.openxmlformats.org/drawingml/2006/main" xmlns:r="http://schemas.openxmlformats.org/officeDocument/2006/relationships" xmlns:p="http://schemas.openxmlformats.org/presentationml/2006/main">
  <p:tag name="MT_TILE" val="YES"/>
</p:tagLst>
</file>

<file path=ppt/tags/tag32.xml><?xml version="1.0" encoding="utf-8"?>
<p:tagLst xmlns:a="http://schemas.openxmlformats.org/drawingml/2006/main" xmlns:r="http://schemas.openxmlformats.org/officeDocument/2006/relationships" xmlns:p="http://schemas.openxmlformats.org/presentationml/2006/main">
  <p:tag name="MT_TILE" val="YES"/>
</p:tagLst>
</file>

<file path=ppt/tags/tag3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Metro Template Dark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3.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17</TotalTime>
  <Words>3762</Words>
  <Application>Microsoft Office PowerPoint</Application>
  <PresentationFormat>Custom</PresentationFormat>
  <Paragraphs>1045</Paragraphs>
  <Slides>40</Slides>
  <Notes>18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3" baseType="lpstr">
      <vt:lpstr>MS PGothic</vt:lpstr>
      <vt:lpstr>Arial</vt:lpstr>
      <vt:lpstr>Calibri</vt:lpstr>
      <vt:lpstr>Consolas</vt:lpstr>
      <vt:lpstr>Segoe UI</vt:lpstr>
      <vt:lpstr>Segoe UI Light</vt:lpstr>
      <vt:lpstr>Segoe UI Semibold</vt:lpstr>
      <vt:lpstr>Times New Roman</vt:lpstr>
      <vt:lpstr>Wingdings</vt:lpstr>
      <vt:lpstr>TechEd_2013_Template_16x9</vt:lpstr>
      <vt:lpstr>1_Metro Template Dark 16x9</vt:lpstr>
      <vt:lpstr>1_TechEd_2013_Template_16x9</vt:lpstr>
      <vt:lpstr>Worksheet</vt:lpstr>
      <vt:lpstr>PowerPoint Presentation</vt:lpstr>
      <vt:lpstr>Best Practices for Building Your Strategy for a Private Cloud </vt:lpstr>
      <vt:lpstr>PowerPoint Presentation</vt:lpstr>
      <vt:lpstr>PowerPoint Presentation</vt:lpstr>
      <vt:lpstr>Where is your offering today?</vt:lpstr>
      <vt:lpstr>How much of the stack is tied up to your applications?</vt:lpstr>
      <vt:lpstr>PowerPoint Presentation</vt:lpstr>
      <vt:lpstr>There have been many innovations in the market, providing many opportunities to upgrade. </vt:lpstr>
      <vt:lpstr>After talking to about 150+ IT environments about a Private Cloud…</vt:lpstr>
      <vt:lpstr>Thoughts on where to start</vt:lpstr>
      <vt:lpstr>What is your journey</vt:lpstr>
      <vt:lpstr>Can we agree on the attributes of cloud computing?</vt:lpstr>
      <vt:lpstr>When talking about Cloud… First think about attributes for your services</vt:lpstr>
      <vt:lpstr>7 years of experience world wide</vt:lpstr>
      <vt:lpstr>Attribute |</vt:lpstr>
      <vt:lpstr>PowerPoint Presentation</vt:lpstr>
      <vt:lpstr>Steps to build a Private Cloud</vt:lpstr>
      <vt:lpstr>PowerPoint Presentation</vt:lpstr>
      <vt:lpstr>200+ Cloud Services </vt:lpstr>
      <vt:lpstr>cloud-scale feedback cycle</vt:lpstr>
      <vt:lpstr>The Microsoft 2012 stack</vt:lpstr>
      <vt:lpstr>The value can you expect from Microsoft</vt:lpstr>
      <vt:lpstr>PowerPoint Presentation</vt:lpstr>
      <vt:lpstr>PowerPoint Presentation</vt:lpstr>
      <vt:lpstr>Predictable Application SLA</vt:lpstr>
      <vt:lpstr>Self Service</vt:lpstr>
      <vt:lpstr>PowerPoint Presentation</vt:lpstr>
      <vt:lpstr>About ING DIRECT in Australia</vt:lpstr>
      <vt:lpstr>The ING Innovation Pipeline Challenge</vt:lpstr>
      <vt:lpstr>Impact on business agility</vt:lpstr>
      <vt:lpstr>PowerPoint Presentation</vt:lpstr>
      <vt:lpstr>Steps to build a Private Cloud</vt:lpstr>
      <vt:lpstr>PowerPoint Presentation</vt:lpstr>
      <vt:lpstr>PowerPoint Presentation</vt:lpstr>
      <vt:lpstr>PowerPoint Presentation</vt:lpstr>
      <vt:lpstr>Trustworthy Computing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ATC-B204 Best Practices for Building Your Strategy for a Private Cloud</dc:title>
  <dc:subject>TechEd 2013</dc:subject>
  <dc:creator>Eduardo Kassner</dc:creator>
  <cp:keywords>TechEd 2013</cp:keywords>
  <dc:description>Template by: Jordan Cayabyab, Artitudes Design, Inc.
Formatting by: Ryan Gordon, SFP. 
Audience Type: Internal/External</dc:description>
  <cp:lastModifiedBy>Shows</cp:lastModifiedBy>
  <cp:revision>4</cp:revision>
  <dcterms:created xsi:type="dcterms:W3CDTF">2013-05-28T08:38:55Z</dcterms:created>
  <dcterms:modified xsi:type="dcterms:W3CDTF">2013-06-04T15:56:45Z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