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28"/>
  </p:notesMasterIdLst>
  <p:handoutMasterIdLst>
    <p:handoutMasterId r:id="rId29"/>
  </p:handoutMasterIdLst>
  <p:sldIdLst>
    <p:sldId id="1181" r:id="rId5"/>
    <p:sldId id="1054" r:id="rId6"/>
    <p:sldId id="1068" r:id="rId7"/>
    <p:sldId id="1156" r:id="rId8"/>
    <p:sldId id="1169" r:id="rId9"/>
    <p:sldId id="1173" r:id="rId10"/>
    <p:sldId id="1174" r:id="rId11"/>
    <p:sldId id="1170" r:id="rId12"/>
    <p:sldId id="1171" r:id="rId13"/>
    <p:sldId id="1158" r:id="rId14"/>
    <p:sldId id="1172" r:id="rId15"/>
    <p:sldId id="1160" r:id="rId16"/>
    <p:sldId id="1161" r:id="rId17"/>
    <p:sldId id="1162" r:id="rId18"/>
    <p:sldId id="1138" r:id="rId19"/>
    <p:sldId id="1164" r:id="rId20"/>
    <p:sldId id="1166" r:id="rId21"/>
    <p:sldId id="1180" r:id="rId22"/>
    <p:sldId id="1150" r:id="rId23"/>
    <p:sldId id="1176" r:id="rId24"/>
    <p:sldId id="1177" r:id="rId25"/>
    <p:sldId id="1182" r:id="rId26"/>
    <p:sldId id="1179" r:id="rId27"/>
  </p:sldIdLst>
  <p:sldSz cx="12436475" cy="6994525"/>
  <p:notesSz cx="6858000" cy="9144000"/>
  <p:embeddedFontLst>
    <p:embeddedFont>
      <p:font typeface="Segoe UI Light" panose="020B0502040204020203" pitchFamily="34" charset="0"/>
      <p:regular r:id="rId30"/>
      <p:italic r:id="rId31"/>
    </p:embeddedFont>
    <p:embeddedFont>
      <p:font typeface="Segoe Light" panose="020B0302040504020203" pitchFamily="34" charset="0"/>
      <p:regular r:id="rId32"/>
      <p:italic r:id="rId33"/>
    </p:embeddedFont>
    <p:embeddedFont>
      <p:font typeface="Segoe UI" panose="020B0502040204020203" pitchFamily="34" charset="0"/>
      <p:regular r:id="rId34"/>
      <p:bold r:id="rId35"/>
      <p:italic r:id="rId36"/>
      <p:boldItalic r:id="rId37"/>
    </p:embeddedFont>
    <p:embeddedFont>
      <p:font typeface="Consolas" panose="020B0609020204030204" pitchFamily="49" charset="0"/>
      <p:regular r:id="rId38"/>
      <p:bold r:id="rId39"/>
      <p:italic r:id="rId40"/>
      <p:boldItalic r:id="rId41"/>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81"/>
            <p14:sldId id="1054"/>
            <p14:sldId id="1068"/>
            <p14:sldId id="1156"/>
            <p14:sldId id="1169"/>
            <p14:sldId id="1173"/>
            <p14:sldId id="1174"/>
            <p14:sldId id="1170"/>
            <p14:sldId id="1171"/>
            <p14:sldId id="1158"/>
            <p14:sldId id="1172"/>
            <p14:sldId id="1160"/>
            <p14:sldId id="1161"/>
            <p14:sldId id="1162"/>
            <p14:sldId id="1138"/>
            <p14:sldId id="1164"/>
            <p14:sldId id="1166"/>
          </p14:sldIdLst>
        </p14:section>
        <p14:section name="Special content" id="{6925D2A1-AD53-4951-AB34-79DFA02CD676}">
          <p14:sldIdLst>
            <p14:sldId id="1180"/>
            <p14:sldId id="1150"/>
            <p14:sldId id="1176"/>
            <p14:sldId id="1177"/>
            <p14:sldId id="1182"/>
            <p14:sldId id="1179"/>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Yuri Diogenes" initials="YD"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7698" autoAdjust="0"/>
  </p:normalViewPr>
  <p:slideViewPr>
    <p:cSldViewPr snapToGrid="0">
      <p:cViewPr varScale="1">
        <p:scale>
          <a:sx n="98" d="100"/>
          <a:sy n="98" d="100"/>
        </p:scale>
        <p:origin x="72" y="9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5:28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5:28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5:28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5:34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E976D732-92A1-4639-A0E1-31571E261172}" type="datetime8">
              <a:rPr lang="en-US" smtClean="0"/>
              <a:t>6/4/2013 5:28 PM</a:t>
            </a:fld>
            <a:endParaRPr lang="en-US" dirty="0"/>
          </a:p>
        </p:txBody>
      </p:sp>
      <p:sp>
        <p:nvSpPr>
          <p:cNvPr id="17" name="Footer Placeholder 1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8" name="Header Placeholder 17"/>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6289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5:34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5:34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5:34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5:34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5:34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5:34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5:34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21315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tags" Target="../tags/tag1.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hyperlink" Target="http://msdn.microsoft.com/acs" TargetMode="External"/><Relationship Id="rId3" Type="http://schemas.openxmlformats.org/officeDocument/2006/relationships/hyperlink" Target="http://social.technet.microsoft.com/wiki/contents/articles/15530.the-four-pillars-of-identity-identity-management-in-the-age-of-hybrid-it.aspx" TargetMode="External"/><Relationship Id="rId7" Type="http://schemas.openxmlformats.org/officeDocument/2006/relationships/hyperlink" Target="http://technet.microsoft.com/en-us/library/jj573653.aspx"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hyperlink" Target="http://www.microsoft.com/adfs" TargetMode="External"/><Relationship Id="rId5" Type="http://schemas.openxmlformats.org/officeDocument/2006/relationships/hyperlink" Target="http://social.technet.microsoft.com/wiki/contents/articles/2735.ad-fs-2-0-content-map.aspx" TargetMode="External"/><Relationship Id="rId4" Type="http://schemas.openxmlformats.org/officeDocument/2006/relationships/hyperlink" Target="http://social.technet.microsoft.com/wiki/contents/articles/15532.identity-infrastructure-capabilities-managing-identity-in-the-age-of-hybrid-it.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emf"/><Relationship Id="rId7" Type="http://schemas.microsoft.com/office/2007/relationships/hdphoto" Target="../media/hdphoto2.wdp"/><Relationship Id="rId2" Type="http://schemas.openxmlformats.org/officeDocument/2006/relationships/image" Target="../media/image7.emf"/><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4721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 y="123272"/>
            <a:ext cx="11889564" cy="917575"/>
          </a:xfrm>
        </p:spPr>
        <p:txBody>
          <a:bodyPr/>
          <a:lstStyle/>
          <a:p>
            <a:r>
              <a:rPr lang="en-US" dirty="0" smtClean="0"/>
              <a:t>Importance of Identity</a:t>
            </a:r>
            <a:br>
              <a:rPr lang="en-US" dirty="0" smtClean="0"/>
            </a:br>
            <a:endParaRPr lang="en-US" sz="3600" dirty="0"/>
          </a:p>
        </p:txBody>
      </p:sp>
      <p:sp>
        <p:nvSpPr>
          <p:cNvPr id="5" name="Text Placeholder 2"/>
          <p:cNvSpPr txBox="1">
            <a:spLocks/>
          </p:cNvSpPr>
          <p:nvPr/>
        </p:nvSpPr>
        <p:spPr>
          <a:xfrm>
            <a:off x="274638" y="1193492"/>
            <a:ext cx="11887200" cy="402571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buFont typeface="Arial" pitchFamily="34" charset="0"/>
              <a:buChar char="•"/>
            </a:pPr>
            <a:r>
              <a:rPr lang="en-US" sz="2800" dirty="0" smtClean="0">
                <a:latin typeface="+mj-lt"/>
              </a:rPr>
              <a:t>Empower Users</a:t>
            </a:r>
          </a:p>
          <a:p>
            <a:pPr marL="285750" lvl="1" indent="-285750">
              <a:buFont typeface="Arial" pitchFamily="34" charset="0"/>
              <a:buChar char="•"/>
            </a:pPr>
            <a:endParaRPr lang="en-US" sz="2800" dirty="0" smtClean="0">
              <a:latin typeface="+mj-lt"/>
            </a:endParaRPr>
          </a:p>
          <a:p>
            <a:pPr marL="285750" lvl="1" indent="-285750">
              <a:buFont typeface="Arial" pitchFamily="34" charset="0"/>
              <a:buChar char="•"/>
            </a:pPr>
            <a:r>
              <a:rPr lang="en-US" sz="2800" dirty="0" smtClean="0">
                <a:latin typeface="+mj-lt"/>
              </a:rPr>
              <a:t>Take control</a:t>
            </a:r>
          </a:p>
          <a:p>
            <a:pPr marL="285750" lvl="1" indent="-285750">
              <a:buFont typeface="Arial" pitchFamily="34" charset="0"/>
              <a:buChar char="•"/>
            </a:pPr>
            <a:endParaRPr lang="en-US" sz="2800" dirty="0" smtClean="0">
              <a:latin typeface="+mj-lt"/>
            </a:endParaRPr>
          </a:p>
          <a:p>
            <a:pPr marL="285750" lvl="1" indent="-285750">
              <a:buFont typeface="Arial" pitchFamily="34" charset="0"/>
              <a:buChar char="•"/>
            </a:pPr>
            <a:r>
              <a:rPr lang="en-US" sz="2800" dirty="0" smtClean="0">
                <a:latin typeface="+mj-lt"/>
              </a:rPr>
              <a:t>Plan for the future</a:t>
            </a:r>
          </a:p>
          <a:p>
            <a:pPr lvl="1"/>
            <a:endParaRPr lang="en-US" sz="1600" dirty="0" smtClean="0"/>
          </a:p>
          <a:p>
            <a:pPr lvl="1"/>
            <a:endParaRPr lang="en-US" sz="1600" dirty="0"/>
          </a:p>
          <a:p>
            <a:pPr lvl="1"/>
            <a:endParaRPr lang="en-US" sz="1600" dirty="0" smtClean="0"/>
          </a:p>
          <a:p>
            <a:r>
              <a:rPr lang="en-US" sz="2800" dirty="0">
                <a:latin typeface="Segoe UI Light" pitchFamily="34" charset="0"/>
              </a:rPr>
              <a:t>Identity </a:t>
            </a:r>
            <a:r>
              <a:rPr lang="en-US" sz="2800" dirty="0" smtClean="0">
                <a:latin typeface="Segoe UI Light" pitchFamily="34" charset="0"/>
              </a:rPr>
              <a:t>spans the entire </a:t>
            </a:r>
            <a:r>
              <a:rPr lang="en-US" sz="2800" dirty="0">
                <a:latin typeface="Segoe UI Light" pitchFamily="34" charset="0"/>
              </a:rPr>
              <a:t>e</a:t>
            </a:r>
            <a:r>
              <a:rPr lang="en-US" sz="2800" dirty="0" smtClean="0">
                <a:latin typeface="Segoe UI Light" pitchFamily="34" charset="0"/>
              </a:rPr>
              <a:t>nvironment</a:t>
            </a:r>
          </a:p>
          <a:p>
            <a:pPr lvl="1"/>
            <a:endParaRPr lang="en-US" sz="1600" dirty="0"/>
          </a:p>
        </p:txBody>
      </p:sp>
      <p:sp>
        <p:nvSpPr>
          <p:cNvPr id="37" name="TextBox 36"/>
          <p:cNvSpPr txBox="1"/>
          <p:nvPr/>
        </p:nvSpPr>
        <p:spPr>
          <a:xfrm>
            <a:off x="6292528" y="1866425"/>
            <a:ext cx="4800600" cy="4800600"/>
          </a:xfrm>
          <a:prstGeom prst="rect">
            <a:avLst/>
          </a:prstGeom>
          <a:noFill/>
          <a:ln w="28575">
            <a:solidFill>
              <a:schemeClr val="tx1"/>
            </a:solidFill>
          </a:ln>
        </p:spPr>
        <p:txBody>
          <a:bodyPr wrap="square" rtlCol="0" anchor="b">
            <a:noAutofit/>
          </a:bodyPr>
          <a:lstStyle/>
          <a:p>
            <a:endParaRPr lang="en-US" dirty="0">
              <a:solidFill>
                <a:schemeClr val="bg2">
                  <a:lumMod val="50000"/>
                </a:schemeClr>
              </a:solidFill>
            </a:endParaRPr>
          </a:p>
        </p:txBody>
      </p:sp>
      <p:grpSp>
        <p:nvGrpSpPr>
          <p:cNvPr id="38" name="Group 37"/>
          <p:cNvGrpSpPr/>
          <p:nvPr/>
        </p:nvGrpSpPr>
        <p:grpSpPr>
          <a:xfrm>
            <a:off x="7923208" y="2247425"/>
            <a:ext cx="1528827" cy="1650106"/>
            <a:chOff x="2436812" y="1600200"/>
            <a:chExt cx="1528827" cy="1650106"/>
          </a:xfrm>
        </p:grpSpPr>
        <p:sp>
          <p:nvSpPr>
            <p:cNvPr id="39" name="Rectangle 38"/>
            <p:cNvSpPr/>
            <p:nvPr/>
          </p:nvSpPr>
          <p:spPr>
            <a:xfrm>
              <a:off x="2436812" y="1600200"/>
              <a:ext cx="1528827" cy="1410300"/>
            </a:xfrm>
            <a:prstGeom prst="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7" descr="e:\Users\mvesely\Desktop\Metr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140" y="1739772"/>
              <a:ext cx="251015" cy="698628"/>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bwMode="auto">
            <a:xfrm>
              <a:off x="2436812" y="3010783"/>
              <a:ext cx="1528827" cy="239523"/>
            </a:xfrm>
            <a:prstGeom prst="rect">
              <a:avLst/>
            </a:prstGeom>
            <a:solidFill>
              <a:schemeClr val="tx1"/>
            </a:solidFill>
            <a:ln w="28575" cap="flat" cmpd="sng" algn="ctr">
              <a:solidFill>
                <a:schemeClr val="tx1"/>
              </a:solidFill>
              <a:prstDash val="solid"/>
              <a:headEnd type="none" w="med" len="med"/>
              <a:tailEnd type="none" w="med" len="med"/>
            </a:ln>
            <a:effectLst/>
          </p:spPr>
          <p:txBody>
            <a:bodyPr rot="0" spcFirstLastPara="0" vertOverflow="overflow" horzOverflow="overflow" vert="horz" wrap="square" lIns="68607" tIns="34304" rIns="34304" bIns="68607" numCol="1" spcCol="0" rtlCol="0" fromWordArt="0" anchor="t" anchorCtr="0" forceAA="0" compatLnSpc="1">
              <a:prstTxWarp prst="textNoShape">
                <a:avLst/>
              </a:prstTxWarp>
              <a:noAutofit/>
            </a:bodyPr>
            <a:lstStyle/>
            <a:p>
              <a:pPr algn="ctr"/>
              <a:r>
                <a:rPr lang="en-US" sz="1200" b="1" dirty="0">
                  <a:solidFill>
                    <a:schemeClr val="accent1"/>
                  </a:solidFill>
                  <a:latin typeface="Segoe UI Light" pitchFamily="34" charset="0"/>
                </a:rPr>
                <a:t>USERS &amp; DEVICES</a:t>
              </a:r>
            </a:p>
            <a:p>
              <a:pPr fontAlgn="base">
                <a:spcBef>
                  <a:spcPct val="0"/>
                </a:spcBef>
                <a:spcAft>
                  <a:spcPct val="0"/>
                </a:spcAft>
              </a:pPr>
              <a:endParaRPr lang="en-US" sz="1100" kern="0" spc="-38" dirty="0">
                <a:gradFill>
                  <a:gsLst>
                    <a:gs pos="0">
                      <a:srgbClr val="FFFFFF"/>
                    </a:gs>
                    <a:gs pos="100000">
                      <a:srgbClr val="FFFFFF"/>
                    </a:gs>
                  </a:gsLst>
                  <a:lin ang="5400000" scaled="0"/>
                </a:gradFill>
                <a:latin typeface="Segoe WP" pitchFamily="34" charset="0"/>
                <a:ea typeface="Segoe UI" pitchFamily="34" charset="0"/>
                <a:cs typeface="Segoe UI" pitchFamily="34" charset="0"/>
              </a:endParaRPr>
            </a:p>
          </p:txBody>
        </p:sp>
      </p:grpSp>
      <p:grpSp>
        <p:nvGrpSpPr>
          <p:cNvPr id="42" name="Group 41"/>
          <p:cNvGrpSpPr/>
          <p:nvPr/>
        </p:nvGrpSpPr>
        <p:grpSpPr>
          <a:xfrm>
            <a:off x="6856408" y="4304825"/>
            <a:ext cx="1528827" cy="1650106"/>
            <a:chOff x="4651439" y="3890243"/>
            <a:chExt cx="1528827" cy="1650106"/>
          </a:xfrm>
        </p:grpSpPr>
        <p:sp>
          <p:nvSpPr>
            <p:cNvPr id="43" name="Rectangle 42"/>
            <p:cNvSpPr/>
            <p:nvPr/>
          </p:nvSpPr>
          <p:spPr>
            <a:xfrm>
              <a:off x="4651439" y="3890243"/>
              <a:ext cx="1528827" cy="1410300"/>
            </a:xfrm>
            <a:prstGeom prst="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bwMode="auto">
            <a:xfrm>
              <a:off x="4651439" y="5300826"/>
              <a:ext cx="1528827" cy="239523"/>
            </a:xfrm>
            <a:prstGeom prst="rect">
              <a:avLst/>
            </a:prstGeom>
            <a:solidFill>
              <a:schemeClr val="tx1"/>
            </a:solidFill>
            <a:ln w="28575" cap="flat" cmpd="sng" algn="ctr">
              <a:solidFill>
                <a:schemeClr val="tx1"/>
              </a:solidFill>
              <a:prstDash val="solid"/>
              <a:headEnd type="none" w="med" len="med"/>
              <a:tailEnd type="none" w="med" len="med"/>
            </a:ln>
            <a:effectLst/>
          </p:spPr>
          <p:txBody>
            <a:bodyPr rot="0" spcFirstLastPara="0" vertOverflow="overflow" horzOverflow="overflow" vert="horz" wrap="square" lIns="68607" tIns="34304" rIns="34304" bIns="68607" numCol="1" spcCol="0" rtlCol="0" fromWordArt="0" anchor="t" anchorCtr="0" forceAA="0" compatLnSpc="1">
              <a:prstTxWarp prst="textNoShape">
                <a:avLst/>
              </a:prstTxWarp>
              <a:noAutofit/>
            </a:bodyPr>
            <a:lstStyle/>
            <a:p>
              <a:pPr algn="ctr"/>
              <a:r>
                <a:rPr lang="en-US" sz="1200" b="1" dirty="0" smtClean="0">
                  <a:solidFill>
                    <a:schemeClr val="accent1"/>
                  </a:solidFill>
                  <a:latin typeface="Segoe UI Light" pitchFamily="34" charset="0"/>
                </a:rPr>
                <a:t>INFRASTRUCTURE</a:t>
              </a:r>
              <a:endParaRPr lang="en-US" sz="1200" b="1" dirty="0">
                <a:solidFill>
                  <a:schemeClr val="accent1"/>
                </a:solidFill>
                <a:latin typeface="Segoe UI Light" pitchFamily="34" charset="0"/>
              </a:endParaRPr>
            </a:p>
            <a:p>
              <a:pPr fontAlgn="base">
                <a:spcBef>
                  <a:spcPct val="0"/>
                </a:spcBef>
                <a:spcAft>
                  <a:spcPct val="0"/>
                </a:spcAft>
              </a:pPr>
              <a:endParaRPr lang="en-US" sz="1100" kern="0" spc="-38" dirty="0">
                <a:gradFill>
                  <a:gsLst>
                    <a:gs pos="0">
                      <a:srgbClr val="FFFFFF"/>
                    </a:gs>
                    <a:gs pos="100000">
                      <a:srgbClr val="FFFFFF"/>
                    </a:gs>
                  </a:gsLst>
                  <a:lin ang="5400000" scaled="0"/>
                </a:gradFill>
                <a:latin typeface="Segoe WP" pitchFamily="34" charset="0"/>
                <a:ea typeface="Segoe UI" pitchFamily="34" charset="0"/>
                <a:cs typeface="Segoe UI" pitchFamily="34" charset="0"/>
              </a:endParaRPr>
            </a:p>
          </p:txBody>
        </p:sp>
      </p:grpSp>
      <p:grpSp>
        <p:nvGrpSpPr>
          <p:cNvPr id="45" name="Group 44"/>
          <p:cNvGrpSpPr/>
          <p:nvPr/>
        </p:nvGrpSpPr>
        <p:grpSpPr>
          <a:xfrm>
            <a:off x="8985181" y="4306051"/>
            <a:ext cx="1528827" cy="1650106"/>
            <a:chOff x="3498785" y="3658826"/>
            <a:chExt cx="1528827" cy="1650106"/>
          </a:xfrm>
        </p:grpSpPr>
        <p:sp>
          <p:nvSpPr>
            <p:cNvPr id="46" name="Rectangle 45"/>
            <p:cNvSpPr/>
            <p:nvPr/>
          </p:nvSpPr>
          <p:spPr>
            <a:xfrm>
              <a:off x="3498785" y="3658826"/>
              <a:ext cx="1528827" cy="1410300"/>
            </a:xfrm>
            <a:prstGeom prst="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bwMode="auto">
            <a:xfrm>
              <a:off x="3498785" y="5069409"/>
              <a:ext cx="1528827" cy="239523"/>
            </a:xfrm>
            <a:prstGeom prst="rect">
              <a:avLst/>
            </a:prstGeom>
            <a:solidFill>
              <a:schemeClr val="tx1"/>
            </a:solidFill>
            <a:ln w="28575" cap="flat" cmpd="sng" algn="ctr">
              <a:solidFill>
                <a:schemeClr val="tx1"/>
              </a:solidFill>
              <a:prstDash val="solid"/>
              <a:headEnd type="none" w="med" len="med"/>
              <a:tailEnd type="none" w="med" len="med"/>
            </a:ln>
            <a:effectLst/>
          </p:spPr>
          <p:txBody>
            <a:bodyPr rot="0" spcFirstLastPara="0" vertOverflow="overflow" horzOverflow="overflow" vert="horz" wrap="square" lIns="68607" tIns="34304" rIns="34304" bIns="68607" numCol="1" spcCol="0" rtlCol="0" fromWordArt="0" anchor="t" anchorCtr="0" forceAA="0" compatLnSpc="1">
              <a:prstTxWarp prst="textNoShape">
                <a:avLst/>
              </a:prstTxWarp>
              <a:noAutofit/>
            </a:bodyPr>
            <a:lstStyle/>
            <a:p>
              <a:pPr algn="ctr"/>
              <a:r>
                <a:rPr lang="en-US" sz="1200" b="1" dirty="0" smtClean="0">
                  <a:solidFill>
                    <a:schemeClr val="accent1"/>
                  </a:solidFill>
                  <a:latin typeface="Segoe UI Light" pitchFamily="34" charset="0"/>
                </a:rPr>
                <a:t>APPS &amp; SERVICES</a:t>
              </a:r>
              <a:endParaRPr lang="en-US" sz="1200" b="1" dirty="0">
                <a:solidFill>
                  <a:schemeClr val="accent1"/>
                </a:solidFill>
                <a:latin typeface="Segoe UI Light" pitchFamily="34" charset="0"/>
              </a:endParaRPr>
            </a:p>
            <a:p>
              <a:pPr fontAlgn="base">
                <a:spcBef>
                  <a:spcPct val="0"/>
                </a:spcBef>
                <a:spcAft>
                  <a:spcPct val="0"/>
                </a:spcAft>
              </a:pPr>
              <a:endParaRPr lang="en-US" sz="1100" kern="0" spc="-38" dirty="0">
                <a:gradFill>
                  <a:gsLst>
                    <a:gs pos="0">
                      <a:srgbClr val="FFFFFF"/>
                    </a:gs>
                    <a:gs pos="100000">
                      <a:srgbClr val="FFFFFF"/>
                    </a:gs>
                  </a:gsLst>
                  <a:lin ang="5400000" scaled="0"/>
                </a:gradFill>
                <a:latin typeface="Segoe WP" pitchFamily="34" charset="0"/>
                <a:ea typeface="Segoe UI" pitchFamily="34" charset="0"/>
                <a:cs typeface="Segoe UI" pitchFamily="34" charset="0"/>
              </a:endParaRPr>
            </a:p>
          </p:txBody>
        </p:sp>
        <p:pic>
          <p:nvPicPr>
            <p:cNvPr id="48" name="Picture 7" descr="\\MAGNUM\Projects\Microsoft\Cloud Power FY12\Design\ICONS_PNG\Gears.png"/>
            <p:cNvPicPr>
              <a:picLocks noChangeAspect="1" noChangeArrowheads="1"/>
            </p:cNvPicPr>
            <p:nvPr>
              <p:custDataLst>
                <p:tags r:id="rId1"/>
              </p:custDataLst>
            </p:nvPr>
          </p:nvPicPr>
          <p:blipFill rotWithShape="1">
            <a:blip r:embed="rId4" cstate="print">
              <a:lum bright="100000"/>
              <a:extLst>
                <a:ext uri="{28A0092B-C50C-407E-A947-70E740481C1C}">
                  <a14:useLocalDpi xmlns:a14="http://schemas.microsoft.com/office/drawing/2010/main"/>
                </a:ext>
              </a:extLst>
            </a:blip>
            <a:srcRect/>
            <a:stretch/>
          </p:blipFill>
          <p:spPr bwMode="auto">
            <a:xfrm rot="16200000" flipH="1">
              <a:off x="3917165" y="4071937"/>
              <a:ext cx="719971" cy="576869"/>
            </a:xfrm>
            <a:prstGeom prst="rect">
              <a:avLst/>
            </a:prstGeom>
            <a:noFill/>
          </p:spPr>
        </p:pic>
      </p:grpSp>
      <p:sp>
        <p:nvSpPr>
          <p:cNvPr id="49" name="Rectangle 48"/>
          <p:cNvSpPr/>
          <p:nvPr/>
        </p:nvSpPr>
        <p:spPr bwMode="auto">
          <a:xfrm>
            <a:off x="6300745" y="6383713"/>
            <a:ext cx="4807966" cy="283312"/>
          </a:xfrm>
          <a:prstGeom prst="rect">
            <a:avLst/>
          </a:pr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68607" tIns="34304" rIns="34304" bIns="68607" numCol="1" spcCol="0" rtlCol="0" fromWordArt="0" anchor="t" anchorCtr="0" forceAA="0" compatLnSpc="1">
            <a:prstTxWarp prst="textNoShape">
              <a:avLst/>
            </a:prstTxWarp>
            <a:noAutofit/>
          </a:bodyPr>
          <a:lstStyle/>
          <a:p>
            <a:pPr algn="ctr"/>
            <a:r>
              <a:rPr lang="en-US" sz="1600" b="1" dirty="0">
                <a:solidFill>
                  <a:schemeClr val="accent1"/>
                </a:solidFill>
                <a:latin typeface="Segoe UI Light" pitchFamily="34" charset="0"/>
              </a:rPr>
              <a:t>IDENTITY</a:t>
            </a:r>
          </a:p>
          <a:p>
            <a:pPr fontAlgn="base">
              <a:spcBef>
                <a:spcPct val="0"/>
              </a:spcBef>
              <a:spcAft>
                <a:spcPct val="0"/>
              </a:spcAft>
            </a:pPr>
            <a:endParaRPr lang="en-US" sz="1100" kern="0" spc="-38" dirty="0">
              <a:gradFill>
                <a:gsLst>
                  <a:gs pos="0">
                    <a:srgbClr val="FFFFFF"/>
                  </a:gs>
                  <a:gs pos="100000">
                    <a:srgbClr val="FFFFFF"/>
                  </a:gs>
                </a:gsLst>
                <a:lin ang="5400000" scaled="0"/>
              </a:gradFill>
              <a:latin typeface="Segoe WP" pitchFamily="34" charset="0"/>
              <a:ea typeface="Segoe UI" pitchFamily="34" charset="0"/>
              <a:cs typeface="Segoe UI" pitchFamily="34" charset="0"/>
            </a:endParaRPr>
          </a:p>
        </p:txBody>
      </p:sp>
      <p:cxnSp>
        <p:nvCxnSpPr>
          <p:cNvPr id="50" name="Elbow Connector 49"/>
          <p:cNvCxnSpPr>
            <a:stCxn id="39" idx="1"/>
          </p:cNvCxnSpPr>
          <p:nvPr/>
        </p:nvCxnSpPr>
        <p:spPr>
          <a:xfrm rot="10800000" flipV="1">
            <a:off x="7653588" y="2952575"/>
            <a:ext cx="269621" cy="133042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a:off x="9447514" y="2952575"/>
            <a:ext cx="289994" cy="133042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8378908" y="5084389"/>
            <a:ext cx="6062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bwMode="black">
          <a:xfrm>
            <a:off x="8151808" y="3233107"/>
            <a:ext cx="306347" cy="302159"/>
            <a:chOff x="2916435" y="3914152"/>
            <a:chExt cx="930763" cy="918513"/>
          </a:xfrm>
        </p:grpSpPr>
        <p:pic>
          <p:nvPicPr>
            <p:cNvPr id="54" name="Picture 5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55"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grpSp>
      <p:sp>
        <p:nvSpPr>
          <p:cNvPr id="56" name="Freeform 20"/>
          <p:cNvSpPr>
            <a:spLocks noEditPoints="1"/>
          </p:cNvSpPr>
          <p:nvPr/>
        </p:nvSpPr>
        <p:spPr bwMode="black">
          <a:xfrm>
            <a:off x="8501525" y="3238025"/>
            <a:ext cx="381186" cy="26494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pic>
        <p:nvPicPr>
          <p:cNvPr id="57" name="Picture 56"/>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a:off x="8920318" y="3238026"/>
            <a:ext cx="137972" cy="264944"/>
          </a:xfrm>
          <a:prstGeom prst="rect">
            <a:avLst/>
          </a:prstGeom>
        </p:spPr>
      </p:pic>
      <p:grpSp>
        <p:nvGrpSpPr>
          <p:cNvPr id="58" name="Group 57"/>
          <p:cNvGrpSpPr/>
          <p:nvPr/>
        </p:nvGrpSpPr>
        <p:grpSpPr bwMode="black">
          <a:xfrm>
            <a:off x="7289384" y="4647610"/>
            <a:ext cx="710023" cy="799171"/>
            <a:chOff x="3422650" y="3467100"/>
            <a:chExt cx="533400" cy="549275"/>
          </a:xfrm>
          <a:solidFill>
            <a:srgbClr val="FFFFFF"/>
          </a:solidFill>
        </p:grpSpPr>
        <p:sp>
          <p:nvSpPr>
            <p:cNvPr id="59" name="Freeform 82"/>
            <p:cNvSpPr>
              <a:spLocks noEditPoints="1"/>
            </p:cNvSpPr>
            <p:nvPr/>
          </p:nvSpPr>
          <p:spPr bwMode="black">
            <a:xfrm>
              <a:off x="3422650" y="3467100"/>
              <a:ext cx="533400" cy="5334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60" name="Freeform 86"/>
            <p:cNvSpPr>
              <a:spLocks noEditPoints="1"/>
            </p:cNvSpPr>
            <p:nvPr/>
          </p:nvSpPr>
          <p:spPr bwMode="black">
            <a:xfrm>
              <a:off x="3422650" y="3873500"/>
              <a:ext cx="168275" cy="142875"/>
            </a:xfrm>
            <a:custGeom>
              <a:avLst/>
              <a:gdLst>
                <a:gd name="T0" fmla="*/ 682 w 694"/>
                <a:gd name="T1" fmla="*/ 58 h 588"/>
                <a:gd name="T2" fmla="*/ 694 w 694"/>
                <a:gd name="T3" fmla="*/ 26 h 588"/>
                <a:gd name="T4" fmla="*/ 694 w 694"/>
                <a:gd name="T5" fmla="*/ 18 h 588"/>
                <a:gd name="T6" fmla="*/ 676 w 694"/>
                <a:gd name="T7" fmla="*/ 0 h 588"/>
                <a:gd name="T8" fmla="*/ 18 w 694"/>
                <a:gd name="T9" fmla="*/ 0 h 588"/>
                <a:gd name="T10" fmla="*/ 0 w 694"/>
                <a:gd name="T11" fmla="*/ 18 h 588"/>
                <a:gd name="T12" fmla="*/ 0 w 694"/>
                <a:gd name="T13" fmla="*/ 26 h 588"/>
                <a:gd name="T14" fmla="*/ 11 w 694"/>
                <a:gd name="T15" fmla="*/ 58 h 588"/>
                <a:gd name="T16" fmla="*/ 98 w 694"/>
                <a:gd name="T17" fmla="*/ 160 h 588"/>
                <a:gd name="T18" fmla="*/ 128 w 694"/>
                <a:gd name="T19" fmla="*/ 174 h 588"/>
                <a:gd name="T20" fmla="*/ 565 w 694"/>
                <a:gd name="T21" fmla="*/ 174 h 588"/>
                <a:gd name="T22" fmla="*/ 595 w 694"/>
                <a:gd name="T23" fmla="*/ 160 h 588"/>
                <a:gd name="T24" fmla="*/ 682 w 694"/>
                <a:gd name="T25" fmla="*/ 58 h 588"/>
                <a:gd name="T26" fmla="*/ 387 w 694"/>
                <a:gd name="T27" fmla="*/ 588 h 588"/>
                <a:gd name="T28" fmla="*/ 387 w 694"/>
                <a:gd name="T29" fmla="*/ 579 h 588"/>
                <a:gd name="T30" fmla="*/ 518 w 694"/>
                <a:gd name="T31" fmla="*/ 579 h 588"/>
                <a:gd name="T32" fmla="*/ 591 w 694"/>
                <a:gd name="T33" fmla="*/ 507 h 588"/>
                <a:gd name="T34" fmla="*/ 591 w 694"/>
                <a:gd name="T35" fmla="*/ 272 h 588"/>
                <a:gd name="T36" fmla="*/ 518 w 694"/>
                <a:gd name="T37" fmla="*/ 199 h 588"/>
                <a:gd name="T38" fmla="*/ 175 w 694"/>
                <a:gd name="T39" fmla="*/ 199 h 588"/>
                <a:gd name="T40" fmla="*/ 103 w 694"/>
                <a:gd name="T41" fmla="*/ 272 h 588"/>
                <a:gd name="T42" fmla="*/ 103 w 694"/>
                <a:gd name="T43" fmla="*/ 507 h 588"/>
                <a:gd name="T44" fmla="*/ 175 w 694"/>
                <a:gd name="T45" fmla="*/ 579 h 588"/>
                <a:gd name="T46" fmla="*/ 307 w 694"/>
                <a:gd name="T47" fmla="*/ 579 h 588"/>
                <a:gd name="T48" fmla="*/ 307 w 694"/>
                <a:gd name="T49" fmla="*/ 588 h 588"/>
                <a:gd name="T50" fmla="*/ 387 w 694"/>
                <a:gd name="T51" fmla="*/ 588 h 588"/>
                <a:gd name="T52" fmla="*/ 175 w 694"/>
                <a:gd name="T53" fmla="*/ 537 h 588"/>
                <a:gd name="T54" fmla="*/ 145 w 694"/>
                <a:gd name="T55" fmla="*/ 507 h 588"/>
                <a:gd name="T56" fmla="*/ 145 w 694"/>
                <a:gd name="T57" fmla="*/ 272 h 588"/>
                <a:gd name="T58" fmla="*/ 175 w 694"/>
                <a:gd name="T59" fmla="*/ 242 h 588"/>
                <a:gd name="T60" fmla="*/ 518 w 694"/>
                <a:gd name="T61" fmla="*/ 242 h 588"/>
                <a:gd name="T62" fmla="*/ 549 w 694"/>
                <a:gd name="T63" fmla="*/ 272 h 588"/>
                <a:gd name="T64" fmla="*/ 549 w 694"/>
                <a:gd name="T65" fmla="*/ 507 h 588"/>
                <a:gd name="T66" fmla="*/ 518 w 694"/>
                <a:gd name="T67" fmla="*/ 537 h 588"/>
                <a:gd name="T68" fmla="*/ 175 w 694"/>
                <a:gd name="T69" fmla="*/ 53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588">
                  <a:moveTo>
                    <a:pt x="682" y="58"/>
                  </a:moveTo>
                  <a:cubicBezTo>
                    <a:pt x="689" y="51"/>
                    <a:pt x="694" y="36"/>
                    <a:pt x="694" y="26"/>
                  </a:cubicBezTo>
                  <a:cubicBezTo>
                    <a:pt x="694" y="18"/>
                    <a:pt x="694" y="18"/>
                    <a:pt x="694" y="18"/>
                  </a:cubicBezTo>
                  <a:cubicBezTo>
                    <a:pt x="694" y="8"/>
                    <a:pt x="686" y="0"/>
                    <a:pt x="676" y="0"/>
                  </a:cubicBezTo>
                  <a:cubicBezTo>
                    <a:pt x="18" y="0"/>
                    <a:pt x="18" y="0"/>
                    <a:pt x="18" y="0"/>
                  </a:cubicBezTo>
                  <a:cubicBezTo>
                    <a:pt x="8" y="0"/>
                    <a:pt x="0" y="8"/>
                    <a:pt x="0" y="18"/>
                  </a:cubicBezTo>
                  <a:cubicBezTo>
                    <a:pt x="0" y="26"/>
                    <a:pt x="0" y="26"/>
                    <a:pt x="0" y="26"/>
                  </a:cubicBezTo>
                  <a:cubicBezTo>
                    <a:pt x="0" y="36"/>
                    <a:pt x="5" y="51"/>
                    <a:pt x="11" y="58"/>
                  </a:cubicBezTo>
                  <a:cubicBezTo>
                    <a:pt x="98" y="160"/>
                    <a:pt x="98" y="160"/>
                    <a:pt x="98" y="160"/>
                  </a:cubicBezTo>
                  <a:cubicBezTo>
                    <a:pt x="105" y="168"/>
                    <a:pt x="118" y="174"/>
                    <a:pt x="128" y="174"/>
                  </a:cubicBezTo>
                  <a:cubicBezTo>
                    <a:pt x="565" y="174"/>
                    <a:pt x="565" y="174"/>
                    <a:pt x="565" y="174"/>
                  </a:cubicBezTo>
                  <a:cubicBezTo>
                    <a:pt x="575" y="174"/>
                    <a:pt x="589" y="168"/>
                    <a:pt x="595" y="160"/>
                  </a:cubicBezTo>
                  <a:lnTo>
                    <a:pt x="682" y="58"/>
                  </a:lnTo>
                  <a:close/>
                  <a:moveTo>
                    <a:pt x="387" y="588"/>
                  </a:moveTo>
                  <a:cubicBezTo>
                    <a:pt x="387" y="582"/>
                    <a:pt x="387" y="579"/>
                    <a:pt x="387" y="579"/>
                  </a:cubicBezTo>
                  <a:cubicBezTo>
                    <a:pt x="518" y="579"/>
                    <a:pt x="518" y="579"/>
                    <a:pt x="518" y="579"/>
                  </a:cubicBezTo>
                  <a:cubicBezTo>
                    <a:pt x="558" y="579"/>
                    <a:pt x="591" y="547"/>
                    <a:pt x="591" y="507"/>
                  </a:cubicBezTo>
                  <a:cubicBezTo>
                    <a:pt x="591" y="272"/>
                    <a:pt x="591" y="272"/>
                    <a:pt x="591" y="272"/>
                  </a:cubicBezTo>
                  <a:cubicBezTo>
                    <a:pt x="591" y="232"/>
                    <a:pt x="558" y="199"/>
                    <a:pt x="518" y="199"/>
                  </a:cubicBezTo>
                  <a:cubicBezTo>
                    <a:pt x="175" y="199"/>
                    <a:pt x="175" y="199"/>
                    <a:pt x="175" y="199"/>
                  </a:cubicBezTo>
                  <a:cubicBezTo>
                    <a:pt x="135" y="199"/>
                    <a:pt x="103" y="232"/>
                    <a:pt x="103" y="272"/>
                  </a:cubicBezTo>
                  <a:cubicBezTo>
                    <a:pt x="103" y="507"/>
                    <a:pt x="103" y="507"/>
                    <a:pt x="103" y="507"/>
                  </a:cubicBezTo>
                  <a:cubicBezTo>
                    <a:pt x="103" y="547"/>
                    <a:pt x="135" y="579"/>
                    <a:pt x="175" y="579"/>
                  </a:cubicBezTo>
                  <a:cubicBezTo>
                    <a:pt x="307" y="579"/>
                    <a:pt x="307" y="579"/>
                    <a:pt x="307" y="579"/>
                  </a:cubicBezTo>
                  <a:cubicBezTo>
                    <a:pt x="307" y="579"/>
                    <a:pt x="307" y="582"/>
                    <a:pt x="307" y="588"/>
                  </a:cubicBezTo>
                  <a:lnTo>
                    <a:pt x="387" y="588"/>
                  </a:lnTo>
                  <a:close/>
                  <a:moveTo>
                    <a:pt x="175" y="537"/>
                  </a:moveTo>
                  <a:cubicBezTo>
                    <a:pt x="159" y="537"/>
                    <a:pt x="145" y="523"/>
                    <a:pt x="145" y="507"/>
                  </a:cubicBezTo>
                  <a:cubicBezTo>
                    <a:pt x="145" y="272"/>
                    <a:pt x="145" y="272"/>
                    <a:pt x="145" y="272"/>
                  </a:cubicBezTo>
                  <a:cubicBezTo>
                    <a:pt x="145" y="255"/>
                    <a:pt x="159" y="242"/>
                    <a:pt x="175" y="242"/>
                  </a:cubicBezTo>
                  <a:cubicBezTo>
                    <a:pt x="518" y="242"/>
                    <a:pt x="518" y="242"/>
                    <a:pt x="518" y="242"/>
                  </a:cubicBezTo>
                  <a:cubicBezTo>
                    <a:pt x="535" y="242"/>
                    <a:pt x="549" y="255"/>
                    <a:pt x="549" y="272"/>
                  </a:cubicBezTo>
                  <a:cubicBezTo>
                    <a:pt x="549" y="507"/>
                    <a:pt x="549" y="507"/>
                    <a:pt x="549" y="507"/>
                  </a:cubicBezTo>
                  <a:cubicBezTo>
                    <a:pt x="549" y="523"/>
                    <a:pt x="535" y="537"/>
                    <a:pt x="518" y="537"/>
                  </a:cubicBezTo>
                  <a:lnTo>
                    <a:pt x="175" y="537"/>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dirty="0"/>
            </a:p>
          </p:txBody>
        </p:sp>
      </p:grpSp>
    </p:spTree>
    <p:extLst>
      <p:ext uri="{BB962C8B-B14F-4D97-AF65-F5344CB8AC3E}">
        <p14:creationId xmlns:p14="http://schemas.microsoft.com/office/powerpoint/2010/main" val="2292298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par>
                                <p:cTn id="8" presetID="22" presetClass="entr" presetSubtype="2"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wipe(right)">
                                      <p:cBhvr>
                                        <p:cTn id="10" dur="500"/>
                                        <p:tgtEl>
                                          <p:spTgt spid="49"/>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up)">
                                      <p:cBhvr>
                                        <p:cTn id="14" dur="1000"/>
                                        <p:tgtEl>
                                          <p:spTgt spid="50"/>
                                        </p:tgtEl>
                                      </p:cBhvr>
                                    </p:animEffect>
                                  </p:childTnLst>
                                </p:cTn>
                              </p:par>
                            </p:childTnLst>
                          </p:cTn>
                        </p:par>
                        <p:par>
                          <p:cTn id="15" fill="hold">
                            <p:stCondLst>
                              <p:cond delay="3000"/>
                            </p:stCondLst>
                            <p:childTnLst>
                              <p:par>
                                <p:cTn id="16" presetID="22" presetClass="entr" presetSubtype="8" fill="hold" nodeType="afterEffect">
                                  <p:stCondLst>
                                    <p:cond delay="75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1000"/>
                                        <p:tgtEl>
                                          <p:spTgt spid="52"/>
                                        </p:tgtEl>
                                      </p:cBhvr>
                                    </p:animEffect>
                                  </p:childTnLst>
                                </p:cTn>
                              </p:par>
                            </p:childTnLst>
                          </p:cTn>
                        </p:par>
                        <p:par>
                          <p:cTn id="19" fill="hold">
                            <p:stCondLst>
                              <p:cond delay="4750"/>
                            </p:stCondLst>
                            <p:childTnLst>
                              <p:par>
                                <p:cTn id="20" presetID="22" presetClass="entr" presetSubtype="1" fill="hold" nodeType="afterEffect">
                                  <p:stCondLst>
                                    <p:cond delay="750"/>
                                  </p:stCondLst>
                                  <p:childTnLst>
                                    <p:set>
                                      <p:cBhvr>
                                        <p:cTn id="21" dur="1" fill="hold">
                                          <p:stCondLst>
                                            <p:cond delay="0"/>
                                          </p:stCondLst>
                                        </p:cTn>
                                        <p:tgtEl>
                                          <p:spTgt spid="51"/>
                                        </p:tgtEl>
                                        <p:attrNameLst>
                                          <p:attrName>style.visibility</p:attrName>
                                        </p:attrNameLst>
                                      </p:cBhvr>
                                      <p:to>
                                        <p:strVal val="visible"/>
                                      </p:to>
                                    </p:set>
                                    <p:animEffect transition="in" filter="wipe(up)">
                                      <p:cBhvr>
                                        <p:cTn id="2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451413"/>
            <a:ext cx="11149013" cy="960697"/>
          </a:xfrm>
        </p:spPr>
        <p:txBody>
          <a:bodyPr/>
          <a:lstStyle/>
          <a:p>
            <a:r>
              <a:rPr lang="en-US" b="1" u="sng" dirty="0"/>
              <a:t>4 </a:t>
            </a:r>
            <a:r>
              <a:rPr lang="en-US" b="1" u="sng" dirty="0" smtClean="0"/>
              <a:t>Pillars </a:t>
            </a:r>
            <a:r>
              <a:rPr lang="en-US" dirty="0" smtClean="0"/>
              <a:t>- How Microsoft Views Identity </a:t>
            </a:r>
            <a:endParaRPr lang="en-US" dirty="0"/>
          </a:p>
        </p:txBody>
      </p:sp>
      <p:sp>
        <p:nvSpPr>
          <p:cNvPr id="5" name="Rectangle 4"/>
          <p:cNvSpPr/>
          <p:nvPr/>
        </p:nvSpPr>
        <p:spPr>
          <a:xfrm>
            <a:off x="8533353" y="5785564"/>
            <a:ext cx="2443885" cy="499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1"/>
                </a:solidFill>
                <a:latin typeface="Segoe UI Light" pitchFamily="34" charset="0"/>
              </a:rPr>
              <a:t>AUTHORIZATION</a:t>
            </a:r>
            <a:endParaRPr lang="en-US" sz="1600" b="1" dirty="0">
              <a:solidFill>
                <a:schemeClr val="accent1"/>
              </a:solidFill>
              <a:latin typeface="Segoe UI Light" pitchFamily="34" charset="0"/>
            </a:endParaRPr>
          </a:p>
        </p:txBody>
      </p:sp>
      <p:sp>
        <p:nvSpPr>
          <p:cNvPr id="6" name="Rectangle 5"/>
          <p:cNvSpPr/>
          <p:nvPr/>
        </p:nvSpPr>
        <p:spPr>
          <a:xfrm>
            <a:off x="6060846" y="5785564"/>
            <a:ext cx="2443885" cy="499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1"/>
                </a:solidFill>
                <a:latin typeface="Segoe UI Light" pitchFamily="34" charset="0"/>
              </a:rPr>
              <a:t>AUTHENTICATION</a:t>
            </a:r>
            <a:endParaRPr lang="en-US" sz="1600" b="1" dirty="0">
              <a:solidFill>
                <a:schemeClr val="accent1"/>
              </a:solidFill>
              <a:latin typeface="Segoe UI Light" pitchFamily="34" charset="0"/>
            </a:endParaRPr>
          </a:p>
        </p:txBody>
      </p:sp>
      <p:sp>
        <p:nvSpPr>
          <p:cNvPr id="7" name="Rectangle 6"/>
          <p:cNvSpPr/>
          <p:nvPr/>
        </p:nvSpPr>
        <p:spPr>
          <a:xfrm>
            <a:off x="3588339" y="5785564"/>
            <a:ext cx="2443885" cy="499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1"/>
                </a:solidFill>
                <a:latin typeface="Segoe UI Light" pitchFamily="34" charset="0"/>
              </a:rPr>
              <a:t>AUDITNG</a:t>
            </a:r>
            <a:endParaRPr lang="en-US" sz="1600" b="1" dirty="0">
              <a:solidFill>
                <a:schemeClr val="accent1"/>
              </a:solidFill>
              <a:latin typeface="Segoe UI Light" pitchFamily="34" charset="0"/>
            </a:endParaRPr>
          </a:p>
        </p:txBody>
      </p:sp>
      <p:sp>
        <p:nvSpPr>
          <p:cNvPr id="8" name="Rectangle 7"/>
          <p:cNvSpPr/>
          <p:nvPr/>
        </p:nvSpPr>
        <p:spPr>
          <a:xfrm>
            <a:off x="1115832" y="5785564"/>
            <a:ext cx="2443287" cy="499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latin typeface="Segoe UI Light" pitchFamily="34" charset="0"/>
              </a:rPr>
              <a:t>ADMINISTRATION</a:t>
            </a:r>
          </a:p>
        </p:txBody>
      </p:sp>
      <p:sp>
        <p:nvSpPr>
          <p:cNvPr id="10" name="Rectangle 9"/>
          <p:cNvSpPr/>
          <p:nvPr/>
        </p:nvSpPr>
        <p:spPr bwMode="auto">
          <a:xfrm>
            <a:off x="8533353" y="2271415"/>
            <a:ext cx="2443885" cy="1842539"/>
          </a:xfrm>
          <a:prstGeom prst="rect">
            <a:avLst/>
          </a:prstGeom>
          <a:noFill/>
          <a:ln w="28575" cap="flat" cmpd="sng" algn="ctr">
            <a:noFill/>
            <a:prstDash val="solid"/>
            <a:headEnd type="none" w="med" len="med"/>
            <a:tailEnd type="none" w="med" len="med"/>
          </a:ln>
          <a:effectLst/>
        </p:spPr>
        <p:txBody>
          <a:bodyPr rot="0" spcFirstLastPara="0" vertOverflow="overflow" horzOverflow="overflow" vert="horz" wrap="square" lIns="68607" tIns="34304" rIns="34304" bIns="68607" numCol="1" spcCol="0" rtlCol="0" fromWordArt="0" anchor="t" anchorCtr="0" forceAA="0" compatLnSpc="1">
            <a:prstTxWarp prst="textNoShape">
              <a:avLst/>
            </a:prstTxWarp>
            <a:noAutofit/>
          </a:bodyPr>
          <a:lstStyle/>
          <a:p>
            <a:endParaRPr lang="en-US" sz="1600" dirty="0">
              <a:latin typeface="Segoe UI Light" pitchFamily="34" charset="0"/>
            </a:endParaRPr>
          </a:p>
        </p:txBody>
      </p:sp>
      <p:sp>
        <p:nvSpPr>
          <p:cNvPr id="11" name="Rectangle 10"/>
          <p:cNvSpPr/>
          <p:nvPr/>
        </p:nvSpPr>
        <p:spPr bwMode="auto">
          <a:xfrm>
            <a:off x="1115832" y="2271414"/>
            <a:ext cx="2443884" cy="4013631"/>
          </a:xfrm>
          <a:prstGeom prst="rect">
            <a:avLst/>
          </a:prstGeom>
          <a:noFill/>
          <a:ln w="28575" cap="flat" cmpd="sng" algn="ctr">
            <a:noFill/>
            <a:prstDash val="solid"/>
            <a:headEnd type="none" w="med" len="med"/>
            <a:tailEnd type="none" w="med" len="med"/>
          </a:ln>
          <a:effectLst/>
        </p:spPr>
        <p:txBody>
          <a:bodyPr rot="0" spcFirstLastPara="0" vertOverflow="overflow" horzOverflow="overflow" vert="horz" wrap="square" lIns="68607" tIns="34304" rIns="34304" bIns="68607" numCol="1" spcCol="0" rtlCol="0" fromWordArt="0" anchor="t" anchorCtr="0" forceAA="0" compatLnSpc="1">
            <a:prstTxWarp prst="textNoShape">
              <a:avLst/>
            </a:prstTxWarp>
            <a:noAutofit/>
          </a:bodyPr>
          <a:lstStyle/>
          <a:p>
            <a:r>
              <a:rPr lang="en-US" sz="1600" dirty="0">
                <a:latin typeface="Segoe UI Light" pitchFamily="34" charset="0"/>
              </a:rPr>
              <a:t>Single </a:t>
            </a:r>
            <a:r>
              <a:rPr lang="en-US" sz="1600" dirty="0" smtClean="0">
                <a:latin typeface="Segoe UI Light" pitchFamily="34" charset="0"/>
              </a:rPr>
              <a:t>view management</a:t>
            </a:r>
          </a:p>
          <a:p>
            <a:endParaRPr lang="en-US" sz="1600" dirty="0">
              <a:latin typeface="Segoe UI Light" pitchFamily="34" charset="0"/>
            </a:endParaRPr>
          </a:p>
          <a:p>
            <a:r>
              <a:rPr lang="en-US" sz="1600" dirty="0" smtClean="0">
                <a:latin typeface="Segoe UI Light" pitchFamily="34" charset="0"/>
              </a:rPr>
              <a:t>Application of business rules</a:t>
            </a:r>
          </a:p>
          <a:p>
            <a:endParaRPr lang="en-US" sz="1600" dirty="0">
              <a:latin typeface="Segoe UI Light" pitchFamily="34" charset="0"/>
            </a:endParaRPr>
          </a:p>
          <a:p>
            <a:r>
              <a:rPr lang="en-US" sz="1600" dirty="0">
                <a:latin typeface="Segoe UI Light" pitchFamily="34" charset="0"/>
              </a:rPr>
              <a:t>Automated </a:t>
            </a:r>
            <a:r>
              <a:rPr lang="en-US" sz="1600" dirty="0" smtClean="0">
                <a:latin typeface="Segoe UI Light" pitchFamily="34" charset="0"/>
              </a:rPr>
              <a:t>requests</a:t>
            </a:r>
            <a:r>
              <a:rPr lang="en-US" sz="1600" dirty="0">
                <a:latin typeface="Segoe UI Light" pitchFamily="34" charset="0"/>
              </a:rPr>
              <a:t>, </a:t>
            </a:r>
            <a:r>
              <a:rPr lang="en-US" sz="1600" dirty="0" smtClean="0">
                <a:latin typeface="Segoe UI Light" pitchFamily="34" charset="0"/>
              </a:rPr>
              <a:t>approvals</a:t>
            </a:r>
            <a:r>
              <a:rPr lang="en-US" sz="1600" dirty="0">
                <a:latin typeface="Segoe UI Light" pitchFamily="34" charset="0"/>
              </a:rPr>
              <a:t>, and a</a:t>
            </a:r>
            <a:r>
              <a:rPr lang="en-US" sz="1600" dirty="0" smtClean="0">
                <a:latin typeface="Segoe UI Light" pitchFamily="34" charset="0"/>
              </a:rPr>
              <a:t>ccess </a:t>
            </a:r>
            <a:r>
              <a:rPr lang="en-US" sz="1600" dirty="0">
                <a:latin typeface="Segoe UI Light" pitchFamily="34" charset="0"/>
              </a:rPr>
              <a:t>a</a:t>
            </a:r>
            <a:r>
              <a:rPr lang="en-US" sz="1600" dirty="0" smtClean="0">
                <a:latin typeface="Segoe UI Light" pitchFamily="34" charset="0"/>
              </a:rPr>
              <a:t>ssignment</a:t>
            </a:r>
            <a:endParaRPr lang="en-US" sz="1600" dirty="0">
              <a:latin typeface="Segoe UI Light" pitchFamily="34" charset="0"/>
            </a:endParaRPr>
          </a:p>
        </p:txBody>
      </p:sp>
      <p:sp>
        <p:nvSpPr>
          <p:cNvPr id="12" name="Rectangle 11"/>
          <p:cNvSpPr/>
          <p:nvPr/>
        </p:nvSpPr>
        <p:spPr bwMode="auto">
          <a:xfrm>
            <a:off x="3621820" y="2271415"/>
            <a:ext cx="2320191" cy="1613123"/>
          </a:xfrm>
          <a:prstGeom prst="rect">
            <a:avLst/>
          </a:prstGeom>
          <a:noFill/>
          <a:ln w="28575" cap="flat" cmpd="sng" algn="ctr">
            <a:noFill/>
            <a:prstDash val="solid"/>
            <a:headEnd type="none" w="med" len="med"/>
            <a:tailEnd type="none" w="med" len="med"/>
          </a:ln>
          <a:effectLst/>
        </p:spPr>
        <p:txBody>
          <a:bodyPr rot="0" spcFirstLastPara="0" vertOverflow="overflow" horzOverflow="overflow" vert="horz" wrap="square" lIns="68607" tIns="34304" rIns="34304" bIns="68607" numCol="1" spcCol="0" rtlCol="0" fromWordArt="0" anchor="t" anchorCtr="0" forceAA="0" compatLnSpc="1">
            <a:prstTxWarp prst="textNoShape">
              <a:avLst/>
            </a:prstTxWarp>
            <a:noAutofit/>
          </a:bodyPr>
          <a:lstStyle/>
          <a:p>
            <a:r>
              <a:rPr lang="en-US" sz="1600" dirty="0">
                <a:latin typeface="Segoe UI Light" pitchFamily="34" charset="0"/>
              </a:rPr>
              <a:t>Track who does what, when, where, and how</a:t>
            </a:r>
          </a:p>
          <a:p>
            <a:endParaRPr lang="en-US" sz="1600" dirty="0">
              <a:latin typeface="Segoe UI Light" pitchFamily="34" charset="0"/>
            </a:endParaRPr>
          </a:p>
          <a:p>
            <a:r>
              <a:rPr lang="en-US" sz="1600" dirty="0">
                <a:latin typeface="Segoe UI Light" pitchFamily="34" charset="0"/>
              </a:rPr>
              <a:t>Focused alerting</a:t>
            </a:r>
          </a:p>
          <a:p>
            <a:endParaRPr lang="en-US" sz="1600" dirty="0">
              <a:latin typeface="Segoe UI Light" pitchFamily="34" charset="0"/>
            </a:endParaRPr>
          </a:p>
          <a:p>
            <a:r>
              <a:rPr lang="en-US" sz="1600" dirty="0">
                <a:latin typeface="Segoe UI Light" pitchFamily="34" charset="0"/>
              </a:rPr>
              <a:t>In-depth collated reporting</a:t>
            </a:r>
          </a:p>
          <a:p>
            <a:endParaRPr lang="en-US" sz="1600" dirty="0">
              <a:latin typeface="Segoe UI Light" pitchFamily="34" charset="0"/>
            </a:endParaRPr>
          </a:p>
          <a:p>
            <a:r>
              <a:rPr lang="en-US" sz="1600" dirty="0">
                <a:latin typeface="Segoe UI Light" pitchFamily="34" charset="0"/>
              </a:rPr>
              <a:t>Governance</a:t>
            </a:r>
          </a:p>
        </p:txBody>
      </p:sp>
      <p:sp>
        <p:nvSpPr>
          <p:cNvPr id="14" name="Freeform 81"/>
          <p:cNvSpPr>
            <a:spLocks/>
          </p:cNvSpPr>
          <p:nvPr/>
        </p:nvSpPr>
        <p:spPr bwMode="black">
          <a:xfrm>
            <a:off x="1907015" y="4588529"/>
            <a:ext cx="860321" cy="1062423"/>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15" name="Freeform 14"/>
          <p:cNvSpPr>
            <a:spLocks noEditPoints="1"/>
          </p:cNvSpPr>
          <p:nvPr/>
        </p:nvSpPr>
        <p:spPr bwMode="black">
          <a:xfrm rot="900000">
            <a:off x="4314318" y="4672125"/>
            <a:ext cx="787634" cy="965942"/>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p>
        </p:txBody>
      </p:sp>
      <p:sp>
        <p:nvSpPr>
          <p:cNvPr id="16" name="Freeform 15"/>
          <p:cNvSpPr>
            <a:spLocks noEditPoints="1"/>
          </p:cNvSpPr>
          <p:nvPr/>
        </p:nvSpPr>
        <p:spPr bwMode="black">
          <a:xfrm>
            <a:off x="9096941" y="4725810"/>
            <a:ext cx="1092967" cy="909511"/>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p>
        </p:txBody>
      </p:sp>
      <p:sp>
        <p:nvSpPr>
          <p:cNvPr id="17" name="Freeform 16"/>
          <p:cNvSpPr>
            <a:spLocks noEditPoints="1"/>
          </p:cNvSpPr>
          <p:nvPr/>
        </p:nvSpPr>
        <p:spPr bwMode="black">
          <a:xfrm>
            <a:off x="6904101" y="4602585"/>
            <a:ext cx="756177" cy="1048367"/>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p>
        </p:txBody>
      </p:sp>
      <p:sp>
        <p:nvSpPr>
          <p:cNvPr id="18" name="Rectangle 17"/>
          <p:cNvSpPr/>
          <p:nvPr/>
        </p:nvSpPr>
        <p:spPr>
          <a:xfrm>
            <a:off x="8532755" y="1991041"/>
            <a:ext cx="2443885" cy="2004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lumOff val="15000"/>
                </a:schemeClr>
              </a:solidFill>
            </a:endParaRPr>
          </a:p>
        </p:txBody>
      </p:sp>
      <p:sp>
        <p:nvSpPr>
          <p:cNvPr id="19" name="Rectangle 18"/>
          <p:cNvSpPr/>
          <p:nvPr/>
        </p:nvSpPr>
        <p:spPr>
          <a:xfrm>
            <a:off x="6060248" y="1991041"/>
            <a:ext cx="2443885" cy="2004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lumOff val="15000"/>
                </a:schemeClr>
              </a:solidFill>
            </a:endParaRPr>
          </a:p>
        </p:txBody>
      </p:sp>
      <p:sp>
        <p:nvSpPr>
          <p:cNvPr id="20" name="Rectangle 19"/>
          <p:cNvSpPr/>
          <p:nvPr/>
        </p:nvSpPr>
        <p:spPr>
          <a:xfrm>
            <a:off x="3587741" y="1991041"/>
            <a:ext cx="2443885" cy="2004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lumOff val="15000"/>
                </a:schemeClr>
              </a:solidFill>
            </a:endParaRPr>
          </a:p>
        </p:txBody>
      </p:sp>
      <p:sp>
        <p:nvSpPr>
          <p:cNvPr id="21" name="Rectangle 20"/>
          <p:cNvSpPr/>
          <p:nvPr/>
        </p:nvSpPr>
        <p:spPr>
          <a:xfrm>
            <a:off x="1115234" y="1991041"/>
            <a:ext cx="2443885" cy="2004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lumOff val="15000"/>
                </a:schemeClr>
              </a:solidFill>
            </a:endParaRPr>
          </a:p>
        </p:txBody>
      </p:sp>
      <p:cxnSp>
        <p:nvCxnSpPr>
          <p:cNvPr id="22" name="Straight Connector 21"/>
          <p:cNvCxnSpPr/>
          <p:nvPr/>
        </p:nvCxnSpPr>
        <p:spPr>
          <a:xfrm>
            <a:off x="3569991" y="2198049"/>
            <a:ext cx="0" cy="33870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45643" y="2191023"/>
            <a:ext cx="0" cy="33870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23079" y="2191022"/>
            <a:ext cx="0" cy="33870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8653647" y="2271415"/>
            <a:ext cx="2443884" cy="1842539"/>
          </a:xfrm>
          <a:prstGeom prst="rect">
            <a:avLst/>
          </a:prstGeom>
          <a:noFill/>
          <a:ln w="28575" cap="flat" cmpd="sng" algn="ctr">
            <a:noFill/>
            <a:prstDash val="solid"/>
            <a:headEnd type="none" w="med" len="med"/>
            <a:tailEnd type="none" w="med" len="med"/>
          </a:ln>
          <a:effectLst/>
        </p:spPr>
        <p:txBody>
          <a:bodyPr rot="0" spcFirstLastPara="0" vertOverflow="overflow" horzOverflow="overflow" vert="horz" wrap="square" lIns="68607" tIns="34304" rIns="34304" bIns="68607" numCol="1" spcCol="0" rtlCol="0" fromWordArt="0" anchor="t" anchorCtr="0" forceAA="0" compatLnSpc="1">
            <a:prstTxWarp prst="textNoShape">
              <a:avLst/>
            </a:prstTxWarp>
            <a:noAutofit/>
          </a:bodyPr>
          <a:lstStyle/>
          <a:p>
            <a:r>
              <a:rPr lang="en-US" sz="1600" dirty="0" smtClean="0">
                <a:latin typeface="Segoe UI Light" pitchFamily="34" charset="0"/>
              </a:rPr>
              <a:t>How and where is authorization handled</a:t>
            </a:r>
          </a:p>
          <a:p>
            <a:endParaRPr lang="en-US" sz="1600" dirty="0" smtClean="0">
              <a:latin typeface="Segoe UI Light" pitchFamily="34" charset="0"/>
            </a:endParaRPr>
          </a:p>
          <a:p>
            <a:r>
              <a:rPr lang="en-US" sz="1600" dirty="0" smtClean="0">
                <a:latin typeface="Segoe UI Light" pitchFamily="34" charset="0"/>
              </a:rPr>
              <a:t>Can a user access the resource and what can they do when they access it?</a:t>
            </a:r>
            <a:endParaRPr lang="en-US" dirty="0" smtClean="0"/>
          </a:p>
          <a:p>
            <a:endParaRPr lang="en-US" dirty="0"/>
          </a:p>
        </p:txBody>
      </p:sp>
      <p:sp>
        <p:nvSpPr>
          <p:cNvPr id="26" name="Rectangle 25"/>
          <p:cNvSpPr/>
          <p:nvPr/>
        </p:nvSpPr>
        <p:spPr bwMode="auto">
          <a:xfrm>
            <a:off x="6145170" y="2271415"/>
            <a:ext cx="2320191" cy="2006814"/>
          </a:xfrm>
          <a:prstGeom prst="rect">
            <a:avLst/>
          </a:prstGeom>
          <a:noFill/>
          <a:ln w="28575" cap="flat" cmpd="sng" algn="ctr">
            <a:noFill/>
            <a:prstDash val="solid"/>
            <a:headEnd type="none" w="med" len="med"/>
            <a:tailEnd type="none" w="med" len="med"/>
          </a:ln>
          <a:effectLst/>
        </p:spPr>
        <p:txBody>
          <a:bodyPr rot="0" spcFirstLastPara="0" vertOverflow="overflow" horzOverflow="overflow" vert="horz" wrap="square" lIns="68607" tIns="34304" rIns="34304" bIns="68607" numCol="1" spcCol="0" rtlCol="0" fromWordArt="0" anchor="t" anchorCtr="0" forceAA="0" compatLnSpc="1">
            <a:prstTxWarp prst="textNoShape">
              <a:avLst/>
            </a:prstTxWarp>
            <a:noAutofit/>
          </a:bodyPr>
          <a:lstStyle/>
          <a:p>
            <a:r>
              <a:rPr lang="en-US" sz="1600" dirty="0" smtClean="0">
                <a:latin typeface="Segoe UI Light" pitchFamily="34" charset="0"/>
              </a:rPr>
              <a:t>User sign-on </a:t>
            </a:r>
            <a:r>
              <a:rPr lang="en-US" sz="1600" dirty="0">
                <a:latin typeface="Segoe UI Light" pitchFamily="34" charset="0"/>
              </a:rPr>
              <a:t>e</a:t>
            </a:r>
            <a:r>
              <a:rPr lang="en-US" sz="1600" dirty="0" smtClean="0">
                <a:latin typeface="Segoe UI Light" pitchFamily="34" charset="0"/>
              </a:rPr>
              <a:t>xperience</a:t>
            </a:r>
            <a:endParaRPr lang="en-US" sz="1600" dirty="0">
              <a:latin typeface="Segoe UI Light" pitchFamily="34" charset="0"/>
            </a:endParaRPr>
          </a:p>
          <a:p>
            <a:endParaRPr lang="en-US" sz="1600" dirty="0" smtClean="0">
              <a:latin typeface="Segoe UI Light" pitchFamily="34" charset="0"/>
            </a:endParaRPr>
          </a:p>
          <a:p>
            <a:r>
              <a:rPr lang="en-US" sz="1600" dirty="0" smtClean="0">
                <a:latin typeface="Segoe UI Light" pitchFamily="34" charset="0"/>
              </a:rPr>
              <a:t>Trusted </a:t>
            </a:r>
            <a:r>
              <a:rPr lang="en-US" sz="1600" dirty="0">
                <a:latin typeface="Segoe UI Light" pitchFamily="34" charset="0"/>
              </a:rPr>
              <a:t>s</a:t>
            </a:r>
            <a:r>
              <a:rPr lang="en-US" sz="1600" dirty="0" smtClean="0">
                <a:latin typeface="Segoe UI Light" pitchFamily="34" charset="0"/>
              </a:rPr>
              <a:t>ource</a:t>
            </a:r>
            <a:endParaRPr lang="en-US" sz="1600" dirty="0">
              <a:latin typeface="Segoe UI Light" pitchFamily="34" charset="0"/>
            </a:endParaRPr>
          </a:p>
          <a:p>
            <a:endParaRPr lang="en-US" sz="1600" dirty="0" smtClean="0">
              <a:latin typeface="Segoe UI Light" pitchFamily="34" charset="0"/>
            </a:endParaRPr>
          </a:p>
          <a:p>
            <a:r>
              <a:rPr lang="en-US" sz="1600" dirty="0" smtClean="0">
                <a:latin typeface="Segoe UI Light" pitchFamily="34" charset="0"/>
              </a:rPr>
              <a:t>Standard and secure protocols</a:t>
            </a:r>
          </a:p>
          <a:p>
            <a:endParaRPr lang="en-US" sz="1600" dirty="0">
              <a:latin typeface="Segoe UI Light" pitchFamily="34" charset="0"/>
            </a:endParaRPr>
          </a:p>
          <a:p>
            <a:r>
              <a:rPr lang="en-US" sz="1600" dirty="0" smtClean="0">
                <a:latin typeface="Segoe UI Light" pitchFamily="34" charset="0"/>
              </a:rPr>
              <a:t>Level of assurance</a:t>
            </a:r>
            <a:endParaRPr lang="en-US" sz="1600" dirty="0">
              <a:latin typeface="Segoe UI Light" pitchFamily="34" charset="0"/>
            </a:endParaRPr>
          </a:p>
        </p:txBody>
      </p:sp>
    </p:spTree>
    <p:extLst>
      <p:ext uri="{BB962C8B-B14F-4D97-AF65-F5344CB8AC3E}">
        <p14:creationId xmlns:p14="http://schemas.microsoft.com/office/powerpoint/2010/main" val="24203056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9367" y="381970"/>
            <a:ext cx="11378759" cy="717630"/>
          </a:xfrm>
          <a:effectLst/>
        </p:spPr>
        <p:txBody>
          <a:bodyPr vert="horz" lIns="121842" tIns="60923" rIns="121842" bIns="60923" rtlCol="0" anchor="t">
            <a:normAutofit fontScale="90000"/>
          </a:bodyPr>
          <a:lstStyle/>
          <a:p>
            <a:r>
              <a:rPr lang="en-US" dirty="0" smtClean="0">
                <a:solidFill>
                  <a:schemeClr val="tx1"/>
                </a:solidFill>
                <a:latin typeface="Segoe UI Light" pitchFamily="34" charset="0"/>
              </a:rPr>
              <a:t>Administration - </a:t>
            </a:r>
            <a:r>
              <a:rPr lang="en-US" sz="3100" b="1" dirty="0" smtClean="0">
                <a:latin typeface="Segoe UI Light" pitchFamily="34" charset="0"/>
              </a:rPr>
              <a:t>establish </a:t>
            </a:r>
            <a:r>
              <a:rPr lang="en-US" sz="3100" b="1" dirty="0">
                <a:latin typeface="Segoe UI Light" pitchFamily="34" charset="0"/>
              </a:rPr>
              <a:t>a </a:t>
            </a:r>
            <a:r>
              <a:rPr lang="en-US" sz="3100" b="1" dirty="0" smtClean="0">
                <a:latin typeface="Segoe UI Light" pitchFamily="34" charset="0"/>
              </a:rPr>
              <a:t>centralized, accurate view </a:t>
            </a:r>
            <a:r>
              <a:rPr lang="en-US" sz="3100" b="1" dirty="0">
                <a:latin typeface="Segoe UI Light" pitchFamily="34" charset="0"/>
              </a:rPr>
              <a:t>of an </a:t>
            </a:r>
            <a:r>
              <a:rPr lang="en-US" sz="3100" b="1" dirty="0" smtClean="0">
                <a:latin typeface="Segoe UI Light" pitchFamily="34" charset="0"/>
              </a:rPr>
              <a:t>identity</a:t>
            </a:r>
            <a:br>
              <a:rPr lang="en-US" sz="3100" b="1" dirty="0" smtClean="0">
                <a:latin typeface="Segoe UI Light" pitchFamily="34" charset="0"/>
              </a:rPr>
            </a:br>
            <a:r>
              <a:rPr lang="en-US" sz="3100" b="1" dirty="0">
                <a:latin typeface="Segoe UI Light" pitchFamily="34" charset="0"/>
              </a:rPr>
              <a:t/>
            </a:r>
            <a:br>
              <a:rPr lang="en-US" sz="3100" b="1" dirty="0">
                <a:latin typeface="Segoe UI Light" pitchFamily="34" charset="0"/>
              </a:rPr>
            </a:br>
            <a:r>
              <a:rPr lang="en-US" sz="3100" b="1" dirty="0">
                <a:latin typeface="Segoe UI Light" pitchFamily="34" charset="0"/>
              </a:rPr>
              <a:t/>
            </a:r>
            <a:br>
              <a:rPr lang="en-US" sz="3100" b="1" dirty="0">
                <a:latin typeface="Segoe UI Light" pitchFamily="34" charset="0"/>
              </a:rPr>
            </a:br>
            <a:r>
              <a:rPr lang="en-US" b="1" dirty="0">
                <a:latin typeface="Segoe UI Light" pitchFamily="34" charset="0"/>
              </a:rPr>
              <a:t/>
            </a:r>
            <a:br>
              <a:rPr lang="en-US" b="1" dirty="0">
                <a:latin typeface="Segoe UI Light" pitchFamily="34" charset="0"/>
              </a:rPr>
            </a:br>
            <a:r>
              <a:rPr lang="en-US" dirty="0" smtClean="0">
                <a:solidFill>
                  <a:schemeClr val="bg1"/>
                </a:solidFill>
                <a:latin typeface="Segoe UI Light" pitchFamily="34" charset="0"/>
              </a:rPr>
              <a:t/>
            </a:r>
            <a:br>
              <a:rPr lang="en-US" dirty="0" smtClean="0">
                <a:solidFill>
                  <a:schemeClr val="bg1"/>
                </a:solidFill>
                <a:latin typeface="Segoe UI Light" pitchFamily="34" charset="0"/>
              </a:rPr>
            </a:br>
            <a:endParaRPr lang="en-US" dirty="0">
              <a:solidFill>
                <a:schemeClr val="bg1"/>
              </a:solidFill>
              <a:latin typeface="Segoe UI Light" pitchFamily="34" charset="0"/>
            </a:endParaRPr>
          </a:p>
        </p:txBody>
      </p:sp>
      <p:sp>
        <p:nvSpPr>
          <p:cNvPr id="7" name="TextBox 6"/>
          <p:cNvSpPr txBox="1"/>
          <p:nvPr/>
        </p:nvSpPr>
        <p:spPr>
          <a:xfrm>
            <a:off x="680670" y="1606827"/>
            <a:ext cx="7583653" cy="6149301"/>
          </a:xfrm>
          <a:prstGeom prst="rect">
            <a:avLst/>
          </a:prstGeom>
          <a:noFill/>
          <a:effectLst>
            <a:reflection endPos="0" dir="5400000" sy="-100000" algn="bl" rotWithShape="0"/>
          </a:effectLst>
        </p:spPr>
        <p:txBody>
          <a:bodyPr wrap="square" lIns="121842" tIns="60923" rIns="121842" bIns="60923" rtlCol="0">
            <a:spAutoFit/>
          </a:bodyPr>
          <a:lstStyle>
            <a:defPPr>
              <a:defRPr lang="en-US"/>
            </a:defPPr>
            <a:lvl1pPr algn="r" defTabSz="609213">
              <a:defRPr sz="3700" b="1">
                <a:ln>
                  <a:solidFill>
                    <a:schemeClr val="tx1">
                      <a:lumMod val="65000"/>
                      <a:lumOff val="35000"/>
                    </a:schemeClr>
                  </a:solidFill>
                </a:ln>
                <a:solidFill>
                  <a:schemeClr val="bg1"/>
                </a:solidFill>
                <a:latin typeface="Segoe UI Light" pitchFamily="34" charset="0"/>
              </a:defRPr>
            </a:lvl1pPr>
          </a:lstStyle>
          <a:p>
            <a:pPr marL="285750" lvl="1" indent="-285750">
              <a:lnSpc>
                <a:spcPct val="90000"/>
              </a:lnSpc>
              <a:spcBef>
                <a:spcPct val="20000"/>
              </a:spcBef>
              <a:buSzPct val="90000"/>
              <a:buFont typeface="Arial" pitchFamily="34" charset="0"/>
              <a:buChar char="•"/>
            </a:pPr>
            <a:r>
              <a:rPr lang="en-US" sz="3200" dirty="0" smtClean="0">
                <a:gradFill>
                  <a:gsLst>
                    <a:gs pos="1250">
                      <a:schemeClr val="tx1"/>
                    </a:gs>
                    <a:gs pos="100000">
                      <a:schemeClr val="tx1"/>
                    </a:gs>
                  </a:gsLst>
                  <a:lin ang="5400000" scaled="0"/>
                </a:gradFill>
                <a:latin typeface="+mj-lt"/>
              </a:rPr>
              <a:t>Identity Provisioning</a:t>
            </a:r>
            <a:endParaRPr lang="en-US" sz="3200" dirty="0">
              <a:gradFill>
                <a:gsLst>
                  <a:gs pos="1250">
                    <a:schemeClr val="tx1"/>
                  </a:gs>
                  <a:gs pos="100000">
                    <a:schemeClr val="tx1"/>
                  </a:gs>
                </a:gsLst>
                <a:lin ang="5400000" scaled="0"/>
              </a:gradFill>
              <a:latin typeface="+mj-lt"/>
            </a:endParaRPr>
          </a:p>
          <a:p>
            <a:pPr marL="285750" lvl="1" indent="-285750">
              <a:lnSpc>
                <a:spcPct val="90000"/>
              </a:lnSpc>
              <a:spcBef>
                <a:spcPct val="20000"/>
              </a:spcBef>
              <a:buSzPct val="90000"/>
              <a:buFont typeface="Arial" pitchFamily="34" charset="0"/>
              <a:buChar char="•"/>
            </a:pPr>
            <a:endParaRPr lang="en-US" sz="3200" dirty="0">
              <a:gradFill>
                <a:gsLst>
                  <a:gs pos="1250">
                    <a:schemeClr val="tx1"/>
                  </a:gs>
                  <a:gs pos="100000">
                    <a:schemeClr val="tx1"/>
                  </a:gs>
                </a:gsLst>
                <a:lin ang="5400000" scaled="0"/>
              </a:gradFill>
              <a:latin typeface="+mj-lt"/>
            </a:endParaRPr>
          </a:p>
          <a:p>
            <a:pPr marL="285750" lvl="1" indent="-285750">
              <a:lnSpc>
                <a:spcPct val="90000"/>
              </a:lnSpc>
              <a:spcBef>
                <a:spcPct val="20000"/>
              </a:spcBef>
              <a:buSzPct val="90000"/>
              <a:buFont typeface="Arial" pitchFamily="34" charset="0"/>
              <a:buChar char="•"/>
            </a:pPr>
            <a:r>
              <a:rPr lang="en-US" sz="3200" dirty="0">
                <a:gradFill>
                  <a:gsLst>
                    <a:gs pos="1250">
                      <a:schemeClr val="tx1"/>
                    </a:gs>
                    <a:gs pos="100000">
                      <a:schemeClr val="tx1"/>
                    </a:gs>
                  </a:gsLst>
                  <a:lin ang="5400000" scaled="0"/>
                </a:gradFill>
                <a:latin typeface="+mj-lt"/>
              </a:rPr>
              <a:t>C</a:t>
            </a:r>
            <a:r>
              <a:rPr lang="en-US" sz="3200" dirty="0" smtClean="0">
                <a:gradFill>
                  <a:gsLst>
                    <a:gs pos="1250">
                      <a:schemeClr val="tx1"/>
                    </a:gs>
                    <a:gs pos="100000">
                      <a:schemeClr val="tx1"/>
                    </a:gs>
                  </a:gsLst>
                  <a:lin ang="5400000" scaled="0"/>
                </a:gradFill>
                <a:latin typeface="+mj-lt"/>
              </a:rPr>
              <a:t>hange </a:t>
            </a:r>
            <a:r>
              <a:rPr lang="en-US" sz="3200" dirty="0">
                <a:gradFill>
                  <a:gsLst>
                    <a:gs pos="1250">
                      <a:schemeClr val="tx1"/>
                    </a:gs>
                    <a:gs pos="100000">
                      <a:schemeClr val="tx1"/>
                    </a:gs>
                  </a:gsLst>
                  <a:lin ang="5400000" scaled="0"/>
                </a:gradFill>
                <a:latin typeface="+mj-lt"/>
              </a:rPr>
              <a:t>C</a:t>
            </a:r>
            <a:r>
              <a:rPr lang="en-US" sz="3200" dirty="0" smtClean="0">
                <a:gradFill>
                  <a:gsLst>
                    <a:gs pos="1250">
                      <a:schemeClr val="tx1"/>
                    </a:gs>
                    <a:gs pos="100000">
                      <a:schemeClr val="tx1"/>
                    </a:gs>
                  </a:gsLst>
                  <a:lin ang="5400000" scaled="0"/>
                </a:gradFill>
                <a:latin typeface="+mj-lt"/>
              </a:rPr>
              <a:t>ontrol</a:t>
            </a:r>
            <a:endParaRPr lang="en-US" sz="3200" dirty="0">
              <a:gradFill>
                <a:gsLst>
                  <a:gs pos="1250">
                    <a:schemeClr val="tx1"/>
                  </a:gs>
                  <a:gs pos="100000">
                    <a:schemeClr val="tx1"/>
                  </a:gs>
                </a:gsLst>
                <a:lin ang="5400000" scaled="0"/>
              </a:gradFill>
              <a:latin typeface="+mj-lt"/>
            </a:endParaRPr>
          </a:p>
          <a:p>
            <a:pPr marL="285750" lvl="1" indent="-285750">
              <a:lnSpc>
                <a:spcPct val="90000"/>
              </a:lnSpc>
              <a:spcBef>
                <a:spcPct val="20000"/>
              </a:spcBef>
              <a:buSzPct val="90000"/>
              <a:buFont typeface="Arial" pitchFamily="34" charset="0"/>
              <a:buChar char="•"/>
            </a:pPr>
            <a:endParaRPr lang="en-US" sz="3200" dirty="0">
              <a:gradFill>
                <a:gsLst>
                  <a:gs pos="1250">
                    <a:schemeClr val="tx1"/>
                  </a:gs>
                  <a:gs pos="100000">
                    <a:schemeClr val="tx1"/>
                  </a:gs>
                </a:gsLst>
                <a:lin ang="5400000" scaled="0"/>
              </a:gradFill>
              <a:latin typeface="+mj-lt"/>
            </a:endParaRPr>
          </a:p>
          <a:p>
            <a:pPr marL="285750" lvl="1" indent="-285750">
              <a:lnSpc>
                <a:spcPct val="90000"/>
              </a:lnSpc>
              <a:spcBef>
                <a:spcPct val="20000"/>
              </a:spcBef>
              <a:buSzPct val="90000"/>
              <a:buFont typeface="Arial" pitchFamily="34" charset="0"/>
              <a:buChar char="•"/>
            </a:pPr>
            <a:r>
              <a:rPr lang="en-US" sz="3200" dirty="0" smtClean="0">
                <a:gradFill>
                  <a:gsLst>
                    <a:gs pos="1250">
                      <a:schemeClr val="tx1"/>
                    </a:gs>
                    <a:gs pos="100000">
                      <a:schemeClr val="tx1"/>
                    </a:gs>
                  </a:gsLst>
                  <a:lin ang="5400000" scaled="0"/>
                </a:gradFill>
                <a:latin typeface="+mj-lt"/>
              </a:rPr>
              <a:t>Entitlements</a:t>
            </a:r>
            <a:endParaRPr lang="en-US" sz="3200" dirty="0">
              <a:gradFill>
                <a:gsLst>
                  <a:gs pos="1250">
                    <a:schemeClr val="tx1"/>
                  </a:gs>
                  <a:gs pos="100000">
                    <a:schemeClr val="tx1"/>
                  </a:gs>
                </a:gsLst>
                <a:lin ang="5400000" scaled="0"/>
              </a:gradFill>
              <a:latin typeface="+mj-lt"/>
            </a:endParaRPr>
          </a:p>
          <a:p>
            <a:pPr algn="l"/>
            <a:endParaRPr lang="en-US" dirty="0" smtClean="0"/>
          </a:p>
          <a:p>
            <a:pPr algn="l"/>
            <a:endParaRPr lang="en-US" dirty="0"/>
          </a:p>
          <a:p>
            <a:pPr algn="l"/>
            <a:endParaRPr lang="en-US" dirty="0" smtClean="0"/>
          </a:p>
          <a:p>
            <a:pPr algn="l"/>
            <a:endParaRPr lang="en-US" dirty="0"/>
          </a:p>
          <a:p>
            <a:pPr algn="l"/>
            <a:endParaRPr lang="en-US" dirty="0" smtClean="0"/>
          </a:p>
          <a:p>
            <a:pPr algn="l"/>
            <a:endParaRPr lang="en-US" dirty="0"/>
          </a:p>
        </p:txBody>
      </p:sp>
    </p:spTree>
    <p:extLst>
      <p:ext uri="{BB962C8B-B14F-4D97-AF65-F5344CB8AC3E}">
        <p14:creationId xmlns:p14="http://schemas.microsoft.com/office/powerpoint/2010/main" val="40949300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19113" y="360402"/>
            <a:ext cx="11149013" cy="553998"/>
          </a:xfrm>
          <a:effectLst/>
        </p:spPr>
        <p:txBody>
          <a:bodyPr vert="horz" lIns="121807" tIns="60907" rIns="121807" bIns="60907" rtlCol="0" anchor="t">
            <a:normAutofit fontScale="90000"/>
          </a:bodyPr>
          <a:lstStyle/>
          <a:p>
            <a:r>
              <a:rPr lang="en-US" dirty="0" smtClean="0">
                <a:solidFill>
                  <a:schemeClr val="tx1"/>
                </a:solidFill>
                <a:latin typeface="Segoe UI Light" pitchFamily="34" charset="0"/>
              </a:rPr>
              <a:t>Auditing - </a:t>
            </a:r>
            <a:r>
              <a:rPr lang="en-US" sz="3100" dirty="0" smtClean="0"/>
              <a:t>who </a:t>
            </a:r>
            <a:r>
              <a:rPr lang="en-US" sz="3100" dirty="0"/>
              <a:t>did what, when, and how did they get access to it?</a:t>
            </a:r>
            <a:r>
              <a:rPr lang="en-US" dirty="0"/>
              <a:t/>
            </a:r>
            <a:br>
              <a:rPr lang="en-US" dirty="0"/>
            </a:br>
            <a:r>
              <a:rPr lang="en-US" dirty="0" smtClean="0">
                <a:solidFill>
                  <a:schemeClr val="bg1"/>
                </a:solidFill>
                <a:latin typeface="Segoe UI Light" pitchFamily="34" charset="0"/>
              </a:rPr>
              <a:t/>
            </a:r>
            <a:br>
              <a:rPr lang="en-US" dirty="0" smtClean="0">
                <a:solidFill>
                  <a:schemeClr val="bg1"/>
                </a:solidFill>
                <a:latin typeface="Segoe UI Light" pitchFamily="34" charset="0"/>
              </a:rPr>
            </a:br>
            <a:endParaRPr lang="en-US" dirty="0">
              <a:solidFill>
                <a:schemeClr val="bg1"/>
              </a:solidFill>
              <a:latin typeface="Segoe UI Light" pitchFamily="34" charset="0"/>
            </a:endParaRPr>
          </a:p>
        </p:txBody>
      </p:sp>
      <p:sp>
        <p:nvSpPr>
          <p:cNvPr id="13" name="TextBox 12"/>
          <p:cNvSpPr txBox="1"/>
          <p:nvPr/>
        </p:nvSpPr>
        <p:spPr>
          <a:xfrm>
            <a:off x="552626" y="1662801"/>
            <a:ext cx="8695545" cy="3348534"/>
          </a:xfrm>
          <a:prstGeom prst="rect">
            <a:avLst/>
          </a:prstGeom>
          <a:noFill/>
          <a:effectLst>
            <a:reflection endPos="0" dir="5400000" sy="-100000" algn="bl" rotWithShape="0"/>
          </a:effectLst>
        </p:spPr>
        <p:txBody>
          <a:bodyPr wrap="square" lIns="121842" tIns="60923" rIns="121842" bIns="60923" rtlCol="0">
            <a:spAutoFit/>
          </a:bodyPr>
          <a:lstStyle>
            <a:defPPr>
              <a:defRPr lang="en-US"/>
            </a:defPPr>
            <a:lvl1pPr algn="r" defTabSz="609213">
              <a:defRPr sz="3700" b="1">
                <a:ln>
                  <a:solidFill>
                    <a:schemeClr val="tx1">
                      <a:lumMod val="65000"/>
                      <a:lumOff val="35000"/>
                    </a:schemeClr>
                  </a:solidFill>
                </a:ln>
                <a:solidFill>
                  <a:schemeClr val="bg1"/>
                </a:solidFill>
                <a:latin typeface="Segoe UI Light" pitchFamily="34" charset="0"/>
              </a:defRPr>
            </a:lvl1pPr>
          </a:lstStyle>
          <a:p>
            <a:pPr marL="285750" lvl="1" indent="-285750">
              <a:lnSpc>
                <a:spcPct val="90000"/>
              </a:lnSpc>
              <a:spcBef>
                <a:spcPct val="20000"/>
              </a:spcBef>
              <a:buSzPct val="90000"/>
              <a:buFont typeface="Arial" pitchFamily="34" charset="0"/>
              <a:buChar char="•"/>
            </a:pPr>
            <a:r>
              <a:rPr lang="en-US" sz="3200" dirty="0">
                <a:gradFill>
                  <a:gsLst>
                    <a:gs pos="1250">
                      <a:schemeClr val="tx1"/>
                    </a:gs>
                    <a:gs pos="100000">
                      <a:schemeClr val="tx1"/>
                    </a:gs>
                  </a:gsLst>
                  <a:lin ang="5400000" scaled="0"/>
                </a:gradFill>
                <a:latin typeface="+mj-lt"/>
              </a:rPr>
              <a:t>A</a:t>
            </a:r>
            <a:r>
              <a:rPr lang="en-US" sz="3200" dirty="0" smtClean="0">
                <a:gradFill>
                  <a:gsLst>
                    <a:gs pos="1250">
                      <a:schemeClr val="tx1"/>
                    </a:gs>
                    <a:gs pos="100000">
                      <a:schemeClr val="tx1"/>
                    </a:gs>
                  </a:gsLst>
                  <a:lin ang="5400000" scaled="0"/>
                </a:gradFill>
                <a:latin typeface="+mj-lt"/>
              </a:rPr>
              <a:t>udit </a:t>
            </a:r>
            <a:r>
              <a:rPr lang="en-US" sz="3200" dirty="0">
                <a:gradFill>
                  <a:gsLst>
                    <a:gs pos="1250">
                      <a:schemeClr val="tx1"/>
                    </a:gs>
                    <a:gs pos="100000">
                      <a:schemeClr val="tx1"/>
                    </a:gs>
                  </a:gsLst>
                  <a:lin ang="5400000" scaled="0"/>
                </a:gradFill>
                <a:latin typeface="+mj-lt"/>
              </a:rPr>
              <a:t>the </a:t>
            </a:r>
            <a:r>
              <a:rPr lang="en-US" sz="3200" dirty="0" smtClean="0">
                <a:gradFill>
                  <a:gsLst>
                    <a:gs pos="1250">
                      <a:schemeClr val="tx1"/>
                    </a:gs>
                    <a:gs pos="100000">
                      <a:schemeClr val="tx1"/>
                    </a:gs>
                  </a:gsLst>
                  <a:lin ang="5400000" scaled="0"/>
                </a:gradFill>
                <a:latin typeface="+mj-lt"/>
              </a:rPr>
              <a:t>Other Three Pillars</a:t>
            </a:r>
            <a:endParaRPr lang="en-US" sz="3200" dirty="0">
              <a:gradFill>
                <a:gsLst>
                  <a:gs pos="1250">
                    <a:schemeClr val="tx1"/>
                  </a:gs>
                  <a:gs pos="100000">
                    <a:schemeClr val="tx1"/>
                  </a:gs>
                </a:gsLst>
                <a:lin ang="5400000" scaled="0"/>
              </a:gradFill>
              <a:latin typeface="+mj-lt"/>
            </a:endParaRPr>
          </a:p>
          <a:p>
            <a:pPr marL="285750" lvl="1" indent="-285750">
              <a:lnSpc>
                <a:spcPct val="90000"/>
              </a:lnSpc>
              <a:spcBef>
                <a:spcPct val="20000"/>
              </a:spcBef>
              <a:buSzPct val="90000"/>
              <a:buFont typeface="Arial" pitchFamily="34" charset="0"/>
              <a:buChar char="•"/>
            </a:pPr>
            <a:endParaRPr lang="en-US" sz="3200" dirty="0">
              <a:gradFill>
                <a:gsLst>
                  <a:gs pos="1250">
                    <a:schemeClr val="tx1"/>
                  </a:gs>
                  <a:gs pos="100000">
                    <a:schemeClr val="tx1"/>
                  </a:gs>
                </a:gsLst>
                <a:lin ang="5400000" scaled="0"/>
              </a:gradFill>
              <a:latin typeface="+mj-lt"/>
            </a:endParaRPr>
          </a:p>
          <a:p>
            <a:pPr marL="285750" lvl="1" indent="-285750">
              <a:lnSpc>
                <a:spcPct val="90000"/>
              </a:lnSpc>
              <a:spcBef>
                <a:spcPct val="20000"/>
              </a:spcBef>
              <a:buSzPct val="90000"/>
              <a:buFont typeface="Arial" pitchFamily="34" charset="0"/>
              <a:buChar char="•"/>
            </a:pPr>
            <a:r>
              <a:rPr lang="en-US" sz="3200" dirty="0" smtClean="0">
                <a:gradFill>
                  <a:gsLst>
                    <a:gs pos="1250">
                      <a:schemeClr val="tx1"/>
                    </a:gs>
                    <a:gs pos="100000">
                      <a:schemeClr val="tx1"/>
                    </a:gs>
                  </a:gsLst>
                  <a:lin ang="5400000" scaled="0"/>
                </a:gradFill>
                <a:latin typeface="+mj-lt"/>
              </a:rPr>
              <a:t>Trace </a:t>
            </a:r>
            <a:r>
              <a:rPr lang="en-US" sz="3200" dirty="0">
                <a:gradFill>
                  <a:gsLst>
                    <a:gs pos="1250">
                      <a:schemeClr val="tx1"/>
                    </a:gs>
                    <a:gs pos="100000">
                      <a:schemeClr val="tx1"/>
                    </a:gs>
                  </a:gsLst>
                  <a:lin ang="5400000" scaled="0"/>
                </a:gradFill>
                <a:latin typeface="+mj-lt"/>
              </a:rPr>
              <a:t>and </a:t>
            </a:r>
            <a:r>
              <a:rPr lang="en-US" sz="3200" dirty="0" smtClean="0">
                <a:gradFill>
                  <a:gsLst>
                    <a:gs pos="1250">
                      <a:schemeClr val="tx1"/>
                    </a:gs>
                    <a:gs pos="100000">
                      <a:schemeClr val="tx1"/>
                    </a:gs>
                  </a:gsLst>
                  <a:lin ang="5400000" scaled="0"/>
                </a:gradFill>
                <a:latin typeface="+mj-lt"/>
              </a:rPr>
              <a:t>Identity Logging</a:t>
            </a:r>
            <a:endParaRPr lang="en-US" sz="3200" dirty="0">
              <a:gradFill>
                <a:gsLst>
                  <a:gs pos="1250">
                    <a:schemeClr val="tx1"/>
                  </a:gs>
                  <a:gs pos="100000">
                    <a:schemeClr val="tx1"/>
                  </a:gs>
                </a:gsLst>
                <a:lin ang="5400000" scaled="0"/>
              </a:gradFill>
              <a:latin typeface="+mj-lt"/>
            </a:endParaRPr>
          </a:p>
          <a:p>
            <a:pPr marL="285750" lvl="1" indent="-285750">
              <a:lnSpc>
                <a:spcPct val="90000"/>
              </a:lnSpc>
              <a:spcBef>
                <a:spcPct val="20000"/>
              </a:spcBef>
              <a:buSzPct val="90000"/>
              <a:buFont typeface="Arial" pitchFamily="34" charset="0"/>
              <a:buChar char="•"/>
            </a:pPr>
            <a:endParaRPr lang="en-US" sz="3200" dirty="0">
              <a:gradFill>
                <a:gsLst>
                  <a:gs pos="1250">
                    <a:schemeClr val="tx1"/>
                  </a:gs>
                  <a:gs pos="100000">
                    <a:schemeClr val="tx1"/>
                  </a:gs>
                </a:gsLst>
                <a:lin ang="5400000" scaled="0"/>
              </a:gradFill>
              <a:latin typeface="+mj-lt"/>
            </a:endParaRPr>
          </a:p>
          <a:p>
            <a:pPr marL="285750" lvl="1" indent="-285750">
              <a:lnSpc>
                <a:spcPct val="90000"/>
              </a:lnSpc>
              <a:spcBef>
                <a:spcPct val="20000"/>
              </a:spcBef>
              <a:buSzPct val="90000"/>
              <a:buFont typeface="Arial" pitchFamily="34" charset="0"/>
              <a:buChar char="•"/>
            </a:pPr>
            <a:r>
              <a:rPr lang="en-US" sz="3200" dirty="0" smtClean="0">
                <a:gradFill>
                  <a:gsLst>
                    <a:gs pos="1250">
                      <a:schemeClr val="tx1"/>
                    </a:gs>
                    <a:gs pos="100000">
                      <a:schemeClr val="tx1"/>
                    </a:gs>
                  </a:gsLst>
                  <a:lin ang="5400000" scaled="0"/>
                </a:gradFill>
                <a:latin typeface="+mj-lt"/>
              </a:rPr>
              <a:t>Alerting</a:t>
            </a:r>
            <a:endParaRPr lang="en-US" sz="3200" dirty="0">
              <a:gradFill>
                <a:gsLst>
                  <a:gs pos="1250">
                    <a:schemeClr val="tx1"/>
                  </a:gs>
                  <a:gs pos="100000">
                    <a:schemeClr val="tx1"/>
                  </a:gs>
                </a:gsLst>
                <a:lin ang="5400000" scaled="0"/>
              </a:gradFill>
              <a:latin typeface="+mj-lt"/>
            </a:endParaRPr>
          </a:p>
          <a:p>
            <a:pPr algn="l"/>
            <a:endParaRPr lang="en-US" sz="4000" dirty="0"/>
          </a:p>
        </p:txBody>
      </p:sp>
    </p:spTree>
    <p:extLst>
      <p:ext uri="{BB962C8B-B14F-4D97-AF65-F5344CB8AC3E}">
        <p14:creationId xmlns:p14="http://schemas.microsoft.com/office/powerpoint/2010/main" val="56047421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19113" y="360402"/>
            <a:ext cx="11149013" cy="553998"/>
          </a:xfrm>
          <a:effectLst/>
        </p:spPr>
        <p:txBody>
          <a:bodyPr vert="horz" lIns="121787" tIns="60898" rIns="121787" bIns="60898" rtlCol="0" anchor="t">
            <a:normAutofit fontScale="90000"/>
          </a:bodyPr>
          <a:lstStyle/>
          <a:p>
            <a:r>
              <a:rPr lang="en-US" dirty="0" smtClean="0">
                <a:solidFill>
                  <a:schemeClr val="tx1"/>
                </a:solidFill>
                <a:latin typeface="Segoe UI Light" pitchFamily="34" charset="0"/>
              </a:rPr>
              <a:t>Authentication - </a:t>
            </a:r>
            <a:r>
              <a:rPr lang="en-US" sz="3100" dirty="0" smtClean="0"/>
              <a:t>how much assurance is “enough”?</a:t>
            </a:r>
            <a:r>
              <a:rPr lang="en-US" dirty="0" smtClean="0">
                <a:solidFill>
                  <a:schemeClr val="bg1"/>
                </a:solidFill>
                <a:latin typeface="Segoe UI Light" pitchFamily="34" charset="0"/>
              </a:rPr>
              <a:t/>
            </a:r>
            <a:br>
              <a:rPr lang="en-US" dirty="0" smtClean="0">
                <a:solidFill>
                  <a:schemeClr val="bg1"/>
                </a:solidFill>
                <a:latin typeface="Segoe UI Light" pitchFamily="34" charset="0"/>
              </a:rPr>
            </a:br>
            <a:endParaRPr lang="en-US" dirty="0">
              <a:solidFill>
                <a:schemeClr val="bg1"/>
              </a:solidFill>
              <a:latin typeface="Segoe UI Light" pitchFamily="34" charset="0"/>
            </a:endParaRPr>
          </a:p>
        </p:txBody>
      </p:sp>
      <p:sp>
        <p:nvSpPr>
          <p:cNvPr id="6" name="TextBox 5"/>
          <p:cNvSpPr txBox="1"/>
          <p:nvPr/>
        </p:nvSpPr>
        <p:spPr>
          <a:xfrm>
            <a:off x="714337" y="1150860"/>
            <a:ext cx="4902207" cy="677034"/>
          </a:xfrm>
          <a:prstGeom prst="rect">
            <a:avLst/>
          </a:prstGeom>
          <a:noFill/>
          <a:effectLst>
            <a:reflection endPos="0" dir="5400000" sy="-100000" algn="bl" rotWithShape="0"/>
          </a:effectLst>
        </p:spPr>
        <p:txBody>
          <a:bodyPr wrap="square" lIns="121842" tIns="60923" rIns="121842" bIns="60923" rtlCol="0">
            <a:spAutoFit/>
          </a:bodyPr>
          <a:lstStyle>
            <a:defPPr>
              <a:defRPr lang="en-US"/>
            </a:defPPr>
            <a:lvl1pPr algn="r" defTabSz="609213">
              <a:defRPr sz="3700" b="1">
                <a:ln>
                  <a:solidFill>
                    <a:schemeClr val="tx1">
                      <a:lumMod val="65000"/>
                      <a:lumOff val="35000"/>
                    </a:schemeClr>
                  </a:solidFill>
                </a:ln>
                <a:solidFill>
                  <a:schemeClr val="bg1"/>
                </a:solidFill>
                <a:latin typeface="Segoe UI Light" pitchFamily="34" charset="0"/>
              </a:defRPr>
            </a:lvl1pPr>
          </a:lstStyle>
          <a:p>
            <a:pPr marL="0" lvl="1" defTabSz="609213"/>
            <a:r>
              <a:rPr lang="en-US" sz="3600" dirty="0">
                <a:gradFill>
                  <a:gsLst>
                    <a:gs pos="1250">
                      <a:schemeClr val="tx1"/>
                    </a:gs>
                    <a:gs pos="100000">
                      <a:schemeClr val="tx1"/>
                    </a:gs>
                  </a:gsLst>
                  <a:lin ang="5400000" scaled="0"/>
                </a:gradFill>
                <a:latin typeface="+mj-lt"/>
              </a:rPr>
              <a:t>S</a:t>
            </a:r>
            <a:r>
              <a:rPr lang="en-US" sz="3600" dirty="0" smtClean="0">
                <a:gradFill>
                  <a:gsLst>
                    <a:gs pos="1250">
                      <a:schemeClr val="tx1"/>
                    </a:gs>
                    <a:gs pos="100000">
                      <a:schemeClr val="tx1"/>
                    </a:gs>
                  </a:gsLst>
                  <a:lin ang="5400000" scaled="0"/>
                </a:gradFill>
                <a:latin typeface="+mj-lt"/>
              </a:rPr>
              <a:t>ecurity</a:t>
            </a:r>
            <a:endParaRPr lang="en-US" sz="3600" dirty="0">
              <a:gradFill>
                <a:gsLst>
                  <a:gs pos="1250">
                    <a:schemeClr val="tx1"/>
                  </a:gs>
                  <a:gs pos="100000">
                    <a:schemeClr val="tx1"/>
                  </a:gs>
                </a:gsLst>
                <a:lin ang="5400000" scaled="0"/>
              </a:gradFill>
              <a:latin typeface="+mj-lt"/>
            </a:endParaRPr>
          </a:p>
        </p:txBody>
      </p:sp>
      <p:sp>
        <p:nvSpPr>
          <p:cNvPr id="7" name="TextBox 6"/>
          <p:cNvSpPr txBox="1"/>
          <p:nvPr/>
        </p:nvSpPr>
        <p:spPr>
          <a:xfrm>
            <a:off x="714337" y="1848486"/>
            <a:ext cx="4902208" cy="5038823"/>
          </a:xfrm>
          <a:prstGeom prst="rect">
            <a:avLst/>
          </a:prstGeom>
          <a:noFill/>
        </p:spPr>
        <p:txBody>
          <a:bodyPr wrap="square" lIns="121787" tIns="60898" rIns="121787" bIns="60898" rtlCol="0">
            <a:normAutofit/>
          </a:bodyPr>
          <a:lstStyle/>
          <a:p>
            <a:pPr defTabSz="608941">
              <a:spcAft>
                <a:spcPts val="800"/>
              </a:spcAft>
            </a:pPr>
            <a:endParaRPr lang="en-US" sz="2600" dirty="0" smtClean="0">
              <a:latin typeface="Segoe UI Light" pitchFamily="34" charset="0"/>
            </a:endParaRPr>
          </a:p>
          <a:p>
            <a:pPr marL="457200" indent="-457200" defTabSz="608941">
              <a:spcAft>
                <a:spcPts val="800"/>
              </a:spcAft>
              <a:buFont typeface="Arial" pitchFamily="34" charset="0"/>
              <a:buChar char="•"/>
            </a:pPr>
            <a:r>
              <a:rPr lang="en-US" sz="2600" dirty="0" smtClean="0">
                <a:latin typeface="Segoe UI Light" pitchFamily="34" charset="0"/>
              </a:rPr>
              <a:t>Authentication </a:t>
            </a:r>
            <a:r>
              <a:rPr lang="en-US" sz="2600" dirty="0">
                <a:latin typeface="Segoe UI Light" pitchFamily="34" charset="0"/>
              </a:rPr>
              <a:t>Strength</a:t>
            </a:r>
          </a:p>
          <a:p>
            <a:pPr marL="457200" indent="-457200" defTabSz="608941">
              <a:spcAft>
                <a:spcPts val="800"/>
              </a:spcAft>
              <a:buFont typeface="Arial" pitchFamily="34" charset="0"/>
              <a:buChar char="•"/>
            </a:pPr>
            <a:endParaRPr lang="en-US" sz="2600" dirty="0">
              <a:latin typeface="Segoe UI Light" pitchFamily="34" charset="0"/>
            </a:endParaRPr>
          </a:p>
          <a:p>
            <a:pPr marL="457200" indent="-457200" defTabSz="608941">
              <a:spcAft>
                <a:spcPts val="800"/>
              </a:spcAft>
              <a:buFont typeface="Arial" pitchFamily="34" charset="0"/>
              <a:buChar char="•"/>
            </a:pPr>
            <a:r>
              <a:rPr lang="en-US" sz="2600" dirty="0">
                <a:latin typeface="Segoe UI Light" pitchFamily="34" charset="0"/>
              </a:rPr>
              <a:t>Multi-Factor Authentication</a:t>
            </a:r>
          </a:p>
          <a:p>
            <a:pPr marL="457200" indent="-457200" defTabSz="608941">
              <a:spcAft>
                <a:spcPts val="800"/>
              </a:spcAft>
              <a:buFont typeface="Arial" pitchFamily="34" charset="0"/>
              <a:buChar char="•"/>
            </a:pPr>
            <a:endParaRPr lang="en-US" sz="2600" dirty="0">
              <a:latin typeface="Segoe UI Light" pitchFamily="34" charset="0"/>
            </a:endParaRPr>
          </a:p>
          <a:p>
            <a:pPr marL="457200" indent="-457200" defTabSz="608941">
              <a:spcAft>
                <a:spcPts val="800"/>
              </a:spcAft>
              <a:buFont typeface="Arial" pitchFamily="34" charset="0"/>
              <a:buChar char="•"/>
            </a:pPr>
            <a:r>
              <a:rPr lang="en-US" sz="2600" dirty="0" smtClean="0">
                <a:latin typeface="Segoe UI Light" pitchFamily="34" charset="0"/>
              </a:rPr>
              <a:t>Public </a:t>
            </a:r>
            <a:r>
              <a:rPr lang="en-US" sz="2600" dirty="0">
                <a:latin typeface="Segoe UI Light" pitchFamily="34" charset="0"/>
              </a:rPr>
              <a:t>Identity Provider </a:t>
            </a:r>
            <a:r>
              <a:rPr lang="en-US" sz="2600" dirty="0" smtClean="0">
                <a:latin typeface="Segoe UI Light" pitchFamily="34" charset="0"/>
              </a:rPr>
              <a:t>Federation</a:t>
            </a:r>
          </a:p>
          <a:p>
            <a:pPr marL="457200" indent="-457200" defTabSz="608941">
              <a:spcAft>
                <a:spcPts val="800"/>
              </a:spcAft>
              <a:buFont typeface="Arial" pitchFamily="34" charset="0"/>
              <a:buChar char="•"/>
            </a:pPr>
            <a:endParaRPr lang="en-US" sz="2600" dirty="0" smtClean="0">
              <a:latin typeface="Segoe UI Light" pitchFamily="34" charset="0"/>
            </a:endParaRPr>
          </a:p>
          <a:p>
            <a:pPr marL="457200" indent="-457200" defTabSz="608941">
              <a:spcAft>
                <a:spcPts val="800"/>
              </a:spcAft>
              <a:buFont typeface="Arial" pitchFamily="34" charset="0"/>
              <a:buChar char="•"/>
            </a:pPr>
            <a:r>
              <a:rPr lang="en-US" sz="2600" dirty="0" smtClean="0">
                <a:latin typeface="Segoe UI Light" pitchFamily="34" charset="0"/>
              </a:rPr>
              <a:t>Authentication Delegation</a:t>
            </a:r>
            <a:endParaRPr lang="en-US" sz="1900" dirty="0">
              <a:latin typeface="Segoe UI Light" pitchFamily="34" charset="0"/>
            </a:endParaRPr>
          </a:p>
          <a:p>
            <a:pPr defTabSz="608941">
              <a:spcAft>
                <a:spcPts val="800"/>
              </a:spcAft>
            </a:pPr>
            <a:endParaRPr lang="en-US" sz="1900" dirty="0">
              <a:solidFill>
                <a:schemeClr val="bg1"/>
              </a:solidFill>
              <a:latin typeface="Segoe UI Light" pitchFamily="34" charset="0"/>
            </a:endParaRPr>
          </a:p>
          <a:p>
            <a:pPr marL="380592" indent="-380592" defTabSz="608941">
              <a:spcAft>
                <a:spcPts val="800"/>
              </a:spcAft>
              <a:buFont typeface="Arial" pitchFamily="34" charset="0"/>
              <a:buChar char="•"/>
            </a:pPr>
            <a:endParaRPr lang="en-US" sz="1900" dirty="0">
              <a:solidFill>
                <a:schemeClr val="bg1"/>
              </a:solidFill>
              <a:latin typeface="Segoe UI Light" pitchFamily="34" charset="0"/>
            </a:endParaRPr>
          </a:p>
          <a:p>
            <a:pPr defTabSz="608941">
              <a:spcAft>
                <a:spcPts val="800"/>
              </a:spcAft>
            </a:pPr>
            <a:endParaRPr lang="en-US" sz="1900" dirty="0">
              <a:solidFill>
                <a:schemeClr val="bg1"/>
              </a:solidFill>
              <a:latin typeface="Segoe UI Light" pitchFamily="34" charset="0"/>
            </a:endParaRPr>
          </a:p>
          <a:p>
            <a:pPr defTabSz="608941">
              <a:spcAft>
                <a:spcPts val="800"/>
              </a:spcAft>
            </a:pPr>
            <a:endParaRPr lang="en-US" sz="1900" dirty="0">
              <a:solidFill>
                <a:schemeClr val="bg1"/>
              </a:solidFill>
              <a:latin typeface="Segoe UI Light" pitchFamily="34" charset="0"/>
            </a:endParaRPr>
          </a:p>
        </p:txBody>
      </p:sp>
      <p:sp>
        <p:nvSpPr>
          <p:cNvPr id="9" name="TextBox 8"/>
          <p:cNvSpPr txBox="1"/>
          <p:nvPr/>
        </p:nvSpPr>
        <p:spPr>
          <a:xfrm>
            <a:off x="6583031" y="1099686"/>
            <a:ext cx="4902208" cy="677034"/>
          </a:xfrm>
          <a:prstGeom prst="rect">
            <a:avLst/>
          </a:prstGeom>
          <a:noFill/>
          <a:effectLst>
            <a:reflection endPos="0" dir="5400000" sy="-100000" algn="bl" rotWithShape="0"/>
          </a:effectLst>
        </p:spPr>
        <p:txBody>
          <a:bodyPr wrap="square" lIns="121842" tIns="60923" rIns="121842" bIns="60923" rtlCol="0">
            <a:spAutoFit/>
          </a:bodyPr>
          <a:lstStyle>
            <a:defPPr>
              <a:defRPr lang="en-US"/>
            </a:defPPr>
            <a:lvl1pPr algn="r" defTabSz="609213">
              <a:defRPr sz="3700" b="1">
                <a:ln>
                  <a:solidFill>
                    <a:schemeClr val="tx1">
                      <a:lumMod val="65000"/>
                      <a:lumOff val="35000"/>
                    </a:schemeClr>
                  </a:solidFill>
                </a:ln>
                <a:solidFill>
                  <a:schemeClr val="bg1"/>
                </a:solidFill>
                <a:latin typeface="Segoe UI Light" pitchFamily="34" charset="0"/>
              </a:defRPr>
            </a:lvl1pPr>
          </a:lstStyle>
          <a:p>
            <a:pPr marL="0" lvl="1" defTabSz="609213"/>
            <a:r>
              <a:rPr lang="en-US" sz="3600" dirty="0">
                <a:gradFill>
                  <a:gsLst>
                    <a:gs pos="1250">
                      <a:schemeClr val="tx1"/>
                    </a:gs>
                    <a:gs pos="100000">
                      <a:schemeClr val="tx1"/>
                    </a:gs>
                  </a:gsLst>
                  <a:lin ang="5400000" scaled="0"/>
                </a:gradFill>
                <a:latin typeface="+mj-lt"/>
              </a:rPr>
              <a:t>E</a:t>
            </a:r>
            <a:r>
              <a:rPr lang="en-US" sz="3600" dirty="0" smtClean="0">
                <a:gradFill>
                  <a:gsLst>
                    <a:gs pos="1250">
                      <a:schemeClr val="tx1"/>
                    </a:gs>
                    <a:gs pos="100000">
                      <a:schemeClr val="tx1"/>
                    </a:gs>
                  </a:gsLst>
                  <a:lin ang="5400000" scaled="0"/>
                </a:gradFill>
                <a:latin typeface="+mj-lt"/>
              </a:rPr>
              <a:t>xperience</a:t>
            </a:r>
            <a:endParaRPr lang="en-US" sz="3600" dirty="0">
              <a:gradFill>
                <a:gsLst>
                  <a:gs pos="1250">
                    <a:schemeClr val="tx1"/>
                  </a:gs>
                  <a:gs pos="100000">
                    <a:schemeClr val="tx1"/>
                  </a:gs>
                </a:gsLst>
                <a:lin ang="5400000" scaled="0"/>
              </a:gradFill>
              <a:latin typeface="+mj-lt"/>
            </a:endParaRPr>
          </a:p>
        </p:txBody>
      </p:sp>
      <p:sp>
        <p:nvSpPr>
          <p:cNvPr id="10" name="TextBox 9"/>
          <p:cNvSpPr txBox="1"/>
          <p:nvPr/>
        </p:nvSpPr>
        <p:spPr>
          <a:xfrm>
            <a:off x="6583031" y="1898255"/>
            <a:ext cx="4902208" cy="5162308"/>
          </a:xfrm>
          <a:prstGeom prst="rect">
            <a:avLst/>
          </a:prstGeom>
          <a:noFill/>
        </p:spPr>
        <p:txBody>
          <a:bodyPr wrap="square" lIns="121787" tIns="60898" rIns="121787" bIns="60898" rtlCol="0">
            <a:normAutofit/>
          </a:bodyPr>
          <a:lstStyle/>
          <a:p>
            <a:pPr marL="342900" indent="-342900" defTabSz="608941">
              <a:spcAft>
                <a:spcPts val="800"/>
              </a:spcAft>
              <a:buFont typeface="Arial" pitchFamily="34" charset="0"/>
              <a:buChar char="•"/>
            </a:pPr>
            <a:r>
              <a:rPr lang="en-US" sz="2100" dirty="0" smtClean="0">
                <a:latin typeface="Segoe UI Light" pitchFamily="34" charset="0"/>
              </a:rPr>
              <a:t>Disjointed Sign-on</a:t>
            </a:r>
            <a:endParaRPr lang="en-US" sz="2100" dirty="0">
              <a:latin typeface="Segoe UI Light" pitchFamily="34" charset="0"/>
            </a:endParaRPr>
          </a:p>
          <a:p>
            <a:pPr defTabSz="608941">
              <a:spcBef>
                <a:spcPts val="1599"/>
              </a:spcBef>
              <a:spcAft>
                <a:spcPts val="800"/>
              </a:spcAft>
            </a:pPr>
            <a:endParaRPr lang="en-US" sz="2100" dirty="0" smtClean="0">
              <a:latin typeface="Segoe UI Light" pitchFamily="34" charset="0"/>
            </a:endParaRPr>
          </a:p>
          <a:p>
            <a:pPr marL="342900" indent="-342900" defTabSz="608941">
              <a:spcBef>
                <a:spcPts val="1599"/>
              </a:spcBef>
              <a:spcAft>
                <a:spcPts val="800"/>
              </a:spcAft>
              <a:buFont typeface="Arial" pitchFamily="34" charset="0"/>
              <a:buChar char="•"/>
            </a:pPr>
            <a:r>
              <a:rPr lang="en-US" sz="2100" dirty="0" smtClean="0">
                <a:latin typeface="Segoe UI Light" pitchFamily="34" charset="0"/>
              </a:rPr>
              <a:t>Global Sign-on</a:t>
            </a:r>
            <a:endParaRPr lang="en-US" sz="2100" dirty="0">
              <a:latin typeface="Segoe UI Light" pitchFamily="34" charset="0"/>
            </a:endParaRPr>
          </a:p>
          <a:p>
            <a:pPr defTabSz="608941">
              <a:spcBef>
                <a:spcPts val="1599"/>
              </a:spcBef>
              <a:spcAft>
                <a:spcPts val="800"/>
              </a:spcAft>
            </a:pPr>
            <a:endParaRPr lang="en-US" sz="2100" dirty="0" smtClean="0">
              <a:latin typeface="Segoe UI Light" pitchFamily="34" charset="0"/>
            </a:endParaRPr>
          </a:p>
          <a:p>
            <a:pPr marL="342900" indent="-342900" defTabSz="608941">
              <a:spcBef>
                <a:spcPts val="1599"/>
              </a:spcBef>
              <a:spcAft>
                <a:spcPts val="800"/>
              </a:spcAft>
              <a:buFont typeface="Arial" pitchFamily="34" charset="0"/>
              <a:buChar char="•"/>
            </a:pPr>
            <a:r>
              <a:rPr lang="en-US" sz="2100" dirty="0" smtClean="0">
                <a:latin typeface="Segoe UI Light" pitchFamily="34" charset="0"/>
              </a:rPr>
              <a:t>Reduced Sign-on</a:t>
            </a:r>
            <a:endParaRPr lang="en-US" sz="2100" dirty="0">
              <a:latin typeface="Segoe UI Light" pitchFamily="34" charset="0"/>
            </a:endParaRPr>
          </a:p>
          <a:p>
            <a:pPr defTabSz="608941">
              <a:spcBef>
                <a:spcPts val="1599"/>
              </a:spcBef>
              <a:spcAft>
                <a:spcPts val="800"/>
              </a:spcAft>
            </a:pPr>
            <a:endParaRPr lang="en-US" sz="2100" dirty="0" smtClean="0">
              <a:latin typeface="Segoe UI Light" pitchFamily="34" charset="0"/>
            </a:endParaRPr>
          </a:p>
          <a:p>
            <a:pPr marL="342900" indent="-342900" defTabSz="608941">
              <a:spcBef>
                <a:spcPts val="1599"/>
              </a:spcBef>
              <a:spcAft>
                <a:spcPts val="800"/>
              </a:spcAft>
              <a:buFont typeface="Arial" pitchFamily="34" charset="0"/>
              <a:buChar char="•"/>
            </a:pPr>
            <a:r>
              <a:rPr lang="en-US" sz="2100" dirty="0" smtClean="0">
                <a:latin typeface="Segoe UI Light" pitchFamily="34" charset="0"/>
              </a:rPr>
              <a:t>Single Sign-on</a:t>
            </a:r>
            <a:endParaRPr lang="en-US" sz="2100" dirty="0">
              <a:latin typeface="Segoe UI Light" pitchFamily="34" charset="0"/>
            </a:endParaRPr>
          </a:p>
          <a:p>
            <a:pPr marL="380592" indent="-380592" defTabSz="608941">
              <a:spcAft>
                <a:spcPts val="800"/>
              </a:spcAft>
              <a:buFont typeface="Arial" pitchFamily="34" charset="0"/>
              <a:buChar char="•"/>
            </a:pPr>
            <a:endParaRPr lang="en-US" sz="1900" dirty="0">
              <a:solidFill>
                <a:schemeClr val="bg1"/>
              </a:solidFill>
              <a:latin typeface="Segoe UI Light" pitchFamily="34" charset="0"/>
            </a:endParaRPr>
          </a:p>
          <a:p>
            <a:pPr defTabSz="608941">
              <a:spcAft>
                <a:spcPts val="800"/>
              </a:spcAft>
            </a:pPr>
            <a:endParaRPr lang="en-US" sz="1900" dirty="0">
              <a:solidFill>
                <a:schemeClr val="bg1"/>
              </a:solidFill>
              <a:latin typeface="Segoe UI Light" pitchFamily="34" charset="0"/>
            </a:endParaRPr>
          </a:p>
          <a:p>
            <a:pPr defTabSz="608941">
              <a:spcAft>
                <a:spcPts val="800"/>
              </a:spcAft>
            </a:pPr>
            <a:endParaRPr lang="en-US" sz="1900" dirty="0">
              <a:solidFill>
                <a:schemeClr val="bg1"/>
              </a:solidFill>
              <a:latin typeface="Segoe UI Light" pitchFamily="34" charset="0"/>
            </a:endParaRPr>
          </a:p>
        </p:txBody>
      </p:sp>
      <p:cxnSp>
        <p:nvCxnSpPr>
          <p:cNvPr id="11" name="Straight Connector 10"/>
          <p:cNvCxnSpPr/>
          <p:nvPr/>
        </p:nvCxnSpPr>
        <p:spPr>
          <a:xfrm>
            <a:off x="6122580" y="1461685"/>
            <a:ext cx="0" cy="5229478"/>
          </a:xfrm>
          <a:prstGeom prst="line">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cxnSp>
      <p:pic>
        <p:nvPicPr>
          <p:cNvPr id="16" name="Picture 6" descr="D:\ArtWork\_ REAL VISTA STYLE\login screen wind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8366" y="1693616"/>
            <a:ext cx="1236908" cy="12372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D:\ArtWork\_ REAL VISTA STYLE\login screen wind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8767" y="1809340"/>
            <a:ext cx="1236908" cy="12372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ArtWork\_ REAL VISTA STYLE\login screen wind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5103" y="1943044"/>
            <a:ext cx="1236908" cy="12372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D:\ArtWork\Maps Globes\Istock 2997907 globe eastern hemisphere world africa middle ea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8729" y="3211354"/>
            <a:ext cx="865492" cy="8657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D:\ArtWork\_ REAL VISTA STYLE\login screen wind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8765" y="5650080"/>
            <a:ext cx="1236908" cy="12372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D:\ArtWork\_ REAL VISTA STYLE\login screen wind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330" y="4270587"/>
            <a:ext cx="1236908" cy="12372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D:\ArtWork\_ REAL VISTA STYLE\login screen wind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155" y="4328435"/>
            <a:ext cx="1236908" cy="123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51941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1211287"/>
            <a:ext cx="10056812" cy="2770404"/>
          </a:xfrm>
        </p:spPr>
        <p:txBody>
          <a:bodyPr/>
          <a:lstStyle/>
          <a:p>
            <a:r>
              <a:rPr lang="en-US" sz="4400" dirty="0" smtClean="0"/>
              <a:t>Demo</a:t>
            </a:r>
            <a:br>
              <a:rPr lang="en-US" sz="4400" dirty="0" smtClean="0"/>
            </a:br>
            <a:r>
              <a:rPr lang="en-US" sz="4400" dirty="0"/>
              <a:t/>
            </a:r>
            <a:br>
              <a:rPr lang="en-US" sz="4400" dirty="0"/>
            </a:br>
            <a:r>
              <a:rPr lang="en-US" sz="4400" dirty="0" smtClean="0"/>
              <a:t>Multi-factor authentication via AD FS based on user’s group membership data</a:t>
            </a:r>
            <a:endParaRPr lang="en-US" sz="4400" dirty="0"/>
          </a:p>
        </p:txBody>
      </p:sp>
      <p:sp>
        <p:nvSpPr>
          <p:cNvPr id="5" name="Title 3"/>
          <p:cNvSpPr txBox="1">
            <a:spLocks/>
          </p:cNvSpPr>
          <p:nvPr/>
        </p:nvSpPr>
        <p:spPr>
          <a:xfrm>
            <a:off x="427102" y="4650987"/>
            <a:ext cx="10056812" cy="1853985"/>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7200" b="0" kern="1200" cap="none" spc="-100" baseline="0">
                <a:ln w="3175">
                  <a:noFill/>
                </a:ln>
                <a:gradFill>
                  <a:gsLst>
                    <a:gs pos="5833">
                      <a:srgbClr val="FFFFFF"/>
                    </a:gs>
                    <a:gs pos="18000">
                      <a:srgbClr val="FFFFFF"/>
                    </a:gs>
                  </a:gsLst>
                  <a:lin ang="5400000" scaled="0"/>
                </a:gradFill>
                <a:effectLst/>
                <a:latin typeface="+mj-lt"/>
                <a:ea typeface="+mn-ea"/>
                <a:cs typeface="Segoe UI" pitchFamily="34" charset="0"/>
              </a:defRPr>
            </a:lvl1pPr>
          </a:lstStyle>
          <a:p>
            <a:r>
              <a:rPr lang="en-US" sz="2800" dirty="0" smtClean="0"/>
              <a:t>Related sessions:</a:t>
            </a:r>
            <a:br>
              <a:rPr lang="en-US" sz="2800" dirty="0" smtClean="0"/>
            </a:br>
            <a:r>
              <a:rPr lang="en-US" sz="2800" dirty="0" smtClean="0"/>
              <a:t/>
            </a:r>
            <a:br>
              <a:rPr lang="en-US" sz="2800" dirty="0" smtClean="0"/>
            </a:br>
            <a:r>
              <a:rPr lang="en-US" sz="2800" dirty="0" smtClean="0"/>
              <a:t>WCA-B204 (6/5,10:15am)</a:t>
            </a:r>
          </a:p>
          <a:p>
            <a:r>
              <a:rPr lang="en-US" sz="2800" dirty="0" smtClean="0"/>
              <a:t>WCA-B334 (6/5, 5pm)</a:t>
            </a:r>
            <a:endParaRPr lang="en-US" sz="2800" dirty="0"/>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19113" y="360402"/>
            <a:ext cx="11149013" cy="553998"/>
          </a:xfrm>
          <a:effectLst/>
        </p:spPr>
        <p:txBody>
          <a:bodyPr vert="horz" lIns="121823" tIns="60913" rIns="121823" bIns="60913" rtlCol="0" anchor="t">
            <a:normAutofit fontScale="90000"/>
          </a:bodyPr>
          <a:lstStyle/>
          <a:p>
            <a:r>
              <a:rPr lang="en-US" dirty="0" smtClean="0">
                <a:solidFill>
                  <a:schemeClr val="tx1"/>
                </a:solidFill>
                <a:latin typeface="Segoe UI Light" pitchFamily="34" charset="0"/>
              </a:rPr>
              <a:t>Authorization - </a:t>
            </a:r>
            <a:r>
              <a:rPr lang="en-US" sz="3100" dirty="0" smtClean="0"/>
              <a:t>making </a:t>
            </a:r>
            <a:r>
              <a:rPr lang="en-US" sz="3100" dirty="0"/>
              <a:t>the best </a:t>
            </a:r>
            <a:r>
              <a:rPr lang="en-US" sz="3600" b="1" dirty="0" smtClean="0"/>
              <a:t>access control </a:t>
            </a:r>
            <a:r>
              <a:rPr lang="en-US" sz="3100" dirty="0" smtClean="0"/>
              <a:t>decision </a:t>
            </a:r>
            <a:r>
              <a:rPr lang="en-US" sz="3100" dirty="0"/>
              <a:t>possible</a:t>
            </a:r>
            <a:r>
              <a:rPr lang="en-US" dirty="0" smtClean="0">
                <a:solidFill>
                  <a:schemeClr val="bg1"/>
                </a:solidFill>
                <a:latin typeface="Segoe UI Light" pitchFamily="34" charset="0"/>
              </a:rPr>
              <a:t/>
            </a:r>
            <a:br>
              <a:rPr lang="en-US" dirty="0" smtClean="0">
                <a:solidFill>
                  <a:schemeClr val="bg1"/>
                </a:solidFill>
                <a:latin typeface="Segoe UI Light" pitchFamily="34" charset="0"/>
              </a:rPr>
            </a:br>
            <a:endParaRPr lang="en-US" dirty="0">
              <a:solidFill>
                <a:schemeClr val="bg1"/>
              </a:solidFill>
              <a:latin typeface="Segoe UI Light" pitchFamily="34" charset="0"/>
            </a:endParaRPr>
          </a:p>
        </p:txBody>
      </p:sp>
      <p:sp>
        <p:nvSpPr>
          <p:cNvPr id="6" name="TextBox 5"/>
          <p:cNvSpPr txBox="1"/>
          <p:nvPr/>
        </p:nvSpPr>
        <p:spPr>
          <a:xfrm>
            <a:off x="625050" y="1361897"/>
            <a:ext cx="5426334" cy="677034"/>
          </a:xfrm>
          <a:prstGeom prst="rect">
            <a:avLst/>
          </a:prstGeom>
          <a:noFill/>
          <a:effectLst>
            <a:reflection endPos="0" dir="5400000" sy="-100000" algn="bl" rotWithShape="0"/>
          </a:effectLst>
        </p:spPr>
        <p:txBody>
          <a:bodyPr wrap="square" lIns="121842" tIns="60923" rIns="121842" bIns="60923" rtlCol="0">
            <a:spAutoFit/>
          </a:bodyPr>
          <a:lstStyle>
            <a:defPPr>
              <a:defRPr lang="en-US"/>
            </a:defPPr>
            <a:lvl1pPr algn="r" defTabSz="609213">
              <a:defRPr sz="3700" b="1">
                <a:ln>
                  <a:solidFill>
                    <a:schemeClr val="tx1">
                      <a:lumMod val="65000"/>
                      <a:lumOff val="35000"/>
                    </a:schemeClr>
                  </a:solidFill>
                </a:ln>
                <a:solidFill>
                  <a:schemeClr val="bg1"/>
                </a:solidFill>
                <a:latin typeface="Segoe UI Light" pitchFamily="34" charset="0"/>
              </a:defRPr>
            </a:lvl1pPr>
          </a:lstStyle>
          <a:p>
            <a:pPr marL="0" lvl="1" defTabSz="609213"/>
            <a:r>
              <a:rPr lang="en-US" sz="3600" dirty="0">
                <a:gradFill>
                  <a:gsLst>
                    <a:gs pos="1250">
                      <a:schemeClr val="tx1"/>
                    </a:gs>
                    <a:gs pos="100000">
                      <a:schemeClr val="tx1"/>
                    </a:gs>
                  </a:gsLst>
                  <a:lin ang="5400000" scaled="0"/>
                </a:gradFill>
                <a:latin typeface="+mj-lt"/>
              </a:rPr>
              <a:t>A</a:t>
            </a:r>
            <a:r>
              <a:rPr lang="en-US" sz="3600" dirty="0" smtClean="0">
                <a:gradFill>
                  <a:gsLst>
                    <a:gs pos="1250">
                      <a:schemeClr val="tx1"/>
                    </a:gs>
                    <a:gs pos="100000">
                      <a:schemeClr val="tx1"/>
                    </a:gs>
                  </a:gsLst>
                  <a:lin ang="5400000" scaled="0"/>
                </a:gradFill>
                <a:latin typeface="+mj-lt"/>
              </a:rPr>
              <a:t>bstraction</a:t>
            </a:r>
            <a:endParaRPr lang="en-US" sz="3600" dirty="0">
              <a:gradFill>
                <a:gsLst>
                  <a:gs pos="1250">
                    <a:schemeClr val="tx1"/>
                  </a:gs>
                  <a:gs pos="100000">
                    <a:schemeClr val="tx1"/>
                  </a:gs>
                </a:gsLst>
                <a:lin ang="5400000" scaled="0"/>
              </a:gradFill>
              <a:latin typeface="+mj-lt"/>
            </a:endParaRPr>
          </a:p>
        </p:txBody>
      </p:sp>
      <p:sp>
        <p:nvSpPr>
          <p:cNvPr id="7" name="TextBox 6"/>
          <p:cNvSpPr txBox="1"/>
          <p:nvPr/>
        </p:nvSpPr>
        <p:spPr>
          <a:xfrm>
            <a:off x="755600" y="2179664"/>
            <a:ext cx="4902209" cy="1193072"/>
          </a:xfrm>
          <a:prstGeom prst="rect">
            <a:avLst/>
          </a:prstGeom>
          <a:noFill/>
        </p:spPr>
        <p:txBody>
          <a:bodyPr wrap="square" lIns="121823" tIns="60913" rIns="121823" bIns="60913" rtlCol="0">
            <a:normAutofit/>
          </a:bodyPr>
          <a:lstStyle/>
          <a:p>
            <a:pPr marL="342900" indent="-342900" defTabSz="609116">
              <a:spcAft>
                <a:spcPts val="800"/>
              </a:spcAft>
              <a:buFont typeface="Arial" pitchFamily="34" charset="0"/>
              <a:buChar char="•"/>
            </a:pPr>
            <a:r>
              <a:rPr lang="en-US" sz="1900" dirty="0">
                <a:latin typeface="Segoe UI Light" pitchFamily="34" charset="0"/>
              </a:rPr>
              <a:t>Authorization hard-coded into the app</a:t>
            </a:r>
          </a:p>
          <a:p>
            <a:pPr marL="342900" indent="-342900" defTabSz="609116">
              <a:spcAft>
                <a:spcPts val="800"/>
              </a:spcAft>
              <a:buFont typeface="Arial" pitchFamily="34" charset="0"/>
              <a:buChar char="•"/>
            </a:pPr>
            <a:r>
              <a:rPr lang="en-US" sz="1900" dirty="0" smtClean="0">
                <a:latin typeface="Segoe UI Light" pitchFamily="34" charset="0"/>
              </a:rPr>
              <a:t>Abstract </a:t>
            </a:r>
            <a:r>
              <a:rPr lang="en-US" sz="1900" dirty="0">
                <a:latin typeface="Segoe UI Light" pitchFamily="34" charset="0"/>
              </a:rPr>
              <a:t>authorization away from the app</a:t>
            </a:r>
          </a:p>
          <a:p>
            <a:pPr defTabSz="609116">
              <a:spcAft>
                <a:spcPts val="800"/>
              </a:spcAft>
            </a:pPr>
            <a:endParaRPr lang="en-US" sz="1900" dirty="0">
              <a:solidFill>
                <a:schemeClr val="bg1"/>
              </a:solidFill>
              <a:latin typeface="Segoe UI Light" pitchFamily="34" charset="0"/>
            </a:endParaRPr>
          </a:p>
          <a:p>
            <a:pPr marL="380700" indent="-380700" defTabSz="609116">
              <a:spcAft>
                <a:spcPts val="800"/>
              </a:spcAft>
              <a:buFont typeface="Arial" pitchFamily="34" charset="0"/>
              <a:buChar char="•"/>
            </a:pPr>
            <a:endParaRPr lang="en-US" sz="1900" dirty="0">
              <a:solidFill>
                <a:schemeClr val="bg1"/>
              </a:solidFill>
              <a:latin typeface="Segoe UI Light" pitchFamily="34" charset="0"/>
            </a:endParaRPr>
          </a:p>
          <a:p>
            <a:pPr defTabSz="609116">
              <a:spcAft>
                <a:spcPts val="800"/>
              </a:spcAft>
            </a:pPr>
            <a:endParaRPr lang="en-US" sz="1900" dirty="0">
              <a:solidFill>
                <a:schemeClr val="bg1"/>
              </a:solidFill>
              <a:latin typeface="Segoe UI Light" pitchFamily="34" charset="0"/>
            </a:endParaRPr>
          </a:p>
          <a:p>
            <a:pPr defTabSz="609116">
              <a:spcAft>
                <a:spcPts val="800"/>
              </a:spcAft>
            </a:pPr>
            <a:endParaRPr lang="en-US" sz="1900" dirty="0">
              <a:solidFill>
                <a:schemeClr val="bg1"/>
              </a:solidFill>
              <a:latin typeface="Segoe UI Light" pitchFamily="34" charset="0"/>
            </a:endParaRPr>
          </a:p>
        </p:txBody>
      </p:sp>
      <p:sp>
        <p:nvSpPr>
          <p:cNvPr id="10" name="TextBox 9"/>
          <p:cNvSpPr txBox="1"/>
          <p:nvPr/>
        </p:nvSpPr>
        <p:spPr>
          <a:xfrm>
            <a:off x="6612721" y="1936512"/>
            <a:ext cx="4902208" cy="3515164"/>
          </a:xfrm>
          <a:prstGeom prst="rect">
            <a:avLst/>
          </a:prstGeom>
          <a:noFill/>
        </p:spPr>
        <p:txBody>
          <a:bodyPr wrap="square" lIns="121823" tIns="60913" rIns="121823" bIns="60913" rtlCol="0">
            <a:normAutofit fontScale="77500" lnSpcReduction="20000"/>
          </a:bodyPr>
          <a:lstStyle/>
          <a:p>
            <a:pPr marL="342900" indent="-342900" defTabSz="609116">
              <a:spcAft>
                <a:spcPts val="800"/>
              </a:spcAft>
              <a:buFont typeface="Arial" pitchFamily="34" charset="0"/>
              <a:buChar char="•"/>
            </a:pPr>
            <a:endParaRPr lang="en-US" sz="3200" dirty="0" smtClean="0">
              <a:latin typeface="Segoe UI Light" pitchFamily="34" charset="0"/>
            </a:endParaRPr>
          </a:p>
          <a:p>
            <a:pPr marL="342900" indent="-342900" defTabSz="609116">
              <a:spcAft>
                <a:spcPts val="800"/>
              </a:spcAft>
              <a:buFont typeface="Arial" pitchFamily="34" charset="0"/>
              <a:buChar char="•"/>
            </a:pPr>
            <a:r>
              <a:rPr lang="en-US" sz="3200" dirty="0" smtClean="0">
                <a:latin typeface="Segoe UI Light" pitchFamily="34" charset="0"/>
              </a:rPr>
              <a:t>Role-based</a:t>
            </a:r>
          </a:p>
          <a:p>
            <a:pPr marL="342900" indent="-342900" defTabSz="609116">
              <a:spcAft>
                <a:spcPts val="800"/>
              </a:spcAft>
              <a:buFont typeface="Arial" pitchFamily="34" charset="0"/>
              <a:buChar char="•"/>
            </a:pPr>
            <a:endParaRPr lang="en-US" sz="3200" dirty="0" smtClean="0">
              <a:latin typeface="Segoe UI Light" pitchFamily="34" charset="0"/>
            </a:endParaRPr>
          </a:p>
          <a:p>
            <a:pPr marL="342900" indent="-342900" defTabSz="609116">
              <a:spcAft>
                <a:spcPts val="800"/>
              </a:spcAft>
              <a:buFont typeface="Arial" pitchFamily="34" charset="0"/>
              <a:buChar char="•"/>
            </a:pPr>
            <a:r>
              <a:rPr lang="en-US" sz="3200" dirty="0" smtClean="0">
                <a:latin typeface="Segoe UI Light" pitchFamily="34" charset="0"/>
              </a:rPr>
              <a:t>Attribute-based</a:t>
            </a:r>
          </a:p>
          <a:p>
            <a:pPr marL="342900" indent="-342900" defTabSz="609116">
              <a:spcAft>
                <a:spcPts val="800"/>
              </a:spcAft>
              <a:buFont typeface="Arial" pitchFamily="34" charset="0"/>
              <a:buChar char="•"/>
            </a:pPr>
            <a:endParaRPr lang="en-US" sz="3200" dirty="0" smtClean="0">
              <a:latin typeface="Segoe UI Light" pitchFamily="34" charset="0"/>
            </a:endParaRPr>
          </a:p>
          <a:p>
            <a:pPr marL="342900" indent="-342900" defTabSz="609116">
              <a:spcAft>
                <a:spcPts val="800"/>
              </a:spcAft>
              <a:buFont typeface="Arial" pitchFamily="34" charset="0"/>
              <a:buChar char="•"/>
            </a:pPr>
            <a:r>
              <a:rPr lang="en-US" sz="3200" dirty="0" smtClean="0">
                <a:latin typeface="Segoe UI Light" pitchFamily="34" charset="0"/>
              </a:rPr>
              <a:t>Policy-based</a:t>
            </a:r>
          </a:p>
          <a:p>
            <a:pPr marL="342900" indent="-342900" defTabSz="609116">
              <a:spcAft>
                <a:spcPts val="800"/>
              </a:spcAft>
              <a:buFont typeface="Arial" pitchFamily="34" charset="0"/>
              <a:buChar char="•"/>
            </a:pPr>
            <a:endParaRPr lang="en-US" sz="3200" dirty="0" smtClean="0">
              <a:latin typeface="Segoe UI Light" pitchFamily="34" charset="0"/>
            </a:endParaRPr>
          </a:p>
          <a:p>
            <a:pPr marL="342900" indent="-342900" defTabSz="609116">
              <a:spcAft>
                <a:spcPts val="800"/>
              </a:spcAft>
              <a:buFont typeface="Arial" pitchFamily="34" charset="0"/>
              <a:buChar char="•"/>
            </a:pPr>
            <a:r>
              <a:rPr lang="en-US" sz="3200" dirty="0" smtClean="0">
                <a:latin typeface="Segoe UI Light" pitchFamily="34" charset="0"/>
              </a:rPr>
              <a:t>Risk-based</a:t>
            </a:r>
            <a:endParaRPr lang="en-US" sz="3200" dirty="0">
              <a:latin typeface="Segoe UI Light" pitchFamily="34" charset="0"/>
            </a:endParaRPr>
          </a:p>
          <a:p>
            <a:pPr defTabSz="609116">
              <a:spcAft>
                <a:spcPts val="800"/>
              </a:spcAft>
            </a:pPr>
            <a:endParaRPr lang="en-US" sz="1900" dirty="0">
              <a:solidFill>
                <a:schemeClr val="bg1"/>
              </a:solidFill>
              <a:latin typeface="Segoe UI Light" pitchFamily="34" charset="0"/>
            </a:endParaRPr>
          </a:p>
          <a:p>
            <a:pPr defTabSz="609116">
              <a:spcAft>
                <a:spcPts val="800"/>
              </a:spcAft>
            </a:pPr>
            <a:endParaRPr lang="en-US" sz="1900" dirty="0">
              <a:solidFill>
                <a:schemeClr val="bg1"/>
              </a:solidFill>
              <a:latin typeface="Segoe UI Light" pitchFamily="34" charset="0"/>
            </a:endParaRPr>
          </a:p>
        </p:txBody>
      </p:sp>
      <p:cxnSp>
        <p:nvCxnSpPr>
          <p:cNvPr id="11" name="Straight Connector 10"/>
          <p:cNvCxnSpPr/>
          <p:nvPr/>
        </p:nvCxnSpPr>
        <p:spPr>
          <a:xfrm>
            <a:off x="6279595" y="1469985"/>
            <a:ext cx="0" cy="4340506"/>
          </a:xfrm>
          <a:prstGeom prst="line">
            <a:avLst/>
          </a:prstGeom>
          <a:solidFill>
            <a:schemeClr val="bg1">
              <a:lumMod val="65000"/>
            </a:schemeClr>
          </a:solidFill>
          <a:ln>
            <a:solidFill>
              <a:schemeClr val="tx1"/>
            </a:solidFill>
          </a:ln>
        </p:spPr>
        <p:style>
          <a:lnRef idx="1">
            <a:schemeClr val="accent1"/>
          </a:lnRef>
          <a:fillRef idx="2">
            <a:schemeClr val="accent1"/>
          </a:fillRef>
          <a:effectRef idx="1">
            <a:schemeClr val="accent1"/>
          </a:effectRef>
          <a:fontRef idx="minor">
            <a:schemeClr val="dk1"/>
          </a:fontRef>
        </p:style>
      </p:cxnSp>
      <p:sp>
        <p:nvSpPr>
          <p:cNvPr id="17" name="TextBox 16"/>
          <p:cNvSpPr txBox="1"/>
          <p:nvPr/>
        </p:nvSpPr>
        <p:spPr>
          <a:xfrm>
            <a:off x="625050" y="4213185"/>
            <a:ext cx="5544273" cy="1747777"/>
          </a:xfrm>
          <a:prstGeom prst="rect">
            <a:avLst/>
          </a:prstGeom>
          <a:noFill/>
        </p:spPr>
        <p:txBody>
          <a:bodyPr wrap="square" lIns="121823" tIns="60913" rIns="121823" bIns="60913" rtlCol="0">
            <a:normAutofit/>
          </a:bodyPr>
          <a:lstStyle/>
          <a:p>
            <a:pPr marL="342900" indent="-342900" defTabSz="609116">
              <a:spcBef>
                <a:spcPts val="1599"/>
              </a:spcBef>
              <a:spcAft>
                <a:spcPts val="800"/>
              </a:spcAft>
              <a:buFont typeface="Arial" pitchFamily="34" charset="0"/>
              <a:buChar char="•"/>
            </a:pPr>
            <a:r>
              <a:rPr lang="en-US" sz="1900" dirty="0" smtClean="0">
                <a:latin typeface="Segoe UI Light" pitchFamily="34" charset="0"/>
              </a:rPr>
              <a:t>Fine-grained = operation-specific</a:t>
            </a:r>
            <a:endParaRPr lang="en-US" sz="1900" dirty="0">
              <a:latin typeface="Segoe UI Light" pitchFamily="34" charset="0"/>
            </a:endParaRPr>
          </a:p>
          <a:p>
            <a:pPr marL="342900" indent="-342900" defTabSz="609116">
              <a:spcBef>
                <a:spcPts val="1599"/>
              </a:spcBef>
              <a:spcAft>
                <a:spcPts val="800"/>
              </a:spcAft>
              <a:buFont typeface="Arial" pitchFamily="34" charset="0"/>
              <a:buChar char="•"/>
            </a:pPr>
            <a:r>
              <a:rPr lang="en-US" sz="1900" dirty="0" smtClean="0">
                <a:latin typeface="Segoe UI Light" pitchFamily="34" charset="0"/>
              </a:rPr>
              <a:t>Coarse-grained = brokering access to the application as  a </a:t>
            </a:r>
            <a:r>
              <a:rPr lang="en-US" sz="1900" i="1" dirty="0" smtClean="0">
                <a:latin typeface="Segoe UI Light" pitchFamily="34" charset="0"/>
              </a:rPr>
              <a:t>whole</a:t>
            </a:r>
            <a:endParaRPr lang="en-US" sz="1900" i="1" dirty="0">
              <a:latin typeface="Segoe UI Light" pitchFamily="34" charset="0"/>
            </a:endParaRPr>
          </a:p>
          <a:p>
            <a:pPr defTabSz="609116">
              <a:spcAft>
                <a:spcPts val="800"/>
              </a:spcAft>
            </a:pPr>
            <a:endParaRPr lang="en-US" sz="1900" dirty="0">
              <a:solidFill>
                <a:schemeClr val="bg1"/>
              </a:solidFill>
              <a:latin typeface="Segoe UI Light" pitchFamily="34" charset="0"/>
            </a:endParaRPr>
          </a:p>
          <a:p>
            <a:pPr defTabSz="609116">
              <a:spcAft>
                <a:spcPts val="800"/>
              </a:spcAft>
            </a:pPr>
            <a:endParaRPr lang="en-US" sz="1900" dirty="0">
              <a:solidFill>
                <a:schemeClr val="bg1"/>
              </a:solidFill>
              <a:latin typeface="Segoe UI Light" pitchFamily="34" charset="0"/>
            </a:endParaRPr>
          </a:p>
        </p:txBody>
      </p:sp>
      <p:sp>
        <p:nvSpPr>
          <p:cNvPr id="15" name="TextBox 14"/>
          <p:cNvSpPr txBox="1"/>
          <p:nvPr/>
        </p:nvSpPr>
        <p:spPr>
          <a:xfrm>
            <a:off x="777450" y="3316598"/>
            <a:ext cx="5416943" cy="677034"/>
          </a:xfrm>
          <a:prstGeom prst="rect">
            <a:avLst/>
          </a:prstGeom>
          <a:noFill/>
          <a:effectLst>
            <a:reflection endPos="0" dir="5400000" sy="-100000" algn="bl" rotWithShape="0"/>
          </a:effectLst>
        </p:spPr>
        <p:txBody>
          <a:bodyPr wrap="square" lIns="121842" tIns="60923" rIns="121842" bIns="60923" rtlCol="0">
            <a:spAutoFit/>
          </a:bodyPr>
          <a:lstStyle>
            <a:defPPr>
              <a:defRPr lang="en-US"/>
            </a:defPPr>
            <a:lvl1pPr algn="r" defTabSz="609213">
              <a:defRPr sz="3700" b="1">
                <a:ln>
                  <a:solidFill>
                    <a:schemeClr val="tx1">
                      <a:lumMod val="65000"/>
                      <a:lumOff val="35000"/>
                    </a:schemeClr>
                  </a:solidFill>
                </a:ln>
                <a:solidFill>
                  <a:schemeClr val="bg1"/>
                </a:solidFill>
                <a:latin typeface="Segoe UI Light" pitchFamily="34" charset="0"/>
              </a:defRPr>
            </a:lvl1pPr>
          </a:lstStyle>
          <a:p>
            <a:pPr marL="0" lvl="1" defTabSz="609213"/>
            <a:r>
              <a:rPr lang="en-US" sz="3600" dirty="0" smtClean="0">
                <a:gradFill>
                  <a:gsLst>
                    <a:gs pos="1250">
                      <a:schemeClr val="tx1"/>
                    </a:gs>
                    <a:gs pos="100000">
                      <a:schemeClr val="tx1"/>
                    </a:gs>
                  </a:gsLst>
                  <a:lin ang="5400000" scaled="0"/>
                </a:gradFill>
                <a:latin typeface="+mj-lt"/>
              </a:rPr>
              <a:t>Fine- / coarse-grained</a:t>
            </a:r>
            <a:endParaRPr lang="en-US" sz="3600" dirty="0">
              <a:gradFill>
                <a:gsLst>
                  <a:gs pos="1250">
                    <a:schemeClr val="tx1"/>
                  </a:gs>
                  <a:gs pos="100000">
                    <a:schemeClr val="tx1"/>
                  </a:gs>
                </a:gsLst>
                <a:lin ang="5400000" scaled="0"/>
              </a:gradFill>
              <a:latin typeface="+mj-lt"/>
            </a:endParaRPr>
          </a:p>
        </p:txBody>
      </p:sp>
      <p:sp>
        <p:nvSpPr>
          <p:cNvPr id="18" name="TextBox 17"/>
          <p:cNvSpPr txBox="1"/>
          <p:nvPr/>
        </p:nvSpPr>
        <p:spPr>
          <a:xfrm>
            <a:off x="6495500" y="1294372"/>
            <a:ext cx="5426334" cy="677034"/>
          </a:xfrm>
          <a:prstGeom prst="rect">
            <a:avLst/>
          </a:prstGeom>
          <a:noFill/>
          <a:effectLst>
            <a:reflection endPos="0" dir="5400000" sy="-100000" algn="bl" rotWithShape="0"/>
          </a:effectLst>
        </p:spPr>
        <p:txBody>
          <a:bodyPr wrap="square" lIns="121842" tIns="60923" rIns="121842" bIns="60923" rtlCol="0">
            <a:spAutoFit/>
          </a:bodyPr>
          <a:lstStyle>
            <a:defPPr>
              <a:defRPr lang="en-US"/>
            </a:defPPr>
            <a:lvl1pPr algn="r" defTabSz="609213">
              <a:defRPr sz="3700" b="1">
                <a:ln>
                  <a:solidFill>
                    <a:schemeClr val="tx1">
                      <a:lumMod val="65000"/>
                      <a:lumOff val="35000"/>
                    </a:schemeClr>
                  </a:solidFill>
                </a:ln>
                <a:solidFill>
                  <a:schemeClr val="bg1"/>
                </a:solidFill>
                <a:latin typeface="Segoe UI Light" pitchFamily="34" charset="0"/>
              </a:defRPr>
            </a:lvl1pPr>
          </a:lstStyle>
          <a:p>
            <a:pPr marL="0" lvl="1" defTabSz="609213"/>
            <a:r>
              <a:rPr lang="en-US" sz="3600" dirty="0">
                <a:gradFill>
                  <a:gsLst>
                    <a:gs pos="1250">
                      <a:schemeClr val="tx1"/>
                    </a:gs>
                    <a:gs pos="100000">
                      <a:schemeClr val="tx1"/>
                    </a:gs>
                  </a:gsLst>
                  <a:lin ang="5400000" scaled="0"/>
                </a:gradFill>
                <a:latin typeface="+mj-lt"/>
              </a:rPr>
              <a:t>T</a:t>
            </a:r>
            <a:r>
              <a:rPr lang="en-US" sz="3600" dirty="0" smtClean="0">
                <a:gradFill>
                  <a:gsLst>
                    <a:gs pos="1250">
                      <a:schemeClr val="tx1"/>
                    </a:gs>
                    <a:gs pos="100000">
                      <a:schemeClr val="tx1"/>
                    </a:gs>
                  </a:gsLst>
                  <a:lin ang="5400000" scaled="0"/>
                </a:gradFill>
                <a:latin typeface="+mj-lt"/>
              </a:rPr>
              <a:t>ype</a:t>
            </a:r>
            <a:endParaRPr lang="en-US" sz="3600" dirty="0">
              <a:gradFill>
                <a:gsLst>
                  <a:gs pos="1250">
                    <a:schemeClr val="tx1"/>
                  </a:gs>
                  <a:gs pos="100000">
                    <a:schemeClr val="tx1"/>
                  </a:gs>
                </a:gsLst>
                <a:lin ang="5400000" scaled="0"/>
              </a:gradFill>
              <a:latin typeface="+mj-lt"/>
            </a:endParaRPr>
          </a:p>
        </p:txBody>
      </p:sp>
    </p:spTree>
    <p:extLst>
      <p:ext uri="{BB962C8B-B14F-4D97-AF65-F5344CB8AC3E}">
        <p14:creationId xmlns:p14="http://schemas.microsoft.com/office/powerpoint/2010/main" val="6446481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Demo</a:t>
            </a:r>
            <a:br>
              <a:rPr lang="en-US" sz="4400" dirty="0" smtClean="0"/>
            </a:br>
            <a:r>
              <a:rPr lang="en-US" sz="4400" dirty="0"/>
              <a:t/>
            </a:r>
            <a:br>
              <a:rPr lang="en-US" sz="4400" dirty="0"/>
            </a:br>
            <a:r>
              <a:rPr lang="en-US" sz="4400" dirty="0" smtClean="0"/>
              <a:t>Multi-factor authorization via </a:t>
            </a:r>
            <a:r>
              <a:rPr lang="en-US" sz="4400" dirty="0"/>
              <a:t>AD FS based on user group membership data</a:t>
            </a:r>
          </a:p>
        </p:txBody>
      </p:sp>
      <p:sp>
        <p:nvSpPr>
          <p:cNvPr id="5" name="Title 3"/>
          <p:cNvSpPr txBox="1">
            <a:spLocks/>
          </p:cNvSpPr>
          <p:nvPr/>
        </p:nvSpPr>
        <p:spPr>
          <a:xfrm>
            <a:off x="427102" y="4650987"/>
            <a:ext cx="10056812" cy="1853985"/>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7200" b="0" kern="1200" cap="none" spc="-100" baseline="0">
                <a:ln w="3175">
                  <a:noFill/>
                </a:ln>
                <a:gradFill>
                  <a:gsLst>
                    <a:gs pos="5833">
                      <a:srgbClr val="FFFFFF"/>
                    </a:gs>
                    <a:gs pos="18000">
                      <a:srgbClr val="FFFFFF"/>
                    </a:gs>
                  </a:gsLst>
                  <a:lin ang="5400000" scaled="0"/>
                </a:gradFill>
                <a:effectLst/>
                <a:latin typeface="+mj-lt"/>
                <a:ea typeface="+mn-ea"/>
                <a:cs typeface="Segoe UI" pitchFamily="34" charset="0"/>
              </a:defRPr>
            </a:lvl1pPr>
          </a:lstStyle>
          <a:p>
            <a:r>
              <a:rPr lang="en-US" sz="2800" dirty="0" smtClean="0"/>
              <a:t>Related sessions:</a:t>
            </a:r>
            <a:br>
              <a:rPr lang="en-US" sz="2800" dirty="0" smtClean="0"/>
            </a:br>
            <a:r>
              <a:rPr lang="en-US" sz="2800" dirty="0" smtClean="0"/>
              <a:t/>
            </a:r>
            <a:br>
              <a:rPr lang="en-US" sz="2800" dirty="0" smtClean="0"/>
            </a:br>
            <a:r>
              <a:rPr lang="en-US" sz="2800" dirty="0" smtClean="0"/>
              <a:t>WCA-B204 (6/5,10:15am)</a:t>
            </a:r>
          </a:p>
          <a:p>
            <a:r>
              <a:rPr lang="en-US" sz="2800" dirty="0" smtClean="0"/>
              <a:t>WCA-B334 (6/5, 5pm)</a:t>
            </a:r>
            <a:endParaRPr lang="en-US" sz="2800" dirty="0"/>
          </a:p>
        </p:txBody>
      </p:sp>
    </p:spTree>
    <p:extLst>
      <p:ext uri="{BB962C8B-B14F-4D97-AF65-F5344CB8AC3E}">
        <p14:creationId xmlns:p14="http://schemas.microsoft.com/office/powerpoint/2010/main" val="172127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905287"/>
            <a:ext cx="11790169" cy="2062103"/>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p>
          <a:p>
            <a:pPr marL="1037871" lvl="1" indent="-571500">
              <a:buFont typeface="Arial" pitchFamily="34" charset="0"/>
              <a:buChar char="•"/>
            </a:pPr>
            <a:r>
              <a:rPr lang="en-US" sz="2800" dirty="0" smtClean="0"/>
              <a:t>WCA-B204 (6/5,10:15am)</a:t>
            </a:r>
          </a:p>
          <a:p>
            <a:pPr marL="1037871" lvl="1" indent="-571500">
              <a:buFont typeface="Arial" pitchFamily="34" charset="0"/>
              <a:buChar char="•"/>
            </a:pPr>
            <a:r>
              <a:rPr lang="en-US" sz="2800" dirty="0" smtClean="0"/>
              <a:t>WCA-B334 </a:t>
            </a:r>
            <a:r>
              <a:rPr lang="en-US" sz="2800" dirty="0"/>
              <a:t>(6/5, 5pm)</a:t>
            </a:r>
          </a:p>
          <a:p>
            <a:pPr lvl="0">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71668" y="4417462"/>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CSI booth ( or gabag@microsoft.com)</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7960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1214473"/>
            <a:ext cx="5481387" cy="1308808"/>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1" y="2523281"/>
            <a:ext cx="5498795" cy="4197086"/>
            <a:chOff x="6158905" y="5021924"/>
            <a:chExt cx="4997789" cy="813384"/>
          </a:xfrm>
        </p:grpSpPr>
        <p:sp>
          <p:nvSpPr>
            <p:cNvPr id="35" name="Rectangle 34"/>
            <p:cNvSpPr/>
            <p:nvPr/>
          </p:nvSpPr>
          <p:spPr bwMode="auto">
            <a:xfrm>
              <a:off x="6165583" y="5021924"/>
              <a:ext cx="4991111"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5" y="5036241"/>
              <a:ext cx="4453516" cy="113328"/>
            </a:xfrm>
            <a:prstGeom prst="rect">
              <a:avLst/>
            </a:prstGeom>
          </p:spPr>
          <p:txBody>
            <a:bodyPr wrap="squar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a:t>
              </a: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Developers</a:t>
              </a:r>
            </a:p>
            <a:p>
              <a:pPr marL="0" lvl="1">
                <a:tabLst>
                  <a:tab pos="1828800" algn="l"/>
                </a:tabLst>
              </a:pP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grpSp>
      <p:sp>
        <p:nvSpPr>
          <p:cNvPr id="22" name="TechEd Tile"/>
          <p:cNvSpPr/>
          <p:nvPr/>
        </p:nvSpPr>
        <p:spPr bwMode="gray">
          <a:xfrm>
            <a:off x="274639" y="1214474"/>
            <a:ext cx="5486399" cy="1308807"/>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27" name="MS TechNet Link"/>
          <p:cNvGrpSpPr/>
          <p:nvPr/>
        </p:nvGrpSpPr>
        <p:grpSpPr>
          <a:xfrm>
            <a:off x="274639" y="2523281"/>
            <a:ext cx="5476339" cy="4197086"/>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32015"/>
              <a:ext cx="4881428" cy="260861"/>
            </a:xfrm>
            <a:prstGeom prst="rect">
              <a:avLst/>
            </a:prstGeom>
          </p:spPr>
          <p:txBody>
            <a:bodyPr wrap="squar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a:t>
              </a: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Professionals</a:t>
              </a:r>
            </a:p>
            <a:p>
              <a:pPr marL="0" lvl="1">
                <a:tabLst>
                  <a:tab pos="1828800" algn="l"/>
                </a:tabLst>
              </a:pP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a:p>
              <a:pPr marL="0" lvl="1">
                <a:tabLst>
                  <a:tab pos="1828800" algn="l"/>
                </a:tabLst>
              </a:pP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39" name="Freeform 38"/>
          <p:cNvSpPr/>
          <p:nvPr/>
        </p:nvSpPr>
        <p:spPr bwMode="auto">
          <a:xfrm>
            <a:off x="-1" y="1242"/>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a:xfrm>
            <a:off x="378287" y="2934715"/>
            <a:ext cx="5061814" cy="3785652"/>
          </a:xfrm>
          <a:prstGeom prst="rect">
            <a:avLst/>
          </a:prstGeom>
        </p:spPr>
        <p:txBody>
          <a:bodyPr wrap="square">
            <a:spAutoFit/>
          </a:bodyPr>
          <a:lstStyle/>
          <a:p>
            <a:pPr marL="171450" indent="-171450">
              <a:buFont typeface="Arial" pitchFamily="34" charset="0"/>
              <a:buChar char="•"/>
            </a:pPr>
            <a:r>
              <a:rPr lang="en-US" sz="1200" dirty="0">
                <a:solidFill>
                  <a:schemeClr val="bg1"/>
                </a:solidFill>
              </a:rPr>
              <a:t>The Four Pillars of Identity - Identity Management in the Age of Hybrid IT (</a:t>
            </a:r>
            <a:r>
              <a:rPr lang="en-US" sz="1200" u="sng" dirty="0">
                <a:solidFill>
                  <a:schemeClr val="bg1"/>
                </a:solidFill>
                <a:hlinkClick r:id="rId3"/>
              </a:rPr>
              <a:t>http://social.technet.microsoft.com/wiki/contents/articles/15530.the-four-pillars-of-identity-identity-management-in-the-age-of-hybrid-it.aspx</a:t>
            </a:r>
            <a:r>
              <a:rPr lang="en-US" sz="1200" dirty="0">
                <a:solidFill>
                  <a:schemeClr val="bg1"/>
                </a:solidFill>
              </a:rPr>
              <a:t>)</a:t>
            </a:r>
          </a:p>
          <a:p>
            <a:endParaRPr lang="en-US" sz="1200" dirty="0">
              <a:solidFill>
                <a:schemeClr val="bg1"/>
              </a:solidFill>
            </a:endParaRPr>
          </a:p>
          <a:p>
            <a:pPr marL="171450" indent="-171450">
              <a:buFont typeface="Arial" pitchFamily="34" charset="0"/>
              <a:buChar char="•"/>
            </a:pPr>
            <a:r>
              <a:rPr lang="en-US" sz="1200" dirty="0">
                <a:solidFill>
                  <a:schemeClr val="bg1"/>
                </a:solidFill>
              </a:rPr>
              <a:t>Identity Infrastructure Capabilities - Managing Identity in the Age of Hybrid IT (</a:t>
            </a:r>
            <a:r>
              <a:rPr lang="en-US" sz="1200" u="sng" dirty="0">
                <a:solidFill>
                  <a:schemeClr val="bg1"/>
                </a:solidFill>
                <a:hlinkClick r:id="rId4"/>
              </a:rPr>
              <a:t>http://social.technet.microsoft.com/wiki/contents/articles/15532.identity-infrastructure-capabilities-managing-identity-in-the-age-of-hybrid-it.aspx</a:t>
            </a:r>
            <a:r>
              <a:rPr lang="en-US" sz="1200" dirty="0">
                <a:solidFill>
                  <a:schemeClr val="bg1"/>
                </a:solidFill>
              </a:rPr>
              <a:t>)</a:t>
            </a:r>
          </a:p>
          <a:p>
            <a:endParaRPr lang="en-US" sz="1200" dirty="0">
              <a:solidFill>
                <a:schemeClr val="bg1"/>
              </a:solidFill>
            </a:endParaRPr>
          </a:p>
          <a:p>
            <a:pPr marL="171450" indent="-171450">
              <a:buFont typeface="Arial" pitchFamily="34" charset="0"/>
              <a:buChar char="•"/>
            </a:pPr>
            <a:r>
              <a:rPr lang="en-US" sz="1200" dirty="0">
                <a:solidFill>
                  <a:schemeClr val="bg1"/>
                </a:solidFill>
              </a:rPr>
              <a:t>AD FS 2.0 Content Map (</a:t>
            </a:r>
            <a:r>
              <a:rPr lang="en-US" sz="1200" u="sng" dirty="0">
                <a:solidFill>
                  <a:schemeClr val="bg1"/>
                </a:solidFill>
                <a:hlinkClick r:id="rId5"/>
              </a:rPr>
              <a:t>http://social.technet.microsoft.com/wiki/contents/articles/2735.ad-fs-2-0-content-map.aspx</a:t>
            </a:r>
            <a:r>
              <a:rPr lang="en-US" sz="1200" dirty="0">
                <a:solidFill>
                  <a:schemeClr val="bg1"/>
                </a:solidFill>
              </a:rPr>
              <a:t>)</a:t>
            </a:r>
          </a:p>
          <a:p>
            <a:endParaRPr lang="en-US" sz="1200" dirty="0">
              <a:solidFill>
                <a:schemeClr val="bg1"/>
              </a:solidFill>
            </a:endParaRPr>
          </a:p>
          <a:p>
            <a:pPr marL="171450" indent="-171450">
              <a:buFont typeface="Arial" pitchFamily="34" charset="0"/>
              <a:buChar char="•"/>
            </a:pPr>
            <a:r>
              <a:rPr lang="en-US" sz="1200" dirty="0">
                <a:solidFill>
                  <a:schemeClr val="bg1"/>
                </a:solidFill>
              </a:rPr>
              <a:t>Active Directory Federation Services - </a:t>
            </a:r>
            <a:r>
              <a:rPr lang="en-US" sz="1200" u="sng" dirty="0">
                <a:solidFill>
                  <a:schemeClr val="bg1"/>
                </a:solidFill>
                <a:hlinkClick r:id="rId6"/>
              </a:rPr>
              <a:t>www.microsoft.com/adfs</a:t>
            </a:r>
            <a:r>
              <a:rPr lang="en-US" sz="1200" dirty="0">
                <a:solidFill>
                  <a:schemeClr val="bg1"/>
                </a:solidFill>
              </a:rPr>
              <a:t> </a:t>
            </a:r>
          </a:p>
          <a:p>
            <a:endParaRPr lang="en-US" sz="1200" dirty="0">
              <a:solidFill>
                <a:schemeClr val="bg1"/>
              </a:solidFill>
            </a:endParaRPr>
          </a:p>
          <a:p>
            <a:pPr marL="171450" indent="-171450">
              <a:buFont typeface="Arial" pitchFamily="34" charset="0"/>
              <a:buChar char="•"/>
            </a:pPr>
            <a:r>
              <a:rPr lang="en-US" sz="1200" dirty="0">
                <a:solidFill>
                  <a:schemeClr val="bg1"/>
                </a:solidFill>
              </a:rPr>
              <a:t>Directory integration overview - </a:t>
            </a:r>
            <a:r>
              <a:rPr lang="en-US" sz="1200" u="sng" dirty="0">
                <a:solidFill>
                  <a:schemeClr val="bg1"/>
                </a:solidFill>
                <a:hlinkClick r:id="rId7"/>
              </a:rPr>
              <a:t>http://technet.microsoft.com/en-us/library/jj573653.aspx</a:t>
            </a:r>
            <a:r>
              <a:rPr lang="en-US" sz="1200" dirty="0">
                <a:solidFill>
                  <a:schemeClr val="bg1"/>
                </a:solidFill>
              </a:rPr>
              <a:t> </a:t>
            </a:r>
          </a:p>
        </p:txBody>
      </p:sp>
      <p:sp>
        <p:nvSpPr>
          <p:cNvPr id="6" name="Rectangle 5"/>
          <p:cNvSpPr/>
          <p:nvPr/>
        </p:nvSpPr>
        <p:spPr>
          <a:xfrm>
            <a:off x="6244369" y="3034797"/>
            <a:ext cx="4890477" cy="276999"/>
          </a:xfrm>
          <a:prstGeom prst="rect">
            <a:avLst/>
          </a:prstGeom>
        </p:spPr>
        <p:txBody>
          <a:bodyPr wrap="square">
            <a:spAutoFit/>
          </a:bodyPr>
          <a:lstStyle/>
          <a:p>
            <a:pPr marL="285750" indent="-285750">
              <a:buFont typeface="Arial" pitchFamily="34" charset="0"/>
              <a:buChar char="•"/>
            </a:pPr>
            <a:r>
              <a:rPr lang="en-US" sz="1200" dirty="0">
                <a:solidFill>
                  <a:schemeClr val="bg1"/>
                </a:solidFill>
              </a:rPr>
              <a:t>Access Control Service 2.0 - </a:t>
            </a:r>
            <a:r>
              <a:rPr lang="en-US" sz="1200" u="sng" dirty="0">
                <a:solidFill>
                  <a:schemeClr val="bg1"/>
                </a:solidFill>
                <a:hlinkClick r:id="rId8"/>
              </a:rPr>
              <a:t>http://msdn.microsoft.com/acs</a:t>
            </a:r>
            <a:endParaRPr lang="en-US" sz="1200" dirty="0">
              <a:solidFill>
                <a:schemeClr val="bg1"/>
              </a:solidFill>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75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0-#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0-#ppt_w/2"/>
                                          </p:val>
                                        </p:tav>
                                        <p:tav tm="100000">
                                          <p:val>
                                            <p:strVal val="#ppt_x"/>
                                          </p:val>
                                        </p:tav>
                                      </p:tavLst>
                                    </p:anim>
                                    <p:anim calcmode="lin" valueType="num">
                                      <p:cBhvr additive="base">
                                        <p:cTn id="16" dur="10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0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0-#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2125678"/>
            <a:ext cx="9147090" cy="1828786"/>
          </a:xfrm>
        </p:spPr>
        <p:txBody>
          <a:bodyPr/>
          <a:lstStyle/>
          <a:p>
            <a:r>
              <a:rPr lang="en-US" sz="4800" dirty="0"/>
              <a:t>Identity Infrastructure </a:t>
            </a:r>
            <a:r>
              <a:rPr lang="en-US" sz="4800" dirty="0" smtClean="0"/>
              <a:t>Fundamentals </a:t>
            </a:r>
            <a:r>
              <a:rPr lang="en-US" sz="4800" dirty="0"/>
              <a:t>and </a:t>
            </a:r>
            <a:r>
              <a:rPr lang="en-US" sz="4800" dirty="0" smtClean="0"/>
              <a:t>Key </a:t>
            </a:r>
            <a:r>
              <a:rPr lang="en-US" sz="4800" dirty="0"/>
              <a:t>Capabilities</a:t>
            </a:r>
          </a:p>
        </p:txBody>
      </p:sp>
      <p:sp>
        <p:nvSpPr>
          <p:cNvPr id="5" name="Text Placeholder 4"/>
          <p:cNvSpPr>
            <a:spLocks noGrp="1"/>
          </p:cNvSpPr>
          <p:nvPr>
            <p:ph type="body" sz="quarter" idx="12"/>
          </p:nvPr>
        </p:nvSpPr>
        <p:spPr/>
        <p:txBody>
          <a:bodyPr/>
          <a:lstStyle/>
          <a:p>
            <a:r>
              <a:rPr lang="en-US" sz="3200" dirty="0" smtClean="0"/>
              <a:t>Gayana Bagdasaryan</a:t>
            </a:r>
            <a:endParaRPr lang="en-US" sz="3200" dirty="0"/>
          </a:p>
        </p:txBody>
      </p:sp>
      <p:sp>
        <p:nvSpPr>
          <p:cNvPr id="14" name="Text Placeholder 13"/>
          <p:cNvSpPr>
            <a:spLocks noGrp="1"/>
          </p:cNvSpPr>
          <p:nvPr>
            <p:ph type="body" sz="quarter" idx="13"/>
          </p:nvPr>
        </p:nvSpPr>
        <p:spPr/>
        <p:txBody>
          <a:bodyPr/>
          <a:lstStyle/>
          <a:p>
            <a:r>
              <a:rPr lang="en-US" dirty="0"/>
              <a:t>ATC-B209</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9552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4312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48920908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71514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br>
              <a:rPr lang="en-US" dirty="0" smtClean="0"/>
            </a:br>
            <a:endParaRPr lang="en-US" sz="3600" dirty="0"/>
          </a:p>
        </p:txBody>
      </p:sp>
      <p:sp>
        <p:nvSpPr>
          <p:cNvPr id="3" name="Text Placeholder 2"/>
          <p:cNvSpPr>
            <a:spLocks noGrp="1"/>
          </p:cNvSpPr>
          <p:nvPr>
            <p:ph sz="quarter" idx="10"/>
          </p:nvPr>
        </p:nvSpPr>
        <p:spPr>
          <a:xfrm>
            <a:off x="274638" y="1911142"/>
            <a:ext cx="11887200" cy="683264"/>
          </a:xfrm>
        </p:spPr>
        <p:txBody>
          <a:bodyPr/>
          <a:lstStyle/>
          <a:p>
            <a:r>
              <a:rPr lang="en-US" sz="3600" dirty="0" smtClean="0"/>
              <a:t>Review key identity industry trends and challenges</a:t>
            </a:r>
          </a:p>
        </p:txBody>
      </p:sp>
      <p:sp>
        <p:nvSpPr>
          <p:cNvPr id="4" name="Text Placeholder 2"/>
          <p:cNvSpPr txBox="1">
            <a:spLocks/>
          </p:cNvSpPr>
          <p:nvPr/>
        </p:nvSpPr>
        <p:spPr>
          <a:xfrm>
            <a:off x="311273" y="4077596"/>
            <a:ext cx="1022168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MFA and multi-factor access control in AD FS</a:t>
            </a:r>
          </a:p>
        </p:txBody>
      </p:sp>
      <p:sp>
        <p:nvSpPr>
          <p:cNvPr id="5" name="Text Placeholder 2"/>
          <p:cNvSpPr txBox="1">
            <a:spLocks/>
          </p:cNvSpPr>
          <p:nvPr/>
        </p:nvSpPr>
        <p:spPr>
          <a:xfrm>
            <a:off x="290048" y="2979896"/>
            <a:ext cx="6425175"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Define 4 pillars of identity</a:t>
            </a:r>
          </a:p>
        </p:txBody>
      </p:sp>
    </p:spTree>
    <p:extLst>
      <p:ext uri="{BB962C8B-B14F-4D97-AF65-F5344CB8AC3E}">
        <p14:creationId xmlns:p14="http://schemas.microsoft.com/office/powerpoint/2010/main" val="67287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4320" y="296897"/>
            <a:ext cx="11889564" cy="917575"/>
          </a:xfrm>
        </p:spPr>
        <p:txBody>
          <a:bodyPr/>
          <a:lstStyle/>
          <a:p>
            <a:r>
              <a:rPr lang="en-US" dirty="0" smtClean="0"/>
              <a:t>Trends</a:t>
            </a:r>
            <a:br>
              <a:rPr lang="en-US" dirty="0" smtClean="0"/>
            </a:br>
            <a:endParaRPr lang="en-US" sz="3600" dirty="0"/>
          </a:p>
        </p:txBody>
      </p:sp>
      <p:sp>
        <p:nvSpPr>
          <p:cNvPr id="7" name="Text Placeholder 2"/>
          <p:cNvSpPr txBox="1">
            <a:spLocks/>
          </p:cNvSpPr>
          <p:nvPr/>
        </p:nvSpPr>
        <p:spPr>
          <a:xfrm>
            <a:off x="274638" y="1911142"/>
            <a:ext cx="11887200" cy="373025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itchFamily="34" charset="0"/>
              <a:buChar char="•"/>
            </a:pPr>
            <a:r>
              <a:rPr lang="en-US" sz="3600" dirty="0"/>
              <a:t>Explosive Data Growth </a:t>
            </a:r>
            <a:endParaRPr lang="en-US" sz="3600" dirty="0" smtClean="0"/>
          </a:p>
          <a:p>
            <a:pPr marL="571500" indent="-571500">
              <a:buFont typeface="Arial" pitchFamily="34" charset="0"/>
              <a:buChar char="•"/>
            </a:pPr>
            <a:endParaRPr lang="en-US" sz="3600" dirty="0"/>
          </a:p>
          <a:p>
            <a:pPr marL="571500" indent="-571500">
              <a:buFont typeface="Arial" pitchFamily="34" charset="0"/>
              <a:buChar char="•"/>
            </a:pPr>
            <a:r>
              <a:rPr lang="en-US" sz="3600" dirty="0"/>
              <a:t>Budgetary Constraints </a:t>
            </a:r>
            <a:endParaRPr lang="en-US" sz="3600" dirty="0" smtClean="0"/>
          </a:p>
          <a:p>
            <a:pPr marL="571500" indent="-571500">
              <a:buFont typeface="Arial" pitchFamily="34" charset="0"/>
              <a:buChar char="•"/>
            </a:pPr>
            <a:endParaRPr lang="en-US" sz="3600" dirty="0"/>
          </a:p>
          <a:p>
            <a:pPr marL="571500" indent="-571500">
              <a:buFont typeface="Arial" pitchFamily="34" charset="0"/>
              <a:buChar char="•"/>
            </a:pPr>
            <a:r>
              <a:rPr lang="en-US" sz="3600" dirty="0" smtClean="0"/>
              <a:t>Proliferation </a:t>
            </a:r>
            <a:r>
              <a:rPr lang="en-US" sz="3600" dirty="0"/>
              <a:t>of </a:t>
            </a:r>
            <a:r>
              <a:rPr lang="en-US" sz="3600" dirty="0" smtClean="0"/>
              <a:t>Devices</a:t>
            </a:r>
            <a:r>
              <a:rPr lang="en-US" sz="3600" dirty="0"/>
              <a:t> </a:t>
            </a:r>
            <a:endParaRPr lang="en-US" sz="3600" dirty="0" smtClean="0"/>
          </a:p>
          <a:p>
            <a:r>
              <a:rPr lang="en-US" sz="3600" dirty="0" smtClean="0"/>
              <a:t> </a:t>
            </a:r>
            <a:endParaRPr lang="en-US" sz="3600" dirty="0"/>
          </a:p>
        </p:txBody>
      </p:sp>
      <p:pic>
        <p:nvPicPr>
          <p:cNvPr id="1026" name="Picture 2" descr="C:\Users\yurid\AppData\Local\Microsoft\Windows\Temporary Internet Files\Content.IE5\Q4Q5LCD8\MC90044145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3618" y="158137"/>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32935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4320" y="296897"/>
            <a:ext cx="11889564" cy="917575"/>
          </a:xfrm>
        </p:spPr>
        <p:txBody>
          <a:bodyPr/>
          <a:lstStyle/>
          <a:p>
            <a:r>
              <a:rPr lang="en-US" dirty="0"/>
              <a:t>Challenges – Access Control</a:t>
            </a:r>
            <a:r>
              <a:rPr lang="en-US" dirty="0" smtClean="0"/>
              <a:t/>
            </a:r>
            <a:br>
              <a:rPr lang="en-US" dirty="0" smtClean="0"/>
            </a:br>
            <a:endParaRPr lang="en-US" sz="3600" dirty="0"/>
          </a:p>
        </p:txBody>
      </p:sp>
      <p:sp>
        <p:nvSpPr>
          <p:cNvPr id="7" name="Text Placeholder 2"/>
          <p:cNvSpPr txBox="1">
            <a:spLocks/>
          </p:cNvSpPr>
          <p:nvPr/>
        </p:nvSpPr>
        <p:spPr>
          <a:xfrm>
            <a:off x="274638" y="1911142"/>
            <a:ext cx="11887200" cy="251145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itchFamily="34" charset="0"/>
              <a:buChar char="•"/>
            </a:pPr>
            <a:r>
              <a:rPr lang="en-US" sz="3600" dirty="0"/>
              <a:t>Secure access for </a:t>
            </a:r>
            <a:r>
              <a:rPr lang="en-US" sz="3600" dirty="0" smtClean="0"/>
              <a:t>BYOD</a:t>
            </a:r>
          </a:p>
          <a:p>
            <a:pPr marL="571500" indent="-571500">
              <a:buFont typeface="Arial" pitchFamily="34" charset="0"/>
              <a:buChar char="•"/>
            </a:pPr>
            <a:endParaRPr lang="en-US" sz="3600" dirty="0"/>
          </a:p>
          <a:p>
            <a:pPr marL="571500" indent="-571500">
              <a:buFont typeface="Arial" pitchFamily="34" charset="0"/>
              <a:buChar char="•"/>
            </a:pPr>
            <a:r>
              <a:rPr lang="en-US" sz="3600" dirty="0"/>
              <a:t>Customer/partner access to </a:t>
            </a:r>
            <a:r>
              <a:rPr lang="en-US" sz="3600" dirty="0" smtClean="0"/>
              <a:t>data</a:t>
            </a:r>
            <a:r>
              <a:rPr lang="en-US" sz="3600" dirty="0"/>
              <a:t>  </a:t>
            </a:r>
            <a:endParaRPr lang="en-US" sz="3600" dirty="0" smtClean="0"/>
          </a:p>
          <a:p>
            <a:r>
              <a:rPr lang="en-US" sz="3600" dirty="0" smtClean="0"/>
              <a:t> </a:t>
            </a:r>
            <a:endParaRPr lang="en-US" sz="3600" dirty="0"/>
          </a:p>
        </p:txBody>
      </p:sp>
      <p:pic>
        <p:nvPicPr>
          <p:cNvPr id="2051" name="Picture 3" descr="C:\Users\yurid\AppData\Local\Microsoft\Windows\Temporary Internet Files\Content.IE5\GURMX5V2\MC90043960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724" y="335666"/>
            <a:ext cx="2517625" cy="219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7025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4320" y="296897"/>
            <a:ext cx="11889564" cy="1811020"/>
          </a:xfrm>
        </p:spPr>
        <p:txBody>
          <a:bodyPr/>
          <a:lstStyle/>
          <a:p>
            <a:r>
              <a:rPr lang="en-US" dirty="0"/>
              <a:t>Challenges – Access </a:t>
            </a:r>
            <a:r>
              <a:rPr lang="en-US" dirty="0" smtClean="0"/>
              <a:t>Control</a:t>
            </a:r>
            <a:r>
              <a:rPr lang="en-US" sz="3200" dirty="0" smtClean="0"/>
              <a:t/>
            </a:r>
            <a:br>
              <a:rPr lang="en-US" sz="3200" dirty="0" smtClean="0"/>
            </a:br>
            <a:r>
              <a:rPr lang="en-US" sz="3200" dirty="0"/>
              <a:t/>
            </a:r>
            <a:br>
              <a:rPr lang="en-US" sz="3200" dirty="0"/>
            </a:br>
            <a:r>
              <a:rPr lang="en-US" sz="3600" dirty="0" smtClean="0"/>
              <a:t>Secure access for BYOD</a:t>
            </a:r>
            <a:r>
              <a:rPr lang="en-US" dirty="0" smtClean="0"/>
              <a:t/>
            </a:r>
            <a:br>
              <a:rPr lang="en-US" dirty="0" smtClean="0"/>
            </a:br>
            <a:endParaRPr lang="en-US" sz="3600" dirty="0"/>
          </a:p>
        </p:txBody>
      </p:sp>
      <p:sp>
        <p:nvSpPr>
          <p:cNvPr id="7" name="Text Placeholder 2"/>
          <p:cNvSpPr txBox="1">
            <a:spLocks/>
          </p:cNvSpPr>
          <p:nvPr/>
        </p:nvSpPr>
        <p:spPr>
          <a:xfrm>
            <a:off x="795513" y="2107917"/>
            <a:ext cx="11887200" cy="538916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dirty="0" smtClean="0"/>
          </a:p>
          <a:p>
            <a:pPr marL="342900" indent="-342900">
              <a:buFont typeface="Arial" pitchFamily="34" charset="0"/>
              <a:buChar char="•"/>
            </a:pPr>
            <a:r>
              <a:rPr lang="en-US" sz="2000" dirty="0" smtClean="0"/>
              <a:t>managed </a:t>
            </a:r>
            <a:r>
              <a:rPr lang="en-US" sz="2000" dirty="0" err="1"/>
              <a:t>vs</a:t>
            </a:r>
            <a:r>
              <a:rPr lang="en-US" sz="2000" dirty="0"/>
              <a:t> </a:t>
            </a:r>
            <a:r>
              <a:rPr lang="en-US" sz="2000" dirty="0" smtClean="0"/>
              <a:t>unmanaged</a:t>
            </a:r>
          </a:p>
          <a:p>
            <a:pPr marL="342900" indent="-342900">
              <a:buFont typeface="Arial" pitchFamily="34" charset="0"/>
              <a:buChar char="•"/>
            </a:pPr>
            <a:r>
              <a:rPr lang="en-US" sz="2000" dirty="0" smtClean="0"/>
              <a:t>anti-virus signatures</a:t>
            </a:r>
          </a:p>
          <a:p>
            <a:pPr marL="342900" indent="-342900">
              <a:buFont typeface="Arial" pitchFamily="34" charset="0"/>
              <a:buChar char="•"/>
            </a:pPr>
            <a:r>
              <a:rPr lang="en-US" sz="2000" dirty="0" smtClean="0"/>
              <a:t>location </a:t>
            </a:r>
            <a:r>
              <a:rPr lang="en-US" sz="2000" dirty="0"/>
              <a:t>(extranet, </a:t>
            </a:r>
            <a:r>
              <a:rPr lang="en-US" sz="2000" dirty="0" smtClean="0"/>
              <a:t>intranet)</a:t>
            </a:r>
          </a:p>
          <a:p>
            <a:pPr marL="342900" indent="-342900">
              <a:buFont typeface="Arial" pitchFamily="34" charset="0"/>
              <a:buChar char="•"/>
            </a:pPr>
            <a:r>
              <a:rPr lang="en-US" sz="2000" dirty="0" smtClean="0"/>
              <a:t>OS</a:t>
            </a:r>
            <a:endParaRPr lang="en-US" sz="2000" dirty="0"/>
          </a:p>
          <a:p>
            <a:pPr marL="342900" indent="-342900">
              <a:buFont typeface="Arial" pitchFamily="34" charset="0"/>
              <a:buChar char="•"/>
            </a:pPr>
            <a:r>
              <a:rPr lang="en-US" sz="2000" dirty="0" smtClean="0"/>
              <a:t>patch level</a:t>
            </a:r>
          </a:p>
          <a:p>
            <a:pPr marL="342900" indent="-342900">
              <a:buFont typeface="Arial" pitchFamily="34" charset="0"/>
              <a:buChar char="•"/>
            </a:pPr>
            <a:r>
              <a:rPr lang="en-US" sz="2000" dirty="0" smtClean="0"/>
              <a:t>private </a:t>
            </a:r>
            <a:r>
              <a:rPr lang="en-US" sz="2000" dirty="0" err="1"/>
              <a:t>vs</a:t>
            </a:r>
            <a:r>
              <a:rPr lang="en-US" sz="2000" dirty="0"/>
              <a:t> public </a:t>
            </a:r>
            <a:r>
              <a:rPr lang="en-US" sz="2000" dirty="0" smtClean="0"/>
              <a:t>network</a:t>
            </a:r>
          </a:p>
          <a:p>
            <a:pPr marL="342900" indent="-342900">
              <a:buFont typeface="Arial" pitchFamily="34" charset="0"/>
              <a:buChar char="•"/>
            </a:pPr>
            <a:r>
              <a:rPr lang="en-US" sz="2000" dirty="0" smtClean="0"/>
              <a:t>history </a:t>
            </a:r>
            <a:r>
              <a:rPr lang="en-US" sz="2000" dirty="0"/>
              <a:t>of network </a:t>
            </a:r>
            <a:r>
              <a:rPr lang="en-US" sz="2000" dirty="0" smtClean="0"/>
              <a:t>connections</a:t>
            </a:r>
          </a:p>
          <a:p>
            <a:pPr marL="342900" indent="-342900">
              <a:buFont typeface="Arial" pitchFamily="34" charset="0"/>
              <a:buChar char="•"/>
            </a:pPr>
            <a:r>
              <a:rPr lang="en-US" sz="2000" dirty="0" smtClean="0"/>
              <a:t>single </a:t>
            </a:r>
            <a:r>
              <a:rPr lang="en-US" sz="2000" dirty="0" err="1"/>
              <a:t>vs</a:t>
            </a:r>
            <a:r>
              <a:rPr lang="en-US" sz="2000" dirty="0"/>
              <a:t> multi-user </a:t>
            </a:r>
            <a:r>
              <a:rPr lang="en-US" sz="2000" dirty="0" smtClean="0"/>
              <a:t>device</a:t>
            </a:r>
          </a:p>
          <a:p>
            <a:pPr marL="342900" indent="-342900">
              <a:buFont typeface="Arial" pitchFamily="34" charset="0"/>
              <a:buChar char="•"/>
            </a:pPr>
            <a:r>
              <a:rPr lang="en-US" sz="2000" dirty="0" smtClean="0"/>
              <a:t>history </a:t>
            </a:r>
            <a:r>
              <a:rPr lang="en-US" sz="2000" dirty="0"/>
              <a:t>of </a:t>
            </a:r>
            <a:r>
              <a:rPr lang="en-US" sz="2000" dirty="0" smtClean="0"/>
              <a:t>compromise</a:t>
            </a:r>
          </a:p>
          <a:p>
            <a:pPr marL="342900" indent="-342900">
              <a:buFont typeface="Arial" pitchFamily="34" charset="0"/>
              <a:buChar char="•"/>
            </a:pPr>
            <a:r>
              <a:rPr lang="en-US" sz="2000" dirty="0" smtClean="0"/>
              <a:t>degree </a:t>
            </a:r>
            <a:r>
              <a:rPr lang="en-US" sz="2000" dirty="0"/>
              <a:t>of </a:t>
            </a:r>
            <a:r>
              <a:rPr lang="en-US" sz="2000" dirty="0" smtClean="0"/>
              <a:t>portability</a:t>
            </a:r>
          </a:p>
          <a:p>
            <a:pPr marL="342900" indent="-342900">
              <a:buFont typeface="Arial" pitchFamily="34" charset="0"/>
              <a:buChar char="•"/>
            </a:pPr>
            <a:r>
              <a:rPr lang="en-US" sz="2000" dirty="0" smtClean="0"/>
              <a:t>encryption </a:t>
            </a:r>
            <a:endParaRPr lang="en-US" sz="2000" dirty="0"/>
          </a:p>
          <a:p>
            <a:pPr marL="342900" indent="-342900">
              <a:buFont typeface="Arial" pitchFamily="34" charset="0"/>
              <a:buChar char="•"/>
            </a:pPr>
            <a:r>
              <a:rPr lang="en-US" sz="2000" dirty="0" smtClean="0"/>
              <a:t>strong password requirement</a:t>
            </a:r>
          </a:p>
          <a:p>
            <a:pPr marL="571500" indent="-571500">
              <a:buFont typeface="Arial" pitchFamily="34" charset="0"/>
              <a:buChar char="•"/>
            </a:pPr>
            <a:endParaRPr lang="en-US" sz="2000" dirty="0" smtClean="0"/>
          </a:p>
          <a:p>
            <a:r>
              <a:rPr lang="en-US" sz="3600" dirty="0" smtClean="0"/>
              <a:t> </a:t>
            </a:r>
            <a:endParaRPr lang="en-US" sz="3600" dirty="0"/>
          </a:p>
        </p:txBody>
      </p:sp>
      <p:sp>
        <p:nvSpPr>
          <p:cNvPr id="4" name="Oval 3"/>
          <p:cNvSpPr/>
          <p:nvPr/>
        </p:nvSpPr>
        <p:spPr>
          <a:xfrm>
            <a:off x="10454211" y="5443906"/>
            <a:ext cx="1280160" cy="1280160"/>
          </a:xfrm>
          <a:prstGeom prst="ellipse">
            <a:avLst/>
          </a:prstGeom>
          <a:solidFill>
            <a:srgbClr val="00B05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dirty="0"/>
          </a:p>
        </p:txBody>
      </p:sp>
      <p:cxnSp>
        <p:nvCxnSpPr>
          <p:cNvPr id="10" name="Straight Arrow Connector 9"/>
          <p:cNvCxnSpPr/>
          <p:nvPr/>
        </p:nvCxnSpPr>
        <p:spPr>
          <a:xfrm flipV="1">
            <a:off x="7675929" y="3758389"/>
            <a:ext cx="2778282" cy="859388"/>
          </a:xfrm>
          <a:prstGeom prst="straightConnector1">
            <a:avLst/>
          </a:prstGeom>
          <a:ln w="38100" cap="rnd">
            <a:solidFill>
              <a:schemeClr val="tx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708476" y="5236413"/>
            <a:ext cx="557347" cy="626958"/>
          </a:xfrm>
          <a:prstGeom prst="straightConnector1">
            <a:avLst/>
          </a:prstGeom>
          <a:ln w="38100" cap="rnd">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75929" y="4934635"/>
            <a:ext cx="3005760" cy="480590"/>
          </a:xfrm>
          <a:prstGeom prst="straightConnector1">
            <a:avLst/>
          </a:prstGeom>
          <a:ln w="38100" cap="rnd">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3" name="Group 12"/>
          <p:cNvGrpSpPr>
            <a:grpSpLocks noChangeAspect="1"/>
          </p:cNvGrpSpPr>
          <p:nvPr/>
        </p:nvGrpSpPr>
        <p:grpSpPr bwMode="auto">
          <a:xfrm>
            <a:off x="6838359" y="4735116"/>
            <a:ext cx="762225" cy="752904"/>
            <a:chOff x="1149" y="1606"/>
            <a:chExt cx="2126" cy="2100"/>
          </a:xfrm>
          <a:solidFill>
            <a:schemeClr val="tx1"/>
          </a:solidFill>
        </p:grpSpPr>
        <p:sp>
          <p:nvSpPr>
            <p:cNvPr id="36" name="Oval 35"/>
            <p:cNvSpPr>
              <a:spLocks noChangeArrowheads="1"/>
            </p:cNvSpPr>
            <p:nvPr/>
          </p:nvSpPr>
          <p:spPr bwMode="auto">
            <a:xfrm>
              <a:off x="1668" y="1606"/>
              <a:ext cx="1113" cy="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sp>
          <p:nvSpPr>
            <p:cNvPr id="37" name="Freeform 36"/>
            <p:cNvSpPr>
              <a:spLocks/>
            </p:cNvSpPr>
            <p:nvPr/>
          </p:nvSpPr>
          <p:spPr bwMode="auto">
            <a:xfrm>
              <a:off x="1149" y="2799"/>
              <a:ext cx="2126" cy="907"/>
            </a:xfrm>
            <a:custGeom>
              <a:avLst/>
              <a:gdLst>
                <a:gd name="T0" fmla="*/ 688 w 900"/>
                <a:gd name="T1" fmla="*/ 0 h 384"/>
                <a:gd name="T2" fmla="*/ 212 w 900"/>
                <a:gd name="T3" fmla="*/ 0 h 384"/>
                <a:gd name="T4" fmla="*/ 0 w 900"/>
                <a:gd name="T5" fmla="*/ 260 h 384"/>
                <a:gd name="T6" fmla="*/ 0 w 900"/>
                <a:gd name="T7" fmla="*/ 361 h 384"/>
                <a:gd name="T8" fmla="*/ 1 w 900"/>
                <a:gd name="T9" fmla="*/ 384 h 384"/>
                <a:gd name="T10" fmla="*/ 899 w 900"/>
                <a:gd name="T11" fmla="*/ 384 h 384"/>
                <a:gd name="T12" fmla="*/ 900 w 900"/>
                <a:gd name="T13" fmla="*/ 361 h 384"/>
                <a:gd name="T14" fmla="*/ 900 w 900"/>
                <a:gd name="T15" fmla="*/ 260 h 384"/>
                <a:gd name="T16" fmla="*/ 688 w 900"/>
                <a:gd name="T1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384">
                  <a:moveTo>
                    <a:pt x="688" y="0"/>
                  </a:moveTo>
                  <a:cubicBezTo>
                    <a:pt x="212" y="0"/>
                    <a:pt x="212" y="0"/>
                    <a:pt x="212" y="0"/>
                  </a:cubicBezTo>
                  <a:cubicBezTo>
                    <a:pt x="95" y="0"/>
                    <a:pt x="0" y="117"/>
                    <a:pt x="0" y="260"/>
                  </a:cubicBezTo>
                  <a:cubicBezTo>
                    <a:pt x="0" y="361"/>
                    <a:pt x="0" y="361"/>
                    <a:pt x="0" y="361"/>
                  </a:cubicBezTo>
                  <a:cubicBezTo>
                    <a:pt x="0" y="368"/>
                    <a:pt x="0" y="376"/>
                    <a:pt x="1" y="384"/>
                  </a:cubicBezTo>
                  <a:cubicBezTo>
                    <a:pt x="899" y="384"/>
                    <a:pt x="899" y="384"/>
                    <a:pt x="899" y="384"/>
                  </a:cubicBezTo>
                  <a:cubicBezTo>
                    <a:pt x="900" y="376"/>
                    <a:pt x="900" y="368"/>
                    <a:pt x="900" y="361"/>
                  </a:cubicBezTo>
                  <a:cubicBezTo>
                    <a:pt x="900" y="260"/>
                    <a:pt x="900" y="260"/>
                    <a:pt x="900" y="260"/>
                  </a:cubicBezTo>
                  <a:cubicBezTo>
                    <a:pt x="900" y="117"/>
                    <a:pt x="805" y="0"/>
                    <a:pt x="6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grpSp>
      <p:cxnSp>
        <p:nvCxnSpPr>
          <p:cNvPr id="14" name="Straight Arrow Connector 13"/>
          <p:cNvCxnSpPr/>
          <p:nvPr/>
        </p:nvCxnSpPr>
        <p:spPr>
          <a:xfrm flipV="1">
            <a:off x="7675929" y="1470099"/>
            <a:ext cx="2861158" cy="2847258"/>
          </a:xfrm>
          <a:prstGeom prst="straightConnector1">
            <a:avLst/>
          </a:prstGeom>
          <a:ln w="38100" cap="rnd">
            <a:solidFill>
              <a:schemeClr val="tx2"/>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5" name="Group 14"/>
          <p:cNvGrpSpPr>
            <a:grpSpLocks noChangeAspect="1"/>
          </p:cNvGrpSpPr>
          <p:nvPr/>
        </p:nvGrpSpPr>
        <p:grpSpPr bwMode="auto">
          <a:xfrm>
            <a:off x="6889720" y="4156276"/>
            <a:ext cx="668466" cy="493214"/>
            <a:chOff x="1425" y="292"/>
            <a:chExt cx="1602" cy="1182"/>
          </a:xfrm>
          <a:solidFill>
            <a:schemeClr val="tx1"/>
          </a:solidFill>
        </p:grpSpPr>
        <p:sp>
          <p:nvSpPr>
            <p:cNvPr id="26" name="Freeform 25"/>
            <p:cNvSpPr>
              <a:spLocks/>
            </p:cNvSpPr>
            <p:nvPr/>
          </p:nvSpPr>
          <p:spPr bwMode="auto">
            <a:xfrm>
              <a:off x="2668" y="292"/>
              <a:ext cx="222" cy="175"/>
            </a:xfrm>
            <a:custGeom>
              <a:avLst/>
              <a:gdLst>
                <a:gd name="T0" fmla="*/ 189 w 222"/>
                <a:gd name="T1" fmla="*/ 0 h 175"/>
                <a:gd name="T2" fmla="*/ 0 w 222"/>
                <a:gd name="T3" fmla="*/ 175 h 175"/>
                <a:gd name="T4" fmla="*/ 222 w 222"/>
                <a:gd name="T5" fmla="*/ 43 h 175"/>
                <a:gd name="T6" fmla="*/ 189 w 222"/>
                <a:gd name="T7" fmla="*/ 0 h 175"/>
              </a:gdLst>
              <a:ahLst/>
              <a:cxnLst>
                <a:cxn ang="0">
                  <a:pos x="T0" y="T1"/>
                </a:cxn>
                <a:cxn ang="0">
                  <a:pos x="T2" y="T3"/>
                </a:cxn>
                <a:cxn ang="0">
                  <a:pos x="T4" y="T5"/>
                </a:cxn>
                <a:cxn ang="0">
                  <a:pos x="T6" y="T7"/>
                </a:cxn>
              </a:cxnLst>
              <a:rect l="0" t="0" r="r" b="b"/>
              <a:pathLst>
                <a:path w="222" h="175">
                  <a:moveTo>
                    <a:pt x="189" y="0"/>
                  </a:moveTo>
                  <a:lnTo>
                    <a:pt x="0" y="175"/>
                  </a:lnTo>
                  <a:lnTo>
                    <a:pt x="222" y="43"/>
                  </a:lnTo>
                  <a:lnTo>
                    <a:pt x="18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sp>
          <p:nvSpPr>
            <p:cNvPr id="27" name="Freeform 26"/>
            <p:cNvSpPr>
              <a:spLocks/>
            </p:cNvSpPr>
            <p:nvPr/>
          </p:nvSpPr>
          <p:spPr bwMode="auto">
            <a:xfrm>
              <a:off x="2710" y="552"/>
              <a:ext cx="317" cy="78"/>
            </a:xfrm>
            <a:custGeom>
              <a:avLst/>
              <a:gdLst>
                <a:gd name="T0" fmla="*/ 317 w 317"/>
                <a:gd name="T1" fmla="*/ 66 h 78"/>
                <a:gd name="T2" fmla="*/ 305 w 317"/>
                <a:gd name="T3" fmla="*/ 0 h 78"/>
                <a:gd name="T4" fmla="*/ 0 w 317"/>
                <a:gd name="T5" fmla="*/ 78 h 78"/>
                <a:gd name="T6" fmla="*/ 317 w 317"/>
                <a:gd name="T7" fmla="*/ 66 h 78"/>
              </a:gdLst>
              <a:ahLst/>
              <a:cxnLst>
                <a:cxn ang="0">
                  <a:pos x="T0" y="T1"/>
                </a:cxn>
                <a:cxn ang="0">
                  <a:pos x="T2" y="T3"/>
                </a:cxn>
                <a:cxn ang="0">
                  <a:pos x="T4" y="T5"/>
                </a:cxn>
                <a:cxn ang="0">
                  <a:pos x="T6" y="T7"/>
                </a:cxn>
              </a:cxnLst>
              <a:rect l="0" t="0" r="r" b="b"/>
              <a:pathLst>
                <a:path w="317" h="78">
                  <a:moveTo>
                    <a:pt x="317" y="66"/>
                  </a:moveTo>
                  <a:lnTo>
                    <a:pt x="305" y="0"/>
                  </a:lnTo>
                  <a:lnTo>
                    <a:pt x="0" y="78"/>
                  </a:lnTo>
                  <a:lnTo>
                    <a:pt x="31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sp>
          <p:nvSpPr>
            <p:cNvPr id="28" name="Freeform 27"/>
            <p:cNvSpPr>
              <a:spLocks/>
            </p:cNvSpPr>
            <p:nvPr/>
          </p:nvSpPr>
          <p:spPr bwMode="auto">
            <a:xfrm>
              <a:off x="2710" y="821"/>
              <a:ext cx="258" cy="71"/>
            </a:xfrm>
            <a:custGeom>
              <a:avLst/>
              <a:gdLst>
                <a:gd name="T0" fmla="*/ 258 w 258"/>
                <a:gd name="T1" fmla="*/ 19 h 71"/>
                <a:gd name="T2" fmla="*/ 0 w 258"/>
                <a:gd name="T3" fmla="*/ 0 h 71"/>
                <a:gd name="T4" fmla="*/ 248 w 258"/>
                <a:gd name="T5" fmla="*/ 71 h 71"/>
                <a:gd name="T6" fmla="*/ 258 w 258"/>
                <a:gd name="T7" fmla="*/ 19 h 71"/>
              </a:gdLst>
              <a:ahLst/>
              <a:cxnLst>
                <a:cxn ang="0">
                  <a:pos x="T0" y="T1"/>
                </a:cxn>
                <a:cxn ang="0">
                  <a:pos x="T2" y="T3"/>
                </a:cxn>
                <a:cxn ang="0">
                  <a:pos x="T4" y="T5"/>
                </a:cxn>
                <a:cxn ang="0">
                  <a:pos x="T6" y="T7"/>
                </a:cxn>
              </a:cxnLst>
              <a:rect l="0" t="0" r="r" b="b"/>
              <a:pathLst>
                <a:path w="258" h="71">
                  <a:moveTo>
                    <a:pt x="258" y="19"/>
                  </a:moveTo>
                  <a:lnTo>
                    <a:pt x="0" y="0"/>
                  </a:lnTo>
                  <a:lnTo>
                    <a:pt x="248" y="71"/>
                  </a:lnTo>
                  <a:lnTo>
                    <a:pt x="25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sp>
          <p:nvSpPr>
            <p:cNvPr id="29" name="Freeform 28"/>
            <p:cNvSpPr>
              <a:spLocks noEditPoints="1"/>
            </p:cNvSpPr>
            <p:nvPr/>
          </p:nvSpPr>
          <p:spPr bwMode="auto">
            <a:xfrm>
              <a:off x="1860" y="299"/>
              <a:ext cx="746" cy="1009"/>
            </a:xfrm>
            <a:custGeom>
              <a:avLst/>
              <a:gdLst>
                <a:gd name="T0" fmla="*/ 66 w 316"/>
                <a:gd name="T1" fmla="*/ 321 h 427"/>
                <a:gd name="T2" fmla="*/ 71 w 316"/>
                <a:gd name="T3" fmla="*/ 410 h 427"/>
                <a:gd name="T4" fmla="*/ 70 w 316"/>
                <a:gd name="T5" fmla="*/ 427 h 427"/>
                <a:gd name="T6" fmla="*/ 237 w 316"/>
                <a:gd name="T7" fmla="*/ 366 h 427"/>
                <a:gd name="T8" fmla="*/ 244 w 316"/>
                <a:gd name="T9" fmla="*/ 363 h 427"/>
                <a:gd name="T10" fmla="*/ 244 w 316"/>
                <a:gd name="T11" fmla="*/ 355 h 427"/>
                <a:gd name="T12" fmla="*/ 249 w 316"/>
                <a:gd name="T13" fmla="*/ 320 h 427"/>
                <a:gd name="T14" fmla="*/ 265 w 316"/>
                <a:gd name="T15" fmla="*/ 289 h 427"/>
                <a:gd name="T16" fmla="*/ 316 w 316"/>
                <a:gd name="T17" fmla="*/ 149 h 427"/>
                <a:gd name="T18" fmla="*/ 269 w 316"/>
                <a:gd name="T19" fmla="*/ 44 h 427"/>
                <a:gd name="T20" fmla="*/ 159 w 316"/>
                <a:gd name="T21" fmla="*/ 0 h 427"/>
                <a:gd name="T22" fmla="*/ 155 w 316"/>
                <a:gd name="T23" fmla="*/ 0 h 427"/>
                <a:gd name="T24" fmla="*/ 45 w 316"/>
                <a:gd name="T25" fmla="*/ 46 h 427"/>
                <a:gd name="T26" fmla="*/ 0 w 316"/>
                <a:gd name="T27" fmla="*/ 153 h 427"/>
                <a:gd name="T28" fmla="*/ 51 w 316"/>
                <a:gd name="T29" fmla="*/ 294 h 427"/>
                <a:gd name="T30" fmla="*/ 66 w 316"/>
                <a:gd name="T31" fmla="*/ 321 h 427"/>
                <a:gd name="T32" fmla="*/ 223 w 316"/>
                <a:gd name="T33" fmla="*/ 189 h 427"/>
                <a:gd name="T34" fmla="*/ 192 w 316"/>
                <a:gd name="T35" fmla="*/ 226 h 427"/>
                <a:gd name="T36" fmla="*/ 192 w 316"/>
                <a:gd name="T37" fmla="*/ 358 h 427"/>
                <a:gd name="T38" fmla="*/ 129 w 316"/>
                <a:gd name="T39" fmla="*/ 381 h 427"/>
                <a:gd name="T40" fmla="*/ 129 w 316"/>
                <a:gd name="T41" fmla="*/ 381 h 427"/>
                <a:gd name="T42" fmla="*/ 129 w 316"/>
                <a:gd name="T43" fmla="*/ 227 h 427"/>
                <a:gd name="T44" fmla="*/ 95 w 316"/>
                <a:gd name="T45" fmla="*/ 189 h 427"/>
                <a:gd name="T46" fmla="*/ 223 w 316"/>
                <a:gd name="T47" fmla="*/ 18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6" h="427">
                  <a:moveTo>
                    <a:pt x="66" y="321"/>
                  </a:moveTo>
                  <a:cubicBezTo>
                    <a:pt x="71" y="338"/>
                    <a:pt x="71" y="391"/>
                    <a:pt x="71" y="410"/>
                  </a:cubicBezTo>
                  <a:cubicBezTo>
                    <a:pt x="70" y="427"/>
                    <a:pt x="70" y="427"/>
                    <a:pt x="70" y="427"/>
                  </a:cubicBezTo>
                  <a:cubicBezTo>
                    <a:pt x="237" y="366"/>
                    <a:pt x="237" y="366"/>
                    <a:pt x="237" y="366"/>
                  </a:cubicBezTo>
                  <a:cubicBezTo>
                    <a:pt x="244" y="363"/>
                    <a:pt x="244" y="363"/>
                    <a:pt x="244" y="363"/>
                  </a:cubicBezTo>
                  <a:cubicBezTo>
                    <a:pt x="244" y="355"/>
                    <a:pt x="244" y="355"/>
                    <a:pt x="244" y="355"/>
                  </a:cubicBezTo>
                  <a:cubicBezTo>
                    <a:pt x="244" y="355"/>
                    <a:pt x="244" y="337"/>
                    <a:pt x="249" y="320"/>
                  </a:cubicBezTo>
                  <a:cubicBezTo>
                    <a:pt x="250" y="314"/>
                    <a:pt x="257" y="302"/>
                    <a:pt x="265" y="289"/>
                  </a:cubicBezTo>
                  <a:cubicBezTo>
                    <a:pt x="285" y="254"/>
                    <a:pt x="316" y="203"/>
                    <a:pt x="316" y="149"/>
                  </a:cubicBezTo>
                  <a:cubicBezTo>
                    <a:pt x="316" y="110"/>
                    <a:pt x="299" y="72"/>
                    <a:pt x="269" y="44"/>
                  </a:cubicBezTo>
                  <a:cubicBezTo>
                    <a:pt x="239" y="15"/>
                    <a:pt x="200" y="0"/>
                    <a:pt x="159" y="0"/>
                  </a:cubicBezTo>
                  <a:cubicBezTo>
                    <a:pt x="155" y="0"/>
                    <a:pt x="155" y="0"/>
                    <a:pt x="155" y="0"/>
                  </a:cubicBezTo>
                  <a:cubicBezTo>
                    <a:pt x="114" y="0"/>
                    <a:pt x="75" y="16"/>
                    <a:pt x="45" y="46"/>
                  </a:cubicBezTo>
                  <a:cubicBezTo>
                    <a:pt x="16" y="75"/>
                    <a:pt x="0" y="114"/>
                    <a:pt x="0" y="153"/>
                  </a:cubicBezTo>
                  <a:cubicBezTo>
                    <a:pt x="0" y="209"/>
                    <a:pt x="31" y="260"/>
                    <a:pt x="51" y="294"/>
                  </a:cubicBezTo>
                  <a:cubicBezTo>
                    <a:pt x="58" y="305"/>
                    <a:pt x="64" y="315"/>
                    <a:pt x="66" y="321"/>
                  </a:cubicBezTo>
                  <a:close/>
                  <a:moveTo>
                    <a:pt x="223" y="189"/>
                  </a:moveTo>
                  <a:cubicBezTo>
                    <a:pt x="192" y="226"/>
                    <a:pt x="192" y="226"/>
                    <a:pt x="192" y="226"/>
                  </a:cubicBezTo>
                  <a:cubicBezTo>
                    <a:pt x="192" y="358"/>
                    <a:pt x="192" y="358"/>
                    <a:pt x="192" y="358"/>
                  </a:cubicBezTo>
                  <a:cubicBezTo>
                    <a:pt x="129" y="381"/>
                    <a:pt x="129" y="381"/>
                    <a:pt x="129" y="381"/>
                  </a:cubicBezTo>
                  <a:cubicBezTo>
                    <a:pt x="129" y="381"/>
                    <a:pt x="129" y="381"/>
                    <a:pt x="129" y="381"/>
                  </a:cubicBezTo>
                  <a:cubicBezTo>
                    <a:pt x="129" y="227"/>
                    <a:pt x="129" y="227"/>
                    <a:pt x="129" y="227"/>
                  </a:cubicBezTo>
                  <a:cubicBezTo>
                    <a:pt x="95" y="189"/>
                    <a:pt x="95" y="189"/>
                    <a:pt x="95" y="189"/>
                  </a:cubicBezTo>
                  <a:lnTo>
                    <a:pt x="223"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sp>
          <p:nvSpPr>
            <p:cNvPr id="30" name="Freeform 29"/>
            <p:cNvSpPr>
              <a:spLocks/>
            </p:cNvSpPr>
            <p:nvPr/>
          </p:nvSpPr>
          <p:spPr bwMode="auto">
            <a:xfrm>
              <a:off x="2023" y="1221"/>
              <a:ext cx="392" cy="167"/>
            </a:xfrm>
            <a:custGeom>
              <a:avLst/>
              <a:gdLst>
                <a:gd name="T0" fmla="*/ 164 w 166"/>
                <a:gd name="T1" fmla="*/ 7 h 71"/>
                <a:gd name="T2" fmla="*/ 153 w 166"/>
                <a:gd name="T3" fmla="*/ 2 h 71"/>
                <a:gd name="T4" fmla="*/ 7 w 166"/>
                <a:gd name="T5" fmla="*/ 53 h 71"/>
                <a:gd name="T6" fmla="*/ 1 w 166"/>
                <a:gd name="T7" fmla="*/ 65 h 71"/>
                <a:gd name="T8" fmla="*/ 10 w 166"/>
                <a:gd name="T9" fmla="*/ 71 h 71"/>
                <a:gd name="T10" fmla="*/ 13 w 166"/>
                <a:gd name="T11" fmla="*/ 70 h 71"/>
                <a:gd name="T12" fmla="*/ 159 w 166"/>
                <a:gd name="T13" fmla="*/ 19 h 71"/>
                <a:gd name="T14" fmla="*/ 164 w 166"/>
                <a:gd name="T15" fmla="*/ 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71">
                  <a:moveTo>
                    <a:pt x="164" y="7"/>
                  </a:moveTo>
                  <a:cubicBezTo>
                    <a:pt x="162" y="3"/>
                    <a:pt x="157" y="0"/>
                    <a:pt x="153" y="2"/>
                  </a:cubicBezTo>
                  <a:cubicBezTo>
                    <a:pt x="103" y="19"/>
                    <a:pt x="9" y="53"/>
                    <a:pt x="7" y="53"/>
                  </a:cubicBezTo>
                  <a:cubicBezTo>
                    <a:pt x="2" y="55"/>
                    <a:pt x="0" y="60"/>
                    <a:pt x="1" y="65"/>
                  </a:cubicBezTo>
                  <a:cubicBezTo>
                    <a:pt x="3" y="68"/>
                    <a:pt x="6" y="71"/>
                    <a:pt x="10" y="71"/>
                  </a:cubicBezTo>
                  <a:cubicBezTo>
                    <a:pt x="11" y="71"/>
                    <a:pt x="12" y="71"/>
                    <a:pt x="13" y="70"/>
                  </a:cubicBezTo>
                  <a:cubicBezTo>
                    <a:pt x="14" y="70"/>
                    <a:pt x="134" y="27"/>
                    <a:pt x="159" y="19"/>
                  </a:cubicBezTo>
                  <a:cubicBezTo>
                    <a:pt x="163" y="17"/>
                    <a:pt x="166" y="12"/>
                    <a:pt x="16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sp>
          <p:nvSpPr>
            <p:cNvPr id="31" name="Freeform 30"/>
            <p:cNvSpPr>
              <a:spLocks/>
            </p:cNvSpPr>
            <p:nvPr/>
          </p:nvSpPr>
          <p:spPr bwMode="auto">
            <a:xfrm>
              <a:off x="2063" y="1308"/>
              <a:ext cx="361" cy="156"/>
            </a:xfrm>
            <a:custGeom>
              <a:avLst/>
              <a:gdLst>
                <a:gd name="T0" fmla="*/ 152 w 153"/>
                <a:gd name="T1" fmla="*/ 7 h 66"/>
                <a:gd name="T2" fmla="*/ 140 w 153"/>
                <a:gd name="T3" fmla="*/ 2 h 66"/>
                <a:gd name="T4" fmla="*/ 7 w 153"/>
                <a:gd name="T5" fmla="*/ 49 h 66"/>
                <a:gd name="T6" fmla="*/ 1 w 153"/>
                <a:gd name="T7" fmla="*/ 60 h 66"/>
                <a:gd name="T8" fmla="*/ 10 w 153"/>
                <a:gd name="T9" fmla="*/ 66 h 66"/>
                <a:gd name="T10" fmla="*/ 13 w 153"/>
                <a:gd name="T11" fmla="*/ 66 h 66"/>
                <a:gd name="T12" fmla="*/ 146 w 153"/>
                <a:gd name="T13" fmla="*/ 19 h 66"/>
                <a:gd name="T14" fmla="*/ 152 w 153"/>
                <a:gd name="T15" fmla="*/ 7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66">
                  <a:moveTo>
                    <a:pt x="152" y="7"/>
                  </a:moveTo>
                  <a:cubicBezTo>
                    <a:pt x="150" y="3"/>
                    <a:pt x="145" y="0"/>
                    <a:pt x="140" y="2"/>
                  </a:cubicBezTo>
                  <a:cubicBezTo>
                    <a:pt x="95" y="18"/>
                    <a:pt x="9" y="48"/>
                    <a:pt x="7" y="49"/>
                  </a:cubicBezTo>
                  <a:cubicBezTo>
                    <a:pt x="2" y="50"/>
                    <a:pt x="0" y="56"/>
                    <a:pt x="1" y="60"/>
                  </a:cubicBezTo>
                  <a:cubicBezTo>
                    <a:pt x="3" y="64"/>
                    <a:pt x="6" y="66"/>
                    <a:pt x="10" y="66"/>
                  </a:cubicBezTo>
                  <a:cubicBezTo>
                    <a:pt x="11" y="66"/>
                    <a:pt x="12" y="66"/>
                    <a:pt x="13" y="66"/>
                  </a:cubicBezTo>
                  <a:cubicBezTo>
                    <a:pt x="14" y="66"/>
                    <a:pt x="124" y="27"/>
                    <a:pt x="146" y="19"/>
                  </a:cubicBezTo>
                  <a:cubicBezTo>
                    <a:pt x="151" y="17"/>
                    <a:pt x="153" y="12"/>
                    <a:pt x="15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sp>
          <p:nvSpPr>
            <p:cNvPr id="32" name="Freeform 31"/>
            <p:cNvSpPr>
              <a:spLocks/>
            </p:cNvSpPr>
            <p:nvPr/>
          </p:nvSpPr>
          <p:spPr bwMode="auto">
            <a:xfrm>
              <a:off x="2212" y="1398"/>
              <a:ext cx="217" cy="76"/>
            </a:xfrm>
            <a:custGeom>
              <a:avLst/>
              <a:gdLst>
                <a:gd name="T0" fmla="*/ 0 w 92"/>
                <a:gd name="T1" fmla="*/ 32 h 32"/>
                <a:gd name="T2" fmla="*/ 62 w 92"/>
                <a:gd name="T3" fmla="*/ 32 h 32"/>
                <a:gd name="T4" fmla="*/ 80 w 92"/>
                <a:gd name="T5" fmla="*/ 15 h 32"/>
                <a:gd name="T6" fmla="*/ 84 w 92"/>
                <a:gd name="T7" fmla="*/ 1 h 32"/>
                <a:gd name="T8" fmla="*/ 0 w 92"/>
                <a:gd name="T9" fmla="*/ 32 h 32"/>
              </a:gdLst>
              <a:ahLst/>
              <a:cxnLst>
                <a:cxn ang="0">
                  <a:pos x="T0" y="T1"/>
                </a:cxn>
                <a:cxn ang="0">
                  <a:pos x="T2" y="T3"/>
                </a:cxn>
                <a:cxn ang="0">
                  <a:pos x="T4" y="T5"/>
                </a:cxn>
                <a:cxn ang="0">
                  <a:pos x="T6" y="T7"/>
                </a:cxn>
                <a:cxn ang="0">
                  <a:pos x="T8" y="T9"/>
                </a:cxn>
              </a:cxnLst>
              <a:rect l="0" t="0" r="r" b="b"/>
              <a:pathLst>
                <a:path w="92" h="32">
                  <a:moveTo>
                    <a:pt x="0" y="32"/>
                  </a:moveTo>
                  <a:cubicBezTo>
                    <a:pt x="62" y="32"/>
                    <a:pt x="62" y="32"/>
                    <a:pt x="62" y="32"/>
                  </a:cubicBezTo>
                  <a:cubicBezTo>
                    <a:pt x="62" y="32"/>
                    <a:pt x="75" y="22"/>
                    <a:pt x="80" y="15"/>
                  </a:cubicBezTo>
                  <a:cubicBezTo>
                    <a:pt x="86" y="8"/>
                    <a:pt x="92" y="3"/>
                    <a:pt x="84" y="1"/>
                  </a:cubicBezTo>
                  <a:cubicBezTo>
                    <a:pt x="76" y="0"/>
                    <a:pt x="0" y="32"/>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sp>
          <p:nvSpPr>
            <p:cNvPr id="33" name="Freeform 32"/>
            <p:cNvSpPr>
              <a:spLocks/>
            </p:cNvSpPr>
            <p:nvPr/>
          </p:nvSpPr>
          <p:spPr bwMode="auto">
            <a:xfrm>
              <a:off x="1562" y="292"/>
              <a:ext cx="222" cy="173"/>
            </a:xfrm>
            <a:custGeom>
              <a:avLst/>
              <a:gdLst>
                <a:gd name="T0" fmla="*/ 33 w 222"/>
                <a:gd name="T1" fmla="*/ 0 h 173"/>
                <a:gd name="T2" fmla="*/ 0 w 222"/>
                <a:gd name="T3" fmla="*/ 40 h 173"/>
                <a:gd name="T4" fmla="*/ 222 w 222"/>
                <a:gd name="T5" fmla="*/ 173 h 173"/>
                <a:gd name="T6" fmla="*/ 33 w 222"/>
                <a:gd name="T7" fmla="*/ 0 h 173"/>
              </a:gdLst>
              <a:ahLst/>
              <a:cxnLst>
                <a:cxn ang="0">
                  <a:pos x="T0" y="T1"/>
                </a:cxn>
                <a:cxn ang="0">
                  <a:pos x="T2" y="T3"/>
                </a:cxn>
                <a:cxn ang="0">
                  <a:pos x="T4" y="T5"/>
                </a:cxn>
                <a:cxn ang="0">
                  <a:pos x="T6" y="T7"/>
                </a:cxn>
              </a:cxnLst>
              <a:rect l="0" t="0" r="r" b="b"/>
              <a:pathLst>
                <a:path w="222" h="173">
                  <a:moveTo>
                    <a:pt x="33" y="0"/>
                  </a:moveTo>
                  <a:lnTo>
                    <a:pt x="0" y="40"/>
                  </a:lnTo>
                  <a:lnTo>
                    <a:pt x="222" y="173"/>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sp>
          <p:nvSpPr>
            <p:cNvPr id="34" name="Freeform 33"/>
            <p:cNvSpPr>
              <a:spLocks/>
            </p:cNvSpPr>
            <p:nvPr/>
          </p:nvSpPr>
          <p:spPr bwMode="auto">
            <a:xfrm>
              <a:off x="1425" y="552"/>
              <a:ext cx="317" cy="78"/>
            </a:xfrm>
            <a:custGeom>
              <a:avLst/>
              <a:gdLst>
                <a:gd name="T0" fmla="*/ 12 w 317"/>
                <a:gd name="T1" fmla="*/ 0 h 78"/>
                <a:gd name="T2" fmla="*/ 0 w 317"/>
                <a:gd name="T3" fmla="*/ 66 h 78"/>
                <a:gd name="T4" fmla="*/ 317 w 317"/>
                <a:gd name="T5" fmla="*/ 78 h 78"/>
                <a:gd name="T6" fmla="*/ 12 w 317"/>
                <a:gd name="T7" fmla="*/ 0 h 78"/>
              </a:gdLst>
              <a:ahLst/>
              <a:cxnLst>
                <a:cxn ang="0">
                  <a:pos x="T0" y="T1"/>
                </a:cxn>
                <a:cxn ang="0">
                  <a:pos x="T2" y="T3"/>
                </a:cxn>
                <a:cxn ang="0">
                  <a:pos x="T4" y="T5"/>
                </a:cxn>
                <a:cxn ang="0">
                  <a:pos x="T6" y="T7"/>
                </a:cxn>
              </a:cxnLst>
              <a:rect l="0" t="0" r="r" b="b"/>
              <a:pathLst>
                <a:path w="317" h="78">
                  <a:moveTo>
                    <a:pt x="12" y="0"/>
                  </a:moveTo>
                  <a:lnTo>
                    <a:pt x="0" y="66"/>
                  </a:lnTo>
                  <a:lnTo>
                    <a:pt x="317" y="78"/>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sp>
          <p:nvSpPr>
            <p:cNvPr id="35" name="Freeform 34"/>
            <p:cNvSpPr>
              <a:spLocks/>
            </p:cNvSpPr>
            <p:nvPr/>
          </p:nvSpPr>
          <p:spPr bwMode="auto">
            <a:xfrm>
              <a:off x="1484" y="821"/>
              <a:ext cx="255" cy="71"/>
            </a:xfrm>
            <a:custGeom>
              <a:avLst/>
              <a:gdLst>
                <a:gd name="T0" fmla="*/ 7 w 255"/>
                <a:gd name="T1" fmla="*/ 71 h 71"/>
                <a:gd name="T2" fmla="*/ 255 w 255"/>
                <a:gd name="T3" fmla="*/ 0 h 71"/>
                <a:gd name="T4" fmla="*/ 0 w 255"/>
                <a:gd name="T5" fmla="*/ 19 h 71"/>
                <a:gd name="T6" fmla="*/ 7 w 255"/>
                <a:gd name="T7" fmla="*/ 71 h 71"/>
              </a:gdLst>
              <a:ahLst/>
              <a:cxnLst>
                <a:cxn ang="0">
                  <a:pos x="T0" y="T1"/>
                </a:cxn>
                <a:cxn ang="0">
                  <a:pos x="T2" y="T3"/>
                </a:cxn>
                <a:cxn ang="0">
                  <a:pos x="T4" y="T5"/>
                </a:cxn>
                <a:cxn ang="0">
                  <a:pos x="T6" y="T7"/>
                </a:cxn>
              </a:cxnLst>
              <a:rect l="0" t="0" r="r" b="b"/>
              <a:pathLst>
                <a:path w="255" h="71">
                  <a:moveTo>
                    <a:pt x="7" y="71"/>
                  </a:moveTo>
                  <a:lnTo>
                    <a:pt x="255" y="0"/>
                  </a:lnTo>
                  <a:lnTo>
                    <a:pt x="0" y="19"/>
                  </a:lnTo>
                  <a:lnTo>
                    <a:pt x="7"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p>
          </p:txBody>
        </p:sp>
      </p:grpSp>
      <p:grpSp>
        <p:nvGrpSpPr>
          <p:cNvPr id="16" name="Group 15"/>
          <p:cNvGrpSpPr>
            <a:grpSpLocks noChangeAspect="1"/>
          </p:cNvGrpSpPr>
          <p:nvPr/>
        </p:nvGrpSpPr>
        <p:grpSpPr>
          <a:xfrm>
            <a:off x="10535509" y="5765267"/>
            <a:ext cx="1097279" cy="628472"/>
            <a:chOff x="9467552" y="4074182"/>
            <a:chExt cx="1219025" cy="698201"/>
          </a:xfrm>
          <a:effectLst/>
        </p:grpSpPr>
        <p:sp>
          <p:nvSpPr>
            <p:cNvPr id="23" name="Phone icon 2"/>
            <p:cNvSpPr>
              <a:spLocks noEditPoints="1"/>
            </p:cNvSpPr>
            <p:nvPr/>
          </p:nvSpPr>
          <p:spPr bwMode="auto">
            <a:xfrm>
              <a:off x="9467552" y="4183171"/>
              <a:ext cx="324798" cy="557294"/>
            </a:xfrm>
            <a:custGeom>
              <a:avLst/>
              <a:gdLst/>
              <a:ahLst/>
              <a:cxnLst>
                <a:cxn ang="0">
                  <a:pos x="170" y="191"/>
                </a:cxn>
                <a:cxn ang="0">
                  <a:pos x="167" y="101"/>
                </a:cxn>
                <a:cxn ang="0">
                  <a:pos x="142" y="4"/>
                </a:cxn>
                <a:cxn ang="0">
                  <a:pos x="13" y="22"/>
                </a:cxn>
                <a:cxn ang="0">
                  <a:pos x="12" y="300"/>
                </a:cxn>
                <a:cxn ang="0">
                  <a:pos x="146" y="316"/>
                </a:cxn>
                <a:cxn ang="0">
                  <a:pos x="153" y="224"/>
                </a:cxn>
                <a:cxn ang="0">
                  <a:pos x="148" y="244"/>
                </a:cxn>
                <a:cxn ang="0">
                  <a:pos x="129" y="239"/>
                </a:cxn>
                <a:cxn ang="0">
                  <a:pos x="134" y="219"/>
                </a:cxn>
                <a:cxn ang="0">
                  <a:pos x="153" y="224"/>
                </a:cxn>
                <a:cxn ang="0">
                  <a:pos x="99" y="219"/>
                </a:cxn>
                <a:cxn ang="0">
                  <a:pos x="119" y="224"/>
                </a:cxn>
                <a:cxn ang="0">
                  <a:pos x="114" y="243"/>
                </a:cxn>
                <a:cxn ang="0">
                  <a:pos x="94" y="238"/>
                </a:cxn>
                <a:cxn ang="0">
                  <a:pos x="78" y="243"/>
                </a:cxn>
                <a:cxn ang="0">
                  <a:pos x="59" y="238"/>
                </a:cxn>
                <a:cxn ang="0">
                  <a:pos x="64" y="219"/>
                </a:cxn>
                <a:cxn ang="0">
                  <a:pos x="83" y="224"/>
                </a:cxn>
                <a:cxn ang="0">
                  <a:pos x="78" y="243"/>
                </a:cxn>
                <a:cxn ang="0">
                  <a:pos x="24" y="34"/>
                </a:cxn>
                <a:cxn ang="0">
                  <a:pos x="135" y="20"/>
                </a:cxn>
                <a:cxn ang="0">
                  <a:pos x="155" y="106"/>
                </a:cxn>
                <a:cxn ang="0">
                  <a:pos x="150" y="180"/>
                </a:cxn>
                <a:cxn ang="0">
                  <a:pos x="38" y="187"/>
                </a:cxn>
                <a:cxn ang="0">
                  <a:pos x="43" y="283"/>
                </a:cxn>
                <a:cxn ang="0">
                  <a:pos x="24" y="277"/>
                </a:cxn>
                <a:cxn ang="0">
                  <a:pos x="29" y="258"/>
                </a:cxn>
                <a:cxn ang="0">
                  <a:pos x="48" y="264"/>
                </a:cxn>
                <a:cxn ang="0">
                  <a:pos x="43" y="283"/>
                </a:cxn>
                <a:cxn ang="0">
                  <a:pos x="24" y="238"/>
                </a:cxn>
                <a:cxn ang="0">
                  <a:pos x="29" y="218"/>
                </a:cxn>
                <a:cxn ang="0">
                  <a:pos x="48" y="223"/>
                </a:cxn>
                <a:cxn ang="0">
                  <a:pos x="43" y="243"/>
                </a:cxn>
                <a:cxn ang="0">
                  <a:pos x="78" y="283"/>
                </a:cxn>
                <a:cxn ang="0">
                  <a:pos x="59" y="278"/>
                </a:cxn>
                <a:cxn ang="0">
                  <a:pos x="63" y="259"/>
                </a:cxn>
                <a:cxn ang="0">
                  <a:pos x="83" y="264"/>
                </a:cxn>
                <a:cxn ang="0">
                  <a:pos x="78" y="283"/>
                </a:cxn>
                <a:cxn ang="0">
                  <a:pos x="99" y="283"/>
                </a:cxn>
                <a:cxn ang="0">
                  <a:pos x="94" y="264"/>
                </a:cxn>
                <a:cxn ang="0">
                  <a:pos x="113" y="259"/>
                </a:cxn>
                <a:cxn ang="0">
                  <a:pos x="118" y="278"/>
                </a:cxn>
                <a:cxn ang="0">
                  <a:pos x="147" y="283"/>
                </a:cxn>
                <a:cxn ang="0">
                  <a:pos x="129" y="279"/>
                </a:cxn>
                <a:cxn ang="0">
                  <a:pos x="134" y="260"/>
                </a:cxn>
                <a:cxn ang="0">
                  <a:pos x="152" y="264"/>
                </a:cxn>
                <a:cxn ang="0">
                  <a:pos x="147" y="283"/>
                </a:cxn>
              </a:cxnLst>
              <a:rect l="0" t="0" r="r" b="b"/>
              <a:pathLst>
                <a:path w="170" h="320">
                  <a:moveTo>
                    <a:pt x="163" y="301"/>
                  </a:moveTo>
                  <a:cubicBezTo>
                    <a:pt x="167" y="269"/>
                    <a:pt x="170" y="231"/>
                    <a:pt x="170" y="191"/>
                  </a:cubicBezTo>
                  <a:cubicBezTo>
                    <a:pt x="169" y="191"/>
                    <a:pt x="169" y="191"/>
                    <a:pt x="169" y="191"/>
                  </a:cubicBezTo>
                  <a:cubicBezTo>
                    <a:pt x="169" y="165"/>
                    <a:pt x="167" y="101"/>
                    <a:pt x="167" y="101"/>
                  </a:cubicBezTo>
                  <a:cubicBezTo>
                    <a:pt x="165" y="68"/>
                    <a:pt x="163" y="36"/>
                    <a:pt x="159" y="17"/>
                  </a:cubicBezTo>
                  <a:cubicBezTo>
                    <a:pt x="158" y="10"/>
                    <a:pt x="150" y="5"/>
                    <a:pt x="142" y="4"/>
                  </a:cubicBezTo>
                  <a:cubicBezTo>
                    <a:pt x="104" y="0"/>
                    <a:pt x="66" y="2"/>
                    <a:pt x="30" y="8"/>
                  </a:cubicBezTo>
                  <a:cubicBezTo>
                    <a:pt x="22" y="9"/>
                    <a:pt x="15" y="16"/>
                    <a:pt x="13" y="22"/>
                  </a:cubicBezTo>
                  <a:cubicBezTo>
                    <a:pt x="6" y="56"/>
                    <a:pt x="0" y="126"/>
                    <a:pt x="0" y="172"/>
                  </a:cubicBezTo>
                  <a:cubicBezTo>
                    <a:pt x="0" y="219"/>
                    <a:pt x="4" y="263"/>
                    <a:pt x="12" y="300"/>
                  </a:cubicBezTo>
                  <a:cubicBezTo>
                    <a:pt x="13" y="307"/>
                    <a:pt x="21" y="313"/>
                    <a:pt x="29" y="314"/>
                  </a:cubicBezTo>
                  <a:cubicBezTo>
                    <a:pt x="66" y="319"/>
                    <a:pt x="107" y="320"/>
                    <a:pt x="146" y="316"/>
                  </a:cubicBezTo>
                  <a:cubicBezTo>
                    <a:pt x="154" y="315"/>
                    <a:pt x="162" y="309"/>
                    <a:pt x="163" y="301"/>
                  </a:cubicBezTo>
                  <a:close/>
                  <a:moveTo>
                    <a:pt x="153" y="224"/>
                  </a:moveTo>
                  <a:cubicBezTo>
                    <a:pt x="153" y="229"/>
                    <a:pt x="153" y="234"/>
                    <a:pt x="153" y="239"/>
                  </a:cubicBezTo>
                  <a:cubicBezTo>
                    <a:pt x="153" y="241"/>
                    <a:pt x="151" y="244"/>
                    <a:pt x="148" y="244"/>
                  </a:cubicBezTo>
                  <a:cubicBezTo>
                    <a:pt x="144" y="244"/>
                    <a:pt x="139" y="244"/>
                    <a:pt x="134" y="244"/>
                  </a:cubicBezTo>
                  <a:cubicBezTo>
                    <a:pt x="132" y="244"/>
                    <a:pt x="129" y="241"/>
                    <a:pt x="129" y="239"/>
                  </a:cubicBezTo>
                  <a:cubicBezTo>
                    <a:pt x="129" y="234"/>
                    <a:pt x="130" y="229"/>
                    <a:pt x="129" y="224"/>
                  </a:cubicBezTo>
                  <a:cubicBezTo>
                    <a:pt x="129" y="222"/>
                    <a:pt x="132" y="219"/>
                    <a:pt x="134" y="219"/>
                  </a:cubicBezTo>
                  <a:cubicBezTo>
                    <a:pt x="139" y="219"/>
                    <a:pt x="144" y="219"/>
                    <a:pt x="148" y="219"/>
                  </a:cubicBezTo>
                  <a:cubicBezTo>
                    <a:pt x="151" y="219"/>
                    <a:pt x="153" y="222"/>
                    <a:pt x="153" y="224"/>
                  </a:cubicBezTo>
                  <a:close/>
                  <a:moveTo>
                    <a:pt x="94" y="224"/>
                  </a:moveTo>
                  <a:cubicBezTo>
                    <a:pt x="94" y="221"/>
                    <a:pt x="97" y="219"/>
                    <a:pt x="99" y="219"/>
                  </a:cubicBezTo>
                  <a:cubicBezTo>
                    <a:pt x="104" y="219"/>
                    <a:pt x="109" y="219"/>
                    <a:pt x="114" y="219"/>
                  </a:cubicBezTo>
                  <a:cubicBezTo>
                    <a:pt x="116" y="219"/>
                    <a:pt x="119" y="221"/>
                    <a:pt x="119" y="224"/>
                  </a:cubicBezTo>
                  <a:cubicBezTo>
                    <a:pt x="119" y="229"/>
                    <a:pt x="119" y="234"/>
                    <a:pt x="119" y="238"/>
                  </a:cubicBezTo>
                  <a:cubicBezTo>
                    <a:pt x="119" y="241"/>
                    <a:pt x="116" y="243"/>
                    <a:pt x="114" y="243"/>
                  </a:cubicBezTo>
                  <a:cubicBezTo>
                    <a:pt x="109" y="243"/>
                    <a:pt x="104" y="243"/>
                    <a:pt x="99" y="243"/>
                  </a:cubicBezTo>
                  <a:cubicBezTo>
                    <a:pt x="97" y="243"/>
                    <a:pt x="94" y="241"/>
                    <a:pt x="94" y="238"/>
                  </a:cubicBezTo>
                  <a:cubicBezTo>
                    <a:pt x="94" y="234"/>
                    <a:pt x="94" y="229"/>
                    <a:pt x="94" y="224"/>
                  </a:cubicBezTo>
                  <a:close/>
                  <a:moveTo>
                    <a:pt x="78" y="243"/>
                  </a:moveTo>
                  <a:cubicBezTo>
                    <a:pt x="74" y="243"/>
                    <a:pt x="69" y="243"/>
                    <a:pt x="64" y="243"/>
                  </a:cubicBezTo>
                  <a:cubicBezTo>
                    <a:pt x="61" y="243"/>
                    <a:pt x="59" y="241"/>
                    <a:pt x="59" y="238"/>
                  </a:cubicBezTo>
                  <a:cubicBezTo>
                    <a:pt x="59" y="233"/>
                    <a:pt x="59" y="228"/>
                    <a:pt x="59" y="224"/>
                  </a:cubicBezTo>
                  <a:cubicBezTo>
                    <a:pt x="59" y="221"/>
                    <a:pt x="61" y="219"/>
                    <a:pt x="64" y="219"/>
                  </a:cubicBezTo>
                  <a:cubicBezTo>
                    <a:pt x="69" y="219"/>
                    <a:pt x="74" y="219"/>
                    <a:pt x="78" y="219"/>
                  </a:cubicBezTo>
                  <a:cubicBezTo>
                    <a:pt x="81" y="218"/>
                    <a:pt x="83" y="221"/>
                    <a:pt x="83" y="224"/>
                  </a:cubicBezTo>
                  <a:cubicBezTo>
                    <a:pt x="83" y="228"/>
                    <a:pt x="83" y="233"/>
                    <a:pt x="83" y="238"/>
                  </a:cubicBezTo>
                  <a:cubicBezTo>
                    <a:pt x="83" y="241"/>
                    <a:pt x="81" y="243"/>
                    <a:pt x="78" y="243"/>
                  </a:cubicBezTo>
                  <a:close/>
                  <a:moveTo>
                    <a:pt x="24" y="174"/>
                  </a:moveTo>
                  <a:cubicBezTo>
                    <a:pt x="17" y="144"/>
                    <a:pt x="17" y="63"/>
                    <a:pt x="24" y="34"/>
                  </a:cubicBezTo>
                  <a:cubicBezTo>
                    <a:pt x="25" y="28"/>
                    <a:pt x="31" y="23"/>
                    <a:pt x="38" y="22"/>
                  </a:cubicBezTo>
                  <a:cubicBezTo>
                    <a:pt x="69" y="17"/>
                    <a:pt x="103" y="16"/>
                    <a:pt x="135" y="20"/>
                  </a:cubicBezTo>
                  <a:cubicBezTo>
                    <a:pt x="142" y="20"/>
                    <a:pt x="149" y="26"/>
                    <a:pt x="150" y="31"/>
                  </a:cubicBezTo>
                  <a:cubicBezTo>
                    <a:pt x="152" y="46"/>
                    <a:pt x="155" y="76"/>
                    <a:pt x="155" y="106"/>
                  </a:cubicBezTo>
                  <a:cubicBezTo>
                    <a:pt x="155" y="131"/>
                    <a:pt x="154" y="170"/>
                    <a:pt x="150" y="180"/>
                  </a:cubicBezTo>
                  <a:cubicBezTo>
                    <a:pt x="146" y="189"/>
                    <a:pt x="150" y="180"/>
                    <a:pt x="150" y="180"/>
                  </a:cubicBezTo>
                  <a:cubicBezTo>
                    <a:pt x="148" y="185"/>
                    <a:pt x="142" y="189"/>
                    <a:pt x="136" y="190"/>
                  </a:cubicBezTo>
                  <a:cubicBezTo>
                    <a:pt x="103" y="194"/>
                    <a:pt x="69" y="192"/>
                    <a:pt x="38" y="187"/>
                  </a:cubicBezTo>
                  <a:cubicBezTo>
                    <a:pt x="31" y="186"/>
                    <a:pt x="25" y="180"/>
                    <a:pt x="24" y="174"/>
                  </a:cubicBezTo>
                  <a:close/>
                  <a:moveTo>
                    <a:pt x="43" y="283"/>
                  </a:moveTo>
                  <a:cubicBezTo>
                    <a:pt x="38" y="282"/>
                    <a:pt x="34" y="282"/>
                    <a:pt x="29" y="282"/>
                  </a:cubicBezTo>
                  <a:cubicBezTo>
                    <a:pt x="26" y="282"/>
                    <a:pt x="24" y="280"/>
                    <a:pt x="24" y="277"/>
                  </a:cubicBezTo>
                  <a:cubicBezTo>
                    <a:pt x="24" y="273"/>
                    <a:pt x="24" y="268"/>
                    <a:pt x="24" y="263"/>
                  </a:cubicBezTo>
                  <a:cubicBezTo>
                    <a:pt x="24" y="261"/>
                    <a:pt x="26" y="258"/>
                    <a:pt x="29" y="258"/>
                  </a:cubicBezTo>
                  <a:cubicBezTo>
                    <a:pt x="33" y="258"/>
                    <a:pt x="38" y="259"/>
                    <a:pt x="43" y="259"/>
                  </a:cubicBezTo>
                  <a:cubicBezTo>
                    <a:pt x="45" y="259"/>
                    <a:pt x="48" y="261"/>
                    <a:pt x="48" y="264"/>
                  </a:cubicBezTo>
                  <a:cubicBezTo>
                    <a:pt x="48" y="268"/>
                    <a:pt x="48" y="273"/>
                    <a:pt x="48" y="278"/>
                  </a:cubicBezTo>
                  <a:cubicBezTo>
                    <a:pt x="48" y="280"/>
                    <a:pt x="46" y="282"/>
                    <a:pt x="43" y="283"/>
                  </a:cubicBezTo>
                  <a:close/>
                  <a:moveTo>
                    <a:pt x="29" y="243"/>
                  </a:moveTo>
                  <a:cubicBezTo>
                    <a:pt x="27" y="243"/>
                    <a:pt x="24" y="240"/>
                    <a:pt x="24" y="238"/>
                  </a:cubicBezTo>
                  <a:cubicBezTo>
                    <a:pt x="24" y="233"/>
                    <a:pt x="24" y="228"/>
                    <a:pt x="24" y="223"/>
                  </a:cubicBezTo>
                  <a:cubicBezTo>
                    <a:pt x="24" y="221"/>
                    <a:pt x="27" y="218"/>
                    <a:pt x="29" y="218"/>
                  </a:cubicBezTo>
                  <a:cubicBezTo>
                    <a:pt x="34" y="218"/>
                    <a:pt x="39" y="218"/>
                    <a:pt x="43" y="218"/>
                  </a:cubicBezTo>
                  <a:cubicBezTo>
                    <a:pt x="46" y="218"/>
                    <a:pt x="48" y="220"/>
                    <a:pt x="48" y="223"/>
                  </a:cubicBezTo>
                  <a:cubicBezTo>
                    <a:pt x="48" y="228"/>
                    <a:pt x="48" y="233"/>
                    <a:pt x="48" y="238"/>
                  </a:cubicBezTo>
                  <a:cubicBezTo>
                    <a:pt x="48" y="240"/>
                    <a:pt x="46" y="243"/>
                    <a:pt x="43" y="243"/>
                  </a:cubicBezTo>
                  <a:cubicBezTo>
                    <a:pt x="39" y="243"/>
                    <a:pt x="34" y="243"/>
                    <a:pt x="29" y="243"/>
                  </a:cubicBezTo>
                  <a:close/>
                  <a:moveTo>
                    <a:pt x="78" y="283"/>
                  </a:moveTo>
                  <a:cubicBezTo>
                    <a:pt x="73" y="283"/>
                    <a:pt x="68" y="283"/>
                    <a:pt x="64" y="283"/>
                  </a:cubicBezTo>
                  <a:cubicBezTo>
                    <a:pt x="61" y="283"/>
                    <a:pt x="59" y="281"/>
                    <a:pt x="59" y="278"/>
                  </a:cubicBezTo>
                  <a:cubicBezTo>
                    <a:pt x="59" y="273"/>
                    <a:pt x="59" y="269"/>
                    <a:pt x="58" y="264"/>
                  </a:cubicBezTo>
                  <a:cubicBezTo>
                    <a:pt x="58" y="261"/>
                    <a:pt x="61" y="259"/>
                    <a:pt x="63" y="259"/>
                  </a:cubicBezTo>
                  <a:cubicBezTo>
                    <a:pt x="68" y="259"/>
                    <a:pt x="73" y="259"/>
                    <a:pt x="78" y="259"/>
                  </a:cubicBezTo>
                  <a:cubicBezTo>
                    <a:pt x="81" y="259"/>
                    <a:pt x="83" y="261"/>
                    <a:pt x="83" y="264"/>
                  </a:cubicBezTo>
                  <a:cubicBezTo>
                    <a:pt x="83" y="269"/>
                    <a:pt x="83" y="274"/>
                    <a:pt x="83" y="278"/>
                  </a:cubicBezTo>
                  <a:cubicBezTo>
                    <a:pt x="83" y="281"/>
                    <a:pt x="81" y="283"/>
                    <a:pt x="78" y="283"/>
                  </a:cubicBezTo>
                  <a:close/>
                  <a:moveTo>
                    <a:pt x="113" y="283"/>
                  </a:moveTo>
                  <a:cubicBezTo>
                    <a:pt x="108" y="283"/>
                    <a:pt x="103" y="283"/>
                    <a:pt x="99" y="283"/>
                  </a:cubicBezTo>
                  <a:cubicBezTo>
                    <a:pt x="96" y="283"/>
                    <a:pt x="94" y="281"/>
                    <a:pt x="94" y="279"/>
                  </a:cubicBezTo>
                  <a:cubicBezTo>
                    <a:pt x="94" y="274"/>
                    <a:pt x="94" y="269"/>
                    <a:pt x="94" y="264"/>
                  </a:cubicBezTo>
                  <a:cubicBezTo>
                    <a:pt x="94" y="262"/>
                    <a:pt x="96" y="259"/>
                    <a:pt x="99" y="259"/>
                  </a:cubicBezTo>
                  <a:cubicBezTo>
                    <a:pt x="103" y="259"/>
                    <a:pt x="108" y="259"/>
                    <a:pt x="113" y="259"/>
                  </a:cubicBezTo>
                  <a:cubicBezTo>
                    <a:pt x="116" y="259"/>
                    <a:pt x="118" y="262"/>
                    <a:pt x="118" y="264"/>
                  </a:cubicBezTo>
                  <a:cubicBezTo>
                    <a:pt x="118" y="269"/>
                    <a:pt x="118" y="274"/>
                    <a:pt x="118" y="278"/>
                  </a:cubicBezTo>
                  <a:cubicBezTo>
                    <a:pt x="118" y="281"/>
                    <a:pt x="116" y="283"/>
                    <a:pt x="113" y="283"/>
                  </a:cubicBezTo>
                  <a:close/>
                  <a:moveTo>
                    <a:pt x="147" y="283"/>
                  </a:moveTo>
                  <a:cubicBezTo>
                    <a:pt x="143" y="283"/>
                    <a:pt x="138" y="283"/>
                    <a:pt x="133" y="283"/>
                  </a:cubicBezTo>
                  <a:cubicBezTo>
                    <a:pt x="131" y="284"/>
                    <a:pt x="129" y="281"/>
                    <a:pt x="129" y="279"/>
                  </a:cubicBezTo>
                  <a:cubicBezTo>
                    <a:pt x="129" y="274"/>
                    <a:pt x="129" y="269"/>
                    <a:pt x="129" y="265"/>
                  </a:cubicBezTo>
                  <a:cubicBezTo>
                    <a:pt x="129" y="262"/>
                    <a:pt x="131" y="260"/>
                    <a:pt x="134" y="260"/>
                  </a:cubicBezTo>
                  <a:cubicBezTo>
                    <a:pt x="138" y="260"/>
                    <a:pt x="143" y="259"/>
                    <a:pt x="148" y="259"/>
                  </a:cubicBezTo>
                  <a:cubicBezTo>
                    <a:pt x="150" y="259"/>
                    <a:pt x="152" y="262"/>
                    <a:pt x="152" y="264"/>
                  </a:cubicBezTo>
                  <a:cubicBezTo>
                    <a:pt x="152" y="269"/>
                    <a:pt x="152" y="274"/>
                    <a:pt x="152" y="278"/>
                  </a:cubicBezTo>
                  <a:cubicBezTo>
                    <a:pt x="152" y="281"/>
                    <a:pt x="150" y="283"/>
                    <a:pt x="147" y="283"/>
                  </a:cubicBezTo>
                  <a:close/>
                </a:path>
              </a:pathLst>
            </a:custGeom>
            <a:solidFill>
              <a:schemeClr val="bg1"/>
            </a:solidFill>
            <a:effectLst/>
            <a:extLst/>
          </p:spPr>
          <p:txBody>
            <a:bodyPr vert="horz" wrap="square" lIns="91440" tIns="45720" rIns="91440" bIns="45720" numCol="1" anchor="t"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
          <p:nvSpPr>
            <p:cNvPr id="24" name="Rounded Rectangle 2"/>
            <p:cNvSpPr/>
            <p:nvPr/>
          </p:nvSpPr>
          <p:spPr>
            <a:xfrm>
              <a:off x="9849666" y="4074182"/>
              <a:ext cx="516481" cy="698201"/>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bg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25" name="Rounded Rectangle 2"/>
            <p:cNvSpPr/>
            <p:nvPr/>
          </p:nvSpPr>
          <p:spPr>
            <a:xfrm>
              <a:off x="10425896" y="4361851"/>
              <a:ext cx="260681" cy="387640"/>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bg1"/>
            </a:solidFill>
            <a:ln w="1174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grpSp>
      <p:grpSp>
        <p:nvGrpSpPr>
          <p:cNvPr id="46" name="Group 45"/>
          <p:cNvGrpSpPr/>
          <p:nvPr/>
        </p:nvGrpSpPr>
        <p:grpSpPr>
          <a:xfrm>
            <a:off x="8369995" y="5668443"/>
            <a:ext cx="1280160" cy="1280160"/>
            <a:chOff x="8728823" y="5443906"/>
            <a:chExt cx="1280160" cy="1280160"/>
          </a:xfrm>
        </p:grpSpPr>
        <p:sp>
          <p:nvSpPr>
            <p:cNvPr id="8" name="Oval 7"/>
            <p:cNvSpPr/>
            <p:nvPr/>
          </p:nvSpPr>
          <p:spPr>
            <a:xfrm>
              <a:off x="8728823" y="5443906"/>
              <a:ext cx="1280160" cy="1280160"/>
            </a:xfrm>
            <a:prstGeom prst="ellipse">
              <a:avLst/>
            </a:prstGeom>
            <a:solidFill>
              <a:srgbClr val="00B05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dirty="0"/>
            </a:p>
          </p:txBody>
        </p:sp>
        <p:sp>
          <p:nvSpPr>
            <p:cNvPr id="17" name="Rounded Rectangle 48"/>
            <p:cNvSpPr>
              <a:spLocks noChangeAspect="1"/>
            </p:cNvSpPr>
            <p:nvPr/>
          </p:nvSpPr>
          <p:spPr>
            <a:xfrm>
              <a:off x="9087787" y="5731311"/>
              <a:ext cx="548640" cy="692028"/>
            </a:xfrm>
            <a:custGeom>
              <a:avLst/>
              <a:gdLst/>
              <a:ahLst/>
              <a:cxnLst/>
              <a:rect l="l" t="t" r="r" b="b"/>
              <a:pathLst>
                <a:path w="736600" h="929111">
                  <a:moveTo>
                    <a:pt x="163799" y="872703"/>
                  </a:moveTo>
                  <a:lnTo>
                    <a:pt x="163799" y="907053"/>
                  </a:lnTo>
                  <a:lnTo>
                    <a:pt x="198149" y="907053"/>
                  </a:lnTo>
                  <a:lnTo>
                    <a:pt x="198149" y="872703"/>
                  </a:lnTo>
                  <a:close/>
                  <a:moveTo>
                    <a:pt x="103474" y="872703"/>
                  </a:moveTo>
                  <a:lnTo>
                    <a:pt x="103474" y="907053"/>
                  </a:lnTo>
                  <a:lnTo>
                    <a:pt x="137824" y="907053"/>
                  </a:lnTo>
                  <a:lnTo>
                    <a:pt x="137824" y="872703"/>
                  </a:lnTo>
                  <a:close/>
                  <a:moveTo>
                    <a:pt x="85808" y="64817"/>
                  </a:moveTo>
                  <a:cubicBezTo>
                    <a:pt x="69794" y="64817"/>
                    <a:pt x="56812" y="79948"/>
                    <a:pt x="56812" y="98612"/>
                  </a:cubicBezTo>
                  <a:lnTo>
                    <a:pt x="56812" y="819588"/>
                  </a:lnTo>
                  <a:cubicBezTo>
                    <a:pt x="56812" y="838252"/>
                    <a:pt x="69794" y="853383"/>
                    <a:pt x="85808" y="853383"/>
                  </a:cubicBezTo>
                  <a:lnTo>
                    <a:pt x="652992" y="853383"/>
                  </a:lnTo>
                  <a:cubicBezTo>
                    <a:pt x="669005" y="853383"/>
                    <a:pt x="681988" y="838252"/>
                    <a:pt x="681988" y="819588"/>
                  </a:cubicBezTo>
                  <a:lnTo>
                    <a:pt x="681988" y="98612"/>
                  </a:lnTo>
                  <a:cubicBezTo>
                    <a:pt x="681988" y="79948"/>
                    <a:pt x="669005" y="64817"/>
                    <a:pt x="652992" y="64817"/>
                  </a:cubicBezTo>
                  <a:close/>
                  <a:moveTo>
                    <a:pt x="34164" y="0"/>
                  </a:moveTo>
                  <a:lnTo>
                    <a:pt x="702437" y="0"/>
                  </a:lnTo>
                  <a:cubicBezTo>
                    <a:pt x="721305" y="0"/>
                    <a:pt x="736600" y="17827"/>
                    <a:pt x="736600" y="39818"/>
                  </a:cubicBezTo>
                  <a:lnTo>
                    <a:pt x="736600" y="889293"/>
                  </a:lnTo>
                  <a:cubicBezTo>
                    <a:pt x="736600" y="911284"/>
                    <a:pt x="721305" y="929111"/>
                    <a:pt x="702437" y="929111"/>
                  </a:cubicBezTo>
                  <a:lnTo>
                    <a:pt x="34164" y="929111"/>
                  </a:lnTo>
                  <a:cubicBezTo>
                    <a:pt x="15296" y="929111"/>
                    <a:pt x="0" y="911284"/>
                    <a:pt x="0" y="889293"/>
                  </a:cubicBezTo>
                  <a:lnTo>
                    <a:pt x="0" y="39818"/>
                  </a:lnTo>
                  <a:cubicBezTo>
                    <a:pt x="0" y="17827"/>
                    <a:pt x="15296" y="0"/>
                    <a:pt x="34164"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grpSp>
      <p:grpSp>
        <p:nvGrpSpPr>
          <p:cNvPr id="3" name="Group 2"/>
          <p:cNvGrpSpPr/>
          <p:nvPr/>
        </p:nvGrpSpPr>
        <p:grpSpPr>
          <a:xfrm>
            <a:off x="10535509" y="513091"/>
            <a:ext cx="1280160" cy="1280160"/>
            <a:chOff x="3498316" y="5443906"/>
            <a:chExt cx="1280160" cy="1280160"/>
          </a:xfrm>
        </p:grpSpPr>
        <p:sp>
          <p:nvSpPr>
            <p:cNvPr id="9" name="Oval 8"/>
            <p:cNvSpPr/>
            <p:nvPr/>
          </p:nvSpPr>
          <p:spPr>
            <a:xfrm>
              <a:off x="3498316" y="5443906"/>
              <a:ext cx="1280160" cy="1280160"/>
            </a:xfrm>
            <a:prstGeom prst="ellipse">
              <a:avLst/>
            </a:prstGeom>
            <a:solidFill>
              <a:srgbClr val="00B05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37054" y="5753317"/>
              <a:ext cx="1005840" cy="647597"/>
            </a:xfrm>
            <a:prstGeom prst="rect">
              <a:avLst/>
            </a:prstGeom>
            <a:effectLst/>
          </p:spPr>
        </p:pic>
      </p:grpSp>
      <p:grpSp>
        <p:nvGrpSpPr>
          <p:cNvPr id="2" name="Group 1"/>
          <p:cNvGrpSpPr/>
          <p:nvPr/>
        </p:nvGrpSpPr>
        <p:grpSpPr>
          <a:xfrm>
            <a:off x="10537087" y="2862752"/>
            <a:ext cx="1280160" cy="1280160"/>
            <a:chOff x="5619425" y="5443906"/>
            <a:chExt cx="1280160" cy="1280160"/>
          </a:xfrm>
        </p:grpSpPr>
        <p:sp>
          <p:nvSpPr>
            <p:cNvPr id="5" name="Oval 4"/>
            <p:cNvSpPr/>
            <p:nvPr/>
          </p:nvSpPr>
          <p:spPr>
            <a:xfrm>
              <a:off x="5619425" y="5443906"/>
              <a:ext cx="1280160" cy="1280160"/>
            </a:xfrm>
            <a:prstGeom prst="ellipse">
              <a:avLst/>
            </a:prstGeom>
            <a:solidFill>
              <a:srgbClr val="00B05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dirty="0"/>
            </a:p>
          </p:txBody>
        </p:sp>
        <p:grpSp>
          <p:nvGrpSpPr>
            <p:cNvPr id="19" name="Group 18"/>
            <p:cNvGrpSpPr>
              <a:grpSpLocks noChangeAspect="1"/>
            </p:cNvGrpSpPr>
            <p:nvPr/>
          </p:nvGrpSpPr>
          <p:grpSpPr>
            <a:xfrm>
              <a:off x="5852347" y="5786642"/>
              <a:ext cx="822960" cy="586777"/>
              <a:chOff x="1919150" y="3044496"/>
              <a:chExt cx="666391" cy="475141"/>
            </a:xfrm>
            <a:solidFill>
              <a:schemeClr val="bg1"/>
            </a:solidFill>
          </p:grpSpPr>
          <p:sp>
            <p:nvSpPr>
              <p:cNvPr id="20"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dirty="0"/>
              </a:p>
            </p:txBody>
          </p:sp>
          <p:sp>
            <p:nvSpPr>
              <p:cNvPr id="21"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dirty="0"/>
              </a:p>
            </p:txBody>
          </p:sp>
          <p:sp>
            <p:nvSpPr>
              <p:cNvPr id="22" name="Rectangle 21"/>
              <p:cNvSpPr/>
              <p:nvPr/>
            </p:nvSpPr>
            <p:spPr>
              <a:xfrm>
                <a:off x="1919446" y="3492205"/>
                <a:ext cx="665798"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8"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8"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en-US" dirty="0"/>
              </a:p>
            </p:txBody>
          </p:sp>
        </p:grpSp>
      </p:grpSp>
    </p:spTree>
    <p:extLst>
      <p:ext uri="{BB962C8B-B14F-4D97-AF65-F5344CB8AC3E}">
        <p14:creationId xmlns:p14="http://schemas.microsoft.com/office/powerpoint/2010/main" val="3042678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4320" y="296897"/>
            <a:ext cx="11889564" cy="2052764"/>
          </a:xfrm>
        </p:spPr>
        <p:txBody>
          <a:bodyPr/>
          <a:lstStyle/>
          <a:p>
            <a:r>
              <a:rPr lang="en-US" dirty="0" smtClean="0"/>
              <a:t>Challenges – Access Control</a:t>
            </a:r>
            <a:br>
              <a:rPr lang="en-US" dirty="0" smtClean="0"/>
            </a:br>
            <a:r>
              <a:rPr lang="en-US" sz="3600" dirty="0" smtClean="0"/>
              <a:t/>
            </a:r>
            <a:br>
              <a:rPr lang="en-US" sz="3600" dirty="0" smtClean="0"/>
            </a:br>
            <a:r>
              <a:rPr lang="en-US" sz="3600" dirty="0" smtClean="0"/>
              <a:t>Customer/partner </a:t>
            </a:r>
            <a:r>
              <a:rPr lang="en-US" sz="3600" dirty="0"/>
              <a:t>access to data</a:t>
            </a:r>
            <a:br>
              <a:rPr lang="en-US" sz="3600" dirty="0"/>
            </a:br>
            <a:r>
              <a:rPr lang="en-US" sz="3600" dirty="0"/>
              <a:t/>
            </a:r>
            <a:br>
              <a:rPr lang="en-US" sz="3600" dirty="0"/>
            </a:br>
            <a:r>
              <a:rPr lang="en-US" sz="3600" dirty="0" smtClean="0"/>
              <a:t/>
            </a:r>
            <a:br>
              <a:rPr lang="en-US" sz="3600" dirty="0" smtClean="0"/>
            </a:br>
            <a:r>
              <a:rPr lang="en-US" dirty="0" smtClean="0"/>
              <a:t/>
            </a:r>
            <a:br>
              <a:rPr lang="en-US" dirty="0" smtClean="0"/>
            </a:br>
            <a:endParaRPr lang="en-US" sz="3600" dirty="0"/>
          </a:p>
        </p:txBody>
      </p:sp>
      <p:sp>
        <p:nvSpPr>
          <p:cNvPr id="7" name="Text Placeholder 2"/>
          <p:cNvSpPr txBox="1">
            <a:spLocks/>
          </p:cNvSpPr>
          <p:nvPr/>
        </p:nvSpPr>
        <p:spPr>
          <a:xfrm>
            <a:off x="621888" y="2142642"/>
            <a:ext cx="11887200" cy="494904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dirty="0"/>
          </a:p>
          <a:p>
            <a:pPr marL="571500" indent="-571500">
              <a:buFont typeface="Arial" pitchFamily="34" charset="0"/>
              <a:buChar char="•"/>
            </a:pPr>
            <a:r>
              <a:rPr lang="en-US" sz="1800" dirty="0"/>
              <a:t>Injecting external identities into an internal application or into an internal </a:t>
            </a:r>
            <a:r>
              <a:rPr lang="en-US" sz="1800" dirty="0" smtClean="0"/>
              <a:t>process</a:t>
            </a:r>
          </a:p>
          <a:p>
            <a:pPr marL="571500" indent="-571500">
              <a:buFont typeface="Arial" pitchFamily="34" charset="0"/>
              <a:buChar char="•"/>
            </a:pPr>
            <a:endParaRPr lang="en-US" sz="1800" dirty="0"/>
          </a:p>
          <a:p>
            <a:pPr marL="571500" indent="-571500">
              <a:buFont typeface="Arial" pitchFamily="34" charset="0"/>
              <a:buChar char="•"/>
            </a:pPr>
            <a:r>
              <a:rPr lang="en-US" sz="1800" dirty="0"/>
              <a:t>Creating dedicated accounts in your organization that you need to </a:t>
            </a:r>
            <a:r>
              <a:rPr lang="en-US" sz="1800" dirty="0" smtClean="0"/>
              <a:t>manage</a:t>
            </a:r>
          </a:p>
          <a:p>
            <a:pPr marL="571500" indent="-571500">
              <a:buFont typeface="Arial" pitchFamily="34" charset="0"/>
              <a:buChar char="•"/>
            </a:pPr>
            <a:endParaRPr lang="en-US" sz="1800" dirty="0"/>
          </a:p>
          <a:p>
            <a:pPr marL="571500" indent="-571500">
              <a:buFont typeface="Arial" pitchFamily="34" charset="0"/>
              <a:buChar char="•"/>
            </a:pPr>
            <a:r>
              <a:rPr lang="en-US" sz="1800" dirty="0"/>
              <a:t>Creating a partition in your identity infrastructure that your partners can </a:t>
            </a:r>
            <a:r>
              <a:rPr lang="en-US" sz="1800" dirty="0" smtClean="0"/>
              <a:t>manage</a:t>
            </a:r>
          </a:p>
          <a:p>
            <a:pPr marL="571500" indent="-571500">
              <a:buFont typeface="Arial" pitchFamily="34" charset="0"/>
              <a:buChar char="•"/>
            </a:pPr>
            <a:endParaRPr lang="en-US" sz="1800" dirty="0"/>
          </a:p>
          <a:p>
            <a:pPr marL="571500" indent="-571500">
              <a:buFont typeface="Arial" pitchFamily="34" charset="0"/>
              <a:buChar char="•"/>
            </a:pPr>
            <a:r>
              <a:rPr lang="en-US" sz="1800" dirty="0"/>
              <a:t>Creating a dedicated identity infrastructure to support the single </a:t>
            </a:r>
            <a:r>
              <a:rPr lang="en-US" sz="1800" dirty="0" smtClean="0"/>
              <a:t>application</a:t>
            </a:r>
          </a:p>
          <a:p>
            <a:pPr marL="571500" indent="-571500">
              <a:buFont typeface="Arial" pitchFamily="34" charset="0"/>
              <a:buChar char="•"/>
            </a:pPr>
            <a:endParaRPr lang="en-US" sz="1800" dirty="0"/>
          </a:p>
          <a:p>
            <a:pPr marL="571500" indent="-571500">
              <a:buFont typeface="Arial" pitchFamily="34" charset="0"/>
              <a:buChar char="•"/>
            </a:pPr>
            <a:r>
              <a:rPr lang="en-US" sz="1800" dirty="0"/>
              <a:t>A process or a mechanism in place in the event that you have tens or hundreds of partners </a:t>
            </a:r>
            <a:endParaRPr lang="en-US" sz="1800" dirty="0" smtClean="0"/>
          </a:p>
          <a:p>
            <a:r>
              <a:rPr lang="en-US" sz="1800" dirty="0" smtClean="0"/>
              <a:t>         that </a:t>
            </a:r>
            <a:r>
              <a:rPr lang="en-US" sz="1800" dirty="0"/>
              <a:t>need to be </a:t>
            </a:r>
            <a:r>
              <a:rPr lang="en-US" sz="1800" dirty="0" smtClean="0"/>
              <a:t>on-boarded</a:t>
            </a:r>
          </a:p>
          <a:p>
            <a:pPr marL="571500" indent="-571500">
              <a:buFont typeface="Arial" pitchFamily="34" charset="0"/>
              <a:buChar char="•"/>
            </a:pPr>
            <a:endParaRPr lang="en-US" sz="1800" dirty="0"/>
          </a:p>
          <a:p>
            <a:pPr marL="571500" indent="-571500">
              <a:buFont typeface="Arial" pitchFamily="34" charset="0"/>
              <a:buChar char="•"/>
            </a:pPr>
            <a:r>
              <a:rPr lang="en-US" sz="1800" dirty="0"/>
              <a:t>Migrating your application to a cloud service and how each organization maps corporate accounts </a:t>
            </a:r>
            <a:endParaRPr lang="en-US" sz="1800" dirty="0" smtClean="0"/>
          </a:p>
          <a:p>
            <a:r>
              <a:rPr lang="en-US" sz="1800" dirty="0"/>
              <a:t> </a:t>
            </a:r>
            <a:r>
              <a:rPr lang="en-US" sz="1800" dirty="0" smtClean="0"/>
              <a:t>        to </a:t>
            </a:r>
            <a:r>
              <a:rPr lang="en-US" sz="1800" dirty="0"/>
              <a:t>a third party identity </a:t>
            </a:r>
            <a:r>
              <a:rPr lang="en-US" sz="1800" dirty="0" smtClean="0"/>
              <a:t>provider</a:t>
            </a:r>
          </a:p>
          <a:p>
            <a:r>
              <a:rPr lang="en-US" sz="3600" dirty="0" smtClean="0"/>
              <a:t> </a:t>
            </a:r>
            <a:endParaRPr lang="en-US" sz="3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7711"/>
          <a:stretch/>
        </p:blipFill>
        <p:spPr>
          <a:xfrm>
            <a:off x="10052148" y="1"/>
            <a:ext cx="2352235" cy="2233914"/>
          </a:xfrm>
          <a:prstGeom prst="rect">
            <a:avLst/>
          </a:prstGeom>
          <a:ln>
            <a:noFill/>
          </a:ln>
          <a:effectLst>
            <a:softEdge rad="112500"/>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202" r="27745"/>
          <a:stretch/>
        </p:blipFill>
        <p:spPr>
          <a:xfrm>
            <a:off x="10062375" y="2233915"/>
            <a:ext cx="2331780" cy="2057400"/>
          </a:xfrm>
          <a:prstGeom prst="rect">
            <a:avLst/>
          </a:prstGeom>
          <a:ln>
            <a:noFill/>
          </a:ln>
          <a:effectLst>
            <a:softEdge rad="112500"/>
          </a:effectLst>
        </p:spPr>
      </p:pic>
    </p:spTree>
    <p:extLst>
      <p:ext uri="{BB962C8B-B14F-4D97-AF65-F5344CB8AC3E}">
        <p14:creationId xmlns:p14="http://schemas.microsoft.com/office/powerpoint/2010/main" val="2733390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4320" y="296897"/>
            <a:ext cx="11889564" cy="917575"/>
          </a:xfrm>
        </p:spPr>
        <p:txBody>
          <a:bodyPr/>
          <a:lstStyle/>
          <a:p>
            <a:r>
              <a:rPr lang="en-US" dirty="0"/>
              <a:t>Challenges – </a:t>
            </a:r>
            <a:r>
              <a:rPr lang="en-US" b="1" dirty="0"/>
              <a:t>Infrastructure Management </a:t>
            </a:r>
            <a:r>
              <a:rPr lang="en-US" dirty="0" smtClean="0"/>
              <a:t/>
            </a:r>
            <a:br>
              <a:rPr lang="en-US" dirty="0" smtClean="0"/>
            </a:br>
            <a:endParaRPr lang="en-US" sz="3600" dirty="0"/>
          </a:p>
        </p:txBody>
      </p:sp>
      <p:sp>
        <p:nvSpPr>
          <p:cNvPr id="7" name="Text Placeholder 2"/>
          <p:cNvSpPr txBox="1">
            <a:spLocks/>
          </p:cNvSpPr>
          <p:nvPr/>
        </p:nvSpPr>
        <p:spPr>
          <a:xfrm>
            <a:off x="274638" y="1911142"/>
            <a:ext cx="11887200" cy="373025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0" indent="-571500">
              <a:buFont typeface="Arial" pitchFamily="34" charset="0"/>
              <a:buChar char="•"/>
            </a:pPr>
            <a:r>
              <a:rPr lang="en-US" sz="3600" dirty="0" smtClean="0"/>
              <a:t>On-boarding </a:t>
            </a:r>
            <a:r>
              <a:rPr lang="en-US" sz="3600" dirty="0"/>
              <a:t>large number of </a:t>
            </a:r>
            <a:r>
              <a:rPr lang="en-US" sz="3600" dirty="0" smtClean="0"/>
              <a:t>users</a:t>
            </a:r>
          </a:p>
          <a:p>
            <a:pPr marL="571500" lvl="0" indent="-571500">
              <a:buFont typeface="Arial" pitchFamily="34" charset="0"/>
              <a:buChar char="•"/>
            </a:pPr>
            <a:endParaRPr lang="en-US" sz="3600" dirty="0"/>
          </a:p>
          <a:p>
            <a:pPr marL="571500" lvl="0" indent="-571500">
              <a:buFont typeface="Arial" pitchFamily="34" charset="0"/>
              <a:buChar char="•"/>
            </a:pPr>
            <a:r>
              <a:rPr lang="en-US" sz="3600" dirty="0" smtClean="0"/>
              <a:t>Handling </a:t>
            </a:r>
            <a:r>
              <a:rPr lang="en-US" sz="3600" dirty="0"/>
              <a:t>m</a:t>
            </a:r>
            <a:r>
              <a:rPr lang="en-US" sz="3600" dirty="0" smtClean="0"/>
              <a:t>ergers </a:t>
            </a:r>
            <a:r>
              <a:rPr lang="en-US" sz="3600" dirty="0"/>
              <a:t>and </a:t>
            </a:r>
            <a:r>
              <a:rPr lang="en-US" sz="3600" dirty="0" smtClean="0"/>
              <a:t>acquisitions</a:t>
            </a:r>
          </a:p>
          <a:p>
            <a:pPr marL="571500" lvl="0" indent="-571500">
              <a:buFont typeface="Arial" pitchFamily="34" charset="0"/>
              <a:buChar char="•"/>
            </a:pPr>
            <a:endParaRPr lang="en-US" sz="3600" dirty="0"/>
          </a:p>
          <a:p>
            <a:pPr marL="571500" indent="-571500">
              <a:buFont typeface="Arial" pitchFamily="34" charset="0"/>
              <a:buChar char="•"/>
            </a:pPr>
            <a:r>
              <a:rPr lang="en-US" sz="3600" dirty="0"/>
              <a:t>How to adapt current identity infrastructures to the cloud </a:t>
            </a:r>
            <a:endParaRPr lang="en-US" sz="3600" dirty="0" smtClean="0"/>
          </a:p>
          <a:p>
            <a:r>
              <a:rPr lang="en-US" sz="3600" dirty="0" smtClean="0"/>
              <a:t> </a:t>
            </a:r>
            <a:endParaRPr lang="en-US" sz="3600" dirty="0"/>
          </a:p>
        </p:txBody>
      </p:sp>
      <p:grpSp>
        <p:nvGrpSpPr>
          <p:cNvPr id="32" name="Group 14"/>
          <p:cNvGrpSpPr/>
          <p:nvPr/>
        </p:nvGrpSpPr>
        <p:grpSpPr>
          <a:xfrm>
            <a:off x="541945" y="5784681"/>
            <a:ext cx="11352585" cy="1022597"/>
            <a:chOff x="468777" y="1227804"/>
            <a:chExt cx="11352586" cy="1022597"/>
          </a:xfrm>
        </p:grpSpPr>
        <p:grpSp>
          <p:nvGrpSpPr>
            <p:cNvPr id="33" name="Group 32"/>
            <p:cNvGrpSpPr/>
            <p:nvPr/>
          </p:nvGrpSpPr>
          <p:grpSpPr>
            <a:xfrm>
              <a:off x="468777" y="1227804"/>
              <a:ext cx="11352586" cy="1022597"/>
              <a:chOff x="468777" y="1227804"/>
              <a:chExt cx="11352586" cy="1022597"/>
            </a:xfrm>
          </p:grpSpPr>
          <p:sp>
            <p:nvSpPr>
              <p:cNvPr id="41" name="Text Placeholder 12"/>
              <p:cNvSpPr txBox="1">
                <a:spLocks/>
              </p:cNvSpPr>
              <p:nvPr/>
            </p:nvSpPr>
            <p:spPr>
              <a:xfrm>
                <a:off x="620711" y="1374699"/>
                <a:ext cx="2953652" cy="6647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FFFFFF"/>
                    </a:solidFill>
                    <a:latin typeface="Segoe UI Light"/>
                  </a:rPr>
                  <a:t>Devices &amp; Experiences Users Want </a:t>
                </a:r>
              </a:p>
            </p:txBody>
          </p:sp>
          <p:sp>
            <p:nvSpPr>
              <p:cNvPr id="42" name="Text Placeholder 12"/>
              <p:cNvSpPr txBox="1">
                <a:spLocks/>
              </p:cNvSpPr>
              <p:nvPr/>
            </p:nvSpPr>
            <p:spPr>
              <a:xfrm>
                <a:off x="6500969" y="1374699"/>
                <a:ext cx="5320394" cy="6647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FFFFFF"/>
                    </a:solidFill>
                    <a:latin typeface="Segoe UI Light"/>
                  </a:rPr>
                  <a:t>Enterprise-Grade</a:t>
                </a:r>
                <a:br>
                  <a:rPr lang="en-US" sz="2400" dirty="0">
                    <a:solidFill>
                      <a:srgbClr val="FFFFFF"/>
                    </a:solidFill>
                    <a:latin typeface="Segoe UI Light"/>
                  </a:rPr>
                </a:br>
                <a:r>
                  <a:rPr lang="en-US" sz="2400" dirty="0">
                    <a:solidFill>
                      <a:srgbClr val="FFFFFF"/>
                    </a:solidFill>
                    <a:latin typeface="Segoe UI Light"/>
                  </a:rPr>
                  <a:t>Solutions</a:t>
                </a:r>
                <a:endParaRPr lang="en-US" sz="2800" spc="-50" dirty="0">
                  <a:solidFill>
                    <a:srgbClr val="FFFFFF"/>
                  </a:solidFill>
                  <a:latin typeface="Segoe UI Light"/>
                </a:endParaRPr>
              </a:p>
            </p:txBody>
          </p:sp>
          <p:sp>
            <p:nvSpPr>
              <p:cNvPr id="43" name="Right Triangle 42"/>
              <p:cNvSpPr/>
              <p:nvPr/>
            </p:nvSpPr>
            <p:spPr bwMode="auto">
              <a:xfrm rot="18900000" flipH="1">
                <a:off x="5978364" y="1616785"/>
                <a:ext cx="312832" cy="319891"/>
              </a:xfrm>
              <a:prstGeom prst="rtTriangl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4" name="Group 42"/>
              <p:cNvGrpSpPr/>
              <p:nvPr/>
            </p:nvGrpSpPr>
            <p:grpSpPr>
              <a:xfrm>
                <a:off x="5978364" y="1227804"/>
                <a:ext cx="5842999" cy="1022597"/>
                <a:chOff x="5978364" y="1227804"/>
                <a:chExt cx="5842999" cy="1022597"/>
              </a:xfrm>
            </p:grpSpPr>
            <p:sp>
              <p:nvSpPr>
                <p:cNvPr id="48" name="Rectangle 47"/>
                <p:cNvSpPr/>
                <p:nvPr/>
              </p:nvSpPr>
              <p:spPr bwMode="auto">
                <a:xfrm>
                  <a:off x="6150077" y="1227804"/>
                  <a:ext cx="5583850" cy="1022597"/>
                </a:xfrm>
                <a:prstGeom prst="rect">
                  <a:avLst/>
                </a:prstGeom>
                <a:solidFill>
                  <a:srgbClr val="00BCF2"/>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274320" tIns="45718" rIns="91436" bIns="45718" numCol="1" rtlCol="0" anchor="ctr" anchorCtr="0" compatLnSpc="1">
                  <a:prstTxWarp prst="textNoShape">
                    <a:avLst/>
                  </a:prstTxWarp>
                  <a:noAutofit/>
                </a:bodyPr>
                <a:lstStyle/>
                <a:p>
                  <a:pPr defTabSz="914099" fontAlgn="base">
                    <a:lnSpc>
                      <a:spcPct val="80000"/>
                    </a:lnSpc>
                    <a:defRPr/>
                  </a:pPr>
                  <a:endParaRPr lang="en-US" sz="4800" kern="0" spc="-70" dirty="0">
                    <a:solidFill>
                      <a:srgbClr val="000000">
                        <a:alpha val="99000"/>
                      </a:srgbClr>
                    </a:solidFill>
                    <a:latin typeface="Segoe UI Light" pitchFamily="34" charset="0"/>
                    <a:ea typeface="Segoe UI" pitchFamily="34" charset="0"/>
                    <a:cs typeface="Segoe UI" pitchFamily="34" charset="0"/>
                  </a:endParaRPr>
                </a:p>
              </p:txBody>
            </p:sp>
            <p:sp>
              <p:nvSpPr>
                <p:cNvPr id="49" name="Text Placeholder 12"/>
                <p:cNvSpPr txBox="1">
                  <a:spLocks/>
                </p:cNvSpPr>
                <p:nvPr/>
              </p:nvSpPr>
              <p:spPr>
                <a:xfrm>
                  <a:off x="6500969" y="1374699"/>
                  <a:ext cx="5320394" cy="780214"/>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FFFFFF"/>
                      </a:solidFill>
                      <a:latin typeface="Segoe UI Light"/>
                    </a:rPr>
                    <a:t>Mobile Device</a:t>
                  </a:r>
                </a:p>
                <a:p>
                  <a:pPr>
                    <a:defRPr/>
                  </a:pPr>
                  <a:r>
                    <a:rPr lang="en-US" sz="2400" dirty="0">
                      <a:solidFill>
                        <a:srgbClr val="FFFFFF"/>
                      </a:solidFill>
                      <a:latin typeface="Segoe UI Light"/>
                    </a:rPr>
                    <a:t>Management</a:t>
                  </a:r>
                </a:p>
              </p:txBody>
            </p:sp>
            <p:grpSp>
              <p:nvGrpSpPr>
                <p:cNvPr id="50" name="Group 86"/>
                <p:cNvGrpSpPr/>
                <p:nvPr/>
              </p:nvGrpSpPr>
              <p:grpSpPr>
                <a:xfrm>
                  <a:off x="9161674" y="1540292"/>
                  <a:ext cx="2212085" cy="586458"/>
                  <a:chOff x="7151916" y="3443487"/>
                  <a:chExt cx="4310726" cy="1142838"/>
                </a:xfrm>
              </p:grpSpPr>
              <p:sp>
                <p:nvSpPr>
                  <p:cNvPr id="52" name="Rounded Rectangle 2058"/>
                  <p:cNvSpPr/>
                  <p:nvPr/>
                </p:nvSpPr>
                <p:spPr bwMode="auto">
                  <a:xfrm>
                    <a:off x="10959723" y="3443487"/>
                    <a:ext cx="502919" cy="1036308"/>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a:solidFill>
                        <a:srgbClr val="FFFFFF"/>
                      </a:solidFill>
                      <a:ea typeface="Segoe UI" pitchFamily="34" charset="0"/>
                      <a:cs typeface="Segoe UI" pitchFamily="34" charset="0"/>
                    </a:endParaRPr>
                  </a:p>
                </p:txBody>
              </p:sp>
              <p:sp>
                <p:nvSpPr>
                  <p:cNvPr id="53" name="Rounded Rectangle 2060"/>
                  <p:cNvSpPr/>
                  <p:nvPr/>
                </p:nvSpPr>
                <p:spPr bwMode="auto">
                  <a:xfrm>
                    <a:off x="9803966" y="3443489"/>
                    <a:ext cx="1071122" cy="1040115"/>
                  </a:xfrm>
                  <a:custGeom>
                    <a:avLst/>
                    <a:gdLst/>
                    <a:ahLst/>
                    <a:cxnLst/>
                    <a:rect l="l" t="t" r="r" b="b"/>
                    <a:pathLst>
                      <a:path w="542456" h="526753">
                        <a:moveTo>
                          <a:pt x="45804" y="47263"/>
                        </a:moveTo>
                        <a:lnTo>
                          <a:pt x="45804" y="392812"/>
                        </a:lnTo>
                        <a:lnTo>
                          <a:pt x="496653" y="392812"/>
                        </a:lnTo>
                        <a:lnTo>
                          <a:pt x="496653" y="47263"/>
                        </a:lnTo>
                        <a:close/>
                        <a:moveTo>
                          <a:pt x="35310" y="0"/>
                        </a:moveTo>
                        <a:lnTo>
                          <a:pt x="507146" y="0"/>
                        </a:lnTo>
                        <a:cubicBezTo>
                          <a:pt x="526647" y="0"/>
                          <a:pt x="542456" y="15809"/>
                          <a:pt x="542456" y="35310"/>
                        </a:cubicBezTo>
                        <a:lnTo>
                          <a:pt x="542456" y="405128"/>
                        </a:lnTo>
                        <a:cubicBezTo>
                          <a:pt x="542456" y="424629"/>
                          <a:pt x="526647" y="440438"/>
                          <a:pt x="507146" y="440438"/>
                        </a:cubicBezTo>
                        <a:lnTo>
                          <a:pt x="325203" y="440438"/>
                        </a:lnTo>
                        <a:lnTo>
                          <a:pt x="325203" y="485340"/>
                        </a:lnTo>
                        <a:cubicBezTo>
                          <a:pt x="383488" y="490959"/>
                          <a:pt x="432800" y="506124"/>
                          <a:pt x="463161" y="526753"/>
                        </a:cubicBezTo>
                        <a:lnTo>
                          <a:pt x="79298" y="526753"/>
                        </a:lnTo>
                        <a:cubicBezTo>
                          <a:pt x="109659" y="506125"/>
                          <a:pt x="158970" y="490959"/>
                          <a:pt x="217253" y="485341"/>
                        </a:cubicBezTo>
                        <a:lnTo>
                          <a:pt x="217253" y="440438"/>
                        </a:lnTo>
                        <a:lnTo>
                          <a:pt x="35310" y="440438"/>
                        </a:lnTo>
                        <a:cubicBezTo>
                          <a:pt x="15809" y="440438"/>
                          <a:pt x="0" y="424629"/>
                          <a:pt x="0" y="405128"/>
                        </a:cubicBezTo>
                        <a:lnTo>
                          <a:pt x="0" y="35310"/>
                        </a:lnTo>
                        <a:cubicBezTo>
                          <a:pt x="0" y="15809"/>
                          <a:pt x="15809" y="0"/>
                          <a:pt x="35310"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a:solidFill>
                        <a:srgbClr val="FFFFFF"/>
                      </a:solidFill>
                      <a:ea typeface="Segoe UI" pitchFamily="34" charset="0"/>
                      <a:cs typeface="Segoe UI" pitchFamily="34" charset="0"/>
                    </a:endParaRPr>
                  </a:p>
                </p:txBody>
              </p:sp>
              <p:sp>
                <p:nvSpPr>
                  <p:cNvPr id="54" name="Rounded Rectangle 2058"/>
                  <p:cNvSpPr/>
                  <p:nvPr/>
                </p:nvSpPr>
                <p:spPr bwMode="auto">
                  <a:xfrm>
                    <a:off x="7725480" y="3447296"/>
                    <a:ext cx="502920" cy="1036308"/>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a:solidFill>
                        <a:srgbClr val="FFFFFF"/>
                      </a:solidFill>
                      <a:ea typeface="Segoe UI" pitchFamily="34" charset="0"/>
                      <a:cs typeface="Segoe UI" pitchFamily="34" charset="0"/>
                    </a:endParaRPr>
                  </a:p>
                </p:txBody>
              </p:sp>
              <p:sp>
                <p:nvSpPr>
                  <p:cNvPr id="55" name="Rounded Rectangle 2058"/>
                  <p:cNvSpPr/>
                  <p:nvPr/>
                </p:nvSpPr>
                <p:spPr bwMode="auto">
                  <a:xfrm>
                    <a:off x="7151916" y="3447296"/>
                    <a:ext cx="502920" cy="1036308"/>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a:solidFill>
                        <a:srgbClr val="FFFFFF"/>
                      </a:solidFill>
                      <a:ea typeface="Segoe UI" pitchFamily="34" charset="0"/>
                      <a:cs typeface="Segoe UI" pitchFamily="34" charset="0"/>
                    </a:endParaRPr>
                  </a:p>
                </p:txBody>
              </p:sp>
              <p:sp>
                <p:nvSpPr>
                  <p:cNvPr id="56" name="Rounded Rectangle 2058"/>
                  <p:cNvSpPr/>
                  <p:nvPr/>
                </p:nvSpPr>
                <p:spPr bwMode="auto">
                  <a:xfrm>
                    <a:off x="8299044" y="3447296"/>
                    <a:ext cx="502920" cy="1036308"/>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a:solidFill>
                        <a:srgbClr val="FFFFFF"/>
                      </a:solidFill>
                      <a:ea typeface="Segoe UI" pitchFamily="34" charset="0"/>
                      <a:cs typeface="Segoe UI" pitchFamily="34" charset="0"/>
                    </a:endParaRPr>
                  </a:p>
                </p:txBody>
              </p:sp>
              <p:sp>
                <p:nvSpPr>
                  <p:cNvPr id="57" name="Oval 24"/>
                  <p:cNvSpPr/>
                  <p:nvPr/>
                </p:nvSpPr>
                <p:spPr bwMode="auto">
                  <a:xfrm>
                    <a:off x="8205756" y="3761585"/>
                    <a:ext cx="1476540" cy="824740"/>
                  </a:xfrm>
                  <a:custGeom>
                    <a:avLst/>
                    <a:gdLst/>
                    <a:ahLst/>
                    <a:cxnLst/>
                    <a:rect l="l" t="t" r="r" b="b"/>
                    <a:pathLst>
                      <a:path w="1476540" h="824740">
                        <a:moveTo>
                          <a:pt x="829013" y="0"/>
                        </a:moveTo>
                        <a:cubicBezTo>
                          <a:pt x="969838" y="0"/>
                          <a:pt x="1089334" y="91316"/>
                          <a:pt x="1130108" y="218436"/>
                        </a:cubicBezTo>
                        <a:cubicBezTo>
                          <a:pt x="1143457" y="215230"/>
                          <a:pt x="1157273" y="214282"/>
                          <a:pt x="1171311" y="214282"/>
                        </a:cubicBezTo>
                        <a:cubicBezTo>
                          <a:pt x="1339884" y="214282"/>
                          <a:pt x="1476540" y="350938"/>
                          <a:pt x="1476540" y="519511"/>
                        </a:cubicBezTo>
                        <a:cubicBezTo>
                          <a:pt x="1476540" y="686597"/>
                          <a:pt x="1342285" y="822327"/>
                          <a:pt x="1175759" y="824292"/>
                        </a:cubicBezTo>
                        <a:lnTo>
                          <a:pt x="1175759" y="824740"/>
                        </a:lnTo>
                        <a:lnTo>
                          <a:pt x="1171311" y="824740"/>
                        </a:lnTo>
                        <a:lnTo>
                          <a:pt x="209606" y="824740"/>
                        </a:lnTo>
                        <a:lnTo>
                          <a:pt x="209606" y="824521"/>
                        </a:lnTo>
                        <a:cubicBezTo>
                          <a:pt x="208884" y="824737"/>
                          <a:pt x="208159" y="824740"/>
                          <a:pt x="207433" y="824740"/>
                        </a:cubicBezTo>
                        <a:cubicBezTo>
                          <a:pt x="92871" y="824740"/>
                          <a:pt x="0" y="731869"/>
                          <a:pt x="0" y="617307"/>
                        </a:cubicBezTo>
                        <a:cubicBezTo>
                          <a:pt x="0" y="502745"/>
                          <a:pt x="92871" y="409874"/>
                          <a:pt x="207433" y="409874"/>
                        </a:cubicBezTo>
                        <a:cubicBezTo>
                          <a:pt x="224921" y="409874"/>
                          <a:pt x="241905" y="412039"/>
                          <a:pt x="257958" y="416795"/>
                        </a:cubicBezTo>
                        <a:cubicBezTo>
                          <a:pt x="284139" y="333500"/>
                          <a:pt x="362183" y="273546"/>
                          <a:pt x="454230" y="273546"/>
                        </a:cubicBezTo>
                        <a:cubicBezTo>
                          <a:pt x="475047" y="273546"/>
                          <a:pt x="495147" y="276613"/>
                          <a:pt x="513815" y="283280"/>
                        </a:cubicBezTo>
                        <a:cubicBezTo>
                          <a:pt x="529946" y="123838"/>
                          <a:pt x="665018" y="0"/>
                          <a:pt x="829013" y="0"/>
                        </a:cubicBezTo>
                        <a:close/>
                      </a:path>
                    </a:pathLst>
                  </a:custGeom>
                  <a:solidFill>
                    <a:srgbClr val="00BCF2"/>
                  </a:solidFill>
                  <a:ln w="38100"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a:solidFill>
                        <a:srgbClr val="FFFFFF"/>
                      </a:solidFill>
                      <a:ea typeface="Segoe UI" pitchFamily="34" charset="0"/>
                      <a:cs typeface="Segoe UI" pitchFamily="34" charset="0"/>
                    </a:endParaRPr>
                  </a:p>
                </p:txBody>
              </p:sp>
            </p:grpSp>
            <p:sp>
              <p:nvSpPr>
                <p:cNvPr id="51" name="Right Triangle 50"/>
                <p:cNvSpPr/>
                <p:nvPr/>
              </p:nvSpPr>
              <p:spPr bwMode="auto">
                <a:xfrm rot="18900000" flipH="1">
                  <a:off x="5978364" y="1616785"/>
                  <a:ext cx="312832" cy="319891"/>
                </a:xfrm>
                <a:prstGeom prst="rtTriangl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5" name="Rectangle 44"/>
              <p:cNvSpPr/>
              <p:nvPr/>
            </p:nvSpPr>
            <p:spPr bwMode="auto">
              <a:xfrm>
                <a:off x="468777" y="1227804"/>
                <a:ext cx="5583849" cy="1022597"/>
              </a:xfrm>
              <a:prstGeom prst="rect">
                <a:avLst/>
              </a:prstGeom>
              <a:solidFill>
                <a:schemeClr val="bg1">
                  <a:lumMod val="65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274320" tIns="45718" rIns="91436" bIns="45718" numCol="1" rtlCol="0" anchor="ctr" anchorCtr="0" compatLnSpc="1">
                <a:prstTxWarp prst="textNoShape">
                  <a:avLst/>
                </a:prstTxWarp>
                <a:noAutofit/>
              </a:bodyPr>
              <a:lstStyle/>
              <a:p>
                <a:pPr defTabSz="914099" fontAlgn="base">
                  <a:lnSpc>
                    <a:spcPct val="80000"/>
                  </a:lnSpc>
                  <a:defRPr/>
                </a:pPr>
                <a:endParaRPr lang="en-US" sz="4800" kern="0" spc="-70" dirty="0">
                  <a:solidFill>
                    <a:srgbClr val="000000">
                      <a:alpha val="99000"/>
                    </a:srgbClr>
                  </a:solidFill>
                  <a:latin typeface="Segoe UI Light" pitchFamily="34" charset="0"/>
                  <a:ea typeface="Segoe UI" pitchFamily="34" charset="0"/>
                  <a:cs typeface="Segoe UI" pitchFamily="34" charset="0"/>
                </a:endParaRPr>
              </a:p>
            </p:txBody>
          </p:sp>
          <p:sp>
            <p:nvSpPr>
              <p:cNvPr id="46" name="Text Placeholder 12"/>
              <p:cNvSpPr txBox="1">
                <a:spLocks/>
              </p:cNvSpPr>
              <p:nvPr/>
            </p:nvSpPr>
            <p:spPr>
              <a:xfrm>
                <a:off x="620711" y="1374699"/>
                <a:ext cx="2953652" cy="780214"/>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FFFFFF"/>
                    </a:solidFill>
                    <a:latin typeface="Segoe UI Light"/>
                  </a:rPr>
                  <a:t>PC Management</a:t>
                </a:r>
              </a:p>
              <a:p>
                <a:r>
                  <a:rPr lang="en-US" sz="2400" dirty="0">
                    <a:solidFill>
                      <a:srgbClr val="FFFFFF"/>
                    </a:solidFill>
                    <a:latin typeface="Segoe UI Light"/>
                  </a:rPr>
                  <a:t>And Security</a:t>
                </a:r>
              </a:p>
            </p:txBody>
          </p:sp>
          <p:sp>
            <p:nvSpPr>
              <p:cNvPr id="47" name="Right Triangle 46"/>
              <p:cNvSpPr/>
              <p:nvPr/>
            </p:nvSpPr>
            <p:spPr bwMode="auto">
              <a:xfrm rot="18900000" flipH="1">
                <a:off x="5862318" y="1617506"/>
                <a:ext cx="321697" cy="336354"/>
              </a:xfrm>
              <a:prstGeom prst="rtTriangle">
                <a:avLst/>
              </a:prstGeom>
              <a:solidFill>
                <a:schemeClr val="bg1">
                  <a:lumMod val="65000"/>
                </a:scheme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4" name="Group 118"/>
            <p:cNvGrpSpPr/>
            <p:nvPr/>
          </p:nvGrpSpPr>
          <p:grpSpPr>
            <a:xfrm>
              <a:off x="3724841" y="1453042"/>
              <a:ext cx="1910399" cy="547390"/>
              <a:chOff x="2227994" y="8063418"/>
              <a:chExt cx="3888546" cy="1114191"/>
            </a:xfrm>
          </p:grpSpPr>
          <p:pic>
            <p:nvPicPr>
              <p:cNvPr id="35" name="Picture 3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837588" y="8641669"/>
                <a:ext cx="278952" cy="535940"/>
              </a:xfrm>
              <a:prstGeom prst="rect">
                <a:avLst/>
              </a:prstGeom>
            </p:spPr>
          </p:pic>
          <p:sp>
            <p:nvSpPr>
              <p:cNvPr id="36" name="Freeform 107"/>
              <p:cNvSpPr>
                <a:spLocks noEditPoints="1"/>
              </p:cNvSpPr>
              <p:nvPr/>
            </p:nvSpPr>
            <p:spPr bwMode="auto">
              <a:xfrm rot="5400000">
                <a:off x="2133628" y="8593597"/>
                <a:ext cx="678378" cy="489645"/>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6047" tIns="58023" rIns="116047" bIns="58023" numCol="1" anchor="t" anchorCtr="0" compatLnSpc="1">
                <a:prstTxWarp prst="textNoShape">
                  <a:avLst/>
                </a:prstTxWarp>
              </a:bodyPr>
              <a:lstStyle/>
              <a:p>
                <a:pPr>
                  <a:defRPr/>
                </a:pPr>
                <a:endParaRPr lang="en-US" kern="0" dirty="0">
                  <a:solidFill>
                    <a:srgbClr val="F2F2F2"/>
                  </a:solidFill>
                </a:endParaRPr>
              </a:p>
            </p:txBody>
          </p:sp>
          <p:sp>
            <p:nvSpPr>
              <p:cNvPr id="37" name="Round Same Side Corner Rectangle 11"/>
              <p:cNvSpPr/>
              <p:nvPr/>
            </p:nvSpPr>
            <p:spPr>
              <a:xfrm>
                <a:off x="3072998" y="8366231"/>
                <a:ext cx="891455" cy="617789"/>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algn="ctr">
                  <a:defRPr/>
                </a:pPr>
                <a:endParaRPr lang="en-US" kern="0">
                  <a:solidFill>
                    <a:srgbClr val="F2F2F2"/>
                  </a:solidFill>
                </a:endParaRPr>
              </a:p>
            </p:txBody>
          </p:sp>
          <p:sp>
            <p:nvSpPr>
              <p:cNvPr id="38" name="Trapezoid 12"/>
              <p:cNvSpPr/>
              <p:nvPr/>
            </p:nvSpPr>
            <p:spPr>
              <a:xfrm>
                <a:off x="2992565" y="8987104"/>
                <a:ext cx="1052323" cy="143660"/>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algn="ctr">
                  <a:defRPr/>
                </a:pPr>
                <a:endParaRPr lang="en-US" kern="0">
                  <a:solidFill>
                    <a:srgbClr val="F2F2F2"/>
                  </a:solidFill>
                </a:endParaRPr>
              </a:p>
            </p:txBody>
          </p:sp>
          <p:sp>
            <p:nvSpPr>
              <p:cNvPr id="39" name="Rectangle 38"/>
              <p:cNvSpPr/>
              <p:nvPr/>
            </p:nvSpPr>
            <p:spPr>
              <a:xfrm>
                <a:off x="2993032" y="9130765"/>
                <a:ext cx="1051387" cy="46844"/>
              </a:xfrm>
              <a:prstGeom prst="rect">
                <a:avLst/>
              </a:prstGeom>
              <a:solidFill>
                <a:srgbClr val="FFFFFF"/>
              </a:solidFill>
              <a:ln w="25400" cap="flat" cmpd="sng" algn="ctr">
                <a:noFill/>
                <a:prstDash val="solid"/>
              </a:ln>
              <a:effectLst/>
            </p:spPr>
            <p:txBody>
              <a:bodyPr rtlCol="0" anchor="ctr"/>
              <a:lstStyle/>
              <a:p>
                <a:pPr algn="ctr">
                  <a:defRPr/>
                </a:pPr>
                <a:endParaRPr lang="en-US" kern="0">
                  <a:solidFill>
                    <a:srgbClr val="F2F2F2"/>
                  </a:solidFill>
                </a:endParaRPr>
              </a:p>
            </p:txBody>
          </p:sp>
          <p:sp>
            <p:nvSpPr>
              <p:cNvPr id="40" name="Freeform 7"/>
              <p:cNvSpPr>
                <a:spLocks noChangeAspect="1" noEditPoints="1"/>
              </p:cNvSpPr>
              <p:nvPr/>
            </p:nvSpPr>
            <p:spPr bwMode="auto">
              <a:xfrm>
                <a:off x="4284340" y="8063418"/>
                <a:ext cx="1403086" cy="1114191"/>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w="25400" cap="flat" cmpd="sng" algn="ctr">
                <a:noFill/>
                <a:prstDash val="solid"/>
                <a:headEnd type="none" w="med" len="med"/>
                <a:tailEnd type="none" w="med" len="med"/>
              </a:ln>
              <a:effectLst/>
            </p:spPr>
            <p:txBody>
              <a:bodyPr vert="horz" wrap="square" lIns="116041" tIns="58021" rIns="116041" bIns="58021" numCol="1" rtlCol="0" anchor="ctr" anchorCtr="0" compatLnSpc="1">
                <a:prstTxWarp prst="textNoShape">
                  <a:avLst/>
                </a:prstTxWarp>
              </a:bodyPr>
              <a:lstStyle/>
              <a:p>
                <a:pPr defTabSz="1044410">
                  <a:defRPr/>
                </a:pPr>
                <a:endParaRPr lang="en-US" sz="2800" kern="0" spc="-171">
                  <a:solidFill>
                    <a:srgbClr val="F2F2F2"/>
                  </a:solidFill>
                  <a:latin typeface="Segoe Light" pitchFamily="34" charset="0"/>
                </a:endParaRPr>
              </a:p>
            </p:txBody>
          </p:sp>
        </p:grpSp>
      </p:grpSp>
    </p:spTree>
    <p:extLst>
      <p:ext uri="{BB962C8B-B14F-4D97-AF65-F5344CB8AC3E}">
        <p14:creationId xmlns:p14="http://schemas.microsoft.com/office/powerpoint/2010/main" val="20029336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4320" y="296897"/>
            <a:ext cx="11889564" cy="917575"/>
          </a:xfrm>
        </p:spPr>
        <p:txBody>
          <a:bodyPr/>
          <a:lstStyle/>
          <a:p>
            <a:r>
              <a:rPr lang="en-US" dirty="0"/>
              <a:t>Challenges – </a:t>
            </a:r>
            <a:r>
              <a:rPr lang="en-US" b="1" dirty="0" smtClean="0"/>
              <a:t>Security</a:t>
            </a:r>
            <a:r>
              <a:rPr lang="en-US" dirty="0" smtClean="0"/>
              <a:t/>
            </a:r>
            <a:br>
              <a:rPr lang="en-US" dirty="0" smtClean="0"/>
            </a:br>
            <a:endParaRPr lang="en-US" sz="3600" dirty="0"/>
          </a:p>
        </p:txBody>
      </p:sp>
      <p:sp>
        <p:nvSpPr>
          <p:cNvPr id="7" name="Text Placeholder 2"/>
          <p:cNvSpPr txBox="1">
            <a:spLocks/>
          </p:cNvSpPr>
          <p:nvPr/>
        </p:nvSpPr>
        <p:spPr>
          <a:xfrm>
            <a:off x="274638" y="1911142"/>
            <a:ext cx="11887200" cy="373025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buFont typeface="Arial" pitchFamily="34" charset="0"/>
              <a:buChar char="•"/>
            </a:pPr>
            <a:r>
              <a:rPr lang="en-US" sz="3600" dirty="0" smtClean="0">
                <a:latin typeface="+mj-lt"/>
              </a:rPr>
              <a:t>Rapid response</a:t>
            </a:r>
          </a:p>
          <a:p>
            <a:pPr marL="285750" lvl="1" indent="-285750">
              <a:buFont typeface="Arial" pitchFamily="34" charset="0"/>
              <a:buChar char="•"/>
            </a:pPr>
            <a:endParaRPr lang="en-US" sz="3600" dirty="0">
              <a:latin typeface="+mj-lt"/>
            </a:endParaRPr>
          </a:p>
          <a:p>
            <a:pPr marL="285750" lvl="1" indent="-285750">
              <a:buFont typeface="Arial" pitchFamily="34" charset="0"/>
              <a:buChar char="•"/>
            </a:pPr>
            <a:r>
              <a:rPr lang="en-US" sz="3600" dirty="0">
                <a:latin typeface="+mj-lt"/>
              </a:rPr>
              <a:t>Protecting while </a:t>
            </a:r>
            <a:r>
              <a:rPr lang="en-US" sz="3600" dirty="0" smtClean="0">
                <a:latin typeface="+mj-lt"/>
              </a:rPr>
              <a:t>extending</a:t>
            </a:r>
          </a:p>
          <a:p>
            <a:pPr marL="285750" lvl="1" indent="-285750">
              <a:buFont typeface="Arial" pitchFamily="34" charset="0"/>
              <a:buChar char="•"/>
            </a:pPr>
            <a:endParaRPr lang="en-US" sz="3600" dirty="0">
              <a:latin typeface="+mj-lt"/>
            </a:endParaRPr>
          </a:p>
          <a:p>
            <a:pPr marL="285750" lvl="1" indent="-285750">
              <a:buFont typeface="Arial" pitchFamily="34" charset="0"/>
              <a:buChar char="•"/>
            </a:pPr>
            <a:r>
              <a:rPr lang="en-US" sz="3600" dirty="0">
                <a:latin typeface="+mj-lt"/>
              </a:rPr>
              <a:t>Report and audit</a:t>
            </a:r>
          </a:p>
          <a:p>
            <a:r>
              <a:rPr lang="en-US" sz="3600" dirty="0" smtClean="0"/>
              <a:t> </a:t>
            </a:r>
            <a:endParaRPr lang="en-US" sz="3600" dirty="0"/>
          </a:p>
        </p:txBody>
      </p:sp>
      <p:grpSp>
        <p:nvGrpSpPr>
          <p:cNvPr id="43" name="Group 53"/>
          <p:cNvGrpSpPr/>
          <p:nvPr/>
        </p:nvGrpSpPr>
        <p:grpSpPr>
          <a:xfrm>
            <a:off x="9000198" y="1928648"/>
            <a:ext cx="2606040" cy="914400"/>
            <a:chOff x="6462408" y="4447692"/>
            <a:chExt cx="2606040" cy="914400"/>
          </a:xfrm>
          <a:solidFill>
            <a:schemeClr val="accent2"/>
          </a:solidFill>
        </p:grpSpPr>
        <p:sp>
          <p:nvSpPr>
            <p:cNvPr id="44" name="Rectangle 43"/>
            <p:cNvSpPr/>
            <p:nvPr/>
          </p:nvSpPr>
          <p:spPr bwMode="auto">
            <a:xfrm>
              <a:off x="6462408" y="4447692"/>
              <a:ext cx="2606040" cy="914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lnSpc>
                  <a:spcPts val="1900"/>
                </a:lnSpc>
                <a:spcBef>
                  <a:spcPct val="0"/>
                </a:spcBef>
                <a:spcAft>
                  <a:spcPct val="0"/>
                </a:spcAft>
              </a:pPr>
              <a:r>
                <a:rPr lang="en-US" kern="0" spc="-50" dirty="0">
                  <a:gradFill>
                    <a:gsLst>
                      <a:gs pos="0">
                        <a:srgbClr val="FFFFFF"/>
                      </a:gs>
                      <a:gs pos="100000">
                        <a:srgbClr val="FFFFFF"/>
                      </a:gs>
                    </a:gsLst>
                    <a:lin ang="5400000" scaled="0"/>
                  </a:gradFill>
                  <a:ea typeface="Segoe UI" pitchFamily="34" charset="0"/>
                  <a:cs typeface="Segoe UI" pitchFamily="34" charset="0"/>
                </a:rPr>
                <a:t>Help Secure Your</a:t>
              </a:r>
              <a:br>
                <a:rPr lang="en-US" kern="0" spc="-50" dirty="0">
                  <a:gradFill>
                    <a:gsLst>
                      <a:gs pos="0">
                        <a:srgbClr val="FFFFFF"/>
                      </a:gs>
                      <a:gs pos="100000">
                        <a:srgbClr val="FFFFFF"/>
                      </a:gs>
                    </a:gsLst>
                    <a:lin ang="5400000" scaled="0"/>
                  </a:gradFill>
                  <a:ea typeface="Segoe UI" pitchFamily="34" charset="0"/>
                  <a:cs typeface="Segoe UI" pitchFamily="34" charset="0"/>
                </a:rPr>
              </a:br>
              <a:r>
                <a:rPr lang="en-US" kern="0" spc="-50" dirty="0">
                  <a:gradFill>
                    <a:gsLst>
                      <a:gs pos="0">
                        <a:srgbClr val="FFFFFF"/>
                      </a:gs>
                      <a:gs pos="100000">
                        <a:srgbClr val="FFFFFF"/>
                      </a:gs>
                    </a:gsLst>
                    <a:lin ang="5400000" scaled="0"/>
                  </a:gradFill>
                  <a:ea typeface="Segoe UI" pitchFamily="34" charset="0"/>
                  <a:cs typeface="Segoe UI" pitchFamily="34" charset="0"/>
                </a:rPr>
                <a:t>Environment</a:t>
              </a:r>
            </a:p>
          </p:txBody>
        </p:sp>
        <p:grpSp>
          <p:nvGrpSpPr>
            <p:cNvPr id="45" name="Group 65"/>
            <p:cNvGrpSpPr>
              <a:grpSpLocks noChangeAspect="1"/>
            </p:cNvGrpSpPr>
            <p:nvPr/>
          </p:nvGrpSpPr>
          <p:grpSpPr>
            <a:xfrm>
              <a:off x="8223595" y="4701552"/>
              <a:ext cx="640080" cy="406680"/>
              <a:chOff x="7059617" y="4575592"/>
              <a:chExt cx="710853" cy="502679"/>
            </a:xfrm>
            <a:grpFill/>
          </p:grpSpPr>
          <p:grpSp>
            <p:nvGrpSpPr>
              <p:cNvPr id="46" name="Group 70"/>
              <p:cNvGrpSpPr/>
              <p:nvPr/>
            </p:nvGrpSpPr>
            <p:grpSpPr>
              <a:xfrm>
                <a:off x="7059617" y="4575592"/>
                <a:ext cx="710853" cy="502679"/>
                <a:chOff x="12353990" y="1271225"/>
                <a:chExt cx="721625" cy="502679"/>
              </a:xfrm>
              <a:grpFill/>
            </p:grpSpPr>
            <p:pic>
              <p:nvPicPr>
                <p:cNvPr id="48" name="Picture 47"/>
                <p:cNvPicPr>
                  <a:picLocks noChangeAspect="1"/>
                </p:cNvPicPr>
                <p:nvPr/>
              </p:nvPicPr>
              <p:blipFill rotWithShape="1">
                <a:blip r:embed="rId2" cstate="screen">
                  <a:extLst>
                    <a:ext uri="{28A0092B-C50C-407E-A947-70E740481C1C}">
                      <a14:useLocalDpi xmlns:a14="http://schemas.microsoft.com/office/drawing/2010/main"/>
                    </a:ext>
                  </a:extLst>
                </a:blip>
                <a:srcRect l="67536"/>
                <a:stretch/>
              </p:blipFill>
              <p:spPr>
                <a:xfrm>
                  <a:off x="12895297" y="1411184"/>
                  <a:ext cx="180318" cy="362720"/>
                </a:xfrm>
                <a:prstGeom prst="rect">
                  <a:avLst/>
                </a:prstGeom>
                <a:grpFill/>
              </p:spPr>
            </p:pic>
            <p:pic>
              <p:nvPicPr>
                <p:cNvPr id="49" name="Picture 4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53990" y="1420071"/>
                  <a:ext cx="377618" cy="344934"/>
                </a:xfrm>
                <a:prstGeom prst="rect">
                  <a:avLst/>
                </a:prstGeom>
                <a:grpFill/>
              </p:spPr>
            </p:pic>
            <p:pic>
              <p:nvPicPr>
                <p:cNvPr id="50" name="Picture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46608" y="1271225"/>
                  <a:ext cx="170140" cy="234614"/>
                </a:xfrm>
                <a:prstGeom prst="rect">
                  <a:avLst/>
                </a:prstGeom>
                <a:grpFill/>
              </p:spPr>
            </p:pic>
          </p:grpSp>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l="67536"/>
              <a:stretch/>
            </p:blipFill>
            <p:spPr>
              <a:xfrm>
                <a:off x="7432421" y="4715551"/>
                <a:ext cx="177626" cy="362720"/>
              </a:xfrm>
              <a:prstGeom prst="rect">
                <a:avLst/>
              </a:prstGeom>
              <a:grpFill/>
            </p:spPr>
          </p:pic>
        </p:grpSp>
      </p:grpSp>
      <p:grpSp>
        <p:nvGrpSpPr>
          <p:cNvPr id="51" name="Group 50"/>
          <p:cNvGrpSpPr/>
          <p:nvPr/>
        </p:nvGrpSpPr>
        <p:grpSpPr>
          <a:xfrm>
            <a:off x="9000198" y="634576"/>
            <a:ext cx="2606040" cy="914400"/>
            <a:chOff x="6185662" y="6231077"/>
            <a:chExt cx="2606040" cy="914400"/>
          </a:xfrm>
        </p:grpSpPr>
        <p:sp>
          <p:nvSpPr>
            <p:cNvPr id="52" name="Rectangle 51"/>
            <p:cNvSpPr/>
            <p:nvPr/>
          </p:nvSpPr>
          <p:spPr bwMode="auto">
            <a:xfrm>
              <a:off x="6185662" y="6231077"/>
              <a:ext cx="2606040" cy="914400"/>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lnSpc>
                  <a:spcPts val="1900"/>
                </a:lnSpc>
                <a:spcBef>
                  <a:spcPct val="0"/>
                </a:spcBef>
                <a:spcAft>
                  <a:spcPct val="0"/>
                </a:spcAft>
              </a:pPr>
              <a:r>
                <a:rPr lang="en-US" kern="0" spc="-50" dirty="0">
                  <a:gradFill>
                    <a:gsLst>
                      <a:gs pos="0">
                        <a:srgbClr val="FFFFFF"/>
                      </a:gs>
                      <a:gs pos="100000">
                        <a:srgbClr val="FFFFFF"/>
                      </a:gs>
                    </a:gsLst>
                    <a:lin ang="5400000" scaled="0"/>
                  </a:gradFill>
                  <a:ea typeface="Segoe UI" pitchFamily="34" charset="0"/>
                  <a:cs typeface="Segoe UI" pitchFamily="34" charset="0"/>
                </a:rPr>
                <a:t>Help Secure Your</a:t>
              </a:r>
              <a:br>
                <a:rPr lang="en-US" kern="0" spc="-50" dirty="0">
                  <a:gradFill>
                    <a:gsLst>
                      <a:gs pos="0">
                        <a:srgbClr val="FFFFFF"/>
                      </a:gs>
                      <a:gs pos="100000">
                        <a:srgbClr val="FFFFFF"/>
                      </a:gs>
                    </a:gsLst>
                    <a:lin ang="5400000" scaled="0"/>
                  </a:gradFill>
                  <a:ea typeface="Segoe UI" pitchFamily="34" charset="0"/>
                  <a:cs typeface="Segoe UI" pitchFamily="34" charset="0"/>
                </a:rPr>
              </a:br>
              <a:r>
                <a:rPr lang="en-US" kern="0" spc="-50" dirty="0">
                  <a:gradFill>
                    <a:gsLst>
                      <a:gs pos="0">
                        <a:srgbClr val="FFFFFF"/>
                      </a:gs>
                      <a:gs pos="100000">
                        <a:srgbClr val="FFFFFF"/>
                      </a:gs>
                    </a:gsLst>
                    <a:lin ang="5400000" scaled="0"/>
                  </a:gradFill>
                  <a:ea typeface="Segoe UI" pitchFamily="34" charset="0"/>
                  <a:cs typeface="Segoe UI" pitchFamily="34" charset="0"/>
                </a:rPr>
                <a:t>Devices &amp; Data</a:t>
              </a:r>
            </a:p>
          </p:txBody>
        </p:sp>
        <p:pic>
          <p:nvPicPr>
            <p:cNvPr id="53" name="Picture 2" descr="C:\Users\v-junyo\Desktop\us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2053" y="6666853"/>
              <a:ext cx="338445" cy="139229"/>
            </a:xfrm>
            <a:prstGeom prst="rect">
              <a:avLst/>
            </a:prstGeom>
            <a:noFill/>
            <a:extLst>
              <a:ext uri="{909E8E84-426E-40DD-AFC4-6F175D3DCCD1}">
                <a14:hiddenFill xmlns:a14="http://schemas.microsoft.com/office/drawing/2010/main">
                  <a:solidFill>
                    <a:srgbClr val="FFFFFF"/>
                  </a:solidFill>
                </a14:hiddenFill>
              </a:ext>
            </a:extLst>
          </p:spPr>
        </p:pic>
        <p:sp>
          <p:nvSpPr>
            <p:cNvPr id="54" name="Freeform 20"/>
            <p:cNvSpPr>
              <a:spLocks noChangeAspect="1" noEditPoints="1"/>
            </p:cNvSpPr>
            <p:nvPr/>
          </p:nvSpPr>
          <p:spPr bwMode="black">
            <a:xfrm>
              <a:off x="7907980" y="6588128"/>
              <a:ext cx="457200" cy="296679"/>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pPr defTabSz="914363"/>
              <a:endParaRPr lang="en-US" sz="900" dirty="0">
                <a:solidFill>
                  <a:srgbClr val="FFFFFF"/>
                </a:solidFill>
              </a:endParaRPr>
            </a:p>
          </p:txBody>
        </p:sp>
      </p:grpSp>
      <p:grpSp>
        <p:nvGrpSpPr>
          <p:cNvPr id="55" name="Group 54"/>
          <p:cNvGrpSpPr/>
          <p:nvPr/>
        </p:nvGrpSpPr>
        <p:grpSpPr>
          <a:xfrm>
            <a:off x="9000198" y="3228302"/>
            <a:ext cx="2606040" cy="914400"/>
            <a:chOff x="3282654" y="2642264"/>
            <a:chExt cx="2606040" cy="914400"/>
          </a:xfrm>
        </p:grpSpPr>
        <p:sp>
          <p:nvSpPr>
            <p:cNvPr id="56" name="Rectangle 55"/>
            <p:cNvSpPr/>
            <p:nvPr/>
          </p:nvSpPr>
          <p:spPr bwMode="auto">
            <a:xfrm>
              <a:off x="3282654" y="2642264"/>
              <a:ext cx="2606040" cy="914400"/>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lnSpc>
                  <a:spcPts val="1900"/>
                </a:lnSpc>
                <a:spcBef>
                  <a:spcPct val="0"/>
                </a:spcBef>
                <a:spcAft>
                  <a:spcPct val="0"/>
                </a:spcAft>
                <a:defRPr/>
              </a:pPr>
              <a:r>
                <a:rPr lang="en-US" kern="0" spc="-50" dirty="0">
                  <a:gradFill>
                    <a:gsLst>
                      <a:gs pos="0">
                        <a:srgbClr val="FFFFFF"/>
                      </a:gs>
                      <a:gs pos="100000">
                        <a:srgbClr val="FFFFFF"/>
                      </a:gs>
                    </a:gsLst>
                    <a:lin ang="5400000" scaled="0"/>
                  </a:gradFill>
                  <a:ea typeface="Segoe UI" pitchFamily="34" charset="0"/>
                  <a:cs typeface="Segoe UI" pitchFamily="34" charset="0"/>
                </a:rPr>
                <a:t>Work </a:t>
              </a:r>
              <a:br>
                <a:rPr lang="en-US" kern="0" spc="-50" dirty="0">
                  <a:gradFill>
                    <a:gsLst>
                      <a:gs pos="0">
                        <a:srgbClr val="FFFFFF"/>
                      </a:gs>
                      <a:gs pos="100000">
                        <a:srgbClr val="FFFFFF"/>
                      </a:gs>
                    </a:gsLst>
                    <a:lin ang="5400000" scaled="0"/>
                  </a:gradFill>
                  <a:ea typeface="Segoe UI" pitchFamily="34" charset="0"/>
                  <a:cs typeface="Segoe UI" pitchFamily="34" charset="0"/>
                </a:rPr>
              </a:br>
              <a:r>
                <a:rPr lang="en-US" kern="0" spc="-50" dirty="0">
                  <a:gradFill>
                    <a:gsLst>
                      <a:gs pos="0">
                        <a:srgbClr val="FFFFFF"/>
                      </a:gs>
                      <a:gs pos="100000">
                        <a:srgbClr val="FFFFFF"/>
                      </a:gs>
                    </a:gsLst>
                    <a:lin ang="5400000" scaled="0"/>
                  </a:gradFill>
                  <a:ea typeface="Segoe UI" pitchFamily="34" charset="0"/>
                  <a:cs typeface="Segoe UI" pitchFamily="34" charset="0"/>
                </a:rPr>
                <a:t>Anywhere*</a:t>
              </a:r>
            </a:p>
          </p:txBody>
        </p:sp>
        <p:grpSp>
          <p:nvGrpSpPr>
            <p:cNvPr id="57" name="Group 115"/>
            <p:cNvGrpSpPr/>
            <p:nvPr/>
          </p:nvGrpSpPr>
          <p:grpSpPr>
            <a:xfrm>
              <a:off x="4756826" y="2686452"/>
              <a:ext cx="1017629" cy="832606"/>
              <a:chOff x="3406043" y="4448523"/>
              <a:chExt cx="1005840" cy="822960"/>
            </a:xfrm>
          </p:grpSpPr>
          <p:sp>
            <p:nvSpPr>
              <p:cNvPr id="58" name="Rectangle 57"/>
              <p:cNvSpPr/>
              <p:nvPr/>
            </p:nvSpPr>
            <p:spPr bwMode="auto">
              <a:xfrm>
                <a:off x="3406043" y="4448523"/>
                <a:ext cx="1005840" cy="822960"/>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lnSpc>
                    <a:spcPts val="1900"/>
                  </a:lnSpc>
                  <a:spcBef>
                    <a:spcPct val="0"/>
                  </a:spcBef>
                  <a:spcAft>
                    <a:spcPct val="0"/>
                  </a:spcAft>
                  <a:defRPr/>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59" name="Picture 58"/>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3497483" y="4533793"/>
                <a:ext cx="822960" cy="661947"/>
              </a:xfrm>
              <a:prstGeom prst="rect">
                <a:avLst/>
              </a:prstGeom>
            </p:spPr>
          </p:pic>
        </p:grpSp>
      </p:grpSp>
      <p:grpSp>
        <p:nvGrpSpPr>
          <p:cNvPr id="60" name="Group 59"/>
          <p:cNvGrpSpPr/>
          <p:nvPr/>
        </p:nvGrpSpPr>
        <p:grpSpPr>
          <a:xfrm>
            <a:off x="9000198" y="4535705"/>
            <a:ext cx="2606040" cy="914400"/>
            <a:chOff x="9038412" y="4289774"/>
            <a:chExt cx="2606040" cy="914400"/>
          </a:xfrm>
        </p:grpSpPr>
        <p:sp>
          <p:nvSpPr>
            <p:cNvPr id="61" name="Rectangle 60"/>
            <p:cNvSpPr/>
            <p:nvPr/>
          </p:nvSpPr>
          <p:spPr bwMode="auto">
            <a:xfrm>
              <a:off x="9038412" y="4289774"/>
              <a:ext cx="2606040" cy="914400"/>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lnSpc>
                  <a:spcPts val="1900"/>
                </a:lnSpc>
                <a:spcBef>
                  <a:spcPct val="0"/>
                </a:spcBef>
                <a:spcAft>
                  <a:spcPct val="0"/>
                </a:spcAft>
              </a:pPr>
              <a:r>
                <a:rPr lang="en-US" kern="0" spc="-50" dirty="0">
                  <a:solidFill>
                    <a:srgbClr val="FFFFFF"/>
                  </a:solidFill>
                  <a:ea typeface="Segoe UI" pitchFamily="34" charset="0"/>
                  <a:cs typeface="Segoe UI" pitchFamily="34" charset="0"/>
                </a:rPr>
                <a:t>Support Mobile Workforce </a:t>
              </a:r>
            </a:p>
          </p:txBody>
        </p:sp>
        <p:pic>
          <p:nvPicPr>
            <p:cNvPr id="62" name="Picture 3" descr="C:\Users\v-junyo\Desktop\Dropbox\ZumTeam\Team_Resources\Design Resources\Icons\Metro_Style_Icons\paper_plane_64.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847899" y="4485199"/>
              <a:ext cx="503802" cy="5038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3013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750" fill="hold"/>
                                        <p:tgtEl>
                                          <p:spTgt spid="51"/>
                                        </p:tgtEl>
                                        <p:attrNameLst>
                                          <p:attrName>ppt_x</p:attrName>
                                        </p:attrNameLst>
                                      </p:cBhvr>
                                      <p:tavLst>
                                        <p:tav tm="0">
                                          <p:val>
                                            <p:strVal val="#ppt_x"/>
                                          </p:val>
                                        </p:tav>
                                        <p:tav tm="100000">
                                          <p:val>
                                            <p:strVal val="#ppt_x"/>
                                          </p:val>
                                        </p:tav>
                                      </p:tavLst>
                                    </p:anim>
                                    <p:anim calcmode="lin" valueType="num">
                                      <p:cBhvr additive="base">
                                        <p:cTn id="8" dur="75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75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750" fill="hold"/>
                                        <p:tgtEl>
                                          <p:spTgt spid="43"/>
                                        </p:tgtEl>
                                        <p:attrNameLst>
                                          <p:attrName>ppt_x</p:attrName>
                                        </p:attrNameLst>
                                      </p:cBhvr>
                                      <p:tavLst>
                                        <p:tav tm="0">
                                          <p:val>
                                            <p:strVal val="#ppt_x"/>
                                          </p:val>
                                        </p:tav>
                                        <p:tav tm="100000">
                                          <p:val>
                                            <p:strVal val="#ppt_x"/>
                                          </p:val>
                                        </p:tav>
                                      </p:tavLst>
                                    </p:anim>
                                    <p:anim calcmode="lin" valueType="num">
                                      <p:cBhvr additive="base">
                                        <p:cTn id="12" dur="75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5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750" fill="hold"/>
                                        <p:tgtEl>
                                          <p:spTgt spid="55"/>
                                        </p:tgtEl>
                                        <p:attrNameLst>
                                          <p:attrName>ppt_x</p:attrName>
                                        </p:attrNameLst>
                                      </p:cBhvr>
                                      <p:tavLst>
                                        <p:tav tm="0">
                                          <p:val>
                                            <p:strVal val="#ppt_x"/>
                                          </p:val>
                                        </p:tav>
                                        <p:tav tm="100000">
                                          <p:val>
                                            <p:strVal val="#ppt_x"/>
                                          </p:val>
                                        </p:tav>
                                      </p:tavLst>
                                    </p:anim>
                                    <p:anim calcmode="lin" valueType="num">
                                      <p:cBhvr additive="base">
                                        <p:cTn id="16" dur="75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750" fill="hold"/>
                                        <p:tgtEl>
                                          <p:spTgt spid="60"/>
                                        </p:tgtEl>
                                        <p:attrNameLst>
                                          <p:attrName>ppt_x</p:attrName>
                                        </p:attrNameLst>
                                      </p:cBhvr>
                                      <p:tavLst>
                                        <p:tav tm="0">
                                          <p:val>
                                            <p:strVal val="#ppt_x"/>
                                          </p:val>
                                        </p:tav>
                                        <p:tav tm="100000">
                                          <p:val>
                                            <p:strVal val="#ppt_x"/>
                                          </p:val>
                                        </p:tav>
                                      </p:tavLst>
                                    </p:anim>
                                    <p:anim calcmode="lin" valueType="num">
                                      <p:cBhvr additive="base">
                                        <p:cTn id="20" dur="75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ux0IjWTk2fqiaDiSAuRw"/>
</p:tagLst>
</file>

<file path=ppt/theme/theme1.xml><?xml version="1.0" encoding="utf-8"?>
<a:theme xmlns:a="http://schemas.openxmlformats.org/drawingml/2006/main" name="TechEd_2013_Identity_GABAG">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TechEd_2013_Identity_GABAG</Template>
  <TotalTime>2334</TotalTime>
  <Words>1954</Words>
  <Application>Microsoft Office PowerPoint</Application>
  <PresentationFormat>Custom</PresentationFormat>
  <Paragraphs>248</Paragraphs>
  <Slides>23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Wingdings</vt:lpstr>
      <vt:lpstr>Arial</vt:lpstr>
      <vt:lpstr>Segoe WP</vt:lpstr>
      <vt:lpstr>Segoe UI Light</vt:lpstr>
      <vt:lpstr>Segoe Light</vt:lpstr>
      <vt:lpstr>Segoe UI</vt:lpstr>
      <vt:lpstr>Consolas</vt:lpstr>
      <vt:lpstr>TechEd_2013_Identity_GABAG</vt:lpstr>
      <vt:lpstr>PowerPoint Presentation</vt:lpstr>
      <vt:lpstr>Identity Infrastructure Fundamentals and Key Capabilities</vt:lpstr>
      <vt:lpstr>Objectives </vt:lpstr>
      <vt:lpstr>Trends </vt:lpstr>
      <vt:lpstr>Challenges – Access Control </vt:lpstr>
      <vt:lpstr>Challenges – Access Control  Secure access for BYOD </vt:lpstr>
      <vt:lpstr>Challenges – Access Control  Customer/partner access to data    </vt:lpstr>
      <vt:lpstr>Challenges – Infrastructure Management  </vt:lpstr>
      <vt:lpstr>Challenges – Security </vt:lpstr>
      <vt:lpstr>Importance of Identity </vt:lpstr>
      <vt:lpstr>4 Pillars - How Microsoft Views Identity </vt:lpstr>
      <vt:lpstr>Administration - establish a centralized, accurate view of an identity     </vt:lpstr>
      <vt:lpstr>Auditing - who did what, when, and how did they get access to it?  </vt:lpstr>
      <vt:lpstr>Authentication - how much assurance is “enough”? </vt:lpstr>
      <vt:lpstr>Demo  Multi-factor authentication via AD FS based on user’s group membership data</vt:lpstr>
      <vt:lpstr>Authorization - making the best access control decision possible </vt:lpstr>
      <vt:lpstr>Demo  Multi-factor authorization via AD FS based on user group membership data</vt:lpstr>
      <vt:lpstr>Related content</vt:lpstr>
      <vt:lpstr>Resources</vt:lpstr>
      <vt:lpstr>Resources</vt:lpstr>
      <vt:lpstr>Complete an evaluation on CommNet and enter to win!</vt:lpstr>
      <vt:lpstr>Evaluate this session</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ATC-B209: Identity Infrastructure Fundamentals and Essential Capabilities</dc:title>
  <dc:subject>TechEd 2013</dc:subject>
  <dc:creator>Gayana Bagdasaryan</dc:creator>
  <cp:keywords>TechEd 2013</cp:keywords>
  <dc:description>Template by: Jordan Cayabyab, Artitudes Design, Inc.
Formatting by: Kate Kuzel, Silver Fox Productions, Inc.
Audience Type: Internal/External</dc:description>
  <cp:lastModifiedBy>Shows</cp:lastModifiedBy>
  <cp:revision>48</cp:revision>
  <dcterms:created xsi:type="dcterms:W3CDTF">2013-05-02T18:45:48Z</dcterms:created>
  <dcterms:modified xsi:type="dcterms:W3CDTF">2013-06-04T22:35:20Z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