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8.xml" ContentType="application/vnd.openxmlformats-officedocument.presentationml.tags+xml"/>
  <Override PartName="/ppt/notesSlides/notesSlide15.xml" ContentType="application/vnd.openxmlformats-officedocument.presentationml.notesSlide+xml"/>
  <Override PartName="/ppt/tags/tag9.xml" ContentType="application/vnd.openxmlformats-officedocument.presentationml.tags+xml"/>
  <Override PartName="/ppt/notesSlides/notesSlide16.xml" ContentType="application/vnd.openxmlformats-officedocument.presentationml.notesSlide+xml"/>
  <Override PartName="/ppt/tags/tag10.xml" ContentType="application/vnd.openxmlformats-officedocument.presentationml.tags+xml"/>
  <Override PartName="/ppt/notesSlides/notesSlide17.xml" ContentType="application/vnd.openxmlformats-officedocument.presentationml.notesSlide+xml"/>
  <Override PartName="/ppt/tags/tag11.xml" ContentType="application/vnd.openxmlformats-officedocument.presentationml.tags+xml"/>
  <Override PartName="/ppt/notesSlides/notesSlide18.xml" ContentType="application/vnd.openxmlformats-officedocument.presentationml.notesSlide+xml"/>
  <Override PartName="/ppt/tags/tag12.xml" ContentType="application/vnd.openxmlformats-officedocument.presentationml.tags+xml"/>
  <Override PartName="/ppt/notesSlides/notesSlide19.xml" ContentType="application/vnd.openxmlformats-officedocument.presentationml.notesSlide+xml"/>
  <Override PartName="/ppt/tags/tag13.xml" ContentType="application/vnd.openxmlformats-officedocument.presentationml.tags+xml"/>
  <Override PartName="/ppt/notesSlides/notesSlide20.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15.xml" ContentType="application/vnd.openxmlformats-officedocument.presentationml.tags+xml"/>
  <Override PartName="/ppt/notesSlides/notesSlide22.xml" ContentType="application/vnd.openxmlformats-officedocument.presentationml.notesSlide+xml"/>
  <Override PartName="/ppt/tags/tag16.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48"/>
  </p:notesMasterIdLst>
  <p:handoutMasterIdLst>
    <p:handoutMasterId r:id="rId49"/>
  </p:handoutMasterIdLst>
  <p:sldIdLst>
    <p:sldId id="1135" r:id="rId5"/>
    <p:sldId id="1054" r:id="rId6"/>
    <p:sldId id="1181" r:id="rId7"/>
    <p:sldId id="1202" r:id="rId8"/>
    <p:sldId id="1199" r:id="rId9"/>
    <p:sldId id="1184" r:id="rId10"/>
    <p:sldId id="1185" r:id="rId11"/>
    <p:sldId id="1200" r:id="rId12"/>
    <p:sldId id="1203" r:id="rId13"/>
    <p:sldId id="1157" r:id="rId14"/>
    <p:sldId id="1159" r:id="rId15"/>
    <p:sldId id="1211" r:id="rId16"/>
    <p:sldId id="1213" r:id="rId17"/>
    <p:sldId id="1212" r:id="rId18"/>
    <p:sldId id="1158" r:id="rId19"/>
    <p:sldId id="1186" r:id="rId20"/>
    <p:sldId id="1160" r:id="rId21"/>
    <p:sldId id="1205" r:id="rId22"/>
    <p:sldId id="1172" r:id="rId23"/>
    <p:sldId id="1173" r:id="rId24"/>
    <p:sldId id="1206" r:id="rId25"/>
    <p:sldId id="1201" r:id="rId26"/>
    <p:sldId id="1189" r:id="rId27"/>
    <p:sldId id="1208" r:id="rId28"/>
    <p:sldId id="1180" r:id="rId29"/>
    <p:sldId id="1204" r:id="rId30"/>
    <p:sldId id="1210" r:id="rId31"/>
    <p:sldId id="1169" r:id="rId32"/>
    <p:sldId id="1162" r:id="rId33"/>
    <p:sldId id="1163" r:id="rId34"/>
    <p:sldId id="1164" r:id="rId35"/>
    <p:sldId id="1165" r:id="rId36"/>
    <p:sldId id="1166" r:id="rId37"/>
    <p:sldId id="1167" r:id="rId38"/>
    <p:sldId id="1168" r:id="rId39"/>
    <p:sldId id="1214" r:id="rId40"/>
    <p:sldId id="1215" r:id="rId41"/>
    <p:sldId id="1217" r:id="rId42"/>
    <p:sldId id="1218" r:id="rId43"/>
    <p:sldId id="1219" r:id="rId44"/>
    <p:sldId id="1220" r:id="rId45"/>
    <p:sldId id="1221" r:id="rId46"/>
    <p:sldId id="1076" r:id="rId47"/>
  </p:sldIdLst>
  <p:sldSz cx="12436475" cy="6994525"/>
  <p:notesSz cx="6858000" cy="9144000"/>
  <p:embeddedFontLst>
    <p:embeddedFont>
      <p:font typeface="Calibri" panose="020F0502020204030204" pitchFamily="34" charset="0"/>
      <p:regular r:id="rId50"/>
      <p:bold r:id="rId51"/>
      <p:italic r:id="rId52"/>
      <p:boldItalic r:id="rId53"/>
    </p:embeddedFont>
    <p:embeddedFont>
      <p:font typeface="Segoe UI Semibold" panose="020B0702040204020203" pitchFamily="34" charset="0"/>
      <p:bold r:id="rId54"/>
      <p:boldItalic r:id="rId55"/>
    </p:embeddedFont>
    <p:embeddedFont>
      <p:font typeface="Segoe UI Light" panose="020B0502040204020203" pitchFamily="34" charset="0"/>
      <p:regular r:id="rId56"/>
      <p:italic r:id="rId57"/>
    </p:embeddedFont>
    <p:embeddedFont>
      <p:font typeface="Segoe" panose="020B0502040504020203" pitchFamily="34" charset="0"/>
      <p:regular r:id="rId58"/>
      <p:bold r:id="rId59"/>
      <p:italic r:id="rId60"/>
      <p:boldItalic r:id="rId61"/>
    </p:embeddedFont>
    <p:embeddedFont>
      <p:font typeface="Segoe UI" panose="020B0502040204020203" pitchFamily="34" charset="0"/>
      <p:regular r:id="rId62"/>
      <p:bold r:id="rId63"/>
      <p:italic r:id="rId64"/>
      <p:boldItalic r:id="rId65"/>
    </p:embeddedFont>
    <p:embeddedFont>
      <p:font typeface="Consolas" panose="020B0609020204030204" pitchFamily="49" charset="0"/>
      <p:regular r:id="rId66"/>
      <p:bold r:id="rId67"/>
      <p:italic r:id="rId68"/>
      <p:boldItalic r:id="rId69"/>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054"/>
            <p14:sldId id="1181"/>
            <p14:sldId id="1202"/>
            <p14:sldId id="1199"/>
            <p14:sldId id="1184"/>
            <p14:sldId id="1185"/>
            <p14:sldId id="1200"/>
            <p14:sldId id="1203"/>
            <p14:sldId id="1157"/>
            <p14:sldId id="1159"/>
            <p14:sldId id="1211"/>
            <p14:sldId id="1213"/>
            <p14:sldId id="1212"/>
            <p14:sldId id="1158"/>
            <p14:sldId id="1186"/>
            <p14:sldId id="1160"/>
            <p14:sldId id="1205"/>
            <p14:sldId id="1172"/>
            <p14:sldId id="1173"/>
            <p14:sldId id="1206"/>
            <p14:sldId id="1201"/>
            <p14:sldId id="1189"/>
            <p14:sldId id="1208"/>
            <p14:sldId id="1180"/>
            <p14:sldId id="1204"/>
            <p14:sldId id="1210"/>
            <p14:sldId id="1169"/>
            <p14:sldId id="1162"/>
            <p14:sldId id="1163"/>
            <p14:sldId id="1164"/>
            <p14:sldId id="1165"/>
            <p14:sldId id="1166"/>
            <p14:sldId id="1167"/>
            <p14:sldId id="1168"/>
            <p14:sldId id="1214"/>
            <p14:sldId id="1215"/>
          </p14:sldIdLst>
        </p14:section>
        <p14:section name="Special content" id="{6925D2A1-AD53-4951-AB34-79DFA02CD676}">
          <p14:sldIdLst>
            <p14:sldId id="1217"/>
            <p14:sldId id="1218"/>
            <p14:sldId id="1219"/>
            <p14:sldId id="1220"/>
            <p14:sldId id="1221"/>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72" autoAdjust="0"/>
    <p:restoredTop sz="80410" autoAdjust="0"/>
  </p:normalViewPr>
  <p:slideViewPr>
    <p:cSldViewPr snapToGrid="0">
      <p:cViewPr varScale="1">
        <p:scale>
          <a:sx n="81" d="100"/>
          <a:sy n="81" d="100"/>
        </p:scale>
        <p:origin x="60" y="90"/>
      </p:cViewPr>
      <p:guideLst>
        <p:guide orient="horz" pos="2203"/>
        <p:guide pos="3917"/>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notesViewPr>
    <p:cSldViewPr snapToGrid="0" showGuides="1">
      <p:cViewPr>
        <p:scale>
          <a:sx n="41" d="100"/>
          <a:sy n="41" d="100"/>
        </p:scale>
        <p:origin x="-2952" y="-53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font" Target="fonts/font1.fntdata"/><Relationship Id="rId55" Type="http://schemas.openxmlformats.org/officeDocument/2006/relationships/font" Target="fonts/font6.fntdata"/><Relationship Id="rId63" Type="http://schemas.openxmlformats.org/officeDocument/2006/relationships/font" Target="fonts/font14.fntdata"/><Relationship Id="rId68" Type="http://schemas.openxmlformats.org/officeDocument/2006/relationships/font" Target="fonts/font19.fntdata"/><Relationship Id="rId7" Type="http://schemas.openxmlformats.org/officeDocument/2006/relationships/slide" Target="slides/slide3.xml"/><Relationship Id="rId71"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font" Target="fonts/font4.fntdata"/><Relationship Id="rId58" Type="http://schemas.openxmlformats.org/officeDocument/2006/relationships/font" Target="fonts/font9.fntdata"/><Relationship Id="rId66" Type="http://schemas.openxmlformats.org/officeDocument/2006/relationships/font" Target="fonts/font17.fntdata"/><Relationship Id="rId7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57" Type="http://schemas.openxmlformats.org/officeDocument/2006/relationships/font" Target="fonts/font8.fntdata"/><Relationship Id="rId61" Type="http://schemas.openxmlformats.org/officeDocument/2006/relationships/font" Target="fonts/font1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3.fntdata"/><Relationship Id="rId60" Type="http://schemas.openxmlformats.org/officeDocument/2006/relationships/font" Target="fonts/font11.fntdata"/><Relationship Id="rId65" Type="http://schemas.openxmlformats.org/officeDocument/2006/relationships/font" Target="fonts/font16.fntdata"/><Relationship Id="rId73"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openxmlformats.org/officeDocument/2006/relationships/font" Target="fonts/font7.fntdata"/><Relationship Id="rId64" Type="http://schemas.openxmlformats.org/officeDocument/2006/relationships/font" Target="fonts/font15.fntdata"/><Relationship Id="rId69" Type="http://schemas.openxmlformats.org/officeDocument/2006/relationships/font" Target="fonts/font20.fntdata"/><Relationship Id="rId8" Type="http://schemas.openxmlformats.org/officeDocument/2006/relationships/slide" Target="slides/slide4.xml"/><Relationship Id="rId51" Type="http://schemas.openxmlformats.org/officeDocument/2006/relationships/font" Target="fonts/font2.fntdata"/><Relationship Id="rId72"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font" Target="fonts/font10.fntdata"/><Relationship Id="rId67" Type="http://schemas.openxmlformats.org/officeDocument/2006/relationships/font" Target="fonts/font18.fntdata"/><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font" Target="fonts/font5.fntdata"/><Relationship Id="rId62" Type="http://schemas.openxmlformats.org/officeDocument/2006/relationships/font" Target="fonts/font13.fntdata"/><Relationship Id="rId7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file:///C:\Users\tomholl\Documents\Hybrid%20CLT\Hybrid%20IT%20migration%20journey.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percentStacked"/>
        <c:varyColors val="0"/>
        <c:ser>
          <c:idx val="3"/>
          <c:order val="0"/>
          <c:tx>
            <c:strRef>
              <c:f>Sheet1!$A$4</c:f>
              <c:strCache>
                <c:ptCount val="1"/>
                <c:pt idx="0">
                  <c:v>Traditional IT</c:v>
                </c:pt>
              </c:strCache>
            </c:strRef>
          </c:tx>
          <c:cat>
            <c:numRef>
              <c:f>Sheet1!$B$1:$H$1</c:f>
              <c:numCache>
                <c:formatCode>General</c:formatCode>
                <c:ptCount val="7"/>
              </c:numCache>
            </c:numRef>
          </c:cat>
          <c:val>
            <c:numRef>
              <c:f>Sheet1!$B$4:$H$4</c:f>
              <c:numCache>
                <c:formatCode>General</c:formatCode>
                <c:ptCount val="7"/>
                <c:pt idx="0">
                  <c:v>10</c:v>
                </c:pt>
                <c:pt idx="1">
                  <c:v>9</c:v>
                </c:pt>
                <c:pt idx="2">
                  <c:v>4</c:v>
                </c:pt>
                <c:pt idx="3">
                  <c:v>2</c:v>
                </c:pt>
                <c:pt idx="4">
                  <c:v>1</c:v>
                </c:pt>
                <c:pt idx="5">
                  <c:v>1</c:v>
                </c:pt>
                <c:pt idx="6">
                  <c:v>1</c:v>
                </c:pt>
              </c:numCache>
            </c:numRef>
          </c:val>
        </c:ser>
        <c:ser>
          <c:idx val="2"/>
          <c:order val="1"/>
          <c:tx>
            <c:strRef>
              <c:f>Sheet1!$A$3</c:f>
              <c:strCache>
                <c:ptCount val="1"/>
                <c:pt idx="0">
                  <c:v>Private Cloud</c:v>
                </c:pt>
              </c:strCache>
            </c:strRef>
          </c:tx>
          <c:cat>
            <c:numRef>
              <c:f>Sheet1!$B$1:$H$1</c:f>
              <c:numCache>
                <c:formatCode>General</c:formatCode>
                <c:ptCount val="7"/>
              </c:numCache>
            </c:numRef>
          </c:cat>
          <c:val>
            <c:numRef>
              <c:f>Sheet1!$B$3:$H$3</c:f>
              <c:numCache>
                <c:formatCode>General</c:formatCode>
                <c:ptCount val="7"/>
                <c:pt idx="0">
                  <c:v>0</c:v>
                </c:pt>
                <c:pt idx="1">
                  <c:v>1</c:v>
                </c:pt>
                <c:pt idx="2">
                  <c:v>5</c:v>
                </c:pt>
                <c:pt idx="3">
                  <c:v>5</c:v>
                </c:pt>
                <c:pt idx="4">
                  <c:v>2</c:v>
                </c:pt>
                <c:pt idx="5">
                  <c:v>1</c:v>
                </c:pt>
                <c:pt idx="6">
                  <c:v>1</c:v>
                </c:pt>
              </c:numCache>
            </c:numRef>
          </c:val>
        </c:ser>
        <c:ser>
          <c:idx val="1"/>
          <c:order val="2"/>
          <c:tx>
            <c:strRef>
              <c:f>Sheet1!$A$2</c:f>
              <c:strCache>
                <c:ptCount val="1"/>
                <c:pt idx="0">
                  <c:v>Public/Hosted Cloud</c:v>
                </c:pt>
              </c:strCache>
            </c:strRef>
          </c:tx>
          <c:cat>
            <c:numRef>
              <c:f>Sheet1!$B$1:$H$1</c:f>
              <c:numCache>
                <c:formatCode>General</c:formatCode>
                <c:ptCount val="7"/>
              </c:numCache>
            </c:numRef>
          </c:cat>
          <c:val>
            <c:numRef>
              <c:f>Sheet1!$B$2:$H$2</c:f>
              <c:numCache>
                <c:formatCode>General</c:formatCode>
                <c:ptCount val="7"/>
                <c:pt idx="0">
                  <c:v>0</c:v>
                </c:pt>
                <c:pt idx="1">
                  <c:v>0</c:v>
                </c:pt>
                <c:pt idx="2">
                  <c:v>1</c:v>
                </c:pt>
                <c:pt idx="3">
                  <c:v>3</c:v>
                </c:pt>
                <c:pt idx="4">
                  <c:v>7</c:v>
                </c:pt>
                <c:pt idx="5">
                  <c:v>8</c:v>
                </c:pt>
                <c:pt idx="6">
                  <c:v>8</c:v>
                </c:pt>
              </c:numCache>
            </c:numRef>
          </c:val>
        </c:ser>
        <c:dLbls>
          <c:showLegendKey val="0"/>
          <c:showVal val="0"/>
          <c:showCatName val="0"/>
          <c:showSerName val="0"/>
          <c:showPercent val="0"/>
          <c:showBubbleSize val="0"/>
        </c:dLbls>
        <c:axId val="538264824"/>
        <c:axId val="538265216"/>
      </c:areaChart>
      <c:catAx>
        <c:axId val="538264824"/>
        <c:scaling>
          <c:orientation val="minMax"/>
        </c:scaling>
        <c:delete val="0"/>
        <c:axPos val="b"/>
        <c:title>
          <c:tx>
            <c:rich>
              <a:bodyPr/>
              <a:lstStyle/>
              <a:p>
                <a:pPr>
                  <a:defRPr/>
                </a:pPr>
                <a:r>
                  <a:rPr lang="en-US"/>
                  <a:t>Time</a:t>
                </a:r>
              </a:p>
            </c:rich>
          </c:tx>
          <c:overlay val="0"/>
        </c:title>
        <c:numFmt formatCode="General" sourceLinked="1"/>
        <c:majorTickMark val="out"/>
        <c:minorTickMark val="none"/>
        <c:tickLblPos val="nextTo"/>
        <c:crossAx val="538265216"/>
        <c:crosses val="autoZero"/>
        <c:auto val="1"/>
        <c:lblAlgn val="ctr"/>
        <c:lblOffset val="100"/>
        <c:noMultiLvlLbl val="0"/>
      </c:catAx>
      <c:valAx>
        <c:axId val="538265216"/>
        <c:scaling>
          <c:orientation val="minMax"/>
        </c:scaling>
        <c:delete val="0"/>
        <c:axPos val="l"/>
        <c:majorGridlines/>
        <c:title>
          <c:tx>
            <c:rich>
              <a:bodyPr rot="-5400000" vert="horz"/>
              <a:lstStyle/>
              <a:p>
                <a:pPr>
                  <a:defRPr/>
                </a:pPr>
                <a:r>
                  <a:rPr lang="en-AU" dirty="0" smtClean="0"/>
                  <a:t>Proportion of IT</a:t>
                </a:r>
                <a:r>
                  <a:rPr lang="en-AU" baseline="0" dirty="0" smtClean="0"/>
                  <a:t> Services</a:t>
                </a:r>
                <a:endParaRPr lang="en-AU" dirty="0"/>
              </a:p>
            </c:rich>
          </c:tx>
          <c:overlay val="0"/>
        </c:title>
        <c:numFmt formatCode="0%" sourceLinked="1"/>
        <c:majorTickMark val="out"/>
        <c:minorTickMark val="none"/>
        <c:tickLblPos val="nextTo"/>
        <c:crossAx val="538264824"/>
        <c:crosses val="autoZero"/>
        <c:crossBetween val="midCat"/>
      </c:valAx>
    </c:plotArea>
    <c:legend>
      <c:legendPos val="r"/>
      <c:overlay val="0"/>
      <c:txPr>
        <a:bodyPr/>
        <a:lstStyle/>
        <a:p>
          <a:pPr>
            <a:defRPr sz="1050"/>
          </a:pPr>
          <a:endParaRPr lang="en-US"/>
        </a:p>
      </c:txPr>
    </c:legend>
    <c:plotVisOnly val="1"/>
    <c:dispBlanksAs val="zero"/>
    <c:showDLblsOverMax val="0"/>
  </c:chart>
  <c:spPr>
    <a:solidFill>
      <a:srgbClr val="FFFFFF"/>
    </a:solidFill>
    <a:ln w="19050">
      <a:solidFill>
        <a:sysClr val="windowText" lastClr="000000"/>
      </a:solid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5308763487897"/>
          <c:y val="5.1400554097404502E-2"/>
          <c:w val="0.58459590988626098"/>
          <c:h val="0.83261956838728501"/>
        </c:manualLayout>
      </c:layout>
      <c:areaChart>
        <c:grouping val="stacked"/>
        <c:varyColors val="0"/>
        <c:ser>
          <c:idx val="3"/>
          <c:order val="0"/>
          <c:tx>
            <c:strRef>
              <c:f>'Workload Adoption Model'!$C$36</c:f>
              <c:strCache>
                <c:ptCount val="1"/>
                <c:pt idx="0">
                  <c:v>Migrated to IaaS</c:v>
                </c:pt>
              </c:strCache>
            </c:strRef>
          </c:tx>
          <c:spPr>
            <a:solidFill>
              <a:schemeClr val="tx1">
                <a:lumMod val="50000"/>
                <a:lumOff val="50000"/>
              </a:schemeClr>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Model'!$D$36:$N$36</c:f>
              <c:numCache>
                <c:formatCode>0%</c:formatCode>
                <c:ptCount val="11"/>
                <c:pt idx="0">
                  <c:v>1.125E-2</c:v>
                </c:pt>
                <c:pt idx="1">
                  <c:v>3.9690000000000003E-2</c:v>
                </c:pt>
                <c:pt idx="2">
                  <c:v>7.5451500000000005E-2</c:v>
                </c:pt>
                <c:pt idx="3">
                  <c:v>0.1154736</c:v>
                </c:pt>
                <c:pt idx="4">
                  <c:v>0.157365585</c:v>
                </c:pt>
                <c:pt idx="5">
                  <c:v>0.19929037499999999</c:v>
                </c:pt>
                <c:pt idx="6">
                  <c:v>0.23986589535</c:v>
                </c:pt>
                <c:pt idx="7">
                  <c:v>0.26344593251999998</c:v>
                </c:pt>
                <c:pt idx="8">
                  <c:v>0.26848239887700098</c:v>
                </c:pt>
                <c:pt idx="9">
                  <c:v>0.2698771126374</c:v>
                </c:pt>
                <c:pt idx="10">
                  <c:v>0.26830805965694998</c:v>
                </c:pt>
              </c:numCache>
            </c:numRef>
          </c:val>
        </c:ser>
        <c:ser>
          <c:idx val="4"/>
          <c:order val="1"/>
          <c:tx>
            <c:strRef>
              <c:f>'Workload Adoption Model'!$C$37</c:f>
              <c:strCache>
                <c:ptCount val="1"/>
                <c:pt idx="0">
                  <c:v>Not Migraged - ROI</c:v>
                </c:pt>
              </c:strCache>
            </c:strRef>
          </c:tx>
          <c:spPr>
            <a:solidFill>
              <a:schemeClr val="bg1">
                <a:lumMod val="65000"/>
              </a:schemeClr>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Model'!$D$37:$N$37</c:f>
              <c:numCache>
                <c:formatCode>0%</c:formatCode>
                <c:ptCount val="11"/>
                <c:pt idx="0">
                  <c:v>0.21375</c:v>
                </c:pt>
                <c:pt idx="1">
                  <c:v>0.24381</c:v>
                </c:pt>
                <c:pt idx="2">
                  <c:v>0.2525985</c:v>
                </c:pt>
                <c:pt idx="3">
                  <c:v>0.2453814</c:v>
                </c:pt>
                <c:pt idx="4">
                  <c:v>0.226452915</c:v>
                </c:pt>
                <c:pt idx="5">
                  <c:v>0.19929037499999999</c:v>
                </c:pt>
                <c:pt idx="6">
                  <c:v>0.16668646965</c:v>
                </c:pt>
                <c:pt idx="7">
                  <c:v>0.12397455648</c:v>
                </c:pt>
                <c:pt idx="8">
                  <c:v>8.0196041223000197E-2</c:v>
                </c:pt>
                <c:pt idx="9">
                  <c:v>4.3933483452600099E-2</c:v>
                </c:pt>
                <c:pt idx="10">
                  <c:v>1.41214768240501E-2</c:v>
                </c:pt>
              </c:numCache>
            </c:numRef>
          </c:val>
        </c:ser>
        <c:ser>
          <c:idx val="2"/>
          <c:order val="2"/>
          <c:tx>
            <c:strRef>
              <c:f>'Workload Adoption Model'!$C$35</c:f>
              <c:strCache>
                <c:ptCount val="1"/>
                <c:pt idx="0">
                  <c:v>Not Migrated - Technical</c:v>
                </c:pt>
              </c:strCache>
            </c:strRef>
          </c:tx>
          <c:spPr>
            <a:solidFill>
              <a:srgbClr val="C0C0C0"/>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Model'!$D$35:$N$35</c:f>
              <c:numCache>
                <c:formatCode>0%</c:formatCode>
                <c:ptCount val="11"/>
                <c:pt idx="0">
                  <c:v>0.67500000000000204</c:v>
                </c:pt>
                <c:pt idx="1">
                  <c:v>0.52649999999999997</c:v>
                </c:pt>
                <c:pt idx="2">
                  <c:v>0.40094999999999997</c:v>
                </c:pt>
                <c:pt idx="3">
                  <c:v>0.29524499999999998</c:v>
                </c:pt>
                <c:pt idx="4">
                  <c:v>0.20667150000000001</c:v>
                </c:pt>
                <c:pt idx="5">
                  <c:v>0.13286025000000001</c:v>
                </c:pt>
                <c:pt idx="6">
                  <c:v>7.1744534999999998E-2</c:v>
                </c:pt>
                <c:pt idx="7">
                  <c:v>4.3046721000000003E-2</c:v>
                </c:pt>
                <c:pt idx="8">
                  <c:v>3.8742048899999999E-2</c:v>
                </c:pt>
                <c:pt idx="9">
                  <c:v>3.4867844010000003E-2</c:v>
                </c:pt>
                <c:pt idx="10">
                  <c:v>3.1381059608999999E-2</c:v>
                </c:pt>
              </c:numCache>
            </c:numRef>
          </c:val>
        </c:ser>
        <c:ser>
          <c:idx val="0"/>
          <c:order val="3"/>
          <c:tx>
            <c:strRef>
              <c:f>'Workload Adoption Model'!$C$33</c:f>
              <c:strCache>
                <c:ptCount val="1"/>
                <c:pt idx="0">
                  <c:v>Replaced to Cloud</c:v>
                </c:pt>
              </c:strCache>
            </c:strRef>
          </c:tx>
          <c:spPr>
            <a:solidFill>
              <a:schemeClr val="accent1"/>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Model'!$D$33:$N$33</c:f>
              <c:numCache>
                <c:formatCode>0%</c:formatCode>
                <c:ptCount val="11"/>
                <c:pt idx="0">
                  <c:v>1.6E-2</c:v>
                </c:pt>
                <c:pt idx="1">
                  <c:v>3.8435200000000003E-2</c:v>
                </c:pt>
                <c:pt idx="2">
                  <c:v>6.6897518079999996E-2</c:v>
                </c:pt>
                <c:pt idx="3">
                  <c:v>0.100862448421888</c:v>
                </c:pt>
                <c:pt idx="4">
                  <c:v>0.13970519065006301</c:v>
                </c:pt>
                <c:pt idx="5">
                  <c:v>0.18271993111755999</c:v>
                </c:pt>
                <c:pt idx="6">
                  <c:v>0.230122175112741</c:v>
                </c:pt>
                <c:pt idx="7">
                  <c:v>0.28093411155530001</c:v>
                </c:pt>
                <c:pt idx="8">
                  <c:v>0.33414498730020897</c:v>
                </c:pt>
                <c:pt idx="9">
                  <c:v>0.38874509834159099</c:v>
                </c:pt>
                <c:pt idx="10">
                  <c:v>0.44375803949084702</c:v>
                </c:pt>
              </c:numCache>
            </c:numRef>
          </c:val>
        </c:ser>
        <c:ser>
          <c:idx val="1"/>
          <c:order val="4"/>
          <c:tx>
            <c:strRef>
              <c:f>'Workload Adoption Model'!$C$34</c:f>
              <c:strCache>
                <c:ptCount val="1"/>
                <c:pt idx="0">
                  <c:v>Replaced on Traditional</c:v>
                </c:pt>
              </c:strCache>
            </c:strRef>
          </c:tx>
          <c:spPr>
            <a:solidFill>
              <a:schemeClr val="accent1">
                <a:lumMod val="60000"/>
                <a:lumOff val="40000"/>
              </a:schemeClr>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Model'!$D$34:$N$34</c:f>
              <c:numCache>
                <c:formatCode>0%</c:formatCode>
                <c:ptCount val="11"/>
                <c:pt idx="0">
                  <c:v>8.4000000000000005E-2</c:v>
                </c:pt>
                <c:pt idx="1">
                  <c:v>0.1515648</c:v>
                </c:pt>
                <c:pt idx="2">
                  <c:v>0.20410248192</c:v>
                </c:pt>
                <c:pt idx="3">
                  <c:v>0.24303755157811199</c:v>
                </c:pt>
                <c:pt idx="4">
                  <c:v>0.269804809349939</c:v>
                </c:pt>
                <c:pt idx="5">
                  <c:v>0.28583906888244198</c:v>
                </c:pt>
                <c:pt idx="6">
                  <c:v>0.29158092488726001</c:v>
                </c:pt>
                <c:pt idx="7">
                  <c:v>0.288598678444701</c:v>
                </c:pt>
                <c:pt idx="8">
                  <c:v>0.27843452369979199</c:v>
                </c:pt>
                <c:pt idx="9">
                  <c:v>0.26257646155841002</c:v>
                </c:pt>
                <c:pt idx="10">
                  <c:v>0.242431364419153</c:v>
                </c:pt>
              </c:numCache>
            </c:numRef>
          </c:val>
        </c:ser>
        <c:ser>
          <c:idx val="5"/>
          <c:order val="5"/>
          <c:tx>
            <c:strRef>
              <c:f>'Workload Adoption Model'!$C$59</c:f>
              <c:strCache>
                <c:ptCount val="1"/>
                <c:pt idx="0">
                  <c:v>Net New Cloud</c:v>
                </c:pt>
              </c:strCache>
            </c:strRef>
          </c:tx>
          <c:spPr>
            <a:solidFill>
              <a:schemeClr val="accent3">
                <a:lumMod val="75000"/>
              </a:schemeClr>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Model'!$D$59:$N$59</c:f>
              <c:numCache>
                <c:formatCode>0%</c:formatCode>
                <c:ptCount val="11"/>
                <c:pt idx="0">
                  <c:v>0</c:v>
                </c:pt>
                <c:pt idx="1">
                  <c:v>4.9737648149319E-3</c:v>
                </c:pt>
                <c:pt idx="2">
                  <c:v>1.5041222612435E-2</c:v>
                </c:pt>
                <c:pt idx="3">
                  <c:v>3.20149316967238E-2</c:v>
                </c:pt>
                <c:pt idx="4">
                  <c:v>5.99558759974263E-2</c:v>
                </c:pt>
                <c:pt idx="5">
                  <c:v>0.105097647222718</c:v>
                </c:pt>
                <c:pt idx="6">
                  <c:v>0.16991624133515101</c:v>
                </c:pt>
                <c:pt idx="7">
                  <c:v>0.26371957958643699</c:v>
                </c:pt>
                <c:pt idx="8">
                  <c:v>0.39937189093123798</c:v>
                </c:pt>
                <c:pt idx="9">
                  <c:v>0.59542412531199596</c:v>
                </c:pt>
                <c:pt idx="10">
                  <c:v>0.87861757075910596</c:v>
                </c:pt>
              </c:numCache>
            </c:numRef>
          </c:val>
        </c:ser>
        <c:ser>
          <c:idx val="6"/>
          <c:order val="6"/>
          <c:tx>
            <c:strRef>
              <c:f>'Workload Adoption Model'!$C$60</c:f>
              <c:strCache>
                <c:ptCount val="1"/>
                <c:pt idx="0">
                  <c:v>Net New Traditional</c:v>
                </c:pt>
              </c:strCache>
            </c:strRef>
          </c:tx>
          <c:spPr>
            <a:solidFill>
              <a:schemeClr val="accent3">
                <a:lumMod val="60000"/>
                <a:lumOff val="40000"/>
              </a:schemeClr>
            </a:solidFill>
          </c:spPr>
          <c:cat>
            <c:numRef>
              <c:f>'Workload Adoption Model'!$D$16:$N$16</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'Workload Adoption Model'!$D$60:$N$60</c:f>
              <c:numCache>
                <c:formatCode>0%</c:formatCode>
                <c:ptCount val="11"/>
                <c:pt idx="0">
                  <c:v>0</c:v>
                </c:pt>
                <c:pt idx="1">
                  <c:v>8.8422485598789492E-3</c:v>
                </c:pt>
                <c:pt idx="2">
                  <c:v>1.83135842549614E-2</c:v>
                </c:pt>
                <c:pt idx="3">
                  <c:v>2.8087677064306302E-2</c:v>
                </c:pt>
                <c:pt idx="4">
                  <c:v>3.7392961323278601E-2</c:v>
                </c:pt>
                <c:pt idx="5">
                  <c:v>4.4706475890799603E-2</c:v>
                </c:pt>
                <c:pt idx="6">
                  <c:v>5.4303759616381099E-2</c:v>
                </c:pt>
                <c:pt idx="7">
                  <c:v>6.65578807745007E-2</c:v>
                </c:pt>
                <c:pt idx="8">
                  <c:v>8.1785541408746401E-2</c:v>
                </c:pt>
                <c:pt idx="9">
                  <c:v>0.100133732947509</c:v>
                </c:pt>
                <c:pt idx="10">
                  <c:v>0.121382429240894</c:v>
                </c:pt>
              </c:numCache>
            </c:numRef>
          </c:val>
        </c:ser>
        <c:dLbls>
          <c:showLegendKey val="0"/>
          <c:showVal val="0"/>
          <c:showCatName val="0"/>
          <c:showSerName val="0"/>
          <c:showPercent val="0"/>
          <c:showBubbleSize val="0"/>
        </c:dLbls>
        <c:axId val="538255416"/>
        <c:axId val="538259336"/>
      </c:areaChart>
      <c:catAx>
        <c:axId val="538255416"/>
        <c:scaling>
          <c:orientation val="minMax"/>
        </c:scaling>
        <c:delete val="0"/>
        <c:axPos val="b"/>
        <c:numFmt formatCode="General" sourceLinked="1"/>
        <c:majorTickMark val="out"/>
        <c:minorTickMark val="none"/>
        <c:tickLblPos val="nextTo"/>
        <c:crossAx val="538259336"/>
        <c:crosses val="autoZero"/>
        <c:auto val="1"/>
        <c:lblAlgn val="ctr"/>
        <c:lblOffset val="100"/>
        <c:noMultiLvlLbl val="0"/>
      </c:catAx>
      <c:valAx>
        <c:axId val="538259336"/>
        <c:scaling>
          <c:orientation val="minMax"/>
          <c:max val="2"/>
          <c:min val="0"/>
        </c:scaling>
        <c:delete val="0"/>
        <c:axPos val="l"/>
        <c:title>
          <c:tx>
            <c:rich>
              <a:bodyPr rot="-5400000" vert="horz"/>
              <a:lstStyle/>
              <a:p>
                <a:pPr>
                  <a:defRPr/>
                </a:pPr>
                <a:r>
                  <a:rPr lang="en-US"/>
                  <a:t>% of Existing App Portfolio</a:t>
                </a:r>
              </a:p>
            </c:rich>
          </c:tx>
          <c:overlay val="0"/>
        </c:title>
        <c:numFmt formatCode="0%" sourceLinked="1"/>
        <c:majorTickMark val="out"/>
        <c:minorTickMark val="none"/>
        <c:tickLblPos val="nextTo"/>
        <c:crossAx val="538255416"/>
        <c:crosses val="autoZero"/>
        <c:crossBetween val="midCat"/>
        <c:majorUnit val="1"/>
      </c:valAx>
    </c:plotArea>
    <c:legend>
      <c:legendPos val="r"/>
      <c:layout>
        <c:manualLayout>
          <c:xMode val="edge"/>
          <c:yMode val="edge"/>
          <c:x val="0.72903260558914695"/>
          <c:y val="3.75147210420574E-2"/>
          <c:w val="0.25501681430446299"/>
          <c:h val="0.91801035287255595"/>
        </c:manualLayout>
      </c:layout>
      <c:overlay val="0"/>
      <c:spPr>
        <a:solidFill>
          <a:srgbClr val="FFFFFF"/>
        </a:solidFill>
        <a:ln w="25400" cap="flat" cmpd="sng" algn="ctr">
          <a:noFill/>
          <a:prstDash val="solid"/>
        </a:ln>
        <a:effectLst/>
      </c:spPr>
    </c:legend>
    <c:plotVisOnly val="1"/>
    <c:dispBlanksAs val="zero"/>
    <c:showDLblsOverMax val="0"/>
  </c:chart>
  <c:spPr>
    <a:solidFill>
      <a:srgbClr val="FFFFFF"/>
    </a:solidFill>
    <a:ln w="25400" cap="flat" cmpd="sng" algn="ctr">
      <a:solidFill>
        <a:srgbClr val="595959"/>
      </a:solidFill>
      <a:prstDash val="solid"/>
    </a:ln>
    <a:effectLst/>
  </c:spPr>
  <c:txPr>
    <a:bodyPr/>
    <a:lstStyle/>
    <a:p>
      <a:pPr>
        <a:defRPr>
          <a:solidFill>
            <a:srgbClr val="595959"/>
          </a:solidFill>
          <a:latin typeface="+mn-lt"/>
          <a:ea typeface="+mn-ea"/>
          <a:cs typeface="+mn-cs"/>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6/3/2013 3:53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6/3/2013 3:53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6/3/2013 3:53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363" rtl="0" eaLnBrk="1" fontAlgn="auto" latinLnBrk="0" hangingPunct="1">
              <a:lnSpc>
                <a:spcPct val="90000"/>
              </a:lnSpc>
              <a:spcBef>
                <a:spcPts val="0"/>
              </a:spcBef>
              <a:spcAft>
                <a:spcPts val="333"/>
              </a:spcAft>
              <a:buClrTx/>
              <a:buSzTx/>
              <a:buFontTx/>
              <a:buNone/>
              <a:tabLst/>
              <a:defRPr/>
            </a:pPr>
            <a:endParaRPr kumimoji="0" lang="en-NZ" sz="900" b="1" strike="noStrike" kern="1200" noProof="0" dirty="0" smtClean="0">
              <a:solidFill>
                <a:schemeClr val="tx1"/>
              </a:solidFill>
              <a:latin typeface="Segoe UI" pitchFamily="34" charset="0"/>
              <a:ea typeface="Segoe UI" pitchFamily="34" charset="0"/>
              <a:cs typeface="Segoe UI" pitchFamily="34" charset="0"/>
            </a:endParaRPr>
          </a:p>
        </p:txBody>
      </p:sp>
      <p:sp>
        <p:nvSpPr>
          <p:cNvPr id="4" name="Header Placeholder 3"/>
          <p:cNvSpPr>
            <a:spLocks noGrp="1"/>
          </p:cNvSpPr>
          <p:nvPr>
            <p:ph type="hdr" sz="quarter" idx="10"/>
          </p:nvPr>
        </p:nvSpPr>
        <p:spPr/>
        <p:txBody>
          <a:bodyPr/>
          <a:lstStyle/>
          <a:p>
            <a:r>
              <a:rPr lang="en-US" dirty="0"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C45CF1A6-A092-40CA-9C4F-1360F5B5265D}" type="datetime1">
              <a:rPr lang="en-US" smtClean="0"/>
              <a:pPr/>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16</a:t>
            </a:fld>
            <a:endParaRPr lang="en-US" dirty="0"/>
          </a:p>
        </p:txBody>
      </p:sp>
    </p:spTree>
    <p:extLst>
      <p:ext uri="{BB962C8B-B14F-4D97-AF65-F5344CB8AC3E}">
        <p14:creationId xmlns:p14="http://schemas.microsoft.com/office/powerpoint/2010/main" val="13555061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36317780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5615067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bwMode="auto">
          <a:xfrm>
            <a:off x="701993" y="4416743"/>
            <a:ext cx="5606418" cy="4182112"/>
          </a:xfrm>
        </p:spPr>
        <p:txBody>
          <a:bodyPr wrap="square" numCol="1" anchor="t" anchorCtr="0" compatLnSpc="1">
            <a:prstTxWarp prst="textNoShape">
              <a:avLst/>
            </a:prstTxWarp>
            <a:normAutofit fontScale="55000" lnSpcReduction="20000"/>
          </a:bodyPr>
          <a:lstStyle/>
          <a:p>
            <a:endParaRPr lang="en-US" dirty="0"/>
          </a:p>
        </p:txBody>
      </p:sp>
      <p:sp>
        <p:nvSpPr>
          <p:cNvPr id="68612" name="Slide Number Placeholder 3"/>
          <p:cNvSpPr txBox="1">
            <a:spLocks noGrp="1"/>
          </p:cNvSpPr>
          <p:nvPr/>
        </p:nvSpPr>
        <p:spPr bwMode="auto">
          <a:xfrm>
            <a:off x="3971082" y="8830313"/>
            <a:ext cx="3037735" cy="464503"/>
          </a:xfrm>
          <a:prstGeom prst="rect">
            <a:avLst/>
          </a:prstGeom>
          <a:noFill/>
          <a:ln w="9525">
            <a:noFill/>
            <a:miter lim="800000"/>
            <a:headEnd/>
            <a:tailEnd/>
          </a:ln>
        </p:spPr>
        <p:txBody>
          <a:bodyPr lIns="93157" tIns="46577" rIns="93157" bIns="46577" anchor="b"/>
          <a:lstStyle/>
          <a:p>
            <a:pPr algn="r" defTabSz="914429"/>
            <a:fld id="{EF426E15-FCA3-417B-924D-08DC59A9E254}" type="slidenum">
              <a:rPr lang="en-US" sz="1200">
                <a:solidFill>
                  <a:srgbClr val="000000"/>
                </a:solidFill>
                <a:latin typeface="Calibri" pitchFamily="34" charset="0"/>
              </a:rPr>
              <a:pPr algn="r" defTabSz="914429"/>
              <a:t>23</a:t>
            </a:fld>
            <a:endParaRPr lang="en-US" sz="1200">
              <a:solidFill>
                <a:srgbClr val="000000"/>
              </a:solidFill>
              <a:latin typeface="Calibri" pitchFamily="34" charset="0"/>
            </a:endParaRPr>
          </a:p>
        </p:txBody>
      </p:sp>
    </p:spTree>
    <p:extLst>
      <p:ext uri="{BB962C8B-B14F-4D97-AF65-F5344CB8AC3E}">
        <p14:creationId xmlns:p14="http://schemas.microsoft.com/office/powerpoint/2010/main" val="772724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24</a:t>
            </a:fld>
            <a:endParaRPr lang="en-US" dirty="0"/>
          </a:p>
        </p:txBody>
      </p:sp>
    </p:spTree>
    <p:extLst>
      <p:ext uri="{BB962C8B-B14F-4D97-AF65-F5344CB8AC3E}">
        <p14:creationId xmlns:p14="http://schemas.microsoft.com/office/powerpoint/2010/main" val="320074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spcBef>
                <a:spcPct val="0"/>
              </a:spcBef>
            </a:pPr>
            <a:endParaRPr lang="en-US" dirty="0"/>
          </a:p>
        </p:txBody>
      </p:sp>
      <p:sp>
        <p:nvSpPr>
          <p:cNvPr id="4" name="Header Placeholder 3"/>
          <p:cNvSpPr>
            <a:spLocks noGrp="1"/>
          </p:cNvSpPr>
          <p:nvPr>
            <p:ph type="hdr" sz="quarter" idx="10"/>
          </p:nvPr>
        </p:nvSpPr>
        <p:spPr/>
        <p:txBody>
          <a:bodyPr/>
          <a:lstStyle/>
          <a:p>
            <a:r>
              <a:rPr lang="en-US" smtClean="0"/>
              <a:t>TechReady12</a:t>
            </a:r>
            <a:endParaRPr lang="en-US" dirty="0"/>
          </a:p>
        </p:txBody>
      </p:sp>
      <p:sp>
        <p:nvSpPr>
          <p:cNvPr id="5" name="Date Placeholder 4"/>
          <p:cNvSpPr>
            <a:spLocks noGrp="1"/>
          </p:cNvSpPr>
          <p:nvPr>
            <p:ph type="dt" idx="11"/>
          </p:nvPr>
        </p:nvSpPr>
        <p:spPr/>
        <p:txBody>
          <a:bodyPr/>
          <a:lstStyle/>
          <a:p>
            <a:fld id="{4606006C-DDF2-4933-94B2-26DB6F8C7D0C}" type="datetime1">
              <a:rPr lang="en-US" smtClean="0"/>
              <a:t>6/3/2013</a:t>
            </a:fld>
            <a:endParaRPr lang="en-US" dirty="0"/>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41110627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28</a:t>
            </a:fld>
            <a:endParaRPr lang="en-US" dirty="0">
              <a:solidFill>
                <a:prstClr val="black"/>
              </a:solidFill>
            </a:endParaRPr>
          </a:p>
        </p:txBody>
      </p:sp>
    </p:spTree>
    <p:extLst>
      <p:ext uri="{BB962C8B-B14F-4D97-AF65-F5344CB8AC3E}">
        <p14:creationId xmlns:p14="http://schemas.microsoft.com/office/powerpoint/2010/main" val="16164717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29</a:t>
            </a:fld>
            <a:endParaRPr lang="en-US" dirty="0"/>
          </a:p>
        </p:txBody>
      </p:sp>
    </p:spTree>
    <p:extLst>
      <p:ext uri="{BB962C8B-B14F-4D97-AF65-F5344CB8AC3E}">
        <p14:creationId xmlns:p14="http://schemas.microsoft.com/office/powerpoint/2010/main" val="33359876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30</a:t>
            </a:fld>
            <a:endParaRPr lang="en-US" dirty="0"/>
          </a:p>
        </p:txBody>
      </p:sp>
    </p:spTree>
    <p:extLst>
      <p:ext uri="{BB962C8B-B14F-4D97-AF65-F5344CB8AC3E}">
        <p14:creationId xmlns:p14="http://schemas.microsoft.com/office/powerpoint/2010/main" val="14799155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31</a:t>
            </a:fld>
            <a:endParaRPr lang="en-US" dirty="0"/>
          </a:p>
        </p:txBody>
      </p:sp>
    </p:spTree>
    <p:extLst>
      <p:ext uri="{BB962C8B-B14F-4D97-AF65-F5344CB8AC3E}">
        <p14:creationId xmlns:p14="http://schemas.microsoft.com/office/powerpoint/2010/main" val="3669906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6/3/2013 3:53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94440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32</a:t>
            </a:fld>
            <a:endParaRPr lang="en-US" dirty="0"/>
          </a:p>
        </p:txBody>
      </p:sp>
    </p:spTree>
    <p:extLst>
      <p:ext uri="{BB962C8B-B14F-4D97-AF65-F5344CB8AC3E}">
        <p14:creationId xmlns:p14="http://schemas.microsoft.com/office/powerpoint/2010/main" val="301871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33</a:t>
            </a:fld>
            <a:endParaRPr lang="en-US" dirty="0"/>
          </a:p>
        </p:txBody>
      </p:sp>
    </p:spTree>
    <p:extLst>
      <p:ext uri="{BB962C8B-B14F-4D97-AF65-F5344CB8AC3E}">
        <p14:creationId xmlns:p14="http://schemas.microsoft.com/office/powerpoint/2010/main" val="31582636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34</a:t>
            </a:fld>
            <a:endParaRPr lang="en-US" dirty="0"/>
          </a:p>
        </p:txBody>
      </p:sp>
    </p:spTree>
    <p:extLst>
      <p:ext uri="{BB962C8B-B14F-4D97-AF65-F5344CB8AC3E}">
        <p14:creationId xmlns:p14="http://schemas.microsoft.com/office/powerpoint/2010/main" val="12383947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35</a:t>
            </a:fld>
            <a:endParaRPr lang="en-US" dirty="0"/>
          </a:p>
        </p:txBody>
      </p:sp>
    </p:spTree>
    <p:extLst>
      <p:ext uri="{BB962C8B-B14F-4D97-AF65-F5344CB8AC3E}">
        <p14:creationId xmlns:p14="http://schemas.microsoft.com/office/powerpoint/2010/main" val="16460551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dirty="0"/>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pPr/>
              <a:t>38</a:t>
            </a:fld>
            <a:endParaRPr lang="en-US" dirty="0"/>
          </a:p>
        </p:txBody>
      </p:sp>
      <p:sp>
        <p:nvSpPr>
          <p:cNvPr id="12" name="Date Placeholder 11"/>
          <p:cNvSpPr>
            <a:spLocks noGrp="1"/>
          </p:cNvSpPr>
          <p:nvPr>
            <p:ph type="dt" idx="14"/>
          </p:nvPr>
        </p:nvSpPr>
        <p:spPr/>
        <p:txBody>
          <a:bodyPr/>
          <a:lstStyle/>
          <a:p>
            <a:fld id="{64DAA8B1-71E0-4ED8-9A80-C398012240B1}" type="datetime8">
              <a:rPr lang="en-US" smtClean="0"/>
              <a:t>6/3/2013 3:59 PM</a:t>
            </a:fld>
            <a:endParaRPr lang="en-US" dirty="0"/>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32991642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a:prstGeom prst="rect">
            <a:avLst/>
          </a:prstGeom>
        </p:spPr>
      </p:sp>
      <p:sp>
        <p:nvSpPr>
          <p:cNvPr id="3" name="Notes Placeholder 2"/>
          <p:cNvSpPr>
            <a:spLocks noGrp="1"/>
          </p:cNvSpPr>
          <p:nvPr>
            <p:ph type="body" idx="1"/>
          </p:nvPr>
        </p:nvSpPr>
        <p:spPr>
          <a:xfrm>
            <a:off x="685800" y="4343400"/>
            <a:ext cx="5486400" cy="4114800"/>
          </a:xfrm>
          <a:prstGeom prst="rect">
            <a:avLst/>
          </a:prstGeom>
        </p:spPr>
        <p:txBody>
          <a:bodyPr>
            <a:normAutofit/>
          </a:bodyPr>
          <a:lstStyle/>
          <a:p>
            <a:endParaRPr lang="en-US"/>
          </a:p>
        </p:txBody>
      </p:sp>
      <p:sp>
        <p:nvSpPr>
          <p:cNvPr id="7" name="Slide Number Placeholder 6"/>
          <p:cNvSpPr>
            <a:spLocks noGrp="1"/>
          </p:cNvSpPr>
          <p:nvPr>
            <p:ph type="sldNum" sz="quarter" idx="13"/>
          </p:nvPr>
        </p:nvSpPr>
        <p:spPr>
          <a:xfrm>
            <a:off x="6172199" y="8685213"/>
            <a:ext cx="684213" cy="457200"/>
          </a:xfrm>
          <a:prstGeom prst="rect">
            <a:avLst/>
          </a:prstGeom>
        </p:spPr>
        <p:txBody>
          <a:bodyPr/>
          <a:lstStyle/>
          <a:p>
            <a:fld id="{EC87E0CF-87F6-4B58-B8B8-DCAB2DAAF3CA}" type="slidenum">
              <a:rPr lang="en-US" smtClean="0">
                <a:solidFill>
                  <a:prstClr val="black"/>
                </a:solidFill>
              </a:rPr>
              <a:pPr/>
              <a:t>39</a:t>
            </a:fld>
            <a:endParaRPr lang="en-US" dirty="0">
              <a:solidFill>
                <a:prstClr val="black"/>
              </a:solidFill>
            </a:endParaRPr>
          </a:p>
        </p:txBody>
      </p:sp>
      <p:sp>
        <p:nvSpPr>
          <p:cNvPr id="12" name="Date Placeholder 11"/>
          <p:cNvSpPr>
            <a:spLocks noGrp="1"/>
          </p:cNvSpPr>
          <p:nvPr>
            <p:ph type="dt" idx="14"/>
          </p:nvPr>
        </p:nvSpPr>
        <p:spPr/>
        <p:txBody>
          <a:bodyPr/>
          <a:lstStyle/>
          <a:p>
            <a:fld id="{64DAA8B1-71E0-4ED8-9A80-C398012240B1}" type="datetime8">
              <a:rPr lang="en-US" smtClean="0">
                <a:solidFill>
                  <a:prstClr val="black"/>
                </a:solidFill>
              </a:rPr>
              <a:pPr/>
              <a:t>6/3/2013 3:59 PM</a:t>
            </a:fld>
            <a:endParaRPr lang="en-US" dirty="0">
              <a:solidFill>
                <a:prstClr val="black"/>
              </a:solidFill>
            </a:endParaRPr>
          </a:p>
        </p:txBody>
      </p:sp>
      <p:sp>
        <p:nvSpPr>
          <p:cNvPr id="13" name="Footer Placeholder 12"/>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4" name="Header Placeholder 13"/>
          <p:cNvSpPr>
            <a:spLocks noGrp="1"/>
          </p:cNvSpPr>
          <p:nvPr>
            <p:ph type="hdr" sz="quarter" idx="16"/>
          </p:nvPr>
        </p:nvSpPr>
        <p:spPr/>
        <p:txBody>
          <a:bodyPr/>
          <a:lstStyle/>
          <a:p>
            <a:endParaRPr lang="en-US" dirty="0">
              <a:gradFill>
                <a:gsLst>
                  <a:gs pos="1250">
                    <a:prstClr val="black"/>
                  </a:gs>
                  <a:gs pos="100000">
                    <a:prstClr val="black"/>
                  </a:gs>
                </a:gsLst>
                <a:lin ang="5400000" scaled="0"/>
              </a:gradFill>
            </a:endParaRPr>
          </a:p>
        </p:txBody>
      </p:sp>
    </p:spTree>
    <p:extLst>
      <p:ext uri="{BB962C8B-B14F-4D97-AF65-F5344CB8AC3E}">
        <p14:creationId xmlns:p14="http://schemas.microsoft.com/office/powerpoint/2010/main" val="13316563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40</a:t>
            </a:fld>
            <a:endParaRPr lang="en-US" dirty="0"/>
          </a:p>
        </p:txBody>
      </p:sp>
    </p:spTree>
    <p:extLst>
      <p:ext uri="{BB962C8B-B14F-4D97-AF65-F5344CB8AC3E}">
        <p14:creationId xmlns:p14="http://schemas.microsoft.com/office/powerpoint/2010/main" val="16155521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41</a:t>
            </a:fld>
            <a:endParaRPr lang="en-US" dirty="0"/>
          </a:p>
        </p:txBody>
      </p:sp>
    </p:spTree>
    <p:extLst>
      <p:ext uri="{BB962C8B-B14F-4D97-AF65-F5344CB8AC3E}">
        <p14:creationId xmlns:p14="http://schemas.microsoft.com/office/powerpoint/2010/main" val="504162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6/3/2013 3:59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42</a:t>
            </a:fld>
            <a:endParaRPr lang="en-US" dirty="0">
              <a:solidFill>
                <a:prstClr val="black"/>
              </a:solidFill>
            </a:endParaRPr>
          </a:p>
        </p:txBody>
      </p:sp>
    </p:spTree>
    <p:extLst>
      <p:ext uri="{BB962C8B-B14F-4D97-AF65-F5344CB8AC3E}">
        <p14:creationId xmlns:p14="http://schemas.microsoft.com/office/powerpoint/2010/main" val="39671701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43</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6/3/2013 3:59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Windows Server Management Marketing</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2012 Microsoft Corporation. All rights reserved. Microsoft, Windows, and other product names are or may be registered trademarks and/or trademarks in the U.S. and/or other countries.</a:t>
            </a:r>
          </a:p>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9B9FB12F-C451-47FF-89A2-8BB39CD5BE1C}" type="datetime1">
              <a:rPr lang="en-US" smtClean="0"/>
              <a:pPr/>
              <a:t>6/3/2013</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5</a:t>
            </a:fld>
            <a:endParaRPr lang="en-US" dirty="0"/>
          </a:p>
        </p:txBody>
      </p:sp>
    </p:spTree>
    <p:extLst>
      <p:ext uri="{BB962C8B-B14F-4D97-AF65-F5344CB8AC3E}">
        <p14:creationId xmlns:p14="http://schemas.microsoft.com/office/powerpoint/2010/main" val="1392167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6</a:t>
            </a:fld>
            <a:endParaRPr lang="en-US" dirty="0"/>
          </a:p>
        </p:txBody>
      </p:sp>
    </p:spTree>
    <p:extLst>
      <p:ext uri="{BB962C8B-B14F-4D97-AF65-F5344CB8AC3E}">
        <p14:creationId xmlns:p14="http://schemas.microsoft.com/office/powerpoint/2010/main" val="11410033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3099077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D5A5AB-9D22-4354-8089-2AE811D4E282}" type="slidenum">
              <a:rPr lang="en-US" smtClean="0">
                <a:solidFill>
                  <a:prstClr val="black"/>
                </a:solidFill>
              </a:rPr>
              <a:pPr/>
              <a:t>8</a:t>
            </a:fld>
            <a:endParaRPr lang="en-US" dirty="0">
              <a:solidFill>
                <a:prstClr val="black"/>
              </a:solidFill>
            </a:endParaRPr>
          </a:p>
        </p:txBody>
      </p:sp>
    </p:spTree>
    <p:extLst>
      <p:ext uri="{BB962C8B-B14F-4D97-AF65-F5344CB8AC3E}">
        <p14:creationId xmlns:p14="http://schemas.microsoft.com/office/powerpoint/2010/main" val="28938145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smtClean="0">
                <a:solidFill>
                  <a:prstClr val="black"/>
                </a:solidFill>
              </a:rPr>
              <a:t>TechReady13</a:t>
            </a:r>
            <a:endParaRPr lang="en-US" dirty="0">
              <a:solidFill>
                <a:prstClr val="black"/>
              </a:solidFill>
            </a:endParaRPr>
          </a:p>
        </p:txBody>
      </p:sp>
      <p:sp>
        <p:nvSpPr>
          <p:cNvPr id="5" name="Date Placeholder 4"/>
          <p:cNvSpPr>
            <a:spLocks noGrp="1"/>
          </p:cNvSpPr>
          <p:nvPr>
            <p:ph type="dt" idx="11"/>
          </p:nvPr>
        </p:nvSpPr>
        <p:spPr/>
        <p:txBody>
          <a:bodyPr/>
          <a:lstStyle/>
          <a:p>
            <a:fld id="{DD72D931-B676-4D7C-A4ED-D6072700F4D1}" type="datetime1">
              <a:rPr lang="en-US" smtClean="0">
                <a:solidFill>
                  <a:prstClr val="black"/>
                </a:solidFill>
              </a:rPr>
              <a:pPr/>
              <a:t>6/3/2013</a:t>
            </a:fld>
            <a:endParaRPr lang="en-US" dirty="0">
              <a:solidFill>
                <a:prstClr val="black"/>
              </a:solidFill>
            </a:endParaRPr>
          </a:p>
        </p:txBody>
      </p:sp>
      <p:sp>
        <p:nvSpPr>
          <p:cNvPr id="6" name="Footer Placeholder 5"/>
          <p:cNvSpPr>
            <a:spLocks noGrp="1"/>
          </p:cNvSpPr>
          <p:nvPr>
            <p:ph type="ftr" sz="quarter" idx="12"/>
          </p:nvPr>
        </p:nvSpPr>
        <p:spPr/>
        <p:txBody>
          <a:bodyPr/>
          <a:lstStyle/>
          <a:p>
            <a:r>
              <a:rPr lang="en-US"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latin typeface="Segoe UI" pitchFamily="34" charset="0"/>
              </a:rPr>
            </a:br>
            <a:r>
              <a:rPr lang="en-US" smtClean="0">
                <a:solidFill>
                  <a:srgbClr val="000000"/>
                </a:solidFill>
                <a:latin typeface="Segoe UI" pitchFamily="34" charset="0"/>
              </a:rPr>
              <a:t>MICROSOFT MAKES NO WARRANTIES, EXPRESS, IMPLIED OR STATUTORY, AS TO THE INFORMATION IN THIS PRESENTATION.</a:t>
            </a:r>
            <a:endParaRPr lang="en-US" dirty="0" smtClean="0">
              <a:solidFill>
                <a:srgbClr val="000000"/>
              </a:solidFill>
              <a:latin typeface="Segoe UI" pitchFamily="34" charset="0"/>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065493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smtClean="0"/>
              <a:t>TechEd 2013</a:t>
            </a:r>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6/3/2013 3:59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14</a:t>
            </a:fld>
            <a:endParaRPr lang="en-US" dirty="0"/>
          </a:p>
        </p:txBody>
      </p:sp>
    </p:spTree>
    <p:extLst>
      <p:ext uri="{BB962C8B-B14F-4D97-AF65-F5344CB8AC3E}">
        <p14:creationId xmlns:p14="http://schemas.microsoft.com/office/powerpoint/2010/main" val="691336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22964346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Non-Bulleted Content">
    <p:spTree>
      <p:nvGrpSpPr>
        <p:cNvPr id="1" name=""/>
        <p:cNvGrpSpPr/>
        <p:nvPr/>
      </p:nvGrpSpPr>
      <p:grpSpPr>
        <a:xfrm>
          <a:off x="0" y="0"/>
          <a:ext cx="0" cy="0"/>
          <a:chOff x="0" y="0"/>
          <a:chExt cx="0" cy="0"/>
        </a:xfrm>
      </p:grpSpPr>
      <p:sp>
        <p:nvSpPr>
          <p:cNvPr id="2" name="Title 1"/>
          <p:cNvSpPr>
            <a:spLocks noGrp="1"/>
          </p:cNvSpPr>
          <p:nvPr>
            <p:ph type="title"/>
          </p:nvPr>
        </p:nvSpPr>
        <p:spPr>
          <a:xfrm>
            <a:off x="529660" y="233151"/>
            <a:ext cx="11375536" cy="679653"/>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529660" y="1476621"/>
            <a:ext cx="11375536" cy="1147686"/>
          </a:xfrm>
        </p:spPr>
        <p:txBody>
          <a:bodyPr/>
          <a:lstStyle>
            <a:lvl1pPr marL="0" indent="0">
              <a:spcBef>
                <a:spcPts val="0"/>
              </a:spcBef>
              <a:spcAft>
                <a:spcPts val="918"/>
              </a:spcAft>
              <a:buNone/>
              <a:defRPr sz="4080" spc="-102" baseline="0">
                <a:latin typeface="Segoe UI Light" pitchFamily="34" charset="0"/>
              </a:defRPr>
            </a:lvl1pPr>
            <a:lvl2pPr marL="0" indent="0">
              <a:spcBef>
                <a:spcPts val="0"/>
              </a:spcBef>
              <a:spcAft>
                <a:spcPts val="408"/>
              </a:spcAft>
              <a:buNone/>
              <a:defRPr sz="2040" spc="-51" baseline="0">
                <a:gradFill flip="none" rotWithShape="1">
                  <a:gsLst>
                    <a:gs pos="0">
                      <a:schemeClr val="tx1">
                        <a:lumMod val="75000"/>
                      </a:schemeClr>
                    </a:gs>
                    <a:gs pos="86000">
                      <a:schemeClr val="tx1">
                        <a:lumMod val="75000"/>
                      </a:schemeClr>
                    </a:gs>
                  </a:gsLst>
                  <a:path path="circle">
                    <a:fillToRect r="100000" b="100000"/>
                  </a:path>
                  <a:tileRect l="-100000" t="-100000"/>
                </a:gradFill>
              </a:defRPr>
            </a:lvl2pPr>
            <a:lvl3pPr marL="0" indent="0">
              <a:spcBef>
                <a:spcPts val="0"/>
              </a:spcBef>
              <a:spcAft>
                <a:spcPts val="408"/>
              </a:spcAft>
              <a:buNone/>
              <a:defRPr sz="2040"/>
            </a:lvl3pPr>
            <a:lvl4pPr marL="0" indent="0">
              <a:spcBef>
                <a:spcPts val="0"/>
              </a:spcBef>
              <a:spcAft>
                <a:spcPts val="408"/>
              </a:spcAft>
              <a:buNone/>
              <a:defRPr/>
            </a:lvl4pPr>
            <a:lvl5pPr marL="0" indent="0">
              <a:spcBef>
                <a:spcPts val="0"/>
              </a:spcBef>
              <a:spcAft>
                <a:spcPts val="408"/>
              </a:spcAft>
              <a:buNone/>
              <a:defRPr/>
            </a:lvl5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612175060"/>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18187" y="233151"/>
            <a:ext cx="11400103" cy="565027"/>
          </a:xfrm>
        </p:spPr>
        <p:txBody>
          <a:bodyPr/>
          <a:lstStyle/>
          <a:p>
            <a:r>
              <a:rPr lang="en-US" smtClean="0"/>
              <a:t>Click to edit Master title style</a:t>
            </a:r>
            <a:endParaRPr lang="en-US" dirty="0"/>
          </a:p>
        </p:txBody>
      </p:sp>
      <p:sp>
        <p:nvSpPr>
          <p:cNvPr id="6" name="Text Placeholder 2"/>
          <p:cNvSpPr>
            <a:spLocks noGrp="1"/>
          </p:cNvSpPr>
          <p:nvPr>
            <p:ph idx="1"/>
          </p:nvPr>
        </p:nvSpPr>
        <p:spPr>
          <a:xfrm>
            <a:off x="518187" y="1362854"/>
            <a:ext cx="11399967" cy="1983871"/>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57496" y="6374679"/>
            <a:ext cx="2065163" cy="495237"/>
          </a:xfrm>
          <a:prstGeom prst="rect">
            <a:avLst/>
          </a:prstGeom>
        </p:spPr>
      </p:pic>
    </p:spTree>
    <p:extLst>
      <p:ext uri="{BB962C8B-B14F-4D97-AF65-F5344CB8AC3E}">
        <p14:creationId xmlns:p14="http://schemas.microsoft.com/office/powerpoint/2010/main" val="3281436304"/>
      </p:ext>
    </p:extLst>
  </p:cSld>
  <p:clrMapOvr>
    <a:masterClrMapping/>
  </p:clrMapOvr>
  <mc:AlternateContent xmlns:mc="http://schemas.openxmlformats.org/markup-compatibility/2006" xmlns:p14="http://schemas.microsoft.com/office/powerpoint/2010/main">
    <mc:Choice Requires="p14">
      <p:transition spd="med">
        <p14:prism/>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 id="2147484193" r:id="rId23"/>
    <p:sldLayoutId id="2147484194" r:id="rId24"/>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5.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emf"/><Relationship Id="rId7"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 Id="rId9"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16.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2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26.png"/><Relationship Id="rId7" Type="http://schemas.openxmlformats.org/officeDocument/2006/relationships/image" Target="../media/image39.png"/><Relationship Id="rId2" Type="http://schemas.openxmlformats.org/officeDocument/2006/relationships/notesSlide" Target="../notesSlides/notesSlide14.xml"/><Relationship Id="rId1" Type="http://schemas.openxmlformats.org/officeDocument/2006/relationships/slideLayout" Target="../slideLayouts/slideLayout16.xml"/><Relationship Id="rId6" Type="http://schemas.microsoft.com/office/2007/relationships/hdphoto" Target="../media/hdphoto2.wdp"/><Relationship Id="rId5" Type="http://schemas.openxmlformats.org/officeDocument/2006/relationships/image" Target="../media/image38.png"/><Relationship Id="rId10" Type="http://schemas.openxmlformats.org/officeDocument/2006/relationships/image" Target="../media/image22.png"/><Relationship Id="rId4" Type="http://schemas.openxmlformats.org/officeDocument/2006/relationships/image" Target="../media/image28.png"/><Relationship Id="rId9" Type="http://schemas.openxmlformats.org/officeDocument/2006/relationships/image" Target="../media/image21.pn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6.xml"/><Relationship Id="rId1" Type="http://schemas.openxmlformats.org/officeDocument/2006/relationships/tags" Target="../tags/tag8.xml"/><Relationship Id="rId6" Type="http://schemas.openxmlformats.org/officeDocument/2006/relationships/image" Target="../media/image43.png"/><Relationship Id="rId5" Type="http://schemas.openxmlformats.org/officeDocument/2006/relationships/image" Target="../media/image42.jpeg"/><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8.xml.rels><?xml version="1.0" encoding="UTF-8" standalone="yes"?>
<Relationships xmlns="http://schemas.openxmlformats.org/package/2006/relationships"><Relationship Id="rId8" Type="http://schemas.openxmlformats.org/officeDocument/2006/relationships/image" Target="../media/image47.png"/><Relationship Id="rId13" Type="http://schemas.openxmlformats.org/officeDocument/2006/relationships/image" Target="../media/image52.png"/><Relationship Id="rId3" Type="http://schemas.openxmlformats.org/officeDocument/2006/relationships/notesSlide" Target="../notesSlides/notesSlide16.xml"/><Relationship Id="rId7" Type="http://schemas.openxmlformats.org/officeDocument/2006/relationships/image" Target="../media/image46.png"/><Relationship Id="rId12" Type="http://schemas.openxmlformats.org/officeDocument/2006/relationships/image" Target="../media/image51.png"/><Relationship Id="rId2" Type="http://schemas.openxmlformats.org/officeDocument/2006/relationships/slideLayout" Target="../slideLayouts/slideLayout12.xml"/><Relationship Id="rId1" Type="http://schemas.openxmlformats.org/officeDocument/2006/relationships/tags" Target="../tags/tag9.xml"/><Relationship Id="rId6" Type="http://schemas.openxmlformats.org/officeDocument/2006/relationships/image" Target="../media/image8.png"/><Relationship Id="rId11" Type="http://schemas.openxmlformats.org/officeDocument/2006/relationships/image" Target="../media/image50.png"/><Relationship Id="rId5" Type="http://schemas.openxmlformats.org/officeDocument/2006/relationships/image" Target="../media/image45.png"/><Relationship Id="rId10" Type="http://schemas.openxmlformats.org/officeDocument/2006/relationships/image" Target="../media/image49.png"/><Relationship Id="rId4" Type="http://schemas.openxmlformats.org/officeDocument/2006/relationships/image" Target="../media/image44.png"/><Relationship Id="rId9" Type="http://schemas.openxmlformats.org/officeDocument/2006/relationships/image" Target="../media/image48.pn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3.xml"/><Relationship Id="rId1" Type="http://schemas.openxmlformats.org/officeDocument/2006/relationships/tags" Target="../tags/tag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3.xml"/><Relationship Id="rId1" Type="http://schemas.openxmlformats.org/officeDocument/2006/relationships/tags" Target="../tags/tag11.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3.xml"/><Relationship Id="rId1" Type="http://schemas.openxmlformats.org/officeDocument/2006/relationships/tags" Target="../tags/tag1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3.xml"/><Relationship Id="rId1" Type="http://schemas.openxmlformats.org/officeDocument/2006/relationships/tags" Target="../tags/tag1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3.xml"/><Relationship Id="rId1" Type="http://schemas.openxmlformats.org/officeDocument/2006/relationships/tags" Target="../tags/tag14.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3.xml"/><Relationship Id="rId1" Type="http://schemas.openxmlformats.org/officeDocument/2006/relationships/tags" Target="../tags/tag15.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3.xml"/><Relationship Id="rId1" Type="http://schemas.openxmlformats.org/officeDocument/2006/relationships/tags" Target="../tags/tag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4.xml"/><Relationship Id="rId1" Type="http://schemas.openxmlformats.org/officeDocument/2006/relationships/slideLayout" Target="../slideLayouts/slideLayout16.xm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4.png"/><Relationship Id="rId2" Type="http://schemas.openxmlformats.org/officeDocument/2006/relationships/notesSlide" Target="../notesSlides/notesSlide26.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41.xml.rels><?xml version="1.0" encoding="UTF-8" standalone="yes"?>
<Relationships xmlns="http://schemas.openxmlformats.org/package/2006/relationships"><Relationship Id="rId8" Type="http://schemas.openxmlformats.org/officeDocument/2006/relationships/image" Target="../media/image60.jpeg"/><Relationship Id="rId3" Type="http://schemas.openxmlformats.org/officeDocument/2006/relationships/image" Target="../media/image55.png"/><Relationship Id="rId7" Type="http://schemas.openxmlformats.org/officeDocument/2006/relationships/image" Target="../media/image59.jpeg"/><Relationship Id="rId2" Type="http://schemas.openxmlformats.org/officeDocument/2006/relationships/notesSlide" Target="../notesSlides/notesSlide27.xml"/><Relationship Id="rId1" Type="http://schemas.openxmlformats.org/officeDocument/2006/relationships/slideLayout" Target="../slideLayouts/slideLayout16.xml"/><Relationship Id="rId6" Type="http://schemas.openxmlformats.org/officeDocument/2006/relationships/image" Target="../media/image58.jpeg"/><Relationship Id="rId5" Type="http://schemas.openxmlformats.org/officeDocument/2006/relationships/image" Target="../media/image57.jpeg"/><Relationship Id="rId4" Type="http://schemas.openxmlformats.org/officeDocument/2006/relationships/image" Target="../media/image56.png"/><Relationship Id="rId9" Type="http://schemas.openxmlformats.org/officeDocument/2006/relationships/image" Target="../media/image61.jpeg"/></Relationships>
</file>

<file path=ppt/slides/_rels/slide4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16.xml"/><Relationship Id="rId5" Type="http://schemas.openxmlformats.org/officeDocument/2006/relationships/image" Target="../media/image64.png"/><Relationship Id="rId4" Type="http://schemas.openxmlformats.org/officeDocument/2006/relationships/image" Target="../media/image63.png"/></Relationships>
</file>

<file path=ppt/slides/_rels/slide4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9.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7.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6.xml"/><Relationship Id="rId7" Type="http://schemas.openxmlformats.org/officeDocument/2006/relationships/image" Target="../media/image14.png"/><Relationship Id="rId2" Type="http://schemas.openxmlformats.org/officeDocument/2006/relationships/slideLayout" Target="../slideLayouts/slideLayout16.xml"/><Relationship Id="rId1" Type="http://schemas.openxmlformats.org/officeDocument/2006/relationships/tags" Target="../tags/tag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p:cNvGraphicFramePr>
          <p:nvPr>
            <p:extLst>
              <p:ext uri="{D42A27DB-BD31-4B8C-83A1-F6EECF244321}">
                <p14:modId xmlns:p14="http://schemas.microsoft.com/office/powerpoint/2010/main" val="3369708009"/>
              </p:ext>
            </p:extLst>
          </p:nvPr>
        </p:nvGraphicFramePr>
        <p:xfrm>
          <a:off x="391717" y="2214359"/>
          <a:ext cx="5880229" cy="3475860"/>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p:cNvSpPr txBox="1"/>
          <p:nvPr/>
        </p:nvSpPr>
        <p:spPr>
          <a:xfrm>
            <a:off x="563496" y="5817358"/>
            <a:ext cx="5523038" cy="525050"/>
          </a:xfrm>
          <a:prstGeom prst="rect">
            <a:avLst/>
          </a:prstGeom>
          <a:noFill/>
        </p:spPr>
        <p:txBody>
          <a:bodyPr wrap="square" lIns="93251" tIns="46626" rIns="93251" bIns="46626" rtlCol="0">
            <a:spAutoFit/>
          </a:bodyPr>
          <a:lstStyle/>
          <a:p>
            <a:pPr algn="ctr" defTabSz="932490">
              <a:defRPr/>
            </a:pPr>
            <a:r>
              <a:rPr lang="en-AU" sz="1400" kern="0" dirty="0"/>
              <a:t>Most large enterprise customers will span across all three IT domains for the foreseeable future.</a:t>
            </a:r>
          </a:p>
        </p:txBody>
      </p:sp>
      <p:sp>
        <p:nvSpPr>
          <p:cNvPr id="7" name="Title 6"/>
          <p:cNvSpPr>
            <a:spLocks noGrp="1"/>
          </p:cNvSpPr>
          <p:nvPr>
            <p:ph type="title"/>
          </p:nvPr>
        </p:nvSpPr>
        <p:spPr>
          <a:xfrm>
            <a:off x="236131" y="68262"/>
            <a:ext cx="12154306" cy="762000"/>
          </a:xfrm>
        </p:spPr>
        <p:txBody>
          <a:bodyPr/>
          <a:lstStyle/>
          <a:p>
            <a:r>
              <a:rPr lang="en-US" sz="4800" dirty="0" smtClean="0"/>
              <a:t>A permanent state</a:t>
            </a:r>
            <a:endParaRPr lang="en-US" sz="4800" dirty="0"/>
          </a:p>
        </p:txBody>
      </p:sp>
      <p:sp>
        <p:nvSpPr>
          <p:cNvPr id="18" name="Content Placeholder 2"/>
          <p:cNvSpPr>
            <a:spLocks noGrp="1"/>
          </p:cNvSpPr>
          <p:nvPr>
            <p:ph idx="4294967295"/>
          </p:nvPr>
        </p:nvSpPr>
        <p:spPr>
          <a:xfrm>
            <a:off x="6750066" y="5817357"/>
            <a:ext cx="5262055" cy="378565"/>
          </a:xfrm>
          <a:prstGeom prst="rect">
            <a:avLst/>
          </a:prstGeom>
        </p:spPr>
        <p:txBody>
          <a:bodyPr/>
          <a:lstStyle/>
          <a:p>
            <a:pPr marL="0" indent="0">
              <a:buNone/>
            </a:pPr>
            <a:r>
              <a:rPr lang="en-US" sz="1400" dirty="0">
                <a:solidFill>
                  <a:schemeClr val="tx1"/>
                </a:solidFill>
                <a:latin typeface="+mn-lt"/>
              </a:rPr>
              <a:t>Always-on services and cloud migration are the future of IT.</a:t>
            </a:r>
          </a:p>
        </p:txBody>
      </p:sp>
      <p:graphicFrame>
        <p:nvGraphicFramePr>
          <p:cNvPr id="15" name="Chart 14"/>
          <p:cNvGraphicFramePr>
            <a:graphicFrameLocks/>
          </p:cNvGraphicFramePr>
          <p:nvPr>
            <p:extLst>
              <p:ext uri="{D42A27DB-BD31-4B8C-83A1-F6EECF244321}">
                <p14:modId xmlns:p14="http://schemas.microsoft.com/office/powerpoint/2010/main" val="1013652684"/>
              </p:ext>
            </p:extLst>
          </p:nvPr>
        </p:nvGraphicFramePr>
        <p:xfrm>
          <a:off x="6757550" y="2176209"/>
          <a:ext cx="5162054" cy="3506562"/>
        </p:xfrm>
        <a:graphic>
          <a:graphicData uri="http://schemas.openxmlformats.org/drawingml/2006/chart">
            <c:chart xmlns:c="http://schemas.openxmlformats.org/drawingml/2006/chart" xmlns:r="http://schemas.openxmlformats.org/officeDocument/2006/relationships" r:id="rId4"/>
          </a:graphicData>
        </a:graphic>
      </p:graphicFrame>
      <p:sp>
        <p:nvSpPr>
          <p:cNvPr id="19" name="Rounded Rectangle 18"/>
          <p:cNvSpPr/>
          <p:nvPr/>
        </p:nvSpPr>
        <p:spPr>
          <a:xfrm>
            <a:off x="2190478" y="1168924"/>
            <a:ext cx="8616740" cy="716876"/>
          </a:xfrm>
          <a:prstGeom prst="roundRect">
            <a:avLst>
              <a:gd name="adj" fmla="val 9393"/>
            </a:avLst>
          </a:prstGeom>
          <a:solidFill>
            <a:schemeClr val="accent5">
              <a:lumMod val="50000"/>
            </a:schemeClr>
          </a:solidFill>
          <a:ln>
            <a:solidFill>
              <a:schemeClr val="accent5"/>
            </a:solidFill>
          </a:ln>
          <a:effectLst/>
          <a:scene3d>
            <a:camera prst="orthographicFront">
              <a:rot lat="0" lon="0" rev="0"/>
            </a:camera>
            <a:lightRig rig="threePt" dir="t">
              <a:rot lat="0" lon="0" rev="20400000"/>
            </a:lightRig>
          </a:scene3d>
          <a:sp3d contourW="6350">
            <a:contourClr>
              <a:schemeClr val="accent5">
                <a:shade val="25000"/>
                <a:satMod val="150000"/>
              </a:schemeClr>
            </a:contourClr>
          </a:sp3d>
        </p:spPr>
        <p:style>
          <a:lnRef idx="0">
            <a:schemeClr val="accent5"/>
          </a:lnRef>
          <a:fillRef idx="3">
            <a:schemeClr val="accent5"/>
          </a:fillRef>
          <a:effectRef idx="3">
            <a:schemeClr val="accent5"/>
          </a:effectRef>
          <a:fontRef idx="minor">
            <a:schemeClr val="lt1"/>
          </a:fontRef>
        </p:style>
        <p:txBody>
          <a:bodyPr lIns="93251" tIns="46626" rIns="93251" bIns="46626" rtlCol="0" anchor="ctr"/>
          <a:lstStyle/>
          <a:p>
            <a:pPr defTabSz="932453">
              <a:defRPr/>
            </a:pPr>
            <a:r>
              <a:rPr lang="en-US" sz="2400" kern="0" dirty="0">
                <a:solidFill>
                  <a:schemeClr val="tx1"/>
                </a:solidFill>
              </a:rPr>
              <a:t>Gartner estimates by </a:t>
            </a:r>
            <a:r>
              <a:rPr lang="en-US" sz="2400" kern="0" dirty="0" smtClean="0">
                <a:solidFill>
                  <a:schemeClr val="tx1"/>
                </a:solidFill>
              </a:rPr>
              <a:t>2020 80</a:t>
            </a:r>
            <a:r>
              <a:rPr lang="en-US" sz="2000" kern="0" dirty="0" smtClean="0">
                <a:solidFill>
                  <a:schemeClr val="tx1"/>
                </a:solidFill>
              </a:rPr>
              <a:t>% </a:t>
            </a:r>
            <a:r>
              <a:rPr lang="en-US" sz="2000" kern="0" dirty="0">
                <a:solidFill>
                  <a:schemeClr val="tx1"/>
                </a:solidFill>
              </a:rPr>
              <a:t>of applications will be in </a:t>
            </a:r>
            <a:r>
              <a:rPr lang="en-US" sz="2000" kern="0" dirty="0" smtClean="0">
                <a:solidFill>
                  <a:schemeClr val="tx1"/>
                </a:solidFill>
              </a:rPr>
              <a:t>the cloud</a:t>
            </a:r>
            <a:r>
              <a:rPr lang="en-US" sz="2000" kern="0" dirty="0">
                <a:solidFill>
                  <a:schemeClr val="tx1"/>
                </a:solidFill>
              </a:rPr>
              <a:t>…</a:t>
            </a:r>
          </a:p>
        </p:txBody>
      </p:sp>
    </p:spTree>
    <p:extLst>
      <p:ext uri="{BB962C8B-B14F-4D97-AF65-F5344CB8AC3E}">
        <p14:creationId xmlns:p14="http://schemas.microsoft.com/office/powerpoint/2010/main" val="2841305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patterns: deployment flexibility</a:t>
            </a:r>
            <a:endParaRPr lang="en-US" dirty="0"/>
          </a:p>
        </p:txBody>
      </p:sp>
      <p:sp>
        <p:nvSpPr>
          <p:cNvPr id="3" name="Content Placeholder 2"/>
          <p:cNvSpPr>
            <a:spLocks noGrp="1"/>
          </p:cNvSpPr>
          <p:nvPr>
            <p:ph sz="quarter" idx="10"/>
          </p:nvPr>
        </p:nvSpPr>
        <p:spPr>
          <a:xfrm>
            <a:off x="274638" y="1214438"/>
            <a:ext cx="11887200" cy="3447098"/>
          </a:xfrm>
        </p:spPr>
        <p:txBody>
          <a:bodyPr/>
          <a:lstStyle/>
          <a:p>
            <a:pPr marL="0" indent="0">
              <a:buNone/>
            </a:pPr>
            <a:endParaRPr lang="en-US" dirty="0" smtClean="0"/>
          </a:p>
          <a:p>
            <a:pPr marL="0" indent="0">
              <a:buNone/>
            </a:pPr>
            <a:r>
              <a:rPr lang="en-US" dirty="0" smtClean="0"/>
              <a:t>Deploy </a:t>
            </a:r>
            <a:r>
              <a:rPr lang="en-US" dirty="0"/>
              <a:t>first on private, then move workload to </a:t>
            </a:r>
            <a:r>
              <a:rPr lang="en-US" dirty="0" smtClean="0"/>
              <a:t>public</a:t>
            </a:r>
          </a:p>
          <a:p>
            <a:pPr marL="0" indent="0">
              <a:buNone/>
            </a:pPr>
            <a:endParaRPr lang="en-US" dirty="0"/>
          </a:p>
          <a:p>
            <a:pPr marL="0" indent="0">
              <a:buNone/>
            </a:pPr>
            <a:r>
              <a:rPr lang="en-US" dirty="0" smtClean="0"/>
              <a:t>Deploy </a:t>
            </a:r>
            <a:r>
              <a:rPr lang="en-US" dirty="0"/>
              <a:t>first on public, then move workload to </a:t>
            </a:r>
            <a:r>
              <a:rPr lang="en-US" dirty="0" smtClean="0"/>
              <a:t>private</a:t>
            </a:r>
          </a:p>
          <a:p>
            <a:pPr marL="0" indent="0">
              <a:buNone/>
            </a:pPr>
            <a:endParaRPr lang="en-US" dirty="0"/>
          </a:p>
        </p:txBody>
      </p:sp>
    </p:spTree>
    <p:custDataLst>
      <p:tags r:id="rId1"/>
    </p:custDataLst>
    <p:extLst>
      <p:ext uri="{BB962C8B-B14F-4D97-AF65-F5344CB8AC3E}">
        <p14:creationId xmlns:p14="http://schemas.microsoft.com/office/powerpoint/2010/main" val="397476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patterns: composite apps</a:t>
            </a:r>
            <a:endParaRPr lang="en-US" dirty="0"/>
          </a:p>
        </p:txBody>
      </p:sp>
      <p:sp>
        <p:nvSpPr>
          <p:cNvPr id="3" name="Content Placeholder 2"/>
          <p:cNvSpPr>
            <a:spLocks noGrp="1"/>
          </p:cNvSpPr>
          <p:nvPr>
            <p:ph sz="quarter" idx="10"/>
          </p:nvPr>
        </p:nvSpPr>
        <p:spPr>
          <a:xfrm>
            <a:off x="274638" y="1214438"/>
            <a:ext cx="11887200" cy="4678204"/>
          </a:xfrm>
        </p:spPr>
        <p:txBody>
          <a:bodyPr/>
          <a:lstStyle/>
          <a:p>
            <a:pPr marL="0" indent="0">
              <a:buNone/>
            </a:pPr>
            <a:endParaRPr lang="en-US" dirty="0" smtClean="0"/>
          </a:p>
          <a:p>
            <a:pPr marL="0" indent="0">
              <a:buNone/>
            </a:pPr>
            <a:r>
              <a:rPr lang="en-US" dirty="0" smtClean="0"/>
              <a:t>Share </a:t>
            </a:r>
            <a:r>
              <a:rPr lang="en-US" dirty="0"/>
              <a:t>workloads across clouds (</a:t>
            </a:r>
            <a:r>
              <a:rPr lang="en-US" dirty="0" err="1"/>
              <a:t>cloudbursting</a:t>
            </a:r>
            <a:r>
              <a:rPr lang="en-US" dirty="0"/>
              <a:t>)</a:t>
            </a:r>
          </a:p>
          <a:p>
            <a:pPr marL="0" indent="0">
              <a:buNone/>
            </a:pPr>
            <a:endParaRPr lang="en-US" dirty="0" smtClean="0"/>
          </a:p>
          <a:p>
            <a:pPr marL="0" indent="0">
              <a:buNone/>
            </a:pPr>
            <a:r>
              <a:rPr lang="en-US" dirty="0" smtClean="0"/>
              <a:t>Run </a:t>
            </a:r>
            <a:r>
              <a:rPr lang="en-US" dirty="0"/>
              <a:t>sensitive or data-intensive workloads on private, and other workloads on </a:t>
            </a:r>
            <a:r>
              <a:rPr lang="en-US" dirty="0" smtClean="0"/>
              <a:t>public</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3462410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patterns: resiliency</a:t>
            </a:r>
            <a:endParaRPr lang="en-US" dirty="0"/>
          </a:p>
        </p:txBody>
      </p:sp>
      <p:sp>
        <p:nvSpPr>
          <p:cNvPr id="3" name="Content Placeholder 2"/>
          <p:cNvSpPr>
            <a:spLocks noGrp="1"/>
          </p:cNvSpPr>
          <p:nvPr>
            <p:ph sz="quarter" idx="10"/>
          </p:nvPr>
        </p:nvSpPr>
        <p:spPr>
          <a:xfrm>
            <a:off x="274638" y="1214438"/>
            <a:ext cx="11887200" cy="4124206"/>
          </a:xfrm>
        </p:spPr>
        <p:txBody>
          <a:bodyPr/>
          <a:lstStyle/>
          <a:p>
            <a:pPr marL="0" indent="0">
              <a:buNone/>
            </a:pPr>
            <a:endParaRPr lang="en-US" dirty="0" smtClean="0"/>
          </a:p>
          <a:p>
            <a:pPr marL="0" indent="0">
              <a:buNone/>
            </a:pPr>
            <a:r>
              <a:rPr lang="en-US" dirty="0" smtClean="0"/>
              <a:t>Use </a:t>
            </a:r>
            <a:r>
              <a:rPr lang="en-US" dirty="0"/>
              <a:t>public cloud as a </a:t>
            </a:r>
            <a:r>
              <a:rPr lang="en-US" dirty="0" smtClean="0"/>
              <a:t>backup </a:t>
            </a:r>
            <a:r>
              <a:rPr lang="en-US" dirty="0"/>
              <a:t>for </a:t>
            </a:r>
            <a:r>
              <a:rPr lang="en-US" dirty="0" smtClean="0"/>
              <a:t>private</a:t>
            </a:r>
          </a:p>
          <a:p>
            <a:pPr marL="0" indent="0">
              <a:buNone/>
            </a:pPr>
            <a:endParaRPr lang="en-US" dirty="0"/>
          </a:p>
          <a:p>
            <a:pPr marL="0" indent="0">
              <a:buNone/>
            </a:pPr>
            <a:r>
              <a:rPr lang="en-US" dirty="0"/>
              <a:t>Use private cloud as a </a:t>
            </a:r>
            <a:r>
              <a:rPr lang="en-US" dirty="0" smtClean="0"/>
              <a:t>backup </a:t>
            </a:r>
            <a:r>
              <a:rPr lang="en-US" dirty="0"/>
              <a:t>for </a:t>
            </a:r>
            <a:r>
              <a:rPr lang="en-US" dirty="0" smtClean="0"/>
              <a:t>public</a:t>
            </a:r>
          </a:p>
          <a:p>
            <a:pPr marL="0" indent="0">
              <a:buNone/>
            </a:pPr>
            <a:endParaRPr lang="en-US" dirty="0"/>
          </a:p>
          <a:p>
            <a:pPr marL="0" indent="0">
              <a:buNone/>
            </a:pPr>
            <a:endParaRPr lang="en-US" dirty="0"/>
          </a:p>
        </p:txBody>
      </p:sp>
    </p:spTree>
    <p:custDataLst>
      <p:tags r:id="rId1"/>
    </p:custDataLst>
    <p:extLst>
      <p:ext uri="{BB962C8B-B14F-4D97-AF65-F5344CB8AC3E}">
        <p14:creationId xmlns:p14="http://schemas.microsoft.com/office/powerpoint/2010/main" val="427032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patterns: </a:t>
            </a:r>
            <a:r>
              <a:rPr lang="en-US" dirty="0" err="1" smtClean="0"/>
              <a:t>dev</a:t>
            </a:r>
            <a:r>
              <a:rPr lang="en-US" dirty="0" smtClean="0"/>
              <a:t> flexibility</a:t>
            </a:r>
            <a:endParaRPr lang="en-US" dirty="0"/>
          </a:p>
        </p:txBody>
      </p:sp>
      <p:sp>
        <p:nvSpPr>
          <p:cNvPr id="3" name="Content Placeholder 2"/>
          <p:cNvSpPr>
            <a:spLocks noGrp="1"/>
          </p:cNvSpPr>
          <p:nvPr>
            <p:ph sz="quarter" idx="10"/>
          </p:nvPr>
        </p:nvSpPr>
        <p:spPr>
          <a:xfrm>
            <a:off x="274638" y="1214438"/>
            <a:ext cx="11887200" cy="3447098"/>
          </a:xfrm>
        </p:spPr>
        <p:txBody>
          <a:bodyPr/>
          <a:lstStyle/>
          <a:p>
            <a:pPr marL="0" indent="0">
              <a:buNone/>
            </a:pPr>
            <a:endParaRPr lang="en-US" dirty="0" smtClean="0"/>
          </a:p>
          <a:p>
            <a:pPr marL="0" indent="0">
              <a:buNone/>
            </a:pPr>
            <a:r>
              <a:rPr lang="en-US" dirty="0" smtClean="0"/>
              <a:t>Develop </a:t>
            </a:r>
            <a:r>
              <a:rPr lang="en-US" dirty="0"/>
              <a:t>on public, deploy on private</a:t>
            </a:r>
          </a:p>
          <a:p>
            <a:pPr marL="0" indent="0">
              <a:buNone/>
            </a:pPr>
            <a:endParaRPr lang="en-US" dirty="0" smtClean="0"/>
          </a:p>
          <a:p>
            <a:pPr marL="0" indent="0">
              <a:buNone/>
            </a:pPr>
            <a:r>
              <a:rPr lang="en-US" dirty="0" smtClean="0"/>
              <a:t>Develop </a:t>
            </a:r>
            <a:r>
              <a:rPr lang="en-US" dirty="0"/>
              <a:t>on private, deploy on public</a:t>
            </a:r>
          </a:p>
          <a:p>
            <a:pPr marL="0" indent="0">
              <a:buNone/>
            </a:pPr>
            <a:endParaRPr lang="en-US" dirty="0"/>
          </a:p>
        </p:txBody>
      </p:sp>
    </p:spTree>
    <p:custDataLst>
      <p:tags r:id="rId1"/>
    </p:custDataLst>
    <p:extLst>
      <p:ext uri="{BB962C8B-B14F-4D97-AF65-F5344CB8AC3E}">
        <p14:creationId xmlns:p14="http://schemas.microsoft.com/office/powerpoint/2010/main" val="665450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2875" y="54683"/>
            <a:ext cx="11375536" cy="679653"/>
          </a:xfrm>
        </p:spPr>
        <p:txBody>
          <a:bodyPr/>
          <a:lstStyle/>
          <a:p>
            <a:r>
              <a:rPr lang="en-US" sz="4400" dirty="0" smtClean="0"/>
              <a:t>What we see in Microsoft Services</a:t>
            </a:r>
            <a:endParaRPr lang="en-US" sz="6600" dirty="0"/>
          </a:p>
        </p:txBody>
      </p:sp>
      <p:pic>
        <p:nvPicPr>
          <p:cNvPr id="6" name="Picture 5"/>
          <p:cNvPicPr/>
          <p:nvPr/>
        </p:nvPicPr>
        <p:blipFill rotWithShape="1">
          <a:blip r:embed="rId3"/>
          <a:srcRect l="9422"/>
          <a:stretch/>
        </p:blipFill>
        <p:spPr>
          <a:xfrm>
            <a:off x="1777242" y="976745"/>
            <a:ext cx="8686802" cy="5437767"/>
          </a:xfrm>
          <a:prstGeom prst="rect">
            <a:avLst/>
          </a:prstGeom>
          <a:noFill/>
          <a:ln>
            <a:noFill/>
          </a:ln>
        </p:spPr>
      </p:pic>
    </p:spTree>
    <p:extLst>
      <p:ext uri="{BB962C8B-B14F-4D97-AF65-F5344CB8AC3E}">
        <p14:creationId xmlns:p14="http://schemas.microsoft.com/office/powerpoint/2010/main" val="7020343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3" name="Group 462"/>
          <p:cNvGrpSpPr/>
          <p:nvPr/>
        </p:nvGrpSpPr>
        <p:grpSpPr>
          <a:xfrm>
            <a:off x="3443963" y="1258926"/>
            <a:ext cx="5548977" cy="4342915"/>
            <a:chOff x="5147598" y="980483"/>
            <a:chExt cx="7254220" cy="5677526"/>
          </a:xfrm>
        </p:grpSpPr>
        <p:sp>
          <p:nvSpPr>
            <p:cNvPr id="464" name="grey circle"/>
            <p:cNvSpPr/>
            <p:nvPr/>
          </p:nvSpPr>
          <p:spPr bwMode="auto">
            <a:xfrm>
              <a:off x="6296790" y="1548550"/>
              <a:ext cx="4857528" cy="4861719"/>
            </a:xfrm>
            <a:prstGeom prst="ellipse">
              <a:avLst/>
            </a:prstGeom>
            <a:noFill/>
            <a:ln w="25400">
              <a:solidFill>
                <a:schemeClr val="accent4">
                  <a:lumMod val="90000"/>
                </a:schemeClr>
              </a:solid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59461" tIns="29729" rIns="59461" bIns="29729" numCol="1" rtlCol="0" anchor="ctr" anchorCtr="0" compatLnSpc="1">
              <a:prstTxWarp prst="textNoShape">
                <a:avLst/>
              </a:prstTxWarp>
            </a:bodyPr>
            <a:lstStyle/>
            <a:p>
              <a:pPr algn="ctr" defTabSz="594427" fontAlgn="base">
                <a:lnSpc>
                  <a:spcPct val="90000"/>
                </a:lnSpc>
                <a:spcBef>
                  <a:spcPct val="0"/>
                </a:spcBef>
                <a:spcAft>
                  <a:spcPct val="0"/>
                </a:spcAft>
              </a:pPr>
              <a:endParaRPr lang="en-US" sz="1600" spc="-34" dirty="0">
                <a:solidFill>
                  <a:schemeClr val="tx2"/>
                </a:solidFill>
              </a:endParaRPr>
            </a:p>
          </p:txBody>
        </p:sp>
        <p:grpSp>
          <p:nvGrpSpPr>
            <p:cNvPr id="465" name="identity"/>
            <p:cNvGrpSpPr/>
            <p:nvPr/>
          </p:nvGrpSpPr>
          <p:grpSpPr>
            <a:xfrm>
              <a:off x="5147598" y="2631708"/>
              <a:ext cx="1551476" cy="777455"/>
              <a:chOff x="4243122" y="1866280"/>
              <a:chExt cx="1825350" cy="913907"/>
            </a:xfrm>
          </p:grpSpPr>
          <p:sp>
            <p:nvSpPr>
              <p:cNvPr id="536" name="TextBox 535"/>
              <p:cNvSpPr txBox="1"/>
              <p:nvPr/>
            </p:nvSpPr>
            <p:spPr>
              <a:xfrm>
                <a:off x="4243122" y="2342805"/>
                <a:ext cx="1115808" cy="437382"/>
              </a:xfrm>
              <a:prstGeom prst="rect">
                <a:avLst/>
              </a:prstGeom>
              <a:noFill/>
            </p:spPr>
            <p:txBody>
              <a:bodyPr wrap="none" lIns="0" tIns="34973"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396301">
                  <a:lnSpc>
                    <a:spcPct val="90000"/>
                  </a:lnSpc>
                </a:pPr>
                <a:r>
                  <a:rPr lang="en-US" sz="1800" spc="-46" dirty="0">
                    <a:solidFill>
                      <a:schemeClr val="tx2"/>
                    </a:solidFill>
                  </a:rPr>
                  <a:t>Identity</a:t>
                </a:r>
              </a:p>
            </p:txBody>
          </p:sp>
          <p:sp>
            <p:nvSpPr>
              <p:cNvPr id="537" name="Freeform 27"/>
              <p:cNvSpPr>
                <a:spLocks noChangeAspect="1" noEditPoints="1"/>
              </p:cNvSpPr>
              <p:nvPr/>
            </p:nvSpPr>
            <p:spPr bwMode="auto">
              <a:xfrm>
                <a:off x="5404512" y="1866280"/>
                <a:ext cx="663960" cy="735972"/>
              </a:xfrm>
              <a:custGeom>
                <a:avLst/>
                <a:gdLst>
                  <a:gd name="T0" fmla="*/ 129 w 355"/>
                  <a:gd name="T1" fmla="*/ 67 h 394"/>
                  <a:gd name="T2" fmla="*/ 17 w 355"/>
                  <a:gd name="T3" fmla="*/ 253 h 394"/>
                  <a:gd name="T4" fmla="*/ 158 w 355"/>
                  <a:gd name="T5" fmla="*/ 332 h 394"/>
                  <a:gd name="T6" fmla="*/ 249 w 355"/>
                  <a:gd name="T7" fmla="*/ 179 h 394"/>
                  <a:gd name="T8" fmla="*/ 139 w 355"/>
                  <a:gd name="T9" fmla="*/ 118 h 394"/>
                  <a:gd name="T10" fmla="*/ 68 w 355"/>
                  <a:gd name="T11" fmla="*/ 237 h 394"/>
                  <a:gd name="T12" fmla="*/ 147 w 355"/>
                  <a:gd name="T13" fmla="*/ 281 h 394"/>
                  <a:gd name="T14" fmla="*/ 198 w 355"/>
                  <a:gd name="T15" fmla="*/ 195 h 394"/>
                  <a:gd name="T16" fmla="*/ 150 w 355"/>
                  <a:gd name="T17" fmla="*/ 169 h 394"/>
                  <a:gd name="T18" fmla="*/ 120 w 355"/>
                  <a:gd name="T19" fmla="*/ 220 h 394"/>
                  <a:gd name="T20" fmla="*/ 136 w 355"/>
                  <a:gd name="T21" fmla="*/ 229 h 394"/>
                  <a:gd name="T22" fmla="*/ 147 w 355"/>
                  <a:gd name="T23" fmla="*/ 211 h 394"/>
                  <a:gd name="T24" fmla="*/ 156 w 355"/>
                  <a:gd name="T25" fmla="*/ 195 h 394"/>
                  <a:gd name="T26" fmla="*/ 170 w 355"/>
                  <a:gd name="T27" fmla="*/ 204 h 394"/>
                  <a:gd name="T28" fmla="*/ 141 w 355"/>
                  <a:gd name="T29" fmla="*/ 254 h 394"/>
                  <a:gd name="T30" fmla="*/ 96 w 355"/>
                  <a:gd name="T31" fmla="*/ 228 h 394"/>
                  <a:gd name="T32" fmla="*/ 145 w 355"/>
                  <a:gd name="T33" fmla="*/ 144 h 394"/>
                  <a:gd name="T34" fmla="*/ 222 w 355"/>
                  <a:gd name="T35" fmla="*/ 188 h 394"/>
                  <a:gd name="T36" fmla="*/ 152 w 355"/>
                  <a:gd name="T37" fmla="*/ 305 h 394"/>
                  <a:gd name="T38" fmla="*/ 44 w 355"/>
                  <a:gd name="T39" fmla="*/ 245 h 394"/>
                  <a:gd name="T40" fmla="*/ 134 w 355"/>
                  <a:gd name="T41" fmla="*/ 93 h 394"/>
                  <a:gd name="T42" fmla="*/ 272 w 355"/>
                  <a:gd name="T43" fmla="*/ 171 h 394"/>
                  <a:gd name="T44" fmla="*/ 163 w 355"/>
                  <a:gd name="T45" fmla="*/ 356 h 394"/>
                  <a:gd name="T46" fmla="*/ 91 w 355"/>
                  <a:gd name="T47" fmla="*/ 360 h 394"/>
                  <a:gd name="T48" fmla="*/ 79 w 355"/>
                  <a:gd name="T49" fmla="*/ 362 h 394"/>
                  <a:gd name="T50" fmla="*/ 73 w 355"/>
                  <a:gd name="T51" fmla="*/ 371 h 394"/>
                  <a:gd name="T52" fmla="*/ 73 w 355"/>
                  <a:gd name="T53" fmla="*/ 378 h 394"/>
                  <a:gd name="T54" fmla="*/ 82 w 355"/>
                  <a:gd name="T55" fmla="*/ 387 h 394"/>
                  <a:gd name="T56" fmla="*/ 168 w 355"/>
                  <a:gd name="T57" fmla="*/ 383 h 394"/>
                  <a:gd name="T58" fmla="*/ 300 w 355"/>
                  <a:gd name="T59" fmla="*/ 162 h 394"/>
                  <a:gd name="T60" fmla="*/ 129 w 355"/>
                  <a:gd name="T61" fmla="*/ 67 h 394"/>
                  <a:gd name="T62" fmla="*/ 353 w 355"/>
                  <a:gd name="T63" fmla="*/ 142 h 394"/>
                  <a:gd name="T64" fmla="*/ 271 w 355"/>
                  <a:gd name="T65" fmla="*/ 28 h 394"/>
                  <a:gd name="T66" fmla="*/ 127 w 355"/>
                  <a:gd name="T67" fmla="*/ 16 h 394"/>
                  <a:gd name="T68" fmla="*/ 116 w 355"/>
                  <a:gd name="T69" fmla="*/ 34 h 394"/>
                  <a:gd name="T70" fmla="*/ 133 w 355"/>
                  <a:gd name="T71" fmla="*/ 43 h 394"/>
                  <a:gd name="T72" fmla="*/ 255 w 355"/>
                  <a:gd name="T73" fmla="*/ 53 h 394"/>
                  <a:gd name="T74" fmla="*/ 326 w 355"/>
                  <a:gd name="T75" fmla="*/ 151 h 394"/>
                  <a:gd name="T76" fmla="*/ 338 w 355"/>
                  <a:gd name="T77" fmla="*/ 160 h 394"/>
                  <a:gd name="T78" fmla="*/ 342 w 355"/>
                  <a:gd name="T79" fmla="*/ 160 h 394"/>
                  <a:gd name="T80" fmla="*/ 353 w 355"/>
                  <a:gd name="T81" fmla="*/ 142 h 3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5" h="394">
                    <a:moveTo>
                      <a:pt x="129" y="67"/>
                    </a:moveTo>
                    <a:cubicBezTo>
                      <a:pt x="50" y="92"/>
                      <a:pt x="0" y="175"/>
                      <a:pt x="17" y="253"/>
                    </a:cubicBezTo>
                    <a:cubicBezTo>
                      <a:pt x="30" y="317"/>
                      <a:pt x="93" y="353"/>
                      <a:pt x="158" y="332"/>
                    </a:cubicBezTo>
                    <a:cubicBezTo>
                      <a:pt x="222" y="311"/>
                      <a:pt x="263" y="243"/>
                      <a:pt x="249" y="179"/>
                    </a:cubicBezTo>
                    <a:cubicBezTo>
                      <a:pt x="239" y="129"/>
                      <a:pt x="189" y="101"/>
                      <a:pt x="139" y="118"/>
                    </a:cubicBezTo>
                    <a:cubicBezTo>
                      <a:pt x="90" y="133"/>
                      <a:pt x="58" y="187"/>
                      <a:pt x="68" y="237"/>
                    </a:cubicBezTo>
                    <a:cubicBezTo>
                      <a:pt x="76" y="273"/>
                      <a:pt x="111" y="292"/>
                      <a:pt x="147" y="281"/>
                    </a:cubicBezTo>
                    <a:cubicBezTo>
                      <a:pt x="183" y="270"/>
                      <a:pt x="205" y="231"/>
                      <a:pt x="198" y="195"/>
                    </a:cubicBezTo>
                    <a:cubicBezTo>
                      <a:pt x="193" y="173"/>
                      <a:pt x="172" y="161"/>
                      <a:pt x="150" y="169"/>
                    </a:cubicBezTo>
                    <a:cubicBezTo>
                      <a:pt x="129" y="175"/>
                      <a:pt x="115" y="199"/>
                      <a:pt x="120" y="220"/>
                    </a:cubicBezTo>
                    <a:cubicBezTo>
                      <a:pt x="121" y="228"/>
                      <a:pt x="128" y="232"/>
                      <a:pt x="136" y="229"/>
                    </a:cubicBezTo>
                    <a:cubicBezTo>
                      <a:pt x="144" y="226"/>
                      <a:pt x="149" y="219"/>
                      <a:pt x="147" y="211"/>
                    </a:cubicBezTo>
                    <a:cubicBezTo>
                      <a:pt x="146" y="205"/>
                      <a:pt x="150" y="197"/>
                      <a:pt x="156" y="195"/>
                    </a:cubicBezTo>
                    <a:cubicBezTo>
                      <a:pt x="162" y="193"/>
                      <a:pt x="169" y="197"/>
                      <a:pt x="170" y="204"/>
                    </a:cubicBezTo>
                    <a:cubicBezTo>
                      <a:pt x="175" y="225"/>
                      <a:pt x="162" y="248"/>
                      <a:pt x="141" y="254"/>
                    </a:cubicBezTo>
                    <a:cubicBezTo>
                      <a:pt x="121" y="261"/>
                      <a:pt x="100" y="249"/>
                      <a:pt x="96" y="228"/>
                    </a:cubicBezTo>
                    <a:cubicBezTo>
                      <a:pt x="88" y="193"/>
                      <a:pt x="111" y="155"/>
                      <a:pt x="145" y="144"/>
                    </a:cubicBezTo>
                    <a:cubicBezTo>
                      <a:pt x="180" y="133"/>
                      <a:pt x="214" y="153"/>
                      <a:pt x="222" y="188"/>
                    </a:cubicBezTo>
                    <a:cubicBezTo>
                      <a:pt x="232" y="237"/>
                      <a:pt x="201" y="289"/>
                      <a:pt x="152" y="305"/>
                    </a:cubicBezTo>
                    <a:cubicBezTo>
                      <a:pt x="103" y="321"/>
                      <a:pt x="55" y="294"/>
                      <a:pt x="44" y="245"/>
                    </a:cubicBezTo>
                    <a:cubicBezTo>
                      <a:pt x="31" y="181"/>
                      <a:pt x="71" y="114"/>
                      <a:pt x="134" y="93"/>
                    </a:cubicBezTo>
                    <a:cubicBezTo>
                      <a:pt x="197" y="73"/>
                      <a:pt x="259" y="108"/>
                      <a:pt x="272" y="171"/>
                    </a:cubicBezTo>
                    <a:cubicBezTo>
                      <a:pt x="289" y="249"/>
                      <a:pt x="239" y="332"/>
                      <a:pt x="163" y="356"/>
                    </a:cubicBezTo>
                    <a:cubicBezTo>
                      <a:pt x="140" y="364"/>
                      <a:pt x="115" y="365"/>
                      <a:pt x="91" y="360"/>
                    </a:cubicBezTo>
                    <a:cubicBezTo>
                      <a:pt x="87" y="359"/>
                      <a:pt x="83" y="360"/>
                      <a:pt x="79" y="362"/>
                    </a:cubicBezTo>
                    <a:cubicBezTo>
                      <a:pt x="76" y="364"/>
                      <a:pt x="74" y="367"/>
                      <a:pt x="73" y="371"/>
                    </a:cubicBezTo>
                    <a:cubicBezTo>
                      <a:pt x="72" y="373"/>
                      <a:pt x="72" y="375"/>
                      <a:pt x="73" y="378"/>
                    </a:cubicBezTo>
                    <a:cubicBezTo>
                      <a:pt x="74" y="383"/>
                      <a:pt x="77" y="387"/>
                      <a:pt x="82" y="387"/>
                    </a:cubicBezTo>
                    <a:cubicBezTo>
                      <a:pt x="110" y="394"/>
                      <a:pt x="140" y="392"/>
                      <a:pt x="168" y="383"/>
                    </a:cubicBezTo>
                    <a:cubicBezTo>
                      <a:pt x="260" y="354"/>
                      <a:pt x="319" y="255"/>
                      <a:pt x="300" y="162"/>
                    </a:cubicBezTo>
                    <a:cubicBezTo>
                      <a:pt x="284" y="85"/>
                      <a:pt x="207" y="41"/>
                      <a:pt x="129" y="67"/>
                    </a:cubicBezTo>
                    <a:close/>
                    <a:moveTo>
                      <a:pt x="353" y="142"/>
                    </a:moveTo>
                    <a:cubicBezTo>
                      <a:pt x="343" y="92"/>
                      <a:pt x="314" y="52"/>
                      <a:pt x="271" y="28"/>
                    </a:cubicBezTo>
                    <a:cubicBezTo>
                      <a:pt x="228" y="4"/>
                      <a:pt x="177" y="0"/>
                      <a:pt x="127" y="16"/>
                    </a:cubicBezTo>
                    <a:cubicBezTo>
                      <a:pt x="119" y="18"/>
                      <a:pt x="114" y="26"/>
                      <a:pt x="116" y="34"/>
                    </a:cubicBezTo>
                    <a:cubicBezTo>
                      <a:pt x="118" y="41"/>
                      <a:pt x="125" y="46"/>
                      <a:pt x="133" y="43"/>
                    </a:cubicBezTo>
                    <a:cubicBezTo>
                      <a:pt x="175" y="29"/>
                      <a:pt x="219" y="33"/>
                      <a:pt x="255" y="53"/>
                    </a:cubicBezTo>
                    <a:cubicBezTo>
                      <a:pt x="292" y="74"/>
                      <a:pt x="317" y="108"/>
                      <a:pt x="326" y="151"/>
                    </a:cubicBezTo>
                    <a:cubicBezTo>
                      <a:pt x="327" y="157"/>
                      <a:pt x="332" y="160"/>
                      <a:pt x="338" y="160"/>
                    </a:cubicBezTo>
                    <a:cubicBezTo>
                      <a:pt x="339" y="160"/>
                      <a:pt x="341" y="160"/>
                      <a:pt x="342" y="160"/>
                    </a:cubicBezTo>
                    <a:cubicBezTo>
                      <a:pt x="350" y="157"/>
                      <a:pt x="355" y="149"/>
                      <a:pt x="353" y="14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6" name="virtualization"/>
            <p:cNvGrpSpPr/>
            <p:nvPr/>
          </p:nvGrpSpPr>
          <p:grpSpPr>
            <a:xfrm>
              <a:off x="8360990" y="980483"/>
              <a:ext cx="2581654" cy="846620"/>
              <a:chOff x="8003833" y="-43612"/>
              <a:chExt cx="3037379" cy="995211"/>
            </a:xfrm>
          </p:grpSpPr>
          <p:sp>
            <p:nvSpPr>
              <p:cNvPr id="487" name="TextBox 486"/>
              <p:cNvSpPr txBox="1"/>
              <p:nvPr/>
            </p:nvSpPr>
            <p:spPr>
              <a:xfrm>
                <a:off x="9101715" y="-43612"/>
                <a:ext cx="1939497" cy="437382"/>
              </a:xfrm>
              <a:prstGeom prst="rect">
                <a:avLst/>
              </a:prstGeom>
              <a:noFill/>
            </p:spPr>
            <p:txBody>
              <a:bodyPr wrap="none" lIns="0" tIns="34973" rIns="0" bIns="0" rtlCol="0" anchor="t" anchorCtr="0">
                <a:spAutoFit/>
              </a:bodyPr>
              <a:lstStyle/>
              <a:p>
                <a:pPr defTabSz="396301">
                  <a:lnSpc>
                    <a:spcPct val="90000"/>
                  </a:lnSpc>
                </a:pPr>
                <a:r>
                  <a:rPr lang="en-US" spc="-46" dirty="0">
                    <a:solidFill>
                      <a:schemeClr val="tx2"/>
                    </a:solidFill>
                    <a:ea typeface="Segoe UI" pitchFamily="34" charset="0"/>
                    <a:cs typeface="Segoe UI" pitchFamily="34" charset="0"/>
                  </a:rPr>
                  <a:t>Virtualization</a:t>
                </a:r>
              </a:p>
            </p:txBody>
          </p:sp>
          <p:grpSp>
            <p:nvGrpSpPr>
              <p:cNvPr id="488" name="Group 487"/>
              <p:cNvGrpSpPr>
                <a:grpSpLocks noChangeAspect="1"/>
              </p:cNvGrpSpPr>
              <p:nvPr/>
            </p:nvGrpSpPr>
            <p:grpSpPr bwMode="black">
              <a:xfrm>
                <a:off x="8003833" y="252831"/>
                <a:ext cx="935526" cy="698768"/>
                <a:chOff x="6660829" y="2010433"/>
                <a:chExt cx="2055073" cy="1535391"/>
              </a:xfrm>
            </p:grpSpPr>
            <p:sp>
              <p:nvSpPr>
                <p:cNvPr id="489"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0"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1"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2"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3"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4"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5"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6"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7"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8"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99"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0"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1"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2"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3"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4"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5"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6"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7"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8"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09"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0"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1"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2"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3"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4"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5"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6"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7"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8"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19"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0"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1"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2"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3"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4"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5"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6"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7"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8"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29"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0"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1"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2"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3"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4"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535" name="Freeform 207"/>
                <p:cNvSpPr>
                  <a:spLocks noEditPoints="1"/>
                </p:cNvSpPr>
                <p:nvPr/>
              </p:nvSpPr>
              <p:spPr bwMode="black">
                <a:xfrm>
                  <a:off x="6660829" y="2010433"/>
                  <a:ext cx="2055073" cy="1535391"/>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grpSp>
          <p:nvGrpSpPr>
            <p:cNvPr id="467" name="data"/>
            <p:cNvGrpSpPr/>
            <p:nvPr/>
          </p:nvGrpSpPr>
          <p:grpSpPr>
            <a:xfrm>
              <a:off x="10695191" y="2375760"/>
              <a:ext cx="1345205" cy="847364"/>
              <a:chOff x="10711536" y="1565409"/>
              <a:chExt cx="1582667" cy="996086"/>
            </a:xfrm>
          </p:grpSpPr>
          <p:sp>
            <p:nvSpPr>
              <p:cNvPr id="485" name="TextBox 484"/>
              <p:cNvSpPr txBox="1"/>
              <p:nvPr/>
            </p:nvSpPr>
            <p:spPr>
              <a:xfrm>
                <a:off x="11600693" y="1565409"/>
                <a:ext cx="693510" cy="437382"/>
              </a:xfrm>
              <a:prstGeom prst="rect">
                <a:avLst/>
              </a:prstGeom>
              <a:noFill/>
              <a:ln>
                <a:noFill/>
                <a:headEnd type="none" w="med" len="med"/>
                <a:tailEnd type="none" w="med" len="med"/>
              </a:ln>
            </p:spPr>
            <p:txBody>
              <a:bodyPr wrap="none" lIns="0" tIns="34973" rIns="0" bIns="0" rtlCol="0" anchor="t" anchorCtr="0">
                <a:spAutoFit/>
              </a:bodyPr>
              <a:lstStyle>
                <a:defPPr>
                  <a:defRPr lang="en-US"/>
                </a:defPPr>
                <a:lvl1pPr algn="ctr" defTabSz="731513">
                  <a:defRPr sz="2000">
                    <a:solidFill>
                      <a:schemeClr val="tx1">
                        <a:lumMod val="95000"/>
                        <a:lumOff val="5000"/>
                        <a:alpha val="99000"/>
                      </a:schemeClr>
                    </a:solidFill>
                    <a:ea typeface="Segoe UI" pitchFamily="34" charset="0"/>
                    <a:cs typeface="Segoe UI" pitchFamily="34" charset="0"/>
                  </a:defRPr>
                </a:lvl1pPr>
              </a:lstStyle>
              <a:p>
                <a:pPr algn="l" defTabSz="396301">
                  <a:lnSpc>
                    <a:spcPct val="90000"/>
                  </a:lnSpc>
                </a:pPr>
                <a:r>
                  <a:rPr lang="en-US" sz="1800" spc="-46" dirty="0">
                    <a:solidFill>
                      <a:schemeClr val="tx2"/>
                    </a:solidFill>
                  </a:rPr>
                  <a:t>Data</a:t>
                </a:r>
              </a:p>
            </p:txBody>
          </p:sp>
          <p:sp>
            <p:nvSpPr>
              <p:cNvPr id="486" name="Freeform 11"/>
              <p:cNvSpPr>
                <a:spLocks noChangeAspect="1" noEditPoints="1"/>
              </p:cNvSpPr>
              <p:nvPr/>
            </p:nvSpPr>
            <p:spPr bwMode="auto">
              <a:xfrm>
                <a:off x="10711536" y="1907034"/>
                <a:ext cx="747838" cy="654461"/>
              </a:xfrm>
              <a:custGeom>
                <a:avLst/>
                <a:gdLst>
                  <a:gd name="T0" fmla="*/ 0 w 945"/>
                  <a:gd name="T1" fmla="*/ 354 h 827"/>
                  <a:gd name="T2" fmla="*/ 472 w 945"/>
                  <a:gd name="T3" fmla="*/ 473 h 827"/>
                  <a:gd name="T4" fmla="*/ 945 w 945"/>
                  <a:gd name="T5" fmla="*/ 354 h 827"/>
                  <a:gd name="T6" fmla="*/ 945 w 945"/>
                  <a:gd name="T7" fmla="*/ 473 h 827"/>
                  <a:gd name="T8" fmla="*/ 472 w 945"/>
                  <a:gd name="T9" fmla="*/ 591 h 827"/>
                  <a:gd name="T10" fmla="*/ 0 w 945"/>
                  <a:gd name="T11" fmla="*/ 473 h 827"/>
                  <a:gd name="T12" fmla="*/ 0 w 945"/>
                  <a:gd name="T13" fmla="*/ 354 h 827"/>
                  <a:gd name="T14" fmla="*/ 0 w 945"/>
                  <a:gd name="T15" fmla="*/ 591 h 827"/>
                  <a:gd name="T16" fmla="*/ 472 w 945"/>
                  <a:gd name="T17" fmla="*/ 709 h 827"/>
                  <a:gd name="T18" fmla="*/ 945 w 945"/>
                  <a:gd name="T19" fmla="*/ 591 h 827"/>
                  <a:gd name="T20" fmla="*/ 945 w 945"/>
                  <a:gd name="T21" fmla="*/ 709 h 827"/>
                  <a:gd name="T22" fmla="*/ 472 w 945"/>
                  <a:gd name="T23" fmla="*/ 827 h 827"/>
                  <a:gd name="T24" fmla="*/ 0 w 945"/>
                  <a:gd name="T25" fmla="*/ 709 h 827"/>
                  <a:gd name="T26" fmla="*/ 0 w 945"/>
                  <a:gd name="T27" fmla="*/ 591 h 827"/>
                  <a:gd name="T28" fmla="*/ 0 w 945"/>
                  <a:gd name="T29" fmla="*/ 118 h 827"/>
                  <a:gd name="T30" fmla="*/ 472 w 945"/>
                  <a:gd name="T31" fmla="*/ 0 h 827"/>
                  <a:gd name="T32" fmla="*/ 945 w 945"/>
                  <a:gd name="T33" fmla="*/ 118 h 827"/>
                  <a:gd name="T34" fmla="*/ 945 w 945"/>
                  <a:gd name="T35" fmla="*/ 236 h 827"/>
                  <a:gd name="T36" fmla="*/ 472 w 945"/>
                  <a:gd name="T37" fmla="*/ 354 h 827"/>
                  <a:gd name="T38" fmla="*/ 0 w 945"/>
                  <a:gd name="T39" fmla="*/ 236 h 827"/>
                  <a:gd name="T40" fmla="*/ 0 w 945"/>
                  <a:gd name="T41" fmla="*/ 118 h 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45" h="827">
                    <a:moveTo>
                      <a:pt x="0" y="354"/>
                    </a:moveTo>
                    <a:lnTo>
                      <a:pt x="472" y="473"/>
                    </a:lnTo>
                    <a:lnTo>
                      <a:pt x="945" y="354"/>
                    </a:lnTo>
                    <a:lnTo>
                      <a:pt x="945" y="473"/>
                    </a:lnTo>
                    <a:lnTo>
                      <a:pt x="472" y="591"/>
                    </a:lnTo>
                    <a:lnTo>
                      <a:pt x="0" y="473"/>
                    </a:lnTo>
                    <a:lnTo>
                      <a:pt x="0" y="354"/>
                    </a:lnTo>
                    <a:close/>
                    <a:moveTo>
                      <a:pt x="0" y="591"/>
                    </a:moveTo>
                    <a:lnTo>
                      <a:pt x="472" y="709"/>
                    </a:lnTo>
                    <a:lnTo>
                      <a:pt x="945" y="591"/>
                    </a:lnTo>
                    <a:lnTo>
                      <a:pt x="945" y="709"/>
                    </a:lnTo>
                    <a:lnTo>
                      <a:pt x="472" y="827"/>
                    </a:lnTo>
                    <a:lnTo>
                      <a:pt x="0" y="709"/>
                    </a:lnTo>
                    <a:lnTo>
                      <a:pt x="0" y="591"/>
                    </a:lnTo>
                    <a:close/>
                    <a:moveTo>
                      <a:pt x="0" y="118"/>
                    </a:moveTo>
                    <a:lnTo>
                      <a:pt x="472" y="0"/>
                    </a:lnTo>
                    <a:lnTo>
                      <a:pt x="945" y="118"/>
                    </a:lnTo>
                    <a:lnTo>
                      <a:pt x="945" y="236"/>
                    </a:lnTo>
                    <a:lnTo>
                      <a:pt x="472" y="354"/>
                    </a:lnTo>
                    <a:lnTo>
                      <a:pt x="0" y="236"/>
                    </a:lnTo>
                    <a:lnTo>
                      <a:pt x="0" y="118"/>
                    </a:lnTo>
                    <a:close/>
                  </a:path>
                </a:pathLst>
              </a:custGeom>
              <a:solidFill>
                <a:schemeClr val="tx1"/>
              </a:solidFill>
              <a:ln>
                <a:noFill/>
              </a:ln>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8" name="devlopment"/>
            <p:cNvGrpSpPr/>
            <p:nvPr/>
          </p:nvGrpSpPr>
          <p:grpSpPr>
            <a:xfrm>
              <a:off x="5217019" y="5279108"/>
              <a:ext cx="1997933" cy="1022107"/>
              <a:chOff x="4156028" y="4606645"/>
              <a:chExt cx="2350617" cy="1201498"/>
            </a:xfrm>
          </p:grpSpPr>
          <p:sp>
            <p:nvSpPr>
              <p:cNvPr id="483" name="TextBox 482"/>
              <p:cNvSpPr txBox="1"/>
              <p:nvPr/>
            </p:nvSpPr>
            <p:spPr>
              <a:xfrm>
                <a:off x="4156028" y="5370761"/>
                <a:ext cx="2001234" cy="437382"/>
              </a:xfrm>
              <a:prstGeom prst="rect">
                <a:avLst/>
              </a:prstGeom>
              <a:noFill/>
            </p:spPr>
            <p:txBody>
              <a:bodyPr wrap="none" lIns="0" tIns="34973" rIns="0" bIns="0" rtlCol="0" anchor="t" anchorCtr="0">
                <a:spAutoFit/>
              </a:bodyPr>
              <a:lstStyle/>
              <a:p>
                <a:pPr indent="-3098" defTabSz="396301">
                  <a:lnSpc>
                    <a:spcPct val="90000"/>
                  </a:lnSpc>
                </a:pPr>
                <a:r>
                  <a:rPr lang="en-US" spc="-46" dirty="0">
                    <a:solidFill>
                      <a:schemeClr val="tx2"/>
                    </a:solidFill>
                    <a:ea typeface="Segoe UI" pitchFamily="34" charset="0"/>
                    <a:cs typeface="Segoe UI" pitchFamily="34" charset="0"/>
                  </a:rPr>
                  <a:t>Development</a:t>
                </a:r>
              </a:p>
            </p:txBody>
          </p:sp>
          <p:sp>
            <p:nvSpPr>
              <p:cNvPr id="484" name="Freeform 205"/>
              <p:cNvSpPr>
                <a:spLocks noChangeAspect="1" noEditPoints="1"/>
              </p:cNvSpPr>
              <p:nvPr/>
            </p:nvSpPr>
            <p:spPr bwMode="auto">
              <a:xfrm>
                <a:off x="5809546" y="4606645"/>
                <a:ext cx="697099" cy="690398"/>
              </a:xfrm>
              <a:custGeom>
                <a:avLst/>
                <a:gdLst>
                  <a:gd name="T0" fmla="*/ 151 w 308"/>
                  <a:gd name="T1" fmla="*/ 210 h 305"/>
                  <a:gd name="T2" fmla="*/ 136 w 308"/>
                  <a:gd name="T3" fmla="*/ 248 h 305"/>
                  <a:gd name="T4" fmla="*/ 120 w 308"/>
                  <a:gd name="T5" fmla="*/ 286 h 305"/>
                  <a:gd name="T6" fmla="*/ 49 w 308"/>
                  <a:gd name="T7" fmla="*/ 296 h 305"/>
                  <a:gd name="T8" fmla="*/ 49 w 308"/>
                  <a:gd name="T9" fmla="*/ 289 h 305"/>
                  <a:gd name="T10" fmla="*/ 89 w 308"/>
                  <a:gd name="T11" fmla="*/ 265 h 305"/>
                  <a:gd name="T12" fmla="*/ 80 w 308"/>
                  <a:gd name="T13" fmla="*/ 231 h 305"/>
                  <a:gd name="T14" fmla="*/ 65 w 308"/>
                  <a:gd name="T15" fmla="*/ 226 h 305"/>
                  <a:gd name="T16" fmla="*/ 21 w 308"/>
                  <a:gd name="T17" fmla="*/ 249 h 305"/>
                  <a:gd name="T18" fmla="*/ 39 w 308"/>
                  <a:gd name="T19" fmla="*/ 202 h 305"/>
                  <a:gd name="T20" fmla="*/ 75 w 308"/>
                  <a:gd name="T21" fmla="*/ 186 h 305"/>
                  <a:gd name="T22" fmla="*/ 77 w 308"/>
                  <a:gd name="T23" fmla="*/ 186 h 305"/>
                  <a:gd name="T24" fmla="*/ 106 w 308"/>
                  <a:gd name="T25" fmla="*/ 178 h 305"/>
                  <a:gd name="T26" fmla="*/ 201 w 308"/>
                  <a:gd name="T27" fmla="*/ 161 h 305"/>
                  <a:gd name="T28" fmla="*/ 135 w 308"/>
                  <a:gd name="T29" fmla="*/ 95 h 305"/>
                  <a:gd name="T30" fmla="*/ 129 w 308"/>
                  <a:gd name="T31" fmla="*/ 95 h 305"/>
                  <a:gd name="T32" fmla="*/ 95 w 308"/>
                  <a:gd name="T33" fmla="*/ 135 h 305"/>
                  <a:gd name="T34" fmla="*/ 161 w 308"/>
                  <a:gd name="T35" fmla="*/ 200 h 305"/>
                  <a:gd name="T36" fmla="*/ 268 w 308"/>
                  <a:gd name="T37" fmla="*/ 302 h 305"/>
                  <a:gd name="T38" fmla="*/ 303 w 308"/>
                  <a:gd name="T39" fmla="*/ 265 h 305"/>
                  <a:gd name="T40" fmla="*/ 201 w 308"/>
                  <a:gd name="T41" fmla="*/ 161 h 305"/>
                  <a:gd name="T42" fmla="*/ 301 w 308"/>
                  <a:gd name="T43" fmla="*/ 70 h 305"/>
                  <a:gd name="T44" fmla="*/ 261 w 308"/>
                  <a:gd name="T45" fmla="*/ 93 h 305"/>
                  <a:gd name="T46" fmla="*/ 240 w 308"/>
                  <a:gd name="T47" fmla="*/ 79 h 305"/>
                  <a:gd name="T48" fmla="*/ 239 w 308"/>
                  <a:gd name="T49" fmla="*/ 53 h 305"/>
                  <a:gd name="T50" fmla="*/ 280 w 308"/>
                  <a:gd name="T51" fmla="*/ 26 h 305"/>
                  <a:gd name="T52" fmla="*/ 217 w 308"/>
                  <a:gd name="T53" fmla="*/ 25 h 305"/>
                  <a:gd name="T54" fmla="*/ 191 w 308"/>
                  <a:gd name="T55" fmla="*/ 71 h 305"/>
                  <a:gd name="T56" fmla="*/ 182 w 308"/>
                  <a:gd name="T57" fmla="*/ 102 h 305"/>
                  <a:gd name="T58" fmla="*/ 210 w 308"/>
                  <a:gd name="T59" fmla="*/ 151 h 305"/>
                  <a:gd name="T60" fmla="*/ 249 w 308"/>
                  <a:gd name="T61" fmla="*/ 133 h 305"/>
                  <a:gd name="T62" fmla="*/ 252 w 308"/>
                  <a:gd name="T63" fmla="*/ 133 h 305"/>
                  <a:gd name="T64" fmla="*/ 276 w 308"/>
                  <a:gd name="T65" fmla="*/ 126 h 305"/>
                  <a:gd name="T66" fmla="*/ 308 w 308"/>
                  <a:gd name="T67" fmla="*/ 75 h 305"/>
                  <a:gd name="T68" fmla="*/ 52 w 308"/>
                  <a:gd name="T69" fmla="*/ 146 h 305"/>
                  <a:gd name="T70" fmla="*/ 143 w 308"/>
                  <a:gd name="T71" fmla="*/ 58 h 305"/>
                  <a:gd name="T72" fmla="*/ 143 w 308"/>
                  <a:gd name="T73" fmla="*/ 45 h 305"/>
                  <a:gd name="T74" fmla="*/ 94 w 308"/>
                  <a:gd name="T75" fmla="*/ 0 h 305"/>
                  <a:gd name="T76" fmla="*/ 2 w 308"/>
                  <a:gd name="T77" fmla="*/ 87 h 305"/>
                  <a:gd name="T78" fmla="*/ 2 w 308"/>
                  <a:gd name="T79" fmla="*/ 100 h 305"/>
                  <a:gd name="T80" fmla="*/ 52 w 308"/>
                  <a:gd name="T81" fmla="*/ 146 h 3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08" h="305">
                    <a:moveTo>
                      <a:pt x="113" y="172"/>
                    </a:moveTo>
                    <a:cubicBezTo>
                      <a:pt x="151" y="210"/>
                      <a:pt x="151" y="210"/>
                      <a:pt x="151" y="210"/>
                    </a:cubicBezTo>
                    <a:cubicBezTo>
                      <a:pt x="144" y="217"/>
                      <a:pt x="144" y="217"/>
                      <a:pt x="144" y="217"/>
                    </a:cubicBezTo>
                    <a:cubicBezTo>
                      <a:pt x="137" y="224"/>
                      <a:pt x="136" y="236"/>
                      <a:pt x="136" y="248"/>
                    </a:cubicBezTo>
                    <a:cubicBezTo>
                      <a:pt x="136" y="248"/>
                      <a:pt x="136" y="248"/>
                      <a:pt x="136" y="248"/>
                    </a:cubicBezTo>
                    <a:cubicBezTo>
                      <a:pt x="136" y="262"/>
                      <a:pt x="130" y="276"/>
                      <a:pt x="120" y="286"/>
                    </a:cubicBezTo>
                    <a:cubicBezTo>
                      <a:pt x="117" y="289"/>
                      <a:pt x="114" y="292"/>
                      <a:pt x="109" y="295"/>
                    </a:cubicBezTo>
                    <a:cubicBezTo>
                      <a:pt x="92" y="305"/>
                      <a:pt x="68" y="305"/>
                      <a:pt x="49" y="296"/>
                    </a:cubicBezTo>
                    <a:cubicBezTo>
                      <a:pt x="48" y="296"/>
                      <a:pt x="47" y="294"/>
                      <a:pt x="47" y="293"/>
                    </a:cubicBezTo>
                    <a:cubicBezTo>
                      <a:pt x="46" y="291"/>
                      <a:pt x="47" y="289"/>
                      <a:pt x="49" y="289"/>
                    </a:cubicBezTo>
                    <a:cubicBezTo>
                      <a:pt x="88" y="266"/>
                      <a:pt x="88" y="266"/>
                      <a:pt x="88" y="266"/>
                    </a:cubicBezTo>
                    <a:cubicBezTo>
                      <a:pt x="88" y="266"/>
                      <a:pt x="89" y="266"/>
                      <a:pt x="89" y="265"/>
                    </a:cubicBezTo>
                    <a:cubicBezTo>
                      <a:pt x="92" y="262"/>
                      <a:pt x="96" y="257"/>
                      <a:pt x="87" y="240"/>
                    </a:cubicBezTo>
                    <a:cubicBezTo>
                      <a:pt x="85" y="236"/>
                      <a:pt x="82" y="233"/>
                      <a:pt x="80" y="231"/>
                    </a:cubicBezTo>
                    <a:cubicBezTo>
                      <a:pt x="73" y="224"/>
                      <a:pt x="68" y="225"/>
                      <a:pt x="66" y="226"/>
                    </a:cubicBezTo>
                    <a:cubicBezTo>
                      <a:pt x="65" y="226"/>
                      <a:pt x="65" y="226"/>
                      <a:pt x="65" y="226"/>
                    </a:cubicBezTo>
                    <a:cubicBezTo>
                      <a:pt x="26" y="249"/>
                      <a:pt x="26" y="249"/>
                      <a:pt x="26" y="249"/>
                    </a:cubicBezTo>
                    <a:cubicBezTo>
                      <a:pt x="24" y="249"/>
                      <a:pt x="22" y="249"/>
                      <a:pt x="21" y="249"/>
                    </a:cubicBezTo>
                    <a:cubicBezTo>
                      <a:pt x="20" y="248"/>
                      <a:pt x="19" y="246"/>
                      <a:pt x="19" y="244"/>
                    </a:cubicBezTo>
                    <a:cubicBezTo>
                      <a:pt x="20" y="229"/>
                      <a:pt x="28" y="214"/>
                      <a:pt x="39" y="202"/>
                    </a:cubicBezTo>
                    <a:cubicBezTo>
                      <a:pt x="42" y="199"/>
                      <a:pt x="47" y="196"/>
                      <a:pt x="51" y="193"/>
                    </a:cubicBezTo>
                    <a:cubicBezTo>
                      <a:pt x="58" y="189"/>
                      <a:pt x="66" y="187"/>
                      <a:pt x="75" y="186"/>
                    </a:cubicBezTo>
                    <a:cubicBezTo>
                      <a:pt x="74" y="186"/>
                      <a:pt x="74" y="186"/>
                      <a:pt x="74" y="186"/>
                    </a:cubicBezTo>
                    <a:cubicBezTo>
                      <a:pt x="75" y="186"/>
                      <a:pt x="76" y="186"/>
                      <a:pt x="77" y="186"/>
                    </a:cubicBezTo>
                    <a:cubicBezTo>
                      <a:pt x="77" y="186"/>
                      <a:pt x="77" y="186"/>
                      <a:pt x="78" y="186"/>
                    </a:cubicBezTo>
                    <a:cubicBezTo>
                      <a:pt x="89" y="186"/>
                      <a:pt x="100" y="185"/>
                      <a:pt x="106" y="178"/>
                    </a:cubicBezTo>
                    <a:lnTo>
                      <a:pt x="113" y="172"/>
                    </a:lnTo>
                    <a:close/>
                    <a:moveTo>
                      <a:pt x="201" y="161"/>
                    </a:moveTo>
                    <a:cubicBezTo>
                      <a:pt x="162" y="122"/>
                      <a:pt x="162" y="122"/>
                      <a:pt x="162" y="122"/>
                    </a:cubicBezTo>
                    <a:cubicBezTo>
                      <a:pt x="135" y="95"/>
                      <a:pt x="135" y="95"/>
                      <a:pt x="135" y="95"/>
                    </a:cubicBezTo>
                    <a:cubicBezTo>
                      <a:pt x="134" y="94"/>
                      <a:pt x="133" y="94"/>
                      <a:pt x="132" y="94"/>
                    </a:cubicBezTo>
                    <a:cubicBezTo>
                      <a:pt x="131" y="94"/>
                      <a:pt x="130" y="94"/>
                      <a:pt x="129" y="95"/>
                    </a:cubicBezTo>
                    <a:cubicBezTo>
                      <a:pt x="95" y="129"/>
                      <a:pt x="95" y="129"/>
                      <a:pt x="95" y="129"/>
                    </a:cubicBezTo>
                    <a:cubicBezTo>
                      <a:pt x="94" y="130"/>
                      <a:pt x="94" y="133"/>
                      <a:pt x="95" y="135"/>
                    </a:cubicBezTo>
                    <a:cubicBezTo>
                      <a:pt x="123" y="162"/>
                      <a:pt x="123" y="162"/>
                      <a:pt x="123" y="162"/>
                    </a:cubicBezTo>
                    <a:cubicBezTo>
                      <a:pt x="161" y="200"/>
                      <a:pt x="161" y="200"/>
                      <a:pt x="161" y="200"/>
                    </a:cubicBezTo>
                    <a:cubicBezTo>
                      <a:pt x="262" y="302"/>
                      <a:pt x="262" y="302"/>
                      <a:pt x="262" y="302"/>
                    </a:cubicBezTo>
                    <a:cubicBezTo>
                      <a:pt x="264" y="303"/>
                      <a:pt x="266" y="303"/>
                      <a:pt x="268" y="302"/>
                    </a:cubicBezTo>
                    <a:cubicBezTo>
                      <a:pt x="302" y="268"/>
                      <a:pt x="302" y="268"/>
                      <a:pt x="302" y="268"/>
                    </a:cubicBezTo>
                    <a:cubicBezTo>
                      <a:pt x="303" y="267"/>
                      <a:pt x="303" y="266"/>
                      <a:pt x="303" y="265"/>
                    </a:cubicBezTo>
                    <a:cubicBezTo>
                      <a:pt x="303" y="264"/>
                      <a:pt x="303" y="263"/>
                      <a:pt x="302" y="262"/>
                    </a:cubicBezTo>
                    <a:lnTo>
                      <a:pt x="201" y="161"/>
                    </a:lnTo>
                    <a:close/>
                    <a:moveTo>
                      <a:pt x="306" y="70"/>
                    </a:moveTo>
                    <a:cubicBezTo>
                      <a:pt x="304" y="70"/>
                      <a:pt x="303" y="70"/>
                      <a:pt x="301" y="70"/>
                    </a:cubicBezTo>
                    <a:cubicBezTo>
                      <a:pt x="262" y="93"/>
                      <a:pt x="262" y="93"/>
                      <a:pt x="262" y="93"/>
                    </a:cubicBezTo>
                    <a:cubicBezTo>
                      <a:pt x="262" y="93"/>
                      <a:pt x="262" y="93"/>
                      <a:pt x="261" y="93"/>
                    </a:cubicBezTo>
                    <a:cubicBezTo>
                      <a:pt x="259" y="94"/>
                      <a:pt x="254" y="95"/>
                      <a:pt x="247" y="88"/>
                    </a:cubicBezTo>
                    <a:cubicBezTo>
                      <a:pt x="244" y="86"/>
                      <a:pt x="242" y="83"/>
                      <a:pt x="240" y="79"/>
                    </a:cubicBezTo>
                    <a:cubicBezTo>
                      <a:pt x="230" y="62"/>
                      <a:pt x="235" y="57"/>
                      <a:pt x="237" y="54"/>
                    </a:cubicBezTo>
                    <a:cubicBezTo>
                      <a:pt x="238" y="53"/>
                      <a:pt x="239" y="53"/>
                      <a:pt x="239" y="53"/>
                    </a:cubicBezTo>
                    <a:cubicBezTo>
                      <a:pt x="278" y="30"/>
                      <a:pt x="278" y="30"/>
                      <a:pt x="278" y="30"/>
                    </a:cubicBezTo>
                    <a:cubicBezTo>
                      <a:pt x="280" y="30"/>
                      <a:pt x="280" y="28"/>
                      <a:pt x="280" y="26"/>
                    </a:cubicBezTo>
                    <a:cubicBezTo>
                      <a:pt x="280" y="25"/>
                      <a:pt x="279" y="23"/>
                      <a:pt x="278" y="23"/>
                    </a:cubicBezTo>
                    <a:cubicBezTo>
                      <a:pt x="259" y="14"/>
                      <a:pt x="235" y="14"/>
                      <a:pt x="217" y="25"/>
                    </a:cubicBezTo>
                    <a:cubicBezTo>
                      <a:pt x="213" y="27"/>
                      <a:pt x="210" y="30"/>
                      <a:pt x="206" y="33"/>
                    </a:cubicBezTo>
                    <a:cubicBezTo>
                      <a:pt x="196" y="43"/>
                      <a:pt x="191" y="57"/>
                      <a:pt x="191" y="71"/>
                    </a:cubicBezTo>
                    <a:cubicBezTo>
                      <a:pt x="190" y="71"/>
                      <a:pt x="190" y="71"/>
                      <a:pt x="190" y="71"/>
                    </a:cubicBezTo>
                    <a:cubicBezTo>
                      <a:pt x="191" y="83"/>
                      <a:pt x="190" y="95"/>
                      <a:pt x="182" y="102"/>
                    </a:cubicBezTo>
                    <a:cubicBezTo>
                      <a:pt x="172" y="113"/>
                      <a:pt x="172" y="113"/>
                      <a:pt x="172" y="113"/>
                    </a:cubicBezTo>
                    <a:cubicBezTo>
                      <a:pt x="210" y="151"/>
                      <a:pt x="210" y="151"/>
                      <a:pt x="210" y="151"/>
                    </a:cubicBezTo>
                    <a:cubicBezTo>
                      <a:pt x="221" y="141"/>
                      <a:pt x="221" y="141"/>
                      <a:pt x="221" y="141"/>
                    </a:cubicBezTo>
                    <a:cubicBezTo>
                      <a:pt x="227" y="134"/>
                      <a:pt x="238" y="133"/>
                      <a:pt x="249" y="133"/>
                    </a:cubicBezTo>
                    <a:cubicBezTo>
                      <a:pt x="249" y="133"/>
                      <a:pt x="250" y="133"/>
                      <a:pt x="250" y="133"/>
                    </a:cubicBezTo>
                    <a:cubicBezTo>
                      <a:pt x="251" y="133"/>
                      <a:pt x="252" y="133"/>
                      <a:pt x="252" y="133"/>
                    </a:cubicBezTo>
                    <a:cubicBezTo>
                      <a:pt x="252" y="133"/>
                      <a:pt x="252" y="133"/>
                      <a:pt x="252" y="133"/>
                    </a:cubicBezTo>
                    <a:cubicBezTo>
                      <a:pt x="260" y="132"/>
                      <a:pt x="268" y="130"/>
                      <a:pt x="276" y="126"/>
                    </a:cubicBezTo>
                    <a:cubicBezTo>
                      <a:pt x="280" y="123"/>
                      <a:pt x="284" y="120"/>
                      <a:pt x="288" y="117"/>
                    </a:cubicBezTo>
                    <a:cubicBezTo>
                      <a:pt x="299" y="106"/>
                      <a:pt x="306" y="90"/>
                      <a:pt x="308" y="75"/>
                    </a:cubicBezTo>
                    <a:cubicBezTo>
                      <a:pt x="308" y="73"/>
                      <a:pt x="307" y="71"/>
                      <a:pt x="306" y="70"/>
                    </a:cubicBezTo>
                    <a:close/>
                    <a:moveTo>
                      <a:pt x="52" y="146"/>
                    </a:moveTo>
                    <a:cubicBezTo>
                      <a:pt x="54" y="146"/>
                      <a:pt x="57" y="145"/>
                      <a:pt x="58" y="143"/>
                    </a:cubicBezTo>
                    <a:cubicBezTo>
                      <a:pt x="143" y="58"/>
                      <a:pt x="143" y="58"/>
                      <a:pt x="143" y="58"/>
                    </a:cubicBezTo>
                    <a:cubicBezTo>
                      <a:pt x="145" y="57"/>
                      <a:pt x="146" y="54"/>
                      <a:pt x="146" y="52"/>
                    </a:cubicBezTo>
                    <a:cubicBezTo>
                      <a:pt x="146" y="49"/>
                      <a:pt x="145" y="47"/>
                      <a:pt x="143" y="45"/>
                    </a:cubicBezTo>
                    <a:cubicBezTo>
                      <a:pt x="100" y="2"/>
                      <a:pt x="100" y="2"/>
                      <a:pt x="100" y="2"/>
                    </a:cubicBezTo>
                    <a:cubicBezTo>
                      <a:pt x="98" y="1"/>
                      <a:pt x="96" y="0"/>
                      <a:pt x="94" y="0"/>
                    </a:cubicBezTo>
                    <a:cubicBezTo>
                      <a:pt x="91" y="0"/>
                      <a:pt x="89" y="1"/>
                      <a:pt x="87" y="2"/>
                    </a:cubicBezTo>
                    <a:cubicBezTo>
                      <a:pt x="2" y="87"/>
                      <a:pt x="2" y="87"/>
                      <a:pt x="2" y="87"/>
                    </a:cubicBezTo>
                    <a:cubicBezTo>
                      <a:pt x="1" y="89"/>
                      <a:pt x="0" y="91"/>
                      <a:pt x="0" y="93"/>
                    </a:cubicBezTo>
                    <a:cubicBezTo>
                      <a:pt x="0" y="96"/>
                      <a:pt x="1" y="98"/>
                      <a:pt x="2" y="100"/>
                    </a:cubicBezTo>
                    <a:cubicBezTo>
                      <a:pt x="46" y="143"/>
                      <a:pt x="46" y="143"/>
                      <a:pt x="46" y="143"/>
                    </a:cubicBezTo>
                    <a:cubicBezTo>
                      <a:pt x="47" y="145"/>
                      <a:pt x="50" y="146"/>
                      <a:pt x="52" y="146"/>
                    </a:cubicBez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69" name="dev ops"/>
            <p:cNvGrpSpPr/>
            <p:nvPr/>
          </p:nvGrpSpPr>
          <p:grpSpPr>
            <a:xfrm>
              <a:off x="9855215" y="5285955"/>
              <a:ext cx="2546603" cy="1372054"/>
              <a:chOff x="9909829" y="4616049"/>
              <a:chExt cx="2996140" cy="1612865"/>
            </a:xfrm>
          </p:grpSpPr>
          <p:sp>
            <p:nvSpPr>
              <p:cNvPr id="481" name="TextBox 480"/>
              <p:cNvSpPr txBox="1"/>
              <p:nvPr/>
            </p:nvSpPr>
            <p:spPr>
              <a:xfrm>
                <a:off x="10493193" y="5408420"/>
                <a:ext cx="2412776" cy="820494"/>
              </a:xfrm>
              <a:prstGeom prst="rect">
                <a:avLst/>
              </a:prstGeom>
              <a:noFill/>
            </p:spPr>
            <p:txBody>
              <a:bodyPr wrap="square" lIns="0" tIns="34973" rIns="0" bIns="0" rtlCol="0" anchor="t" anchorCtr="0">
                <a:spAutoFit/>
              </a:bodyPr>
              <a:lstStyle/>
              <a:p>
                <a:pPr defTabSz="396301">
                  <a:lnSpc>
                    <a:spcPct val="90000"/>
                  </a:lnSpc>
                </a:pPr>
                <a:r>
                  <a:rPr lang="en-US" spc="-46" dirty="0">
                    <a:solidFill>
                      <a:schemeClr val="tx2"/>
                    </a:solidFill>
                    <a:ea typeface="Segoe UI" pitchFamily="34" charset="0"/>
                    <a:cs typeface="Segoe UI" pitchFamily="34" charset="0"/>
                  </a:rPr>
                  <a:t>DevOps and mgmt</a:t>
                </a:r>
              </a:p>
            </p:txBody>
          </p:sp>
          <p:sp>
            <p:nvSpPr>
              <p:cNvPr id="482" name="Freeform 647"/>
              <p:cNvSpPr>
                <a:spLocks noChangeAspect="1" noEditPoints="1"/>
              </p:cNvSpPr>
              <p:nvPr/>
            </p:nvSpPr>
            <p:spPr bwMode="auto">
              <a:xfrm rot="5400000">
                <a:off x="10043599" y="4482279"/>
                <a:ext cx="728890" cy="996429"/>
              </a:xfrm>
              <a:custGeom>
                <a:avLst/>
                <a:gdLst>
                  <a:gd name="T0" fmla="*/ 110 w 293"/>
                  <a:gd name="T1" fmla="*/ 266 h 400"/>
                  <a:gd name="T2" fmla="*/ 110 w 293"/>
                  <a:gd name="T3" fmla="*/ 314 h 400"/>
                  <a:gd name="T4" fmla="*/ 119 w 293"/>
                  <a:gd name="T5" fmla="*/ 181 h 400"/>
                  <a:gd name="T6" fmla="*/ 90 w 293"/>
                  <a:gd name="T7" fmla="*/ 211 h 400"/>
                  <a:gd name="T8" fmla="*/ 39 w 293"/>
                  <a:gd name="T9" fmla="*/ 206 h 400"/>
                  <a:gd name="T10" fmla="*/ 40 w 293"/>
                  <a:gd name="T11" fmla="*/ 248 h 400"/>
                  <a:gd name="T12" fmla="*/ 1 w 293"/>
                  <a:gd name="T13" fmla="*/ 281 h 400"/>
                  <a:gd name="T14" fmla="*/ 30 w 293"/>
                  <a:gd name="T15" fmla="*/ 310 h 400"/>
                  <a:gd name="T16" fmla="*/ 26 w 293"/>
                  <a:gd name="T17" fmla="*/ 361 h 400"/>
                  <a:gd name="T18" fmla="*/ 68 w 293"/>
                  <a:gd name="T19" fmla="*/ 361 h 400"/>
                  <a:gd name="T20" fmla="*/ 101 w 293"/>
                  <a:gd name="T21" fmla="*/ 399 h 400"/>
                  <a:gd name="T22" fmla="*/ 130 w 293"/>
                  <a:gd name="T23" fmla="*/ 370 h 400"/>
                  <a:gd name="T24" fmla="*/ 181 w 293"/>
                  <a:gd name="T25" fmla="*/ 374 h 400"/>
                  <a:gd name="T26" fmla="*/ 181 w 293"/>
                  <a:gd name="T27" fmla="*/ 332 h 400"/>
                  <a:gd name="T28" fmla="*/ 219 w 293"/>
                  <a:gd name="T29" fmla="*/ 299 h 400"/>
                  <a:gd name="T30" fmla="*/ 190 w 293"/>
                  <a:gd name="T31" fmla="*/ 270 h 400"/>
                  <a:gd name="T32" fmla="*/ 194 w 293"/>
                  <a:gd name="T33" fmla="*/ 219 h 400"/>
                  <a:gd name="T34" fmla="*/ 152 w 293"/>
                  <a:gd name="T35" fmla="*/ 220 h 400"/>
                  <a:gd name="T36" fmla="*/ 119 w 293"/>
                  <a:gd name="T37" fmla="*/ 181 h 400"/>
                  <a:gd name="T38" fmla="*/ 179 w 293"/>
                  <a:gd name="T39" fmla="*/ 82 h 400"/>
                  <a:gd name="T40" fmla="*/ 197 w 293"/>
                  <a:gd name="T41" fmla="*/ 126 h 400"/>
                  <a:gd name="T42" fmla="*/ 155 w 293"/>
                  <a:gd name="T43" fmla="*/ 0 h 400"/>
                  <a:gd name="T44" fmla="*/ 139 w 293"/>
                  <a:gd name="T45" fmla="*/ 38 h 400"/>
                  <a:gd name="T46" fmla="*/ 91 w 293"/>
                  <a:gd name="T47" fmla="*/ 54 h 400"/>
                  <a:gd name="T48" fmla="*/ 107 w 293"/>
                  <a:gd name="T49" fmla="*/ 92 h 400"/>
                  <a:gd name="T50" fmla="*/ 84 w 293"/>
                  <a:gd name="T51" fmla="*/ 137 h 400"/>
                  <a:gd name="T52" fmla="*/ 122 w 293"/>
                  <a:gd name="T53" fmla="*/ 153 h 400"/>
                  <a:gd name="T54" fmla="*/ 138 w 293"/>
                  <a:gd name="T55" fmla="*/ 201 h 400"/>
                  <a:gd name="T56" fmla="*/ 176 w 293"/>
                  <a:gd name="T57" fmla="*/ 185 h 400"/>
                  <a:gd name="T58" fmla="*/ 222 w 293"/>
                  <a:gd name="T59" fmla="*/ 208 h 400"/>
                  <a:gd name="T60" fmla="*/ 237 w 293"/>
                  <a:gd name="T61" fmla="*/ 170 h 400"/>
                  <a:gd name="T62" fmla="*/ 286 w 293"/>
                  <a:gd name="T63" fmla="*/ 154 h 400"/>
                  <a:gd name="T64" fmla="*/ 270 w 293"/>
                  <a:gd name="T65" fmla="*/ 116 h 400"/>
                  <a:gd name="T66" fmla="*/ 293 w 293"/>
                  <a:gd name="T67" fmla="*/ 71 h 400"/>
                  <a:gd name="T68" fmla="*/ 254 w 293"/>
                  <a:gd name="T69" fmla="*/ 55 h 400"/>
                  <a:gd name="T70" fmla="*/ 239 w 293"/>
                  <a:gd name="T71" fmla="*/ 7 h 400"/>
                  <a:gd name="T72" fmla="*/ 200 w 293"/>
                  <a:gd name="T73" fmla="*/ 23 h 400"/>
                  <a:gd name="T74" fmla="*/ 155 w 293"/>
                  <a:gd name="T75" fmla="*/ 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93" h="400">
                    <a:moveTo>
                      <a:pt x="86" y="290"/>
                    </a:moveTo>
                    <a:cubicBezTo>
                      <a:pt x="86" y="277"/>
                      <a:pt x="97" y="266"/>
                      <a:pt x="110" y="266"/>
                    </a:cubicBezTo>
                    <a:cubicBezTo>
                      <a:pt x="123" y="266"/>
                      <a:pt x="134" y="277"/>
                      <a:pt x="134" y="290"/>
                    </a:cubicBezTo>
                    <a:cubicBezTo>
                      <a:pt x="134" y="303"/>
                      <a:pt x="123" y="314"/>
                      <a:pt x="110" y="314"/>
                    </a:cubicBezTo>
                    <a:cubicBezTo>
                      <a:pt x="97" y="314"/>
                      <a:pt x="86" y="303"/>
                      <a:pt x="86" y="290"/>
                    </a:cubicBezTo>
                    <a:close/>
                    <a:moveTo>
                      <a:pt x="119" y="181"/>
                    </a:moveTo>
                    <a:cubicBezTo>
                      <a:pt x="113" y="180"/>
                      <a:pt x="107" y="180"/>
                      <a:pt x="101" y="181"/>
                    </a:cubicBezTo>
                    <a:cubicBezTo>
                      <a:pt x="90" y="211"/>
                      <a:pt x="90" y="211"/>
                      <a:pt x="90" y="211"/>
                    </a:cubicBezTo>
                    <a:cubicBezTo>
                      <a:pt x="82" y="212"/>
                      <a:pt x="75" y="216"/>
                      <a:pt x="68" y="220"/>
                    </a:cubicBezTo>
                    <a:cubicBezTo>
                      <a:pt x="39" y="206"/>
                      <a:pt x="39" y="206"/>
                      <a:pt x="39" y="206"/>
                    </a:cubicBezTo>
                    <a:cubicBezTo>
                      <a:pt x="35" y="210"/>
                      <a:pt x="30" y="215"/>
                      <a:pt x="26" y="219"/>
                    </a:cubicBezTo>
                    <a:cubicBezTo>
                      <a:pt x="40" y="248"/>
                      <a:pt x="40" y="248"/>
                      <a:pt x="40" y="248"/>
                    </a:cubicBezTo>
                    <a:cubicBezTo>
                      <a:pt x="36" y="255"/>
                      <a:pt x="32" y="262"/>
                      <a:pt x="31" y="270"/>
                    </a:cubicBezTo>
                    <a:cubicBezTo>
                      <a:pt x="1" y="281"/>
                      <a:pt x="1" y="281"/>
                      <a:pt x="1" y="281"/>
                    </a:cubicBezTo>
                    <a:cubicBezTo>
                      <a:pt x="0" y="287"/>
                      <a:pt x="0" y="293"/>
                      <a:pt x="1" y="299"/>
                    </a:cubicBezTo>
                    <a:cubicBezTo>
                      <a:pt x="30" y="310"/>
                      <a:pt x="30" y="310"/>
                      <a:pt x="30" y="310"/>
                    </a:cubicBezTo>
                    <a:cubicBezTo>
                      <a:pt x="32" y="318"/>
                      <a:pt x="36" y="325"/>
                      <a:pt x="40" y="332"/>
                    </a:cubicBezTo>
                    <a:cubicBezTo>
                      <a:pt x="26" y="361"/>
                      <a:pt x="26" y="361"/>
                      <a:pt x="26" y="361"/>
                    </a:cubicBezTo>
                    <a:cubicBezTo>
                      <a:pt x="30" y="366"/>
                      <a:pt x="35" y="370"/>
                      <a:pt x="39" y="374"/>
                    </a:cubicBezTo>
                    <a:cubicBezTo>
                      <a:pt x="68" y="361"/>
                      <a:pt x="68" y="361"/>
                      <a:pt x="68" y="361"/>
                    </a:cubicBezTo>
                    <a:cubicBezTo>
                      <a:pt x="75" y="365"/>
                      <a:pt x="82" y="368"/>
                      <a:pt x="90" y="370"/>
                    </a:cubicBezTo>
                    <a:cubicBezTo>
                      <a:pt x="101" y="399"/>
                      <a:pt x="101" y="399"/>
                      <a:pt x="101" y="399"/>
                    </a:cubicBezTo>
                    <a:cubicBezTo>
                      <a:pt x="107" y="400"/>
                      <a:pt x="113" y="400"/>
                      <a:pt x="119" y="399"/>
                    </a:cubicBezTo>
                    <a:cubicBezTo>
                      <a:pt x="130" y="370"/>
                      <a:pt x="130" y="370"/>
                      <a:pt x="130" y="370"/>
                    </a:cubicBezTo>
                    <a:cubicBezTo>
                      <a:pt x="138" y="368"/>
                      <a:pt x="145" y="365"/>
                      <a:pt x="152" y="361"/>
                    </a:cubicBezTo>
                    <a:cubicBezTo>
                      <a:pt x="181" y="374"/>
                      <a:pt x="181" y="374"/>
                      <a:pt x="181" y="374"/>
                    </a:cubicBezTo>
                    <a:cubicBezTo>
                      <a:pt x="185" y="370"/>
                      <a:pt x="190" y="366"/>
                      <a:pt x="194" y="361"/>
                    </a:cubicBezTo>
                    <a:cubicBezTo>
                      <a:pt x="181" y="332"/>
                      <a:pt x="181" y="332"/>
                      <a:pt x="181" y="332"/>
                    </a:cubicBezTo>
                    <a:cubicBezTo>
                      <a:pt x="185" y="325"/>
                      <a:pt x="188" y="318"/>
                      <a:pt x="190" y="310"/>
                    </a:cubicBezTo>
                    <a:cubicBezTo>
                      <a:pt x="219" y="299"/>
                      <a:pt x="219" y="299"/>
                      <a:pt x="219" y="299"/>
                    </a:cubicBezTo>
                    <a:cubicBezTo>
                      <a:pt x="220" y="293"/>
                      <a:pt x="220" y="287"/>
                      <a:pt x="219" y="281"/>
                    </a:cubicBezTo>
                    <a:cubicBezTo>
                      <a:pt x="190" y="270"/>
                      <a:pt x="190" y="270"/>
                      <a:pt x="190" y="270"/>
                    </a:cubicBezTo>
                    <a:cubicBezTo>
                      <a:pt x="188" y="262"/>
                      <a:pt x="185" y="255"/>
                      <a:pt x="181" y="248"/>
                    </a:cubicBezTo>
                    <a:cubicBezTo>
                      <a:pt x="194" y="219"/>
                      <a:pt x="194" y="219"/>
                      <a:pt x="194" y="219"/>
                    </a:cubicBezTo>
                    <a:cubicBezTo>
                      <a:pt x="190" y="215"/>
                      <a:pt x="185" y="210"/>
                      <a:pt x="181" y="206"/>
                    </a:cubicBezTo>
                    <a:cubicBezTo>
                      <a:pt x="152" y="220"/>
                      <a:pt x="152" y="220"/>
                      <a:pt x="152" y="220"/>
                    </a:cubicBezTo>
                    <a:cubicBezTo>
                      <a:pt x="145" y="216"/>
                      <a:pt x="138" y="212"/>
                      <a:pt x="130" y="211"/>
                    </a:cubicBezTo>
                    <a:lnTo>
                      <a:pt x="119" y="181"/>
                    </a:lnTo>
                    <a:close/>
                    <a:moveTo>
                      <a:pt x="167" y="113"/>
                    </a:moveTo>
                    <a:cubicBezTo>
                      <a:pt x="162" y="101"/>
                      <a:pt x="167" y="87"/>
                      <a:pt x="179" y="82"/>
                    </a:cubicBezTo>
                    <a:cubicBezTo>
                      <a:pt x="191" y="77"/>
                      <a:pt x="205" y="83"/>
                      <a:pt x="210" y="95"/>
                    </a:cubicBezTo>
                    <a:cubicBezTo>
                      <a:pt x="215" y="107"/>
                      <a:pt x="210" y="121"/>
                      <a:pt x="197" y="126"/>
                    </a:cubicBezTo>
                    <a:cubicBezTo>
                      <a:pt x="185" y="131"/>
                      <a:pt x="172" y="125"/>
                      <a:pt x="167" y="113"/>
                    </a:cubicBezTo>
                    <a:close/>
                    <a:moveTo>
                      <a:pt x="155" y="0"/>
                    </a:moveTo>
                    <a:cubicBezTo>
                      <a:pt x="149" y="2"/>
                      <a:pt x="144" y="4"/>
                      <a:pt x="138" y="7"/>
                    </a:cubicBezTo>
                    <a:cubicBezTo>
                      <a:pt x="139" y="38"/>
                      <a:pt x="139" y="38"/>
                      <a:pt x="139" y="38"/>
                    </a:cubicBezTo>
                    <a:cubicBezTo>
                      <a:pt x="133" y="43"/>
                      <a:pt x="127" y="49"/>
                      <a:pt x="123" y="55"/>
                    </a:cubicBezTo>
                    <a:cubicBezTo>
                      <a:pt x="91" y="54"/>
                      <a:pt x="91" y="54"/>
                      <a:pt x="91" y="54"/>
                    </a:cubicBezTo>
                    <a:cubicBezTo>
                      <a:pt x="88" y="59"/>
                      <a:pt x="86" y="65"/>
                      <a:pt x="84" y="71"/>
                    </a:cubicBezTo>
                    <a:cubicBezTo>
                      <a:pt x="107" y="92"/>
                      <a:pt x="107" y="92"/>
                      <a:pt x="107" y="92"/>
                    </a:cubicBezTo>
                    <a:cubicBezTo>
                      <a:pt x="106" y="100"/>
                      <a:pt x="106" y="108"/>
                      <a:pt x="107" y="116"/>
                    </a:cubicBezTo>
                    <a:cubicBezTo>
                      <a:pt x="84" y="137"/>
                      <a:pt x="84" y="137"/>
                      <a:pt x="84" y="137"/>
                    </a:cubicBezTo>
                    <a:cubicBezTo>
                      <a:pt x="86" y="143"/>
                      <a:pt x="88" y="149"/>
                      <a:pt x="91" y="154"/>
                    </a:cubicBezTo>
                    <a:cubicBezTo>
                      <a:pt x="122" y="153"/>
                      <a:pt x="122" y="153"/>
                      <a:pt x="122" y="153"/>
                    </a:cubicBezTo>
                    <a:cubicBezTo>
                      <a:pt x="127" y="159"/>
                      <a:pt x="133" y="165"/>
                      <a:pt x="139" y="170"/>
                    </a:cubicBezTo>
                    <a:cubicBezTo>
                      <a:pt x="138" y="201"/>
                      <a:pt x="138" y="201"/>
                      <a:pt x="138" y="201"/>
                    </a:cubicBezTo>
                    <a:cubicBezTo>
                      <a:pt x="144" y="204"/>
                      <a:pt x="149" y="206"/>
                      <a:pt x="155" y="208"/>
                    </a:cubicBezTo>
                    <a:cubicBezTo>
                      <a:pt x="176" y="185"/>
                      <a:pt x="176" y="185"/>
                      <a:pt x="176" y="185"/>
                    </a:cubicBezTo>
                    <a:cubicBezTo>
                      <a:pt x="184" y="186"/>
                      <a:pt x="193" y="186"/>
                      <a:pt x="200" y="185"/>
                    </a:cubicBezTo>
                    <a:cubicBezTo>
                      <a:pt x="222" y="208"/>
                      <a:pt x="222" y="208"/>
                      <a:pt x="222" y="208"/>
                    </a:cubicBezTo>
                    <a:cubicBezTo>
                      <a:pt x="228" y="206"/>
                      <a:pt x="233" y="204"/>
                      <a:pt x="239" y="201"/>
                    </a:cubicBezTo>
                    <a:cubicBezTo>
                      <a:pt x="237" y="170"/>
                      <a:pt x="237" y="170"/>
                      <a:pt x="237" y="170"/>
                    </a:cubicBezTo>
                    <a:cubicBezTo>
                      <a:pt x="244" y="165"/>
                      <a:pt x="250" y="159"/>
                      <a:pt x="254" y="153"/>
                    </a:cubicBezTo>
                    <a:cubicBezTo>
                      <a:pt x="286" y="154"/>
                      <a:pt x="286" y="154"/>
                      <a:pt x="286" y="154"/>
                    </a:cubicBezTo>
                    <a:cubicBezTo>
                      <a:pt x="289" y="149"/>
                      <a:pt x="291" y="143"/>
                      <a:pt x="293" y="137"/>
                    </a:cubicBezTo>
                    <a:cubicBezTo>
                      <a:pt x="270" y="116"/>
                      <a:pt x="270" y="116"/>
                      <a:pt x="270" y="116"/>
                    </a:cubicBezTo>
                    <a:cubicBezTo>
                      <a:pt x="271" y="108"/>
                      <a:pt x="271" y="100"/>
                      <a:pt x="270" y="92"/>
                    </a:cubicBezTo>
                    <a:cubicBezTo>
                      <a:pt x="293" y="71"/>
                      <a:pt x="293" y="71"/>
                      <a:pt x="293" y="71"/>
                    </a:cubicBezTo>
                    <a:cubicBezTo>
                      <a:pt x="291" y="65"/>
                      <a:pt x="289" y="59"/>
                      <a:pt x="286" y="54"/>
                    </a:cubicBezTo>
                    <a:cubicBezTo>
                      <a:pt x="254" y="55"/>
                      <a:pt x="254" y="55"/>
                      <a:pt x="254" y="55"/>
                    </a:cubicBezTo>
                    <a:cubicBezTo>
                      <a:pt x="249" y="49"/>
                      <a:pt x="244" y="43"/>
                      <a:pt x="237" y="38"/>
                    </a:cubicBezTo>
                    <a:cubicBezTo>
                      <a:pt x="239" y="7"/>
                      <a:pt x="239" y="7"/>
                      <a:pt x="239" y="7"/>
                    </a:cubicBezTo>
                    <a:cubicBezTo>
                      <a:pt x="233" y="4"/>
                      <a:pt x="228" y="2"/>
                      <a:pt x="222" y="0"/>
                    </a:cubicBezTo>
                    <a:cubicBezTo>
                      <a:pt x="200" y="23"/>
                      <a:pt x="200" y="23"/>
                      <a:pt x="200" y="23"/>
                    </a:cubicBezTo>
                    <a:cubicBezTo>
                      <a:pt x="192" y="22"/>
                      <a:pt x="184" y="22"/>
                      <a:pt x="176" y="23"/>
                    </a:cubicBezTo>
                    <a:lnTo>
                      <a:pt x="155" y="0"/>
                    </a:lnTo>
                    <a:close/>
                  </a:path>
                </a:pathLst>
              </a:custGeom>
              <a:solidFill>
                <a:schemeClr val="tx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nvGrpSpPr>
            <p:cNvPr id="471" name="final small cloud"/>
            <p:cNvGrpSpPr>
              <a:grpSpLocks noChangeAspect="1"/>
            </p:cNvGrpSpPr>
            <p:nvPr/>
          </p:nvGrpSpPr>
          <p:grpSpPr>
            <a:xfrm>
              <a:off x="6593410" y="2561799"/>
              <a:ext cx="4165815" cy="2449206"/>
              <a:chOff x="5094630" y="1421965"/>
              <a:chExt cx="6531895" cy="3836982"/>
            </a:xfrm>
          </p:grpSpPr>
          <p:sp>
            <p:nvSpPr>
              <p:cNvPr id="472" name="original cloud"/>
              <p:cNvSpPr>
                <a:spLocks noChangeAspect="1"/>
              </p:cNvSpPr>
              <p:nvPr/>
            </p:nvSpPr>
            <p:spPr bwMode="black">
              <a:xfrm>
                <a:off x="5094630" y="1421965"/>
                <a:ext cx="6487484" cy="3680338"/>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accent1"/>
              </a:solidFill>
              <a:ln>
                <a:noFill/>
              </a:ln>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73" name="bottom line"/>
              <p:cNvSpPr>
                <a:spLocks noEditPoints="1"/>
              </p:cNvSpPr>
              <p:nvPr/>
            </p:nvSpPr>
            <p:spPr bwMode="auto">
              <a:xfrm rot="5400000">
                <a:off x="8190876" y="4960280"/>
                <a:ext cx="499715" cy="97620"/>
              </a:xfrm>
              <a:custGeom>
                <a:avLst/>
                <a:gdLst>
                  <a:gd name="T0" fmla="*/ 215 w 215"/>
                  <a:gd name="T1" fmla="*/ 42 h 42"/>
                  <a:gd name="T2" fmla="*/ 172 w 215"/>
                  <a:gd name="T3" fmla="*/ 42 h 42"/>
                  <a:gd name="T4" fmla="*/ 172 w 215"/>
                  <a:gd name="T5" fmla="*/ 0 h 42"/>
                  <a:gd name="T6" fmla="*/ 215 w 215"/>
                  <a:gd name="T7" fmla="*/ 0 h 42"/>
                  <a:gd name="T8" fmla="*/ 215 w 215"/>
                  <a:gd name="T9" fmla="*/ 42 h 42"/>
                  <a:gd name="T10" fmla="*/ 130 w 215"/>
                  <a:gd name="T11" fmla="*/ 42 h 42"/>
                  <a:gd name="T12" fmla="*/ 85 w 215"/>
                  <a:gd name="T13" fmla="*/ 42 h 42"/>
                  <a:gd name="T14" fmla="*/ 85 w 215"/>
                  <a:gd name="T15" fmla="*/ 0 h 42"/>
                  <a:gd name="T16" fmla="*/ 130 w 215"/>
                  <a:gd name="T17" fmla="*/ 0 h 42"/>
                  <a:gd name="T18" fmla="*/ 130 w 215"/>
                  <a:gd name="T19" fmla="*/ 42 h 42"/>
                  <a:gd name="T20" fmla="*/ 43 w 215"/>
                  <a:gd name="T21" fmla="*/ 42 h 42"/>
                  <a:gd name="T22" fmla="*/ 0 w 215"/>
                  <a:gd name="T23" fmla="*/ 42 h 42"/>
                  <a:gd name="T24" fmla="*/ 0 w 215"/>
                  <a:gd name="T25" fmla="*/ 0 h 42"/>
                  <a:gd name="T26" fmla="*/ 43 w 215"/>
                  <a:gd name="T27" fmla="*/ 0 h 42"/>
                  <a:gd name="T28" fmla="*/ 43 w 215"/>
                  <a:gd name="T29" fmla="*/ 42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5" h="42">
                    <a:moveTo>
                      <a:pt x="215" y="42"/>
                    </a:moveTo>
                    <a:lnTo>
                      <a:pt x="172" y="42"/>
                    </a:lnTo>
                    <a:lnTo>
                      <a:pt x="172" y="0"/>
                    </a:lnTo>
                    <a:lnTo>
                      <a:pt x="215" y="0"/>
                    </a:lnTo>
                    <a:lnTo>
                      <a:pt x="215" y="42"/>
                    </a:lnTo>
                    <a:close/>
                    <a:moveTo>
                      <a:pt x="130" y="42"/>
                    </a:moveTo>
                    <a:lnTo>
                      <a:pt x="85" y="42"/>
                    </a:lnTo>
                    <a:lnTo>
                      <a:pt x="85" y="0"/>
                    </a:lnTo>
                    <a:lnTo>
                      <a:pt x="130" y="0"/>
                    </a:lnTo>
                    <a:lnTo>
                      <a:pt x="130" y="42"/>
                    </a:lnTo>
                    <a:close/>
                    <a:moveTo>
                      <a:pt x="43" y="42"/>
                    </a:moveTo>
                    <a:lnTo>
                      <a:pt x="0" y="42"/>
                    </a:lnTo>
                    <a:lnTo>
                      <a:pt x="0" y="0"/>
                    </a:lnTo>
                    <a:lnTo>
                      <a:pt x="43" y="0"/>
                    </a:lnTo>
                    <a:lnTo>
                      <a:pt x="43" y="4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pic>
            <p:nvPicPr>
              <p:cNvPr id="474" name="M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1750" y="1999374"/>
                <a:ext cx="1415685" cy="19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5" name="on premis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4677" y="4230371"/>
                <a:ext cx="1646189" cy="203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6" name="one consistent platfor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37605" y="3274069"/>
                <a:ext cx="1511730" cy="7356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77" name="Service Provid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14587" y="3971053"/>
                <a:ext cx="1212073" cy="4629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8" name="left line"/>
              <p:cNvSpPr>
                <a:spLocks noEditPoints="1"/>
              </p:cNvSpPr>
              <p:nvPr/>
            </p:nvSpPr>
            <p:spPr bwMode="auto">
              <a:xfrm rot="1143405">
                <a:off x="5982602" y="3196106"/>
                <a:ext cx="1366664" cy="92970"/>
              </a:xfrm>
              <a:custGeom>
                <a:avLst/>
                <a:gdLst>
                  <a:gd name="T0" fmla="*/ 39 w 588"/>
                  <a:gd name="T1" fmla="*/ 40 h 40"/>
                  <a:gd name="T2" fmla="*/ 0 w 588"/>
                  <a:gd name="T3" fmla="*/ 40 h 40"/>
                  <a:gd name="T4" fmla="*/ 0 w 588"/>
                  <a:gd name="T5" fmla="*/ 0 h 40"/>
                  <a:gd name="T6" fmla="*/ 39 w 588"/>
                  <a:gd name="T7" fmla="*/ 0 h 40"/>
                  <a:gd name="T8" fmla="*/ 39 w 588"/>
                  <a:gd name="T9" fmla="*/ 40 h 40"/>
                  <a:gd name="T10" fmla="*/ 588 w 588"/>
                  <a:gd name="T11" fmla="*/ 0 h 40"/>
                  <a:gd name="T12" fmla="*/ 549 w 588"/>
                  <a:gd name="T13" fmla="*/ 0 h 40"/>
                  <a:gd name="T14" fmla="*/ 549 w 588"/>
                  <a:gd name="T15" fmla="*/ 40 h 40"/>
                  <a:gd name="T16" fmla="*/ 588 w 588"/>
                  <a:gd name="T17" fmla="*/ 40 h 40"/>
                  <a:gd name="T18" fmla="*/ 588 w 588"/>
                  <a:gd name="T19" fmla="*/ 0 h 40"/>
                  <a:gd name="T20" fmla="*/ 510 w 588"/>
                  <a:gd name="T21" fmla="*/ 0 h 40"/>
                  <a:gd name="T22" fmla="*/ 471 w 588"/>
                  <a:gd name="T23" fmla="*/ 0 h 40"/>
                  <a:gd name="T24" fmla="*/ 471 w 588"/>
                  <a:gd name="T25" fmla="*/ 40 h 40"/>
                  <a:gd name="T26" fmla="*/ 510 w 588"/>
                  <a:gd name="T27" fmla="*/ 40 h 40"/>
                  <a:gd name="T28" fmla="*/ 510 w 588"/>
                  <a:gd name="T29" fmla="*/ 0 h 40"/>
                  <a:gd name="T30" fmla="*/ 431 w 588"/>
                  <a:gd name="T31" fmla="*/ 0 h 40"/>
                  <a:gd name="T32" fmla="*/ 392 w 588"/>
                  <a:gd name="T33" fmla="*/ 0 h 40"/>
                  <a:gd name="T34" fmla="*/ 392 w 588"/>
                  <a:gd name="T35" fmla="*/ 40 h 40"/>
                  <a:gd name="T36" fmla="*/ 431 w 588"/>
                  <a:gd name="T37" fmla="*/ 40 h 40"/>
                  <a:gd name="T38" fmla="*/ 431 w 588"/>
                  <a:gd name="T39" fmla="*/ 0 h 40"/>
                  <a:gd name="T40" fmla="*/ 353 w 588"/>
                  <a:gd name="T41" fmla="*/ 0 h 40"/>
                  <a:gd name="T42" fmla="*/ 314 w 588"/>
                  <a:gd name="T43" fmla="*/ 0 h 40"/>
                  <a:gd name="T44" fmla="*/ 314 w 588"/>
                  <a:gd name="T45" fmla="*/ 40 h 40"/>
                  <a:gd name="T46" fmla="*/ 353 w 588"/>
                  <a:gd name="T47" fmla="*/ 40 h 40"/>
                  <a:gd name="T48" fmla="*/ 353 w 588"/>
                  <a:gd name="T49" fmla="*/ 0 h 40"/>
                  <a:gd name="T50" fmla="*/ 274 w 588"/>
                  <a:gd name="T51" fmla="*/ 0 h 40"/>
                  <a:gd name="T52" fmla="*/ 235 w 588"/>
                  <a:gd name="T53" fmla="*/ 0 h 40"/>
                  <a:gd name="T54" fmla="*/ 235 w 588"/>
                  <a:gd name="T55" fmla="*/ 40 h 40"/>
                  <a:gd name="T56" fmla="*/ 274 w 588"/>
                  <a:gd name="T57" fmla="*/ 40 h 40"/>
                  <a:gd name="T58" fmla="*/ 274 w 588"/>
                  <a:gd name="T59" fmla="*/ 0 h 40"/>
                  <a:gd name="T60" fmla="*/ 196 w 588"/>
                  <a:gd name="T61" fmla="*/ 0 h 40"/>
                  <a:gd name="T62" fmla="*/ 156 w 588"/>
                  <a:gd name="T63" fmla="*/ 0 h 40"/>
                  <a:gd name="T64" fmla="*/ 156 w 588"/>
                  <a:gd name="T65" fmla="*/ 40 h 40"/>
                  <a:gd name="T66" fmla="*/ 196 w 588"/>
                  <a:gd name="T67" fmla="*/ 40 h 40"/>
                  <a:gd name="T68" fmla="*/ 196 w 588"/>
                  <a:gd name="T69" fmla="*/ 0 h 40"/>
                  <a:gd name="T70" fmla="*/ 117 w 588"/>
                  <a:gd name="T71" fmla="*/ 0 h 40"/>
                  <a:gd name="T72" fmla="*/ 78 w 588"/>
                  <a:gd name="T73" fmla="*/ 0 h 40"/>
                  <a:gd name="T74" fmla="*/ 78 w 588"/>
                  <a:gd name="T75" fmla="*/ 40 h 40"/>
                  <a:gd name="T76" fmla="*/ 117 w 588"/>
                  <a:gd name="T77" fmla="*/ 40 h 40"/>
                  <a:gd name="T78" fmla="*/ 117 w 588"/>
                  <a:gd name="T79"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88" h="40">
                    <a:moveTo>
                      <a:pt x="39" y="40"/>
                    </a:moveTo>
                    <a:lnTo>
                      <a:pt x="0" y="40"/>
                    </a:lnTo>
                    <a:lnTo>
                      <a:pt x="0" y="0"/>
                    </a:lnTo>
                    <a:lnTo>
                      <a:pt x="39" y="0"/>
                    </a:lnTo>
                    <a:lnTo>
                      <a:pt x="39" y="40"/>
                    </a:lnTo>
                    <a:close/>
                    <a:moveTo>
                      <a:pt x="588" y="0"/>
                    </a:moveTo>
                    <a:lnTo>
                      <a:pt x="549" y="0"/>
                    </a:lnTo>
                    <a:lnTo>
                      <a:pt x="549" y="40"/>
                    </a:lnTo>
                    <a:lnTo>
                      <a:pt x="588" y="40"/>
                    </a:lnTo>
                    <a:lnTo>
                      <a:pt x="588" y="0"/>
                    </a:lnTo>
                    <a:close/>
                    <a:moveTo>
                      <a:pt x="510" y="0"/>
                    </a:moveTo>
                    <a:lnTo>
                      <a:pt x="471" y="0"/>
                    </a:lnTo>
                    <a:lnTo>
                      <a:pt x="471" y="40"/>
                    </a:lnTo>
                    <a:lnTo>
                      <a:pt x="510" y="40"/>
                    </a:lnTo>
                    <a:lnTo>
                      <a:pt x="510" y="0"/>
                    </a:lnTo>
                    <a:close/>
                    <a:moveTo>
                      <a:pt x="431" y="0"/>
                    </a:moveTo>
                    <a:lnTo>
                      <a:pt x="392" y="0"/>
                    </a:lnTo>
                    <a:lnTo>
                      <a:pt x="392" y="40"/>
                    </a:lnTo>
                    <a:lnTo>
                      <a:pt x="431" y="40"/>
                    </a:lnTo>
                    <a:lnTo>
                      <a:pt x="431" y="0"/>
                    </a:lnTo>
                    <a:close/>
                    <a:moveTo>
                      <a:pt x="353" y="0"/>
                    </a:moveTo>
                    <a:lnTo>
                      <a:pt x="314" y="0"/>
                    </a:lnTo>
                    <a:lnTo>
                      <a:pt x="314" y="40"/>
                    </a:lnTo>
                    <a:lnTo>
                      <a:pt x="353" y="40"/>
                    </a:lnTo>
                    <a:lnTo>
                      <a:pt x="353" y="0"/>
                    </a:lnTo>
                    <a:close/>
                    <a:moveTo>
                      <a:pt x="274" y="0"/>
                    </a:moveTo>
                    <a:lnTo>
                      <a:pt x="235" y="0"/>
                    </a:lnTo>
                    <a:lnTo>
                      <a:pt x="235" y="40"/>
                    </a:lnTo>
                    <a:lnTo>
                      <a:pt x="274" y="40"/>
                    </a:lnTo>
                    <a:lnTo>
                      <a:pt x="274" y="0"/>
                    </a:lnTo>
                    <a:close/>
                    <a:moveTo>
                      <a:pt x="196" y="0"/>
                    </a:moveTo>
                    <a:lnTo>
                      <a:pt x="156" y="0"/>
                    </a:lnTo>
                    <a:lnTo>
                      <a:pt x="156" y="40"/>
                    </a:lnTo>
                    <a:lnTo>
                      <a:pt x="196" y="40"/>
                    </a:lnTo>
                    <a:lnTo>
                      <a:pt x="196" y="0"/>
                    </a:lnTo>
                    <a:close/>
                    <a:moveTo>
                      <a:pt x="117" y="0"/>
                    </a:moveTo>
                    <a:lnTo>
                      <a:pt x="78" y="0"/>
                    </a:lnTo>
                    <a:lnTo>
                      <a:pt x="78" y="40"/>
                    </a:lnTo>
                    <a:lnTo>
                      <a:pt x="117" y="40"/>
                    </a:lnTo>
                    <a:lnTo>
                      <a:pt x="11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79" name="right line"/>
              <p:cNvSpPr>
                <a:spLocks noEditPoints="1"/>
              </p:cNvSpPr>
              <p:nvPr/>
            </p:nvSpPr>
            <p:spPr bwMode="auto">
              <a:xfrm rot="20326157">
                <a:off x="9543990" y="2942107"/>
                <a:ext cx="2082535" cy="90646"/>
              </a:xfrm>
              <a:custGeom>
                <a:avLst/>
                <a:gdLst>
                  <a:gd name="T0" fmla="*/ 39 w 896"/>
                  <a:gd name="T1" fmla="*/ 39 h 39"/>
                  <a:gd name="T2" fmla="*/ 0 w 896"/>
                  <a:gd name="T3" fmla="*/ 39 h 39"/>
                  <a:gd name="T4" fmla="*/ 0 w 896"/>
                  <a:gd name="T5" fmla="*/ 0 h 39"/>
                  <a:gd name="T6" fmla="*/ 39 w 896"/>
                  <a:gd name="T7" fmla="*/ 0 h 39"/>
                  <a:gd name="T8" fmla="*/ 39 w 896"/>
                  <a:gd name="T9" fmla="*/ 39 h 39"/>
                  <a:gd name="T10" fmla="*/ 896 w 896"/>
                  <a:gd name="T11" fmla="*/ 0 h 39"/>
                  <a:gd name="T12" fmla="*/ 857 w 896"/>
                  <a:gd name="T13" fmla="*/ 0 h 39"/>
                  <a:gd name="T14" fmla="*/ 857 w 896"/>
                  <a:gd name="T15" fmla="*/ 39 h 39"/>
                  <a:gd name="T16" fmla="*/ 896 w 896"/>
                  <a:gd name="T17" fmla="*/ 39 h 39"/>
                  <a:gd name="T18" fmla="*/ 896 w 896"/>
                  <a:gd name="T19" fmla="*/ 0 h 39"/>
                  <a:gd name="T20" fmla="*/ 818 w 896"/>
                  <a:gd name="T21" fmla="*/ 0 h 39"/>
                  <a:gd name="T22" fmla="*/ 780 w 896"/>
                  <a:gd name="T23" fmla="*/ 0 h 39"/>
                  <a:gd name="T24" fmla="*/ 780 w 896"/>
                  <a:gd name="T25" fmla="*/ 39 h 39"/>
                  <a:gd name="T26" fmla="*/ 818 w 896"/>
                  <a:gd name="T27" fmla="*/ 39 h 39"/>
                  <a:gd name="T28" fmla="*/ 818 w 896"/>
                  <a:gd name="T29" fmla="*/ 0 h 39"/>
                  <a:gd name="T30" fmla="*/ 741 w 896"/>
                  <a:gd name="T31" fmla="*/ 0 h 39"/>
                  <a:gd name="T32" fmla="*/ 702 w 896"/>
                  <a:gd name="T33" fmla="*/ 0 h 39"/>
                  <a:gd name="T34" fmla="*/ 702 w 896"/>
                  <a:gd name="T35" fmla="*/ 39 h 39"/>
                  <a:gd name="T36" fmla="*/ 741 w 896"/>
                  <a:gd name="T37" fmla="*/ 39 h 39"/>
                  <a:gd name="T38" fmla="*/ 741 w 896"/>
                  <a:gd name="T39" fmla="*/ 0 h 39"/>
                  <a:gd name="T40" fmla="*/ 662 w 896"/>
                  <a:gd name="T41" fmla="*/ 0 h 39"/>
                  <a:gd name="T42" fmla="*/ 623 w 896"/>
                  <a:gd name="T43" fmla="*/ 0 h 39"/>
                  <a:gd name="T44" fmla="*/ 623 w 896"/>
                  <a:gd name="T45" fmla="*/ 39 h 39"/>
                  <a:gd name="T46" fmla="*/ 662 w 896"/>
                  <a:gd name="T47" fmla="*/ 39 h 39"/>
                  <a:gd name="T48" fmla="*/ 662 w 896"/>
                  <a:gd name="T49" fmla="*/ 0 h 39"/>
                  <a:gd name="T50" fmla="*/ 584 w 896"/>
                  <a:gd name="T51" fmla="*/ 0 h 39"/>
                  <a:gd name="T52" fmla="*/ 545 w 896"/>
                  <a:gd name="T53" fmla="*/ 0 h 39"/>
                  <a:gd name="T54" fmla="*/ 545 w 896"/>
                  <a:gd name="T55" fmla="*/ 39 h 39"/>
                  <a:gd name="T56" fmla="*/ 584 w 896"/>
                  <a:gd name="T57" fmla="*/ 39 h 39"/>
                  <a:gd name="T58" fmla="*/ 584 w 896"/>
                  <a:gd name="T59" fmla="*/ 0 h 39"/>
                  <a:gd name="T60" fmla="*/ 507 w 896"/>
                  <a:gd name="T61" fmla="*/ 0 h 39"/>
                  <a:gd name="T62" fmla="*/ 468 w 896"/>
                  <a:gd name="T63" fmla="*/ 0 h 39"/>
                  <a:gd name="T64" fmla="*/ 468 w 896"/>
                  <a:gd name="T65" fmla="*/ 39 h 39"/>
                  <a:gd name="T66" fmla="*/ 507 w 896"/>
                  <a:gd name="T67" fmla="*/ 39 h 39"/>
                  <a:gd name="T68" fmla="*/ 507 w 896"/>
                  <a:gd name="T69" fmla="*/ 0 h 39"/>
                  <a:gd name="T70" fmla="*/ 428 w 896"/>
                  <a:gd name="T71" fmla="*/ 0 h 39"/>
                  <a:gd name="T72" fmla="*/ 389 w 896"/>
                  <a:gd name="T73" fmla="*/ 0 h 39"/>
                  <a:gd name="T74" fmla="*/ 389 w 896"/>
                  <a:gd name="T75" fmla="*/ 39 h 39"/>
                  <a:gd name="T76" fmla="*/ 428 w 896"/>
                  <a:gd name="T77" fmla="*/ 39 h 39"/>
                  <a:gd name="T78" fmla="*/ 428 w 896"/>
                  <a:gd name="T79" fmla="*/ 0 h 39"/>
                  <a:gd name="T80" fmla="*/ 350 w 896"/>
                  <a:gd name="T81" fmla="*/ 0 h 39"/>
                  <a:gd name="T82" fmla="*/ 311 w 896"/>
                  <a:gd name="T83" fmla="*/ 0 h 39"/>
                  <a:gd name="T84" fmla="*/ 311 w 896"/>
                  <a:gd name="T85" fmla="*/ 39 h 39"/>
                  <a:gd name="T86" fmla="*/ 350 w 896"/>
                  <a:gd name="T87" fmla="*/ 39 h 39"/>
                  <a:gd name="T88" fmla="*/ 350 w 896"/>
                  <a:gd name="T89" fmla="*/ 0 h 39"/>
                  <a:gd name="T90" fmla="*/ 273 w 896"/>
                  <a:gd name="T91" fmla="*/ 0 h 39"/>
                  <a:gd name="T92" fmla="*/ 234 w 896"/>
                  <a:gd name="T93" fmla="*/ 0 h 39"/>
                  <a:gd name="T94" fmla="*/ 234 w 896"/>
                  <a:gd name="T95" fmla="*/ 39 h 39"/>
                  <a:gd name="T96" fmla="*/ 273 w 896"/>
                  <a:gd name="T97" fmla="*/ 39 h 39"/>
                  <a:gd name="T98" fmla="*/ 273 w 896"/>
                  <a:gd name="T99" fmla="*/ 0 h 39"/>
                  <a:gd name="T100" fmla="*/ 195 w 896"/>
                  <a:gd name="T101" fmla="*/ 0 h 39"/>
                  <a:gd name="T102" fmla="*/ 155 w 896"/>
                  <a:gd name="T103" fmla="*/ 0 h 39"/>
                  <a:gd name="T104" fmla="*/ 155 w 896"/>
                  <a:gd name="T105" fmla="*/ 39 h 39"/>
                  <a:gd name="T106" fmla="*/ 195 w 896"/>
                  <a:gd name="T107" fmla="*/ 39 h 39"/>
                  <a:gd name="T108" fmla="*/ 195 w 896"/>
                  <a:gd name="T109" fmla="*/ 0 h 39"/>
                  <a:gd name="T110" fmla="*/ 116 w 896"/>
                  <a:gd name="T111" fmla="*/ 0 h 39"/>
                  <a:gd name="T112" fmla="*/ 77 w 896"/>
                  <a:gd name="T113" fmla="*/ 0 h 39"/>
                  <a:gd name="T114" fmla="*/ 77 w 896"/>
                  <a:gd name="T115" fmla="*/ 39 h 39"/>
                  <a:gd name="T116" fmla="*/ 116 w 896"/>
                  <a:gd name="T117" fmla="*/ 39 h 39"/>
                  <a:gd name="T118" fmla="*/ 116 w 896"/>
                  <a:gd name="T119"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96" h="39">
                    <a:moveTo>
                      <a:pt x="39" y="39"/>
                    </a:moveTo>
                    <a:lnTo>
                      <a:pt x="0" y="39"/>
                    </a:lnTo>
                    <a:lnTo>
                      <a:pt x="0" y="0"/>
                    </a:lnTo>
                    <a:lnTo>
                      <a:pt x="39" y="0"/>
                    </a:lnTo>
                    <a:lnTo>
                      <a:pt x="39" y="39"/>
                    </a:lnTo>
                    <a:close/>
                    <a:moveTo>
                      <a:pt x="896" y="0"/>
                    </a:moveTo>
                    <a:lnTo>
                      <a:pt x="857" y="0"/>
                    </a:lnTo>
                    <a:lnTo>
                      <a:pt x="857" y="39"/>
                    </a:lnTo>
                    <a:lnTo>
                      <a:pt x="896" y="39"/>
                    </a:lnTo>
                    <a:lnTo>
                      <a:pt x="896" y="0"/>
                    </a:lnTo>
                    <a:close/>
                    <a:moveTo>
                      <a:pt x="818" y="0"/>
                    </a:moveTo>
                    <a:lnTo>
                      <a:pt x="780" y="0"/>
                    </a:lnTo>
                    <a:lnTo>
                      <a:pt x="780" y="39"/>
                    </a:lnTo>
                    <a:lnTo>
                      <a:pt x="818" y="39"/>
                    </a:lnTo>
                    <a:lnTo>
                      <a:pt x="818" y="0"/>
                    </a:lnTo>
                    <a:close/>
                    <a:moveTo>
                      <a:pt x="741" y="0"/>
                    </a:moveTo>
                    <a:lnTo>
                      <a:pt x="702" y="0"/>
                    </a:lnTo>
                    <a:lnTo>
                      <a:pt x="702" y="39"/>
                    </a:lnTo>
                    <a:lnTo>
                      <a:pt x="741" y="39"/>
                    </a:lnTo>
                    <a:lnTo>
                      <a:pt x="741" y="0"/>
                    </a:lnTo>
                    <a:close/>
                    <a:moveTo>
                      <a:pt x="662" y="0"/>
                    </a:moveTo>
                    <a:lnTo>
                      <a:pt x="623" y="0"/>
                    </a:lnTo>
                    <a:lnTo>
                      <a:pt x="623" y="39"/>
                    </a:lnTo>
                    <a:lnTo>
                      <a:pt x="662" y="39"/>
                    </a:lnTo>
                    <a:lnTo>
                      <a:pt x="662" y="0"/>
                    </a:lnTo>
                    <a:close/>
                    <a:moveTo>
                      <a:pt x="584" y="0"/>
                    </a:moveTo>
                    <a:lnTo>
                      <a:pt x="545" y="0"/>
                    </a:lnTo>
                    <a:lnTo>
                      <a:pt x="545" y="39"/>
                    </a:lnTo>
                    <a:lnTo>
                      <a:pt x="584" y="39"/>
                    </a:lnTo>
                    <a:lnTo>
                      <a:pt x="584" y="0"/>
                    </a:lnTo>
                    <a:close/>
                    <a:moveTo>
                      <a:pt x="507" y="0"/>
                    </a:moveTo>
                    <a:lnTo>
                      <a:pt x="468" y="0"/>
                    </a:lnTo>
                    <a:lnTo>
                      <a:pt x="468" y="39"/>
                    </a:lnTo>
                    <a:lnTo>
                      <a:pt x="507" y="39"/>
                    </a:lnTo>
                    <a:lnTo>
                      <a:pt x="507" y="0"/>
                    </a:lnTo>
                    <a:close/>
                    <a:moveTo>
                      <a:pt x="428" y="0"/>
                    </a:moveTo>
                    <a:lnTo>
                      <a:pt x="389" y="0"/>
                    </a:lnTo>
                    <a:lnTo>
                      <a:pt x="389" y="39"/>
                    </a:lnTo>
                    <a:lnTo>
                      <a:pt x="428" y="39"/>
                    </a:lnTo>
                    <a:lnTo>
                      <a:pt x="428" y="0"/>
                    </a:lnTo>
                    <a:close/>
                    <a:moveTo>
                      <a:pt x="350" y="0"/>
                    </a:moveTo>
                    <a:lnTo>
                      <a:pt x="311" y="0"/>
                    </a:lnTo>
                    <a:lnTo>
                      <a:pt x="311" y="39"/>
                    </a:lnTo>
                    <a:lnTo>
                      <a:pt x="350" y="39"/>
                    </a:lnTo>
                    <a:lnTo>
                      <a:pt x="350" y="0"/>
                    </a:lnTo>
                    <a:close/>
                    <a:moveTo>
                      <a:pt x="273" y="0"/>
                    </a:moveTo>
                    <a:lnTo>
                      <a:pt x="234" y="0"/>
                    </a:lnTo>
                    <a:lnTo>
                      <a:pt x="234" y="39"/>
                    </a:lnTo>
                    <a:lnTo>
                      <a:pt x="273" y="39"/>
                    </a:lnTo>
                    <a:lnTo>
                      <a:pt x="273" y="0"/>
                    </a:lnTo>
                    <a:close/>
                    <a:moveTo>
                      <a:pt x="195" y="0"/>
                    </a:moveTo>
                    <a:lnTo>
                      <a:pt x="155" y="0"/>
                    </a:lnTo>
                    <a:lnTo>
                      <a:pt x="155" y="39"/>
                    </a:lnTo>
                    <a:lnTo>
                      <a:pt x="195" y="39"/>
                    </a:lnTo>
                    <a:lnTo>
                      <a:pt x="195" y="0"/>
                    </a:lnTo>
                    <a:close/>
                    <a:moveTo>
                      <a:pt x="116" y="0"/>
                    </a:moveTo>
                    <a:lnTo>
                      <a:pt x="77" y="0"/>
                    </a:lnTo>
                    <a:lnTo>
                      <a:pt x="77" y="39"/>
                    </a:lnTo>
                    <a:lnTo>
                      <a:pt x="116" y="39"/>
                    </a:lnTo>
                    <a:lnTo>
                      <a:pt x="11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sp>
            <p:nvSpPr>
              <p:cNvPr id="480" name="arrow cycle"/>
              <p:cNvSpPr>
                <a:spLocks noChangeAspect="1" noEditPoints="1"/>
              </p:cNvSpPr>
              <p:nvPr/>
            </p:nvSpPr>
            <p:spPr bwMode="auto">
              <a:xfrm rot="11880000">
                <a:off x="7240262" y="2525008"/>
                <a:ext cx="2460673" cy="2183106"/>
              </a:xfrm>
              <a:custGeom>
                <a:avLst/>
                <a:gdLst>
                  <a:gd name="T0" fmla="*/ 238 w 529"/>
                  <a:gd name="T1" fmla="*/ 1 h 469"/>
                  <a:gd name="T2" fmla="*/ 185 w 529"/>
                  <a:gd name="T3" fmla="*/ 100 h 469"/>
                  <a:gd name="T4" fmla="*/ 165 w 529"/>
                  <a:gd name="T5" fmla="*/ 63 h 469"/>
                  <a:gd name="T6" fmla="*/ 158 w 529"/>
                  <a:gd name="T7" fmla="*/ 67 h 469"/>
                  <a:gd name="T8" fmla="*/ 70 w 529"/>
                  <a:gd name="T9" fmla="*/ 164 h 469"/>
                  <a:gd name="T10" fmla="*/ 69 w 529"/>
                  <a:gd name="T11" fmla="*/ 165 h 469"/>
                  <a:gd name="T12" fmla="*/ 55 w 529"/>
                  <a:gd name="T13" fmla="*/ 256 h 469"/>
                  <a:gd name="T14" fmla="*/ 55 w 529"/>
                  <a:gd name="T15" fmla="*/ 256 h 469"/>
                  <a:gd name="T16" fmla="*/ 55 w 529"/>
                  <a:gd name="T17" fmla="*/ 257 h 469"/>
                  <a:gd name="T18" fmla="*/ 58 w 529"/>
                  <a:gd name="T19" fmla="*/ 273 h 469"/>
                  <a:gd name="T20" fmla="*/ 58 w 529"/>
                  <a:gd name="T21" fmla="*/ 274 h 469"/>
                  <a:gd name="T22" fmla="*/ 58 w 529"/>
                  <a:gd name="T23" fmla="*/ 277 h 469"/>
                  <a:gd name="T24" fmla="*/ 61 w 529"/>
                  <a:gd name="T25" fmla="*/ 290 h 469"/>
                  <a:gd name="T26" fmla="*/ 62 w 529"/>
                  <a:gd name="T27" fmla="*/ 292 h 469"/>
                  <a:gd name="T28" fmla="*/ 63 w 529"/>
                  <a:gd name="T29" fmla="*/ 296 h 469"/>
                  <a:gd name="T30" fmla="*/ 68 w 529"/>
                  <a:gd name="T31" fmla="*/ 309 h 469"/>
                  <a:gd name="T32" fmla="*/ 68 w 529"/>
                  <a:gd name="T33" fmla="*/ 310 h 469"/>
                  <a:gd name="T34" fmla="*/ 70 w 529"/>
                  <a:gd name="T35" fmla="*/ 314 h 469"/>
                  <a:gd name="T36" fmla="*/ 75 w 529"/>
                  <a:gd name="T37" fmla="*/ 325 h 469"/>
                  <a:gd name="T38" fmla="*/ 77 w 529"/>
                  <a:gd name="T39" fmla="*/ 329 h 469"/>
                  <a:gd name="T40" fmla="*/ 158 w 529"/>
                  <a:gd name="T41" fmla="*/ 417 h 469"/>
                  <a:gd name="T42" fmla="*/ 261 w 529"/>
                  <a:gd name="T43" fmla="*/ 444 h 469"/>
                  <a:gd name="T44" fmla="*/ 274 w 529"/>
                  <a:gd name="T45" fmla="*/ 444 h 469"/>
                  <a:gd name="T46" fmla="*/ 260 w 529"/>
                  <a:gd name="T47" fmla="*/ 469 h 469"/>
                  <a:gd name="T48" fmla="*/ 149 w 529"/>
                  <a:gd name="T49" fmla="*/ 438 h 469"/>
                  <a:gd name="T50" fmla="*/ 144 w 529"/>
                  <a:gd name="T51" fmla="*/ 436 h 469"/>
                  <a:gd name="T52" fmla="*/ 53 w 529"/>
                  <a:gd name="T53" fmla="*/ 132 h 469"/>
                  <a:gd name="T54" fmla="*/ 238 w 529"/>
                  <a:gd name="T55" fmla="*/ 1 h 469"/>
                  <a:gd name="T56" fmla="*/ 476 w 529"/>
                  <a:gd name="T57" fmla="*/ 337 h 469"/>
                  <a:gd name="T58" fmla="*/ 386 w 529"/>
                  <a:gd name="T59" fmla="*/ 33 h 469"/>
                  <a:gd name="T60" fmla="*/ 381 w 529"/>
                  <a:gd name="T61" fmla="*/ 30 h 469"/>
                  <a:gd name="T62" fmla="*/ 270 w 529"/>
                  <a:gd name="T63" fmla="*/ 0 h 469"/>
                  <a:gd name="T64" fmla="*/ 256 w 529"/>
                  <a:gd name="T65" fmla="*/ 25 h 469"/>
                  <a:gd name="T66" fmla="*/ 268 w 529"/>
                  <a:gd name="T67" fmla="*/ 25 h 469"/>
                  <a:gd name="T68" fmla="*/ 371 w 529"/>
                  <a:gd name="T69" fmla="*/ 52 h 469"/>
                  <a:gd name="T70" fmla="*/ 453 w 529"/>
                  <a:gd name="T71" fmla="*/ 139 h 469"/>
                  <a:gd name="T72" fmla="*/ 455 w 529"/>
                  <a:gd name="T73" fmla="*/ 144 h 469"/>
                  <a:gd name="T74" fmla="*/ 460 w 529"/>
                  <a:gd name="T75" fmla="*/ 154 h 469"/>
                  <a:gd name="T76" fmla="*/ 462 w 529"/>
                  <a:gd name="T77" fmla="*/ 159 h 469"/>
                  <a:gd name="T78" fmla="*/ 462 w 529"/>
                  <a:gd name="T79" fmla="*/ 159 h 469"/>
                  <a:gd name="T80" fmla="*/ 466 w 529"/>
                  <a:gd name="T81" fmla="*/ 172 h 469"/>
                  <a:gd name="T82" fmla="*/ 468 w 529"/>
                  <a:gd name="T83" fmla="*/ 176 h 469"/>
                  <a:gd name="T84" fmla="*/ 468 w 529"/>
                  <a:gd name="T85" fmla="*/ 178 h 469"/>
                  <a:gd name="T86" fmla="*/ 471 w 529"/>
                  <a:gd name="T87" fmla="*/ 192 h 469"/>
                  <a:gd name="T88" fmla="*/ 472 w 529"/>
                  <a:gd name="T89" fmla="*/ 195 h 469"/>
                  <a:gd name="T90" fmla="*/ 472 w 529"/>
                  <a:gd name="T91" fmla="*/ 196 h 469"/>
                  <a:gd name="T92" fmla="*/ 474 w 529"/>
                  <a:gd name="T93" fmla="*/ 211 h 469"/>
                  <a:gd name="T94" fmla="*/ 474 w 529"/>
                  <a:gd name="T95" fmla="*/ 212 h 469"/>
                  <a:gd name="T96" fmla="*/ 474 w 529"/>
                  <a:gd name="T97" fmla="*/ 213 h 469"/>
                  <a:gd name="T98" fmla="*/ 460 w 529"/>
                  <a:gd name="T99" fmla="*/ 304 h 469"/>
                  <a:gd name="T100" fmla="*/ 460 w 529"/>
                  <a:gd name="T101" fmla="*/ 304 h 469"/>
                  <a:gd name="T102" fmla="*/ 372 w 529"/>
                  <a:gd name="T103" fmla="*/ 402 h 469"/>
                  <a:gd name="T104" fmla="*/ 365 w 529"/>
                  <a:gd name="T105" fmla="*/ 405 h 469"/>
                  <a:gd name="T106" fmla="*/ 345 w 529"/>
                  <a:gd name="T107" fmla="*/ 368 h 469"/>
                  <a:gd name="T108" fmla="*/ 291 w 529"/>
                  <a:gd name="T109" fmla="*/ 468 h 469"/>
                  <a:gd name="T110" fmla="*/ 476 w 529"/>
                  <a:gd name="T111" fmla="*/ 33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9" h="469">
                    <a:moveTo>
                      <a:pt x="238" y="1"/>
                    </a:moveTo>
                    <a:cubicBezTo>
                      <a:pt x="185" y="100"/>
                      <a:pt x="185" y="100"/>
                      <a:pt x="185" y="100"/>
                    </a:cubicBezTo>
                    <a:cubicBezTo>
                      <a:pt x="165" y="63"/>
                      <a:pt x="165" y="63"/>
                      <a:pt x="165" y="63"/>
                    </a:cubicBezTo>
                    <a:cubicBezTo>
                      <a:pt x="158" y="67"/>
                      <a:pt x="158" y="67"/>
                      <a:pt x="158" y="67"/>
                    </a:cubicBezTo>
                    <a:cubicBezTo>
                      <a:pt x="118" y="88"/>
                      <a:pt x="87" y="122"/>
                      <a:pt x="70" y="164"/>
                    </a:cubicBezTo>
                    <a:cubicBezTo>
                      <a:pt x="69" y="165"/>
                      <a:pt x="69" y="165"/>
                      <a:pt x="69" y="165"/>
                    </a:cubicBezTo>
                    <a:cubicBezTo>
                      <a:pt x="58" y="193"/>
                      <a:pt x="53" y="225"/>
                      <a:pt x="55" y="256"/>
                    </a:cubicBezTo>
                    <a:cubicBezTo>
                      <a:pt x="55" y="256"/>
                      <a:pt x="55" y="256"/>
                      <a:pt x="55" y="256"/>
                    </a:cubicBezTo>
                    <a:cubicBezTo>
                      <a:pt x="55" y="256"/>
                      <a:pt x="55" y="257"/>
                      <a:pt x="55" y="257"/>
                    </a:cubicBezTo>
                    <a:cubicBezTo>
                      <a:pt x="56" y="262"/>
                      <a:pt x="57" y="267"/>
                      <a:pt x="58" y="273"/>
                    </a:cubicBezTo>
                    <a:cubicBezTo>
                      <a:pt x="58" y="274"/>
                      <a:pt x="58" y="274"/>
                      <a:pt x="58" y="274"/>
                    </a:cubicBezTo>
                    <a:cubicBezTo>
                      <a:pt x="58" y="275"/>
                      <a:pt x="58" y="276"/>
                      <a:pt x="58" y="277"/>
                    </a:cubicBezTo>
                    <a:cubicBezTo>
                      <a:pt x="59" y="281"/>
                      <a:pt x="60" y="285"/>
                      <a:pt x="61" y="290"/>
                    </a:cubicBezTo>
                    <a:cubicBezTo>
                      <a:pt x="62" y="292"/>
                      <a:pt x="62" y="292"/>
                      <a:pt x="62" y="292"/>
                    </a:cubicBezTo>
                    <a:cubicBezTo>
                      <a:pt x="62" y="293"/>
                      <a:pt x="63" y="295"/>
                      <a:pt x="63" y="296"/>
                    </a:cubicBezTo>
                    <a:cubicBezTo>
                      <a:pt x="64" y="300"/>
                      <a:pt x="66" y="304"/>
                      <a:pt x="68" y="309"/>
                    </a:cubicBezTo>
                    <a:cubicBezTo>
                      <a:pt x="68" y="310"/>
                      <a:pt x="68" y="310"/>
                      <a:pt x="68" y="310"/>
                    </a:cubicBezTo>
                    <a:cubicBezTo>
                      <a:pt x="68" y="311"/>
                      <a:pt x="69" y="313"/>
                      <a:pt x="70" y="314"/>
                    </a:cubicBezTo>
                    <a:cubicBezTo>
                      <a:pt x="71" y="318"/>
                      <a:pt x="73" y="321"/>
                      <a:pt x="75" y="325"/>
                    </a:cubicBezTo>
                    <a:cubicBezTo>
                      <a:pt x="75" y="326"/>
                      <a:pt x="76" y="328"/>
                      <a:pt x="77" y="329"/>
                    </a:cubicBezTo>
                    <a:cubicBezTo>
                      <a:pt x="95" y="368"/>
                      <a:pt x="124" y="399"/>
                      <a:pt x="158" y="417"/>
                    </a:cubicBezTo>
                    <a:cubicBezTo>
                      <a:pt x="163" y="420"/>
                      <a:pt x="200" y="444"/>
                      <a:pt x="261" y="444"/>
                    </a:cubicBezTo>
                    <a:cubicBezTo>
                      <a:pt x="266" y="444"/>
                      <a:pt x="270" y="444"/>
                      <a:pt x="274" y="444"/>
                    </a:cubicBezTo>
                    <a:cubicBezTo>
                      <a:pt x="260" y="469"/>
                      <a:pt x="260" y="469"/>
                      <a:pt x="260" y="469"/>
                    </a:cubicBezTo>
                    <a:cubicBezTo>
                      <a:pt x="221" y="468"/>
                      <a:pt x="182" y="457"/>
                      <a:pt x="149" y="438"/>
                    </a:cubicBezTo>
                    <a:cubicBezTo>
                      <a:pt x="144" y="436"/>
                      <a:pt x="144" y="436"/>
                      <a:pt x="144" y="436"/>
                    </a:cubicBezTo>
                    <a:cubicBezTo>
                      <a:pt x="40" y="374"/>
                      <a:pt x="0" y="241"/>
                      <a:pt x="53" y="132"/>
                    </a:cubicBezTo>
                    <a:cubicBezTo>
                      <a:pt x="88" y="59"/>
                      <a:pt x="159" y="10"/>
                      <a:pt x="238" y="1"/>
                    </a:cubicBezTo>
                    <a:close/>
                    <a:moveTo>
                      <a:pt x="476" y="337"/>
                    </a:moveTo>
                    <a:cubicBezTo>
                      <a:pt x="529" y="227"/>
                      <a:pt x="490" y="95"/>
                      <a:pt x="386" y="33"/>
                    </a:cubicBezTo>
                    <a:cubicBezTo>
                      <a:pt x="381" y="30"/>
                      <a:pt x="381" y="30"/>
                      <a:pt x="381" y="30"/>
                    </a:cubicBezTo>
                    <a:cubicBezTo>
                      <a:pt x="347" y="11"/>
                      <a:pt x="309" y="1"/>
                      <a:pt x="270" y="0"/>
                    </a:cubicBezTo>
                    <a:cubicBezTo>
                      <a:pt x="256" y="25"/>
                      <a:pt x="256" y="25"/>
                      <a:pt x="256" y="25"/>
                    </a:cubicBezTo>
                    <a:cubicBezTo>
                      <a:pt x="259" y="25"/>
                      <a:pt x="263" y="25"/>
                      <a:pt x="268" y="25"/>
                    </a:cubicBezTo>
                    <a:cubicBezTo>
                      <a:pt x="329" y="25"/>
                      <a:pt x="366" y="48"/>
                      <a:pt x="371" y="52"/>
                    </a:cubicBezTo>
                    <a:cubicBezTo>
                      <a:pt x="405" y="69"/>
                      <a:pt x="434" y="100"/>
                      <a:pt x="453" y="139"/>
                    </a:cubicBezTo>
                    <a:cubicBezTo>
                      <a:pt x="454" y="141"/>
                      <a:pt x="454" y="142"/>
                      <a:pt x="455" y="144"/>
                    </a:cubicBezTo>
                    <a:cubicBezTo>
                      <a:pt x="457" y="147"/>
                      <a:pt x="458" y="151"/>
                      <a:pt x="460" y="154"/>
                    </a:cubicBezTo>
                    <a:cubicBezTo>
                      <a:pt x="461" y="156"/>
                      <a:pt x="461" y="157"/>
                      <a:pt x="462" y="159"/>
                    </a:cubicBezTo>
                    <a:cubicBezTo>
                      <a:pt x="462" y="159"/>
                      <a:pt x="462" y="159"/>
                      <a:pt x="462" y="159"/>
                    </a:cubicBezTo>
                    <a:cubicBezTo>
                      <a:pt x="464" y="165"/>
                      <a:pt x="465" y="169"/>
                      <a:pt x="466" y="172"/>
                    </a:cubicBezTo>
                    <a:cubicBezTo>
                      <a:pt x="467" y="174"/>
                      <a:pt x="467" y="175"/>
                      <a:pt x="468" y="176"/>
                    </a:cubicBezTo>
                    <a:cubicBezTo>
                      <a:pt x="468" y="178"/>
                      <a:pt x="468" y="178"/>
                      <a:pt x="468" y="178"/>
                    </a:cubicBezTo>
                    <a:cubicBezTo>
                      <a:pt x="470" y="184"/>
                      <a:pt x="471" y="188"/>
                      <a:pt x="471" y="192"/>
                    </a:cubicBezTo>
                    <a:cubicBezTo>
                      <a:pt x="471" y="193"/>
                      <a:pt x="472" y="194"/>
                      <a:pt x="472" y="195"/>
                    </a:cubicBezTo>
                    <a:cubicBezTo>
                      <a:pt x="472" y="196"/>
                      <a:pt x="472" y="196"/>
                      <a:pt x="472" y="196"/>
                    </a:cubicBezTo>
                    <a:cubicBezTo>
                      <a:pt x="473" y="202"/>
                      <a:pt x="474" y="207"/>
                      <a:pt x="474" y="211"/>
                    </a:cubicBezTo>
                    <a:cubicBezTo>
                      <a:pt x="474" y="212"/>
                      <a:pt x="474" y="212"/>
                      <a:pt x="474" y="212"/>
                    </a:cubicBezTo>
                    <a:cubicBezTo>
                      <a:pt x="474" y="213"/>
                      <a:pt x="474" y="213"/>
                      <a:pt x="474" y="213"/>
                    </a:cubicBezTo>
                    <a:cubicBezTo>
                      <a:pt x="477" y="244"/>
                      <a:pt x="472" y="275"/>
                      <a:pt x="460" y="304"/>
                    </a:cubicBezTo>
                    <a:cubicBezTo>
                      <a:pt x="460" y="304"/>
                      <a:pt x="460" y="304"/>
                      <a:pt x="460" y="304"/>
                    </a:cubicBezTo>
                    <a:cubicBezTo>
                      <a:pt x="443" y="346"/>
                      <a:pt x="411" y="381"/>
                      <a:pt x="372" y="402"/>
                    </a:cubicBezTo>
                    <a:cubicBezTo>
                      <a:pt x="365" y="405"/>
                      <a:pt x="365" y="405"/>
                      <a:pt x="365" y="405"/>
                    </a:cubicBezTo>
                    <a:cubicBezTo>
                      <a:pt x="345" y="368"/>
                      <a:pt x="345" y="368"/>
                      <a:pt x="345" y="368"/>
                    </a:cubicBezTo>
                    <a:cubicBezTo>
                      <a:pt x="291" y="468"/>
                      <a:pt x="291" y="468"/>
                      <a:pt x="291" y="468"/>
                    </a:cubicBezTo>
                    <a:cubicBezTo>
                      <a:pt x="371" y="459"/>
                      <a:pt x="441" y="409"/>
                      <a:pt x="476" y="337"/>
                    </a:cubicBezTo>
                    <a:close/>
                  </a:path>
                </a:pathLst>
              </a:custGeom>
              <a:solidFill>
                <a:srgbClr val="FFFFFF"/>
              </a:solidFill>
              <a:ln>
                <a:noFill/>
              </a:ln>
            </p:spPr>
            <p:txBody>
              <a:bodyPr vert="horz" wrap="square" lIns="69945" tIns="34973" rIns="69945" bIns="34973" numCol="1" anchor="t" anchorCtr="0" compatLnSpc="1">
                <a:prstTxWarp prst="textNoShape">
                  <a:avLst/>
                </a:prstTxWarp>
              </a:bodyPr>
              <a:lstStyle/>
              <a:p>
                <a:pPr defTabSz="594599"/>
                <a:endParaRPr lang="en-US" sz="2000" dirty="0">
                  <a:solidFill>
                    <a:schemeClr val="tx2"/>
                  </a:solidFill>
                </a:endParaRPr>
              </a:p>
            </p:txBody>
          </p:sp>
        </p:grpSp>
      </p:grpSp>
      <p:sp>
        <p:nvSpPr>
          <p:cNvPr id="3" name="Title 2"/>
          <p:cNvSpPr>
            <a:spLocks noGrp="1"/>
          </p:cNvSpPr>
          <p:nvPr>
            <p:ph type="title"/>
          </p:nvPr>
        </p:nvSpPr>
        <p:spPr/>
        <p:txBody>
          <a:bodyPr/>
          <a:lstStyle/>
          <a:p>
            <a:r>
              <a:rPr lang="en-US" dirty="0" smtClean="0"/>
              <a:t>Microsoft’s hybrid cloud platform</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13106" y="1449387"/>
            <a:ext cx="4522857" cy="1180287"/>
          </a:xfrm>
          <a:prstGeom prst="rect">
            <a:avLst/>
          </a:prstGeom>
        </p:spPr>
      </p:pic>
      <p:pic>
        <p:nvPicPr>
          <p:cNvPr id="7" name="Picture 6"/>
          <p:cNvPicPr>
            <a:picLocks noChangeAspect="1"/>
          </p:cNvPicPr>
          <p:nvPr/>
        </p:nvPicPr>
        <p:blipFill>
          <a:blip r:embed="rId8">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1161968" y="5710506"/>
            <a:ext cx="4026127" cy="947324"/>
          </a:xfrm>
          <a:prstGeom prst="rect">
            <a:avLst/>
          </a:prstGeom>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818014" y="3292542"/>
            <a:ext cx="3448289" cy="758054"/>
          </a:xfrm>
          <a:prstGeom prst="rect">
            <a:avLst/>
          </a:prstGeom>
        </p:spPr>
      </p:pic>
    </p:spTree>
    <p:extLst>
      <p:ext uri="{BB962C8B-B14F-4D97-AF65-F5344CB8AC3E}">
        <p14:creationId xmlns:p14="http://schemas.microsoft.com/office/powerpoint/2010/main" val="19581096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Example apps for hybrid scenarios</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389995483"/>
              </p:ext>
            </p:extLst>
          </p:nvPr>
        </p:nvGraphicFramePr>
        <p:xfrm>
          <a:off x="391687" y="1292921"/>
          <a:ext cx="11661768" cy="4898570"/>
        </p:xfrm>
        <a:graphic>
          <a:graphicData uri="http://schemas.openxmlformats.org/drawingml/2006/table">
            <a:tbl>
              <a:tblPr firstRow="1" bandRow="1">
                <a:tableStyleId>{638B1855-1B75-4FBE-930C-398BA8C253C6}</a:tableStyleId>
              </a:tblPr>
              <a:tblGrid>
                <a:gridCol w="3143606"/>
                <a:gridCol w="3143606"/>
                <a:gridCol w="5374556"/>
              </a:tblGrid>
              <a:tr h="489857">
                <a:tc>
                  <a:txBody>
                    <a:bodyPr/>
                    <a:lstStyle/>
                    <a:p>
                      <a:pPr marL="0" marR="0" algn="l">
                        <a:lnSpc>
                          <a:spcPts val="1325"/>
                        </a:lnSpc>
                        <a:spcBef>
                          <a:spcPts val="0"/>
                        </a:spcBef>
                        <a:spcAft>
                          <a:spcPts val="800"/>
                        </a:spcAft>
                      </a:pPr>
                      <a:r>
                        <a:rPr lang="en-US" sz="2000" b="0" dirty="0" smtClean="0">
                          <a:effectLst/>
                        </a:rPr>
                        <a:t>Customer industry</a:t>
                      </a:r>
                      <a:endParaRPr lang="en-US" sz="2000" b="0" dirty="0">
                        <a:solidFill>
                          <a:schemeClr val="tx1"/>
                        </a:solidFill>
                        <a:effectLst/>
                        <a:latin typeface="+mn-lt"/>
                        <a:ea typeface="Times New Roman" panose="02020603050405020304" pitchFamily="18" charset="0"/>
                        <a:cs typeface="Segoe"/>
                      </a:endParaRPr>
                    </a:p>
                  </a:txBody>
                  <a:tcPr anchor="ctr">
                    <a:lnL w="9525" cap="flat" cmpd="sng" algn="ctr">
                      <a:noFill/>
                      <a:prstDash val="solid"/>
                    </a:lnL>
                    <a:lnR w="10795" cap="flat" cmpd="sng" algn="ctr">
                      <a:noFill/>
                      <a:prstDash val="solid"/>
                    </a:lnR>
                    <a:lnT w="9525" cap="flat" cmpd="sng" algn="ctr">
                      <a:noFill/>
                      <a:prstDash val="solid"/>
                    </a:lnT>
                    <a:lnB w="17145" cap="flat" cmpd="sng" algn="ctr">
                      <a:noFill/>
                      <a:prstDash val="solid"/>
                    </a:lnB>
                    <a:lnTlToBr w="12700" cmpd="sng">
                      <a:noFill/>
                      <a:prstDash val="solid"/>
                    </a:lnTlToBr>
                    <a:lnBlToTr w="12700" cmpd="sng">
                      <a:noFill/>
                      <a:prstDash val="solid"/>
                    </a:lnBlToTr>
                    <a:solidFill>
                      <a:schemeClr val="bg2">
                        <a:lumMod val="75000"/>
                        <a:lumOff val="25000"/>
                      </a:schemeClr>
                    </a:solidFill>
                  </a:tcPr>
                </a:tc>
                <a:tc>
                  <a:txBody>
                    <a:bodyPr/>
                    <a:lstStyle/>
                    <a:p>
                      <a:pPr marL="0" marR="0" algn="l">
                        <a:lnSpc>
                          <a:spcPts val="1325"/>
                        </a:lnSpc>
                        <a:spcBef>
                          <a:spcPts val="0"/>
                        </a:spcBef>
                        <a:spcAft>
                          <a:spcPts val="800"/>
                        </a:spcAft>
                      </a:pPr>
                      <a:r>
                        <a:rPr lang="en-US" sz="2000" b="0" dirty="0" smtClean="0">
                          <a:effectLst/>
                        </a:rPr>
                        <a:t>Hybrid cloud scenario</a:t>
                      </a:r>
                      <a:endParaRPr lang="en-US" sz="2000" b="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w="9525" cap="flat" cmpd="sng" algn="ctr">
                      <a:noFill/>
                      <a:prstDash val="solid"/>
                    </a:lnT>
                    <a:lnB w="17145" cap="flat" cmpd="sng" algn="ctr">
                      <a:noFill/>
                      <a:prstDash val="solid"/>
                    </a:lnB>
                    <a:lnTlToBr w="12700" cmpd="sng">
                      <a:noFill/>
                      <a:prstDash val="solid"/>
                    </a:lnTlToBr>
                    <a:lnBlToTr w="12700" cmpd="sng">
                      <a:noFill/>
                      <a:prstDash val="solid"/>
                    </a:lnBlToTr>
                    <a:solidFill>
                      <a:schemeClr val="bg2">
                        <a:lumMod val="75000"/>
                        <a:lumOff val="25000"/>
                      </a:schemeClr>
                    </a:solidFill>
                  </a:tcPr>
                </a:tc>
                <a:tc>
                  <a:txBody>
                    <a:bodyPr/>
                    <a:lstStyle/>
                    <a:p>
                      <a:pPr marL="0" marR="0" algn="l">
                        <a:lnSpc>
                          <a:spcPts val="1325"/>
                        </a:lnSpc>
                        <a:spcBef>
                          <a:spcPts val="0"/>
                        </a:spcBef>
                        <a:spcAft>
                          <a:spcPts val="800"/>
                        </a:spcAft>
                      </a:pPr>
                      <a:r>
                        <a:rPr lang="en-US" sz="2000" b="0" dirty="0" smtClean="0">
                          <a:effectLst/>
                        </a:rPr>
                        <a:t>Example apps</a:t>
                      </a:r>
                      <a:endParaRPr lang="en-US" sz="2000" b="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w="9525" cap="flat" cmpd="sng" algn="ctr">
                      <a:noFill/>
                      <a:prstDash val="solid"/>
                    </a:lnT>
                    <a:lnB w="17145" cap="flat" cmpd="sng" algn="ctr">
                      <a:noFill/>
                      <a:prstDash val="solid"/>
                    </a:lnB>
                    <a:lnTlToBr w="12700" cmpd="sng">
                      <a:noFill/>
                      <a:prstDash val="solid"/>
                    </a:lnTlToBr>
                    <a:lnBlToTr w="12700" cmpd="sng">
                      <a:noFill/>
                      <a:prstDash val="solid"/>
                    </a:lnBlToTr>
                    <a:solidFill>
                      <a:schemeClr val="bg2">
                        <a:lumMod val="75000"/>
                        <a:lumOff val="25000"/>
                      </a:schemeClr>
                    </a:solidFill>
                  </a:tcPr>
                </a:tc>
              </a:tr>
              <a:tr h="489857">
                <a:tc>
                  <a:txBody>
                    <a:bodyPr/>
                    <a:lstStyle/>
                    <a:p>
                      <a:pPr marL="0" marR="0">
                        <a:lnSpc>
                          <a:spcPts val="1325"/>
                        </a:lnSpc>
                        <a:spcBef>
                          <a:spcPts val="0"/>
                        </a:spcBef>
                        <a:spcAft>
                          <a:spcPts val="800"/>
                        </a:spcAft>
                      </a:pPr>
                      <a:r>
                        <a:rPr lang="en-US" sz="1600" dirty="0" smtClean="0">
                          <a:effectLst/>
                        </a:rPr>
                        <a:t>Financial services (USA)</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w="17145" cap="flat" cmpd="sng" algn="ctr">
                      <a:noFill/>
                      <a:prstDash val="solid"/>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err="1" smtClean="0">
                          <a:effectLst/>
                        </a:rPr>
                        <a:t>Dev</a:t>
                      </a:r>
                      <a:r>
                        <a:rPr lang="en-US" sz="1600" dirty="0" smtClean="0">
                          <a:effectLst/>
                        </a:rPr>
                        <a:t>/test</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w="17145" cap="flat" cmpd="sng" algn="ctr">
                      <a:noFill/>
                      <a:prstDash val="solid"/>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BizTalk ESB</a:t>
                      </a:r>
                      <a:r>
                        <a:rPr lang="en-US" sz="1600" baseline="0" dirty="0" smtClean="0">
                          <a:effectLst/>
                        </a:rPr>
                        <a:t> </a:t>
                      </a:r>
                      <a:r>
                        <a:rPr lang="en-US" sz="1600" baseline="0" dirty="0" err="1" smtClean="0">
                          <a:effectLst/>
                        </a:rPr>
                        <a:t>dev</a:t>
                      </a:r>
                      <a:r>
                        <a:rPr lang="en-US" sz="1600" baseline="0" dirty="0" smtClean="0">
                          <a:effectLst/>
                        </a:rPr>
                        <a:t> /test</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w="17145" cap="flat" cmpd="sng" algn="ctr">
                      <a:noFill/>
                      <a:prstDash val="solid"/>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Government </a:t>
                      </a:r>
                      <a:r>
                        <a:rPr lang="en-US" sz="1600" baseline="0" dirty="0" smtClean="0">
                          <a:effectLst/>
                        </a:rPr>
                        <a:t>(Canada)</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Disaster recovery</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SQL/SP</a:t>
                      </a:r>
                      <a:r>
                        <a:rPr lang="en-US" sz="1600" baseline="0" dirty="0" smtClean="0">
                          <a:effectLst/>
                        </a:rPr>
                        <a:t> farm failover</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Telecommunications</a:t>
                      </a:r>
                      <a:r>
                        <a:rPr lang="en-US" sz="1600" baseline="0" dirty="0" smtClean="0">
                          <a:effectLst/>
                        </a:rPr>
                        <a:t> </a:t>
                      </a:r>
                      <a:r>
                        <a:rPr lang="en-US" sz="1600" dirty="0" smtClean="0">
                          <a:effectLst/>
                        </a:rPr>
                        <a:t>(USA)</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Burst to cloud</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Azure Media Services and</a:t>
                      </a:r>
                      <a:r>
                        <a:rPr lang="en-US" sz="1600" baseline="0" dirty="0" smtClean="0">
                          <a:effectLst/>
                        </a:rPr>
                        <a:t> </a:t>
                      </a:r>
                      <a:r>
                        <a:rPr lang="en-US" sz="1600" baseline="0" dirty="0" err="1" smtClean="0">
                          <a:effectLst/>
                        </a:rPr>
                        <a:t>StorSimple</a:t>
                      </a:r>
                      <a:r>
                        <a:rPr lang="en-US" sz="1600" baseline="0" dirty="0" smtClean="0">
                          <a:effectLst/>
                        </a:rPr>
                        <a:t> for data archiving</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Financial services (USA)</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Extending to the cloud</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Built</a:t>
                      </a:r>
                      <a:r>
                        <a:rPr lang="en-US" sz="1600" baseline="0" dirty="0" smtClean="0">
                          <a:effectLst/>
                        </a:rPr>
                        <a:t> cloud ESB using Azure Service Bus</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Energy (Netherlands)</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Extranet apps</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Hybrid cloud with back-end (domain) connectivity</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Telecommunications (Norway)</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err="1" smtClean="0">
                          <a:effectLst/>
                        </a:rPr>
                        <a:t>Dev</a:t>
                      </a:r>
                      <a:r>
                        <a:rPr lang="en-US" sz="1600" dirty="0" smtClean="0">
                          <a:effectLst/>
                        </a:rPr>
                        <a:t>/test</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err="1" smtClean="0">
                          <a:effectLst/>
                        </a:rPr>
                        <a:t>Dev</a:t>
                      </a:r>
                      <a:r>
                        <a:rPr lang="en-US" sz="1600" baseline="0" dirty="0" smtClean="0">
                          <a:effectLst/>
                        </a:rPr>
                        <a:t> / t</a:t>
                      </a:r>
                      <a:r>
                        <a:rPr lang="en-US" sz="1600" dirty="0" smtClean="0">
                          <a:effectLst/>
                        </a:rPr>
                        <a:t>est</a:t>
                      </a:r>
                      <a:r>
                        <a:rPr lang="en-US" sz="1600" baseline="0" dirty="0" smtClean="0">
                          <a:effectLst/>
                        </a:rPr>
                        <a:t> for SharePoint</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Transportation (Netherland)</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Data sync</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Data from</a:t>
                      </a:r>
                      <a:r>
                        <a:rPr lang="en-US" sz="1600" baseline="0" dirty="0" smtClean="0">
                          <a:effectLst/>
                        </a:rPr>
                        <a:t> on-</a:t>
                      </a:r>
                      <a:r>
                        <a:rPr lang="en-US" sz="1600" baseline="0" dirty="0" err="1" smtClean="0">
                          <a:effectLst/>
                        </a:rPr>
                        <a:t>prem</a:t>
                      </a:r>
                      <a:r>
                        <a:rPr lang="en-US" sz="1600" baseline="0" dirty="0" smtClean="0">
                          <a:effectLst/>
                        </a:rPr>
                        <a:t> is synced with the cloud</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Telecommunications</a:t>
                      </a:r>
                      <a:r>
                        <a:rPr lang="en-US" sz="1600" baseline="0" dirty="0" smtClean="0">
                          <a:effectLst/>
                        </a:rPr>
                        <a:t> </a:t>
                      </a:r>
                      <a:r>
                        <a:rPr lang="en-US" sz="1600" dirty="0" smtClean="0">
                          <a:effectLst/>
                        </a:rPr>
                        <a:t>(Finland)</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Identity federation</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a:noFill/>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Identity federation for intranet apps</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a:noFill/>
                    </a:lnB>
                    <a:lnTlToBr w="12700" cmpd="sng">
                      <a:noFill/>
                      <a:prstDash val="solid"/>
                    </a:lnTlToBr>
                    <a:lnBlToTr w="12700" cmpd="sng">
                      <a:noFill/>
                      <a:prstDash val="solid"/>
                    </a:lnBlToTr>
                  </a:tcPr>
                </a:tc>
              </a:tr>
              <a:tr h="489857">
                <a:tc>
                  <a:txBody>
                    <a:bodyPr/>
                    <a:lstStyle/>
                    <a:p>
                      <a:pPr marL="0" marR="0">
                        <a:lnSpc>
                          <a:spcPts val="1325"/>
                        </a:lnSpc>
                        <a:spcBef>
                          <a:spcPts val="0"/>
                        </a:spcBef>
                        <a:spcAft>
                          <a:spcPts val="800"/>
                        </a:spcAft>
                      </a:pPr>
                      <a:r>
                        <a:rPr lang="en-US" sz="1600" dirty="0" smtClean="0">
                          <a:effectLst/>
                        </a:rPr>
                        <a:t>Energy (Denmark)</a:t>
                      </a:r>
                      <a:endParaRPr lang="en-US" sz="1600" dirty="0">
                        <a:solidFill>
                          <a:schemeClr val="tx1"/>
                        </a:solidFill>
                        <a:effectLst/>
                        <a:latin typeface="+mj-lt"/>
                        <a:ea typeface="Times New Roman" panose="02020603050405020304" pitchFamily="18" charset="0"/>
                        <a:cs typeface="Segoe"/>
                      </a:endParaRPr>
                    </a:p>
                  </a:txBody>
                  <a:tcPr anchor="ctr">
                    <a:lnL w="9525" cap="flat" cmpd="sng" algn="ctr">
                      <a:noFill/>
                      <a:prstDash val="solid"/>
                    </a:lnL>
                    <a:lnR w="10795" cap="flat" cmpd="sng" algn="ctr">
                      <a:noFill/>
                      <a:prstDash val="solid"/>
                    </a:lnR>
                    <a:lnT>
                      <a:noFill/>
                    </a:lnT>
                    <a:lnB w="9525" cap="flat" cmpd="sng" algn="ctr">
                      <a:noFill/>
                      <a:prstDash val="solid"/>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Mobile integration</a:t>
                      </a:r>
                      <a:endParaRPr lang="en-US" sz="1600" dirty="0">
                        <a:solidFill>
                          <a:srgbClr val="000000"/>
                        </a:solidFill>
                        <a:effectLst/>
                        <a:latin typeface="+mj-lt"/>
                        <a:ea typeface="Times New Roman" panose="02020603050405020304" pitchFamily="18" charset="0"/>
                        <a:cs typeface="Segoe"/>
                      </a:endParaRPr>
                    </a:p>
                  </a:txBody>
                  <a:tcPr anchor="ctr">
                    <a:lnL w="10795" cap="flat" cmpd="sng" algn="ctr">
                      <a:noFill/>
                      <a:prstDash val="solid"/>
                    </a:lnL>
                    <a:lnR>
                      <a:noFill/>
                    </a:lnR>
                    <a:lnT>
                      <a:noFill/>
                    </a:lnT>
                    <a:lnB w="9525" cap="flat" cmpd="sng" algn="ctr">
                      <a:noFill/>
                      <a:prstDash val="solid"/>
                    </a:lnB>
                    <a:lnTlToBr w="12700" cmpd="sng">
                      <a:noFill/>
                      <a:prstDash val="solid"/>
                    </a:lnTlToBr>
                    <a:lnBlToTr w="12700" cmpd="sng">
                      <a:noFill/>
                      <a:prstDash val="solid"/>
                    </a:lnBlToTr>
                  </a:tcPr>
                </a:tc>
                <a:tc>
                  <a:txBody>
                    <a:bodyPr/>
                    <a:lstStyle/>
                    <a:p>
                      <a:pPr marL="0" marR="0">
                        <a:lnSpc>
                          <a:spcPts val="1325"/>
                        </a:lnSpc>
                        <a:spcBef>
                          <a:spcPts val="0"/>
                        </a:spcBef>
                        <a:spcAft>
                          <a:spcPts val="800"/>
                        </a:spcAft>
                      </a:pPr>
                      <a:r>
                        <a:rPr lang="en-US" sz="1600" dirty="0" smtClean="0">
                          <a:effectLst/>
                        </a:rPr>
                        <a:t>Mobile apps with backend connectivity to SAP</a:t>
                      </a:r>
                      <a:endParaRPr lang="en-US" sz="1600" dirty="0">
                        <a:solidFill>
                          <a:srgbClr val="000000"/>
                        </a:solidFill>
                        <a:effectLst/>
                        <a:latin typeface="+mj-lt"/>
                        <a:ea typeface="Times New Roman" panose="02020603050405020304" pitchFamily="18" charset="0"/>
                        <a:cs typeface="Segoe"/>
                      </a:endParaRPr>
                    </a:p>
                  </a:txBody>
                  <a:tcPr anchor="ctr">
                    <a:lnL>
                      <a:noFill/>
                    </a:lnL>
                    <a:lnR w="9525" cap="flat" cmpd="sng" algn="ctr">
                      <a:noFill/>
                      <a:prstDash val="solid"/>
                    </a:lnR>
                    <a:lnT>
                      <a:noFill/>
                    </a:lnT>
                    <a:lnB w="9525" cap="flat" cmpd="sng" algn="ctr">
                      <a:noFill/>
                      <a:prstDash val="soli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330773763"/>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app patterns</a:t>
            </a:r>
            <a:endParaRPr lang="en-US" dirty="0"/>
          </a:p>
        </p:txBody>
      </p:sp>
    </p:spTree>
    <p:extLst>
      <p:ext uri="{BB962C8B-B14F-4D97-AF65-F5344CB8AC3E}">
        <p14:creationId xmlns:p14="http://schemas.microsoft.com/office/powerpoint/2010/main" val="2767406196"/>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3938" y="107851"/>
            <a:ext cx="11395382" cy="678031"/>
          </a:xfrm>
        </p:spPr>
        <p:txBody>
          <a:bodyPr/>
          <a:lstStyle/>
          <a:p>
            <a:r>
              <a:rPr lang="en-US" sz="4896" dirty="0" smtClean="0">
                <a:solidFill>
                  <a:schemeClr val="tx1"/>
                </a:solidFill>
              </a:rPr>
              <a:t>Connecting private and public</a:t>
            </a:r>
            <a:endParaRPr lang="en-US" sz="4896" dirty="0">
              <a:solidFill>
                <a:schemeClr val="tx1"/>
              </a:solidFill>
            </a:endParaRPr>
          </a:p>
        </p:txBody>
      </p:sp>
      <p:sp>
        <p:nvSpPr>
          <p:cNvPr id="40" name="Rectangle 39"/>
          <p:cNvSpPr/>
          <p:nvPr/>
        </p:nvSpPr>
        <p:spPr bwMode="auto">
          <a:xfrm>
            <a:off x="2296029" y="931084"/>
            <a:ext cx="2021771" cy="520704"/>
          </a:xfrm>
          <a:prstGeom prst="rect">
            <a:avLst/>
          </a:prstGeom>
          <a:solidFill>
            <a:schemeClr val="accent4">
              <a:lumMod val="5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fontAlgn="base">
              <a:spcBef>
                <a:spcPct val="0"/>
              </a:spcBef>
              <a:spcAft>
                <a:spcPct val="0"/>
              </a:spcAft>
            </a:pPr>
            <a:r>
              <a:rPr lang="en-US" sz="1836" dirty="0">
                <a:solidFill>
                  <a:schemeClr val="tx1"/>
                </a:solidFill>
              </a:rPr>
              <a:t>Private </a:t>
            </a:r>
            <a:r>
              <a:rPr lang="en-US" sz="1836" dirty="0" smtClean="0">
                <a:solidFill>
                  <a:schemeClr val="tx1"/>
                </a:solidFill>
              </a:rPr>
              <a:t>cloud</a:t>
            </a:r>
            <a:endParaRPr lang="en-US" sz="1836" dirty="0">
              <a:solidFill>
                <a:schemeClr val="tx1"/>
              </a:solidFill>
            </a:endParaRPr>
          </a:p>
        </p:txBody>
      </p:sp>
      <p:sp>
        <p:nvSpPr>
          <p:cNvPr id="41" name="Rectangle 40"/>
          <p:cNvSpPr/>
          <p:nvPr/>
        </p:nvSpPr>
        <p:spPr bwMode="auto">
          <a:xfrm>
            <a:off x="7778159" y="931084"/>
            <a:ext cx="2020114" cy="520704"/>
          </a:xfrm>
          <a:prstGeom prst="rect">
            <a:avLst/>
          </a:prstGeom>
          <a:solidFill>
            <a:schemeClr val="accent1">
              <a:lumMod val="60000"/>
              <a:lumOff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77602" tIns="38796" rIns="77602" bIns="38796" numCol="1" rtlCol="0" anchor="ctr" anchorCtr="0" compatLnSpc="1">
            <a:prstTxWarp prst="textNoShape">
              <a:avLst/>
            </a:prstTxWarp>
          </a:bodyPr>
          <a:lstStyle/>
          <a:p>
            <a:pPr algn="ctr" defTabSz="775810" fontAlgn="base">
              <a:spcBef>
                <a:spcPct val="0"/>
              </a:spcBef>
              <a:spcAft>
                <a:spcPct val="0"/>
              </a:spcAft>
            </a:pPr>
            <a:r>
              <a:rPr lang="en-US" sz="1836" dirty="0">
                <a:solidFill>
                  <a:schemeClr val="tx1"/>
                </a:solidFill>
              </a:rPr>
              <a:t>Public </a:t>
            </a:r>
            <a:r>
              <a:rPr lang="en-US" sz="1836" dirty="0" smtClean="0">
                <a:solidFill>
                  <a:schemeClr val="tx1"/>
                </a:solidFill>
              </a:rPr>
              <a:t>cloud</a:t>
            </a:r>
            <a:endParaRPr lang="en-US" sz="1836" dirty="0">
              <a:solidFill>
                <a:schemeClr val="tx1"/>
              </a:solidFill>
            </a:endParaRPr>
          </a:p>
        </p:txBody>
      </p:sp>
      <p:sp>
        <p:nvSpPr>
          <p:cNvPr id="43" name="Freeform 42"/>
          <p:cNvSpPr/>
          <p:nvPr/>
        </p:nvSpPr>
        <p:spPr>
          <a:xfrm rot="5400000">
            <a:off x="2899554" y="3516992"/>
            <a:ext cx="808257"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44" name="Freeform 43"/>
          <p:cNvSpPr/>
          <p:nvPr/>
        </p:nvSpPr>
        <p:spPr>
          <a:xfrm rot="5400000">
            <a:off x="8369342" y="3516991"/>
            <a:ext cx="808257"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45" name="Rectangle 44"/>
          <p:cNvSpPr/>
          <p:nvPr/>
        </p:nvSpPr>
        <p:spPr>
          <a:xfrm>
            <a:off x="4648888" y="4224446"/>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Application-Layer </a:t>
            </a:r>
          </a:p>
          <a:p>
            <a:pPr algn="ctr" defTabSz="646514" fontAlgn="base">
              <a:lnSpc>
                <a:spcPct val="80000"/>
              </a:lnSpc>
            </a:pPr>
            <a:r>
              <a:rPr lang="en-US" sz="1632" dirty="0"/>
              <a:t>Connectivity &amp; Messaging </a:t>
            </a:r>
          </a:p>
          <a:p>
            <a:pPr algn="ctr" defTabSz="646514" fontAlgn="base">
              <a:lnSpc>
                <a:spcPct val="80000"/>
              </a:lnSpc>
            </a:pPr>
            <a:r>
              <a:rPr lang="en-US" sz="1020" dirty="0"/>
              <a:t>Service Bus</a:t>
            </a:r>
          </a:p>
        </p:txBody>
      </p:sp>
      <p:cxnSp>
        <p:nvCxnSpPr>
          <p:cNvPr id="46" name="Straight Connector 45"/>
          <p:cNvCxnSpPr/>
          <p:nvPr/>
        </p:nvCxnSpPr>
        <p:spPr>
          <a:xfrm>
            <a:off x="6755874" y="4527875"/>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4141956" y="4527875"/>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53" name="Freeform 86"/>
          <p:cNvSpPr>
            <a:spLocks noEditPoints="1"/>
          </p:cNvSpPr>
          <p:nvPr/>
        </p:nvSpPr>
        <p:spPr bwMode="black">
          <a:xfrm>
            <a:off x="2929135" y="4327166"/>
            <a:ext cx="447464" cy="45005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4" name="Oval 87"/>
          <p:cNvSpPr>
            <a:spLocks noChangeArrowheads="1"/>
          </p:cNvSpPr>
          <p:nvPr/>
        </p:nvSpPr>
        <p:spPr bwMode="black">
          <a:xfrm>
            <a:off x="3111363" y="4518473"/>
            <a:ext cx="83008" cy="8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6" name="Freeform 88"/>
          <p:cNvSpPr>
            <a:spLocks noEditPoints="1"/>
          </p:cNvSpPr>
          <p:nvPr/>
        </p:nvSpPr>
        <p:spPr bwMode="black">
          <a:xfrm>
            <a:off x="3314991" y="4278528"/>
            <a:ext cx="226974" cy="24448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0" name="Freeform 86"/>
          <p:cNvSpPr>
            <a:spLocks noEditPoints="1"/>
          </p:cNvSpPr>
          <p:nvPr/>
        </p:nvSpPr>
        <p:spPr bwMode="black">
          <a:xfrm>
            <a:off x="8427094" y="4327166"/>
            <a:ext cx="447464" cy="450058"/>
          </a:xfrm>
          <a:custGeom>
            <a:avLst/>
            <a:gdLst>
              <a:gd name="T0" fmla="*/ 287 w 292"/>
              <a:gd name="T1" fmla="*/ 113 h 294"/>
              <a:gd name="T2" fmla="*/ 239 w 292"/>
              <a:gd name="T3" fmla="*/ 105 h 294"/>
              <a:gd name="T4" fmla="*/ 252 w 292"/>
              <a:gd name="T5" fmla="*/ 58 h 294"/>
              <a:gd name="T6" fmla="*/ 229 w 292"/>
              <a:gd name="T7" fmla="*/ 32 h 294"/>
              <a:gd name="T8" fmla="*/ 187 w 292"/>
              <a:gd name="T9" fmla="*/ 57 h 294"/>
              <a:gd name="T10" fmla="*/ 167 w 292"/>
              <a:gd name="T11" fmla="*/ 6 h 294"/>
              <a:gd name="T12" fmla="*/ 132 w 292"/>
              <a:gd name="T13" fmla="*/ 0 h 294"/>
              <a:gd name="T14" fmla="*/ 115 w 292"/>
              <a:gd name="T15" fmla="*/ 53 h 294"/>
              <a:gd name="T16" fmla="*/ 72 w 292"/>
              <a:gd name="T17" fmla="*/ 31 h 294"/>
              <a:gd name="T18" fmla="*/ 42 w 292"/>
              <a:gd name="T19" fmla="*/ 49 h 294"/>
              <a:gd name="T20" fmla="*/ 59 w 292"/>
              <a:gd name="T21" fmla="*/ 95 h 294"/>
              <a:gd name="T22" fmla="*/ 12 w 292"/>
              <a:gd name="T23" fmla="*/ 107 h 294"/>
              <a:gd name="T24" fmla="*/ 0 w 292"/>
              <a:gd name="T25" fmla="*/ 140 h 294"/>
              <a:gd name="T26" fmla="*/ 43 w 292"/>
              <a:gd name="T27" fmla="*/ 164 h 294"/>
              <a:gd name="T28" fmla="*/ 14 w 292"/>
              <a:gd name="T29" fmla="*/ 204 h 294"/>
              <a:gd name="T30" fmla="*/ 27 w 292"/>
              <a:gd name="T31" fmla="*/ 237 h 294"/>
              <a:gd name="T32" fmla="*/ 75 w 292"/>
              <a:gd name="T33" fmla="*/ 227 h 294"/>
              <a:gd name="T34" fmla="*/ 79 w 292"/>
              <a:gd name="T35" fmla="*/ 276 h 294"/>
              <a:gd name="T36" fmla="*/ 109 w 292"/>
              <a:gd name="T37" fmla="*/ 293 h 294"/>
              <a:gd name="T38" fmla="*/ 140 w 292"/>
              <a:gd name="T39" fmla="*/ 255 h 294"/>
              <a:gd name="T40" fmla="*/ 152 w 292"/>
              <a:gd name="T41" fmla="*/ 255 h 294"/>
              <a:gd name="T42" fmla="*/ 183 w 292"/>
              <a:gd name="T43" fmla="*/ 293 h 294"/>
              <a:gd name="T44" fmla="*/ 213 w 292"/>
              <a:gd name="T45" fmla="*/ 276 h 294"/>
              <a:gd name="T46" fmla="*/ 217 w 292"/>
              <a:gd name="T47" fmla="*/ 227 h 294"/>
              <a:gd name="T48" fmla="*/ 265 w 292"/>
              <a:gd name="T49" fmla="*/ 237 h 294"/>
              <a:gd name="T50" fmla="*/ 278 w 292"/>
              <a:gd name="T51" fmla="*/ 204 h 294"/>
              <a:gd name="T52" fmla="*/ 249 w 292"/>
              <a:gd name="T53" fmla="*/ 164 h 294"/>
              <a:gd name="T54" fmla="*/ 292 w 292"/>
              <a:gd name="T55" fmla="*/ 140 h 294"/>
              <a:gd name="T56" fmla="*/ 187 w 292"/>
              <a:gd name="T57" fmla="*/ 193 h 294"/>
              <a:gd name="T58" fmla="*/ 105 w 292"/>
              <a:gd name="T59" fmla="*/ 193 h 294"/>
              <a:gd name="T60" fmla="*/ 105 w 292"/>
              <a:gd name="T61" fmla="*/ 111 h 294"/>
              <a:gd name="T62" fmla="*/ 187 w 292"/>
              <a:gd name="T63" fmla="*/ 11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92" h="294">
                <a:moveTo>
                  <a:pt x="292" y="140"/>
                </a:moveTo>
                <a:cubicBezTo>
                  <a:pt x="287" y="113"/>
                  <a:pt x="287" y="113"/>
                  <a:pt x="287" y="113"/>
                </a:cubicBezTo>
                <a:cubicBezTo>
                  <a:pt x="286" y="110"/>
                  <a:pt x="284" y="108"/>
                  <a:pt x="280" y="107"/>
                </a:cubicBezTo>
                <a:cubicBezTo>
                  <a:pt x="239" y="105"/>
                  <a:pt x="239" y="105"/>
                  <a:pt x="239" y="105"/>
                </a:cubicBezTo>
                <a:cubicBezTo>
                  <a:pt x="237" y="102"/>
                  <a:pt x="235" y="98"/>
                  <a:pt x="233" y="95"/>
                </a:cubicBezTo>
                <a:cubicBezTo>
                  <a:pt x="252" y="58"/>
                  <a:pt x="252" y="58"/>
                  <a:pt x="252" y="58"/>
                </a:cubicBezTo>
                <a:cubicBezTo>
                  <a:pt x="254" y="55"/>
                  <a:pt x="253" y="51"/>
                  <a:pt x="250" y="49"/>
                </a:cubicBezTo>
                <a:cubicBezTo>
                  <a:pt x="229" y="32"/>
                  <a:pt x="229" y="32"/>
                  <a:pt x="229" y="32"/>
                </a:cubicBezTo>
                <a:cubicBezTo>
                  <a:pt x="227" y="29"/>
                  <a:pt x="223" y="29"/>
                  <a:pt x="220" y="31"/>
                </a:cubicBezTo>
                <a:cubicBezTo>
                  <a:pt x="187" y="57"/>
                  <a:pt x="187" y="57"/>
                  <a:pt x="187" y="57"/>
                </a:cubicBezTo>
                <a:cubicBezTo>
                  <a:pt x="184" y="55"/>
                  <a:pt x="181" y="54"/>
                  <a:pt x="177" y="53"/>
                </a:cubicBezTo>
                <a:cubicBezTo>
                  <a:pt x="167" y="6"/>
                  <a:pt x="167" y="6"/>
                  <a:pt x="167" y="6"/>
                </a:cubicBezTo>
                <a:cubicBezTo>
                  <a:pt x="166" y="3"/>
                  <a:pt x="163" y="0"/>
                  <a:pt x="160" y="0"/>
                </a:cubicBezTo>
                <a:cubicBezTo>
                  <a:pt x="132" y="0"/>
                  <a:pt x="132" y="0"/>
                  <a:pt x="132" y="0"/>
                </a:cubicBezTo>
                <a:cubicBezTo>
                  <a:pt x="129" y="0"/>
                  <a:pt x="126" y="3"/>
                  <a:pt x="125" y="6"/>
                </a:cubicBezTo>
                <a:cubicBezTo>
                  <a:pt x="115" y="53"/>
                  <a:pt x="115" y="53"/>
                  <a:pt x="115" y="53"/>
                </a:cubicBezTo>
                <a:cubicBezTo>
                  <a:pt x="111" y="54"/>
                  <a:pt x="108" y="55"/>
                  <a:pt x="105" y="57"/>
                </a:cubicBezTo>
                <a:cubicBezTo>
                  <a:pt x="72" y="31"/>
                  <a:pt x="72" y="31"/>
                  <a:pt x="72" y="31"/>
                </a:cubicBezTo>
                <a:cubicBezTo>
                  <a:pt x="69" y="29"/>
                  <a:pt x="65" y="29"/>
                  <a:pt x="63" y="31"/>
                </a:cubicBezTo>
                <a:cubicBezTo>
                  <a:pt x="42" y="49"/>
                  <a:pt x="42" y="49"/>
                  <a:pt x="42" y="49"/>
                </a:cubicBezTo>
                <a:cubicBezTo>
                  <a:pt x="39" y="51"/>
                  <a:pt x="39" y="55"/>
                  <a:pt x="40" y="58"/>
                </a:cubicBezTo>
                <a:cubicBezTo>
                  <a:pt x="59" y="95"/>
                  <a:pt x="59" y="95"/>
                  <a:pt x="59" y="95"/>
                </a:cubicBezTo>
                <a:cubicBezTo>
                  <a:pt x="57" y="98"/>
                  <a:pt x="55" y="102"/>
                  <a:pt x="53" y="105"/>
                </a:cubicBezTo>
                <a:cubicBezTo>
                  <a:pt x="12" y="107"/>
                  <a:pt x="12" y="107"/>
                  <a:pt x="12" y="107"/>
                </a:cubicBezTo>
                <a:cubicBezTo>
                  <a:pt x="8" y="107"/>
                  <a:pt x="6" y="110"/>
                  <a:pt x="5" y="113"/>
                </a:cubicBezTo>
                <a:cubicBezTo>
                  <a:pt x="0" y="140"/>
                  <a:pt x="0" y="140"/>
                  <a:pt x="0" y="140"/>
                </a:cubicBezTo>
                <a:cubicBezTo>
                  <a:pt x="0" y="143"/>
                  <a:pt x="1" y="147"/>
                  <a:pt x="4" y="148"/>
                </a:cubicBezTo>
                <a:cubicBezTo>
                  <a:pt x="43" y="164"/>
                  <a:pt x="43" y="164"/>
                  <a:pt x="43" y="164"/>
                </a:cubicBezTo>
                <a:cubicBezTo>
                  <a:pt x="44" y="168"/>
                  <a:pt x="44" y="172"/>
                  <a:pt x="45" y="176"/>
                </a:cubicBezTo>
                <a:cubicBezTo>
                  <a:pt x="14" y="204"/>
                  <a:pt x="14" y="204"/>
                  <a:pt x="14" y="204"/>
                </a:cubicBezTo>
                <a:cubicBezTo>
                  <a:pt x="12" y="206"/>
                  <a:pt x="11" y="210"/>
                  <a:pt x="13" y="213"/>
                </a:cubicBezTo>
                <a:cubicBezTo>
                  <a:pt x="27" y="237"/>
                  <a:pt x="27" y="237"/>
                  <a:pt x="27" y="237"/>
                </a:cubicBezTo>
                <a:cubicBezTo>
                  <a:pt x="28" y="239"/>
                  <a:pt x="32" y="241"/>
                  <a:pt x="35" y="240"/>
                </a:cubicBezTo>
                <a:cubicBezTo>
                  <a:pt x="75" y="227"/>
                  <a:pt x="75" y="227"/>
                  <a:pt x="75" y="227"/>
                </a:cubicBezTo>
                <a:cubicBezTo>
                  <a:pt x="78" y="230"/>
                  <a:pt x="81" y="233"/>
                  <a:pt x="84" y="235"/>
                </a:cubicBezTo>
                <a:cubicBezTo>
                  <a:pt x="79" y="276"/>
                  <a:pt x="79" y="276"/>
                  <a:pt x="79" y="276"/>
                </a:cubicBezTo>
                <a:cubicBezTo>
                  <a:pt x="78" y="280"/>
                  <a:pt x="80" y="283"/>
                  <a:pt x="83" y="284"/>
                </a:cubicBezTo>
                <a:cubicBezTo>
                  <a:pt x="109" y="293"/>
                  <a:pt x="109" y="293"/>
                  <a:pt x="109" y="293"/>
                </a:cubicBezTo>
                <a:cubicBezTo>
                  <a:pt x="112" y="294"/>
                  <a:pt x="116" y="293"/>
                  <a:pt x="118" y="291"/>
                </a:cubicBezTo>
                <a:cubicBezTo>
                  <a:pt x="140" y="255"/>
                  <a:pt x="140" y="255"/>
                  <a:pt x="140" y="255"/>
                </a:cubicBezTo>
                <a:cubicBezTo>
                  <a:pt x="142" y="255"/>
                  <a:pt x="144" y="256"/>
                  <a:pt x="146" y="256"/>
                </a:cubicBezTo>
                <a:cubicBezTo>
                  <a:pt x="148" y="256"/>
                  <a:pt x="150" y="255"/>
                  <a:pt x="152" y="255"/>
                </a:cubicBezTo>
                <a:cubicBezTo>
                  <a:pt x="174" y="291"/>
                  <a:pt x="174" y="291"/>
                  <a:pt x="174" y="291"/>
                </a:cubicBezTo>
                <a:cubicBezTo>
                  <a:pt x="176" y="293"/>
                  <a:pt x="180" y="294"/>
                  <a:pt x="183" y="293"/>
                </a:cubicBezTo>
                <a:cubicBezTo>
                  <a:pt x="209" y="284"/>
                  <a:pt x="209" y="284"/>
                  <a:pt x="209" y="284"/>
                </a:cubicBezTo>
                <a:cubicBezTo>
                  <a:pt x="212" y="283"/>
                  <a:pt x="214" y="280"/>
                  <a:pt x="213" y="276"/>
                </a:cubicBezTo>
                <a:cubicBezTo>
                  <a:pt x="208" y="235"/>
                  <a:pt x="208" y="235"/>
                  <a:pt x="208" y="235"/>
                </a:cubicBezTo>
                <a:cubicBezTo>
                  <a:pt x="211" y="232"/>
                  <a:pt x="214" y="230"/>
                  <a:pt x="217" y="227"/>
                </a:cubicBezTo>
                <a:cubicBezTo>
                  <a:pt x="257" y="240"/>
                  <a:pt x="257" y="240"/>
                  <a:pt x="257" y="240"/>
                </a:cubicBezTo>
                <a:cubicBezTo>
                  <a:pt x="260" y="241"/>
                  <a:pt x="264" y="239"/>
                  <a:pt x="265" y="237"/>
                </a:cubicBezTo>
                <a:cubicBezTo>
                  <a:pt x="279" y="213"/>
                  <a:pt x="279" y="213"/>
                  <a:pt x="279" y="213"/>
                </a:cubicBezTo>
                <a:cubicBezTo>
                  <a:pt x="281" y="210"/>
                  <a:pt x="280" y="206"/>
                  <a:pt x="278" y="204"/>
                </a:cubicBezTo>
                <a:cubicBezTo>
                  <a:pt x="247" y="176"/>
                  <a:pt x="247" y="176"/>
                  <a:pt x="247" y="176"/>
                </a:cubicBezTo>
                <a:cubicBezTo>
                  <a:pt x="248" y="172"/>
                  <a:pt x="248" y="168"/>
                  <a:pt x="249" y="164"/>
                </a:cubicBezTo>
                <a:cubicBezTo>
                  <a:pt x="288" y="148"/>
                  <a:pt x="288" y="148"/>
                  <a:pt x="288" y="148"/>
                </a:cubicBezTo>
                <a:cubicBezTo>
                  <a:pt x="291" y="147"/>
                  <a:pt x="292" y="144"/>
                  <a:pt x="292" y="140"/>
                </a:cubicBezTo>
                <a:close/>
                <a:moveTo>
                  <a:pt x="204" y="152"/>
                </a:moveTo>
                <a:cubicBezTo>
                  <a:pt x="204" y="168"/>
                  <a:pt x="197" y="182"/>
                  <a:pt x="187" y="193"/>
                </a:cubicBezTo>
                <a:cubicBezTo>
                  <a:pt x="176" y="203"/>
                  <a:pt x="162" y="210"/>
                  <a:pt x="146" y="210"/>
                </a:cubicBezTo>
                <a:cubicBezTo>
                  <a:pt x="130" y="210"/>
                  <a:pt x="116" y="203"/>
                  <a:pt x="105" y="193"/>
                </a:cubicBezTo>
                <a:cubicBezTo>
                  <a:pt x="95" y="182"/>
                  <a:pt x="88" y="168"/>
                  <a:pt x="88" y="152"/>
                </a:cubicBezTo>
                <a:cubicBezTo>
                  <a:pt x="88" y="136"/>
                  <a:pt x="95" y="121"/>
                  <a:pt x="105" y="111"/>
                </a:cubicBezTo>
                <a:cubicBezTo>
                  <a:pt x="116" y="100"/>
                  <a:pt x="130" y="94"/>
                  <a:pt x="146" y="94"/>
                </a:cubicBezTo>
                <a:cubicBezTo>
                  <a:pt x="162" y="94"/>
                  <a:pt x="176" y="100"/>
                  <a:pt x="187" y="111"/>
                </a:cubicBezTo>
                <a:cubicBezTo>
                  <a:pt x="197" y="121"/>
                  <a:pt x="204" y="136"/>
                  <a:pt x="204" y="15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1" name="Oval 87"/>
          <p:cNvSpPr>
            <a:spLocks noChangeArrowheads="1"/>
          </p:cNvSpPr>
          <p:nvPr/>
        </p:nvSpPr>
        <p:spPr bwMode="black">
          <a:xfrm>
            <a:off x="8609322" y="4518473"/>
            <a:ext cx="83008" cy="83007"/>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2" name="Freeform 88"/>
          <p:cNvSpPr>
            <a:spLocks noEditPoints="1"/>
          </p:cNvSpPr>
          <p:nvPr/>
        </p:nvSpPr>
        <p:spPr bwMode="black">
          <a:xfrm>
            <a:off x="8812951" y="4278528"/>
            <a:ext cx="226974" cy="244484"/>
          </a:xfrm>
          <a:custGeom>
            <a:avLst/>
            <a:gdLst>
              <a:gd name="T0" fmla="*/ 129 w 148"/>
              <a:gd name="T1" fmla="*/ 91 h 160"/>
              <a:gd name="T2" fmla="*/ 131 w 148"/>
              <a:gd name="T3" fmla="*/ 80 h 160"/>
              <a:gd name="T4" fmla="*/ 129 w 148"/>
              <a:gd name="T5" fmla="*/ 70 h 160"/>
              <a:gd name="T6" fmla="*/ 145 w 148"/>
              <a:gd name="T7" fmla="*/ 55 h 160"/>
              <a:gd name="T8" fmla="*/ 147 w 148"/>
              <a:gd name="T9" fmla="*/ 50 h 160"/>
              <a:gd name="T10" fmla="*/ 147 w 148"/>
              <a:gd name="T11" fmla="*/ 46 h 160"/>
              <a:gd name="T12" fmla="*/ 140 w 148"/>
              <a:gd name="T13" fmla="*/ 34 h 160"/>
              <a:gd name="T14" fmla="*/ 133 w 148"/>
              <a:gd name="T15" fmla="*/ 31 h 160"/>
              <a:gd name="T16" fmla="*/ 131 w 148"/>
              <a:gd name="T17" fmla="*/ 31 h 160"/>
              <a:gd name="T18" fmla="*/ 111 w 148"/>
              <a:gd name="T19" fmla="*/ 37 h 160"/>
              <a:gd name="T20" fmla="*/ 92 w 148"/>
              <a:gd name="T21" fmla="*/ 27 h 160"/>
              <a:gd name="T22" fmla="*/ 88 w 148"/>
              <a:gd name="T23" fmla="*/ 6 h 160"/>
              <a:gd name="T24" fmla="*/ 81 w 148"/>
              <a:gd name="T25" fmla="*/ 0 h 160"/>
              <a:gd name="T26" fmla="*/ 67 w 148"/>
              <a:gd name="T27" fmla="*/ 0 h 160"/>
              <a:gd name="T28" fmla="*/ 60 w 148"/>
              <a:gd name="T29" fmla="*/ 6 h 160"/>
              <a:gd name="T30" fmla="*/ 55 w 148"/>
              <a:gd name="T31" fmla="*/ 27 h 160"/>
              <a:gd name="T32" fmla="*/ 37 w 148"/>
              <a:gd name="T33" fmla="*/ 38 h 160"/>
              <a:gd name="T34" fmla="*/ 16 w 148"/>
              <a:gd name="T35" fmla="*/ 31 h 160"/>
              <a:gd name="T36" fmla="*/ 14 w 148"/>
              <a:gd name="T37" fmla="*/ 31 h 160"/>
              <a:gd name="T38" fmla="*/ 8 w 148"/>
              <a:gd name="T39" fmla="*/ 34 h 160"/>
              <a:gd name="T40" fmla="*/ 1 w 148"/>
              <a:gd name="T41" fmla="*/ 46 h 160"/>
              <a:gd name="T42" fmla="*/ 0 w 148"/>
              <a:gd name="T43" fmla="*/ 50 h 160"/>
              <a:gd name="T44" fmla="*/ 2 w 148"/>
              <a:gd name="T45" fmla="*/ 55 h 160"/>
              <a:gd name="T46" fmla="*/ 19 w 148"/>
              <a:gd name="T47" fmla="*/ 70 h 160"/>
              <a:gd name="T48" fmla="*/ 17 w 148"/>
              <a:gd name="T49" fmla="*/ 80 h 160"/>
              <a:gd name="T50" fmla="*/ 19 w 148"/>
              <a:gd name="T51" fmla="*/ 91 h 160"/>
              <a:gd name="T52" fmla="*/ 2 w 148"/>
              <a:gd name="T53" fmla="*/ 106 h 160"/>
              <a:gd name="T54" fmla="*/ 0 w 148"/>
              <a:gd name="T55" fmla="*/ 111 h 160"/>
              <a:gd name="T56" fmla="*/ 1 w 148"/>
              <a:gd name="T57" fmla="*/ 114 h 160"/>
              <a:gd name="T58" fmla="*/ 8 w 148"/>
              <a:gd name="T59" fmla="*/ 126 h 160"/>
              <a:gd name="T60" fmla="*/ 14 w 148"/>
              <a:gd name="T61" fmla="*/ 130 h 160"/>
              <a:gd name="T62" fmla="*/ 16 w 148"/>
              <a:gd name="T63" fmla="*/ 130 h 160"/>
              <a:gd name="T64" fmla="*/ 37 w 148"/>
              <a:gd name="T65" fmla="*/ 123 h 160"/>
              <a:gd name="T66" fmla="*/ 55 w 148"/>
              <a:gd name="T67" fmla="*/ 133 h 160"/>
              <a:gd name="T68" fmla="*/ 60 w 148"/>
              <a:gd name="T69" fmla="*/ 155 h 160"/>
              <a:gd name="T70" fmla="*/ 67 w 148"/>
              <a:gd name="T71" fmla="*/ 160 h 160"/>
              <a:gd name="T72" fmla="*/ 81 w 148"/>
              <a:gd name="T73" fmla="*/ 160 h 160"/>
              <a:gd name="T74" fmla="*/ 88 w 148"/>
              <a:gd name="T75" fmla="*/ 155 h 160"/>
              <a:gd name="T76" fmla="*/ 92 w 148"/>
              <a:gd name="T77" fmla="*/ 134 h 160"/>
              <a:gd name="T78" fmla="*/ 111 w 148"/>
              <a:gd name="T79" fmla="*/ 123 h 160"/>
              <a:gd name="T80" fmla="*/ 131 w 148"/>
              <a:gd name="T81" fmla="*/ 130 h 160"/>
              <a:gd name="T82" fmla="*/ 133 w 148"/>
              <a:gd name="T83" fmla="*/ 130 h 160"/>
              <a:gd name="T84" fmla="*/ 140 w 148"/>
              <a:gd name="T85" fmla="*/ 126 h 160"/>
              <a:gd name="T86" fmla="*/ 147 w 148"/>
              <a:gd name="T87" fmla="*/ 114 h 160"/>
              <a:gd name="T88" fmla="*/ 147 w 148"/>
              <a:gd name="T89" fmla="*/ 111 h 160"/>
              <a:gd name="T90" fmla="*/ 145 w 148"/>
              <a:gd name="T91" fmla="*/ 106 h 160"/>
              <a:gd name="T92" fmla="*/ 129 w 148"/>
              <a:gd name="T93" fmla="*/ 91 h 160"/>
              <a:gd name="T94" fmla="*/ 96 w 148"/>
              <a:gd name="T95" fmla="*/ 80 h 160"/>
              <a:gd name="T96" fmla="*/ 74 w 148"/>
              <a:gd name="T97" fmla="*/ 102 h 160"/>
              <a:gd name="T98" fmla="*/ 52 w 148"/>
              <a:gd name="T99" fmla="*/ 80 h 160"/>
              <a:gd name="T100" fmla="*/ 74 w 148"/>
              <a:gd name="T101" fmla="*/ 58 h 160"/>
              <a:gd name="T102" fmla="*/ 96 w 148"/>
              <a:gd name="T103" fmla="*/ 8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48" h="160">
                <a:moveTo>
                  <a:pt x="129" y="91"/>
                </a:moveTo>
                <a:cubicBezTo>
                  <a:pt x="130" y="88"/>
                  <a:pt x="131" y="84"/>
                  <a:pt x="131" y="80"/>
                </a:cubicBezTo>
                <a:cubicBezTo>
                  <a:pt x="131" y="77"/>
                  <a:pt x="130" y="73"/>
                  <a:pt x="129" y="70"/>
                </a:cubicBezTo>
                <a:cubicBezTo>
                  <a:pt x="145" y="55"/>
                  <a:pt x="145" y="55"/>
                  <a:pt x="145" y="55"/>
                </a:cubicBezTo>
                <a:cubicBezTo>
                  <a:pt x="147" y="54"/>
                  <a:pt x="147" y="52"/>
                  <a:pt x="147" y="50"/>
                </a:cubicBezTo>
                <a:cubicBezTo>
                  <a:pt x="147" y="49"/>
                  <a:pt x="147" y="47"/>
                  <a:pt x="147" y="46"/>
                </a:cubicBezTo>
                <a:cubicBezTo>
                  <a:pt x="140" y="34"/>
                  <a:pt x="140" y="34"/>
                  <a:pt x="140" y="34"/>
                </a:cubicBezTo>
                <a:cubicBezTo>
                  <a:pt x="138" y="32"/>
                  <a:pt x="136" y="31"/>
                  <a:pt x="133" y="31"/>
                </a:cubicBezTo>
                <a:cubicBezTo>
                  <a:pt x="133" y="31"/>
                  <a:pt x="132" y="31"/>
                  <a:pt x="131" y="31"/>
                </a:cubicBezTo>
                <a:cubicBezTo>
                  <a:pt x="111" y="37"/>
                  <a:pt x="111" y="37"/>
                  <a:pt x="111" y="37"/>
                </a:cubicBezTo>
                <a:cubicBezTo>
                  <a:pt x="105" y="33"/>
                  <a:pt x="99" y="29"/>
                  <a:pt x="92" y="27"/>
                </a:cubicBezTo>
                <a:cubicBezTo>
                  <a:pt x="88" y="6"/>
                  <a:pt x="88" y="6"/>
                  <a:pt x="88" y="6"/>
                </a:cubicBezTo>
                <a:cubicBezTo>
                  <a:pt x="87" y="3"/>
                  <a:pt x="84" y="0"/>
                  <a:pt x="81" y="0"/>
                </a:cubicBezTo>
                <a:cubicBezTo>
                  <a:pt x="67" y="0"/>
                  <a:pt x="67" y="0"/>
                  <a:pt x="67" y="0"/>
                </a:cubicBezTo>
                <a:cubicBezTo>
                  <a:pt x="63" y="0"/>
                  <a:pt x="61" y="3"/>
                  <a:pt x="60" y="6"/>
                </a:cubicBezTo>
                <a:cubicBezTo>
                  <a:pt x="55" y="27"/>
                  <a:pt x="55" y="27"/>
                  <a:pt x="55" y="27"/>
                </a:cubicBezTo>
                <a:cubicBezTo>
                  <a:pt x="48" y="29"/>
                  <a:pt x="42" y="33"/>
                  <a:pt x="37" y="38"/>
                </a:cubicBezTo>
                <a:cubicBezTo>
                  <a:pt x="16" y="31"/>
                  <a:pt x="16" y="31"/>
                  <a:pt x="16" y="31"/>
                </a:cubicBezTo>
                <a:cubicBezTo>
                  <a:pt x="15" y="31"/>
                  <a:pt x="15" y="31"/>
                  <a:pt x="14" y="31"/>
                </a:cubicBezTo>
                <a:cubicBezTo>
                  <a:pt x="12" y="31"/>
                  <a:pt x="9" y="32"/>
                  <a:pt x="8" y="34"/>
                </a:cubicBezTo>
                <a:cubicBezTo>
                  <a:pt x="1" y="46"/>
                  <a:pt x="1" y="46"/>
                  <a:pt x="1" y="46"/>
                </a:cubicBezTo>
                <a:cubicBezTo>
                  <a:pt x="0" y="47"/>
                  <a:pt x="0" y="49"/>
                  <a:pt x="0" y="50"/>
                </a:cubicBezTo>
                <a:cubicBezTo>
                  <a:pt x="0" y="52"/>
                  <a:pt x="1" y="54"/>
                  <a:pt x="2" y="55"/>
                </a:cubicBezTo>
                <a:cubicBezTo>
                  <a:pt x="19" y="70"/>
                  <a:pt x="19" y="70"/>
                  <a:pt x="19" y="70"/>
                </a:cubicBezTo>
                <a:cubicBezTo>
                  <a:pt x="18" y="73"/>
                  <a:pt x="17" y="77"/>
                  <a:pt x="17" y="80"/>
                </a:cubicBezTo>
                <a:cubicBezTo>
                  <a:pt x="17" y="84"/>
                  <a:pt x="18" y="87"/>
                  <a:pt x="19" y="91"/>
                </a:cubicBezTo>
                <a:cubicBezTo>
                  <a:pt x="2" y="106"/>
                  <a:pt x="2" y="106"/>
                  <a:pt x="2" y="106"/>
                </a:cubicBezTo>
                <a:cubicBezTo>
                  <a:pt x="1" y="107"/>
                  <a:pt x="0" y="109"/>
                  <a:pt x="0" y="111"/>
                </a:cubicBezTo>
                <a:cubicBezTo>
                  <a:pt x="0" y="112"/>
                  <a:pt x="0" y="113"/>
                  <a:pt x="1" y="114"/>
                </a:cubicBezTo>
                <a:cubicBezTo>
                  <a:pt x="8" y="126"/>
                  <a:pt x="8" y="126"/>
                  <a:pt x="8" y="126"/>
                </a:cubicBezTo>
                <a:cubicBezTo>
                  <a:pt x="9" y="129"/>
                  <a:pt x="12" y="130"/>
                  <a:pt x="14" y="130"/>
                </a:cubicBezTo>
                <a:cubicBezTo>
                  <a:pt x="15" y="130"/>
                  <a:pt x="15" y="130"/>
                  <a:pt x="16" y="130"/>
                </a:cubicBezTo>
                <a:cubicBezTo>
                  <a:pt x="37" y="123"/>
                  <a:pt x="37" y="123"/>
                  <a:pt x="37" y="123"/>
                </a:cubicBezTo>
                <a:cubicBezTo>
                  <a:pt x="42" y="127"/>
                  <a:pt x="48" y="131"/>
                  <a:pt x="55" y="133"/>
                </a:cubicBezTo>
                <a:cubicBezTo>
                  <a:pt x="60" y="155"/>
                  <a:pt x="60" y="155"/>
                  <a:pt x="60" y="155"/>
                </a:cubicBezTo>
                <a:cubicBezTo>
                  <a:pt x="61" y="158"/>
                  <a:pt x="63" y="160"/>
                  <a:pt x="67" y="160"/>
                </a:cubicBezTo>
                <a:cubicBezTo>
                  <a:pt x="81" y="160"/>
                  <a:pt x="81" y="160"/>
                  <a:pt x="81" y="160"/>
                </a:cubicBezTo>
                <a:cubicBezTo>
                  <a:pt x="84" y="160"/>
                  <a:pt x="87" y="158"/>
                  <a:pt x="88" y="155"/>
                </a:cubicBezTo>
                <a:cubicBezTo>
                  <a:pt x="92" y="134"/>
                  <a:pt x="92" y="134"/>
                  <a:pt x="92" y="134"/>
                </a:cubicBezTo>
                <a:cubicBezTo>
                  <a:pt x="99" y="131"/>
                  <a:pt x="105" y="128"/>
                  <a:pt x="111" y="123"/>
                </a:cubicBezTo>
                <a:cubicBezTo>
                  <a:pt x="131" y="130"/>
                  <a:pt x="131" y="130"/>
                  <a:pt x="131" y="130"/>
                </a:cubicBezTo>
                <a:cubicBezTo>
                  <a:pt x="132" y="130"/>
                  <a:pt x="133" y="130"/>
                  <a:pt x="133" y="130"/>
                </a:cubicBezTo>
                <a:cubicBezTo>
                  <a:pt x="136" y="130"/>
                  <a:pt x="138" y="129"/>
                  <a:pt x="140" y="126"/>
                </a:cubicBezTo>
                <a:cubicBezTo>
                  <a:pt x="147" y="114"/>
                  <a:pt x="147" y="114"/>
                  <a:pt x="147" y="114"/>
                </a:cubicBezTo>
                <a:cubicBezTo>
                  <a:pt x="147" y="113"/>
                  <a:pt x="148" y="112"/>
                  <a:pt x="147" y="111"/>
                </a:cubicBezTo>
                <a:cubicBezTo>
                  <a:pt x="148" y="109"/>
                  <a:pt x="147" y="107"/>
                  <a:pt x="145" y="106"/>
                </a:cubicBezTo>
                <a:lnTo>
                  <a:pt x="129" y="91"/>
                </a:lnTo>
                <a:close/>
                <a:moveTo>
                  <a:pt x="96" y="80"/>
                </a:moveTo>
                <a:cubicBezTo>
                  <a:pt x="96" y="92"/>
                  <a:pt x="86" y="102"/>
                  <a:pt x="74" y="102"/>
                </a:cubicBezTo>
                <a:cubicBezTo>
                  <a:pt x="62" y="102"/>
                  <a:pt x="52" y="92"/>
                  <a:pt x="52" y="80"/>
                </a:cubicBezTo>
                <a:cubicBezTo>
                  <a:pt x="52" y="68"/>
                  <a:pt x="62" y="58"/>
                  <a:pt x="74" y="58"/>
                </a:cubicBezTo>
                <a:cubicBezTo>
                  <a:pt x="86" y="58"/>
                  <a:pt x="96" y="68"/>
                  <a:pt x="96" y="8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326" dirty="0"/>
          </a:p>
        </p:txBody>
      </p:sp>
      <p:sp>
        <p:nvSpPr>
          <p:cNvPr id="59" name="Freeform 58"/>
          <p:cNvSpPr/>
          <p:nvPr/>
        </p:nvSpPr>
        <p:spPr>
          <a:xfrm rot="5400000">
            <a:off x="8369333" y="26441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60" name="Freeform 59"/>
          <p:cNvSpPr/>
          <p:nvPr/>
        </p:nvSpPr>
        <p:spPr>
          <a:xfrm rot="5400000">
            <a:off x="2899568" y="2644149"/>
            <a:ext cx="808211"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61" name="Rectangle 60"/>
          <p:cNvSpPr/>
          <p:nvPr/>
        </p:nvSpPr>
        <p:spPr>
          <a:xfrm>
            <a:off x="4648879" y="3435311"/>
            <a:ext cx="2865502" cy="458536"/>
          </a:xfrm>
          <a:prstGeom prst="rect">
            <a:avLst/>
          </a:prstGeom>
        </p:spPr>
        <p:txBody>
          <a:bodyPr wrap="square" lIns="124320" tIns="62161" rIns="124320" bIns="62161">
            <a:spAutoFit/>
          </a:bodyPr>
          <a:lstStyle/>
          <a:p>
            <a:pPr algn="ctr" defTabSz="646514" fontAlgn="base">
              <a:lnSpc>
                <a:spcPct val="80000"/>
              </a:lnSpc>
            </a:pPr>
            <a:r>
              <a:rPr lang="en-US" sz="1632" dirty="0"/>
              <a:t>Data Synchronization</a:t>
            </a:r>
          </a:p>
          <a:p>
            <a:pPr algn="ctr" defTabSz="646514" fontAlgn="base">
              <a:lnSpc>
                <a:spcPct val="80000"/>
              </a:lnSpc>
            </a:pPr>
            <a:r>
              <a:rPr lang="en-US" sz="1020" dirty="0"/>
              <a:t>SQL Azure Data Sync</a:t>
            </a:r>
          </a:p>
        </p:txBody>
      </p:sp>
      <p:cxnSp>
        <p:nvCxnSpPr>
          <p:cNvPr id="62" name="Straight Connector 61"/>
          <p:cNvCxnSpPr/>
          <p:nvPr/>
        </p:nvCxnSpPr>
        <p:spPr>
          <a:xfrm>
            <a:off x="6755864" y="3655032"/>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flipH="1">
            <a:off x="4141947" y="3655032"/>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pic>
        <p:nvPicPr>
          <p:cNvPr id="68"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8443761" y="3419290"/>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8700075" y="3547878"/>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6"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2947566" y="3419290"/>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7" name="Picture 2"/>
          <p:cNvPicPr>
            <a:picLocks noChangeAspect="1" noChangeArrowheads="1"/>
          </p:cNvPicPr>
          <p:nvPr/>
        </p:nvPicPr>
        <p:blipFill>
          <a:blip r:embed="rId4">
            <a:clrChange>
              <a:clrFrom>
                <a:srgbClr val="4EB1E4"/>
              </a:clrFrom>
              <a:clrTo>
                <a:srgbClr val="4EB1E4">
                  <a:alpha val="0"/>
                </a:srgbClr>
              </a:clrTo>
            </a:clrChange>
            <a:extLst>
              <a:ext uri="{28A0092B-C50C-407E-A947-70E740481C1C}">
                <a14:useLocalDpi xmlns:a14="http://schemas.microsoft.com/office/drawing/2010/main" val="0"/>
              </a:ext>
            </a:extLst>
          </a:blip>
          <a:srcRect/>
          <a:stretch>
            <a:fillRect/>
          </a:stretch>
        </p:blipFill>
        <p:spPr bwMode="auto">
          <a:xfrm>
            <a:off x="3203880" y="3547878"/>
            <a:ext cx="377551" cy="3428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 name="Freeform 70"/>
          <p:cNvSpPr/>
          <p:nvPr/>
        </p:nvSpPr>
        <p:spPr>
          <a:xfrm rot="5400000">
            <a:off x="8369341" y="4405338"/>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80" name="Freeform 79"/>
          <p:cNvSpPr/>
          <p:nvPr/>
        </p:nvSpPr>
        <p:spPr>
          <a:xfrm rot="5400000">
            <a:off x="2899553" y="4405338"/>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85" name="Rectangle 84"/>
          <p:cNvSpPr/>
          <p:nvPr/>
        </p:nvSpPr>
        <p:spPr>
          <a:xfrm>
            <a:off x="4648888" y="5091866"/>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Secure Machine-to-Machine Connectivity</a:t>
            </a:r>
            <a:br>
              <a:rPr lang="en-US" sz="1632" dirty="0"/>
            </a:br>
            <a:r>
              <a:rPr lang="en-US" sz="1020" dirty="0"/>
              <a:t>Windows Azure Connect</a:t>
            </a:r>
            <a:endParaRPr lang="en-US" sz="1836" dirty="0"/>
          </a:p>
        </p:txBody>
      </p:sp>
      <p:cxnSp>
        <p:nvCxnSpPr>
          <p:cNvPr id="86" name="Straight Connector 85"/>
          <p:cNvCxnSpPr/>
          <p:nvPr/>
        </p:nvCxnSpPr>
        <p:spPr>
          <a:xfrm>
            <a:off x="6755874" y="5416223"/>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4141956" y="5416223"/>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89" name="Freeform 88"/>
          <p:cNvSpPr/>
          <p:nvPr/>
        </p:nvSpPr>
        <p:spPr>
          <a:xfrm rot="5400000">
            <a:off x="8369341" y="52953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90" name="Freeform 89"/>
          <p:cNvSpPr/>
          <p:nvPr/>
        </p:nvSpPr>
        <p:spPr>
          <a:xfrm rot="5400000">
            <a:off x="2899553" y="5295349"/>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cxnSp>
        <p:nvCxnSpPr>
          <p:cNvPr id="93" name="Straight Connector 92"/>
          <p:cNvCxnSpPr/>
          <p:nvPr/>
        </p:nvCxnSpPr>
        <p:spPr>
          <a:xfrm flipH="1">
            <a:off x="4156200" y="6306234"/>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a:xfrm>
            <a:off x="4648888" y="5981877"/>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Secure Site-to-Site </a:t>
            </a:r>
          </a:p>
          <a:p>
            <a:pPr algn="ctr" defTabSz="646514" fontAlgn="base">
              <a:lnSpc>
                <a:spcPct val="80000"/>
              </a:lnSpc>
            </a:pPr>
            <a:r>
              <a:rPr lang="en-US" sz="1632" dirty="0"/>
              <a:t>Network Connectivity</a:t>
            </a:r>
          </a:p>
          <a:p>
            <a:pPr algn="ctr" defTabSz="646514" fontAlgn="base">
              <a:lnSpc>
                <a:spcPct val="80000"/>
              </a:lnSpc>
            </a:pPr>
            <a:r>
              <a:rPr lang="en-US" sz="1020" dirty="0"/>
              <a:t>Virtual Network</a:t>
            </a:r>
          </a:p>
        </p:txBody>
      </p:sp>
      <p:cxnSp>
        <p:nvCxnSpPr>
          <p:cNvPr id="96" name="Straight Connector 95"/>
          <p:cNvCxnSpPr/>
          <p:nvPr/>
        </p:nvCxnSpPr>
        <p:spPr>
          <a:xfrm>
            <a:off x="6770117" y="6306234"/>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04" name="Freeform 103"/>
          <p:cNvSpPr/>
          <p:nvPr/>
        </p:nvSpPr>
        <p:spPr>
          <a:xfrm rot="5400000">
            <a:off x="8372573" y="909168"/>
            <a:ext cx="808255"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05" name="Freeform 104"/>
          <p:cNvSpPr/>
          <p:nvPr/>
        </p:nvSpPr>
        <p:spPr>
          <a:xfrm rot="5400000">
            <a:off x="2902807" y="909168"/>
            <a:ext cx="808210"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defTabSz="646405">
              <a:lnSpc>
                <a:spcPct val="90000"/>
              </a:lnSpc>
              <a:spcBef>
                <a:spcPct val="20000"/>
              </a:spcBef>
              <a:buSzPct val="90000"/>
            </a:pPr>
            <a:endParaRPr lang="en-US" sz="1836" dirty="0"/>
          </a:p>
        </p:txBody>
      </p:sp>
      <p:sp>
        <p:nvSpPr>
          <p:cNvPr id="106" name="Rectangle 105"/>
          <p:cNvSpPr/>
          <p:nvPr/>
        </p:nvSpPr>
        <p:spPr>
          <a:xfrm>
            <a:off x="4652118" y="1700331"/>
            <a:ext cx="2865502" cy="663489"/>
          </a:xfrm>
          <a:prstGeom prst="rect">
            <a:avLst/>
          </a:prstGeom>
        </p:spPr>
        <p:txBody>
          <a:bodyPr wrap="square" lIns="124320" tIns="62161" rIns="124320" bIns="62161">
            <a:spAutoFit/>
          </a:bodyPr>
          <a:lstStyle/>
          <a:p>
            <a:pPr algn="ctr" defTabSz="646514" fontAlgn="base">
              <a:lnSpc>
                <a:spcPct val="80000"/>
              </a:lnSpc>
            </a:pPr>
            <a:r>
              <a:rPr lang="en-US" sz="1632" dirty="0"/>
              <a:t>App Monitoring &amp; Management</a:t>
            </a:r>
            <a:endParaRPr lang="en-US" sz="1836" dirty="0"/>
          </a:p>
          <a:p>
            <a:pPr algn="ctr" defTabSz="646514" fontAlgn="base">
              <a:lnSpc>
                <a:spcPct val="80000"/>
              </a:lnSpc>
            </a:pPr>
            <a:r>
              <a:rPr lang="en-US" sz="1020" dirty="0"/>
              <a:t>System Center</a:t>
            </a:r>
          </a:p>
        </p:txBody>
      </p:sp>
      <p:cxnSp>
        <p:nvCxnSpPr>
          <p:cNvPr id="107" name="Straight Connector 106"/>
          <p:cNvCxnSpPr/>
          <p:nvPr/>
        </p:nvCxnSpPr>
        <p:spPr>
          <a:xfrm>
            <a:off x="6759104" y="1920053"/>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flipH="1">
            <a:off x="4145186" y="1920053"/>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02" name="Freeform 79"/>
          <p:cNvSpPr>
            <a:spLocks noEditPoints="1"/>
          </p:cNvSpPr>
          <p:nvPr/>
        </p:nvSpPr>
        <p:spPr bwMode="auto">
          <a:xfrm>
            <a:off x="2944097" y="1615423"/>
            <a:ext cx="662914" cy="609256"/>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103" name="Freeform 79"/>
          <p:cNvSpPr>
            <a:spLocks noEditPoints="1"/>
          </p:cNvSpPr>
          <p:nvPr/>
        </p:nvSpPr>
        <p:spPr bwMode="auto">
          <a:xfrm>
            <a:off x="8390930" y="1615424"/>
            <a:ext cx="662914" cy="609256"/>
          </a:xfrm>
          <a:custGeom>
            <a:avLst/>
            <a:gdLst>
              <a:gd name="T0" fmla="*/ 406 w 413"/>
              <a:gd name="T1" fmla="*/ 0 h 380"/>
              <a:gd name="T2" fmla="*/ 7 w 413"/>
              <a:gd name="T3" fmla="*/ 0 h 380"/>
              <a:gd name="T4" fmla="*/ 0 w 413"/>
              <a:gd name="T5" fmla="*/ 7 h 380"/>
              <a:gd name="T6" fmla="*/ 0 w 413"/>
              <a:gd name="T7" fmla="*/ 273 h 380"/>
              <a:gd name="T8" fmla="*/ 7 w 413"/>
              <a:gd name="T9" fmla="*/ 281 h 380"/>
              <a:gd name="T10" fmla="*/ 133 w 413"/>
              <a:gd name="T11" fmla="*/ 281 h 380"/>
              <a:gd name="T12" fmla="*/ 133 w 413"/>
              <a:gd name="T13" fmla="*/ 332 h 380"/>
              <a:gd name="T14" fmla="*/ 73 w 413"/>
              <a:gd name="T15" fmla="*/ 332 h 380"/>
              <a:gd name="T16" fmla="*/ 65 w 413"/>
              <a:gd name="T17" fmla="*/ 340 h 380"/>
              <a:gd name="T18" fmla="*/ 65 w 413"/>
              <a:gd name="T19" fmla="*/ 373 h 380"/>
              <a:gd name="T20" fmla="*/ 73 w 413"/>
              <a:gd name="T21" fmla="*/ 380 h 380"/>
              <a:gd name="T22" fmla="*/ 339 w 413"/>
              <a:gd name="T23" fmla="*/ 380 h 380"/>
              <a:gd name="T24" fmla="*/ 346 w 413"/>
              <a:gd name="T25" fmla="*/ 373 h 380"/>
              <a:gd name="T26" fmla="*/ 346 w 413"/>
              <a:gd name="T27" fmla="*/ 340 h 380"/>
              <a:gd name="T28" fmla="*/ 339 w 413"/>
              <a:gd name="T29" fmla="*/ 332 h 380"/>
              <a:gd name="T30" fmla="*/ 280 w 413"/>
              <a:gd name="T31" fmla="*/ 332 h 380"/>
              <a:gd name="T32" fmla="*/ 280 w 413"/>
              <a:gd name="T33" fmla="*/ 281 h 380"/>
              <a:gd name="T34" fmla="*/ 406 w 413"/>
              <a:gd name="T35" fmla="*/ 281 h 380"/>
              <a:gd name="T36" fmla="*/ 413 w 413"/>
              <a:gd name="T37" fmla="*/ 273 h 380"/>
              <a:gd name="T38" fmla="*/ 413 w 413"/>
              <a:gd name="T39" fmla="*/ 7 h 380"/>
              <a:gd name="T40" fmla="*/ 406 w 413"/>
              <a:gd name="T41" fmla="*/ 0 h 380"/>
              <a:gd name="T42" fmla="*/ 331 w 413"/>
              <a:gd name="T43" fmla="*/ 366 h 380"/>
              <a:gd name="T44" fmla="*/ 80 w 413"/>
              <a:gd name="T45" fmla="*/ 366 h 380"/>
              <a:gd name="T46" fmla="*/ 80 w 413"/>
              <a:gd name="T47" fmla="*/ 347 h 380"/>
              <a:gd name="T48" fmla="*/ 331 w 413"/>
              <a:gd name="T49" fmla="*/ 347 h 380"/>
              <a:gd name="T50" fmla="*/ 331 w 413"/>
              <a:gd name="T51" fmla="*/ 366 h 380"/>
              <a:gd name="T52" fmla="*/ 266 w 413"/>
              <a:gd name="T53" fmla="*/ 332 h 380"/>
              <a:gd name="T54" fmla="*/ 148 w 413"/>
              <a:gd name="T55" fmla="*/ 332 h 380"/>
              <a:gd name="T56" fmla="*/ 148 w 413"/>
              <a:gd name="T57" fmla="*/ 281 h 380"/>
              <a:gd name="T58" fmla="*/ 266 w 413"/>
              <a:gd name="T59" fmla="*/ 281 h 380"/>
              <a:gd name="T60" fmla="*/ 266 w 413"/>
              <a:gd name="T61" fmla="*/ 332 h 380"/>
              <a:gd name="T62" fmla="*/ 399 w 413"/>
              <a:gd name="T63" fmla="*/ 266 h 380"/>
              <a:gd name="T64" fmla="*/ 15 w 413"/>
              <a:gd name="T65" fmla="*/ 266 h 380"/>
              <a:gd name="T66" fmla="*/ 15 w 413"/>
              <a:gd name="T67" fmla="*/ 15 h 380"/>
              <a:gd name="T68" fmla="*/ 399 w 413"/>
              <a:gd name="T69" fmla="*/ 15 h 380"/>
              <a:gd name="T70" fmla="*/ 399 w 413"/>
              <a:gd name="T71" fmla="*/ 266 h 380"/>
              <a:gd name="T72" fmla="*/ 40 w 413"/>
              <a:gd name="T73" fmla="*/ 247 h 380"/>
              <a:gd name="T74" fmla="*/ 373 w 413"/>
              <a:gd name="T75" fmla="*/ 247 h 380"/>
              <a:gd name="T76" fmla="*/ 381 w 413"/>
              <a:gd name="T77" fmla="*/ 240 h 380"/>
              <a:gd name="T78" fmla="*/ 381 w 413"/>
              <a:gd name="T79" fmla="*/ 41 h 380"/>
              <a:gd name="T80" fmla="*/ 373 w 413"/>
              <a:gd name="T81" fmla="*/ 33 h 380"/>
              <a:gd name="T82" fmla="*/ 40 w 413"/>
              <a:gd name="T83" fmla="*/ 33 h 380"/>
              <a:gd name="T84" fmla="*/ 33 w 413"/>
              <a:gd name="T85" fmla="*/ 41 h 380"/>
              <a:gd name="T86" fmla="*/ 33 w 413"/>
              <a:gd name="T87" fmla="*/ 240 h 380"/>
              <a:gd name="T88" fmla="*/ 40 w 413"/>
              <a:gd name="T89" fmla="*/ 247 h 380"/>
              <a:gd name="T90" fmla="*/ 47 w 413"/>
              <a:gd name="T91" fmla="*/ 48 h 380"/>
              <a:gd name="T92" fmla="*/ 366 w 413"/>
              <a:gd name="T93" fmla="*/ 48 h 380"/>
              <a:gd name="T94" fmla="*/ 366 w 413"/>
              <a:gd name="T95" fmla="*/ 233 h 380"/>
              <a:gd name="T96" fmla="*/ 47 w 413"/>
              <a:gd name="T97" fmla="*/ 233 h 380"/>
              <a:gd name="T98" fmla="*/ 47 w 413"/>
              <a:gd name="T99" fmla="*/ 48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3" h="380">
                <a:moveTo>
                  <a:pt x="406" y="0"/>
                </a:moveTo>
                <a:cubicBezTo>
                  <a:pt x="7" y="0"/>
                  <a:pt x="7" y="0"/>
                  <a:pt x="7" y="0"/>
                </a:cubicBezTo>
                <a:cubicBezTo>
                  <a:pt x="3" y="0"/>
                  <a:pt x="0" y="3"/>
                  <a:pt x="0" y="7"/>
                </a:cubicBezTo>
                <a:cubicBezTo>
                  <a:pt x="0" y="273"/>
                  <a:pt x="0" y="273"/>
                  <a:pt x="0" y="273"/>
                </a:cubicBezTo>
                <a:cubicBezTo>
                  <a:pt x="0" y="277"/>
                  <a:pt x="3" y="281"/>
                  <a:pt x="7" y="281"/>
                </a:cubicBezTo>
                <a:cubicBezTo>
                  <a:pt x="133" y="281"/>
                  <a:pt x="133" y="281"/>
                  <a:pt x="133" y="281"/>
                </a:cubicBezTo>
                <a:cubicBezTo>
                  <a:pt x="133" y="332"/>
                  <a:pt x="133" y="332"/>
                  <a:pt x="133" y="332"/>
                </a:cubicBezTo>
                <a:cubicBezTo>
                  <a:pt x="73" y="332"/>
                  <a:pt x="73" y="332"/>
                  <a:pt x="73" y="332"/>
                </a:cubicBezTo>
                <a:cubicBezTo>
                  <a:pt x="69" y="332"/>
                  <a:pt x="65" y="336"/>
                  <a:pt x="65" y="340"/>
                </a:cubicBezTo>
                <a:cubicBezTo>
                  <a:pt x="65" y="373"/>
                  <a:pt x="65" y="373"/>
                  <a:pt x="65" y="373"/>
                </a:cubicBezTo>
                <a:cubicBezTo>
                  <a:pt x="65" y="377"/>
                  <a:pt x="69" y="380"/>
                  <a:pt x="73" y="380"/>
                </a:cubicBezTo>
                <a:cubicBezTo>
                  <a:pt x="339" y="380"/>
                  <a:pt x="339" y="380"/>
                  <a:pt x="339" y="380"/>
                </a:cubicBezTo>
                <a:cubicBezTo>
                  <a:pt x="343" y="380"/>
                  <a:pt x="346" y="377"/>
                  <a:pt x="346" y="373"/>
                </a:cubicBezTo>
                <a:cubicBezTo>
                  <a:pt x="346" y="340"/>
                  <a:pt x="346" y="340"/>
                  <a:pt x="346" y="340"/>
                </a:cubicBezTo>
                <a:cubicBezTo>
                  <a:pt x="346" y="336"/>
                  <a:pt x="343" y="332"/>
                  <a:pt x="339" y="332"/>
                </a:cubicBezTo>
                <a:cubicBezTo>
                  <a:pt x="280" y="332"/>
                  <a:pt x="280" y="332"/>
                  <a:pt x="280" y="332"/>
                </a:cubicBezTo>
                <a:cubicBezTo>
                  <a:pt x="280" y="281"/>
                  <a:pt x="280" y="281"/>
                  <a:pt x="280" y="281"/>
                </a:cubicBezTo>
                <a:cubicBezTo>
                  <a:pt x="406" y="281"/>
                  <a:pt x="406" y="281"/>
                  <a:pt x="406" y="281"/>
                </a:cubicBezTo>
                <a:cubicBezTo>
                  <a:pt x="410" y="281"/>
                  <a:pt x="413" y="277"/>
                  <a:pt x="413" y="273"/>
                </a:cubicBezTo>
                <a:cubicBezTo>
                  <a:pt x="413" y="7"/>
                  <a:pt x="413" y="7"/>
                  <a:pt x="413" y="7"/>
                </a:cubicBezTo>
                <a:cubicBezTo>
                  <a:pt x="413" y="3"/>
                  <a:pt x="410" y="0"/>
                  <a:pt x="406" y="0"/>
                </a:cubicBezTo>
                <a:close/>
                <a:moveTo>
                  <a:pt x="331" y="366"/>
                </a:moveTo>
                <a:cubicBezTo>
                  <a:pt x="80" y="366"/>
                  <a:pt x="80" y="366"/>
                  <a:pt x="80" y="366"/>
                </a:cubicBezTo>
                <a:cubicBezTo>
                  <a:pt x="80" y="347"/>
                  <a:pt x="80" y="347"/>
                  <a:pt x="80" y="347"/>
                </a:cubicBezTo>
                <a:cubicBezTo>
                  <a:pt x="331" y="347"/>
                  <a:pt x="331" y="347"/>
                  <a:pt x="331" y="347"/>
                </a:cubicBezTo>
                <a:lnTo>
                  <a:pt x="331" y="366"/>
                </a:lnTo>
                <a:close/>
                <a:moveTo>
                  <a:pt x="266" y="332"/>
                </a:moveTo>
                <a:cubicBezTo>
                  <a:pt x="148" y="332"/>
                  <a:pt x="148" y="332"/>
                  <a:pt x="148" y="332"/>
                </a:cubicBezTo>
                <a:cubicBezTo>
                  <a:pt x="148" y="281"/>
                  <a:pt x="148" y="281"/>
                  <a:pt x="148" y="281"/>
                </a:cubicBezTo>
                <a:cubicBezTo>
                  <a:pt x="266" y="281"/>
                  <a:pt x="266" y="281"/>
                  <a:pt x="266" y="281"/>
                </a:cubicBezTo>
                <a:lnTo>
                  <a:pt x="266" y="332"/>
                </a:lnTo>
                <a:close/>
                <a:moveTo>
                  <a:pt x="399" y="266"/>
                </a:moveTo>
                <a:cubicBezTo>
                  <a:pt x="15" y="266"/>
                  <a:pt x="15" y="266"/>
                  <a:pt x="15" y="266"/>
                </a:cubicBezTo>
                <a:cubicBezTo>
                  <a:pt x="15" y="15"/>
                  <a:pt x="15" y="15"/>
                  <a:pt x="15" y="15"/>
                </a:cubicBezTo>
                <a:cubicBezTo>
                  <a:pt x="399" y="15"/>
                  <a:pt x="399" y="15"/>
                  <a:pt x="399" y="15"/>
                </a:cubicBezTo>
                <a:lnTo>
                  <a:pt x="399" y="266"/>
                </a:lnTo>
                <a:close/>
                <a:moveTo>
                  <a:pt x="40" y="247"/>
                </a:moveTo>
                <a:cubicBezTo>
                  <a:pt x="373" y="247"/>
                  <a:pt x="373" y="247"/>
                  <a:pt x="373" y="247"/>
                </a:cubicBezTo>
                <a:cubicBezTo>
                  <a:pt x="377" y="247"/>
                  <a:pt x="381" y="244"/>
                  <a:pt x="381" y="240"/>
                </a:cubicBezTo>
                <a:cubicBezTo>
                  <a:pt x="381" y="41"/>
                  <a:pt x="381" y="41"/>
                  <a:pt x="381" y="41"/>
                </a:cubicBezTo>
                <a:cubicBezTo>
                  <a:pt x="381" y="37"/>
                  <a:pt x="377" y="33"/>
                  <a:pt x="373" y="33"/>
                </a:cubicBezTo>
                <a:cubicBezTo>
                  <a:pt x="40" y="33"/>
                  <a:pt x="40" y="33"/>
                  <a:pt x="40" y="33"/>
                </a:cubicBezTo>
                <a:cubicBezTo>
                  <a:pt x="36" y="33"/>
                  <a:pt x="33" y="37"/>
                  <a:pt x="33" y="41"/>
                </a:cubicBezTo>
                <a:cubicBezTo>
                  <a:pt x="33" y="240"/>
                  <a:pt x="33" y="240"/>
                  <a:pt x="33" y="240"/>
                </a:cubicBezTo>
                <a:cubicBezTo>
                  <a:pt x="33" y="244"/>
                  <a:pt x="36" y="247"/>
                  <a:pt x="40" y="247"/>
                </a:cubicBezTo>
                <a:close/>
                <a:moveTo>
                  <a:pt x="47" y="48"/>
                </a:moveTo>
                <a:cubicBezTo>
                  <a:pt x="366" y="48"/>
                  <a:pt x="366" y="48"/>
                  <a:pt x="366" y="48"/>
                </a:cubicBezTo>
                <a:cubicBezTo>
                  <a:pt x="366" y="233"/>
                  <a:pt x="366" y="233"/>
                  <a:pt x="366" y="233"/>
                </a:cubicBezTo>
                <a:cubicBezTo>
                  <a:pt x="47" y="233"/>
                  <a:pt x="47" y="233"/>
                  <a:pt x="47" y="233"/>
                </a:cubicBezTo>
                <a:lnTo>
                  <a:pt x="47" y="48"/>
                </a:ln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dirty="0"/>
          </a:p>
        </p:txBody>
      </p:sp>
      <p:sp>
        <p:nvSpPr>
          <p:cNvPr id="135" name="Freeform 134"/>
          <p:cNvSpPr/>
          <p:nvPr/>
        </p:nvSpPr>
        <p:spPr>
          <a:xfrm rot="5400000">
            <a:off x="8372571" y="1774484"/>
            <a:ext cx="808256"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1">
              <a:lumMod val="60000"/>
              <a:lumOff val="40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36" name="Freeform 135"/>
          <p:cNvSpPr/>
          <p:nvPr/>
        </p:nvSpPr>
        <p:spPr>
          <a:xfrm rot="5400000">
            <a:off x="2902806" y="1774484"/>
            <a:ext cx="808211" cy="2021770"/>
          </a:xfrm>
          <a:custGeom>
            <a:avLst/>
            <a:gdLst>
              <a:gd name="connsiteX0" fmla="*/ 0 w 2459333"/>
              <a:gd name="connsiteY0" fmla="*/ 0 h 658800"/>
              <a:gd name="connsiteX1" fmla="*/ 2459333 w 2459333"/>
              <a:gd name="connsiteY1" fmla="*/ 0 h 658800"/>
              <a:gd name="connsiteX2" fmla="*/ 2459333 w 2459333"/>
              <a:gd name="connsiteY2" fmla="*/ 658800 h 658800"/>
              <a:gd name="connsiteX3" fmla="*/ 0 w 2459333"/>
              <a:gd name="connsiteY3" fmla="*/ 658800 h 658800"/>
              <a:gd name="connsiteX4" fmla="*/ 0 w 2459333"/>
              <a:gd name="connsiteY4" fmla="*/ 0 h 65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59333" h="658800">
                <a:moveTo>
                  <a:pt x="0" y="0"/>
                </a:moveTo>
                <a:lnTo>
                  <a:pt x="2459333" y="0"/>
                </a:lnTo>
                <a:lnTo>
                  <a:pt x="2459333" y="658800"/>
                </a:lnTo>
                <a:lnTo>
                  <a:pt x="0" y="658800"/>
                </a:lnTo>
                <a:lnTo>
                  <a:pt x="0" y="0"/>
                </a:lnTo>
                <a:close/>
              </a:path>
            </a:pathLst>
          </a:custGeom>
          <a:solidFill>
            <a:schemeClr val="accent4">
              <a:lumMod val="75000"/>
            </a:schemeClr>
          </a:solidFill>
          <a:ln w="12700" cap="flat" cmpd="thickThin" algn="ctr">
            <a:noFill/>
            <a:prstDash val="solid"/>
          </a:ln>
          <a:effectLst/>
        </p:spPr>
        <p:txBody>
          <a:bodyPr lIns="3107263" tIns="38840" rIns="77678" bIns="38840" rtlCol="0" anchor="ctr"/>
          <a:lstStyle/>
          <a:p>
            <a:pPr marL="325459" indent="-325459" defTabSz="646405">
              <a:lnSpc>
                <a:spcPct val="90000"/>
              </a:lnSpc>
              <a:spcBef>
                <a:spcPct val="20000"/>
              </a:spcBef>
              <a:buSzPct val="90000"/>
              <a:buBlip>
                <a:blip r:embed="rId3"/>
              </a:buBlip>
            </a:pPr>
            <a:endParaRPr lang="en-US" sz="1836" dirty="0"/>
          </a:p>
        </p:txBody>
      </p:sp>
      <p:sp>
        <p:nvSpPr>
          <p:cNvPr id="137" name="Rectangle 136"/>
          <p:cNvSpPr/>
          <p:nvPr/>
        </p:nvSpPr>
        <p:spPr>
          <a:xfrm>
            <a:off x="4652117" y="2565646"/>
            <a:ext cx="2865502" cy="458536"/>
          </a:xfrm>
          <a:prstGeom prst="rect">
            <a:avLst/>
          </a:prstGeom>
        </p:spPr>
        <p:txBody>
          <a:bodyPr wrap="square" lIns="124320" tIns="62161" rIns="124320" bIns="62161">
            <a:spAutoFit/>
          </a:bodyPr>
          <a:lstStyle/>
          <a:p>
            <a:pPr algn="ctr" defTabSz="646514" fontAlgn="base">
              <a:lnSpc>
                <a:spcPct val="80000"/>
              </a:lnSpc>
            </a:pPr>
            <a:r>
              <a:rPr lang="en-US" sz="1632" dirty="0"/>
              <a:t>Common Framework</a:t>
            </a:r>
          </a:p>
          <a:p>
            <a:pPr algn="ctr" defTabSz="646514" fontAlgn="base">
              <a:lnSpc>
                <a:spcPct val="80000"/>
              </a:lnSpc>
            </a:pPr>
            <a:r>
              <a:rPr lang="en-US" sz="1020" dirty="0"/>
              <a:t>.NET 4.5</a:t>
            </a:r>
          </a:p>
        </p:txBody>
      </p:sp>
      <p:cxnSp>
        <p:nvCxnSpPr>
          <p:cNvPr id="138" name="Straight Connector 137"/>
          <p:cNvCxnSpPr/>
          <p:nvPr/>
        </p:nvCxnSpPr>
        <p:spPr>
          <a:xfrm>
            <a:off x="6759103" y="2785368"/>
            <a:ext cx="1205448" cy="0"/>
          </a:xfrm>
          <a:prstGeom prst="line">
            <a:avLst/>
          </a:prstGeom>
          <a:ln w="38100">
            <a:gradFill>
              <a:gsLst>
                <a:gs pos="0">
                  <a:schemeClr val="accent2">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flipH="1">
            <a:off x="4145185" y="2785368"/>
            <a:ext cx="1260433" cy="0"/>
          </a:xfrm>
          <a:prstGeom prst="line">
            <a:avLst/>
          </a:prstGeom>
          <a:ln w="38100">
            <a:gradFill>
              <a:gsLst>
                <a:gs pos="0">
                  <a:schemeClr val="accent5">
                    <a:lumMod val="40000"/>
                    <a:lumOff val="60000"/>
                  </a:schemeClr>
                </a:gs>
                <a:gs pos="100000">
                  <a:schemeClr val="accent2">
                    <a:alpha val="0"/>
                  </a:schemeClr>
                </a:gs>
              </a:gsLst>
              <a:lin ang="10800000" scaled="0"/>
            </a:gradFill>
            <a:tailEnd type="oval"/>
          </a:ln>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8427542" y="2559358"/>
            <a:ext cx="698109" cy="461111"/>
          </a:xfrm>
          <a:prstGeom prst="rect">
            <a:avLst/>
          </a:prstGeom>
          <a:noFill/>
        </p:spPr>
        <p:txBody>
          <a:bodyPr wrap="none" lIns="0" tIns="0" rIns="0" bIns="0" rtlCol="0">
            <a:spAutoFit/>
          </a:bodyPr>
          <a:lstStyle/>
          <a:p>
            <a:pPr>
              <a:lnSpc>
                <a:spcPct val="90000"/>
              </a:lnSpc>
              <a:spcBef>
                <a:spcPct val="20000"/>
              </a:spcBef>
              <a:buSzPct val="80000"/>
            </a:pPr>
            <a:r>
              <a:rPr lang="en-US" sz="3264" b="1" dirty="0"/>
              <a:t>API</a:t>
            </a:r>
          </a:p>
        </p:txBody>
      </p:sp>
      <p:sp>
        <p:nvSpPr>
          <p:cNvPr id="141" name="Rectangle 140"/>
          <p:cNvSpPr/>
          <p:nvPr/>
        </p:nvSpPr>
        <p:spPr>
          <a:xfrm>
            <a:off x="2879123" y="2551689"/>
            <a:ext cx="886452" cy="555282"/>
          </a:xfrm>
          <a:prstGeom prst="rect">
            <a:avLst/>
          </a:prstGeom>
        </p:spPr>
        <p:txBody>
          <a:bodyPr wrap="none">
            <a:spAutoFit/>
          </a:bodyPr>
          <a:lstStyle/>
          <a:p>
            <a:pPr>
              <a:lnSpc>
                <a:spcPct val="90000"/>
              </a:lnSpc>
              <a:spcBef>
                <a:spcPct val="20000"/>
              </a:spcBef>
              <a:buSzPct val="80000"/>
            </a:pPr>
            <a:r>
              <a:rPr lang="en-US" sz="3264" b="1" dirty="0"/>
              <a:t>API</a:t>
            </a:r>
          </a:p>
        </p:txBody>
      </p:sp>
      <p:pic>
        <p:nvPicPr>
          <p:cNvPr id="145"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8374052" y="5061971"/>
            <a:ext cx="476571" cy="476695"/>
          </a:xfrm>
          <a:prstGeom prst="rect">
            <a:avLst/>
          </a:prstGeom>
          <a:noFill/>
        </p:spPr>
      </p:pic>
      <p:sp>
        <p:nvSpPr>
          <p:cNvPr id="146" name="Isosceles Triangle 145"/>
          <p:cNvSpPr/>
          <p:nvPr/>
        </p:nvSpPr>
        <p:spPr bwMode="auto">
          <a:xfrm rot="5668901">
            <a:off x="8751651" y="5172184"/>
            <a:ext cx="257334" cy="375659"/>
          </a:xfrm>
          <a:prstGeom prst="triangle">
            <a:avLst>
              <a:gd name="adj" fmla="val 100000"/>
            </a:avLst>
          </a:prstGeom>
          <a:gradFill>
            <a:gsLst>
              <a:gs pos="0">
                <a:schemeClr val="tx1">
                  <a:alpha val="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10">
              <a:defRPr/>
            </a:pPr>
            <a:endParaRPr lang="en-US" sz="1530" kern="0" dirty="0"/>
          </a:p>
        </p:txBody>
      </p:sp>
      <p:pic>
        <p:nvPicPr>
          <p:cNvPr id="147" name="Picture 146"/>
          <p:cNvPicPr>
            <a:picLocks noChangeAspect="1"/>
          </p:cNvPicPr>
          <p:nvPr/>
        </p:nvPicPr>
        <p:blipFill>
          <a:blip r:embed="rId6" cstate="print">
            <a:lum bright="100000" contrast="100000"/>
          </a:blip>
          <a:stretch>
            <a:fillRect/>
          </a:stretch>
        </p:blipFill>
        <p:spPr>
          <a:xfrm>
            <a:off x="8640197" y="5467388"/>
            <a:ext cx="527562" cy="257366"/>
          </a:xfrm>
          <a:prstGeom prst="rect">
            <a:avLst/>
          </a:prstGeom>
          <a:noFill/>
          <a:ln>
            <a:noFill/>
          </a:ln>
          <a:effectLst/>
        </p:spPr>
      </p:pic>
      <p:pic>
        <p:nvPicPr>
          <p:cNvPr id="148" name="Picture 2"/>
          <p:cNvPicPr>
            <a:picLocks noChangeAspect="1" noChangeArrowheads="1"/>
          </p:cNvPicPr>
          <p:nvPr/>
        </p:nvPicPr>
        <p:blipFill>
          <a:blip r:embed="rId7" cstate="print">
            <a:lum bright="100000" contrast="100000"/>
          </a:blip>
          <a:srcRect/>
          <a:stretch>
            <a:fillRect/>
          </a:stretch>
        </p:blipFill>
        <p:spPr bwMode="auto">
          <a:xfrm>
            <a:off x="8518122" y="5931508"/>
            <a:ext cx="536303" cy="402227"/>
          </a:xfrm>
          <a:prstGeom prst="rect">
            <a:avLst/>
          </a:prstGeom>
          <a:noFill/>
          <a:ln w="9525">
            <a:noFill/>
            <a:miter lim="800000"/>
            <a:headEnd/>
            <a:tailEnd/>
          </a:ln>
          <a:effectLst/>
        </p:spPr>
      </p:pic>
      <p:sp>
        <p:nvSpPr>
          <p:cNvPr id="149" name="Isosceles Triangle 148"/>
          <p:cNvSpPr/>
          <p:nvPr/>
        </p:nvSpPr>
        <p:spPr bwMode="auto">
          <a:xfrm rot="9180217">
            <a:off x="8794451" y="6214321"/>
            <a:ext cx="264953" cy="271665"/>
          </a:xfrm>
          <a:prstGeom prst="triangle">
            <a:avLst>
              <a:gd name="adj" fmla="val 64317"/>
            </a:avLst>
          </a:prstGeom>
          <a:gradFill rotWithShape="1">
            <a:gsLst>
              <a:gs pos="0">
                <a:sysClr val="window" lastClr="FFFFFF">
                  <a:lumMod val="95000"/>
                  <a:alpha val="0"/>
                </a:sysClr>
              </a:gs>
              <a:gs pos="50000">
                <a:schemeClr val="tx1">
                  <a:alpha val="46000"/>
                </a:schemeClr>
              </a:gs>
              <a:gs pos="100000">
                <a:schemeClr val="tx1"/>
              </a:gs>
            </a:gsLst>
            <a:lin ang="5400000" scaled="0"/>
          </a:gradFill>
          <a:ln w="9525" cap="flat" cmpd="sng" algn="ctr">
            <a:noFill/>
            <a:prstDash val="solid"/>
            <a:headEnd type="none" w="med" len="med"/>
            <a:tailEnd type="none" w="med" len="med"/>
          </a:ln>
          <a:effectLst/>
        </p:spPr>
        <p:txBody>
          <a:bodyPr vert="horz" wrap="square" lIns="93256" tIns="46628" rIns="93256" bIns="46628" numCol="1" rtlCol="0" anchor="ctr" anchorCtr="0" compatLnSpc="1">
            <a:prstTxWarp prst="textNoShape">
              <a:avLst/>
            </a:prstTxWarp>
          </a:bodyPr>
          <a:lstStyle/>
          <a:p>
            <a:pPr algn="ctr" defTabSz="775810">
              <a:defRPr/>
            </a:pPr>
            <a:endParaRPr lang="en-US" sz="1530" kern="0" dirty="0"/>
          </a:p>
        </p:txBody>
      </p:sp>
      <p:pic>
        <p:nvPicPr>
          <p:cNvPr id="150" name="Picture 149"/>
          <p:cNvPicPr>
            <a:picLocks noChangeAspect="1"/>
          </p:cNvPicPr>
          <p:nvPr/>
        </p:nvPicPr>
        <p:blipFill>
          <a:blip r:embed="rId6" cstate="print">
            <a:lum bright="100000" contrast="100000"/>
          </a:blip>
          <a:stretch>
            <a:fillRect/>
          </a:stretch>
        </p:blipFill>
        <p:spPr>
          <a:xfrm>
            <a:off x="8683674" y="6357553"/>
            <a:ext cx="527562" cy="257366"/>
          </a:xfrm>
          <a:prstGeom prst="rect">
            <a:avLst/>
          </a:prstGeom>
          <a:noFill/>
          <a:ln>
            <a:noFill/>
          </a:ln>
          <a:effectLst/>
        </p:spPr>
      </p:pic>
      <p:pic>
        <p:nvPicPr>
          <p:cNvPr id="151" name="Picture 6" descr="\\magnum\Projects\Microsoft\Cloud Power FY12\Design\Icons\PNGs\Server_2.png"/>
          <p:cNvPicPr>
            <a:picLocks noChangeAspect="1" noChangeArrowheads="1"/>
          </p:cNvPicPr>
          <p:nvPr/>
        </p:nvPicPr>
        <p:blipFill>
          <a:blip r:embed="rId5" cstate="print">
            <a:lum bright="100000"/>
          </a:blip>
          <a:srcRect/>
          <a:stretch>
            <a:fillRect/>
          </a:stretch>
        </p:blipFill>
        <p:spPr bwMode="auto">
          <a:xfrm>
            <a:off x="2773690" y="4986815"/>
            <a:ext cx="833321" cy="833537"/>
          </a:xfrm>
          <a:prstGeom prst="rect">
            <a:avLst/>
          </a:prstGeom>
          <a:noFill/>
        </p:spPr>
      </p:pic>
      <p:pic>
        <p:nvPicPr>
          <p:cNvPr id="152" name="Picture 2"/>
          <p:cNvPicPr>
            <a:picLocks noChangeAspect="1" noChangeArrowheads="1"/>
          </p:cNvPicPr>
          <p:nvPr/>
        </p:nvPicPr>
        <p:blipFill>
          <a:blip r:embed="rId7" cstate="print">
            <a:lum bright="100000" contrast="100000"/>
          </a:blip>
          <a:srcRect/>
          <a:stretch>
            <a:fillRect/>
          </a:stretch>
        </p:blipFill>
        <p:spPr bwMode="auto">
          <a:xfrm>
            <a:off x="2746585" y="5839576"/>
            <a:ext cx="990757" cy="908036"/>
          </a:xfrm>
          <a:prstGeom prst="rect">
            <a:avLst/>
          </a:prstGeom>
          <a:noFill/>
          <a:ln w="9525">
            <a:noFill/>
            <a:miter lim="800000"/>
            <a:headEnd/>
            <a:tailEnd/>
          </a:ln>
          <a:effectLst/>
        </p:spPr>
      </p:pic>
      <p:pic>
        <p:nvPicPr>
          <p:cNvPr id="64" name="Picture 6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32541" y="3366852"/>
            <a:ext cx="2208610" cy="576360"/>
          </a:xfrm>
          <a:prstGeom prst="rect">
            <a:avLst/>
          </a:prstGeom>
        </p:spPr>
      </p:pic>
      <p:pic>
        <p:nvPicPr>
          <p:cNvPr id="65" name="Picture 64"/>
          <p:cNvPicPr>
            <a:picLocks noChangeAspect="1"/>
          </p:cNvPicPr>
          <p:nvPr/>
        </p:nvPicPr>
        <p:blipFill>
          <a:blip r:embed="rId9">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84302" y="3404428"/>
            <a:ext cx="2130136" cy="501208"/>
          </a:xfrm>
          <a:prstGeom prst="rect">
            <a:avLst/>
          </a:prstGeom>
        </p:spPr>
      </p:pic>
    </p:spTree>
    <p:extLst>
      <p:ext uri="{BB962C8B-B14F-4D97-AF65-F5344CB8AC3E}">
        <p14:creationId xmlns:p14="http://schemas.microsoft.com/office/powerpoint/2010/main" val="112237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Patterns and Practices for the Hybrid World</a:t>
            </a:r>
          </a:p>
        </p:txBody>
      </p:sp>
      <p:sp>
        <p:nvSpPr>
          <p:cNvPr id="5" name="Text Placeholder 4"/>
          <p:cNvSpPr>
            <a:spLocks noGrp="1"/>
          </p:cNvSpPr>
          <p:nvPr>
            <p:ph type="body" sz="quarter" idx="12"/>
          </p:nvPr>
        </p:nvSpPr>
        <p:spPr/>
        <p:txBody>
          <a:bodyPr/>
          <a:lstStyle/>
          <a:p>
            <a:r>
              <a:rPr lang="en-US" dirty="0" smtClean="0"/>
              <a:t>John Morello</a:t>
            </a:r>
          </a:p>
          <a:p>
            <a:r>
              <a:rPr lang="en-US" dirty="0" smtClean="0"/>
              <a:t>Lead Architect</a:t>
            </a:r>
            <a:endParaRPr lang="en-US" dirty="0"/>
          </a:p>
        </p:txBody>
      </p:sp>
      <p:sp>
        <p:nvSpPr>
          <p:cNvPr id="14" name="Text Placeholder 13"/>
          <p:cNvSpPr>
            <a:spLocks noGrp="1"/>
          </p:cNvSpPr>
          <p:nvPr>
            <p:ph type="body" sz="quarter" idx="13"/>
          </p:nvPr>
        </p:nvSpPr>
        <p:spPr/>
        <p:txBody>
          <a:bodyPr/>
          <a:lstStyle/>
          <a:p>
            <a:r>
              <a:rPr lang="en-US" dirty="0"/>
              <a:t>ATC-B211</a:t>
            </a:r>
          </a:p>
        </p:txBody>
      </p:sp>
    </p:spTree>
    <p:extLst>
      <p:ext uri="{BB962C8B-B14F-4D97-AF65-F5344CB8AC3E}">
        <p14:creationId xmlns:p14="http://schemas.microsoft.com/office/powerpoint/2010/main" val="2485864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Hybrid application challenges</a:t>
            </a:r>
            <a:endParaRPr lang="en-US" dirty="0"/>
          </a:p>
        </p:txBody>
      </p:sp>
      <p:sp>
        <p:nvSpPr>
          <p:cNvPr id="4" name="Content Placeholder 3"/>
          <p:cNvSpPr>
            <a:spLocks noGrp="1"/>
          </p:cNvSpPr>
          <p:nvPr>
            <p:ph type="body" sz="quarter" idx="10"/>
          </p:nvPr>
        </p:nvSpPr>
        <p:spPr>
          <a:xfrm>
            <a:off x="274638" y="1212851"/>
            <a:ext cx="11887200" cy="5446568"/>
          </a:xfrm>
        </p:spPr>
        <p:txBody>
          <a:bodyPr>
            <a:normAutofit fontScale="92500" lnSpcReduction="10000"/>
          </a:bodyPr>
          <a:lstStyle/>
          <a:p>
            <a:r>
              <a:rPr lang="en-US" sz="3264" dirty="0">
                <a:latin typeface="Segoe UI Light" panose="020B0502040204020203" pitchFamily="34" charset="0"/>
              </a:rPr>
              <a:t>Deployment – refactoring code for the </a:t>
            </a:r>
            <a:r>
              <a:rPr lang="en-US" sz="3264" dirty="0" smtClean="0">
                <a:latin typeface="Segoe UI Light" panose="020B0502040204020203" pitchFamily="34" charset="0"/>
              </a:rPr>
              <a:t>cloud</a:t>
            </a:r>
            <a:br>
              <a:rPr lang="en-US" sz="3264" dirty="0" smtClean="0">
                <a:latin typeface="Segoe UI Light" panose="020B0502040204020203" pitchFamily="34" charset="0"/>
              </a:rPr>
            </a:br>
            <a:endParaRPr lang="en-US" sz="3264" dirty="0">
              <a:latin typeface="Segoe UI Light" panose="020B0502040204020203" pitchFamily="34" charset="0"/>
            </a:endParaRPr>
          </a:p>
          <a:p>
            <a:r>
              <a:rPr lang="en-US" sz="3264" dirty="0">
                <a:latin typeface="Segoe UI Light" panose="020B0502040204020203" pitchFamily="34" charset="0"/>
              </a:rPr>
              <a:t>Identity and authentication – federation or OAuth</a:t>
            </a:r>
          </a:p>
          <a:p>
            <a:r>
              <a:rPr lang="en-US" sz="3264" dirty="0" smtClean="0">
                <a:latin typeface="Segoe UI Light" panose="020B0502040204020203" pitchFamily="34" charset="0"/>
              </a:rPr>
              <a:t/>
            </a:r>
            <a:br>
              <a:rPr lang="en-US" sz="3264" dirty="0" smtClean="0">
                <a:latin typeface="Segoe UI Light" panose="020B0502040204020203" pitchFamily="34" charset="0"/>
              </a:rPr>
            </a:br>
            <a:r>
              <a:rPr lang="en-US" sz="3264" dirty="0" smtClean="0">
                <a:latin typeface="Segoe UI Light" panose="020B0502040204020203" pitchFamily="34" charset="0"/>
              </a:rPr>
              <a:t>Cross-boundary </a:t>
            </a:r>
            <a:r>
              <a:rPr lang="en-US" sz="3264" dirty="0">
                <a:latin typeface="Segoe UI Light" panose="020B0502040204020203" pitchFamily="34" charset="0"/>
              </a:rPr>
              <a:t>communication and service access – how and security/policy conformance</a:t>
            </a:r>
          </a:p>
          <a:p>
            <a:r>
              <a:rPr lang="en-US" sz="3264" dirty="0" smtClean="0">
                <a:latin typeface="Segoe UI Light" panose="020B0502040204020203" pitchFamily="34" charset="0"/>
              </a:rPr>
              <a:t/>
            </a:r>
            <a:br>
              <a:rPr lang="en-US" sz="3264" dirty="0" smtClean="0">
                <a:latin typeface="Segoe UI Light" panose="020B0502040204020203" pitchFamily="34" charset="0"/>
              </a:rPr>
            </a:br>
            <a:r>
              <a:rPr lang="en-US" sz="3264" dirty="0" smtClean="0">
                <a:latin typeface="Segoe UI Light" panose="020B0502040204020203" pitchFamily="34" charset="0"/>
              </a:rPr>
              <a:t>Business </a:t>
            </a:r>
            <a:r>
              <a:rPr lang="en-US" sz="3264" dirty="0">
                <a:latin typeface="Segoe UI Light" panose="020B0502040204020203" pitchFamily="34" charset="0"/>
              </a:rPr>
              <a:t>logic and message routing – location and process</a:t>
            </a:r>
          </a:p>
          <a:p>
            <a:r>
              <a:rPr lang="en-US" sz="3264" dirty="0" smtClean="0">
                <a:latin typeface="Segoe UI Light" panose="020B0502040204020203" pitchFamily="34" charset="0"/>
              </a:rPr>
              <a:t/>
            </a:r>
            <a:br>
              <a:rPr lang="en-US" sz="3264" dirty="0" smtClean="0">
                <a:latin typeface="Segoe UI Light" panose="020B0502040204020203" pitchFamily="34" charset="0"/>
              </a:rPr>
            </a:br>
            <a:r>
              <a:rPr lang="en-US" sz="3264" dirty="0" smtClean="0">
                <a:latin typeface="Segoe UI Light" panose="020B0502040204020203" pitchFamily="34" charset="0"/>
              </a:rPr>
              <a:t>Data </a:t>
            </a:r>
            <a:r>
              <a:rPr lang="en-US" sz="3264" dirty="0">
                <a:latin typeface="Segoe UI Light" panose="020B0502040204020203" pitchFamily="34" charset="0"/>
              </a:rPr>
              <a:t>synchronization – data constraints/governance and replication</a:t>
            </a:r>
          </a:p>
          <a:p>
            <a:r>
              <a:rPr lang="en-US" sz="3264" dirty="0" smtClean="0">
                <a:latin typeface="Segoe UI Light" panose="020B0502040204020203" pitchFamily="34" charset="0"/>
              </a:rPr>
              <a:t/>
            </a:r>
            <a:br>
              <a:rPr lang="en-US" sz="3264" dirty="0" smtClean="0">
                <a:latin typeface="Segoe UI Light" panose="020B0502040204020203" pitchFamily="34" charset="0"/>
              </a:rPr>
            </a:br>
            <a:r>
              <a:rPr lang="en-US" sz="3264" dirty="0" smtClean="0">
                <a:latin typeface="Segoe UI Light" panose="020B0502040204020203" pitchFamily="34" charset="0"/>
              </a:rPr>
              <a:t>Scalability</a:t>
            </a:r>
            <a:r>
              <a:rPr lang="en-US" sz="3264" dirty="0">
                <a:latin typeface="Segoe UI Light" panose="020B0502040204020203" pitchFamily="34" charset="0"/>
              </a:rPr>
              <a:t>, performance and availability – managing bottlenecks and scaling up/out</a:t>
            </a:r>
          </a:p>
        </p:txBody>
      </p:sp>
    </p:spTree>
    <p:custDataLst>
      <p:tags r:id="rId1"/>
    </p:custDataLst>
    <p:extLst>
      <p:ext uri="{BB962C8B-B14F-4D97-AF65-F5344CB8AC3E}">
        <p14:creationId xmlns:p14="http://schemas.microsoft.com/office/powerpoint/2010/main" val="310101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infra patterns</a:t>
            </a:r>
            <a:endParaRPr lang="en-US" dirty="0"/>
          </a:p>
        </p:txBody>
      </p:sp>
    </p:spTree>
    <p:extLst>
      <p:ext uri="{BB962C8B-B14F-4D97-AF65-F5344CB8AC3E}">
        <p14:creationId xmlns:p14="http://schemas.microsoft.com/office/powerpoint/2010/main" val="2739507616"/>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Hybrid </a:t>
            </a:r>
            <a:r>
              <a:rPr lang="en-US" dirty="0" smtClean="0"/>
              <a:t>IaaS definitions</a:t>
            </a:r>
            <a:endParaRPr lang="en-US" dirty="0"/>
          </a:p>
        </p:txBody>
      </p:sp>
      <p:sp>
        <p:nvSpPr>
          <p:cNvPr id="23" name="Rectangle 22"/>
          <p:cNvSpPr/>
          <p:nvPr/>
        </p:nvSpPr>
        <p:spPr bwMode="auto">
          <a:xfrm>
            <a:off x="4875964" y="1315298"/>
            <a:ext cx="2748952" cy="1445600"/>
          </a:xfrm>
          <a:prstGeom prst="rect">
            <a:avLst/>
          </a:prstGeom>
          <a:solidFill>
            <a:schemeClr val="accent5">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b" anchorCtr="0" forceAA="0" compatLnSpc="1">
            <a:prstTxWarp prst="textNoShape">
              <a:avLst/>
            </a:prstTxWarp>
            <a:noAutofit/>
          </a:bodyPr>
          <a:lstStyle/>
          <a:p>
            <a:pPr defTabSz="698380">
              <a:lnSpc>
                <a:spcPct val="90000"/>
              </a:lnSpc>
            </a:pPr>
            <a:r>
              <a:rPr lang="en-US" sz="2000" dirty="0" smtClean="0">
                <a:solidFill>
                  <a:srgbClr val="FFFFFF">
                    <a:alpha val="99000"/>
                  </a:srgbClr>
                </a:solidFill>
                <a:ea typeface="Segoe UI" pitchFamily="34" charset="0"/>
                <a:cs typeface="Segoe UI" pitchFamily="34" charset="0"/>
              </a:rPr>
              <a:t>Private cloud: </a:t>
            </a:r>
            <a:br>
              <a:rPr lang="en-US" sz="2000" dirty="0" smtClean="0">
                <a:solidFill>
                  <a:srgbClr val="FFFFFF">
                    <a:alpha val="99000"/>
                  </a:srgbClr>
                </a:solidFill>
                <a:ea typeface="Segoe UI" pitchFamily="34" charset="0"/>
                <a:cs typeface="Segoe UI" pitchFamily="34" charset="0"/>
              </a:rPr>
            </a:br>
            <a:r>
              <a:rPr lang="en-US" sz="2000" dirty="0" smtClean="0">
                <a:solidFill>
                  <a:srgbClr val="FFFFFF">
                    <a:alpha val="99000"/>
                  </a:srgbClr>
                </a:solidFill>
                <a:ea typeface="Segoe UI" pitchFamily="34" charset="0"/>
                <a:cs typeface="Segoe UI" pitchFamily="34" charset="0"/>
              </a:rPr>
              <a:t>On-premises</a:t>
            </a:r>
            <a:endParaRPr lang="fi-FI" sz="2000" dirty="0">
              <a:solidFill>
                <a:srgbClr val="FFFFFF">
                  <a:alpha val="99000"/>
                </a:srgbClr>
              </a:solidFill>
              <a:ea typeface="Segoe UI" pitchFamily="34" charset="0"/>
              <a:cs typeface="Segoe UI" pitchFamily="34" charset="0"/>
            </a:endParaRPr>
          </a:p>
        </p:txBody>
      </p:sp>
      <p:sp>
        <p:nvSpPr>
          <p:cNvPr id="26" name="Rectangle 25"/>
          <p:cNvSpPr/>
          <p:nvPr/>
        </p:nvSpPr>
        <p:spPr bwMode="auto">
          <a:xfrm>
            <a:off x="1206773" y="1315299"/>
            <a:ext cx="2759394" cy="14456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b" anchorCtr="0" forceAA="0" compatLnSpc="1">
            <a:prstTxWarp prst="textNoShape">
              <a:avLst/>
            </a:prstTxWarp>
            <a:noAutofit/>
          </a:bodyPr>
          <a:lstStyle/>
          <a:p>
            <a:pPr defTabSz="698380">
              <a:lnSpc>
                <a:spcPct val="90000"/>
              </a:lnSpc>
            </a:pPr>
            <a:r>
              <a:rPr lang="en-US" sz="2000" dirty="0">
                <a:solidFill>
                  <a:srgbClr val="F2F2F2">
                    <a:alpha val="99000"/>
                  </a:srgbClr>
                </a:solidFill>
                <a:ea typeface="Segoe UI" pitchFamily="34" charset="0"/>
                <a:cs typeface="Segoe UI" pitchFamily="34" charset="0"/>
              </a:rPr>
              <a:t>Traditional</a:t>
            </a:r>
          </a:p>
          <a:p>
            <a:pPr defTabSz="698380"/>
            <a:r>
              <a:rPr lang="en-US" sz="2000" dirty="0" smtClean="0">
                <a:solidFill>
                  <a:srgbClr val="F2F2F2">
                    <a:alpha val="99000"/>
                  </a:srgbClr>
                </a:solidFill>
                <a:ea typeface="Segoe UI" pitchFamily="34" charset="0"/>
                <a:cs typeface="Segoe UI" pitchFamily="34" charset="0"/>
              </a:rPr>
              <a:t>Non-virtualized</a:t>
            </a:r>
            <a:endParaRPr lang="en-US" sz="2000" dirty="0">
              <a:solidFill>
                <a:srgbClr val="F2F2F2">
                  <a:alpha val="99000"/>
                </a:srgbClr>
              </a:solidFill>
              <a:ea typeface="Segoe UI" pitchFamily="34" charset="0"/>
              <a:cs typeface="Segoe UI" pitchFamily="34" charset="0"/>
            </a:endParaRPr>
          </a:p>
        </p:txBody>
      </p:sp>
      <p:pic>
        <p:nvPicPr>
          <p:cNvPr id="29" name="Picture 2" descr="\\MAGNUM\Projects\Microsoft\Cloud Power FY12\Design\Icons\PNGs\Server_2.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3018463" y="1315298"/>
            <a:ext cx="870333" cy="870108"/>
          </a:xfrm>
          <a:prstGeom prst="rect">
            <a:avLst/>
          </a:prstGeom>
          <a:noFill/>
        </p:spPr>
      </p:pic>
      <p:sp>
        <p:nvSpPr>
          <p:cNvPr id="32" name="Rectangle 31"/>
          <p:cNvSpPr/>
          <p:nvPr/>
        </p:nvSpPr>
        <p:spPr bwMode="auto">
          <a:xfrm>
            <a:off x="8534713" y="1315299"/>
            <a:ext cx="2792049" cy="1389462"/>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0" rIns="0" bIns="0" numCol="1" spcCol="0" rtlCol="0" fromWordArt="0" anchor="b" anchorCtr="0" forceAA="0" compatLnSpc="1">
            <a:prstTxWarp prst="textNoShape">
              <a:avLst/>
            </a:prstTxWarp>
            <a:noAutofit/>
          </a:bodyPr>
          <a:lstStyle/>
          <a:p>
            <a:pPr defTabSz="698380">
              <a:lnSpc>
                <a:spcPct val="90000"/>
              </a:lnSpc>
            </a:pPr>
            <a:r>
              <a:rPr lang="en-US" sz="2000" dirty="0" smtClean="0">
                <a:solidFill>
                  <a:srgbClr val="FFFFFF">
                    <a:alpha val="99000"/>
                  </a:srgbClr>
                </a:solidFill>
                <a:ea typeface="Segoe UI" pitchFamily="34" charset="0"/>
                <a:cs typeface="Segoe UI" pitchFamily="34" charset="0"/>
              </a:rPr>
              <a:t>Public cloud: </a:t>
            </a:r>
            <a:br>
              <a:rPr lang="en-US" sz="2000" dirty="0" smtClean="0">
                <a:solidFill>
                  <a:srgbClr val="FFFFFF">
                    <a:alpha val="99000"/>
                  </a:srgbClr>
                </a:solidFill>
                <a:ea typeface="Segoe UI" pitchFamily="34" charset="0"/>
                <a:cs typeface="Segoe UI" pitchFamily="34" charset="0"/>
              </a:rPr>
            </a:br>
            <a:r>
              <a:rPr lang="en-US" sz="2000" dirty="0" smtClean="0">
                <a:solidFill>
                  <a:srgbClr val="FFFFFF">
                    <a:alpha val="99000"/>
                  </a:srgbClr>
                </a:solidFill>
                <a:ea typeface="Segoe UI" pitchFamily="34" charset="0"/>
                <a:cs typeface="Segoe UI" pitchFamily="34" charset="0"/>
              </a:rPr>
              <a:t>off-premises</a:t>
            </a:r>
            <a:endParaRPr lang="fi-FI" sz="2000" dirty="0">
              <a:solidFill>
                <a:srgbClr val="FFFFFF">
                  <a:alpha val="99000"/>
                </a:srgbClr>
              </a:solidFill>
              <a:ea typeface="Segoe UI" pitchFamily="34" charset="0"/>
              <a:cs typeface="Segoe UI" pitchFamily="34" charset="0"/>
            </a:endParaRPr>
          </a:p>
        </p:txBody>
      </p:sp>
      <p:sp>
        <p:nvSpPr>
          <p:cNvPr id="48" name="Presentation Title Rectangle"/>
          <p:cNvSpPr txBox="1">
            <a:spLocks/>
          </p:cNvSpPr>
          <p:nvPr/>
        </p:nvSpPr>
        <p:spPr>
          <a:xfrm>
            <a:off x="1206772" y="2916878"/>
            <a:ext cx="2759395" cy="3435635"/>
          </a:xfrm>
          <a:prstGeom prst="rect">
            <a:avLst/>
          </a:prstGeom>
          <a:solidFill>
            <a:schemeClr val="accent2"/>
          </a:solidFill>
          <a:effectLst/>
        </p:spPr>
        <p:txBody>
          <a:bodyPr lIns="139750" tIns="116468" rIns="104815" bIns="139750" anchor="t" anchorCtr="0">
            <a:noAutofit/>
          </a:bodyPr>
          <a:lstStyle>
            <a:lvl1pPr algn="l" defTabSz="914363"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tileRect/>
                </a:gradFill>
                <a:effectLst/>
                <a:latin typeface="+mj-lt"/>
                <a:ea typeface="+mn-ea"/>
                <a:cs typeface="Arial" charset="0"/>
              </a:defRPr>
            </a:lvl1pPr>
          </a:lstStyle>
          <a:p>
            <a:pPr defTabSz="698500" fontAlgn="base">
              <a:spcAft>
                <a:spcPct val="0"/>
              </a:spcAft>
              <a:defRPr/>
            </a:pPr>
            <a:r>
              <a:rPr lang="en-US" sz="1800" b="0" kern="0" spc="-39" dirty="0">
                <a:solidFill>
                  <a:schemeClr val="tx2">
                    <a:alpha val="99000"/>
                  </a:schemeClr>
                </a:solidFill>
                <a:latin typeface="+mn-lt"/>
                <a:ea typeface="Segoe UI" pitchFamily="34" charset="0"/>
                <a:cs typeface="Segoe UI" pitchFamily="34" charset="0"/>
              </a:rPr>
              <a:t>Physical servers or managing VMs and hosts </a:t>
            </a:r>
            <a:r>
              <a:rPr lang="en-US" sz="1800" b="0" kern="0" spc="-39" dirty="0" smtClean="0">
                <a:solidFill>
                  <a:schemeClr val="tx2">
                    <a:alpha val="99000"/>
                  </a:schemeClr>
                </a:solidFill>
                <a:latin typeface="+mn-lt"/>
                <a:ea typeface="Segoe UI" pitchFamily="34" charset="0"/>
                <a:cs typeface="Segoe UI" pitchFamily="34" charset="0"/>
              </a:rPr>
              <a:t>individually</a:t>
            </a:r>
          </a:p>
          <a:p>
            <a:pPr defTabSz="698500" fontAlgn="base">
              <a:spcAft>
                <a:spcPct val="0"/>
              </a:spcAft>
              <a:defRPr/>
            </a:pPr>
            <a:endParaRPr sz="1800" b="0" kern="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r>
              <a:rPr sz="1800" b="0" kern="0" spc="-39" dirty="0">
                <a:solidFill>
                  <a:schemeClr val="tx2">
                    <a:alpha val="99000"/>
                  </a:schemeClr>
                </a:solidFill>
                <a:latin typeface="+mn-lt"/>
                <a:ea typeface="Segoe UI" pitchFamily="34" charset="0"/>
                <a:cs typeface="Segoe UI" pitchFamily="34" charset="0"/>
              </a:rPr>
              <a:t>Non-virtualized </a:t>
            </a:r>
            <a:r>
              <a:rPr sz="1800" b="0" kern="0" spc="-39" dirty="0" smtClean="0">
                <a:solidFill>
                  <a:schemeClr val="tx2">
                    <a:alpha val="99000"/>
                  </a:schemeClr>
                </a:solidFill>
                <a:latin typeface="+mn-lt"/>
                <a:ea typeface="Segoe UI" pitchFamily="34" charset="0"/>
                <a:cs typeface="Segoe UI" pitchFamily="34" charset="0"/>
              </a:rPr>
              <a:t>apps</a:t>
            </a:r>
          </a:p>
          <a:p>
            <a:pPr defTabSz="698500" fontAlgn="base">
              <a:spcAft>
                <a:spcPct val="0"/>
              </a:spcAft>
              <a:defRPr/>
            </a:pPr>
            <a:endParaRPr sz="1800" b="0" kern="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b="0" kern="0" spc="-39" dirty="0">
                <a:solidFill>
                  <a:schemeClr val="tx2">
                    <a:alpha val="99000"/>
                  </a:schemeClr>
                </a:solidFill>
                <a:latin typeface="+mn-lt"/>
                <a:ea typeface="Segoe UI" pitchFamily="34" charset="0"/>
                <a:cs typeface="Segoe UI" pitchFamily="34" charset="0"/>
              </a:rPr>
              <a:t>High costs, long deployment times</a:t>
            </a:r>
          </a:p>
        </p:txBody>
      </p:sp>
      <p:sp>
        <p:nvSpPr>
          <p:cNvPr id="49" name="Presentation Title Rectangle"/>
          <p:cNvSpPr txBox="1">
            <a:spLocks/>
          </p:cNvSpPr>
          <p:nvPr/>
        </p:nvSpPr>
        <p:spPr>
          <a:xfrm>
            <a:off x="4875964" y="2916878"/>
            <a:ext cx="2748952" cy="3435635"/>
          </a:xfrm>
          <a:prstGeom prst="rect">
            <a:avLst/>
          </a:prstGeom>
          <a:solidFill>
            <a:schemeClr val="accent5">
              <a:lumMod val="75000"/>
            </a:schemeClr>
          </a:solidFill>
          <a:effectLst/>
        </p:spPr>
        <p:txBody>
          <a:bodyPr lIns="139750" tIns="116468" rIns="104815" bIns="139750" anchor="t"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tileRect/>
                </a:gradFill>
                <a:effectLst/>
                <a:latin typeface="+mj-lt"/>
                <a:cs typeface="Arial" charset="0"/>
              </a:defRPr>
            </a:lvl1pPr>
          </a:lstStyle>
          <a:p>
            <a:pPr defTabSz="698500" fontAlgn="base">
              <a:spcAft>
                <a:spcPct val="0"/>
              </a:spcAft>
              <a:defRPr/>
            </a:pPr>
            <a:r>
              <a:rPr lang="en-US" sz="1800" b="0" kern="0" spc="-39" dirty="0">
                <a:solidFill>
                  <a:schemeClr val="tx2">
                    <a:alpha val="99000"/>
                  </a:schemeClr>
                </a:solidFill>
                <a:latin typeface="+mn-lt"/>
                <a:ea typeface="Segoe UI" pitchFamily="34" charset="0"/>
                <a:cs typeface="Segoe UI" pitchFamily="34" charset="0"/>
              </a:rPr>
              <a:t>NIST cloud attributes </a:t>
            </a:r>
            <a:endParaRPr lang="en-US" sz="1800" b="0" kern="0" spc="-39" dirty="0" smtClean="0">
              <a:solidFill>
                <a:schemeClr val="tx2">
                  <a:alpha val="99000"/>
                </a:schemeClr>
              </a:solidFill>
              <a:latin typeface="+mn-lt"/>
              <a:ea typeface="Segoe UI" pitchFamily="34" charset="0"/>
              <a:cs typeface="Segoe UI" pitchFamily="34" charset="0"/>
            </a:endParaRPr>
          </a:p>
          <a:p>
            <a:pPr defTabSz="698500" fontAlgn="base">
              <a:spcAft>
                <a:spcPct val="0"/>
              </a:spcAft>
              <a:defRPr/>
            </a:pPr>
            <a:endParaRPr lang="en-US" sz="1800" b="0" kern="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b="0" kern="0" spc="-39" dirty="0" smtClean="0">
                <a:solidFill>
                  <a:schemeClr val="tx2">
                    <a:alpha val="99000"/>
                  </a:schemeClr>
                </a:solidFill>
                <a:latin typeface="+mn-lt"/>
                <a:ea typeface="Segoe UI" pitchFamily="34" charset="0"/>
                <a:cs typeface="Segoe UI" pitchFamily="34" charset="0"/>
              </a:rPr>
              <a:t>Running </a:t>
            </a:r>
            <a:r>
              <a:rPr lang="en-US" sz="1800" b="0" kern="0" spc="-39" dirty="0">
                <a:solidFill>
                  <a:schemeClr val="tx2">
                    <a:alpha val="99000"/>
                  </a:schemeClr>
                </a:solidFill>
                <a:latin typeface="+mn-lt"/>
                <a:ea typeface="Segoe UI" pitchFamily="34" charset="0"/>
                <a:cs typeface="Segoe UI" pitchFamily="34" charset="0"/>
              </a:rPr>
              <a:t>in </a:t>
            </a:r>
            <a:r>
              <a:rPr lang="en-US" sz="1800" b="0" kern="0" spc="-39" dirty="0" smtClean="0">
                <a:solidFill>
                  <a:schemeClr val="tx2">
                    <a:alpha val="99000"/>
                  </a:schemeClr>
                </a:solidFill>
                <a:latin typeface="+mn-lt"/>
                <a:ea typeface="Segoe UI" pitchFamily="34" charset="0"/>
                <a:cs typeface="Segoe UI" pitchFamily="34" charset="0"/>
              </a:rPr>
              <a:t>your datacenter</a:t>
            </a:r>
            <a:endParaRPr lang="en-US" sz="1800" b="0" kern="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endParaRPr lang="en-US" sz="1800" b="0" kern="0" spc="-39" dirty="0" smtClean="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b="0" kern="0" spc="-39" dirty="0" smtClean="0">
                <a:solidFill>
                  <a:schemeClr val="tx2">
                    <a:alpha val="99000"/>
                  </a:schemeClr>
                </a:solidFill>
                <a:latin typeface="+mn-lt"/>
                <a:ea typeface="Segoe UI" pitchFamily="34" charset="0"/>
                <a:cs typeface="Segoe UI" pitchFamily="34" charset="0"/>
              </a:rPr>
              <a:t>Lower </a:t>
            </a:r>
            <a:r>
              <a:rPr lang="en-US" sz="1800" b="0" kern="0" spc="-39" dirty="0">
                <a:solidFill>
                  <a:schemeClr val="tx2">
                    <a:alpha val="99000"/>
                  </a:schemeClr>
                </a:solidFill>
                <a:latin typeface="+mn-lt"/>
                <a:ea typeface="Segoe UI" pitchFamily="34" charset="0"/>
                <a:cs typeface="Segoe UI" pitchFamily="34" charset="0"/>
              </a:rPr>
              <a:t>costs than traditional, higher cost than public</a:t>
            </a:r>
          </a:p>
          <a:p>
            <a:pPr defTabSz="698500" fontAlgn="base">
              <a:spcAft>
                <a:spcPct val="0"/>
              </a:spcAft>
              <a:defRPr/>
            </a:pPr>
            <a:endParaRPr lang="en-US" sz="1800" b="0" kern="0" spc="-39" dirty="0" smtClean="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b="0" kern="0" spc="-39" dirty="0" smtClean="0">
                <a:solidFill>
                  <a:schemeClr val="tx2">
                    <a:alpha val="99000"/>
                  </a:schemeClr>
                </a:solidFill>
                <a:latin typeface="+mn-lt"/>
                <a:ea typeface="Segoe UI" pitchFamily="34" charset="0"/>
                <a:cs typeface="Segoe UI" pitchFamily="34" charset="0"/>
              </a:rPr>
              <a:t>More </a:t>
            </a:r>
            <a:r>
              <a:rPr lang="en-US" sz="1800" b="0" kern="0" spc="-39" dirty="0">
                <a:solidFill>
                  <a:schemeClr val="tx2">
                    <a:alpha val="99000"/>
                  </a:schemeClr>
                </a:solidFill>
                <a:latin typeface="+mn-lt"/>
                <a:ea typeface="Segoe UI" pitchFamily="34" charset="0"/>
                <a:cs typeface="Segoe UI" pitchFamily="34" charset="0"/>
              </a:rPr>
              <a:t>flexible and customizable than public</a:t>
            </a:r>
          </a:p>
          <a:p>
            <a:pPr marL="218636" indent="-218636" defTabSz="698500" fontAlgn="base">
              <a:spcAft>
                <a:spcPct val="0"/>
              </a:spcAft>
              <a:buFont typeface="Arial" panose="020B0604020202020204" pitchFamily="34" charset="0"/>
              <a:buChar char="•"/>
              <a:defRPr/>
            </a:pPr>
            <a:endParaRPr lang="en-US" sz="1800" b="0" kern="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b="0" kern="0" spc="-39" dirty="0">
                <a:solidFill>
                  <a:schemeClr val="tx2">
                    <a:alpha val="99000"/>
                  </a:schemeClr>
                </a:solidFill>
                <a:latin typeface="+mn-lt"/>
                <a:ea typeface="Segoe UI" pitchFamily="34" charset="0"/>
                <a:cs typeface="Segoe UI" pitchFamily="34" charset="0"/>
              </a:rPr>
              <a:t> </a:t>
            </a:r>
          </a:p>
        </p:txBody>
      </p:sp>
      <p:sp>
        <p:nvSpPr>
          <p:cNvPr id="50" name="Presentation Title Rectangle"/>
          <p:cNvSpPr txBox="1">
            <a:spLocks/>
          </p:cNvSpPr>
          <p:nvPr/>
        </p:nvSpPr>
        <p:spPr>
          <a:xfrm>
            <a:off x="8534713" y="2916878"/>
            <a:ext cx="2792049" cy="3435635"/>
          </a:xfrm>
          <a:prstGeom prst="rect">
            <a:avLst/>
          </a:prstGeom>
          <a:solidFill>
            <a:schemeClr val="accent6">
              <a:lumMod val="75000"/>
            </a:schemeClr>
          </a:solidFill>
          <a:effectLst/>
        </p:spPr>
        <p:txBody>
          <a:bodyPr lIns="139750" tIns="116468" rIns="104815" bIns="139750" anchor="t" anchorCtr="0">
            <a:noAutofit/>
          </a:bodyPr>
          <a:lstStyle>
            <a:defPPr>
              <a:defRPr lang="en-US"/>
            </a:defPPr>
            <a:lvl1pPr marR="0" lvl="0" indent="0" defTabSz="914400" fontAlgn="auto">
              <a:lnSpc>
                <a:spcPct val="90000"/>
              </a:lnSpc>
              <a:spcBef>
                <a:spcPct val="0"/>
              </a:spcBef>
              <a:spcAft>
                <a:spcPts val="0"/>
              </a:spcAft>
              <a:buClrTx/>
              <a:buSzTx/>
              <a:buFontTx/>
              <a:buNone/>
              <a:tabLst/>
              <a:defRPr kumimoji="0" sz="2000" b="0" i="0" u="none" strike="noStrike" kern="0" cap="none" spc="0" normalizeH="0" baseline="0">
                <a:ln w="3175">
                  <a:noFill/>
                </a:ln>
                <a:gradFill flip="none" rotWithShape="1">
                  <a:gsLst>
                    <a:gs pos="4583">
                      <a:srgbClr val="FFFFFF"/>
                    </a:gs>
                    <a:gs pos="100000">
                      <a:srgbClr val="FFFFFF"/>
                    </a:gs>
                  </a:gsLst>
                  <a:lin ang="5400000" scaled="0"/>
                  <a:tileRect/>
                </a:gradFill>
                <a:effectLst/>
                <a:uLnTx/>
                <a:uFillTx/>
                <a:latin typeface="Segoe"/>
                <a:cs typeface="Arial" charset="0"/>
              </a:defRPr>
            </a:lvl1pPr>
          </a:lstStyle>
          <a:p>
            <a:pPr defTabSz="698500" fontAlgn="base">
              <a:spcAft>
                <a:spcPct val="0"/>
              </a:spcAft>
              <a:defRPr/>
            </a:pPr>
            <a:r>
              <a:rPr lang="en-US" sz="1800" spc="-39" dirty="0">
                <a:solidFill>
                  <a:schemeClr val="tx2">
                    <a:alpha val="99000"/>
                  </a:schemeClr>
                </a:solidFill>
                <a:latin typeface="+mn-lt"/>
                <a:ea typeface="Segoe UI" pitchFamily="34" charset="0"/>
                <a:cs typeface="Segoe UI" pitchFamily="34" charset="0"/>
              </a:rPr>
              <a:t>NIST cloud attributes on shared fabric</a:t>
            </a:r>
          </a:p>
          <a:p>
            <a:pPr defTabSz="698500" fontAlgn="base">
              <a:spcAft>
                <a:spcPct val="0"/>
              </a:spcAft>
              <a:defRPr/>
            </a:pPr>
            <a:endParaRPr lang="en-US" sz="1800" spc="-39" dirty="0" smtClean="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spc="-39" dirty="0" smtClean="0">
                <a:solidFill>
                  <a:schemeClr val="tx2">
                    <a:alpha val="99000"/>
                  </a:schemeClr>
                </a:solidFill>
                <a:latin typeface="+mn-lt"/>
                <a:ea typeface="Segoe UI" pitchFamily="34" charset="0"/>
                <a:cs typeface="Segoe UI" pitchFamily="34" charset="0"/>
              </a:rPr>
              <a:t>Running </a:t>
            </a:r>
            <a:r>
              <a:rPr lang="en-US" sz="1800" spc="-39" dirty="0">
                <a:solidFill>
                  <a:schemeClr val="tx2">
                    <a:alpha val="99000"/>
                  </a:schemeClr>
                </a:solidFill>
                <a:latin typeface="+mn-lt"/>
                <a:ea typeface="Segoe UI" pitchFamily="34" charset="0"/>
                <a:cs typeface="Segoe UI" pitchFamily="34" charset="0"/>
              </a:rPr>
              <a:t>in </a:t>
            </a:r>
            <a:r>
              <a:rPr lang="en-US" sz="1800" spc="-39" dirty="0" smtClean="0">
                <a:solidFill>
                  <a:schemeClr val="tx2">
                    <a:alpha val="99000"/>
                  </a:schemeClr>
                </a:solidFill>
                <a:latin typeface="+mn-lt"/>
                <a:ea typeface="Segoe UI" pitchFamily="34" charset="0"/>
                <a:cs typeface="Segoe UI" pitchFamily="34" charset="0"/>
              </a:rPr>
              <a:t>someone else’s datacenter</a:t>
            </a:r>
            <a:endParaRPr lang="en-US" sz="1800" spc="-39" dirty="0">
              <a:solidFill>
                <a:schemeClr val="tx2">
                  <a:alpha val="99000"/>
                </a:schemeClr>
              </a:solidFill>
              <a:latin typeface="+mn-lt"/>
              <a:ea typeface="Segoe UI" pitchFamily="34" charset="0"/>
              <a:cs typeface="Segoe UI" pitchFamily="34" charset="0"/>
            </a:endParaRPr>
          </a:p>
          <a:p>
            <a:pPr defTabSz="698500" fontAlgn="base">
              <a:spcAft>
                <a:spcPct val="0"/>
              </a:spcAft>
              <a:defRPr/>
            </a:pPr>
            <a:endParaRPr lang="en-US" sz="1800" spc="-39" dirty="0" smtClean="0">
              <a:solidFill>
                <a:schemeClr val="tx2">
                  <a:alpha val="99000"/>
                </a:schemeClr>
              </a:solidFill>
              <a:latin typeface="+mn-lt"/>
              <a:ea typeface="Segoe UI" pitchFamily="34" charset="0"/>
              <a:cs typeface="Segoe UI" pitchFamily="34" charset="0"/>
            </a:endParaRPr>
          </a:p>
          <a:p>
            <a:pPr defTabSz="698500" fontAlgn="base">
              <a:spcAft>
                <a:spcPct val="0"/>
              </a:spcAft>
              <a:defRPr/>
            </a:pPr>
            <a:r>
              <a:rPr lang="en-US" sz="1800" spc="-39" dirty="0" smtClean="0">
                <a:solidFill>
                  <a:schemeClr val="tx2">
                    <a:alpha val="99000"/>
                  </a:schemeClr>
                </a:solidFill>
                <a:latin typeface="+mn-lt"/>
                <a:ea typeface="Segoe UI" pitchFamily="34" charset="0"/>
                <a:cs typeface="Segoe UI" pitchFamily="34" charset="0"/>
              </a:rPr>
              <a:t>Lowest cost but </a:t>
            </a:r>
            <a:r>
              <a:rPr lang="en-US" sz="1800" spc="-39" dirty="0">
                <a:solidFill>
                  <a:schemeClr val="tx2">
                    <a:alpha val="99000"/>
                  </a:schemeClr>
                </a:solidFill>
                <a:latin typeface="+mn-lt"/>
                <a:ea typeface="Segoe UI" pitchFamily="34" charset="0"/>
                <a:cs typeface="Segoe UI" pitchFamily="34" charset="0"/>
              </a:rPr>
              <a:t>least customizable</a:t>
            </a:r>
          </a:p>
        </p:txBody>
      </p:sp>
      <p:pic>
        <p:nvPicPr>
          <p:cNvPr id="21" name="Picture 7" descr="\\MAGNUM\Projects\Microsoft\Cloud Power FY12\Design\Icons\PNGs\Pooled.png"/>
          <p:cNvPicPr>
            <a:picLocks noChangeAspect="1" noChangeArrowheads="1"/>
          </p:cNvPicPr>
          <p:nvPr/>
        </p:nvPicPr>
        <p:blipFill>
          <a:blip r:embed="rId5" cstate="print">
            <a:lum bright="100000"/>
          </a:blip>
          <a:srcRect/>
          <a:stretch>
            <a:fillRect/>
          </a:stretch>
        </p:blipFill>
        <p:spPr bwMode="auto">
          <a:xfrm>
            <a:off x="6278533" y="1214472"/>
            <a:ext cx="1269012" cy="1269012"/>
          </a:xfrm>
          <a:prstGeom prst="rect">
            <a:avLst/>
          </a:prstGeom>
          <a:noFill/>
        </p:spPr>
      </p:pic>
      <p:pic>
        <p:nvPicPr>
          <p:cNvPr id="22" name="Picture 4" descr="\\MAGNUM\Projects\Microsoft\Cloud Power FY12\Design\Icons\PNGs\Factory.png"/>
          <p:cNvPicPr>
            <a:picLocks noChangeAspect="1" noChangeArrowheads="1"/>
          </p:cNvPicPr>
          <p:nvPr/>
        </p:nvPicPr>
        <p:blipFill>
          <a:blip r:embed="rId6" cstate="print">
            <a:lum bright="100000"/>
          </a:blip>
          <a:srcRect/>
          <a:stretch>
            <a:fillRect/>
          </a:stretch>
        </p:blipFill>
        <p:spPr bwMode="auto">
          <a:xfrm>
            <a:off x="10148168" y="1259681"/>
            <a:ext cx="1178594" cy="1178594"/>
          </a:xfrm>
          <a:prstGeom prst="rect">
            <a:avLst/>
          </a:prstGeom>
          <a:noFill/>
        </p:spPr>
      </p:pic>
    </p:spTree>
    <p:custDataLst>
      <p:tags r:id="rId1"/>
    </p:custDataLst>
    <p:extLst>
      <p:ext uri="{BB962C8B-B14F-4D97-AF65-F5344CB8AC3E}">
        <p14:creationId xmlns:p14="http://schemas.microsoft.com/office/powerpoint/2010/main" val="3638257815"/>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AutoShape 2"/>
          <p:cNvSpPr>
            <a:spLocks noChangeArrowheads="1"/>
          </p:cNvSpPr>
          <p:nvPr/>
        </p:nvSpPr>
        <p:spPr bwMode="auto">
          <a:xfrm rot="-5400000">
            <a:off x="1359548" y="3083478"/>
            <a:ext cx="3846443" cy="1293804"/>
          </a:xfrm>
          <a:custGeom>
            <a:avLst/>
            <a:gdLst>
              <a:gd name="T0" fmla="*/ 4693469 w 21600"/>
              <a:gd name="T1" fmla="*/ 800894 h 21600"/>
              <a:gd name="T2" fmla="*/ 2438400 w 21600"/>
              <a:gd name="T3" fmla="*/ 1601787 h 21600"/>
              <a:gd name="T4" fmla="*/ 183332 w 21600"/>
              <a:gd name="T5" fmla="*/ 800894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tx2">
              <a:lumMod val="50000"/>
            </a:schemeClr>
          </a:solidFill>
          <a:ln w="9525">
            <a:noFill/>
            <a:miter lim="800000"/>
            <a:headEnd/>
            <a:tailEnd/>
          </a:ln>
        </p:spPr>
        <p:txBody>
          <a:bodyPr vert="eaVert" lIns="69922" tIns="0" rIns="69922" bIns="0" anchor="ctr"/>
          <a:lstStyle/>
          <a:p>
            <a:pPr algn="ctr"/>
            <a:endParaRPr lang="en-US" sz="1224" dirty="0">
              <a:solidFill>
                <a:srgbClr val="3DB5F1"/>
              </a:solidFill>
              <a:latin typeface="Segoe UI Light"/>
            </a:endParaRPr>
          </a:p>
          <a:p>
            <a:pPr algn="ctr"/>
            <a:endParaRPr lang="en-US" sz="1224" dirty="0">
              <a:solidFill>
                <a:srgbClr val="3DB5F1"/>
              </a:solidFill>
              <a:latin typeface="Segoe UI Light"/>
            </a:endParaRPr>
          </a:p>
          <a:p>
            <a:pPr algn="ctr"/>
            <a:r>
              <a:rPr lang="en-US" sz="1224" b="1" dirty="0">
                <a:gradFill>
                  <a:gsLst>
                    <a:gs pos="0">
                      <a:srgbClr val="EFEFEF"/>
                    </a:gs>
                    <a:gs pos="100000">
                      <a:srgbClr val="EFEFEF"/>
                    </a:gs>
                  </a:gsLst>
                  <a:lin ang="5400000" scaled="0"/>
                </a:gradFill>
                <a:latin typeface="Segoe UI"/>
              </a:rPr>
              <a:t>Self Service</a:t>
            </a:r>
          </a:p>
        </p:txBody>
      </p:sp>
      <p:sp>
        <p:nvSpPr>
          <p:cNvPr id="125955" name="AutoShape 3"/>
          <p:cNvSpPr>
            <a:spLocks noChangeArrowheads="1"/>
          </p:cNvSpPr>
          <p:nvPr/>
        </p:nvSpPr>
        <p:spPr bwMode="auto">
          <a:xfrm rot="-5400000">
            <a:off x="3943420" y="3024199"/>
            <a:ext cx="3846443" cy="1295805"/>
          </a:xfrm>
          <a:custGeom>
            <a:avLst/>
            <a:gdLst>
              <a:gd name="T0" fmla="*/ 4693469 w 21600"/>
              <a:gd name="T1" fmla="*/ 800100 h 21600"/>
              <a:gd name="T2" fmla="*/ 2438400 w 21600"/>
              <a:gd name="T3" fmla="*/ 1600200 h 21600"/>
              <a:gd name="T4" fmla="*/ 183332 w 21600"/>
              <a:gd name="T5" fmla="*/ 800100 h 21600"/>
              <a:gd name="T6" fmla="*/ 2438400 w 21600"/>
              <a:gd name="T7" fmla="*/ 0 h 21600"/>
              <a:gd name="T8" fmla="*/ 0 60000 65536"/>
              <a:gd name="T9" fmla="*/ 0 60000 65536"/>
              <a:gd name="T10" fmla="*/ 0 60000 65536"/>
              <a:gd name="T11" fmla="*/ 0 60000 65536"/>
              <a:gd name="T12" fmla="*/ 2612 w 21600"/>
              <a:gd name="T13" fmla="*/ 2612 h 21600"/>
              <a:gd name="T14" fmla="*/ 18988 w 21600"/>
              <a:gd name="T15" fmla="*/ 18988 h 21600"/>
            </a:gdLst>
            <a:ahLst/>
            <a:cxnLst>
              <a:cxn ang="T8">
                <a:pos x="T0" y="T1"/>
              </a:cxn>
              <a:cxn ang="T9">
                <a:pos x="T2" y="T3"/>
              </a:cxn>
              <a:cxn ang="T10">
                <a:pos x="T4" y="T5"/>
              </a:cxn>
              <a:cxn ang="T11">
                <a:pos x="T6" y="T7"/>
              </a:cxn>
            </a:cxnLst>
            <a:rect l="T12" t="T13" r="T14" b="T15"/>
            <a:pathLst>
              <a:path w="21600" h="21600">
                <a:moveTo>
                  <a:pt x="0" y="0"/>
                </a:moveTo>
                <a:lnTo>
                  <a:pt x="1624" y="21600"/>
                </a:lnTo>
                <a:lnTo>
                  <a:pt x="19976" y="21600"/>
                </a:lnTo>
                <a:lnTo>
                  <a:pt x="21600" y="0"/>
                </a:lnTo>
                <a:close/>
              </a:path>
            </a:pathLst>
          </a:custGeom>
          <a:solidFill>
            <a:schemeClr val="tx2">
              <a:lumMod val="50000"/>
            </a:schemeClr>
          </a:solidFill>
          <a:ln w="9525">
            <a:noFill/>
            <a:miter lim="800000"/>
            <a:headEnd/>
            <a:tailEnd/>
          </a:ln>
        </p:spPr>
        <p:txBody>
          <a:bodyPr vert="eaVert" lIns="139845" tIns="0" rIns="69922" bIns="0" anchor="ctr"/>
          <a:lstStyle/>
          <a:p>
            <a:pPr algn="ctr"/>
            <a:endParaRPr lang="en-US" sz="1224" dirty="0">
              <a:solidFill>
                <a:srgbClr val="3DB5F1"/>
              </a:solidFill>
              <a:latin typeface="Segoe UI Light"/>
            </a:endParaRPr>
          </a:p>
          <a:p>
            <a:pPr algn="ctr"/>
            <a:r>
              <a:rPr lang="en-US" sz="1224" b="1" dirty="0">
                <a:gradFill>
                  <a:gsLst>
                    <a:gs pos="0">
                      <a:srgbClr val="EFEFEF"/>
                    </a:gs>
                    <a:gs pos="100000">
                      <a:srgbClr val="EFEFEF"/>
                    </a:gs>
                  </a:gsLst>
                  <a:lin ang="5400000" scaled="0"/>
                </a:gradFill>
                <a:latin typeface="Segoe UI"/>
              </a:rPr>
              <a:t>Service Delivery and Automation</a:t>
            </a:r>
          </a:p>
        </p:txBody>
      </p:sp>
      <p:sp>
        <p:nvSpPr>
          <p:cNvPr id="45061" name="Title 1"/>
          <p:cNvSpPr>
            <a:spLocks noGrp="1"/>
          </p:cNvSpPr>
          <p:nvPr>
            <p:ph type="title"/>
          </p:nvPr>
        </p:nvSpPr>
        <p:spPr/>
        <p:txBody>
          <a:bodyPr/>
          <a:lstStyle/>
          <a:p>
            <a:r>
              <a:rPr lang="en-US" dirty="0"/>
              <a:t>Unified management for the Cloud OS</a:t>
            </a:r>
          </a:p>
        </p:txBody>
      </p:sp>
      <p:sp>
        <p:nvSpPr>
          <p:cNvPr id="64" name="Freeform 132"/>
          <p:cNvSpPr>
            <a:spLocks/>
          </p:cNvSpPr>
          <p:nvPr/>
        </p:nvSpPr>
        <p:spPr bwMode="gray">
          <a:xfrm>
            <a:off x="5481756" y="3202952"/>
            <a:ext cx="769774" cy="180909"/>
          </a:xfrm>
          <a:custGeom>
            <a:avLst/>
            <a:gdLst>
              <a:gd name="T0" fmla="*/ 2147483647 w 364"/>
              <a:gd name="T1" fmla="*/ 2147483647 h 86"/>
              <a:gd name="T2" fmla="*/ 2147483647 w 364"/>
              <a:gd name="T3" fmla="*/ 2147483647 h 86"/>
              <a:gd name="T4" fmla="*/ 2147483647 w 364"/>
              <a:gd name="T5" fmla="*/ 2147483647 h 86"/>
              <a:gd name="T6" fmla="*/ 2147483647 w 364"/>
              <a:gd name="T7" fmla="*/ 2147483647 h 86"/>
              <a:gd name="T8" fmla="*/ 2147483647 w 364"/>
              <a:gd name="T9" fmla="*/ 2147483647 h 86"/>
              <a:gd name="T10" fmla="*/ 2147483647 w 364"/>
              <a:gd name="T11" fmla="*/ 2147483647 h 86"/>
              <a:gd name="T12" fmla="*/ 2147483647 w 364"/>
              <a:gd name="T13" fmla="*/ 2147483647 h 86"/>
              <a:gd name="T14" fmla="*/ 2147483647 w 364"/>
              <a:gd name="T15" fmla="*/ 2147483647 h 86"/>
              <a:gd name="T16" fmla="*/ 2147483647 w 364"/>
              <a:gd name="T17" fmla="*/ 2147483647 h 86"/>
              <a:gd name="T18" fmla="*/ 2147483647 w 364"/>
              <a:gd name="T19" fmla="*/ 2147483647 h 86"/>
              <a:gd name="T20" fmla="*/ 2147483647 w 364"/>
              <a:gd name="T21" fmla="*/ 2147483647 h 86"/>
              <a:gd name="T22" fmla="*/ 2147483647 w 364"/>
              <a:gd name="T23" fmla="*/ 2147483647 h 86"/>
              <a:gd name="T24" fmla="*/ 2147483647 w 364"/>
              <a:gd name="T25" fmla="*/ 2147483647 h 86"/>
              <a:gd name="T26" fmla="*/ 2147483647 w 364"/>
              <a:gd name="T27" fmla="*/ 2147483647 h 86"/>
              <a:gd name="T28" fmla="*/ 0 w 364"/>
              <a:gd name="T29" fmla="*/ 2147483647 h 86"/>
              <a:gd name="T30" fmla="*/ 2147483647 w 364"/>
              <a:gd name="T31" fmla="*/ 2147483647 h 86"/>
              <a:gd name="T32" fmla="*/ 2147483647 w 364"/>
              <a:gd name="T33" fmla="*/ 2147483647 h 86"/>
              <a:gd name="T34" fmla="*/ 2147483647 w 364"/>
              <a:gd name="T35" fmla="*/ 0 h 86"/>
              <a:gd name="T36" fmla="*/ 2147483647 w 364"/>
              <a:gd name="T37" fmla="*/ 2147483647 h 86"/>
              <a:gd name="T38" fmla="*/ 2147483647 w 364"/>
              <a:gd name="T39" fmla="*/ 2147483647 h 86"/>
              <a:gd name="T40" fmla="*/ 2147483647 w 364"/>
              <a:gd name="T41" fmla="*/ 2147483647 h 86"/>
              <a:gd name="T42" fmla="*/ 2147483647 w 364"/>
              <a:gd name="T43" fmla="*/ 2147483647 h 86"/>
              <a:gd name="T44" fmla="*/ 2147483647 w 364"/>
              <a:gd name="T45" fmla="*/ 2147483647 h 86"/>
              <a:gd name="T46" fmla="*/ 2147483647 w 364"/>
              <a:gd name="T47" fmla="*/ 0 h 86"/>
              <a:gd name="T48" fmla="*/ 2147483647 w 364"/>
              <a:gd name="T49" fmla="*/ 2147483647 h 86"/>
              <a:gd name="T50" fmla="*/ 2147483647 w 364"/>
              <a:gd name="T51" fmla="*/ 2147483647 h 86"/>
              <a:gd name="T52" fmla="*/ 2147483647 w 364"/>
              <a:gd name="T53" fmla="*/ 2147483647 h 86"/>
              <a:gd name="T54" fmla="*/ 2147483647 w 364"/>
              <a:gd name="T55" fmla="*/ 2147483647 h 86"/>
              <a:gd name="T56" fmla="*/ 2147483647 w 364"/>
              <a:gd name="T57" fmla="*/ 2147483647 h 86"/>
              <a:gd name="T58" fmla="*/ 2147483647 w 364"/>
              <a:gd name="T59" fmla="*/ 2147483647 h 86"/>
              <a:gd name="T60" fmla="*/ 2147483647 w 364"/>
              <a:gd name="T61" fmla="*/ 2147483647 h 86"/>
              <a:gd name="T62" fmla="*/ 2147483647 w 364"/>
              <a:gd name="T63" fmla="*/ 2147483647 h 86"/>
              <a:gd name="T64" fmla="*/ 2147483647 w 364"/>
              <a:gd name="T65" fmla="*/ 2147483647 h 86"/>
              <a:gd name="T66" fmla="*/ 2147483647 w 364"/>
              <a:gd name="T67" fmla="*/ 2147483647 h 86"/>
              <a:gd name="T68" fmla="*/ 2147483647 w 364"/>
              <a:gd name="T69" fmla="*/ 2147483647 h 86"/>
              <a:gd name="T70" fmla="*/ 2147483647 w 364"/>
              <a:gd name="T71" fmla="*/ 2147483647 h 86"/>
              <a:gd name="T72" fmla="*/ 2147483647 w 364"/>
              <a:gd name="T73" fmla="*/ 2147483647 h 86"/>
              <a:gd name="T74" fmla="*/ 2147483647 w 364"/>
              <a:gd name="T75" fmla="*/ 2147483647 h 86"/>
              <a:gd name="T76" fmla="*/ 2147483647 w 364"/>
              <a:gd name="T77" fmla="*/ 2147483647 h 86"/>
              <a:gd name="T78" fmla="*/ 2147483647 w 364"/>
              <a:gd name="T79" fmla="*/ 2147483647 h 86"/>
              <a:gd name="T80" fmla="*/ 2147483647 w 364"/>
              <a:gd name="T81" fmla="*/ 2147483647 h 86"/>
              <a:gd name="T82" fmla="*/ 2147483647 w 364"/>
              <a:gd name="T83" fmla="*/ 2147483647 h 86"/>
              <a:gd name="T84" fmla="*/ 2147483647 w 364"/>
              <a:gd name="T85" fmla="*/ 2147483647 h 86"/>
              <a:gd name="T86" fmla="*/ 2147483647 w 364"/>
              <a:gd name="T87" fmla="*/ 2147483647 h 86"/>
              <a:gd name="T88" fmla="*/ 2147483647 w 364"/>
              <a:gd name="T89" fmla="*/ 2147483647 h 86"/>
              <a:gd name="T90" fmla="*/ 2147483647 w 364"/>
              <a:gd name="T91" fmla="*/ 2147483647 h 86"/>
              <a:gd name="T92" fmla="*/ 2147483647 w 364"/>
              <a:gd name="T93" fmla="*/ 2147483647 h 86"/>
              <a:gd name="T94" fmla="*/ 2147483647 w 364"/>
              <a:gd name="T95" fmla="*/ 2147483647 h 86"/>
              <a:gd name="T96" fmla="*/ 2147483647 w 364"/>
              <a:gd name="T97" fmla="*/ 2147483647 h 86"/>
              <a:gd name="T98" fmla="*/ 2147483647 w 364"/>
              <a:gd name="T99" fmla="*/ 2147483647 h 86"/>
              <a:gd name="T100" fmla="*/ 2147483647 w 364"/>
              <a:gd name="T101" fmla="*/ 2147483647 h 86"/>
              <a:gd name="T102" fmla="*/ 2147483647 w 364"/>
              <a:gd name="T103" fmla="*/ 2147483647 h 86"/>
              <a:gd name="T104" fmla="*/ 2147483647 w 364"/>
              <a:gd name="T105" fmla="*/ 2147483647 h 86"/>
              <a:gd name="T106" fmla="*/ 2147483647 w 364"/>
              <a:gd name="T107" fmla="*/ 2147483647 h 86"/>
              <a:gd name="T108" fmla="*/ 2147483647 w 364"/>
              <a:gd name="T109" fmla="*/ 2147483647 h 86"/>
              <a:gd name="T110" fmla="*/ 2147483647 w 364"/>
              <a:gd name="T111" fmla="*/ 2147483647 h 86"/>
              <a:gd name="T112" fmla="*/ 2147483647 w 364"/>
              <a:gd name="T113" fmla="*/ 2147483647 h 86"/>
              <a:gd name="T114" fmla="*/ 2147483647 w 364"/>
              <a:gd name="T115" fmla="*/ 2147483647 h 8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364"/>
              <a:gd name="T175" fmla="*/ 0 h 86"/>
              <a:gd name="T176" fmla="*/ 364 w 364"/>
              <a:gd name="T177" fmla="*/ 86 h 8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364" h="86">
                <a:moveTo>
                  <a:pt x="296" y="6"/>
                </a:moveTo>
                <a:lnTo>
                  <a:pt x="334" y="44"/>
                </a:lnTo>
                <a:lnTo>
                  <a:pt x="296" y="82"/>
                </a:lnTo>
                <a:lnTo>
                  <a:pt x="326" y="82"/>
                </a:lnTo>
                <a:lnTo>
                  <a:pt x="364" y="44"/>
                </a:lnTo>
                <a:lnTo>
                  <a:pt x="326" y="6"/>
                </a:lnTo>
                <a:lnTo>
                  <a:pt x="296" y="6"/>
                </a:lnTo>
                <a:lnTo>
                  <a:pt x="180" y="56"/>
                </a:lnTo>
                <a:lnTo>
                  <a:pt x="178" y="54"/>
                </a:lnTo>
                <a:lnTo>
                  <a:pt x="154" y="54"/>
                </a:lnTo>
                <a:lnTo>
                  <a:pt x="152" y="58"/>
                </a:lnTo>
                <a:lnTo>
                  <a:pt x="162" y="64"/>
                </a:lnTo>
                <a:lnTo>
                  <a:pt x="158" y="70"/>
                </a:lnTo>
                <a:lnTo>
                  <a:pt x="148" y="64"/>
                </a:lnTo>
                <a:lnTo>
                  <a:pt x="138" y="70"/>
                </a:lnTo>
                <a:lnTo>
                  <a:pt x="128" y="74"/>
                </a:lnTo>
                <a:lnTo>
                  <a:pt x="128" y="86"/>
                </a:lnTo>
                <a:lnTo>
                  <a:pt x="120" y="86"/>
                </a:lnTo>
                <a:lnTo>
                  <a:pt x="120" y="74"/>
                </a:lnTo>
                <a:lnTo>
                  <a:pt x="114" y="72"/>
                </a:lnTo>
                <a:lnTo>
                  <a:pt x="108" y="70"/>
                </a:lnTo>
                <a:lnTo>
                  <a:pt x="100" y="76"/>
                </a:lnTo>
                <a:lnTo>
                  <a:pt x="96" y="72"/>
                </a:lnTo>
                <a:lnTo>
                  <a:pt x="102" y="64"/>
                </a:lnTo>
                <a:lnTo>
                  <a:pt x="96" y="56"/>
                </a:lnTo>
                <a:lnTo>
                  <a:pt x="96" y="54"/>
                </a:lnTo>
                <a:lnTo>
                  <a:pt x="70" y="54"/>
                </a:lnTo>
                <a:lnTo>
                  <a:pt x="68" y="58"/>
                </a:lnTo>
                <a:lnTo>
                  <a:pt x="78" y="64"/>
                </a:lnTo>
                <a:lnTo>
                  <a:pt x="74" y="70"/>
                </a:lnTo>
                <a:lnTo>
                  <a:pt x="64" y="64"/>
                </a:lnTo>
                <a:lnTo>
                  <a:pt x="56" y="70"/>
                </a:lnTo>
                <a:lnTo>
                  <a:pt x="46" y="74"/>
                </a:lnTo>
                <a:lnTo>
                  <a:pt x="44" y="86"/>
                </a:lnTo>
                <a:lnTo>
                  <a:pt x="36" y="86"/>
                </a:lnTo>
                <a:lnTo>
                  <a:pt x="36" y="74"/>
                </a:lnTo>
                <a:lnTo>
                  <a:pt x="30" y="72"/>
                </a:lnTo>
                <a:lnTo>
                  <a:pt x="24" y="70"/>
                </a:lnTo>
                <a:lnTo>
                  <a:pt x="16" y="76"/>
                </a:lnTo>
                <a:lnTo>
                  <a:pt x="12" y="72"/>
                </a:lnTo>
                <a:lnTo>
                  <a:pt x="18" y="64"/>
                </a:lnTo>
                <a:lnTo>
                  <a:pt x="14" y="56"/>
                </a:lnTo>
                <a:lnTo>
                  <a:pt x="10" y="50"/>
                </a:lnTo>
                <a:lnTo>
                  <a:pt x="0" y="50"/>
                </a:lnTo>
                <a:lnTo>
                  <a:pt x="0" y="42"/>
                </a:lnTo>
                <a:lnTo>
                  <a:pt x="10" y="40"/>
                </a:lnTo>
                <a:lnTo>
                  <a:pt x="10" y="34"/>
                </a:lnTo>
                <a:lnTo>
                  <a:pt x="14" y="28"/>
                </a:lnTo>
                <a:lnTo>
                  <a:pt x="4" y="20"/>
                </a:lnTo>
                <a:lnTo>
                  <a:pt x="8" y="16"/>
                </a:lnTo>
                <a:lnTo>
                  <a:pt x="18" y="20"/>
                </a:lnTo>
                <a:lnTo>
                  <a:pt x="26" y="14"/>
                </a:lnTo>
                <a:lnTo>
                  <a:pt x="36" y="12"/>
                </a:lnTo>
                <a:lnTo>
                  <a:pt x="38" y="0"/>
                </a:lnTo>
                <a:lnTo>
                  <a:pt x="44" y="0"/>
                </a:lnTo>
                <a:lnTo>
                  <a:pt x="46" y="12"/>
                </a:lnTo>
                <a:lnTo>
                  <a:pt x="52" y="14"/>
                </a:lnTo>
                <a:lnTo>
                  <a:pt x="58" y="16"/>
                </a:lnTo>
                <a:lnTo>
                  <a:pt x="64" y="8"/>
                </a:lnTo>
                <a:lnTo>
                  <a:pt x="70" y="14"/>
                </a:lnTo>
                <a:lnTo>
                  <a:pt x="64" y="22"/>
                </a:lnTo>
                <a:lnTo>
                  <a:pt x="68" y="28"/>
                </a:lnTo>
                <a:lnTo>
                  <a:pt x="70" y="32"/>
                </a:lnTo>
                <a:lnTo>
                  <a:pt x="96" y="32"/>
                </a:lnTo>
                <a:lnTo>
                  <a:pt x="96" y="28"/>
                </a:lnTo>
                <a:lnTo>
                  <a:pt x="88" y="20"/>
                </a:lnTo>
                <a:lnTo>
                  <a:pt x="92" y="16"/>
                </a:lnTo>
                <a:lnTo>
                  <a:pt x="102" y="20"/>
                </a:lnTo>
                <a:lnTo>
                  <a:pt x="110" y="14"/>
                </a:lnTo>
                <a:lnTo>
                  <a:pt x="120" y="12"/>
                </a:lnTo>
                <a:lnTo>
                  <a:pt x="122" y="0"/>
                </a:lnTo>
                <a:lnTo>
                  <a:pt x="128" y="0"/>
                </a:lnTo>
                <a:lnTo>
                  <a:pt x="128" y="12"/>
                </a:lnTo>
                <a:lnTo>
                  <a:pt x="136" y="14"/>
                </a:lnTo>
                <a:lnTo>
                  <a:pt x="142" y="16"/>
                </a:lnTo>
                <a:lnTo>
                  <a:pt x="148" y="8"/>
                </a:lnTo>
                <a:lnTo>
                  <a:pt x="154" y="14"/>
                </a:lnTo>
                <a:lnTo>
                  <a:pt x="148" y="22"/>
                </a:lnTo>
                <a:lnTo>
                  <a:pt x="152" y="28"/>
                </a:lnTo>
                <a:lnTo>
                  <a:pt x="154" y="32"/>
                </a:lnTo>
                <a:lnTo>
                  <a:pt x="178" y="32"/>
                </a:lnTo>
                <a:lnTo>
                  <a:pt x="180" y="28"/>
                </a:lnTo>
                <a:lnTo>
                  <a:pt x="172" y="20"/>
                </a:lnTo>
                <a:lnTo>
                  <a:pt x="174" y="16"/>
                </a:lnTo>
                <a:lnTo>
                  <a:pt x="186" y="20"/>
                </a:lnTo>
                <a:lnTo>
                  <a:pt x="194" y="14"/>
                </a:lnTo>
                <a:lnTo>
                  <a:pt x="204" y="12"/>
                </a:lnTo>
                <a:lnTo>
                  <a:pt x="206" y="0"/>
                </a:lnTo>
                <a:lnTo>
                  <a:pt x="212" y="0"/>
                </a:lnTo>
                <a:lnTo>
                  <a:pt x="212" y="12"/>
                </a:lnTo>
                <a:lnTo>
                  <a:pt x="218" y="14"/>
                </a:lnTo>
                <a:lnTo>
                  <a:pt x="224" y="16"/>
                </a:lnTo>
                <a:lnTo>
                  <a:pt x="232" y="8"/>
                </a:lnTo>
                <a:lnTo>
                  <a:pt x="238" y="14"/>
                </a:lnTo>
                <a:lnTo>
                  <a:pt x="232" y="22"/>
                </a:lnTo>
                <a:lnTo>
                  <a:pt x="236" y="28"/>
                </a:lnTo>
                <a:lnTo>
                  <a:pt x="238" y="32"/>
                </a:lnTo>
                <a:lnTo>
                  <a:pt x="276" y="32"/>
                </a:lnTo>
                <a:lnTo>
                  <a:pt x="250" y="6"/>
                </a:lnTo>
                <a:lnTo>
                  <a:pt x="280" y="6"/>
                </a:lnTo>
                <a:lnTo>
                  <a:pt x="320" y="44"/>
                </a:lnTo>
                <a:lnTo>
                  <a:pt x="280" y="82"/>
                </a:lnTo>
                <a:lnTo>
                  <a:pt x="250" y="82"/>
                </a:lnTo>
                <a:lnTo>
                  <a:pt x="278" y="54"/>
                </a:lnTo>
                <a:lnTo>
                  <a:pt x="238" y="54"/>
                </a:lnTo>
                <a:lnTo>
                  <a:pt x="236" y="58"/>
                </a:lnTo>
                <a:lnTo>
                  <a:pt x="244" y="64"/>
                </a:lnTo>
                <a:lnTo>
                  <a:pt x="242" y="70"/>
                </a:lnTo>
                <a:lnTo>
                  <a:pt x="230" y="64"/>
                </a:lnTo>
                <a:lnTo>
                  <a:pt x="222" y="70"/>
                </a:lnTo>
                <a:lnTo>
                  <a:pt x="212" y="74"/>
                </a:lnTo>
                <a:lnTo>
                  <a:pt x="210" y="86"/>
                </a:lnTo>
                <a:lnTo>
                  <a:pt x="204" y="86"/>
                </a:lnTo>
                <a:lnTo>
                  <a:pt x="204" y="74"/>
                </a:lnTo>
                <a:lnTo>
                  <a:pt x="198" y="72"/>
                </a:lnTo>
                <a:lnTo>
                  <a:pt x="192" y="70"/>
                </a:lnTo>
                <a:lnTo>
                  <a:pt x="184" y="76"/>
                </a:lnTo>
                <a:lnTo>
                  <a:pt x="178" y="72"/>
                </a:lnTo>
                <a:lnTo>
                  <a:pt x="184" y="64"/>
                </a:lnTo>
                <a:lnTo>
                  <a:pt x="180" y="56"/>
                </a:lnTo>
                <a:lnTo>
                  <a:pt x="296" y="6"/>
                </a:lnTo>
                <a:lnTo>
                  <a:pt x="26" y="50"/>
                </a:lnTo>
                <a:lnTo>
                  <a:pt x="26" y="44"/>
                </a:lnTo>
                <a:lnTo>
                  <a:pt x="26" y="38"/>
                </a:lnTo>
                <a:lnTo>
                  <a:pt x="28" y="32"/>
                </a:lnTo>
                <a:lnTo>
                  <a:pt x="34" y="28"/>
                </a:lnTo>
                <a:lnTo>
                  <a:pt x="40" y="28"/>
                </a:lnTo>
                <a:lnTo>
                  <a:pt x="46" y="28"/>
                </a:lnTo>
                <a:lnTo>
                  <a:pt x="50" y="30"/>
                </a:lnTo>
                <a:lnTo>
                  <a:pt x="54" y="36"/>
                </a:lnTo>
                <a:lnTo>
                  <a:pt x="56" y="42"/>
                </a:lnTo>
                <a:lnTo>
                  <a:pt x="56" y="48"/>
                </a:lnTo>
                <a:lnTo>
                  <a:pt x="52" y="52"/>
                </a:lnTo>
                <a:lnTo>
                  <a:pt x="48" y="56"/>
                </a:lnTo>
                <a:lnTo>
                  <a:pt x="42" y="58"/>
                </a:lnTo>
                <a:lnTo>
                  <a:pt x="36" y="58"/>
                </a:lnTo>
                <a:lnTo>
                  <a:pt x="30" y="54"/>
                </a:lnTo>
                <a:lnTo>
                  <a:pt x="26" y="50"/>
                </a:lnTo>
                <a:lnTo>
                  <a:pt x="296" y="6"/>
                </a:lnTo>
                <a:lnTo>
                  <a:pt x="110" y="50"/>
                </a:lnTo>
                <a:lnTo>
                  <a:pt x="108" y="44"/>
                </a:lnTo>
                <a:lnTo>
                  <a:pt x="110" y="38"/>
                </a:lnTo>
                <a:lnTo>
                  <a:pt x="112" y="32"/>
                </a:lnTo>
                <a:lnTo>
                  <a:pt x="118" y="28"/>
                </a:lnTo>
                <a:lnTo>
                  <a:pt x="124" y="28"/>
                </a:lnTo>
                <a:lnTo>
                  <a:pt x="128" y="28"/>
                </a:lnTo>
                <a:lnTo>
                  <a:pt x="134" y="30"/>
                </a:lnTo>
                <a:lnTo>
                  <a:pt x="138" y="36"/>
                </a:lnTo>
                <a:lnTo>
                  <a:pt x="140" y="42"/>
                </a:lnTo>
                <a:lnTo>
                  <a:pt x="138" y="48"/>
                </a:lnTo>
                <a:lnTo>
                  <a:pt x="136" y="52"/>
                </a:lnTo>
                <a:lnTo>
                  <a:pt x="132" y="56"/>
                </a:lnTo>
                <a:lnTo>
                  <a:pt x="126" y="58"/>
                </a:lnTo>
                <a:lnTo>
                  <a:pt x="120" y="58"/>
                </a:lnTo>
                <a:lnTo>
                  <a:pt x="114" y="54"/>
                </a:lnTo>
                <a:lnTo>
                  <a:pt x="110" y="50"/>
                </a:lnTo>
                <a:lnTo>
                  <a:pt x="296" y="6"/>
                </a:lnTo>
                <a:lnTo>
                  <a:pt x="194" y="50"/>
                </a:lnTo>
                <a:lnTo>
                  <a:pt x="192" y="44"/>
                </a:lnTo>
                <a:lnTo>
                  <a:pt x="194" y="38"/>
                </a:lnTo>
                <a:lnTo>
                  <a:pt x="196" y="32"/>
                </a:lnTo>
                <a:lnTo>
                  <a:pt x="200" y="28"/>
                </a:lnTo>
                <a:lnTo>
                  <a:pt x="206" y="28"/>
                </a:lnTo>
                <a:lnTo>
                  <a:pt x="212" y="28"/>
                </a:lnTo>
                <a:lnTo>
                  <a:pt x="218" y="30"/>
                </a:lnTo>
                <a:lnTo>
                  <a:pt x="222" y="36"/>
                </a:lnTo>
                <a:lnTo>
                  <a:pt x="222" y="42"/>
                </a:lnTo>
                <a:lnTo>
                  <a:pt x="222" y="48"/>
                </a:lnTo>
                <a:lnTo>
                  <a:pt x="220" y="52"/>
                </a:lnTo>
                <a:lnTo>
                  <a:pt x="214" y="56"/>
                </a:lnTo>
                <a:lnTo>
                  <a:pt x="208" y="58"/>
                </a:lnTo>
                <a:lnTo>
                  <a:pt x="202" y="58"/>
                </a:lnTo>
                <a:lnTo>
                  <a:pt x="198" y="54"/>
                </a:lnTo>
                <a:lnTo>
                  <a:pt x="194" y="50"/>
                </a:lnTo>
                <a:lnTo>
                  <a:pt x="296" y="6"/>
                </a:lnTo>
                <a:close/>
              </a:path>
            </a:pathLst>
          </a:custGeom>
          <a:solidFill>
            <a:srgbClr val="FFFFFF"/>
          </a:solidFill>
          <a:ln w="9525">
            <a:noFill/>
            <a:round/>
            <a:headEnd/>
            <a:tailEnd/>
          </a:ln>
        </p:spPr>
        <p:txBody>
          <a:bodyPr lIns="93212" tIns="46606" rIns="93212" bIns="46606"/>
          <a:lstStyle/>
          <a:p>
            <a:pPr defTabSz="698037"/>
            <a:endParaRPr lang="en-US" sz="1350">
              <a:solidFill>
                <a:srgbClr val="FFFFFF"/>
              </a:solidFill>
              <a:latin typeface="Segoe UI Light"/>
              <a:cs typeface="Arial" charset="0"/>
            </a:endParaRPr>
          </a:p>
        </p:txBody>
      </p:sp>
      <p:grpSp>
        <p:nvGrpSpPr>
          <p:cNvPr id="4" name="Group 167"/>
          <p:cNvGrpSpPr>
            <a:grpSpLocks/>
          </p:cNvGrpSpPr>
          <p:nvPr/>
        </p:nvGrpSpPr>
        <p:grpSpPr bwMode="auto">
          <a:xfrm>
            <a:off x="3033868" y="3315381"/>
            <a:ext cx="497804" cy="409171"/>
            <a:chOff x="2830513" y="1652588"/>
            <a:chExt cx="419100" cy="346075"/>
          </a:xfrm>
        </p:grpSpPr>
        <p:sp>
          <p:nvSpPr>
            <p:cNvPr id="68" name="AutoShape 3"/>
            <p:cNvSpPr>
              <a:spLocks noChangeAspect="1" noChangeArrowheads="1" noTextEdit="1"/>
            </p:cNvSpPr>
            <p:nvPr/>
          </p:nvSpPr>
          <p:spPr bwMode="auto">
            <a:xfrm>
              <a:off x="2830513" y="1652588"/>
              <a:ext cx="419100" cy="346075"/>
            </a:xfrm>
            <a:prstGeom prst="rect">
              <a:avLst/>
            </a:prstGeom>
            <a:noFill/>
            <a:ln w="9525">
              <a:noFill/>
              <a:miter lim="800000"/>
              <a:headEnd/>
              <a:tailEnd/>
            </a:ln>
          </p:spPr>
          <p:txBody>
            <a:bodyPr/>
            <a:lstStyle/>
            <a:p>
              <a:pPr defTabSz="698037">
                <a:defRPr/>
              </a:pPr>
              <a:endParaRPr lang="en-US" sz="1071" kern="0">
                <a:solidFill>
                  <a:srgbClr val="FFFFFF"/>
                </a:solidFill>
                <a:latin typeface="Segoe UI Light"/>
                <a:cs typeface="Arial" charset="0"/>
              </a:endParaRPr>
            </a:p>
          </p:txBody>
        </p:sp>
        <p:sp>
          <p:nvSpPr>
            <p:cNvPr id="45112" name="Freeform 5"/>
            <p:cNvSpPr>
              <a:spLocks/>
            </p:cNvSpPr>
            <p:nvPr/>
          </p:nvSpPr>
          <p:spPr bwMode="auto">
            <a:xfrm>
              <a:off x="2856068" y="1684423"/>
              <a:ext cx="161507" cy="224897"/>
            </a:xfrm>
            <a:custGeom>
              <a:avLst/>
              <a:gdLst>
                <a:gd name="T0" fmla="*/ 2147483647 w 102"/>
                <a:gd name="T1" fmla="*/ 2147483647 h 142"/>
                <a:gd name="T2" fmla="*/ 2147483647 w 102"/>
                <a:gd name="T3" fmla="*/ 2147483647 h 142"/>
                <a:gd name="T4" fmla="*/ 2147483647 w 102"/>
                <a:gd name="T5" fmla="*/ 2147483647 h 142"/>
                <a:gd name="T6" fmla="*/ 0 w 102"/>
                <a:gd name="T7" fmla="*/ 2147483647 h 142"/>
                <a:gd name="T8" fmla="*/ 0 w 102"/>
                <a:gd name="T9" fmla="*/ 2147483647 h 142"/>
                <a:gd name="T10" fmla="*/ 2147483647 w 102"/>
                <a:gd name="T11" fmla="*/ 2147483647 h 142"/>
                <a:gd name="T12" fmla="*/ 2147483647 w 102"/>
                <a:gd name="T13" fmla="*/ 0 h 142"/>
                <a:gd name="T14" fmla="*/ 2147483647 w 102"/>
                <a:gd name="T15" fmla="*/ 0 h 142"/>
                <a:gd name="T16" fmla="*/ 2147483647 w 102"/>
                <a:gd name="T17" fmla="*/ 2147483647 h 142"/>
                <a:gd name="T18" fmla="*/ 2147483647 w 102"/>
                <a:gd name="T19" fmla="*/ 2147483647 h 142"/>
                <a:gd name="T20" fmla="*/ 2147483647 w 102"/>
                <a:gd name="T21" fmla="*/ 2147483647 h 142"/>
                <a:gd name="T22" fmla="*/ 2147483647 w 102"/>
                <a:gd name="T23" fmla="*/ 2147483647 h 142"/>
                <a:gd name="T24" fmla="*/ 2147483647 w 102"/>
                <a:gd name="T25" fmla="*/ 2147483647 h 142"/>
                <a:gd name="T26" fmla="*/ 2147483647 w 102"/>
                <a:gd name="T27" fmla="*/ 2147483647 h 142"/>
                <a:gd name="T28" fmla="*/ 2147483647 w 102"/>
                <a:gd name="T29" fmla="*/ 2147483647 h 142"/>
                <a:gd name="T30" fmla="*/ 2147483647 w 102"/>
                <a:gd name="T31" fmla="*/ 2147483647 h 142"/>
                <a:gd name="T32" fmla="*/ 2147483647 w 102"/>
                <a:gd name="T33" fmla="*/ 2147483647 h 142"/>
                <a:gd name="T34" fmla="*/ 2147483647 w 102"/>
                <a:gd name="T35" fmla="*/ 2147483647 h 142"/>
                <a:gd name="T36" fmla="*/ 2147483647 w 102"/>
                <a:gd name="T37" fmla="*/ 2147483647 h 142"/>
                <a:gd name="T38" fmla="*/ 2147483647 w 102"/>
                <a:gd name="T39" fmla="*/ 2147483647 h 142"/>
                <a:gd name="T40" fmla="*/ 2147483647 w 102"/>
                <a:gd name="T41" fmla="*/ 2147483647 h 142"/>
                <a:gd name="T42" fmla="*/ 2147483647 w 102"/>
                <a:gd name="T43" fmla="*/ 2147483647 h 142"/>
                <a:gd name="T44" fmla="*/ 2147483647 w 102"/>
                <a:gd name="T45" fmla="*/ 2147483647 h 142"/>
                <a:gd name="T46" fmla="*/ 2147483647 w 102"/>
                <a:gd name="T47" fmla="*/ 2147483647 h 142"/>
                <a:gd name="T48" fmla="*/ 2147483647 w 102"/>
                <a:gd name="T49" fmla="*/ 2147483647 h 142"/>
                <a:gd name="T50" fmla="*/ 2147483647 w 102"/>
                <a:gd name="T51" fmla="*/ 2147483647 h 142"/>
                <a:gd name="T52" fmla="*/ 2147483647 w 102"/>
                <a:gd name="T53" fmla="*/ 2147483647 h 142"/>
                <a:gd name="T54" fmla="*/ 2147483647 w 102"/>
                <a:gd name="T55" fmla="*/ 2147483647 h 142"/>
                <a:gd name="T56" fmla="*/ 2147483647 w 102"/>
                <a:gd name="T57" fmla="*/ 2147483647 h 142"/>
                <a:gd name="T58" fmla="*/ 2147483647 w 102"/>
                <a:gd name="T59" fmla="*/ 2147483647 h 142"/>
                <a:gd name="T60" fmla="*/ 2147483647 w 102"/>
                <a:gd name="T61" fmla="*/ 2147483647 h 142"/>
                <a:gd name="T62" fmla="*/ 2147483647 w 102"/>
                <a:gd name="T63" fmla="*/ 2147483647 h 142"/>
                <a:gd name="T64" fmla="*/ 2147483647 w 102"/>
                <a:gd name="T65" fmla="*/ 2147483647 h 142"/>
                <a:gd name="T66" fmla="*/ 2147483647 w 102"/>
                <a:gd name="T67" fmla="*/ 2147483647 h 142"/>
                <a:gd name="T68" fmla="*/ 2147483647 w 102"/>
                <a:gd name="T69" fmla="*/ 2147483647 h 142"/>
                <a:gd name="T70" fmla="*/ 2147483647 w 102"/>
                <a:gd name="T71" fmla="*/ 2147483647 h 142"/>
                <a:gd name="T72" fmla="*/ 2147483647 w 102"/>
                <a:gd name="T73" fmla="*/ 2147483647 h 142"/>
                <a:gd name="T74" fmla="*/ 2147483647 w 102"/>
                <a:gd name="T75" fmla="*/ 2147483647 h 142"/>
                <a:gd name="T76" fmla="*/ 2147483647 w 102"/>
                <a:gd name="T77" fmla="*/ 2147483647 h 142"/>
                <a:gd name="T78" fmla="*/ 2147483647 w 102"/>
                <a:gd name="T79" fmla="*/ 2147483647 h 142"/>
                <a:gd name="T80" fmla="*/ 2147483647 w 102"/>
                <a:gd name="T81" fmla="*/ 2147483647 h 142"/>
                <a:gd name="T82" fmla="*/ 2147483647 w 102"/>
                <a:gd name="T83" fmla="*/ 2147483647 h 142"/>
                <a:gd name="T84" fmla="*/ 2147483647 w 102"/>
                <a:gd name="T85" fmla="*/ 2147483647 h 142"/>
                <a:gd name="T86" fmla="*/ 2147483647 w 102"/>
                <a:gd name="T87" fmla="*/ 2147483647 h 142"/>
                <a:gd name="T88" fmla="*/ 2147483647 w 102"/>
                <a:gd name="T89" fmla="*/ 2147483647 h 142"/>
                <a:gd name="T90" fmla="*/ 2147483647 w 102"/>
                <a:gd name="T91" fmla="*/ 2147483647 h 142"/>
                <a:gd name="T92" fmla="*/ 2147483647 w 102"/>
                <a:gd name="T93" fmla="*/ 2147483647 h 142"/>
                <a:gd name="T94" fmla="*/ 2147483647 w 102"/>
                <a:gd name="T95" fmla="*/ 2147483647 h 142"/>
                <a:gd name="T96" fmla="*/ 2147483647 w 102"/>
                <a:gd name="T97" fmla="*/ 2147483647 h 142"/>
                <a:gd name="T98" fmla="*/ 2147483647 w 102"/>
                <a:gd name="T99" fmla="*/ 2147483647 h 142"/>
                <a:gd name="T100" fmla="*/ 2147483647 w 102"/>
                <a:gd name="T101" fmla="*/ 2147483647 h 142"/>
                <a:gd name="T102" fmla="*/ 2147483647 w 102"/>
                <a:gd name="T103" fmla="*/ 2147483647 h 142"/>
                <a:gd name="T104" fmla="*/ 2147483647 w 102"/>
                <a:gd name="T105" fmla="*/ 2147483647 h 142"/>
                <a:gd name="T106" fmla="*/ 2147483647 w 102"/>
                <a:gd name="T107" fmla="*/ 2147483647 h 142"/>
                <a:gd name="T108" fmla="*/ 2147483647 w 102"/>
                <a:gd name="T109" fmla="*/ 2147483647 h 142"/>
                <a:gd name="T110" fmla="*/ 2147483647 w 102"/>
                <a:gd name="T111" fmla="*/ 2147483647 h 142"/>
                <a:gd name="T112" fmla="*/ 2147483647 w 102"/>
                <a:gd name="T113" fmla="*/ 2147483647 h 142"/>
                <a:gd name="T114" fmla="*/ 2147483647 w 102"/>
                <a:gd name="T115" fmla="*/ 2147483647 h 142"/>
                <a:gd name="T116" fmla="*/ 2147483647 w 102"/>
                <a:gd name="T117" fmla="*/ 2147483647 h 142"/>
                <a:gd name="T118" fmla="*/ 2147483647 w 102"/>
                <a:gd name="T119" fmla="*/ 2147483647 h 142"/>
                <a:gd name="T120" fmla="*/ 2147483647 w 102"/>
                <a:gd name="T121" fmla="*/ 2147483647 h 14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02"/>
                <a:gd name="T184" fmla="*/ 0 h 142"/>
                <a:gd name="T185" fmla="*/ 102 w 102"/>
                <a:gd name="T186" fmla="*/ 142 h 14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02" h="142">
                  <a:moveTo>
                    <a:pt x="94" y="142"/>
                  </a:moveTo>
                  <a:lnTo>
                    <a:pt x="6" y="142"/>
                  </a:lnTo>
                  <a:lnTo>
                    <a:pt x="2" y="140"/>
                  </a:lnTo>
                  <a:lnTo>
                    <a:pt x="0" y="134"/>
                  </a:lnTo>
                  <a:lnTo>
                    <a:pt x="0" y="8"/>
                  </a:lnTo>
                  <a:lnTo>
                    <a:pt x="2" y="2"/>
                  </a:lnTo>
                  <a:lnTo>
                    <a:pt x="6" y="0"/>
                  </a:lnTo>
                  <a:lnTo>
                    <a:pt x="94" y="0"/>
                  </a:lnTo>
                  <a:lnTo>
                    <a:pt x="100" y="2"/>
                  </a:lnTo>
                  <a:lnTo>
                    <a:pt x="102" y="8"/>
                  </a:lnTo>
                  <a:lnTo>
                    <a:pt x="102" y="134"/>
                  </a:lnTo>
                  <a:lnTo>
                    <a:pt x="100" y="140"/>
                  </a:lnTo>
                  <a:lnTo>
                    <a:pt x="94" y="142"/>
                  </a:lnTo>
                  <a:lnTo>
                    <a:pt x="86" y="74"/>
                  </a:lnTo>
                  <a:lnTo>
                    <a:pt x="88" y="72"/>
                  </a:lnTo>
                  <a:lnTo>
                    <a:pt x="90" y="70"/>
                  </a:lnTo>
                  <a:lnTo>
                    <a:pt x="88" y="66"/>
                  </a:lnTo>
                  <a:lnTo>
                    <a:pt x="86" y="66"/>
                  </a:lnTo>
                  <a:lnTo>
                    <a:pt x="18" y="66"/>
                  </a:lnTo>
                  <a:lnTo>
                    <a:pt x="14" y="66"/>
                  </a:lnTo>
                  <a:lnTo>
                    <a:pt x="14" y="70"/>
                  </a:lnTo>
                  <a:lnTo>
                    <a:pt x="14" y="72"/>
                  </a:lnTo>
                  <a:lnTo>
                    <a:pt x="18" y="74"/>
                  </a:lnTo>
                  <a:lnTo>
                    <a:pt x="86" y="74"/>
                  </a:lnTo>
                  <a:lnTo>
                    <a:pt x="94" y="142"/>
                  </a:lnTo>
                  <a:lnTo>
                    <a:pt x="86" y="48"/>
                  </a:lnTo>
                  <a:lnTo>
                    <a:pt x="88" y="46"/>
                  </a:lnTo>
                  <a:lnTo>
                    <a:pt x="90" y="44"/>
                  </a:lnTo>
                  <a:lnTo>
                    <a:pt x="88" y="40"/>
                  </a:lnTo>
                  <a:lnTo>
                    <a:pt x="86" y="40"/>
                  </a:lnTo>
                  <a:lnTo>
                    <a:pt x="18" y="40"/>
                  </a:lnTo>
                  <a:lnTo>
                    <a:pt x="14" y="40"/>
                  </a:lnTo>
                  <a:lnTo>
                    <a:pt x="14" y="44"/>
                  </a:lnTo>
                  <a:lnTo>
                    <a:pt x="14" y="46"/>
                  </a:lnTo>
                  <a:lnTo>
                    <a:pt x="18" y="48"/>
                  </a:lnTo>
                  <a:lnTo>
                    <a:pt x="86" y="48"/>
                  </a:lnTo>
                  <a:lnTo>
                    <a:pt x="94" y="142"/>
                  </a:lnTo>
                  <a:lnTo>
                    <a:pt x="86" y="100"/>
                  </a:lnTo>
                  <a:lnTo>
                    <a:pt x="18" y="100"/>
                  </a:lnTo>
                  <a:lnTo>
                    <a:pt x="14" y="100"/>
                  </a:lnTo>
                  <a:lnTo>
                    <a:pt x="14" y="96"/>
                  </a:lnTo>
                  <a:lnTo>
                    <a:pt x="14" y="94"/>
                  </a:lnTo>
                  <a:lnTo>
                    <a:pt x="18" y="92"/>
                  </a:lnTo>
                  <a:lnTo>
                    <a:pt x="86" y="92"/>
                  </a:lnTo>
                  <a:lnTo>
                    <a:pt x="88" y="94"/>
                  </a:lnTo>
                  <a:lnTo>
                    <a:pt x="90" y="96"/>
                  </a:lnTo>
                  <a:lnTo>
                    <a:pt x="88" y="100"/>
                  </a:lnTo>
                  <a:lnTo>
                    <a:pt x="86" y="100"/>
                  </a:lnTo>
                  <a:lnTo>
                    <a:pt x="94" y="142"/>
                  </a:lnTo>
                  <a:lnTo>
                    <a:pt x="86" y="128"/>
                  </a:lnTo>
                  <a:lnTo>
                    <a:pt x="18" y="128"/>
                  </a:lnTo>
                  <a:lnTo>
                    <a:pt x="14" y="126"/>
                  </a:lnTo>
                  <a:lnTo>
                    <a:pt x="14" y="124"/>
                  </a:lnTo>
                  <a:lnTo>
                    <a:pt x="14" y="120"/>
                  </a:lnTo>
                  <a:lnTo>
                    <a:pt x="18" y="120"/>
                  </a:lnTo>
                  <a:lnTo>
                    <a:pt x="86" y="120"/>
                  </a:lnTo>
                  <a:lnTo>
                    <a:pt x="88" y="120"/>
                  </a:lnTo>
                  <a:lnTo>
                    <a:pt x="90" y="124"/>
                  </a:lnTo>
                  <a:lnTo>
                    <a:pt x="88" y="126"/>
                  </a:lnTo>
                  <a:lnTo>
                    <a:pt x="86" y="128"/>
                  </a:lnTo>
                  <a:lnTo>
                    <a:pt x="94" y="142"/>
                  </a:lnTo>
                  <a:close/>
                </a:path>
              </a:pathLst>
            </a:custGeom>
            <a:solidFill>
              <a:srgbClr val="FFFFFF"/>
            </a:solidFill>
            <a:ln w="9525">
              <a:noFill/>
              <a:round/>
              <a:headEnd/>
              <a:tailEnd/>
            </a:ln>
          </p:spPr>
          <p:txBody>
            <a:bodyPr/>
            <a:lstStyle/>
            <a:p>
              <a:pPr defTabSz="698037"/>
              <a:endParaRPr lang="en-US" sz="1071">
                <a:solidFill>
                  <a:srgbClr val="FFFFFF"/>
                </a:solidFill>
                <a:latin typeface="Segoe UI Light"/>
                <a:cs typeface="Arial" charset="0"/>
              </a:endParaRPr>
            </a:p>
          </p:txBody>
        </p:sp>
        <p:sp>
          <p:nvSpPr>
            <p:cNvPr id="45113" name="Freeform 6"/>
            <p:cNvSpPr>
              <a:spLocks/>
            </p:cNvSpPr>
            <p:nvPr/>
          </p:nvSpPr>
          <p:spPr bwMode="auto">
            <a:xfrm>
              <a:off x="2830513" y="1652588"/>
              <a:ext cx="419100" cy="346075"/>
            </a:xfrm>
            <a:custGeom>
              <a:avLst/>
              <a:gdLst>
                <a:gd name="T0" fmla="*/ 2147483647 w 264"/>
                <a:gd name="T1" fmla="*/ 2147483647 h 218"/>
                <a:gd name="T2" fmla="*/ 2147483647 w 264"/>
                <a:gd name="T3" fmla="*/ 2147483647 h 218"/>
                <a:gd name="T4" fmla="*/ 2147483647 w 264"/>
                <a:gd name="T5" fmla="*/ 2147483647 h 218"/>
                <a:gd name="T6" fmla="*/ 2147483647 w 264"/>
                <a:gd name="T7" fmla="*/ 2147483647 h 218"/>
                <a:gd name="T8" fmla="*/ 2147483647 w 264"/>
                <a:gd name="T9" fmla="*/ 2147483647 h 218"/>
                <a:gd name="T10" fmla="*/ 2147483647 w 264"/>
                <a:gd name="T11" fmla="*/ 2147483647 h 218"/>
                <a:gd name="T12" fmla="*/ 2147483647 w 264"/>
                <a:gd name="T13" fmla="*/ 2147483647 h 218"/>
                <a:gd name="T14" fmla="*/ 2147483647 w 264"/>
                <a:gd name="T15" fmla="*/ 2147483647 h 218"/>
                <a:gd name="T16" fmla="*/ 2147483647 w 264"/>
                <a:gd name="T17" fmla="*/ 2147483647 h 218"/>
                <a:gd name="T18" fmla="*/ 2147483647 w 264"/>
                <a:gd name="T19" fmla="*/ 2147483647 h 218"/>
                <a:gd name="T20" fmla="*/ 2147483647 w 264"/>
                <a:gd name="T21" fmla="*/ 2147483647 h 218"/>
                <a:gd name="T22" fmla="*/ 2147483647 w 264"/>
                <a:gd name="T23" fmla="*/ 2147483647 h 218"/>
                <a:gd name="T24" fmla="*/ 2147483647 w 264"/>
                <a:gd name="T25" fmla="*/ 2147483647 h 218"/>
                <a:gd name="T26" fmla="*/ 2147483647 w 264"/>
                <a:gd name="T27" fmla="*/ 2147483647 h 218"/>
                <a:gd name="T28" fmla="*/ 2147483647 w 264"/>
                <a:gd name="T29" fmla="*/ 2147483647 h 218"/>
                <a:gd name="T30" fmla="*/ 2147483647 w 264"/>
                <a:gd name="T31" fmla="*/ 2147483647 h 218"/>
                <a:gd name="T32" fmla="*/ 2147483647 w 264"/>
                <a:gd name="T33" fmla="*/ 2147483647 h 218"/>
                <a:gd name="T34" fmla="*/ 2147483647 w 264"/>
                <a:gd name="T35" fmla="*/ 2147483647 h 218"/>
                <a:gd name="T36" fmla="*/ 2147483647 w 264"/>
                <a:gd name="T37" fmla="*/ 2147483647 h 218"/>
                <a:gd name="T38" fmla="*/ 2147483647 w 264"/>
                <a:gd name="T39" fmla="*/ 2147483647 h 218"/>
                <a:gd name="T40" fmla="*/ 2147483647 w 264"/>
                <a:gd name="T41" fmla="*/ 2147483647 h 218"/>
                <a:gd name="T42" fmla="*/ 2147483647 w 264"/>
                <a:gd name="T43" fmla="*/ 2147483647 h 218"/>
                <a:gd name="T44" fmla="*/ 2147483647 w 264"/>
                <a:gd name="T45" fmla="*/ 2147483647 h 218"/>
                <a:gd name="T46" fmla="*/ 2147483647 w 264"/>
                <a:gd name="T47" fmla="*/ 2147483647 h 218"/>
                <a:gd name="T48" fmla="*/ 2147483647 w 264"/>
                <a:gd name="T49" fmla="*/ 2147483647 h 218"/>
                <a:gd name="T50" fmla="*/ 2147483647 w 264"/>
                <a:gd name="T51" fmla="*/ 2147483647 h 218"/>
                <a:gd name="T52" fmla="*/ 2147483647 w 264"/>
                <a:gd name="T53" fmla="*/ 2147483647 h 218"/>
                <a:gd name="T54" fmla="*/ 2147483647 w 264"/>
                <a:gd name="T55" fmla="*/ 2147483647 h 218"/>
                <a:gd name="T56" fmla="*/ 2147483647 w 264"/>
                <a:gd name="T57" fmla="*/ 2147483647 h 218"/>
                <a:gd name="T58" fmla="*/ 2147483647 w 264"/>
                <a:gd name="T59" fmla="*/ 2147483647 h 218"/>
                <a:gd name="T60" fmla="*/ 2147483647 w 264"/>
                <a:gd name="T61" fmla="*/ 2147483647 h 218"/>
                <a:gd name="T62" fmla="*/ 2147483647 w 264"/>
                <a:gd name="T63" fmla="*/ 2147483647 h 218"/>
                <a:gd name="T64" fmla="*/ 2147483647 w 264"/>
                <a:gd name="T65" fmla="*/ 2147483647 h 218"/>
                <a:gd name="T66" fmla="*/ 2147483647 w 264"/>
                <a:gd name="T67" fmla="*/ 2147483647 h 218"/>
                <a:gd name="T68" fmla="*/ 0 w 264"/>
                <a:gd name="T69" fmla="*/ 2147483647 h 218"/>
                <a:gd name="T70" fmla="*/ 2147483647 w 264"/>
                <a:gd name="T71" fmla="*/ 2147483647 h 218"/>
                <a:gd name="T72" fmla="*/ 2147483647 w 264"/>
                <a:gd name="T73" fmla="*/ 0 h 218"/>
                <a:gd name="T74" fmla="*/ 2147483647 w 264"/>
                <a:gd name="T75" fmla="*/ 2147483647 h 218"/>
                <a:gd name="T76" fmla="*/ 2147483647 w 264"/>
                <a:gd name="T77" fmla="*/ 2147483647 h 218"/>
                <a:gd name="T78" fmla="*/ 2147483647 w 264"/>
                <a:gd name="T79" fmla="*/ 2147483647 h 218"/>
                <a:gd name="T80" fmla="*/ 2147483647 w 264"/>
                <a:gd name="T81" fmla="*/ 2147483647 h 21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264"/>
                <a:gd name="T124" fmla="*/ 0 h 218"/>
                <a:gd name="T125" fmla="*/ 264 w 264"/>
                <a:gd name="T126" fmla="*/ 218 h 21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264" h="218">
                  <a:moveTo>
                    <a:pt x="238" y="116"/>
                  </a:moveTo>
                  <a:lnTo>
                    <a:pt x="172" y="108"/>
                  </a:lnTo>
                  <a:lnTo>
                    <a:pt x="198" y="168"/>
                  </a:lnTo>
                  <a:lnTo>
                    <a:pt x="206" y="144"/>
                  </a:lnTo>
                  <a:lnTo>
                    <a:pt x="254" y="180"/>
                  </a:lnTo>
                  <a:lnTo>
                    <a:pt x="256" y="180"/>
                  </a:lnTo>
                  <a:lnTo>
                    <a:pt x="260" y="178"/>
                  </a:lnTo>
                  <a:lnTo>
                    <a:pt x="262" y="176"/>
                  </a:lnTo>
                  <a:lnTo>
                    <a:pt x="262" y="174"/>
                  </a:lnTo>
                  <a:lnTo>
                    <a:pt x="264" y="172"/>
                  </a:lnTo>
                  <a:lnTo>
                    <a:pt x="262" y="168"/>
                  </a:lnTo>
                  <a:lnTo>
                    <a:pt x="216" y="134"/>
                  </a:lnTo>
                  <a:lnTo>
                    <a:pt x="238" y="116"/>
                  </a:lnTo>
                  <a:lnTo>
                    <a:pt x="156" y="14"/>
                  </a:lnTo>
                  <a:lnTo>
                    <a:pt x="176" y="14"/>
                  </a:lnTo>
                  <a:lnTo>
                    <a:pt x="176" y="16"/>
                  </a:lnTo>
                  <a:lnTo>
                    <a:pt x="156" y="16"/>
                  </a:lnTo>
                  <a:lnTo>
                    <a:pt x="156" y="14"/>
                  </a:lnTo>
                  <a:lnTo>
                    <a:pt x="238" y="116"/>
                  </a:lnTo>
                  <a:lnTo>
                    <a:pt x="156" y="18"/>
                  </a:lnTo>
                  <a:lnTo>
                    <a:pt x="176" y="18"/>
                  </a:lnTo>
                  <a:lnTo>
                    <a:pt x="176" y="32"/>
                  </a:lnTo>
                  <a:lnTo>
                    <a:pt x="156" y="32"/>
                  </a:lnTo>
                  <a:lnTo>
                    <a:pt x="156" y="18"/>
                  </a:lnTo>
                  <a:lnTo>
                    <a:pt x="238" y="116"/>
                  </a:lnTo>
                  <a:lnTo>
                    <a:pt x="142" y="30"/>
                  </a:lnTo>
                  <a:lnTo>
                    <a:pt x="118" y="30"/>
                  </a:lnTo>
                  <a:lnTo>
                    <a:pt x="118" y="28"/>
                  </a:lnTo>
                  <a:lnTo>
                    <a:pt x="142" y="28"/>
                  </a:lnTo>
                  <a:lnTo>
                    <a:pt x="142" y="30"/>
                  </a:lnTo>
                  <a:lnTo>
                    <a:pt x="238" y="116"/>
                  </a:lnTo>
                  <a:lnTo>
                    <a:pt x="192" y="30"/>
                  </a:lnTo>
                  <a:lnTo>
                    <a:pt x="198" y="22"/>
                  </a:lnTo>
                  <a:lnTo>
                    <a:pt x="192" y="16"/>
                  </a:lnTo>
                  <a:lnTo>
                    <a:pt x="198" y="16"/>
                  </a:lnTo>
                  <a:lnTo>
                    <a:pt x="200" y="20"/>
                  </a:lnTo>
                  <a:lnTo>
                    <a:pt x="202" y="16"/>
                  </a:lnTo>
                  <a:lnTo>
                    <a:pt x="206" y="16"/>
                  </a:lnTo>
                  <a:lnTo>
                    <a:pt x="202" y="22"/>
                  </a:lnTo>
                  <a:lnTo>
                    <a:pt x="208" y="30"/>
                  </a:lnTo>
                  <a:lnTo>
                    <a:pt x="202" y="30"/>
                  </a:lnTo>
                  <a:lnTo>
                    <a:pt x="200" y="26"/>
                  </a:lnTo>
                  <a:lnTo>
                    <a:pt x="196" y="30"/>
                  </a:lnTo>
                  <a:lnTo>
                    <a:pt x="192" y="30"/>
                  </a:lnTo>
                  <a:lnTo>
                    <a:pt x="238" y="116"/>
                  </a:lnTo>
                  <a:lnTo>
                    <a:pt x="216" y="40"/>
                  </a:lnTo>
                  <a:lnTo>
                    <a:pt x="8" y="40"/>
                  </a:lnTo>
                  <a:lnTo>
                    <a:pt x="8" y="196"/>
                  </a:lnTo>
                  <a:lnTo>
                    <a:pt x="10" y="202"/>
                  </a:lnTo>
                  <a:lnTo>
                    <a:pt x="12" y="206"/>
                  </a:lnTo>
                  <a:lnTo>
                    <a:pt x="18" y="210"/>
                  </a:lnTo>
                  <a:lnTo>
                    <a:pt x="24" y="210"/>
                  </a:lnTo>
                  <a:lnTo>
                    <a:pt x="202" y="210"/>
                  </a:lnTo>
                  <a:lnTo>
                    <a:pt x="208" y="210"/>
                  </a:lnTo>
                  <a:lnTo>
                    <a:pt x="212" y="206"/>
                  </a:lnTo>
                  <a:lnTo>
                    <a:pt x="216" y="202"/>
                  </a:lnTo>
                  <a:lnTo>
                    <a:pt x="216" y="196"/>
                  </a:lnTo>
                  <a:lnTo>
                    <a:pt x="216" y="162"/>
                  </a:lnTo>
                  <a:lnTo>
                    <a:pt x="224" y="168"/>
                  </a:lnTo>
                  <a:lnTo>
                    <a:pt x="224" y="196"/>
                  </a:lnTo>
                  <a:lnTo>
                    <a:pt x="222" y="204"/>
                  </a:lnTo>
                  <a:lnTo>
                    <a:pt x="218" y="212"/>
                  </a:lnTo>
                  <a:lnTo>
                    <a:pt x="210" y="216"/>
                  </a:lnTo>
                  <a:lnTo>
                    <a:pt x="202" y="218"/>
                  </a:lnTo>
                  <a:lnTo>
                    <a:pt x="24" y="218"/>
                  </a:lnTo>
                  <a:lnTo>
                    <a:pt x="14" y="216"/>
                  </a:lnTo>
                  <a:lnTo>
                    <a:pt x="8" y="212"/>
                  </a:lnTo>
                  <a:lnTo>
                    <a:pt x="2" y="204"/>
                  </a:lnTo>
                  <a:lnTo>
                    <a:pt x="0" y="196"/>
                  </a:lnTo>
                  <a:lnTo>
                    <a:pt x="0" y="24"/>
                  </a:lnTo>
                  <a:lnTo>
                    <a:pt x="2" y="14"/>
                  </a:lnTo>
                  <a:lnTo>
                    <a:pt x="8" y="8"/>
                  </a:lnTo>
                  <a:lnTo>
                    <a:pt x="14" y="2"/>
                  </a:lnTo>
                  <a:lnTo>
                    <a:pt x="24" y="0"/>
                  </a:lnTo>
                  <a:lnTo>
                    <a:pt x="202" y="0"/>
                  </a:lnTo>
                  <a:lnTo>
                    <a:pt x="210" y="2"/>
                  </a:lnTo>
                  <a:lnTo>
                    <a:pt x="218" y="8"/>
                  </a:lnTo>
                  <a:lnTo>
                    <a:pt x="222" y="14"/>
                  </a:lnTo>
                  <a:lnTo>
                    <a:pt x="224" y="24"/>
                  </a:lnTo>
                  <a:lnTo>
                    <a:pt x="224" y="108"/>
                  </a:lnTo>
                  <a:lnTo>
                    <a:pt x="216" y="106"/>
                  </a:lnTo>
                  <a:lnTo>
                    <a:pt x="216" y="40"/>
                  </a:lnTo>
                  <a:lnTo>
                    <a:pt x="238" y="116"/>
                  </a:lnTo>
                  <a:close/>
                </a:path>
              </a:pathLst>
            </a:custGeom>
            <a:solidFill>
              <a:srgbClr val="FFFFFF"/>
            </a:solidFill>
            <a:ln w="9525">
              <a:noFill/>
              <a:round/>
              <a:headEnd/>
              <a:tailEnd/>
            </a:ln>
          </p:spPr>
          <p:txBody>
            <a:bodyPr/>
            <a:lstStyle/>
            <a:p>
              <a:pPr defTabSz="698037"/>
              <a:endParaRPr lang="en-US" sz="1071">
                <a:solidFill>
                  <a:srgbClr val="FFFFFF"/>
                </a:solidFill>
                <a:latin typeface="Segoe UI Light"/>
                <a:cs typeface="Arial" charset="0"/>
              </a:endParaRPr>
            </a:p>
          </p:txBody>
        </p:sp>
      </p:grpSp>
      <p:grpSp>
        <p:nvGrpSpPr>
          <p:cNvPr id="5" name="Group 11"/>
          <p:cNvGrpSpPr>
            <a:grpSpLocks/>
          </p:cNvGrpSpPr>
          <p:nvPr/>
        </p:nvGrpSpPr>
        <p:grpSpPr bwMode="auto">
          <a:xfrm>
            <a:off x="6742747" y="1865440"/>
            <a:ext cx="1946290" cy="1256650"/>
            <a:chOff x="4294" y="1066"/>
            <a:chExt cx="1604" cy="1350"/>
          </a:xfrm>
          <a:solidFill>
            <a:schemeClr val="accent3">
              <a:lumMod val="75000"/>
            </a:schemeClr>
          </a:solidFill>
        </p:grpSpPr>
        <p:sp>
          <p:nvSpPr>
            <p:cNvPr id="77" name="Right Arrow 76"/>
            <p:cNvSpPr>
              <a:spLocks noChangeArrowheads="1"/>
            </p:cNvSpPr>
            <p:nvPr/>
          </p:nvSpPr>
          <p:spPr bwMode="auto">
            <a:xfrm>
              <a:off x="4294" y="1066"/>
              <a:ext cx="1604" cy="1350"/>
            </a:xfrm>
            <a:prstGeom prst="rightArrow">
              <a:avLst>
                <a:gd name="adj1" fmla="val 50000"/>
                <a:gd name="adj2" fmla="val 49985"/>
              </a:avLst>
            </a:prstGeom>
            <a:grpFill/>
            <a:ln w="9525" algn="ctr">
              <a:noFill/>
              <a:miter lim="800000"/>
              <a:headEnd/>
              <a:tailEnd/>
            </a:ln>
          </p:spPr>
          <p:txBody>
            <a:bodyPr lIns="84003" tIns="0" rIns="0" bIns="42001" anchor="ctr"/>
            <a:lstStyle/>
            <a:p>
              <a:pPr defTabSz="838858">
                <a:defRPr/>
              </a:pPr>
              <a:endParaRPr lang="en-US" sz="1224" b="1">
                <a:latin typeface="Segoe UI Light"/>
              </a:endParaRPr>
            </a:p>
          </p:txBody>
        </p:sp>
        <p:sp>
          <p:nvSpPr>
            <p:cNvPr id="45109" name="Text Box 13"/>
            <p:cNvSpPr txBox="1">
              <a:spLocks noChangeArrowheads="1"/>
            </p:cNvSpPr>
            <p:nvPr/>
          </p:nvSpPr>
          <p:spPr bwMode="auto">
            <a:xfrm>
              <a:off x="4584" y="1800"/>
              <a:ext cx="879" cy="149"/>
            </a:xfrm>
            <a:prstGeom prst="rect">
              <a:avLst/>
            </a:prstGeom>
            <a:grpFill/>
            <a:ln w="9525">
              <a:noFill/>
              <a:miter lim="800000"/>
              <a:headEnd/>
              <a:tailEnd/>
            </a:ln>
          </p:spPr>
          <p:txBody>
            <a:bodyPr lIns="84003" tIns="0" rIns="84003" bIns="42001" anchor="ctr"/>
            <a:lstStyle/>
            <a:p>
              <a:pPr algn="ctr" defTabSz="838858"/>
              <a:r>
                <a:rPr lang="en-US" sz="1071" b="1" dirty="0">
                  <a:latin typeface="Segoe UI"/>
                </a:rPr>
                <a:t>Deploy</a:t>
              </a:r>
            </a:p>
          </p:txBody>
        </p:sp>
        <p:sp>
          <p:nvSpPr>
            <p:cNvPr id="45110" name="Text Box 14"/>
            <p:cNvSpPr txBox="1">
              <a:spLocks noChangeArrowheads="1"/>
            </p:cNvSpPr>
            <p:nvPr/>
          </p:nvSpPr>
          <p:spPr bwMode="auto">
            <a:xfrm>
              <a:off x="4584" y="1559"/>
              <a:ext cx="879" cy="149"/>
            </a:xfrm>
            <a:prstGeom prst="rect">
              <a:avLst/>
            </a:prstGeom>
            <a:grpFill/>
            <a:ln w="9525">
              <a:noFill/>
              <a:miter lim="800000"/>
              <a:headEnd/>
              <a:tailEnd/>
            </a:ln>
          </p:spPr>
          <p:txBody>
            <a:bodyPr lIns="84003" tIns="0" rIns="84003" bIns="42001" anchor="ctr"/>
            <a:lstStyle/>
            <a:p>
              <a:pPr algn="ctr" defTabSz="838858"/>
              <a:r>
                <a:rPr lang="en-US" sz="1071" b="1" dirty="0">
                  <a:latin typeface="Segoe UI"/>
                </a:rPr>
                <a:t>Configure</a:t>
              </a:r>
            </a:p>
          </p:txBody>
        </p:sp>
      </p:grpSp>
      <p:grpSp>
        <p:nvGrpSpPr>
          <p:cNvPr id="7" name="Group 43"/>
          <p:cNvGrpSpPr>
            <a:grpSpLocks/>
          </p:cNvGrpSpPr>
          <p:nvPr/>
        </p:nvGrpSpPr>
        <p:grpSpPr bwMode="auto">
          <a:xfrm>
            <a:off x="3764668" y="3020100"/>
            <a:ext cx="1431489" cy="1304003"/>
            <a:chOff x="1824" y="1824"/>
            <a:chExt cx="1275" cy="1074"/>
          </a:xfrm>
          <a:solidFill>
            <a:schemeClr val="accent3">
              <a:lumMod val="75000"/>
            </a:schemeClr>
          </a:solidFill>
        </p:grpSpPr>
        <p:sp>
          <p:nvSpPr>
            <p:cNvPr id="3" name="Right Arrow 57"/>
            <p:cNvSpPr>
              <a:spLocks noChangeArrowheads="1"/>
            </p:cNvSpPr>
            <p:nvPr/>
          </p:nvSpPr>
          <p:spPr bwMode="auto">
            <a:xfrm rot="10800000" flipH="1">
              <a:off x="1824" y="1824"/>
              <a:ext cx="1275" cy="1074"/>
            </a:xfrm>
            <a:prstGeom prst="rightArrow">
              <a:avLst>
                <a:gd name="adj1" fmla="val 50000"/>
                <a:gd name="adj2" fmla="val 59358"/>
              </a:avLst>
            </a:prstGeom>
            <a:grpFill/>
            <a:ln w="9525" algn="ctr">
              <a:noFill/>
              <a:miter lim="800000"/>
              <a:headEnd/>
              <a:tailEnd/>
            </a:ln>
            <a:effectLst/>
          </p:spPr>
          <p:txBody>
            <a:bodyPr rot="10800000" lIns="84003" tIns="0" rIns="0" bIns="42001" anchor="ctr"/>
            <a:lstStyle/>
            <a:p>
              <a:pPr defTabSz="838858">
                <a:defRPr/>
              </a:pPr>
              <a:endParaRPr lang="en-US" sz="1224" b="1">
                <a:latin typeface="Segoe UI Light"/>
              </a:endParaRPr>
            </a:p>
          </p:txBody>
        </p:sp>
        <p:sp>
          <p:nvSpPr>
            <p:cNvPr id="45107" name="Freeform 262"/>
            <p:cNvSpPr>
              <a:spLocks/>
            </p:cNvSpPr>
            <p:nvPr/>
          </p:nvSpPr>
          <p:spPr bwMode="gray">
            <a:xfrm>
              <a:off x="2683" y="2269"/>
              <a:ext cx="196" cy="184"/>
            </a:xfrm>
            <a:custGeom>
              <a:avLst/>
              <a:gdLst>
                <a:gd name="T0" fmla="*/ 202954 w 210"/>
                <a:gd name="T1" fmla="*/ 2670 h 206"/>
                <a:gd name="T2" fmla="*/ 5799 w 210"/>
                <a:gd name="T3" fmla="*/ 136164 h 206"/>
                <a:gd name="T4" fmla="*/ 0 w 210"/>
                <a:gd name="T5" fmla="*/ 138835 h 206"/>
                <a:gd name="T6" fmla="*/ 5799 w 210"/>
                <a:gd name="T7" fmla="*/ 141505 h 206"/>
                <a:gd name="T8" fmla="*/ 295734 w 210"/>
                <a:gd name="T9" fmla="*/ 224272 h 206"/>
                <a:gd name="T10" fmla="*/ 301533 w 210"/>
                <a:gd name="T11" fmla="*/ 226942 h 206"/>
                <a:gd name="T12" fmla="*/ 298633 w 210"/>
                <a:gd name="T13" fmla="*/ 221601 h 206"/>
                <a:gd name="T14" fmla="*/ 205854 w 210"/>
                <a:gd name="T15" fmla="*/ 8009 h 206"/>
                <a:gd name="T16" fmla="*/ 202954 w 210"/>
                <a:gd name="T17" fmla="*/ 0 h 206"/>
                <a:gd name="T18" fmla="*/ 202954 w 210"/>
                <a:gd name="T19" fmla="*/ 8009 h 206"/>
                <a:gd name="T20" fmla="*/ 165263 w 210"/>
                <a:gd name="T21" fmla="*/ 130825 h 206"/>
                <a:gd name="T22" fmla="*/ 168162 w 210"/>
                <a:gd name="T23" fmla="*/ 133495 h 206"/>
                <a:gd name="T24" fmla="*/ 295734 w 210"/>
                <a:gd name="T25" fmla="*/ 218931 h 206"/>
                <a:gd name="T26" fmla="*/ 298633 w 210"/>
                <a:gd name="T27" fmla="*/ 216262 h 206"/>
                <a:gd name="T28" fmla="*/ 84081 w 210"/>
                <a:gd name="T29" fmla="*/ 269660 h 206"/>
                <a:gd name="T30" fmla="*/ 89880 w 210"/>
                <a:gd name="T31" fmla="*/ 272330 h 206"/>
                <a:gd name="T32" fmla="*/ 8698 w 210"/>
                <a:gd name="T33" fmla="*/ 136164 h 206"/>
                <a:gd name="T34" fmla="*/ 5799 w 210"/>
                <a:gd name="T35" fmla="*/ 141505 h 206"/>
                <a:gd name="T36" fmla="*/ 168162 w 210"/>
                <a:gd name="T37" fmla="*/ 130825 h 206"/>
                <a:gd name="T38" fmla="*/ 165263 w 210"/>
                <a:gd name="T39" fmla="*/ 128155 h 206"/>
                <a:gd name="T40" fmla="*/ 86980 w 210"/>
                <a:gd name="T41" fmla="*/ 266990 h 206"/>
                <a:gd name="T42" fmla="*/ 92779 w 210"/>
                <a:gd name="T43" fmla="*/ 269660 h 206"/>
                <a:gd name="T44" fmla="*/ 171061 w 210"/>
                <a:gd name="T45" fmla="*/ 128155 h 206"/>
                <a:gd name="T46" fmla="*/ 173961 w 210"/>
                <a:gd name="T47" fmla="*/ 125485 h 206"/>
                <a:gd name="T48" fmla="*/ 168162 w 210"/>
                <a:gd name="T49" fmla="*/ 125485 h 206"/>
                <a:gd name="T50" fmla="*/ 5799 w 210"/>
                <a:gd name="T51" fmla="*/ 136164 h 206"/>
                <a:gd name="T52" fmla="*/ 2899 w 210"/>
                <a:gd name="T53" fmla="*/ 136164 h 206"/>
                <a:gd name="T54" fmla="*/ 2899 w 210"/>
                <a:gd name="T55" fmla="*/ 138835 h 206"/>
                <a:gd name="T56" fmla="*/ 84081 w 210"/>
                <a:gd name="T57" fmla="*/ 275000 h 206"/>
                <a:gd name="T58" fmla="*/ 86980 w 210"/>
                <a:gd name="T59" fmla="*/ 275000 h 206"/>
                <a:gd name="T60" fmla="*/ 298633 w 210"/>
                <a:gd name="T61" fmla="*/ 221601 h 206"/>
                <a:gd name="T62" fmla="*/ 304432 w 210"/>
                <a:gd name="T63" fmla="*/ 218931 h 206"/>
                <a:gd name="T64" fmla="*/ 298633 w 210"/>
                <a:gd name="T65" fmla="*/ 216262 h 206"/>
                <a:gd name="T66" fmla="*/ 171061 w 210"/>
                <a:gd name="T67" fmla="*/ 128155 h 206"/>
                <a:gd name="T68" fmla="*/ 171061 w 210"/>
                <a:gd name="T69" fmla="*/ 130825 h 206"/>
                <a:gd name="T70" fmla="*/ 208753 w 210"/>
                <a:gd name="T71" fmla="*/ 8009 h 206"/>
                <a:gd name="T72" fmla="*/ 202954 w 210"/>
                <a:gd name="T73" fmla="*/ 8009 h 206"/>
                <a:gd name="T74" fmla="*/ 292834 w 210"/>
                <a:gd name="T75" fmla="*/ 224272 h 206"/>
                <a:gd name="T76" fmla="*/ 295734 w 210"/>
                <a:gd name="T77" fmla="*/ 218931 h 206"/>
                <a:gd name="T78" fmla="*/ 5799 w 210"/>
                <a:gd name="T79" fmla="*/ 136164 h 206"/>
                <a:gd name="T80" fmla="*/ 8698 w 210"/>
                <a:gd name="T81" fmla="*/ 141505 h 206"/>
                <a:gd name="T82" fmla="*/ 205854 w 210"/>
                <a:gd name="T83" fmla="*/ 5340 h 206"/>
                <a:gd name="T84" fmla="*/ 202954 w 210"/>
                <a:gd name="T85" fmla="*/ 2670 h 20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10"/>
                <a:gd name="T130" fmla="*/ 0 h 206"/>
                <a:gd name="T131" fmla="*/ 210 w 210"/>
                <a:gd name="T132" fmla="*/ 206 h 20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10" h="206">
                  <a:moveTo>
                    <a:pt x="140" y="2"/>
                  </a:moveTo>
                  <a:lnTo>
                    <a:pt x="4" y="102"/>
                  </a:lnTo>
                  <a:lnTo>
                    <a:pt x="0" y="104"/>
                  </a:lnTo>
                  <a:lnTo>
                    <a:pt x="4" y="106"/>
                  </a:lnTo>
                  <a:lnTo>
                    <a:pt x="204" y="168"/>
                  </a:lnTo>
                  <a:lnTo>
                    <a:pt x="208" y="170"/>
                  </a:lnTo>
                  <a:lnTo>
                    <a:pt x="206" y="166"/>
                  </a:lnTo>
                  <a:lnTo>
                    <a:pt x="142" y="6"/>
                  </a:lnTo>
                  <a:lnTo>
                    <a:pt x="140" y="0"/>
                  </a:lnTo>
                  <a:lnTo>
                    <a:pt x="140" y="6"/>
                  </a:lnTo>
                  <a:lnTo>
                    <a:pt x="114" y="98"/>
                  </a:lnTo>
                  <a:lnTo>
                    <a:pt x="116" y="100"/>
                  </a:lnTo>
                  <a:lnTo>
                    <a:pt x="204" y="164"/>
                  </a:lnTo>
                  <a:lnTo>
                    <a:pt x="206" y="162"/>
                  </a:lnTo>
                  <a:lnTo>
                    <a:pt x="58" y="202"/>
                  </a:lnTo>
                  <a:lnTo>
                    <a:pt x="62" y="204"/>
                  </a:lnTo>
                  <a:lnTo>
                    <a:pt x="6" y="102"/>
                  </a:lnTo>
                  <a:lnTo>
                    <a:pt x="4" y="106"/>
                  </a:lnTo>
                  <a:lnTo>
                    <a:pt x="116" y="98"/>
                  </a:lnTo>
                  <a:lnTo>
                    <a:pt x="114" y="96"/>
                  </a:lnTo>
                  <a:lnTo>
                    <a:pt x="60" y="200"/>
                  </a:lnTo>
                  <a:lnTo>
                    <a:pt x="64" y="202"/>
                  </a:lnTo>
                  <a:lnTo>
                    <a:pt x="118" y="96"/>
                  </a:lnTo>
                  <a:lnTo>
                    <a:pt x="120" y="94"/>
                  </a:lnTo>
                  <a:lnTo>
                    <a:pt x="116" y="94"/>
                  </a:lnTo>
                  <a:lnTo>
                    <a:pt x="4" y="102"/>
                  </a:lnTo>
                  <a:lnTo>
                    <a:pt x="2" y="102"/>
                  </a:lnTo>
                  <a:lnTo>
                    <a:pt x="2" y="104"/>
                  </a:lnTo>
                  <a:lnTo>
                    <a:pt x="58" y="206"/>
                  </a:lnTo>
                  <a:lnTo>
                    <a:pt x="60" y="206"/>
                  </a:lnTo>
                  <a:lnTo>
                    <a:pt x="206" y="166"/>
                  </a:lnTo>
                  <a:lnTo>
                    <a:pt x="210" y="164"/>
                  </a:lnTo>
                  <a:lnTo>
                    <a:pt x="206" y="162"/>
                  </a:lnTo>
                  <a:lnTo>
                    <a:pt x="118" y="96"/>
                  </a:lnTo>
                  <a:lnTo>
                    <a:pt x="118" y="98"/>
                  </a:lnTo>
                  <a:lnTo>
                    <a:pt x="144" y="6"/>
                  </a:lnTo>
                  <a:lnTo>
                    <a:pt x="140" y="6"/>
                  </a:lnTo>
                  <a:lnTo>
                    <a:pt x="202" y="168"/>
                  </a:lnTo>
                  <a:lnTo>
                    <a:pt x="204" y="164"/>
                  </a:lnTo>
                  <a:lnTo>
                    <a:pt x="4" y="102"/>
                  </a:lnTo>
                  <a:lnTo>
                    <a:pt x="6" y="106"/>
                  </a:lnTo>
                  <a:lnTo>
                    <a:pt x="142" y="4"/>
                  </a:lnTo>
                  <a:lnTo>
                    <a:pt x="140" y="2"/>
                  </a:lnTo>
                  <a:close/>
                </a:path>
              </a:pathLst>
            </a:custGeom>
            <a:grpFill/>
            <a:ln w="9525">
              <a:noFill/>
              <a:miter lim="800000"/>
              <a:headEnd/>
              <a:tailEnd/>
            </a:ln>
          </p:spPr>
          <p:txBody>
            <a:bodyPr anchor="ctr"/>
            <a:lstStyle/>
            <a:p>
              <a:pPr defTabSz="698037"/>
              <a:endParaRPr lang="en-US" sz="1350">
                <a:latin typeface="Segoe UI Light"/>
                <a:cs typeface="Arial" charset="0"/>
              </a:endParaRPr>
            </a:p>
          </p:txBody>
        </p:sp>
        <p:sp>
          <p:nvSpPr>
            <p:cNvPr id="45105" name="Text Box 44"/>
            <p:cNvSpPr txBox="1">
              <a:spLocks noChangeArrowheads="1"/>
            </p:cNvSpPr>
            <p:nvPr/>
          </p:nvSpPr>
          <p:spPr bwMode="auto">
            <a:xfrm>
              <a:off x="2063" y="2208"/>
              <a:ext cx="684" cy="316"/>
            </a:xfrm>
            <a:prstGeom prst="rect">
              <a:avLst/>
            </a:prstGeom>
            <a:grpFill/>
            <a:ln w="9525" algn="ctr">
              <a:noFill/>
              <a:miter lim="800000"/>
              <a:headEnd/>
              <a:tailEnd/>
            </a:ln>
          </p:spPr>
          <p:txBody>
            <a:bodyPr lIns="84003" tIns="0" rIns="0" bIns="42001" anchor="ctr"/>
            <a:lstStyle/>
            <a:p>
              <a:pPr algn="ctr" defTabSz="838858"/>
              <a:r>
                <a:rPr lang="en-US" sz="1224" b="1" dirty="0">
                  <a:latin typeface="Segoe UI"/>
                </a:rPr>
                <a:t>Service Model</a:t>
              </a:r>
            </a:p>
          </p:txBody>
        </p:sp>
      </p:grpSp>
      <p:grpSp>
        <p:nvGrpSpPr>
          <p:cNvPr id="16" name="Group 53"/>
          <p:cNvGrpSpPr>
            <a:grpSpLocks/>
          </p:cNvGrpSpPr>
          <p:nvPr/>
        </p:nvGrpSpPr>
        <p:grpSpPr bwMode="auto">
          <a:xfrm>
            <a:off x="6567909" y="4393308"/>
            <a:ext cx="1946290" cy="1258836"/>
            <a:chOff x="4271" y="2496"/>
            <a:chExt cx="1603" cy="1349"/>
          </a:xfrm>
          <a:solidFill>
            <a:schemeClr val="accent3">
              <a:lumMod val="75000"/>
            </a:schemeClr>
          </a:solidFill>
        </p:grpSpPr>
        <p:sp>
          <p:nvSpPr>
            <p:cNvPr id="58" name="Right Arrow 57"/>
            <p:cNvSpPr>
              <a:spLocks noChangeArrowheads="1"/>
            </p:cNvSpPr>
            <p:nvPr/>
          </p:nvSpPr>
          <p:spPr bwMode="auto">
            <a:xfrm flipH="1">
              <a:off x="4271" y="2496"/>
              <a:ext cx="1603" cy="1349"/>
            </a:xfrm>
            <a:prstGeom prst="rightArrow">
              <a:avLst>
                <a:gd name="adj1" fmla="val 50000"/>
                <a:gd name="adj2" fmla="val 59414"/>
              </a:avLst>
            </a:prstGeom>
            <a:grpFill/>
            <a:ln w="9525" algn="ctr">
              <a:noFill/>
              <a:miter lim="800000"/>
              <a:headEnd/>
              <a:tailEnd/>
            </a:ln>
            <a:effectLst/>
          </p:spPr>
          <p:txBody>
            <a:bodyPr lIns="84003" tIns="0" rIns="0" bIns="42001" anchor="ctr"/>
            <a:lstStyle/>
            <a:p>
              <a:pPr defTabSz="838858">
                <a:defRPr/>
              </a:pPr>
              <a:endParaRPr lang="en-US" sz="1224" b="1">
                <a:latin typeface="Segoe UI Light"/>
              </a:endParaRPr>
            </a:p>
          </p:txBody>
        </p:sp>
        <p:sp>
          <p:nvSpPr>
            <p:cNvPr id="45099" name="Text Box 56"/>
            <p:cNvSpPr txBox="1">
              <a:spLocks noChangeArrowheads="1"/>
            </p:cNvSpPr>
            <p:nvPr/>
          </p:nvSpPr>
          <p:spPr bwMode="auto">
            <a:xfrm>
              <a:off x="4705" y="3240"/>
              <a:ext cx="878" cy="147"/>
            </a:xfrm>
            <a:prstGeom prst="rect">
              <a:avLst/>
            </a:prstGeom>
            <a:grpFill/>
            <a:ln w="9525" algn="ctr">
              <a:noFill/>
              <a:miter lim="800000"/>
              <a:headEnd/>
              <a:tailEnd/>
            </a:ln>
          </p:spPr>
          <p:txBody>
            <a:bodyPr lIns="84003" tIns="0" rIns="0" bIns="42001" anchor="ctr"/>
            <a:lstStyle/>
            <a:p>
              <a:pPr algn="ctr" defTabSz="838858"/>
              <a:r>
                <a:rPr lang="en-US" sz="1071" b="1" dirty="0">
                  <a:latin typeface="Segoe UI"/>
                </a:rPr>
                <a:t>Operate</a:t>
              </a:r>
            </a:p>
          </p:txBody>
        </p:sp>
        <p:sp>
          <p:nvSpPr>
            <p:cNvPr id="45100" name="Text Box 57"/>
            <p:cNvSpPr txBox="1">
              <a:spLocks noChangeArrowheads="1"/>
            </p:cNvSpPr>
            <p:nvPr/>
          </p:nvSpPr>
          <p:spPr bwMode="auto">
            <a:xfrm>
              <a:off x="4705" y="2978"/>
              <a:ext cx="878" cy="148"/>
            </a:xfrm>
            <a:prstGeom prst="rect">
              <a:avLst/>
            </a:prstGeom>
            <a:grpFill/>
            <a:ln w="9525" algn="ctr">
              <a:noFill/>
              <a:miter lim="800000"/>
              <a:headEnd/>
              <a:tailEnd/>
            </a:ln>
          </p:spPr>
          <p:txBody>
            <a:bodyPr lIns="84003" tIns="0" rIns="0" bIns="42001" anchor="ctr"/>
            <a:lstStyle/>
            <a:p>
              <a:pPr algn="ctr" defTabSz="838858"/>
              <a:r>
                <a:rPr lang="en-US" sz="1071" b="1" dirty="0">
                  <a:latin typeface="Segoe UI"/>
                </a:rPr>
                <a:t>Monitor</a:t>
              </a:r>
            </a:p>
          </p:txBody>
        </p:sp>
      </p:grpSp>
      <p:sp>
        <p:nvSpPr>
          <p:cNvPr id="8" name="TextBox 7"/>
          <p:cNvSpPr txBox="1"/>
          <p:nvPr/>
        </p:nvSpPr>
        <p:spPr>
          <a:xfrm>
            <a:off x="7020303" y="3175702"/>
            <a:ext cx="1571760" cy="214673"/>
          </a:xfrm>
          <a:prstGeom prst="rect">
            <a:avLst/>
          </a:prstGeom>
          <a:noFill/>
        </p:spPr>
        <p:txBody>
          <a:bodyPr wrap="none" lIns="69922" tIns="34960" rIns="69922" bIns="34960">
            <a:spAutoFit/>
          </a:bodyPr>
          <a:lstStyle/>
          <a:p>
            <a:pPr>
              <a:defRPr/>
            </a:pPr>
            <a:r>
              <a:rPr lang="en-US" sz="918" b="1" dirty="0">
                <a:latin typeface="Segoe UI"/>
              </a:rPr>
              <a:t>Virtual Machine Manager</a:t>
            </a:r>
          </a:p>
        </p:txBody>
      </p:sp>
      <p:sp>
        <p:nvSpPr>
          <p:cNvPr id="60" name="TextBox 59"/>
          <p:cNvSpPr txBox="1"/>
          <p:nvPr/>
        </p:nvSpPr>
        <p:spPr>
          <a:xfrm>
            <a:off x="7020303" y="3469042"/>
            <a:ext cx="1301998" cy="214673"/>
          </a:xfrm>
          <a:prstGeom prst="rect">
            <a:avLst/>
          </a:prstGeom>
          <a:noFill/>
        </p:spPr>
        <p:txBody>
          <a:bodyPr wrap="none" lIns="69922" tIns="34960" rIns="69922" bIns="34960">
            <a:spAutoFit/>
          </a:bodyPr>
          <a:lstStyle/>
          <a:p>
            <a:pPr>
              <a:defRPr/>
            </a:pPr>
            <a:r>
              <a:rPr lang="en-US" sz="918" b="1" dirty="0">
                <a:latin typeface="Segoe UI"/>
              </a:rPr>
              <a:t>Operations Manager</a:t>
            </a:r>
          </a:p>
        </p:txBody>
      </p:sp>
      <p:sp>
        <p:nvSpPr>
          <p:cNvPr id="61" name="TextBox 60"/>
          <p:cNvSpPr txBox="1"/>
          <p:nvPr/>
        </p:nvSpPr>
        <p:spPr>
          <a:xfrm>
            <a:off x="2928116" y="2544153"/>
            <a:ext cx="979921" cy="214673"/>
          </a:xfrm>
          <a:prstGeom prst="rect">
            <a:avLst/>
          </a:prstGeom>
          <a:noFill/>
        </p:spPr>
        <p:txBody>
          <a:bodyPr wrap="none" lIns="69922" tIns="34960" rIns="69922" bIns="34960">
            <a:spAutoFit/>
          </a:bodyPr>
          <a:lstStyle/>
          <a:p>
            <a:pPr>
              <a:defRPr/>
            </a:pPr>
            <a:r>
              <a:rPr lang="en-US" sz="918" b="1" dirty="0">
                <a:gradFill>
                  <a:gsLst>
                    <a:gs pos="0">
                      <a:srgbClr val="EFEFEF"/>
                    </a:gs>
                    <a:gs pos="100000">
                      <a:srgbClr val="EFEFEF"/>
                    </a:gs>
                  </a:gsLst>
                  <a:lin ang="5400000" scaled="0"/>
                </a:gradFill>
                <a:latin typeface="Segoe UI"/>
              </a:rPr>
              <a:t>App Controller</a:t>
            </a:r>
          </a:p>
        </p:txBody>
      </p:sp>
      <p:sp>
        <p:nvSpPr>
          <p:cNvPr id="62" name="TextBox 61"/>
          <p:cNvSpPr txBox="1"/>
          <p:nvPr/>
        </p:nvSpPr>
        <p:spPr>
          <a:xfrm>
            <a:off x="2940379" y="4501967"/>
            <a:ext cx="644763" cy="358741"/>
          </a:xfrm>
          <a:prstGeom prst="rect">
            <a:avLst/>
          </a:prstGeom>
          <a:noFill/>
        </p:spPr>
        <p:txBody>
          <a:bodyPr wrap="none" lIns="69922" tIns="34960" rIns="69922" bIns="34960">
            <a:spAutoFit/>
          </a:bodyPr>
          <a:lstStyle/>
          <a:p>
            <a:pPr>
              <a:defRPr/>
            </a:pPr>
            <a:r>
              <a:rPr lang="en-US" sz="918" b="1" dirty="0">
                <a:gradFill>
                  <a:gsLst>
                    <a:gs pos="0">
                      <a:srgbClr val="EFEFEF"/>
                    </a:gs>
                    <a:gs pos="100000">
                      <a:srgbClr val="EFEFEF"/>
                    </a:gs>
                  </a:gsLst>
                  <a:lin ang="5400000" scaled="0"/>
                </a:gradFill>
                <a:latin typeface="Segoe UI"/>
              </a:rPr>
              <a:t>Service </a:t>
            </a:r>
            <a:br>
              <a:rPr lang="en-US" sz="918" b="1" dirty="0">
                <a:gradFill>
                  <a:gsLst>
                    <a:gs pos="0">
                      <a:srgbClr val="EFEFEF"/>
                    </a:gs>
                    <a:gs pos="100000">
                      <a:srgbClr val="EFEFEF"/>
                    </a:gs>
                  </a:gsLst>
                  <a:lin ang="5400000" scaled="0"/>
                </a:gradFill>
                <a:latin typeface="Segoe UI"/>
              </a:rPr>
            </a:br>
            <a:r>
              <a:rPr lang="en-US" sz="918" b="1" dirty="0">
                <a:gradFill>
                  <a:gsLst>
                    <a:gs pos="0">
                      <a:srgbClr val="EFEFEF"/>
                    </a:gs>
                    <a:gs pos="100000">
                      <a:srgbClr val="EFEFEF"/>
                    </a:gs>
                  </a:gsLst>
                  <a:lin ang="5400000" scaled="0"/>
                </a:gradFill>
                <a:latin typeface="Segoe UI"/>
              </a:rPr>
              <a:t>Manager</a:t>
            </a:r>
          </a:p>
        </p:txBody>
      </p:sp>
      <p:sp>
        <p:nvSpPr>
          <p:cNvPr id="63" name="TextBox 62"/>
          <p:cNvSpPr txBox="1"/>
          <p:nvPr/>
        </p:nvSpPr>
        <p:spPr>
          <a:xfrm>
            <a:off x="5535392" y="4558381"/>
            <a:ext cx="644763" cy="358741"/>
          </a:xfrm>
          <a:prstGeom prst="rect">
            <a:avLst/>
          </a:prstGeom>
          <a:noFill/>
        </p:spPr>
        <p:txBody>
          <a:bodyPr wrap="none" lIns="69922" tIns="34960" rIns="69922" bIns="34960">
            <a:spAutoFit/>
          </a:bodyPr>
          <a:lstStyle/>
          <a:p>
            <a:pPr>
              <a:defRPr/>
            </a:pPr>
            <a:r>
              <a:rPr lang="en-US" sz="918" b="1" dirty="0">
                <a:gradFill>
                  <a:gsLst>
                    <a:gs pos="0">
                      <a:srgbClr val="EFEFEF"/>
                    </a:gs>
                    <a:gs pos="100000">
                      <a:srgbClr val="EFEFEF"/>
                    </a:gs>
                  </a:gsLst>
                  <a:lin ang="5400000" scaled="0"/>
                </a:gradFill>
                <a:latin typeface="Segoe UI"/>
              </a:rPr>
              <a:t>Service </a:t>
            </a:r>
            <a:br>
              <a:rPr lang="en-US" sz="918" b="1" dirty="0">
                <a:gradFill>
                  <a:gsLst>
                    <a:gs pos="0">
                      <a:srgbClr val="EFEFEF"/>
                    </a:gs>
                    <a:gs pos="100000">
                      <a:srgbClr val="EFEFEF"/>
                    </a:gs>
                  </a:gsLst>
                  <a:lin ang="5400000" scaled="0"/>
                </a:gradFill>
                <a:latin typeface="Segoe UI"/>
              </a:rPr>
            </a:br>
            <a:r>
              <a:rPr lang="en-US" sz="918" b="1" dirty="0">
                <a:gradFill>
                  <a:gsLst>
                    <a:gs pos="0">
                      <a:srgbClr val="EFEFEF"/>
                    </a:gs>
                    <a:gs pos="100000">
                      <a:srgbClr val="EFEFEF"/>
                    </a:gs>
                  </a:gsLst>
                  <a:lin ang="5400000" scaled="0"/>
                </a:gradFill>
                <a:latin typeface="Segoe UI"/>
              </a:rPr>
              <a:t>Manager</a:t>
            </a:r>
          </a:p>
        </p:txBody>
      </p:sp>
      <p:sp>
        <p:nvSpPr>
          <p:cNvPr id="65" name="TextBox 64"/>
          <p:cNvSpPr txBox="1"/>
          <p:nvPr/>
        </p:nvSpPr>
        <p:spPr>
          <a:xfrm>
            <a:off x="5540491" y="2559397"/>
            <a:ext cx="855668" cy="214673"/>
          </a:xfrm>
          <a:prstGeom prst="rect">
            <a:avLst/>
          </a:prstGeom>
          <a:noFill/>
        </p:spPr>
        <p:txBody>
          <a:bodyPr wrap="none" lIns="69922" tIns="34960" rIns="69922" bIns="34960">
            <a:spAutoFit/>
          </a:bodyPr>
          <a:lstStyle/>
          <a:p>
            <a:pPr>
              <a:defRPr/>
            </a:pPr>
            <a:r>
              <a:rPr lang="en-US" sz="918" b="1" dirty="0">
                <a:gradFill>
                  <a:gsLst>
                    <a:gs pos="0">
                      <a:srgbClr val="EFEFEF"/>
                    </a:gs>
                    <a:gs pos="100000">
                      <a:srgbClr val="EFEFEF"/>
                    </a:gs>
                  </a:gsLst>
                  <a:lin ang="5400000" scaled="0"/>
                </a:gradFill>
                <a:latin typeface="Segoe UI"/>
              </a:rPr>
              <a:t>Orchestrator</a:t>
            </a:r>
          </a:p>
        </p:txBody>
      </p:sp>
      <p:sp>
        <p:nvSpPr>
          <p:cNvPr id="66" name="TextBox 65"/>
          <p:cNvSpPr txBox="1"/>
          <p:nvPr/>
        </p:nvSpPr>
        <p:spPr>
          <a:xfrm>
            <a:off x="7020304" y="3771124"/>
            <a:ext cx="1503123" cy="214673"/>
          </a:xfrm>
          <a:prstGeom prst="rect">
            <a:avLst/>
          </a:prstGeom>
          <a:noFill/>
        </p:spPr>
        <p:txBody>
          <a:bodyPr wrap="square" lIns="69922" tIns="34960" rIns="69922" bIns="34960">
            <a:spAutoFit/>
          </a:bodyPr>
          <a:lstStyle/>
          <a:p>
            <a:pPr>
              <a:defRPr/>
            </a:pPr>
            <a:r>
              <a:rPr lang="en-US" sz="918" b="1" dirty="0">
                <a:latin typeface="Segoe UI"/>
              </a:rPr>
              <a:t>Configuration Manager</a:t>
            </a:r>
          </a:p>
        </p:txBody>
      </p:sp>
      <p:pic>
        <p:nvPicPr>
          <p:cNvPr id="9" name="Picture 8"/>
          <p:cNvPicPr>
            <a:picLocks/>
          </p:cNvPicPr>
          <p:nvPr/>
        </p:nvPicPr>
        <p:blipFill>
          <a:blip r:embed="rId3" cstate="print">
            <a:extLst>
              <a:ext uri="{28A0092B-C50C-407E-A947-70E740481C1C}">
                <a14:useLocalDpi xmlns:a14="http://schemas.microsoft.com/office/drawing/2010/main" val="0"/>
              </a:ext>
            </a:extLst>
          </a:blip>
          <a:stretch>
            <a:fillRect/>
          </a:stretch>
        </p:blipFill>
        <p:spPr bwMode="auto">
          <a:xfrm>
            <a:off x="2699856" y="2558187"/>
            <a:ext cx="279741" cy="218886"/>
          </a:xfrm>
          <a:prstGeom prst="rect">
            <a:avLst/>
          </a:prstGeom>
          <a:noFill/>
          <a:ln w="9525">
            <a:noFill/>
            <a:miter lim="800000"/>
            <a:headEnd/>
            <a:tailEnd/>
          </a:ln>
        </p:spPr>
      </p:pic>
      <p:pic>
        <p:nvPicPr>
          <p:cNvPr id="11" name="Picture 10"/>
          <p:cNvPicPr>
            <a:picLocks/>
          </p:cNvPicPr>
          <p:nvPr/>
        </p:nvPicPr>
        <p:blipFill>
          <a:blip r:embed="rId4" cstate="print">
            <a:extLst>
              <a:ext uri="{28A0092B-C50C-407E-A947-70E740481C1C}">
                <a14:useLocalDpi xmlns:a14="http://schemas.microsoft.com/office/drawing/2010/main" val="0"/>
              </a:ext>
            </a:extLst>
          </a:blip>
          <a:stretch>
            <a:fillRect/>
          </a:stretch>
        </p:blipFill>
        <p:spPr bwMode="auto">
          <a:xfrm>
            <a:off x="5292803" y="2542151"/>
            <a:ext cx="279741" cy="246346"/>
          </a:xfrm>
          <a:prstGeom prst="rect">
            <a:avLst/>
          </a:prstGeom>
          <a:noFill/>
          <a:ln w="9525">
            <a:noFill/>
            <a:miter lim="800000"/>
            <a:headEnd/>
            <a:tailEnd/>
          </a:ln>
        </p:spPr>
      </p:pic>
      <p:pic>
        <p:nvPicPr>
          <p:cNvPr id="12" name="Picture 11"/>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5288191" y="4532855"/>
            <a:ext cx="279741" cy="262907"/>
          </a:xfrm>
          <a:prstGeom prst="rect">
            <a:avLst/>
          </a:prstGeom>
          <a:noFill/>
          <a:ln w="9525">
            <a:noFill/>
            <a:miter lim="800000"/>
            <a:headEnd/>
            <a:tailEnd/>
          </a:ln>
        </p:spPr>
      </p:pic>
      <p:pic>
        <p:nvPicPr>
          <p:cNvPr id="57" name="Picture 56"/>
          <p:cNvPicPr>
            <a:picLocks/>
          </p:cNvPicPr>
          <p:nvPr/>
        </p:nvPicPr>
        <p:blipFill>
          <a:blip r:embed="rId5" cstate="print">
            <a:extLst>
              <a:ext uri="{28A0092B-C50C-407E-A947-70E740481C1C}">
                <a14:useLocalDpi xmlns:a14="http://schemas.microsoft.com/office/drawing/2010/main" val="0"/>
              </a:ext>
            </a:extLst>
          </a:blip>
          <a:stretch>
            <a:fillRect/>
          </a:stretch>
        </p:blipFill>
        <p:spPr bwMode="auto">
          <a:xfrm>
            <a:off x="2699856" y="4510999"/>
            <a:ext cx="279741" cy="262907"/>
          </a:xfrm>
          <a:prstGeom prst="rect">
            <a:avLst/>
          </a:prstGeom>
          <a:noFill/>
          <a:ln w="9525">
            <a:noFill/>
            <a:miter lim="800000"/>
            <a:headEnd/>
            <a:tailEnd/>
          </a:ln>
        </p:spPr>
      </p:pic>
      <p:pic>
        <p:nvPicPr>
          <p:cNvPr id="13" name="Picture 12"/>
          <p:cNvPicPr>
            <a:picLocks/>
          </p:cNvPicPr>
          <p:nvPr/>
        </p:nvPicPr>
        <p:blipFill>
          <a:blip r:embed="rId6" cstate="print">
            <a:lum bright="70000" contrast="-70000"/>
            <a:extLst>
              <a:ext uri="{28A0092B-C50C-407E-A947-70E740481C1C}">
                <a14:useLocalDpi xmlns:a14="http://schemas.microsoft.com/office/drawing/2010/main" val="0"/>
              </a:ext>
            </a:extLst>
          </a:blip>
          <a:stretch>
            <a:fillRect/>
          </a:stretch>
        </p:blipFill>
        <p:spPr bwMode="auto">
          <a:xfrm>
            <a:off x="6769338" y="3144705"/>
            <a:ext cx="279741" cy="273846"/>
          </a:xfrm>
          <a:prstGeom prst="rect">
            <a:avLst/>
          </a:prstGeom>
          <a:noFill/>
          <a:ln w="9525">
            <a:noFill/>
            <a:miter lim="800000"/>
            <a:headEnd/>
            <a:tailEnd/>
          </a:ln>
        </p:spPr>
      </p:pic>
      <p:pic>
        <p:nvPicPr>
          <p:cNvPr id="67" name="Picture 66"/>
          <p:cNvPicPr>
            <a:picLocks/>
          </p:cNvPicPr>
          <p:nvPr/>
        </p:nvPicPr>
        <p:blipFill>
          <a:blip r:embed="rId7" cstate="print">
            <a:lum bright="70000" contrast="-70000"/>
            <a:extLst>
              <a:ext uri="{28A0092B-C50C-407E-A947-70E740481C1C}">
                <a14:useLocalDpi xmlns:a14="http://schemas.microsoft.com/office/drawing/2010/main" val="0"/>
              </a:ext>
            </a:extLst>
          </a:blip>
          <a:stretch>
            <a:fillRect/>
          </a:stretch>
        </p:blipFill>
        <p:spPr bwMode="auto">
          <a:xfrm>
            <a:off x="6801597" y="3737181"/>
            <a:ext cx="215226" cy="279741"/>
          </a:xfrm>
          <a:prstGeom prst="rect">
            <a:avLst/>
          </a:prstGeom>
          <a:noFill/>
          <a:ln w="9525">
            <a:noFill/>
            <a:miter lim="800000"/>
            <a:headEnd/>
            <a:tailEnd/>
          </a:ln>
        </p:spPr>
      </p:pic>
      <p:pic>
        <p:nvPicPr>
          <p:cNvPr id="15" name="Picture 14"/>
          <p:cNvPicPr>
            <a:picLocks/>
          </p:cNvPicPr>
          <p:nvPr/>
        </p:nvPicPr>
        <p:blipFill>
          <a:blip r:embed="rId8" cstate="print">
            <a:lum bright="70000" contrast="-70000"/>
            <a:extLst>
              <a:ext uri="{28A0092B-C50C-407E-A947-70E740481C1C}">
                <a14:useLocalDpi xmlns:a14="http://schemas.microsoft.com/office/drawing/2010/main" val="0"/>
              </a:ext>
            </a:extLst>
          </a:blip>
          <a:stretch>
            <a:fillRect/>
          </a:stretch>
        </p:blipFill>
        <p:spPr bwMode="auto">
          <a:xfrm>
            <a:off x="6769338" y="3478931"/>
            <a:ext cx="279741" cy="192076"/>
          </a:xfrm>
          <a:prstGeom prst="rect">
            <a:avLst/>
          </a:prstGeom>
          <a:noFill/>
          <a:ln w="9525">
            <a:noFill/>
            <a:miter lim="800000"/>
            <a:headEnd/>
            <a:tailEnd/>
          </a:ln>
        </p:spPr>
      </p:pic>
      <p:grpSp>
        <p:nvGrpSpPr>
          <p:cNvPr id="18" name="Group 9"/>
          <p:cNvGrpSpPr>
            <a:grpSpLocks/>
          </p:cNvGrpSpPr>
          <p:nvPr/>
        </p:nvGrpSpPr>
        <p:grpSpPr bwMode="auto">
          <a:xfrm>
            <a:off x="2305004" y="5770161"/>
            <a:ext cx="7826471" cy="241156"/>
            <a:chOff x="1141412" y="6400800"/>
            <a:chExt cx="9550400" cy="228600"/>
          </a:xfrm>
          <a:solidFill>
            <a:schemeClr val="accent6"/>
          </a:solidFill>
        </p:grpSpPr>
        <p:sp>
          <p:nvSpPr>
            <p:cNvPr id="6" name="Rectangle 5"/>
            <p:cNvSpPr/>
            <p:nvPr/>
          </p:nvSpPr>
          <p:spPr>
            <a:xfrm>
              <a:off x="1141412" y="6400800"/>
              <a:ext cx="3150141"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gradFill>
                    <a:gsLst>
                      <a:gs pos="0">
                        <a:srgbClr val="EFEFEF"/>
                      </a:gs>
                      <a:gs pos="100000">
                        <a:srgbClr val="EFEFEF"/>
                      </a:gs>
                    </a:gsLst>
                    <a:lin ang="5400000" scaled="0"/>
                  </a:gradFill>
                  <a:ea typeface="Segoe UI" pitchFamily="34" charset="0"/>
                  <a:cs typeface="Segoe UI" pitchFamily="34" charset="0"/>
                </a:rPr>
                <a:t>Application Management</a:t>
              </a:r>
            </a:p>
          </p:txBody>
        </p:sp>
        <p:sp>
          <p:nvSpPr>
            <p:cNvPr id="55" name="Rectangle 54"/>
            <p:cNvSpPr/>
            <p:nvPr/>
          </p:nvSpPr>
          <p:spPr>
            <a:xfrm>
              <a:off x="4342336" y="6400800"/>
              <a:ext cx="3148553"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gradFill>
                    <a:gsLst>
                      <a:gs pos="0">
                        <a:srgbClr val="EFEFEF"/>
                      </a:gs>
                      <a:gs pos="100000">
                        <a:srgbClr val="EFEFEF"/>
                      </a:gs>
                    </a:gsLst>
                    <a:lin ang="5400000" scaled="0"/>
                  </a:gradFill>
                  <a:ea typeface="Segoe UI" pitchFamily="34" charset="0"/>
                  <a:cs typeface="Segoe UI" pitchFamily="34" charset="0"/>
                </a:rPr>
                <a:t>Service Delivery and Automation</a:t>
              </a:r>
            </a:p>
          </p:txBody>
        </p:sp>
        <p:sp>
          <p:nvSpPr>
            <p:cNvPr id="71" name="Rectangle 70"/>
            <p:cNvSpPr/>
            <p:nvPr/>
          </p:nvSpPr>
          <p:spPr>
            <a:xfrm>
              <a:off x="7541672" y="6400800"/>
              <a:ext cx="3150140" cy="228600"/>
            </a:xfrm>
            <a:prstGeom prst="rect">
              <a:avLst/>
            </a:prstGeom>
            <a:grp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200" b="1" dirty="0">
                  <a:gradFill>
                    <a:gsLst>
                      <a:gs pos="0">
                        <a:srgbClr val="EFEFEF"/>
                      </a:gs>
                      <a:gs pos="100000">
                        <a:srgbClr val="EFEFEF"/>
                      </a:gs>
                    </a:gsLst>
                    <a:lin ang="5400000" scaled="0"/>
                  </a:gradFill>
                  <a:ea typeface="Segoe UI" pitchFamily="34" charset="0"/>
                  <a:cs typeface="Segoe UI" pitchFamily="34" charset="0"/>
                </a:rPr>
                <a:t>Infrastructure Management</a:t>
              </a:r>
            </a:p>
          </p:txBody>
        </p:sp>
      </p:grpSp>
      <p:pic>
        <p:nvPicPr>
          <p:cNvPr id="88" name="Picture 4"/>
          <p:cNvPicPr>
            <a:picLocks noChangeArrowheads="1"/>
          </p:cNvPicPr>
          <p:nvPr/>
        </p:nvPicPr>
        <p:blipFill>
          <a:blip r:embed="rId9" cstate="print">
            <a:lum bright="70000" contrast="-70000"/>
            <a:extLst>
              <a:ext uri="{28A0092B-C50C-407E-A947-70E740481C1C}">
                <a14:useLocalDpi xmlns:a14="http://schemas.microsoft.com/office/drawing/2010/main" val="0"/>
              </a:ext>
            </a:extLst>
          </a:blip>
          <a:stretch>
            <a:fillRect/>
          </a:stretch>
        </p:blipFill>
        <p:spPr bwMode="auto">
          <a:xfrm>
            <a:off x="6784426" y="4039262"/>
            <a:ext cx="249561" cy="279741"/>
          </a:xfrm>
          <a:prstGeom prst="rect">
            <a:avLst/>
          </a:prstGeom>
          <a:noFill/>
          <a:effectLst/>
          <a:extLst/>
        </p:spPr>
      </p:pic>
      <p:sp>
        <p:nvSpPr>
          <p:cNvPr id="89" name="TextBox 88"/>
          <p:cNvSpPr txBox="1"/>
          <p:nvPr/>
        </p:nvSpPr>
        <p:spPr>
          <a:xfrm>
            <a:off x="7020304" y="4070413"/>
            <a:ext cx="1740756" cy="214673"/>
          </a:xfrm>
          <a:prstGeom prst="rect">
            <a:avLst/>
          </a:prstGeom>
          <a:noFill/>
        </p:spPr>
        <p:txBody>
          <a:bodyPr wrap="square" lIns="69922" tIns="34960" rIns="69922" bIns="34960">
            <a:spAutoFit/>
          </a:bodyPr>
          <a:lstStyle/>
          <a:p>
            <a:pPr>
              <a:defRPr/>
            </a:pPr>
            <a:r>
              <a:rPr lang="en-US" sz="918" b="1" dirty="0">
                <a:latin typeface="Segoe UI"/>
              </a:rPr>
              <a:t>Data Protection Manager</a:t>
            </a:r>
          </a:p>
        </p:txBody>
      </p:sp>
      <p:grpSp>
        <p:nvGrpSpPr>
          <p:cNvPr id="10" name="Group 9"/>
          <p:cNvGrpSpPr/>
          <p:nvPr/>
        </p:nvGrpSpPr>
        <p:grpSpPr>
          <a:xfrm>
            <a:off x="8514199" y="3041053"/>
            <a:ext cx="2176359" cy="1366998"/>
            <a:chOff x="4688742" y="3040064"/>
            <a:chExt cx="2129238" cy="1245837"/>
          </a:xfrm>
        </p:grpSpPr>
        <p:grpSp>
          <p:nvGrpSpPr>
            <p:cNvPr id="59" name="Group 58"/>
            <p:cNvGrpSpPr/>
            <p:nvPr/>
          </p:nvGrpSpPr>
          <p:grpSpPr>
            <a:xfrm>
              <a:off x="4889071" y="3040064"/>
              <a:ext cx="1672961" cy="1245837"/>
              <a:chOff x="1502854" y="2458945"/>
              <a:chExt cx="3104981" cy="2296712"/>
            </a:xfrm>
          </p:grpSpPr>
          <p:sp>
            <p:nvSpPr>
              <p:cNvPr id="69" name="Oval 2"/>
              <p:cNvSpPr/>
              <p:nvPr/>
            </p:nvSpPr>
            <p:spPr bwMode="auto">
              <a:xfrm>
                <a:off x="1502854" y="2458945"/>
                <a:ext cx="3104981" cy="2149661"/>
              </a:xfrm>
              <a:custGeom>
                <a:avLst/>
                <a:gdLst/>
                <a:ahLst/>
                <a:cxnLst/>
                <a:rect l="l" t="t" r="r" b="b"/>
                <a:pathLst>
                  <a:path w="2488679" h="1722978">
                    <a:moveTo>
                      <a:pt x="1568924" y="0"/>
                    </a:moveTo>
                    <a:cubicBezTo>
                      <a:pt x="1889013" y="0"/>
                      <a:pt x="2148497" y="259484"/>
                      <a:pt x="2148497" y="579573"/>
                    </a:cubicBezTo>
                    <a:cubicBezTo>
                      <a:pt x="2148497" y="628390"/>
                      <a:pt x="2142461" y="675798"/>
                      <a:pt x="2129199" y="720614"/>
                    </a:cubicBezTo>
                    <a:cubicBezTo>
                      <a:pt x="2337950" y="784181"/>
                      <a:pt x="2488679" y="978799"/>
                      <a:pt x="2488679" y="1208622"/>
                    </a:cubicBezTo>
                    <a:cubicBezTo>
                      <a:pt x="2488679" y="1492693"/>
                      <a:pt x="2258394" y="1722978"/>
                      <a:pt x="1974323" y="1722978"/>
                    </a:cubicBezTo>
                    <a:lnTo>
                      <a:pt x="1974313" y="1722977"/>
                    </a:lnTo>
                    <a:lnTo>
                      <a:pt x="563842" y="1722977"/>
                    </a:lnTo>
                    <a:cubicBezTo>
                      <a:pt x="563839" y="1722978"/>
                      <a:pt x="563836" y="1722978"/>
                      <a:pt x="563832" y="1722978"/>
                    </a:cubicBezTo>
                    <a:cubicBezTo>
                      <a:pt x="252436" y="1722978"/>
                      <a:pt x="0" y="1470542"/>
                      <a:pt x="0" y="1159146"/>
                    </a:cubicBezTo>
                    <a:cubicBezTo>
                      <a:pt x="0" y="944117"/>
                      <a:pt x="120370" y="757203"/>
                      <a:pt x="298654" y="664433"/>
                    </a:cubicBezTo>
                    <a:cubicBezTo>
                      <a:pt x="297817" y="661589"/>
                      <a:pt x="297788" y="658721"/>
                      <a:pt x="297788" y="655847"/>
                    </a:cubicBezTo>
                    <a:cubicBezTo>
                      <a:pt x="297788" y="426683"/>
                      <a:pt x="483562" y="240909"/>
                      <a:pt x="712726" y="240909"/>
                    </a:cubicBezTo>
                    <a:cubicBezTo>
                      <a:pt x="838046" y="240909"/>
                      <a:pt x="950390" y="296465"/>
                      <a:pt x="1025124" y="385461"/>
                    </a:cubicBezTo>
                    <a:cubicBezTo>
                      <a:pt x="1102977" y="160464"/>
                      <a:pt x="1317212" y="0"/>
                      <a:pt x="1568924" y="0"/>
                    </a:cubicBezTo>
                    <a:close/>
                  </a:path>
                </a:pathLst>
              </a:custGeom>
              <a:solidFill>
                <a:schemeClr val="bg2">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99291" fontAlgn="base">
                  <a:spcBef>
                    <a:spcPct val="0"/>
                  </a:spcBef>
                  <a:spcAft>
                    <a:spcPct val="0"/>
                  </a:spcAft>
                </a:pPr>
                <a:endParaRPr lang="en-US" b="1" spc="-39" dirty="0" err="1">
                  <a:solidFill>
                    <a:schemeClr val="tx1"/>
                  </a:solidFill>
                  <a:ea typeface="Segoe UI" pitchFamily="34" charset="0"/>
                  <a:cs typeface="Segoe UI" pitchFamily="34" charset="0"/>
                </a:endParaRPr>
              </a:p>
            </p:txBody>
          </p:sp>
          <p:sp>
            <p:nvSpPr>
              <p:cNvPr id="70" name="Freeform 69"/>
              <p:cNvSpPr/>
              <p:nvPr/>
            </p:nvSpPr>
            <p:spPr bwMode="auto">
              <a:xfrm>
                <a:off x="3028949" y="3284024"/>
                <a:ext cx="1520551" cy="30938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99291" fontAlgn="base">
                  <a:spcBef>
                    <a:spcPct val="0"/>
                  </a:spcBef>
                  <a:spcAft>
                    <a:spcPct val="0"/>
                  </a:spcAft>
                </a:pPr>
                <a:endParaRPr lang="en-US" b="1" spc="-39" dirty="0" err="1">
                  <a:solidFill>
                    <a:schemeClr val="tx1"/>
                  </a:solidFill>
                  <a:ea typeface="Segoe UI" pitchFamily="34" charset="0"/>
                  <a:cs typeface="Segoe UI" pitchFamily="34" charset="0"/>
                </a:endParaRPr>
              </a:p>
            </p:txBody>
          </p:sp>
          <p:sp>
            <p:nvSpPr>
              <p:cNvPr id="78" name="Freeform 77"/>
              <p:cNvSpPr/>
              <p:nvPr/>
            </p:nvSpPr>
            <p:spPr bwMode="auto">
              <a:xfrm flipH="1">
                <a:off x="1776995" y="3284024"/>
                <a:ext cx="1330536" cy="309387"/>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88107 w 1278732"/>
                  <a:gd name="connsiteY0" fmla="*/ 150019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88107 w 1278732"/>
                  <a:gd name="connsiteY5" fmla="*/ 150019 h 226219"/>
                  <a:gd name="connsiteX0" fmla="*/ 14289 w 1278732"/>
                  <a:gd name="connsiteY0" fmla="*/ 197644 h 226219"/>
                  <a:gd name="connsiteX1" fmla="*/ 95249 w 1278732"/>
                  <a:gd name="connsiteY1" fmla="*/ 138112 h 226219"/>
                  <a:gd name="connsiteX2" fmla="*/ 1212057 w 1278732"/>
                  <a:gd name="connsiteY2" fmla="*/ 0 h 226219"/>
                  <a:gd name="connsiteX3" fmla="*/ 1278732 w 1278732"/>
                  <a:gd name="connsiteY3" fmla="*/ 16668 h 226219"/>
                  <a:gd name="connsiteX4" fmla="*/ 0 w 1278732"/>
                  <a:gd name="connsiteY4" fmla="*/ 226219 h 226219"/>
                  <a:gd name="connsiteX5" fmla="*/ 14289 w 1278732"/>
                  <a:gd name="connsiteY5" fmla="*/ 197644 h 226219"/>
                  <a:gd name="connsiteX0" fmla="*/ 14289 w 1278732"/>
                  <a:gd name="connsiteY0" fmla="*/ 197644 h 226219"/>
                  <a:gd name="connsiteX1" fmla="*/ 1212057 w 1278732"/>
                  <a:gd name="connsiteY1" fmla="*/ 0 h 226219"/>
                  <a:gd name="connsiteX2" fmla="*/ 1278732 w 1278732"/>
                  <a:gd name="connsiteY2" fmla="*/ 16668 h 226219"/>
                  <a:gd name="connsiteX3" fmla="*/ 0 w 1278732"/>
                  <a:gd name="connsiteY3" fmla="*/ 226219 h 226219"/>
                  <a:gd name="connsiteX4" fmla="*/ 14289 w 1278732"/>
                  <a:gd name="connsiteY4" fmla="*/ 197644 h 226219"/>
                  <a:gd name="connsiteX0" fmla="*/ 14289 w 1278732"/>
                  <a:gd name="connsiteY0" fmla="*/ 197644 h 233363"/>
                  <a:gd name="connsiteX1" fmla="*/ 1212057 w 1278732"/>
                  <a:gd name="connsiteY1" fmla="*/ 0 h 233363"/>
                  <a:gd name="connsiteX2" fmla="*/ 1278732 w 1278732"/>
                  <a:gd name="connsiteY2" fmla="*/ 16668 h 233363"/>
                  <a:gd name="connsiteX3" fmla="*/ 13567 w 1278732"/>
                  <a:gd name="connsiteY3" fmla="*/ 233363 h 233363"/>
                  <a:gd name="connsiteX4" fmla="*/ 0 w 1278732"/>
                  <a:gd name="connsiteY4" fmla="*/ 226219 h 233363"/>
                  <a:gd name="connsiteX5" fmla="*/ 14289 w 1278732"/>
                  <a:gd name="connsiteY5" fmla="*/ 197644 h 233363"/>
                  <a:gd name="connsiteX0" fmla="*/ 14289 w 1288404"/>
                  <a:gd name="connsiteY0" fmla="*/ 197644 h 233363"/>
                  <a:gd name="connsiteX1" fmla="*/ 1212057 w 1288404"/>
                  <a:gd name="connsiteY1" fmla="*/ 0 h 233363"/>
                  <a:gd name="connsiteX2" fmla="*/ 1288404 w 1288404"/>
                  <a:gd name="connsiteY2" fmla="*/ 23812 h 233363"/>
                  <a:gd name="connsiteX3" fmla="*/ 13567 w 1288404"/>
                  <a:gd name="connsiteY3" fmla="*/ 233363 h 233363"/>
                  <a:gd name="connsiteX4" fmla="*/ 0 w 1288404"/>
                  <a:gd name="connsiteY4" fmla="*/ 226219 h 233363"/>
                  <a:gd name="connsiteX5" fmla="*/ 14289 w 1288404"/>
                  <a:gd name="connsiteY5" fmla="*/ 197644 h 233363"/>
                  <a:gd name="connsiteX0" fmla="*/ 14289 w 1288404"/>
                  <a:gd name="connsiteY0" fmla="*/ 197644 h 247650"/>
                  <a:gd name="connsiteX1" fmla="*/ 1212057 w 1288404"/>
                  <a:gd name="connsiteY1" fmla="*/ 0 h 247650"/>
                  <a:gd name="connsiteX2" fmla="*/ 1288404 w 1288404"/>
                  <a:gd name="connsiteY2" fmla="*/ 23812 h 247650"/>
                  <a:gd name="connsiteX3" fmla="*/ 11149 w 1288404"/>
                  <a:gd name="connsiteY3" fmla="*/ 247650 h 247650"/>
                  <a:gd name="connsiteX4" fmla="*/ 0 w 1288404"/>
                  <a:gd name="connsiteY4" fmla="*/ 226219 h 247650"/>
                  <a:gd name="connsiteX5" fmla="*/ 14289 w 1288404"/>
                  <a:gd name="connsiteY5" fmla="*/ 197644 h 247650"/>
                  <a:gd name="connsiteX0" fmla="*/ 14289 w 1295658"/>
                  <a:gd name="connsiteY0" fmla="*/ 197644 h 247650"/>
                  <a:gd name="connsiteX1" fmla="*/ 1212057 w 1295658"/>
                  <a:gd name="connsiteY1" fmla="*/ 0 h 247650"/>
                  <a:gd name="connsiteX2" fmla="*/ 1295658 w 1295658"/>
                  <a:gd name="connsiteY2" fmla="*/ 28575 h 247650"/>
                  <a:gd name="connsiteX3" fmla="*/ 11149 w 1295658"/>
                  <a:gd name="connsiteY3" fmla="*/ 247650 h 247650"/>
                  <a:gd name="connsiteX4" fmla="*/ 0 w 1295658"/>
                  <a:gd name="connsiteY4" fmla="*/ 226219 h 247650"/>
                  <a:gd name="connsiteX5" fmla="*/ 14289 w 1295658"/>
                  <a:gd name="connsiteY5" fmla="*/ 197644 h 247650"/>
                  <a:gd name="connsiteX0" fmla="*/ 14289 w 1295658"/>
                  <a:gd name="connsiteY0" fmla="*/ 197644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4289 w 1295658"/>
                  <a:gd name="connsiteY6" fmla="*/ 197644 h 300037"/>
                  <a:gd name="connsiteX0" fmla="*/ 11871 w 1295658"/>
                  <a:gd name="connsiteY0" fmla="*/ 252413 h 300037"/>
                  <a:gd name="connsiteX1" fmla="*/ 1212057 w 1295658"/>
                  <a:gd name="connsiteY1" fmla="*/ 0 h 300037"/>
                  <a:gd name="connsiteX2" fmla="*/ 1295658 w 1295658"/>
                  <a:gd name="connsiteY2" fmla="*/ 28575 h 300037"/>
                  <a:gd name="connsiteX3" fmla="*/ 28074 w 1295658"/>
                  <a:gd name="connsiteY3" fmla="*/ 300037 h 300037"/>
                  <a:gd name="connsiteX4" fmla="*/ 11149 w 1295658"/>
                  <a:gd name="connsiteY4" fmla="*/ 247650 h 300037"/>
                  <a:gd name="connsiteX5" fmla="*/ 0 w 1295658"/>
                  <a:gd name="connsiteY5" fmla="*/ 226219 h 300037"/>
                  <a:gd name="connsiteX6" fmla="*/ 11871 w 1295658"/>
                  <a:gd name="connsiteY6" fmla="*/ 252413 h 300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658" h="300037">
                    <a:moveTo>
                      <a:pt x="11871" y="252413"/>
                    </a:moveTo>
                    <a:cubicBezTo>
                      <a:pt x="213880" y="214710"/>
                      <a:pt x="1001317" y="30163"/>
                      <a:pt x="1212057" y="0"/>
                    </a:cubicBezTo>
                    <a:lnTo>
                      <a:pt x="1295658" y="28575"/>
                    </a:lnTo>
                    <a:cubicBezTo>
                      <a:pt x="871518" y="100012"/>
                      <a:pt x="452214" y="228600"/>
                      <a:pt x="28074" y="300037"/>
                    </a:cubicBezTo>
                    <a:lnTo>
                      <a:pt x="11149" y="247650"/>
                    </a:lnTo>
                    <a:lnTo>
                      <a:pt x="0" y="226219"/>
                    </a:lnTo>
                    <a:lnTo>
                      <a:pt x="11871" y="252413"/>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99291" fontAlgn="base">
                  <a:spcBef>
                    <a:spcPct val="0"/>
                  </a:spcBef>
                  <a:spcAft>
                    <a:spcPct val="0"/>
                  </a:spcAft>
                </a:pPr>
                <a:endParaRPr lang="en-US" b="1" spc="-39" dirty="0" err="1">
                  <a:solidFill>
                    <a:schemeClr val="tx1"/>
                  </a:solidFill>
                  <a:ea typeface="Segoe UI" pitchFamily="34" charset="0"/>
                  <a:cs typeface="Segoe UI" pitchFamily="34" charset="0"/>
                </a:endParaRPr>
              </a:p>
            </p:txBody>
          </p:sp>
          <p:sp>
            <p:nvSpPr>
              <p:cNvPr id="79" name="Freeform 78"/>
              <p:cNvSpPr/>
              <p:nvPr/>
            </p:nvSpPr>
            <p:spPr bwMode="auto">
              <a:xfrm rot="17682794">
                <a:off x="2345911" y="3971548"/>
                <a:ext cx="1244554" cy="323663"/>
              </a:xfrm>
              <a:custGeom>
                <a:avLst/>
                <a:gdLst>
                  <a:gd name="connsiteX0" fmla="*/ 0 w 1159668"/>
                  <a:gd name="connsiteY0" fmla="*/ 150019 h 150019"/>
                  <a:gd name="connsiteX1" fmla="*/ 1123950 w 1159668"/>
                  <a:gd name="connsiteY1" fmla="*/ 0 h 150019"/>
                  <a:gd name="connsiteX2" fmla="*/ 1159668 w 1159668"/>
                  <a:gd name="connsiteY2" fmla="*/ 11906 h 150019"/>
                  <a:gd name="connsiteX3" fmla="*/ 0 w 1159668"/>
                  <a:gd name="connsiteY3" fmla="*/ 150019 h 150019"/>
                  <a:gd name="connsiteX0" fmla="*/ 0 w 1159668"/>
                  <a:gd name="connsiteY0" fmla="*/ 150019 h 150019"/>
                  <a:gd name="connsiteX1" fmla="*/ 1123950 w 1159668"/>
                  <a:gd name="connsiteY1" fmla="*/ 0 h 150019"/>
                  <a:gd name="connsiteX2" fmla="*/ 1159668 w 1159668"/>
                  <a:gd name="connsiteY2" fmla="*/ 11906 h 150019"/>
                  <a:gd name="connsiteX3" fmla="*/ 245268 w 1159668"/>
                  <a:gd name="connsiteY3" fmla="*/ 114300 h 150019"/>
                  <a:gd name="connsiteX4" fmla="*/ 0 w 1159668"/>
                  <a:gd name="connsiteY4" fmla="*/ 150019 h 150019"/>
                  <a:gd name="connsiteX0" fmla="*/ 0 w 1159668"/>
                  <a:gd name="connsiteY0" fmla="*/ 150019 h 169069"/>
                  <a:gd name="connsiteX1" fmla="*/ 1123950 w 1159668"/>
                  <a:gd name="connsiteY1" fmla="*/ 0 h 169069"/>
                  <a:gd name="connsiteX2" fmla="*/ 1159668 w 1159668"/>
                  <a:gd name="connsiteY2" fmla="*/ 11906 h 169069"/>
                  <a:gd name="connsiteX3" fmla="*/ 16668 w 1159668"/>
                  <a:gd name="connsiteY3" fmla="*/ 169069 h 169069"/>
                  <a:gd name="connsiteX4" fmla="*/ 0 w 1159668"/>
                  <a:gd name="connsiteY4" fmla="*/ 150019 h 169069"/>
                  <a:gd name="connsiteX0" fmla="*/ 0 w 1159668"/>
                  <a:gd name="connsiteY0" fmla="*/ 150019 h 169069"/>
                  <a:gd name="connsiteX1" fmla="*/ 26193 w 1159668"/>
                  <a:gd name="connsiteY1" fmla="*/ 135731 h 169069"/>
                  <a:gd name="connsiteX2" fmla="*/ 1123950 w 1159668"/>
                  <a:gd name="connsiteY2" fmla="*/ 0 h 169069"/>
                  <a:gd name="connsiteX3" fmla="*/ 1159668 w 1159668"/>
                  <a:gd name="connsiteY3" fmla="*/ 11906 h 169069"/>
                  <a:gd name="connsiteX4" fmla="*/ 16668 w 1159668"/>
                  <a:gd name="connsiteY4" fmla="*/ 169069 h 169069"/>
                  <a:gd name="connsiteX5" fmla="*/ 0 w 1159668"/>
                  <a:gd name="connsiteY5" fmla="*/ 150019 h 169069"/>
                  <a:gd name="connsiteX0" fmla="*/ 0 w 1171575"/>
                  <a:gd name="connsiteY0" fmla="*/ 150019 h 169069"/>
                  <a:gd name="connsiteX1" fmla="*/ 26193 w 1171575"/>
                  <a:gd name="connsiteY1" fmla="*/ 135731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71575"/>
                  <a:gd name="connsiteY0" fmla="*/ 150019 h 169069"/>
                  <a:gd name="connsiteX1" fmla="*/ 19049 w 1171575"/>
                  <a:gd name="connsiteY1" fmla="*/ 128587 h 169069"/>
                  <a:gd name="connsiteX2" fmla="*/ 1123950 w 1171575"/>
                  <a:gd name="connsiteY2" fmla="*/ 0 h 169069"/>
                  <a:gd name="connsiteX3" fmla="*/ 1171575 w 1171575"/>
                  <a:gd name="connsiteY3" fmla="*/ 14287 h 169069"/>
                  <a:gd name="connsiteX4" fmla="*/ 16668 w 1171575"/>
                  <a:gd name="connsiteY4" fmla="*/ 169069 h 169069"/>
                  <a:gd name="connsiteX5" fmla="*/ 0 w 1171575"/>
                  <a:gd name="connsiteY5" fmla="*/ 150019 h 169069"/>
                  <a:gd name="connsiteX0" fmla="*/ 0 w 1190625"/>
                  <a:gd name="connsiteY0" fmla="*/ 150019 h 169069"/>
                  <a:gd name="connsiteX1" fmla="*/ 19049 w 1190625"/>
                  <a:gd name="connsiteY1" fmla="*/ 128587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9069"/>
                  <a:gd name="connsiteX1" fmla="*/ 7142 w 1190625"/>
                  <a:gd name="connsiteY1" fmla="*/ 138112 h 169069"/>
                  <a:gd name="connsiteX2" fmla="*/ 1123950 w 1190625"/>
                  <a:gd name="connsiteY2" fmla="*/ 0 h 169069"/>
                  <a:gd name="connsiteX3" fmla="*/ 1190625 w 1190625"/>
                  <a:gd name="connsiteY3" fmla="*/ 16668 h 169069"/>
                  <a:gd name="connsiteX4" fmla="*/ 16668 w 1190625"/>
                  <a:gd name="connsiteY4" fmla="*/ 169069 h 169069"/>
                  <a:gd name="connsiteX5" fmla="*/ 0 w 1190625"/>
                  <a:gd name="connsiteY5" fmla="*/ 150019 h 169069"/>
                  <a:gd name="connsiteX0" fmla="*/ 0 w 1190625"/>
                  <a:gd name="connsiteY0" fmla="*/ 150019 h 161925"/>
                  <a:gd name="connsiteX1" fmla="*/ 7142 w 1190625"/>
                  <a:gd name="connsiteY1" fmla="*/ 138112 h 161925"/>
                  <a:gd name="connsiteX2" fmla="*/ 1123950 w 1190625"/>
                  <a:gd name="connsiteY2" fmla="*/ 0 h 161925"/>
                  <a:gd name="connsiteX3" fmla="*/ 1190625 w 1190625"/>
                  <a:gd name="connsiteY3" fmla="*/ 16668 h 161925"/>
                  <a:gd name="connsiteX4" fmla="*/ 21430 w 1190625"/>
                  <a:gd name="connsiteY4" fmla="*/ 161925 h 161925"/>
                  <a:gd name="connsiteX5" fmla="*/ 0 w 1190625"/>
                  <a:gd name="connsiteY5" fmla="*/ 150019 h 161925"/>
                  <a:gd name="connsiteX0" fmla="*/ 0 w 1202531"/>
                  <a:gd name="connsiteY0" fmla="*/ 150019 h 161925"/>
                  <a:gd name="connsiteX1" fmla="*/ 7142 w 1202531"/>
                  <a:gd name="connsiteY1" fmla="*/ 138112 h 161925"/>
                  <a:gd name="connsiteX2" fmla="*/ 1123950 w 1202531"/>
                  <a:gd name="connsiteY2" fmla="*/ 0 h 161925"/>
                  <a:gd name="connsiteX3" fmla="*/ 1202531 w 1202531"/>
                  <a:gd name="connsiteY3" fmla="*/ 26193 h 161925"/>
                  <a:gd name="connsiteX4" fmla="*/ 21430 w 1202531"/>
                  <a:gd name="connsiteY4" fmla="*/ 161925 h 161925"/>
                  <a:gd name="connsiteX5" fmla="*/ 0 w 1202531"/>
                  <a:gd name="connsiteY5" fmla="*/ 150019 h 161925"/>
                  <a:gd name="connsiteX0" fmla="*/ 0 w 1202531"/>
                  <a:gd name="connsiteY0" fmla="*/ 150019 h 173831"/>
                  <a:gd name="connsiteX1" fmla="*/ 7142 w 1202531"/>
                  <a:gd name="connsiteY1" fmla="*/ 138112 h 173831"/>
                  <a:gd name="connsiteX2" fmla="*/ 1123950 w 1202531"/>
                  <a:gd name="connsiteY2" fmla="*/ 0 h 173831"/>
                  <a:gd name="connsiteX3" fmla="*/ 1202531 w 1202531"/>
                  <a:gd name="connsiteY3" fmla="*/ 26193 h 173831"/>
                  <a:gd name="connsiteX4" fmla="*/ 19048 w 1202531"/>
                  <a:gd name="connsiteY4" fmla="*/ 173831 h 173831"/>
                  <a:gd name="connsiteX5" fmla="*/ 0 w 1202531"/>
                  <a:gd name="connsiteY5" fmla="*/ 150019 h 173831"/>
                  <a:gd name="connsiteX0" fmla="*/ 0 w 1202531"/>
                  <a:gd name="connsiteY0" fmla="*/ 150019 h 188118"/>
                  <a:gd name="connsiteX1" fmla="*/ 7142 w 1202531"/>
                  <a:gd name="connsiteY1" fmla="*/ 138112 h 188118"/>
                  <a:gd name="connsiteX2" fmla="*/ 1123950 w 1202531"/>
                  <a:gd name="connsiteY2" fmla="*/ 0 h 188118"/>
                  <a:gd name="connsiteX3" fmla="*/ 1202531 w 1202531"/>
                  <a:gd name="connsiteY3" fmla="*/ 26193 h 188118"/>
                  <a:gd name="connsiteX4" fmla="*/ 16666 w 1202531"/>
                  <a:gd name="connsiteY4" fmla="*/ 188118 h 188118"/>
                  <a:gd name="connsiteX5" fmla="*/ 0 w 1202531"/>
                  <a:gd name="connsiteY5" fmla="*/ 150019 h 188118"/>
                  <a:gd name="connsiteX0" fmla="*/ 0 w 1214437"/>
                  <a:gd name="connsiteY0" fmla="*/ 150019 h 188118"/>
                  <a:gd name="connsiteX1" fmla="*/ 7142 w 1214437"/>
                  <a:gd name="connsiteY1" fmla="*/ 138112 h 188118"/>
                  <a:gd name="connsiteX2" fmla="*/ 1123950 w 1214437"/>
                  <a:gd name="connsiteY2" fmla="*/ 0 h 188118"/>
                  <a:gd name="connsiteX3" fmla="*/ 1214437 w 1214437"/>
                  <a:gd name="connsiteY3" fmla="*/ 28574 h 188118"/>
                  <a:gd name="connsiteX4" fmla="*/ 16666 w 1214437"/>
                  <a:gd name="connsiteY4" fmla="*/ 188118 h 188118"/>
                  <a:gd name="connsiteX5" fmla="*/ 0 w 1214437"/>
                  <a:gd name="connsiteY5" fmla="*/ 150019 h 188118"/>
                  <a:gd name="connsiteX0" fmla="*/ 0 w 1214437"/>
                  <a:gd name="connsiteY0" fmla="*/ 150019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50019 h 233361"/>
                  <a:gd name="connsiteX0" fmla="*/ 0 w 1214437"/>
                  <a:gd name="connsiteY0" fmla="*/ 183357 h 233361"/>
                  <a:gd name="connsiteX1" fmla="*/ 7142 w 1214437"/>
                  <a:gd name="connsiteY1" fmla="*/ 138112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 name="connsiteX0" fmla="*/ 0 w 1214437"/>
                  <a:gd name="connsiteY0" fmla="*/ 183357 h 233361"/>
                  <a:gd name="connsiteX1" fmla="*/ 2380 w 1214437"/>
                  <a:gd name="connsiteY1" fmla="*/ 188118 h 233361"/>
                  <a:gd name="connsiteX2" fmla="*/ 1123950 w 1214437"/>
                  <a:gd name="connsiteY2" fmla="*/ 0 h 233361"/>
                  <a:gd name="connsiteX3" fmla="*/ 1214437 w 1214437"/>
                  <a:gd name="connsiteY3" fmla="*/ 28574 h 233361"/>
                  <a:gd name="connsiteX4" fmla="*/ 11903 w 1214437"/>
                  <a:gd name="connsiteY4" fmla="*/ 233361 h 233361"/>
                  <a:gd name="connsiteX5" fmla="*/ 0 w 1214437"/>
                  <a:gd name="connsiteY5" fmla="*/ 183357 h 233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4437" h="233361">
                    <a:moveTo>
                      <a:pt x="0" y="183357"/>
                    </a:moveTo>
                    <a:cubicBezTo>
                      <a:pt x="2381" y="180976"/>
                      <a:pt x="-1" y="190499"/>
                      <a:pt x="2380" y="188118"/>
                    </a:cubicBezTo>
                    <a:lnTo>
                      <a:pt x="1123950" y="0"/>
                    </a:lnTo>
                    <a:lnTo>
                      <a:pt x="1214437" y="28574"/>
                    </a:lnTo>
                    <a:lnTo>
                      <a:pt x="11903" y="233361"/>
                    </a:lnTo>
                    <a:lnTo>
                      <a:pt x="0" y="183357"/>
                    </a:lnTo>
                    <a:close/>
                  </a:path>
                </a:pathLst>
              </a:cu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8570" tIns="34285" rIns="34285" bIns="68570" numCol="1" spcCol="0" rtlCol="0" fromWordArt="0" anchor="b" anchorCtr="0" forceAA="0" compatLnSpc="1">
                <a:prstTxWarp prst="textNoShape">
                  <a:avLst/>
                </a:prstTxWarp>
                <a:noAutofit/>
              </a:bodyPr>
              <a:lstStyle/>
              <a:p>
                <a:pPr algn="ctr" defTabSz="699291" fontAlgn="base">
                  <a:spcBef>
                    <a:spcPct val="0"/>
                  </a:spcBef>
                  <a:spcAft>
                    <a:spcPct val="0"/>
                  </a:spcAft>
                </a:pPr>
                <a:endParaRPr lang="en-US" b="1" spc="-39" dirty="0" err="1">
                  <a:solidFill>
                    <a:schemeClr val="tx1"/>
                  </a:solidFill>
                  <a:ea typeface="Segoe UI" pitchFamily="34" charset="0"/>
                  <a:cs typeface="Segoe UI" pitchFamily="34" charset="0"/>
                </a:endParaRPr>
              </a:p>
            </p:txBody>
          </p:sp>
        </p:grpSp>
        <p:sp>
          <p:nvSpPr>
            <p:cNvPr id="84" name="Rectangle 83"/>
            <p:cNvSpPr/>
            <p:nvPr/>
          </p:nvSpPr>
          <p:spPr>
            <a:xfrm>
              <a:off x="5450374" y="3685228"/>
              <a:ext cx="1367606" cy="374302"/>
            </a:xfrm>
            <a:prstGeom prst="rect">
              <a:avLst/>
            </a:prstGeom>
            <a:noFill/>
            <a:ln>
              <a:noFill/>
            </a:ln>
          </p:spPr>
          <p:txBody>
            <a:bodyPr wrap="square" lIns="69948" tIns="34975" rIns="69948" bIns="34975">
              <a:spAutoFit/>
            </a:bodyPr>
            <a:lstStyle/>
            <a:p>
              <a:pPr algn="ctr" defTabSz="699291" fontAlgn="base">
                <a:lnSpc>
                  <a:spcPct val="85000"/>
                </a:lnSpc>
                <a:spcBef>
                  <a:spcPct val="0"/>
                </a:spcBef>
                <a:spcAft>
                  <a:spcPct val="0"/>
                </a:spcAft>
              </a:pPr>
              <a:r>
                <a:rPr lang="en-US" sz="787" b="1" dirty="0">
                  <a:ea typeface="Segoe UI" pitchFamily="34" charset="0"/>
                  <a:cs typeface="Segoe UI" pitchFamily="34" charset="0"/>
                </a:rPr>
                <a:t>SERVICE</a:t>
              </a:r>
            </a:p>
            <a:p>
              <a:pPr algn="ctr" defTabSz="699291" fontAlgn="base">
                <a:lnSpc>
                  <a:spcPct val="85000"/>
                </a:lnSpc>
                <a:spcBef>
                  <a:spcPct val="0"/>
                </a:spcBef>
                <a:spcAft>
                  <a:spcPct val="0"/>
                </a:spcAft>
              </a:pPr>
              <a:r>
                <a:rPr lang="en-US" sz="787" b="1" dirty="0">
                  <a:ea typeface="Segoe UI" pitchFamily="34" charset="0"/>
                  <a:cs typeface="Segoe UI" pitchFamily="34" charset="0"/>
                </a:rPr>
                <a:t> PROVIDER</a:t>
              </a:r>
            </a:p>
          </p:txBody>
        </p:sp>
        <p:sp>
          <p:nvSpPr>
            <p:cNvPr id="85" name="Rectangle 84"/>
            <p:cNvSpPr/>
            <p:nvPr/>
          </p:nvSpPr>
          <p:spPr>
            <a:xfrm>
              <a:off x="4688742" y="3667643"/>
              <a:ext cx="1167472" cy="374302"/>
            </a:xfrm>
            <a:prstGeom prst="rect">
              <a:avLst/>
            </a:prstGeom>
            <a:noFill/>
          </p:spPr>
          <p:txBody>
            <a:bodyPr wrap="square" lIns="69948" tIns="34975" rIns="69948" bIns="34975">
              <a:spAutoFit/>
            </a:bodyPr>
            <a:lstStyle/>
            <a:p>
              <a:pPr algn="ctr" defTabSz="699291" fontAlgn="base">
                <a:lnSpc>
                  <a:spcPct val="85000"/>
                </a:lnSpc>
                <a:spcBef>
                  <a:spcPct val="0"/>
                </a:spcBef>
                <a:spcAft>
                  <a:spcPct val="0"/>
                </a:spcAft>
              </a:pPr>
              <a:r>
                <a:rPr lang="en-US" sz="787" b="1" dirty="0">
                  <a:ea typeface="Segoe UI" pitchFamily="34" charset="0"/>
                  <a:cs typeface="Segoe UI" pitchFamily="34" charset="0"/>
                </a:rPr>
                <a:t>ON</a:t>
              </a:r>
            </a:p>
            <a:p>
              <a:pPr algn="ctr" defTabSz="699291" fontAlgn="base">
                <a:lnSpc>
                  <a:spcPct val="85000"/>
                </a:lnSpc>
                <a:spcBef>
                  <a:spcPct val="0"/>
                </a:spcBef>
                <a:spcAft>
                  <a:spcPct val="0"/>
                </a:spcAft>
              </a:pPr>
              <a:r>
                <a:rPr lang="en-US" sz="787" b="1" dirty="0">
                  <a:ea typeface="Segoe UI" pitchFamily="34" charset="0"/>
                  <a:cs typeface="Segoe UI" pitchFamily="34" charset="0"/>
                </a:rPr>
                <a:t>PREMISES</a:t>
              </a:r>
            </a:p>
          </p:txBody>
        </p:sp>
        <p:sp>
          <p:nvSpPr>
            <p:cNvPr id="86" name="Rectangle 85"/>
            <p:cNvSpPr/>
            <p:nvPr/>
          </p:nvSpPr>
          <p:spPr>
            <a:xfrm>
              <a:off x="5113621" y="3335388"/>
              <a:ext cx="1315630" cy="234246"/>
            </a:xfrm>
            <a:prstGeom prst="rect">
              <a:avLst/>
            </a:prstGeom>
            <a:noFill/>
          </p:spPr>
          <p:txBody>
            <a:bodyPr wrap="square" lIns="69948" tIns="34975" rIns="69948" bIns="34975">
              <a:spAutoFit/>
            </a:bodyPr>
            <a:lstStyle/>
            <a:p>
              <a:pPr algn="ctr" defTabSz="699291" fontAlgn="base">
                <a:lnSpc>
                  <a:spcPct val="85000"/>
                </a:lnSpc>
                <a:spcBef>
                  <a:spcPct val="0"/>
                </a:spcBef>
                <a:spcAft>
                  <a:spcPct val="0"/>
                </a:spcAft>
              </a:pPr>
              <a:r>
                <a:rPr lang="en-US" sz="787" b="1" dirty="0">
                  <a:ea typeface="Segoe UI" pitchFamily="34" charset="0"/>
                  <a:cs typeface="Segoe UI" pitchFamily="34" charset="0"/>
                </a:rPr>
                <a:t>MICROSOFT</a:t>
              </a:r>
            </a:p>
          </p:txBody>
        </p:sp>
      </p:grpSp>
      <p:pic>
        <p:nvPicPr>
          <p:cNvPr id="73" name="Picture 6" descr="\\MAGNUM\Projects\Microsoft\Cloud Power FY12\Design\ICONS_PNG\Professionals.png"/>
          <p:cNvPicPr>
            <a:picLocks noChangeAspect="1" noChangeArrowheads="1"/>
          </p:cNvPicPr>
          <p:nvPr/>
        </p:nvPicPr>
        <p:blipFill>
          <a:blip r:embed="rId10" cstate="print">
            <a:lum bright="100000"/>
          </a:blip>
          <a:srcRect/>
          <a:stretch>
            <a:fillRect/>
          </a:stretch>
        </p:blipFill>
        <p:spPr bwMode="auto">
          <a:xfrm>
            <a:off x="422881" y="3063577"/>
            <a:ext cx="1130432" cy="1130432"/>
          </a:xfrm>
          <a:prstGeom prst="rect">
            <a:avLst/>
          </a:prstGeom>
          <a:noFill/>
        </p:spPr>
      </p:pic>
      <p:sp>
        <p:nvSpPr>
          <p:cNvPr id="74" name="TextBox 73"/>
          <p:cNvSpPr txBox="1"/>
          <p:nvPr/>
        </p:nvSpPr>
        <p:spPr>
          <a:xfrm>
            <a:off x="378713" y="4398543"/>
            <a:ext cx="1152705" cy="624601"/>
          </a:xfrm>
          <a:prstGeom prst="rect">
            <a:avLst/>
          </a:prstGeom>
          <a:noFill/>
        </p:spPr>
        <p:txBody>
          <a:bodyPr wrap="none" lIns="69922" tIns="34960" rIns="69922" bIns="34960">
            <a:spAutoFit/>
          </a:bodyPr>
          <a:lstStyle/>
          <a:p>
            <a:pPr algn="ctr">
              <a:defRPr/>
            </a:pPr>
            <a:r>
              <a:rPr lang="en-US" sz="1200" b="1" dirty="0" smtClean="0">
                <a:gradFill>
                  <a:gsLst>
                    <a:gs pos="0">
                      <a:srgbClr val="EFEFEF"/>
                    </a:gs>
                    <a:gs pos="100000">
                      <a:srgbClr val="EFEFEF"/>
                    </a:gs>
                  </a:gsLst>
                  <a:lin ang="5400000" scaled="0"/>
                </a:gradFill>
              </a:rPr>
              <a:t>Business units</a:t>
            </a:r>
            <a:br>
              <a:rPr lang="en-US" sz="1200" b="1" dirty="0" smtClean="0">
                <a:gradFill>
                  <a:gsLst>
                    <a:gs pos="0">
                      <a:srgbClr val="EFEFEF"/>
                    </a:gs>
                    <a:gs pos="100000">
                      <a:srgbClr val="EFEFEF"/>
                    </a:gs>
                  </a:gsLst>
                  <a:lin ang="5400000" scaled="0"/>
                </a:gradFill>
              </a:rPr>
            </a:br>
            <a:r>
              <a:rPr lang="en-US" sz="1200" b="1" dirty="0" smtClean="0">
                <a:gradFill>
                  <a:gsLst>
                    <a:gs pos="0">
                      <a:srgbClr val="EFEFEF"/>
                    </a:gs>
                    <a:gs pos="100000">
                      <a:srgbClr val="EFEFEF"/>
                    </a:gs>
                  </a:gsLst>
                  <a:lin ang="5400000" scaled="0"/>
                </a:gradFill>
              </a:rPr>
              <a:t>&amp;</a:t>
            </a:r>
            <a:br>
              <a:rPr lang="en-US" sz="1200" b="1" dirty="0" smtClean="0">
                <a:gradFill>
                  <a:gsLst>
                    <a:gs pos="0">
                      <a:srgbClr val="EFEFEF"/>
                    </a:gs>
                    <a:gs pos="100000">
                      <a:srgbClr val="EFEFEF"/>
                    </a:gs>
                  </a:gsLst>
                  <a:lin ang="5400000" scaled="0"/>
                </a:gradFill>
              </a:rPr>
            </a:br>
            <a:r>
              <a:rPr lang="en-US" sz="1200" b="1" dirty="0" smtClean="0">
                <a:gradFill>
                  <a:gsLst>
                    <a:gs pos="0">
                      <a:srgbClr val="EFEFEF"/>
                    </a:gs>
                    <a:gs pos="100000">
                      <a:srgbClr val="EFEFEF"/>
                    </a:gs>
                  </a:gsLst>
                  <a:lin ang="5400000" scaled="0"/>
                </a:gradFill>
              </a:rPr>
              <a:t>app owners</a:t>
            </a:r>
            <a:endParaRPr lang="en-US" sz="1200" b="1" dirty="0">
              <a:gradFill>
                <a:gsLst>
                  <a:gs pos="0">
                    <a:srgbClr val="EFEFEF"/>
                  </a:gs>
                  <a:gs pos="100000">
                    <a:srgbClr val="EFEFEF"/>
                  </a:gs>
                </a:gsLst>
                <a:lin ang="5400000" scaled="0"/>
              </a:gradFill>
            </a:endParaRPr>
          </a:p>
        </p:txBody>
      </p:sp>
      <p:pic>
        <p:nvPicPr>
          <p:cNvPr id="80" name="Picture 6" descr="\\MAGNUM\Projects\Microsoft\Cloud Power FY12\Design\ICONS_PNG\Flexible_Workspace.png"/>
          <p:cNvPicPr>
            <a:picLocks noChangeAspect="1" noChangeArrowheads="1"/>
          </p:cNvPicPr>
          <p:nvPr/>
        </p:nvPicPr>
        <p:blipFill>
          <a:blip r:embed="rId11" cstate="print">
            <a:lum bright="100000"/>
          </a:blip>
          <a:srcRect r="63636"/>
          <a:stretch>
            <a:fillRect/>
          </a:stretch>
        </p:blipFill>
        <p:spPr bwMode="auto">
          <a:xfrm>
            <a:off x="11186652" y="2885547"/>
            <a:ext cx="540543" cy="1486492"/>
          </a:xfrm>
          <a:prstGeom prst="rect">
            <a:avLst/>
          </a:prstGeom>
          <a:noFill/>
          <a:ln>
            <a:noFill/>
          </a:ln>
        </p:spPr>
      </p:pic>
      <p:sp>
        <p:nvSpPr>
          <p:cNvPr id="81" name="TextBox 80"/>
          <p:cNvSpPr txBox="1"/>
          <p:nvPr/>
        </p:nvSpPr>
        <p:spPr>
          <a:xfrm>
            <a:off x="10953506" y="4425450"/>
            <a:ext cx="1006831" cy="255269"/>
          </a:xfrm>
          <a:prstGeom prst="rect">
            <a:avLst/>
          </a:prstGeom>
          <a:noFill/>
        </p:spPr>
        <p:txBody>
          <a:bodyPr wrap="none" lIns="69922" tIns="34960" rIns="69922" bIns="34960">
            <a:spAutoFit/>
          </a:bodyPr>
          <a:lstStyle/>
          <a:p>
            <a:pPr algn="ctr">
              <a:defRPr/>
            </a:pPr>
            <a:r>
              <a:rPr lang="en-US" sz="1200" b="1" dirty="0" smtClean="0">
                <a:gradFill>
                  <a:gsLst>
                    <a:gs pos="0">
                      <a:srgbClr val="EFEFEF"/>
                    </a:gs>
                    <a:gs pos="100000">
                      <a:srgbClr val="EFEFEF"/>
                    </a:gs>
                  </a:gsLst>
                  <a:lin ang="5400000" scaled="0"/>
                </a:gradFill>
              </a:rPr>
              <a:t>IaaS admins</a:t>
            </a:r>
            <a:endParaRPr lang="en-US" sz="1200" b="1" dirty="0">
              <a:gradFill>
                <a:gsLst>
                  <a:gs pos="0">
                    <a:srgbClr val="EFEFEF"/>
                  </a:gs>
                  <a:gs pos="100000">
                    <a:srgbClr val="EFEFEF"/>
                  </a:gs>
                </a:gsLst>
                <a:lin ang="5400000" scaled="0"/>
              </a:gradFill>
            </a:endParaRPr>
          </a:p>
        </p:txBody>
      </p:sp>
    </p:spTree>
    <p:extLst>
      <p:ext uri="{BB962C8B-B14F-4D97-AF65-F5344CB8AC3E}">
        <p14:creationId xmlns:p14="http://schemas.microsoft.com/office/powerpoint/2010/main" val="4214465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5954"/>
                                        </p:tgtEl>
                                        <p:attrNameLst>
                                          <p:attrName>style.visibility</p:attrName>
                                        </p:attrNameLst>
                                      </p:cBhvr>
                                      <p:to>
                                        <p:strVal val="visible"/>
                                      </p:to>
                                    </p:set>
                                    <p:animEffect transition="in" filter="fade">
                                      <p:cBhvr>
                                        <p:cTn id="7" dur="500"/>
                                        <p:tgtEl>
                                          <p:spTgt spid="125954"/>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5955"/>
                                        </p:tgtEl>
                                        <p:attrNameLst>
                                          <p:attrName>style.visibility</p:attrName>
                                        </p:attrNameLst>
                                      </p:cBhvr>
                                      <p:to>
                                        <p:strVal val="visible"/>
                                      </p:to>
                                    </p:set>
                                    <p:animEffect transition="in" filter="fade">
                                      <p:cBhvr>
                                        <p:cTn id="20" dur="500"/>
                                        <p:tgtEl>
                                          <p:spTgt spid="12595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par>
                          <p:cTn id="29" fill="hold">
                            <p:stCondLst>
                              <p:cond delay="500"/>
                            </p:stCondLst>
                            <p:childTnLst>
                              <p:par>
                                <p:cTn id="30" presetID="10" presetClass="entr" presetSubtype="0"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ipe(right)">
                                      <p:cBhvr>
                                        <p:cTn id="37" dur="5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fade">
                                      <p:cBhvr>
                                        <p:cTn id="42" dur="500"/>
                                        <p:tgtEl>
                                          <p:spTgt spid="61"/>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5"/>
                                        </p:tgtEl>
                                        <p:attrNameLst>
                                          <p:attrName>style.visibility</p:attrName>
                                        </p:attrNameLst>
                                      </p:cBhvr>
                                      <p:to>
                                        <p:strVal val="visible"/>
                                      </p:to>
                                    </p:set>
                                    <p:animEffect transition="in" filter="fade">
                                      <p:cBhvr>
                                        <p:cTn id="51" dur="500"/>
                                        <p:tgtEl>
                                          <p:spTgt spid="65"/>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500"/>
                                        <p:tgtEl>
                                          <p:spTgt spid="8"/>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60"/>
                                        </p:tgtEl>
                                        <p:attrNameLst>
                                          <p:attrName>style.visibility</p:attrName>
                                        </p:attrNameLst>
                                      </p:cBhvr>
                                      <p:to>
                                        <p:strVal val="visible"/>
                                      </p:to>
                                    </p:set>
                                    <p:animEffect transition="in" filter="fade">
                                      <p:cBhvr>
                                        <p:cTn id="57" dur="500"/>
                                        <p:tgtEl>
                                          <p:spTgt spid="60"/>
                                        </p:tgtEl>
                                      </p:cBhvr>
                                    </p:animEffect>
                                  </p:childTnLst>
                                </p:cTn>
                              </p:par>
                              <p:par>
                                <p:cTn id="58" presetID="10" presetClass="entr" presetSubtype="0" fill="hold" grpId="0" nodeType="withEffect">
                                  <p:stCondLst>
                                    <p:cond delay="0"/>
                                  </p:stCondLst>
                                  <p:childTnLst>
                                    <p:set>
                                      <p:cBhvr>
                                        <p:cTn id="59" dur="1" fill="hold">
                                          <p:stCondLst>
                                            <p:cond delay="0"/>
                                          </p:stCondLst>
                                        </p:cTn>
                                        <p:tgtEl>
                                          <p:spTgt spid="66"/>
                                        </p:tgtEl>
                                        <p:attrNameLst>
                                          <p:attrName>style.visibility</p:attrName>
                                        </p:attrNameLst>
                                      </p:cBhvr>
                                      <p:to>
                                        <p:strVal val="visible"/>
                                      </p:to>
                                    </p:set>
                                    <p:animEffect transition="in" filter="fade">
                                      <p:cBhvr>
                                        <p:cTn id="60" dur="500"/>
                                        <p:tgtEl>
                                          <p:spTgt spid="6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500"/>
                                        <p:tgtEl>
                                          <p:spTgt spid="89"/>
                                        </p:tgtEl>
                                      </p:cBhvr>
                                    </p:animEffect>
                                  </p:childTnLst>
                                </p:cTn>
                              </p:par>
                              <p:par>
                                <p:cTn id="64" presetID="10" presetClass="entr" presetSubtype="0" fill="hold" nodeType="with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500"/>
                                        <p:tgtEl>
                                          <p:spTgt spid="9"/>
                                        </p:tgtEl>
                                      </p:cBhvr>
                                    </p:animEffect>
                                  </p:childTnLst>
                                </p:cTn>
                              </p:par>
                              <p:par>
                                <p:cTn id="67" presetID="10" presetClass="entr" presetSubtype="0" fill="hold" nodeType="with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fade">
                                      <p:cBhvr>
                                        <p:cTn id="69" dur="500"/>
                                        <p:tgtEl>
                                          <p:spTgt spid="11"/>
                                        </p:tgtEl>
                                      </p:cBhvr>
                                    </p:animEffect>
                                  </p:childTnLst>
                                </p:cTn>
                              </p:par>
                              <p:par>
                                <p:cTn id="70" presetID="10"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0" presetClass="entr" presetSubtype="0" fill="hold" nodeType="withEffect">
                                  <p:stCondLst>
                                    <p:cond delay="0"/>
                                  </p:stCondLst>
                                  <p:childTnLst>
                                    <p:set>
                                      <p:cBhvr>
                                        <p:cTn id="74" dur="1" fill="hold">
                                          <p:stCondLst>
                                            <p:cond delay="0"/>
                                          </p:stCondLst>
                                        </p:cTn>
                                        <p:tgtEl>
                                          <p:spTgt spid="88"/>
                                        </p:tgtEl>
                                        <p:attrNameLst>
                                          <p:attrName>style.visibility</p:attrName>
                                        </p:attrNameLst>
                                      </p:cBhvr>
                                      <p:to>
                                        <p:strVal val="visible"/>
                                      </p:to>
                                    </p:set>
                                    <p:animEffect transition="in" filter="fade">
                                      <p:cBhvr>
                                        <p:cTn id="75" dur="500"/>
                                        <p:tgtEl>
                                          <p:spTgt spid="88"/>
                                        </p:tgtEl>
                                      </p:cBhvr>
                                    </p:animEffect>
                                  </p:childTnLst>
                                </p:cTn>
                              </p:par>
                              <p:par>
                                <p:cTn id="76" presetID="10" presetClass="entr" presetSubtype="0" fill="hold" nodeType="withEffect">
                                  <p:stCondLst>
                                    <p:cond delay="0"/>
                                  </p:stCondLst>
                                  <p:childTnLst>
                                    <p:set>
                                      <p:cBhvr>
                                        <p:cTn id="77" dur="1" fill="hold">
                                          <p:stCondLst>
                                            <p:cond delay="0"/>
                                          </p:stCondLst>
                                        </p:cTn>
                                        <p:tgtEl>
                                          <p:spTgt spid="15"/>
                                        </p:tgtEl>
                                        <p:attrNameLst>
                                          <p:attrName>style.visibility</p:attrName>
                                        </p:attrNameLst>
                                      </p:cBhvr>
                                      <p:to>
                                        <p:strVal val="visible"/>
                                      </p:to>
                                    </p:set>
                                    <p:animEffect transition="in" filter="fade">
                                      <p:cBhvr>
                                        <p:cTn id="78" dur="500"/>
                                        <p:tgtEl>
                                          <p:spTgt spid="15"/>
                                        </p:tgtEl>
                                      </p:cBhvr>
                                    </p:animEffect>
                                  </p:childTnLst>
                                </p:cTn>
                              </p:par>
                              <p:par>
                                <p:cTn id="79" presetID="10" presetClass="entr" presetSubtype="0" fill="hold" nodeType="withEffect">
                                  <p:stCondLst>
                                    <p:cond delay="0"/>
                                  </p:stCondLst>
                                  <p:childTnLst>
                                    <p:set>
                                      <p:cBhvr>
                                        <p:cTn id="80" dur="1" fill="hold">
                                          <p:stCondLst>
                                            <p:cond delay="0"/>
                                          </p:stCondLst>
                                        </p:cTn>
                                        <p:tgtEl>
                                          <p:spTgt spid="67"/>
                                        </p:tgtEl>
                                        <p:attrNameLst>
                                          <p:attrName>style.visibility</p:attrName>
                                        </p:attrNameLst>
                                      </p:cBhvr>
                                      <p:to>
                                        <p:strVal val="visible"/>
                                      </p:to>
                                    </p:set>
                                    <p:animEffect transition="in" filter="fade">
                                      <p:cBhvr>
                                        <p:cTn id="81" dur="500"/>
                                        <p:tgtEl>
                                          <p:spTgt spid="67"/>
                                        </p:tgtEl>
                                      </p:cBhvr>
                                    </p:animEffect>
                                  </p:childTnLst>
                                </p:cTn>
                              </p:par>
                              <p:par>
                                <p:cTn id="82" presetID="10" presetClass="entr" presetSubtype="0" fill="hold" nodeType="withEffect">
                                  <p:stCondLst>
                                    <p:cond delay="0"/>
                                  </p:st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par>
                                <p:cTn id="85" presetID="10" presetClass="entr" presetSubtype="0" fill="hold"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5954" grpId="0" animBg="1"/>
      <p:bldP spid="125955" grpId="0" animBg="1"/>
      <p:bldP spid="64" grpId="0" animBg="1"/>
      <p:bldP spid="8" grpId="0"/>
      <p:bldP spid="60" grpId="0"/>
      <p:bldP spid="61" grpId="0"/>
      <p:bldP spid="62" grpId="0"/>
      <p:bldP spid="63" grpId="0"/>
      <p:bldP spid="65" grpId="0"/>
      <p:bldP spid="66" grpId="0"/>
      <p:bldP spid="89"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IaaS pattern</a:t>
            </a:r>
            <a:endParaRPr lang="en-US" dirty="0"/>
          </a:p>
        </p:txBody>
      </p:sp>
      <p:sp>
        <p:nvSpPr>
          <p:cNvPr id="3" name="Rectangle 2"/>
          <p:cNvSpPr/>
          <p:nvPr/>
        </p:nvSpPr>
        <p:spPr bwMode="auto">
          <a:xfrm>
            <a:off x="918163" y="2032414"/>
            <a:ext cx="3534946" cy="3534946"/>
          </a:xfrm>
          <a:prstGeom prst="rect">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2448" dirty="0" err="1">
                <a:gradFill>
                  <a:gsLst>
                    <a:gs pos="0">
                      <a:srgbClr val="FFFFFF"/>
                    </a:gs>
                    <a:gs pos="100000">
                      <a:srgbClr val="FFFFFF"/>
                    </a:gs>
                  </a:gsLst>
                  <a:lin ang="5400000" scaled="0"/>
                </a:gradFill>
                <a:latin typeface="Segoe UI Light" pitchFamily="34" charset="0"/>
              </a:rPr>
              <a:t>Contoso</a:t>
            </a:r>
            <a:r>
              <a:rPr lang="en-US" sz="2448" dirty="0">
                <a:gradFill>
                  <a:gsLst>
                    <a:gs pos="0">
                      <a:srgbClr val="FFFFFF"/>
                    </a:gs>
                    <a:gs pos="100000">
                      <a:srgbClr val="FFFFFF"/>
                    </a:gs>
                  </a:gsLst>
                  <a:lin ang="5400000" scaled="0"/>
                </a:gradFill>
                <a:latin typeface="Segoe UI Light" pitchFamily="34" charset="0"/>
              </a:rPr>
              <a:t> HQ </a:t>
            </a:r>
            <a:r>
              <a:rPr lang="en-US" sz="1071" b="1" dirty="0">
                <a:solidFill>
                  <a:schemeClr val="tx1">
                    <a:alpha val="99000"/>
                  </a:schemeClr>
                </a:solidFill>
              </a:rPr>
              <a:t>(10.0.0.0/16)</a:t>
            </a:r>
          </a:p>
        </p:txBody>
      </p:sp>
      <p:sp>
        <p:nvSpPr>
          <p:cNvPr id="4" name="Rectangle 3"/>
          <p:cNvSpPr/>
          <p:nvPr/>
        </p:nvSpPr>
        <p:spPr bwMode="auto">
          <a:xfrm>
            <a:off x="9128634" y="3875250"/>
            <a:ext cx="2388031" cy="2388031"/>
          </a:xfrm>
          <a:prstGeom prst="rect">
            <a:avLst/>
          </a:prstGeom>
          <a:solidFill>
            <a:schemeClr val="accent6">
              <a:lumMod val="7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836" dirty="0" err="1">
                <a:gradFill>
                  <a:gsLst>
                    <a:gs pos="0">
                      <a:srgbClr val="FFFFFF"/>
                    </a:gs>
                    <a:gs pos="100000">
                      <a:srgbClr val="FFFFFF"/>
                    </a:gs>
                  </a:gsLst>
                  <a:lin ang="5400000" scaled="0"/>
                </a:gradFill>
              </a:rPr>
              <a:t>Contoso</a:t>
            </a:r>
            <a:r>
              <a:rPr lang="en-US" sz="1836" dirty="0">
                <a:gradFill>
                  <a:gsLst>
                    <a:gs pos="0">
                      <a:srgbClr val="FFFFFF"/>
                    </a:gs>
                    <a:gs pos="100000">
                      <a:srgbClr val="FFFFFF"/>
                    </a:gs>
                  </a:gsLst>
                  <a:lin ang="5400000" scaled="0"/>
                </a:gradFill>
              </a:rPr>
              <a:t> Test in Windows Azure </a:t>
            </a:r>
            <a:r>
              <a:rPr lang="en-US" sz="1224" b="1" dirty="0">
                <a:solidFill>
                  <a:schemeClr val="tx1">
                    <a:alpha val="99000"/>
                  </a:schemeClr>
                </a:solidFill>
              </a:rPr>
              <a:t>(10.2.0.0/16)</a:t>
            </a:r>
            <a:r>
              <a:rPr lang="en-US" sz="1224" b="1" dirty="0">
                <a:solidFill>
                  <a:schemeClr val="tx1"/>
                </a:solidFill>
              </a:rPr>
              <a:t> </a:t>
            </a:r>
          </a:p>
        </p:txBody>
      </p:sp>
      <p:sp>
        <p:nvSpPr>
          <p:cNvPr id="5" name="Rectangle 4"/>
          <p:cNvSpPr/>
          <p:nvPr/>
        </p:nvSpPr>
        <p:spPr bwMode="auto">
          <a:xfrm>
            <a:off x="9128633" y="1160160"/>
            <a:ext cx="2388031" cy="238803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r>
              <a:rPr lang="en-US" sz="1632" dirty="0" err="1">
                <a:gradFill>
                  <a:gsLst>
                    <a:gs pos="0">
                      <a:srgbClr val="FFFFFF"/>
                    </a:gs>
                    <a:gs pos="100000">
                      <a:srgbClr val="FFFFFF"/>
                    </a:gs>
                  </a:gsLst>
                  <a:lin ang="5400000" scaled="0"/>
                </a:gradFill>
              </a:rPr>
              <a:t>Contoso</a:t>
            </a:r>
            <a:r>
              <a:rPr lang="en-US" sz="1632" dirty="0">
                <a:gradFill>
                  <a:gsLst>
                    <a:gs pos="0">
                      <a:srgbClr val="FFFFFF"/>
                    </a:gs>
                    <a:gs pos="100000">
                      <a:srgbClr val="FFFFFF"/>
                    </a:gs>
                  </a:gsLst>
                  <a:lin ang="5400000" scaled="0"/>
                </a:gradFill>
              </a:rPr>
              <a:t> Production </a:t>
            </a:r>
            <a:r>
              <a:rPr lang="en-US" sz="1632" dirty="0" err="1">
                <a:gradFill>
                  <a:gsLst>
                    <a:gs pos="0">
                      <a:srgbClr val="FFFFFF"/>
                    </a:gs>
                    <a:gs pos="100000">
                      <a:srgbClr val="FFFFFF"/>
                    </a:gs>
                  </a:gsLst>
                  <a:lin ang="5400000" scaled="0"/>
                </a:gradFill>
              </a:rPr>
              <a:t>VNet</a:t>
            </a:r>
            <a:r>
              <a:rPr lang="en-US" sz="1632" dirty="0">
                <a:gradFill>
                  <a:gsLst>
                    <a:gs pos="0">
                      <a:srgbClr val="FFFFFF"/>
                    </a:gs>
                    <a:gs pos="100000">
                      <a:srgbClr val="FFFFFF"/>
                    </a:gs>
                  </a:gsLst>
                  <a:lin ang="5400000" scaled="0"/>
                </a:gradFill>
              </a:rPr>
              <a:t> in Windows Azure </a:t>
            </a:r>
            <a:r>
              <a:rPr lang="en-US" sz="1224" b="1" dirty="0">
                <a:solidFill>
                  <a:schemeClr val="tx1">
                    <a:alpha val="99000"/>
                  </a:schemeClr>
                </a:solidFill>
              </a:rPr>
              <a:t>(10.1.0.0/16)</a:t>
            </a:r>
          </a:p>
        </p:txBody>
      </p:sp>
      <p:sp>
        <p:nvSpPr>
          <p:cNvPr id="8" name="Freeform 128"/>
          <p:cNvSpPr>
            <a:spLocks noChangeAspect="1"/>
          </p:cNvSpPr>
          <p:nvPr/>
        </p:nvSpPr>
        <p:spPr bwMode="black">
          <a:xfrm>
            <a:off x="4885899" y="2659386"/>
            <a:ext cx="3809944" cy="2104667"/>
          </a:xfrm>
          <a:custGeom>
            <a:avLst/>
            <a:gdLst>
              <a:gd name="T0" fmla="*/ 396 w 509"/>
              <a:gd name="T1" fmla="*/ 281 h 281"/>
              <a:gd name="T2" fmla="*/ 57 w 509"/>
              <a:gd name="T3" fmla="*/ 281 h 281"/>
              <a:gd name="T4" fmla="*/ 0 w 509"/>
              <a:gd name="T5" fmla="*/ 223 h 281"/>
              <a:gd name="T6" fmla="*/ 43 w 509"/>
              <a:gd name="T7" fmla="*/ 168 h 281"/>
              <a:gd name="T8" fmla="*/ 110 w 509"/>
              <a:gd name="T9" fmla="*/ 116 h 281"/>
              <a:gd name="T10" fmla="*/ 232 w 509"/>
              <a:gd name="T11" fmla="*/ 0 h 281"/>
              <a:gd name="T12" fmla="*/ 343 w 509"/>
              <a:gd name="T13" fmla="*/ 70 h 281"/>
              <a:gd name="T14" fmla="*/ 396 w 509"/>
              <a:gd name="T15" fmla="*/ 56 h 281"/>
              <a:gd name="T16" fmla="*/ 509 w 509"/>
              <a:gd name="T17" fmla="*/ 169 h 281"/>
              <a:gd name="T18" fmla="*/ 396 w 509"/>
              <a:gd name="T19" fmla="*/ 28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09" h="281">
                <a:moveTo>
                  <a:pt x="396" y="281"/>
                </a:moveTo>
                <a:cubicBezTo>
                  <a:pt x="57" y="281"/>
                  <a:pt x="57" y="281"/>
                  <a:pt x="57" y="281"/>
                </a:cubicBezTo>
                <a:cubicBezTo>
                  <a:pt x="26" y="281"/>
                  <a:pt x="0" y="255"/>
                  <a:pt x="0" y="223"/>
                </a:cubicBezTo>
                <a:cubicBezTo>
                  <a:pt x="0" y="196"/>
                  <a:pt x="18" y="174"/>
                  <a:pt x="43" y="168"/>
                </a:cubicBezTo>
                <a:cubicBezTo>
                  <a:pt x="55" y="140"/>
                  <a:pt x="80" y="120"/>
                  <a:pt x="110" y="116"/>
                </a:cubicBezTo>
                <a:cubicBezTo>
                  <a:pt x="113" y="52"/>
                  <a:pt x="167" y="0"/>
                  <a:pt x="232" y="0"/>
                </a:cubicBezTo>
                <a:cubicBezTo>
                  <a:pt x="280" y="0"/>
                  <a:pt x="323" y="28"/>
                  <a:pt x="343" y="70"/>
                </a:cubicBezTo>
                <a:cubicBezTo>
                  <a:pt x="359" y="61"/>
                  <a:pt x="377" y="56"/>
                  <a:pt x="396" y="56"/>
                </a:cubicBezTo>
                <a:cubicBezTo>
                  <a:pt x="458" y="56"/>
                  <a:pt x="509" y="107"/>
                  <a:pt x="509" y="169"/>
                </a:cubicBezTo>
                <a:cubicBezTo>
                  <a:pt x="509" y="230"/>
                  <a:pt x="458" y="281"/>
                  <a:pt x="396" y="281"/>
                </a:cubicBezTo>
                <a:close/>
              </a:path>
            </a:pathLst>
          </a:custGeom>
          <a:solidFill>
            <a:schemeClr val="tx1">
              <a:lumMod val="65000"/>
            </a:schemeClr>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10"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3677205" y="3493201"/>
            <a:ext cx="362587" cy="726411"/>
          </a:xfrm>
          <a:prstGeom prst="rect">
            <a:avLst/>
          </a:prstGeom>
          <a:noFill/>
        </p:spPr>
      </p:pic>
      <p:sp>
        <p:nvSpPr>
          <p:cNvPr id="12" name="Rectangle 11"/>
          <p:cNvSpPr/>
          <p:nvPr/>
        </p:nvSpPr>
        <p:spPr>
          <a:xfrm>
            <a:off x="3437346" y="4145241"/>
            <a:ext cx="842308" cy="439988"/>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S2S VPN </a:t>
            </a:r>
            <a:br>
              <a:rPr lang="en-US" sz="1224" dirty="0">
                <a:gradFill>
                  <a:gsLst>
                    <a:gs pos="0">
                      <a:srgbClr val="FFFFFF"/>
                    </a:gs>
                    <a:gs pos="100000">
                      <a:srgbClr val="FFFFFF"/>
                    </a:gs>
                  </a:gsLst>
                  <a:lin ang="5400000" scaled="0"/>
                </a:gradFill>
              </a:rPr>
            </a:br>
            <a:r>
              <a:rPr lang="en-US" sz="1224" dirty="0">
                <a:gradFill>
                  <a:gsLst>
                    <a:gs pos="0">
                      <a:srgbClr val="FFFFFF"/>
                    </a:gs>
                    <a:gs pos="100000">
                      <a:srgbClr val="FFFFFF"/>
                    </a:gs>
                  </a:gsLst>
                  <a:lin ang="5400000" scaled="0"/>
                </a:gradFill>
              </a:rPr>
              <a:t>Device</a:t>
            </a:r>
          </a:p>
        </p:txBody>
      </p:sp>
      <p:grpSp>
        <p:nvGrpSpPr>
          <p:cNvPr id="15" name="Group 14"/>
          <p:cNvGrpSpPr/>
          <p:nvPr/>
        </p:nvGrpSpPr>
        <p:grpSpPr>
          <a:xfrm>
            <a:off x="2774317" y="2449265"/>
            <a:ext cx="887263" cy="641909"/>
            <a:chOff x="2870782" y="2512291"/>
            <a:chExt cx="791194" cy="572406"/>
          </a:xfrm>
        </p:grpSpPr>
        <p:pic>
          <p:nvPicPr>
            <p:cNvPr id="13" name="Picture 2"/>
            <p:cNvPicPr>
              <a:picLocks noChangeAspect="1" noChangeArrowheads="1"/>
            </p:cNvPicPr>
            <p:nvPr/>
          </p:nvPicPr>
          <p:blipFill rotWithShape="1">
            <a:blip r:embed="rId4" cstate="print">
              <a:lum bright="100000" contrast="100000"/>
            </a:blip>
            <a:srcRect l="9422" t="9591" r="8195" b="13220"/>
            <a:stretch/>
          </p:blipFill>
          <p:spPr bwMode="auto">
            <a:xfrm>
              <a:off x="2870782" y="2512291"/>
              <a:ext cx="666746" cy="572406"/>
            </a:xfrm>
            <a:prstGeom prst="rect">
              <a:avLst/>
            </a:prstGeom>
            <a:noFill/>
            <a:ln w="9525">
              <a:noFill/>
              <a:miter lim="800000"/>
              <a:headEnd/>
              <a:tailEnd/>
            </a:ln>
            <a:effectLst/>
          </p:spPr>
        </p:pic>
        <p:sp>
          <p:nvSpPr>
            <p:cNvPr id="14" name="Freeform 6"/>
            <p:cNvSpPr>
              <a:spLocks noChangeAspect="1" noEditPoints="1"/>
            </p:cNvSpPr>
            <p:nvPr/>
          </p:nvSpPr>
          <p:spPr bwMode="black">
            <a:xfrm>
              <a:off x="3363172" y="2782146"/>
              <a:ext cx="298804" cy="302551"/>
            </a:xfrm>
            <a:custGeom>
              <a:avLst/>
              <a:gdLst>
                <a:gd name="T0" fmla="*/ 84 w 84"/>
                <a:gd name="T1" fmla="*/ 43 h 85"/>
                <a:gd name="T2" fmla="*/ 0 w 84"/>
                <a:gd name="T3" fmla="*/ 43 h 85"/>
                <a:gd name="T4" fmla="*/ 76 w 84"/>
                <a:gd name="T5" fmla="*/ 27 h 85"/>
                <a:gd name="T6" fmla="*/ 65 w 84"/>
                <a:gd name="T7" fmla="*/ 40 h 85"/>
                <a:gd name="T8" fmla="*/ 76 w 84"/>
                <a:gd name="T9" fmla="*/ 27 h 85"/>
                <a:gd name="T10" fmla="*/ 45 w 84"/>
                <a:gd name="T11" fmla="*/ 27 h 85"/>
                <a:gd name="T12" fmla="*/ 62 w 84"/>
                <a:gd name="T13" fmla="*/ 40 h 85"/>
                <a:gd name="T14" fmla="*/ 40 w 84"/>
                <a:gd name="T15" fmla="*/ 27 h 85"/>
                <a:gd name="T16" fmla="*/ 21 w 84"/>
                <a:gd name="T17" fmla="*/ 40 h 85"/>
                <a:gd name="T18" fmla="*/ 40 w 84"/>
                <a:gd name="T19" fmla="*/ 27 h 85"/>
                <a:gd name="T20" fmla="*/ 8 w 84"/>
                <a:gd name="T21" fmla="*/ 27 h 85"/>
                <a:gd name="T22" fmla="*/ 19 w 84"/>
                <a:gd name="T23" fmla="*/ 40 h 85"/>
                <a:gd name="T24" fmla="*/ 10 w 84"/>
                <a:gd name="T25" fmla="*/ 21 h 85"/>
                <a:gd name="T26" fmla="*/ 30 w 84"/>
                <a:gd name="T27" fmla="*/ 6 h 85"/>
                <a:gd name="T28" fmla="*/ 25 w 84"/>
                <a:gd name="T29" fmla="*/ 21 h 85"/>
                <a:gd name="T30" fmla="*/ 40 w 84"/>
                <a:gd name="T31" fmla="*/ 4 h 85"/>
                <a:gd name="T32" fmla="*/ 45 w 84"/>
                <a:gd name="T33" fmla="*/ 21 h 85"/>
                <a:gd name="T34" fmla="*/ 45 w 84"/>
                <a:gd name="T35" fmla="*/ 5 h 85"/>
                <a:gd name="T36" fmla="*/ 62 w 84"/>
                <a:gd name="T37" fmla="*/ 21 h 85"/>
                <a:gd name="T38" fmla="*/ 54 w 84"/>
                <a:gd name="T39" fmla="*/ 6 h 85"/>
                <a:gd name="T40" fmla="*/ 80 w 84"/>
                <a:gd name="T41" fmla="*/ 45 h 85"/>
                <a:gd name="T42" fmla="*/ 63 w 84"/>
                <a:gd name="T43" fmla="*/ 59 h 85"/>
                <a:gd name="T44" fmla="*/ 80 w 84"/>
                <a:gd name="T45" fmla="*/ 45 h 85"/>
                <a:gd name="T46" fmla="*/ 45 w 84"/>
                <a:gd name="T47" fmla="*/ 45 h 85"/>
                <a:gd name="T48" fmla="*/ 61 w 84"/>
                <a:gd name="T49" fmla="*/ 59 h 85"/>
                <a:gd name="T50" fmla="*/ 40 w 84"/>
                <a:gd name="T51" fmla="*/ 45 h 85"/>
                <a:gd name="T52" fmla="*/ 23 w 84"/>
                <a:gd name="T53" fmla="*/ 59 h 85"/>
                <a:gd name="T54" fmla="*/ 40 w 84"/>
                <a:gd name="T55" fmla="*/ 45 h 85"/>
                <a:gd name="T56" fmla="*/ 4 w 84"/>
                <a:gd name="T57" fmla="*/ 45 h 85"/>
                <a:gd name="T58" fmla="*/ 21 w 84"/>
                <a:gd name="T59" fmla="*/ 59 h 85"/>
                <a:gd name="T60" fmla="*/ 45 w 84"/>
                <a:gd name="T61" fmla="*/ 64 h 85"/>
                <a:gd name="T62" fmla="*/ 59 w 84"/>
                <a:gd name="T63" fmla="*/ 64 h 85"/>
                <a:gd name="T64" fmla="*/ 40 w 84"/>
                <a:gd name="T65" fmla="*/ 81 h 85"/>
                <a:gd name="T66" fmla="*/ 25 w 84"/>
                <a:gd name="T67" fmla="*/ 64 h 85"/>
                <a:gd name="T68" fmla="*/ 73 w 84"/>
                <a:gd name="T69" fmla="*/ 64 h 85"/>
                <a:gd name="T70" fmla="*/ 54 w 84"/>
                <a:gd name="T71" fmla="*/ 79 h 85"/>
                <a:gd name="T72" fmla="*/ 22 w 84"/>
                <a:gd name="T73" fmla="*/ 64 h 85"/>
                <a:gd name="T74" fmla="*/ 30 w 84"/>
                <a:gd name="T75"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 h="85">
                  <a:moveTo>
                    <a:pt x="42" y="0"/>
                  </a:moveTo>
                  <a:cubicBezTo>
                    <a:pt x="65" y="0"/>
                    <a:pt x="84" y="19"/>
                    <a:pt x="84" y="43"/>
                  </a:cubicBezTo>
                  <a:cubicBezTo>
                    <a:pt x="84" y="66"/>
                    <a:pt x="65" y="85"/>
                    <a:pt x="42" y="85"/>
                  </a:cubicBezTo>
                  <a:cubicBezTo>
                    <a:pt x="19" y="85"/>
                    <a:pt x="0" y="66"/>
                    <a:pt x="0" y="43"/>
                  </a:cubicBezTo>
                  <a:cubicBezTo>
                    <a:pt x="0" y="19"/>
                    <a:pt x="19" y="0"/>
                    <a:pt x="42" y="0"/>
                  </a:cubicBezTo>
                  <a:close/>
                  <a:moveTo>
                    <a:pt x="76" y="27"/>
                  </a:moveTo>
                  <a:cubicBezTo>
                    <a:pt x="63" y="27"/>
                    <a:pt x="63" y="27"/>
                    <a:pt x="63" y="27"/>
                  </a:cubicBezTo>
                  <a:cubicBezTo>
                    <a:pt x="64" y="31"/>
                    <a:pt x="65" y="35"/>
                    <a:pt x="65" y="40"/>
                  </a:cubicBezTo>
                  <a:cubicBezTo>
                    <a:pt x="80" y="40"/>
                    <a:pt x="80" y="40"/>
                    <a:pt x="80" y="40"/>
                  </a:cubicBezTo>
                  <a:cubicBezTo>
                    <a:pt x="79" y="35"/>
                    <a:pt x="78" y="31"/>
                    <a:pt x="76" y="27"/>
                  </a:cubicBezTo>
                  <a:close/>
                  <a:moveTo>
                    <a:pt x="61" y="27"/>
                  </a:moveTo>
                  <a:cubicBezTo>
                    <a:pt x="45" y="27"/>
                    <a:pt x="45" y="27"/>
                    <a:pt x="45" y="27"/>
                  </a:cubicBezTo>
                  <a:cubicBezTo>
                    <a:pt x="45" y="40"/>
                    <a:pt x="45" y="40"/>
                    <a:pt x="45" y="40"/>
                  </a:cubicBezTo>
                  <a:cubicBezTo>
                    <a:pt x="62" y="40"/>
                    <a:pt x="62" y="40"/>
                    <a:pt x="62" y="40"/>
                  </a:cubicBezTo>
                  <a:cubicBezTo>
                    <a:pt x="62" y="35"/>
                    <a:pt x="62" y="31"/>
                    <a:pt x="61" y="27"/>
                  </a:cubicBezTo>
                  <a:close/>
                  <a:moveTo>
                    <a:pt x="40" y="27"/>
                  </a:moveTo>
                  <a:cubicBezTo>
                    <a:pt x="23" y="27"/>
                    <a:pt x="23" y="27"/>
                    <a:pt x="23" y="27"/>
                  </a:cubicBezTo>
                  <a:cubicBezTo>
                    <a:pt x="22" y="31"/>
                    <a:pt x="22" y="35"/>
                    <a:pt x="21" y="40"/>
                  </a:cubicBezTo>
                  <a:cubicBezTo>
                    <a:pt x="40" y="40"/>
                    <a:pt x="40" y="40"/>
                    <a:pt x="40" y="40"/>
                  </a:cubicBezTo>
                  <a:cubicBezTo>
                    <a:pt x="40" y="27"/>
                    <a:pt x="40" y="27"/>
                    <a:pt x="40" y="27"/>
                  </a:cubicBezTo>
                  <a:close/>
                  <a:moveTo>
                    <a:pt x="21" y="27"/>
                  </a:moveTo>
                  <a:cubicBezTo>
                    <a:pt x="8" y="27"/>
                    <a:pt x="8" y="27"/>
                    <a:pt x="8" y="27"/>
                  </a:cubicBezTo>
                  <a:cubicBezTo>
                    <a:pt x="6" y="31"/>
                    <a:pt x="5" y="35"/>
                    <a:pt x="4" y="40"/>
                  </a:cubicBezTo>
                  <a:cubicBezTo>
                    <a:pt x="19" y="40"/>
                    <a:pt x="19" y="40"/>
                    <a:pt x="19" y="40"/>
                  </a:cubicBezTo>
                  <a:cubicBezTo>
                    <a:pt x="19" y="35"/>
                    <a:pt x="20" y="31"/>
                    <a:pt x="21" y="27"/>
                  </a:cubicBezTo>
                  <a:close/>
                  <a:moveTo>
                    <a:pt x="10" y="21"/>
                  </a:moveTo>
                  <a:cubicBezTo>
                    <a:pt x="22" y="21"/>
                    <a:pt x="22" y="21"/>
                    <a:pt x="22" y="21"/>
                  </a:cubicBezTo>
                  <a:cubicBezTo>
                    <a:pt x="24" y="15"/>
                    <a:pt x="27" y="10"/>
                    <a:pt x="30" y="6"/>
                  </a:cubicBezTo>
                  <a:cubicBezTo>
                    <a:pt x="22" y="9"/>
                    <a:pt x="15" y="14"/>
                    <a:pt x="10" y="21"/>
                  </a:cubicBezTo>
                  <a:close/>
                  <a:moveTo>
                    <a:pt x="25" y="21"/>
                  </a:moveTo>
                  <a:cubicBezTo>
                    <a:pt x="40" y="21"/>
                    <a:pt x="40" y="21"/>
                    <a:pt x="40" y="21"/>
                  </a:cubicBezTo>
                  <a:cubicBezTo>
                    <a:pt x="40" y="4"/>
                    <a:pt x="40" y="4"/>
                    <a:pt x="40" y="4"/>
                  </a:cubicBezTo>
                  <a:cubicBezTo>
                    <a:pt x="33" y="6"/>
                    <a:pt x="28" y="12"/>
                    <a:pt x="25" y="21"/>
                  </a:cubicBezTo>
                  <a:close/>
                  <a:moveTo>
                    <a:pt x="45" y="21"/>
                  </a:moveTo>
                  <a:cubicBezTo>
                    <a:pt x="59" y="21"/>
                    <a:pt x="59" y="21"/>
                    <a:pt x="59" y="21"/>
                  </a:cubicBezTo>
                  <a:cubicBezTo>
                    <a:pt x="56" y="12"/>
                    <a:pt x="51" y="6"/>
                    <a:pt x="45" y="5"/>
                  </a:cubicBezTo>
                  <a:cubicBezTo>
                    <a:pt x="45" y="21"/>
                    <a:pt x="45" y="21"/>
                    <a:pt x="45" y="21"/>
                  </a:cubicBezTo>
                  <a:close/>
                  <a:moveTo>
                    <a:pt x="62" y="21"/>
                  </a:moveTo>
                  <a:cubicBezTo>
                    <a:pt x="73" y="21"/>
                    <a:pt x="73" y="21"/>
                    <a:pt x="73" y="21"/>
                  </a:cubicBezTo>
                  <a:cubicBezTo>
                    <a:pt x="69" y="14"/>
                    <a:pt x="62" y="9"/>
                    <a:pt x="54" y="6"/>
                  </a:cubicBezTo>
                  <a:cubicBezTo>
                    <a:pt x="57" y="10"/>
                    <a:pt x="60" y="15"/>
                    <a:pt x="62" y="21"/>
                  </a:cubicBezTo>
                  <a:close/>
                  <a:moveTo>
                    <a:pt x="80" y="45"/>
                  </a:moveTo>
                  <a:cubicBezTo>
                    <a:pt x="65" y="45"/>
                    <a:pt x="65" y="45"/>
                    <a:pt x="65" y="45"/>
                  </a:cubicBezTo>
                  <a:cubicBezTo>
                    <a:pt x="65" y="50"/>
                    <a:pt x="64" y="54"/>
                    <a:pt x="63" y="59"/>
                  </a:cubicBezTo>
                  <a:cubicBezTo>
                    <a:pt x="76" y="59"/>
                    <a:pt x="76" y="59"/>
                    <a:pt x="76" y="59"/>
                  </a:cubicBezTo>
                  <a:cubicBezTo>
                    <a:pt x="78" y="54"/>
                    <a:pt x="79" y="50"/>
                    <a:pt x="80" y="45"/>
                  </a:cubicBezTo>
                  <a:close/>
                  <a:moveTo>
                    <a:pt x="62" y="45"/>
                  </a:moveTo>
                  <a:cubicBezTo>
                    <a:pt x="45" y="45"/>
                    <a:pt x="45" y="45"/>
                    <a:pt x="45" y="45"/>
                  </a:cubicBezTo>
                  <a:cubicBezTo>
                    <a:pt x="45" y="59"/>
                    <a:pt x="45" y="59"/>
                    <a:pt x="45" y="59"/>
                  </a:cubicBezTo>
                  <a:cubicBezTo>
                    <a:pt x="61" y="59"/>
                    <a:pt x="61" y="59"/>
                    <a:pt x="61" y="59"/>
                  </a:cubicBezTo>
                  <a:cubicBezTo>
                    <a:pt x="62" y="54"/>
                    <a:pt x="62" y="50"/>
                    <a:pt x="62" y="45"/>
                  </a:cubicBezTo>
                  <a:close/>
                  <a:moveTo>
                    <a:pt x="40" y="45"/>
                  </a:moveTo>
                  <a:cubicBezTo>
                    <a:pt x="21" y="45"/>
                    <a:pt x="21" y="45"/>
                    <a:pt x="21" y="45"/>
                  </a:cubicBezTo>
                  <a:cubicBezTo>
                    <a:pt x="22" y="50"/>
                    <a:pt x="22" y="54"/>
                    <a:pt x="23" y="59"/>
                  </a:cubicBezTo>
                  <a:cubicBezTo>
                    <a:pt x="40" y="59"/>
                    <a:pt x="40" y="59"/>
                    <a:pt x="40" y="59"/>
                  </a:cubicBezTo>
                  <a:cubicBezTo>
                    <a:pt x="40" y="45"/>
                    <a:pt x="40" y="45"/>
                    <a:pt x="40" y="45"/>
                  </a:cubicBezTo>
                  <a:close/>
                  <a:moveTo>
                    <a:pt x="19" y="45"/>
                  </a:moveTo>
                  <a:cubicBezTo>
                    <a:pt x="4" y="45"/>
                    <a:pt x="4" y="45"/>
                    <a:pt x="4" y="45"/>
                  </a:cubicBezTo>
                  <a:cubicBezTo>
                    <a:pt x="5" y="50"/>
                    <a:pt x="6" y="54"/>
                    <a:pt x="8" y="59"/>
                  </a:cubicBezTo>
                  <a:cubicBezTo>
                    <a:pt x="21" y="59"/>
                    <a:pt x="21" y="59"/>
                    <a:pt x="21" y="59"/>
                  </a:cubicBezTo>
                  <a:cubicBezTo>
                    <a:pt x="20" y="54"/>
                    <a:pt x="19" y="50"/>
                    <a:pt x="19" y="45"/>
                  </a:cubicBezTo>
                  <a:close/>
                  <a:moveTo>
                    <a:pt x="45" y="64"/>
                  </a:moveTo>
                  <a:cubicBezTo>
                    <a:pt x="45" y="81"/>
                    <a:pt x="45" y="81"/>
                    <a:pt x="45" y="81"/>
                  </a:cubicBezTo>
                  <a:cubicBezTo>
                    <a:pt x="51" y="79"/>
                    <a:pt x="56" y="73"/>
                    <a:pt x="59" y="64"/>
                  </a:cubicBezTo>
                  <a:cubicBezTo>
                    <a:pt x="45" y="64"/>
                    <a:pt x="45" y="64"/>
                    <a:pt x="45" y="64"/>
                  </a:cubicBezTo>
                  <a:close/>
                  <a:moveTo>
                    <a:pt x="40" y="81"/>
                  </a:moveTo>
                  <a:cubicBezTo>
                    <a:pt x="40" y="64"/>
                    <a:pt x="40" y="64"/>
                    <a:pt x="40" y="64"/>
                  </a:cubicBezTo>
                  <a:cubicBezTo>
                    <a:pt x="25" y="64"/>
                    <a:pt x="25" y="64"/>
                    <a:pt x="25" y="64"/>
                  </a:cubicBezTo>
                  <a:cubicBezTo>
                    <a:pt x="28" y="73"/>
                    <a:pt x="33" y="79"/>
                    <a:pt x="40" y="81"/>
                  </a:cubicBezTo>
                  <a:close/>
                  <a:moveTo>
                    <a:pt x="73" y="64"/>
                  </a:moveTo>
                  <a:cubicBezTo>
                    <a:pt x="62" y="64"/>
                    <a:pt x="62" y="64"/>
                    <a:pt x="62" y="64"/>
                  </a:cubicBezTo>
                  <a:cubicBezTo>
                    <a:pt x="60" y="70"/>
                    <a:pt x="57" y="75"/>
                    <a:pt x="54" y="79"/>
                  </a:cubicBezTo>
                  <a:cubicBezTo>
                    <a:pt x="62" y="76"/>
                    <a:pt x="69" y="71"/>
                    <a:pt x="73" y="64"/>
                  </a:cubicBezTo>
                  <a:close/>
                  <a:moveTo>
                    <a:pt x="22" y="64"/>
                  </a:moveTo>
                  <a:cubicBezTo>
                    <a:pt x="11" y="64"/>
                    <a:pt x="11" y="64"/>
                    <a:pt x="11" y="64"/>
                  </a:cubicBezTo>
                  <a:cubicBezTo>
                    <a:pt x="15" y="71"/>
                    <a:pt x="22" y="76"/>
                    <a:pt x="30" y="79"/>
                  </a:cubicBezTo>
                  <a:cubicBezTo>
                    <a:pt x="27" y="75"/>
                    <a:pt x="24" y="70"/>
                    <a:pt x="22" y="64"/>
                  </a:cubicBezTo>
                  <a:close/>
                </a:path>
              </a:pathLst>
            </a:custGeom>
            <a:solidFill>
              <a:srgbClr val="FFFFFF"/>
            </a:solidFill>
            <a:ln>
              <a:noFill/>
            </a:ln>
          </p:spPr>
          <p:txBody>
            <a:bodyPr vert="horz" wrap="square" lIns="93260" tIns="46630" rIns="93260" bIns="46630" numCol="1" anchor="t" anchorCtr="0" compatLnSpc="1">
              <a:prstTxWarp prst="textNoShape">
                <a:avLst/>
              </a:prstTxWarp>
            </a:bodyPr>
            <a:lstStyle/>
            <a:p>
              <a:endParaRPr lang="en-US" sz="1836"/>
            </a:p>
          </p:txBody>
        </p:sp>
      </p:grpSp>
      <p:sp>
        <p:nvSpPr>
          <p:cNvPr id="16" name="Rectangle 15"/>
          <p:cNvSpPr/>
          <p:nvPr/>
        </p:nvSpPr>
        <p:spPr>
          <a:xfrm>
            <a:off x="2777051" y="3048457"/>
            <a:ext cx="883640"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IIS s</a:t>
            </a:r>
            <a:r>
              <a:rPr lang="en-US" sz="1224" dirty="0" smtClean="0">
                <a:gradFill>
                  <a:gsLst>
                    <a:gs pos="0">
                      <a:srgbClr val="FFFFFF"/>
                    </a:gs>
                    <a:gs pos="100000">
                      <a:srgbClr val="FFFFFF"/>
                    </a:gs>
                  </a:gsLst>
                  <a:lin ang="5400000" scaled="0"/>
                </a:gradFill>
              </a:rPr>
              <a:t>ervers</a:t>
            </a:r>
            <a:endParaRPr lang="en-US" sz="1224" dirty="0">
              <a:gradFill>
                <a:gsLst>
                  <a:gs pos="0">
                    <a:srgbClr val="FFFFFF"/>
                  </a:gs>
                  <a:gs pos="100000">
                    <a:srgbClr val="FFFFFF"/>
                  </a:gs>
                </a:gsLst>
                <a:lin ang="5400000" scaled="0"/>
              </a:gradFill>
            </a:endParaRPr>
          </a:p>
        </p:txBody>
      </p:sp>
      <p:grpSp>
        <p:nvGrpSpPr>
          <p:cNvPr id="35" name="Group 34"/>
          <p:cNvGrpSpPr/>
          <p:nvPr/>
        </p:nvGrpSpPr>
        <p:grpSpPr>
          <a:xfrm>
            <a:off x="2249769" y="3520281"/>
            <a:ext cx="871736" cy="954205"/>
            <a:chOff x="1723168" y="3451570"/>
            <a:chExt cx="854721" cy="935580"/>
          </a:xfrm>
        </p:grpSpPr>
        <p:grpSp>
          <p:nvGrpSpPr>
            <p:cNvPr id="24" name="Group 23"/>
            <p:cNvGrpSpPr/>
            <p:nvPr/>
          </p:nvGrpSpPr>
          <p:grpSpPr>
            <a:xfrm>
              <a:off x="1972774" y="3451570"/>
              <a:ext cx="479392" cy="712232"/>
              <a:chOff x="1972774" y="3451570"/>
              <a:chExt cx="479392" cy="712232"/>
            </a:xfrm>
          </p:grpSpPr>
          <p:pic>
            <p:nvPicPr>
              <p:cNvPr id="17"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23" name="Group 22"/>
              <p:cNvGrpSpPr/>
              <p:nvPr/>
            </p:nvGrpSpPr>
            <p:grpSpPr>
              <a:xfrm>
                <a:off x="2245986" y="3924261"/>
                <a:ext cx="206180" cy="206424"/>
                <a:chOff x="2245986" y="3924261"/>
                <a:chExt cx="206180" cy="206424"/>
              </a:xfrm>
            </p:grpSpPr>
            <p:grpSp>
              <p:nvGrpSpPr>
                <p:cNvPr id="21" name="Group 20"/>
                <p:cNvGrpSpPr/>
                <p:nvPr/>
              </p:nvGrpSpPr>
              <p:grpSpPr>
                <a:xfrm>
                  <a:off x="2245986" y="3924261"/>
                  <a:ext cx="206180" cy="206424"/>
                  <a:chOff x="1779323" y="4627897"/>
                  <a:chExt cx="472764" cy="473323"/>
                </a:xfrm>
              </p:grpSpPr>
              <p:sp>
                <p:nvSpPr>
                  <p:cNvPr id="18" name="Isosceles Triangle 17"/>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19" name="Rectangle 18"/>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20" name="Rectangle 19"/>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22" name="Isosceles Triangle 21"/>
                <p:cNvSpPr/>
                <p:nvPr/>
              </p:nvSpPr>
              <p:spPr bwMode="auto">
                <a:xfrm>
                  <a:off x="2304709" y="3989226"/>
                  <a:ext cx="88734" cy="76495"/>
                </a:xfrm>
                <a:prstGeom prst="triangle">
                  <a:avLst/>
                </a:prstGeom>
                <a:solidFill>
                  <a:schemeClr val="accent3"/>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grpSp>
        <p:sp>
          <p:nvSpPr>
            <p:cNvPr id="25" name="Rectangle 24"/>
            <p:cNvSpPr/>
            <p:nvPr/>
          </p:nvSpPr>
          <p:spPr>
            <a:xfrm>
              <a:off x="1723168" y="4125283"/>
              <a:ext cx="85472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AD / DNS</a:t>
              </a:r>
            </a:p>
          </p:txBody>
        </p:sp>
      </p:grpSp>
      <p:pic>
        <p:nvPicPr>
          <p:cNvPr id="27" name="Picture 2"/>
          <p:cNvPicPr>
            <a:picLocks noChangeAspect="1" noChangeArrowheads="1"/>
          </p:cNvPicPr>
          <p:nvPr/>
        </p:nvPicPr>
        <p:blipFill rotWithShape="1">
          <a:blip r:embed="rId4" cstate="print">
            <a:lum bright="100000" contrast="100000"/>
          </a:blip>
          <a:srcRect l="9422" t="9591" r="8195" b="13220"/>
          <a:stretch/>
        </p:blipFill>
        <p:spPr bwMode="auto">
          <a:xfrm>
            <a:off x="1554397" y="2416809"/>
            <a:ext cx="747704" cy="641909"/>
          </a:xfrm>
          <a:prstGeom prst="rect">
            <a:avLst/>
          </a:prstGeom>
          <a:noFill/>
          <a:ln w="9525">
            <a:noFill/>
            <a:miter lim="800000"/>
            <a:headEnd/>
            <a:tailEnd/>
          </a:ln>
          <a:effectLst/>
        </p:spPr>
      </p:pic>
      <p:sp>
        <p:nvSpPr>
          <p:cNvPr id="29" name="Rectangle 28"/>
          <p:cNvSpPr/>
          <p:nvPr/>
        </p:nvSpPr>
        <p:spPr>
          <a:xfrm>
            <a:off x="1587781" y="3016001"/>
            <a:ext cx="822341"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SQL </a:t>
            </a:r>
            <a:r>
              <a:rPr lang="en-US" sz="1224" dirty="0" smtClean="0">
                <a:gradFill>
                  <a:gsLst>
                    <a:gs pos="0">
                      <a:srgbClr val="FFFFFF"/>
                    </a:gs>
                    <a:gs pos="100000">
                      <a:srgbClr val="FFFFFF"/>
                    </a:gs>
                  </a:gsLst>
                  <a:lin ang="5400000" scaled="0"/>
                </a:gradFill>
              </a:rPr>
              <a:t>farm</a:t>
            </a:r>
            <a:endParaRPr lang="en-US" sz="1224" dirty="0">
              <a:gradFill>
                <a:gsLst>
                  <a:gs pos="0">
                    <a:srgbClr val="FFFFFF"/>
                  </a:gs>
                  <a:gs pos="100000">
                    <a:srgbClr val="FFFFFF"/>
                  </a:gs>
                </a:gsLst>
                <a:lin ang="5400000" scaled="0"/>
              </a:gradFill>
            </a:endParaRPr>
          </a:p>
        </p:txBody>
      </p:sp>
      <p:grpSp>
        <p:nvGrpSpPr>
          <p:cNvPr id="34" name="Group 33"/>
          <p:cNvGrpSpPr/>
          <p:nvPr/>
        </p:nvGrpSpPr>
        <p:grpSpPr>
          <a:xfrm>
            <a:off x="2193474" y="4531370"/>
            <a:ext cx="984323" cy="1017069"/>
            <a:chOff x="1809804" y="4442923"/>
            <a:chExt cx="965110" cy="997217"/>
          </a:xfrm>
        </p:grpSpPr>
        <p:pic>
          <p:nvPicPr>
            <p:cNvPr id="31"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32" name="Rectangle 31"/>
            <p:cNvSpPr/>
            <p:nvPr/>
          </p:nvSpPr>
          <p:spPr>
            <a:xfrm>
              <a:off x="1838544" y="5178273"/>
              <a:ext cx="839076"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Exchange</a:t>
              </a:r>
            </a:p>
          </p:txBody>
        </p:sp>
        <p:sp>
          <p:nvSpPr>
            <p:cNvPr id="33" name="Freeform 128"/>
            <p:cNvSpPr>
              <a:spLocks noEditPoints="1"/>
            </p:cNvSpPr>
            <p:nvPr/>
          </p:nvSpPr>
          <p:spPr bwMode="black">
            <a:xfrm>
              <a:off x="2433694" y="4961317"/>
              <a:ext cx="322748" cy="225728"/>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36" name="Freeform 27"/>
          <p:cNvSpPr>
            <a:spLocks noChangeAspect="1" noEditPoints="1"/>
          </p:cNvSpPr>
          <p:nvPr/>
        </p:nvSpPr>
        <p:spPr bwMode="black">
          <a:xfrm>
            <a:off x="1214081" y="3548191"/>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7" name="Freeform 27"/>
          <p:cNvSpPr>
            <a:spLocks noChangeAspect="1" noEditPoints="1"/>
          </p:cNvSpPr>
          <p:nvPr/>
        </p:nvSpPr>
        <p:spPr bwMode="black">
          <a:xfrm>
            <a:off x="1214081" y="4034643"/>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8" name="Freeform 27"/>
          <p:cNvSpPr>
            <a:spLocks noChangeAspect="1" noEditPoints="1"/>
          </p:cNvSpPr>
          <p:nvPr/>
        </p:nvSpPr>
        <p:spPr bwMode="black">
          <a:xfrm>
            <a:off x="1214081" y="4521095"/>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sp>
        <p:nvSpPr>
          <p:cNvPr id="39" name="Freeform 27"/>
          <p:cNvSpPr>
            <a:spLocks noChangeAspect="1" noEditPoints="1"/>
          </p:cNvSpPr>
          <p:nvPr/>
        </p:nvSpPr>
        <p:spPr bwMode="black">
          <a:xfrm>
            <a:off x="1214081" y="5007546"/>
            <a:ext cx="520507" cy="335297"/>
          </a:xfrm>
          <a:custGeom>
            <a:avLst/>
            <a:gdLst/>
            <a:ahLst/>
            <a:cxnLst>
              <a:cxn ang="0">
                <a:pos x="340" y="182"/>
              </a:cxn>
              <a:cxn ang="0">
                <a:pos x="340" y="16"/>
              </a:cxn>
              <a:cxn ang="0">
                <a:pos x="324" y="0"/>
              </a:cxn>
              <a:cxn ang="0">
                <a:pos x="47" y="0"/>
              </a:cxn>
              <a:cxn ang="0">
                <a:pos x="31" y="16"/>
              </a:cxn>
              <a:cxn ang="0">
                <a:pos x="31" y="182"/>
              </a:cxn>
              <a:cxn ang="0">
                <a:pos x="0" y="220"/>
              </a:cxn>
              <a:cxn ang="0">
                <a:pos x="19" y="240"/>
              </a:cxn>
              <a:cxn ang="0">
                <a:pos x="352" y="240"/>
              </a:cxn>
              <a:cxn ang="0">
                <a:pos x="371" y="220"/>
              </a:cxn>
              <a:cxn ang="0">
                <a:pos x="340" y="182"/>
              </a:cxn>
              <a:cxn ang="0">
                <a:pos x="211" y="225"/>
              </a:cxn>
              <a:cxn ang="0">
                <a:pos x="154" y="225"/>
              </a:cxn>
              <a:cxn ang="0">
                <a:pos x="148" y="222"/>
              </a:cxn>
              <a:cxn ang="0">
                <a:pos x="155" y="209"/>
              </a:cxn>
              <a:cxn ang="0">
                <a:pos x="160" y="207"/>
              </a:cxn>
              <a:cxn ang="0">
                <a:pos x="205" y="207"/>
              </a:cxn>
              <a:cxn ang="0">
                <a:pos x="210" y="209"/>
              </a:cxn>
              <a:cxn ang="0">
                <a:pos x="217" y="222"/>
              </a:cxn>
              <a:cxn ang="0">
                <a:pos x="211" y="225"/>
              </a:cxn>
              <a:cxn ang="0">
                <a:pos x="315" y="178"/>
              </a:cxn>
              <a:cxn ang="0">
                <a:pos x="56" y="178"/>
              </a:cxn>
              <a:cxn ang="0">
                <a:pos x="56" y="33"/>
              </a:cxn>
              <a:cxn ang="0">
                <a:pos x="63" y="25"/>
              </a:cxn>
              <a:cxn ang="0">
                <a:pos x="308" y="25"/>
              </a:cxn>
              <a:cxn ang="0">
                <a:pos x="315" y="33"/>
              </a:cxn>
              <a:cxn ang="0">
                <a:pos x="315" y="178"/>
              </a:cxn>
            </a:cxnLst>
            <a:rect l="0" t="0" r="r" b="b"/>
            <a:pathLst>
              <a:path w="371" h="240">
                <a:moveTo>
                  <a:pt x="340" y="182"/>
                </a:moveTo>
                <a:cubicBezTo>
                  <a:pt x="340" y="16"/>
                  <a:pt x="340" y="16"/>
                  <a:pt x="340" y="16"/>
                </a:cubicBezTo>
                <a:cubicBezTo>
                  <a:pt x="340" y="8"/>
                  <a:pt x="333" y="0"/>
                  <a:pt x="324" y="0"/>
                </a:cubicBezTo>
                <a:cubicBezTo>
                  <a:pt x="47" y="0"/>
                  <a:pt x="47" y="0"/>
                  <a:pt x="47" y="0"/>
                </a:cubicBezTo>
                <a:cubicBezTo>
                  <a:pt x="38" y="0"/>
                  <a:pt x="31" y="8"/>
                  <a:pt x="31" y="16"/>
                </a:cubicBezTo>
                <a:cubicBezTo>
                  <a:pt x="31" y="182"/>
                  <a:pt x="31" y="182"/>
                  <a:pt x="31" y="182"/>
                </a:cubicBezTo>
                <a:cubicBezTo>
                  <a:pt x="0" y="220"/>
                  <a:pt x="0" y="220"/>
                  <a:pt x="0" y="220"/>
                </a:cubicBezTo>
                <a:cubicBezTo>
                  <a:pt x="0" y="231"/>
                  <a:pt x="9" y="240"/>
                  <a:pt x="19" y="240"/>
                </a:cubicBezTo>
                <a:cubicBezTo>
                  <a:pt x="352" y="240"/>
                  <a:pt x="352" y="240"/>
                  <a:pt x="352" y="240"/>
                </a:cubicBezTo>
                <a:cubicBezTo>
                  <a:pt x="362" y="240"/>
                  <a:pt x="371" y="231"/>
                  <a:pt x="371" y="220"/>
                </a:cubicBezTo>
                <a:lnTo>
                  <a:pt x="340" y="182"/>
                </a:lnTo>
                <a:close/>
                <a:moveTo>
                  <a:pt x="211" y="225"/>
                </a:moveTo>
                <a:cubicBezTo>
                  <a:pt x="154" y="225"/>
                  <a:pt x="154" y="225"/>
                  <a:pt x="154" y="225"/>
                </a:cubicBezTo>
                <a:cubicBezTo>
                  <a:pt x="151" y="225"/>
                  <a:pt x="148" y="223"/>
                  <a:pt x="148" y="222"/>
                </a:cubicBezTo>
                <a:cubicBezTo>
                  <a:pt x="155" y="209"/>
                  <a:pt x="155" y="209"/>
                  <a:pt x="155" y="209"/>
                </a:cubicBezTo>
                <a:cubicBezTo>
                  <a:pt x="155" y="208"/>
                  <a:pt x="157" y="207"/>
                  <a:pt x="160" y="207"/>
                </a:cubicBezTo>
                <a:cubicBezTo>
                  <a:pt x="205" y="207"/>
                  <a:pt x="205" y="207"/>
                  <a:pt x="205" y="207"/>
                </a:cubicBezTo>
                <a:cubicBezTo>
                  <a:pt x="208" y="207"/>
                  <a:pt x="210" y="208"/>
                  <a:pt x="210" y="209"/>
                </a:cubicBezTo>
                <a:cubicBezTo>
                  <a:pt x="217" y="222"/>
                  <a:pt x="217" y="222"/>
                  <a:pt x="217" y="222"/>
                </a:cubicBezTo>
                <a:cubicBezTo>
                  <a:pt x="217" y="223"/>
                  <a:pt x="214" y="225"/>
                  <a:pt x="211" y="225"/>
                </a:cubicBezTo>
                <a:close/>
                <a:moveTo>
                  <a:pt x="315" y="178"/>
                </a:moveTo>
                <a:cubicBezTo>
                  <a:pt x="56" y="178"/>
                  <a:pt x="56" y="178"/>
                  <a:pt x="56" y="178"/>
                </a:cubicBezTo>
                <a:cubicBezTo>
                  <a:pt x="56" y="33"/>
                  <a:pt x="56" y="33"/>
                  <a:pt x="56" y="33"/>
                </a:cubicBezTo>
                <a:cubicBezTo>
                  <a:pt x="56" y="28"/>
                  <a:pt x="59" y="25"/>
                  <a:pt x="63" y="25"/>
                </a:cubicBezTo>
                <a:cubicBezTo>
                  <a:pt x="308" y="25"/>
                  <a:pt x="308" y="25"/>
                  <a:pt x="308" y="25"/>
                </a:cubicBezTo>
                <a:cubicBezTo>
                  <a:pt x="312" y="25"/>
                  <a:pt x="315" y="28"/>
                  <a:pt x="315" y="33"/>
                </a:cubicBezTo>
                <a:lnTo>
                  <a:pt x="315" y="178"/>
                </a:lnTo>
                <a:close/>
              </a:path>
            </a:pathLst>
          </a:custGeom>
          <a:solidFill>
            <a:schemeClr val="tx1"/>
          </a:solidFill>
          <a:extLst/>
        </p:spPr>
        <p:txBody>
          <a:bodyPr vert="horz" wrap="square" lIns="93260" tIns="46630" rIns="93260" bIns="46630" numCol="1" anchor="t" anchorCtr="0" compatLnSpc="1">
            <a:prstTxWarp prst="textNoShape">
              <a:avLst/>
            </a:prstTxWarp>
          </a:bodyPr>
          <a:lstStyle/>
          <a:p>
            <a:endParaRPr lang="en-US" sz="1836"/>
          </a:p>
        </p:txBody>
      </p:sp>
      <p:cxnSp>
        <p:nvCxnSpPr>
          <p:cNvPr id="60" name="Straight Arrow Connector 59"/>
          <p:cNvCxnSpPr/>
          <p:nvPr/>
        </p:nvCxnSpPr>
        <p:spPr>
          <a:xfrm flipH="1">
            <a:off x="4147391" y="2921531"/>
            <a:ext cx="5218810" cy="953719"/>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grpSp>
        <p:nvGrpSpPr>
          <p:cNvPr id="64" name="Group 63"/>
          <p:cNvGrpSpPr/>
          <p:nvPr/>
        </p:nvGrpSpPr>
        <p:grpSpPr>
          <a:xfrm>
            <a:off x="9150797" y="4432072"/>
            <a:ext cx="1115732" cy="1017069"/>
            <a:chOff x="1711105" y="4442923"/>
            <a:chExt cx="1093954" cy="997217"/>
          </a:xfrm>
        </p:grpSpPr>
        <p:pic>
          <p:nvPicPr>
            <p:cNvPr id="65" name="Picture 2"/>
            <p:cNvPicPr>
              <a:picLocks noChangeAspect="1" noChangeArrowheads="1"/>
            </p:cNvPicPr>
            <p:nvPr/>
          </p:nvPicPr>
          <p:blipFill>
            <a:blip r:embed="rId4" cstate="print">
              <a:lum bright="100000" contrast="100000"/>
            </a:blip>
            <a:srcRect/>
            <a:stretch>
              <a:fillRect/>
            </a:stretch>
          </p:blipFill>
          <p:spPr bwMode="auto">
            <a:xfrm>
              <a:off x="1809804" y="4442923"/>
              <a:ext cx="965110" cy="884298"/>
            </a:xfrm>
            <a:prstGeom prst="rect">
              <a:avLst/>
            </a:prstGeom>
            <a:noFill/>
            <a:ln w="9525">
              <a:noFill/>
              <a:miter lim="800000"/>
              <a:headEnd/>
              <a:tailEnd/>
            </a:ln>
            <a:effectLst/>
          </p:spPr>
        </p:pic>
        <p:sp>
          <p:nvSpPr>
            <p:cNvPr id="66" name="Rectangle 65"/>
            <p:cNvSpPr/>
            <p:nvPr/>
          </p:nvSpPr>
          <p:spPr>
            <a:xfrm>
              <a:off x="1711105" y="5178273"/>
              <a:ext cx="1093954" cy="261867"/>
            </a:xfrm>
            <a:prstGeom prst="rect">
              <a:avLst/>
            </a:prstGeom>
          </p:spPr>
          <p:txBody>
            <a:bodyPr wrap="none">
              <a:spAutoFit/>
            </a:bodyPr>
            <a:lstStyle/>
            <a:p>
              <a:pPr algn="ctr" defTabSz="932290" fontAlgn="base">
                <a:lnSpc>
                  <a:spcPct val="90000"/>
                </a:lnSpc>
                <a:spcBef>
                  <a:spcPct val="0"/>
                </a:spcBef>
                <a:spcAft>
                  <a:spcPct val="0"/>
                </a:spcAft>
              </a:pPr>
              <a:r>
                <a:rPr lang="en-US" sz="1224" dirty="0">
                  <a:gradFill>
                    <a:gsLst>
                      <a:gs pos="0">
                        <a:srgbClr val="FFFFFF"/>
                      </a:gs>
                      <a:gs pos="100000">
                        <a:srgbClr val="FFFFFF"/>
                      </a:gs>
                    </a:gsLst>
                    <a:lin ang="5400000" scaled="0"/>
                  </a:gradFill>
                </a:rPr>
                <a:t>BRK Gateway</a:t>
              </a:r>
            </a:p>
          </p:txBody>
        </p:sp>
      </p:grpSp>
      <p:sp>
        <p:nvSpPr>
          <p:cNvPr id="68" name="Freeform 92"/>
          <p:cNvSpPr>
            <a:spLocks noEditPoints="1"/>
          </p:cNvSpPr>
          <p:nvPr/>
        </p:nvSpPr>
        <p:spPr bwMode="black">
          <a:xfrm>
            <a:off x="10040668" y="4883022"/>
            <a:ext cx="195115" cy="265844"/>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cxnSp>
        <p:nvCxnSpPr>
          <p:cNvPr id="86" name="Straight Arrow Connector 85"/>
          <p:cNvCxnSpPr/>
          <p:nvPr/>
        </p:nvCxnSpPr>
        <p:spPr>
          <a:xfrm flipH="1" flipV="1">
            <a:off x="4147392" y="4068641"/>
            <a:ext cx="5218809" cy="938905"/>
          </a:xfrm>
          <a:prstGeom prst="straightConnector1">
            <a:avLst/>
          </a:prstGeom>
          <a:ln w="57150">
            <a:solidFill>
              <a:schemeClr val="tx1"/>
            </a:solidFill>
            <a:headEnd type="triangle" w="med" len="sm"/>
            <a:tailEnd type="triangle" w="med" len="sm"/>
          </a:ln>
        </p:spPr>
        <p:style>
          <a:lnRef idx="1">
            <a:schemeClr val="accent1"/>
          </a:lnRef>
          <a:fillRef idx="0">
            <a:schemeClr val="accent1"/>
          </a:fillRef>
          <a:effectRef idx="0">
            <a:schemeClr val="accent1"/>
          </a:effectRef>
          <a:fontRef idx="minor">
            <a:schemeClr val="tx1"/>
          </a:fontRef>
        </p:style>
      </p:cxnSp>
      <p:sp>
        <p:nvSpPr>
          <p:cNvPr id="89" name="Rectangle 88"/>
          <p:cNvSpPr/>
          <p:nvPr/>
        </p:nvSpPr>
        <p:spPr>
          <a:xfrm>
            <a:off x="6001966" y="3814581"/>
            <a:ext cx="1641782" cy="295854"/>
          </a:xfrm>
          <a:prstGeom prst="rect">
            <a:avLst/>
          </a:prstGeom>
        </p:spPr>
        <p:txBody>
          <a:bodyPr wrap="none">
            <a:spAutoFit/>
          </a:bodyPr>
          <a:lstStyle/>
          <a:p>
            <a:pPr algn="ctr" defTabSz="932290" fontAlgn="base">
              <a:lnSpc>
                <a:spcPct val="90000"/>
              </a:lnSpc>
              <a:spcBef>
                <a:spcPct val="0"/>
              </a:spcBef>
              <a:spcAft>
                <a:spcPct val="0"/>
              </a:spcAft>
            </a:pPr>
            <a:r>
              <a:rPr lang="en-US" sz="1428" b="1" dirty="0">
                <a:solidFill>
                  <a:schemeClr val="accent4">
                    <a:lumMod val="10000"/>
                  </a:schemeClr>
                </a:solidFill>
              </a:rPr>
              <a:t>S2S VPN tunnels</a:t>
            </a:r>
          </a:p>
        </p:txBody>
      </p:sp>
      <p:grpSp>
        <p:nvGrpSpPr>
          <p:cNvPr id="91" name="Group 90"/>
          <p:cNvGrpSpPr/>
          <p:nvPr/>
        </p:nvGrpSpPr>
        <p:grpSpPr>
          <a:xfrm>
            <a:off x="10145687" y="2801114"/>
            <a:ext cx="383550" cy="569841"/>
            <a:chOff x="1972774" y="3451570"/>
            <a:chExt cx="479392" cy="712232"/>
          </a:xfrm>
        </p:grpSpPr>
        <p:pic>
          <p:nvPicPr>
            <p:cNvPr id="93"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1972774" y="3451570"/>
              <a:ext cx="355510" cy="712232"/>
            </a:xfrm>
            <a:prstGeom prst="rect">
              <a:avLst/>
            </a:prstGeom>
            <a:noFill/>
          </p:spPr>
        </p:pic>
        <p:grpSp>
          <p:nvGrpSpPr>
            <p:cNvPr id="94" name="Group 93"/>
            <p:cNvGrpSpPr/>
            <p:nvPr/>
          </p:nvGrpSpPr>
          <p:grpSpPr>
            <a:xfrm>
              <a:off x="2245986" y="3924261"/>
              <a:ext cx="206180" cy="206424"/>
              <a:chOff x="2245986" y="3924261"/>
              <a:chExt cx="206180" cy="206424"/>
            </a:xfrm>
          </p:grpSpPr>
          <p:grpSp>
            <p:nvGrpSpPr>
              <p:cNvPr id="95" name="Group 94"/>
              <p:cNvGrpSpPr/>
              <p:nvPr/>
            </p:nvGrpSpPr>
            <p:grpSpPr>
              <a:xfrm>
                <a:off x="2245986" y="3924261"/>
                <a:ext cx="206180" cy="206424"/>
                <a:chOff x="1779323" y="4627897"/>
                <a:chExt cx="472764" cy="473323"/>
              </a:xfrm>
            </p:grpSpPr>
            <p:sp>
              <p:nvSpPr>
                <p:cNvPr id="97" name="Isosceles Triangle 96"/>
                <p:cNvSpPr/>
                <p:nvPr/>
              </p:nvSpPr>
              <p:spPr bwMode="auto">
                <a:xfrm>
                  <a:off x="1779323" y="4627897"/>
                  <a:ext cx="472764" cy="407555"/>
                </a:xfrm>
                <a:prstGeom prst="triangle">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8" name="Rectangle 97"/>
                <p:cNvSpPr/>
                <p:nvPr/>
              </p:nvSpPr>
              <p:spPr bwMode="auto">
                <a:xfrm>
                  <a:off x="1779323" y="4824517"/>
                  <a:ext cx="472764" cy="60401"/>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sp>
              <p:nvSpPr>
                <p:cNvPr id="99" name="Rectangle 98"/>
                <p:cNvSpPr/>
                <p:nvPr/>
              </p:nvSpPr>
              <p:spPr bwMode="auto">
                <a:xfrm rot="16200000">
                  <a:off x="1881399" y="4936712"/>
                  <a:ext cx="268612" cy="60403"/>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ctr" anchorCtr="0" compatLnSpc="1">
                  <a:prstTxWarp prst="textNoShape">
                    <a:avLst/>
                  </a:prstTxWarp>
                </a:bodyPr>
                <a:lstStyle/>
                <a:p>
                  <a:pPr algn="ctr" defTabSz="932290" fontAlgn="base">
                    <a:spcBef>
                      <a:spcPct val="0"/>
                    </a:spcBef>
                    <a:spcAft>
                      <a:spcPct val="0"/>
                    </a:spcAft>
                  </a:pPr>
                  <a:endParaRPr lang="en-US" sz="2244" dirty="0">
                    <a:gradFill>
                      <a:gsLst>
                        <a:gs pos="0">
                          <a:srgbClr val="FFFFFF"/>
                        </a:gs>
                        <a:gs pos="100000">
                          <a:srgbClr val="FFFFFF"/>
                        </a:gs>
                      </a:gsLst>
                      <a:lin ang="5400000" scaled="0"/>
                    </a:gradFill>
                  </a:endParaRPr>
                </a:p>
              </p:txBody>
            </p:sp>
          </p:grpSp>
          <p:sp>
            <p:nvSpPr>
              <p:cNvPr id="96" name="Isosceles Triangle 95"/>
              <p:cNvSpPr/>
              <p:nvPr/>
            </p:nvSpPr>
            <p:spPr bwMode="auto">
              <a:xfrm>
                <a:off x="2304709" y="3989226"/>
                <a:ext cx="88734" cy="76495"/>
              </a:xfrm>
              <a:prstGeom prst="triangle">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t" anchorCtr="0" compatLnSpc="1">
                <a:prstTxWarp prst="textNoShape">
                  <a:avLst/>
                </a:prstTxWarp>
              </a:bodyPr>
              <a:lstStyle/>
              <a:p>
                <a:pPr algn="ctr" defTabSz="932290" fontAlgn="base">
                  <a:lnSpc>
                    <a:spcPct val="90000"/>
                  </a:lnSpc>
                  <a:spcBef>
                    <a:spcPct val="0"/>
                  </a:spcBef>
                  <a:spcAft>
                    <a:spcPct val="0"/>
                  </a:spcAft>
                </a:pPr>
                <a:endParaRPr lang="en-US" sz="1632" dirty="0">
                  <a:gradFill>
                    <a:gsLst>
                      <a:gs pos="0">
                        <a:srgbClr val="FFFFFF"/>
                      </a:gs>
                      <a:gs pos="100000">
                        <a:srgbClr val="FFFFFF"/>
                      </a:gs>
                    </a:gsLst>
                    <a:lin ang="5400000" scaled="0"/>
                  </a:gradFill>
                </a:endParaRPr>
              </a:p>
            </p:txBody>
          </p:sp>
        </p:grpSp>
      </p:grpSp>
      <p:grpSp>
        <p:nvGrpSpPr>
          <p:cNvPr id="109" name="Group 108"/>
          <p:cNvGrpSpPr/>
          <p:nvPr/>
        </p:nvGrpSpPr>
        <p:grpSpPr>
          <a:xfrm>
            <a:off x="10886952" y="2801114"/>
            <a:ext cx="420379" cy="569841"/>
            <a:chOff x="9715201" y="1198620"/>
            <a:chExt cx="525423" cy="712232"/>
          </a:xfrm>
        </p:grpSpPr>
        <p:pic>
          <p:nvPicPr>
            <p:cNvPr id="101"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715201" y="1198620"/>
              <a:ext cx="355510" cy="712232"/>
            </a:xfrm>
            <a:prstGeom prst="rect">
              <a:avLst/>
            </a:prstGeom>
            <a:noFill/>
          </p:spPr>
        </p:pic>
        <p:sp>
          <p:nvSpPr>
            <p:cNvPr id="108" name="Freeform 128"/>
            <p:cNvSpPr>
              <a:spLocks noEditPoints="1"/>
            </p:cNvSpPr>
            <p:nvPr/>
          </p:nvSpPr>
          <p:spPr bwMode="black">
            <a:xfrm>
              <a:off x="10016850" y="1686929"/>
              <a:ext cx="223774" cy="156506"/>
            </a:xfrm>
            <a:custGeom>
              <a:avLst/>
              <a:gdLst>
                <a:gd name="T0" fmla="*/ 7 w 300"/>
                <a:gd name="T1" fmla="*/ 0 h 210"/>
                <a:gd name="T2" fmla="*/ 293 w 300"/>
                <a:gd name="T3" fmla="*/ 0 h 210"/>
                <a:gd name="T4" fmla="*/ 150 w 300"/>
                <a:gd name="T5" fmla="*/ 120 h 210"/>
                <a:gd name="T6" fmla="*/ 7 w 300"/>
                <a:gd name="T7" fmla="*/ 0 h 210"/>
                <a:gd name="T8" fmla="*/ 153 w 300"/>
                <a:gd name="T9" fmla="*/ 130 h 210"/>
                <a:gd name="T10" fmla="*/ 153 w 300"/>
                <a:gd name="T11" fmla="*/ 130 h 210"/>
                <a:gd name="T12" fmla="*/ 153 w 300"/>
                <a:gd name="T13" fmla="*/ 131 h 210"/>
                <a:gd name="T14" fmla="*/ 152 w 300"/>
                <a:gd name="T15" fmla="*/ 131 h 210"/>
                <a:gd name="T16" fmla="*/ 152 w 300"/>
                <a:gd name="T17" fmla="*/ 131 h 210"/>
                <a:gd name="T18" fmla="*/ 151 w 300"/>
                <a:gd name="T19" fmla="*/ 131 h 210"/>
                <a:gd name="T20" fmla="*/ 151 w 300"/>
                <a:gd name="T21" fmla="*/ 131 h 210"/>
                <a:gd name="T22" fmla="*/ 150 w 300"/>
                <a:gd name="T23" fmla="*/ 131 h 210"/>
                <a:gd name="T24" fmla="*/ 150 w 300"/>
                <a:gd name="T25" fmla="*/ 131 h 210"/>
                <a:gd name="T26" fmla="*/ 150 w 300"/>
                <a:gd name="T27" fmla="*/ 131 h 210"/>
                <a:gd name="T28" fmla="*/ 149 w 300"/>
                <a:gd name="T29" fmla="*/ 131 h 210"/>
                <a:gd name="T30" fmla="*/ 149 w 300"/>
                <a:gd name="T31" fmla="*/ 131 h 210"/>
                <a:gd name="T32" fmla="*/ 148 w 300"/>
                <a:gd name="T33" fmla="*/ 131 h 210"/>
                <a:gd name="T34" fmla="*/ 148 w 300"/>
                <a:gd name="T35" fmla="*/ 131 h 210"/>
                <a:gd name="T36" fmla="*/ 147 w 300"/>
                <a:gd name="T37" fmla="*/ 131 h 210"/>
                <a:gd name="T38" fmla="*/ 147 w 300"/>
                <a:gd name="T39" fmla="*/ 130 h 210"/>
                <a:gd name="T40" fmla="*/ 147 w 300"/>
                <a:gd name="T41" fmla="*/ 130 h 210"/>
                <a:gd name="T42" fmla="*/ 125 w 300"/>
                <a:gd name="T43" fmla="*/ 112 h 210"/>
                <a:gd name="T44" fmla="*/ 8 w 300"/>
                <a:gd name="T45" fmla="*/ 210 h 210"/>
                <a:gd name="T46" fmla="*/ 293 w 300"/>
                <a:gd name="T47" fmla="*/ 210 h 210"/>
                <a:gd name="T48" fmla="*/ 175 w 300"/>
                <a:gd name="T49" fmla="*/ 112 h 210"/>
                <a:gd name="T50" fmla="*/ 153 w 300"/>
                <a:gd name="T51" fmla="*/ 130 h 210"/>
                <a:gd name="T52" fmla="*/ 0 w 300"/>
                <a:gd name="T53" fmla="*/ 6 h 210"/>
                <a:gd name="T54" fmla="*/ 0 w 300"/>
                <a:gd name="T55" fmla="*/ 204 h 210"/>
                <a:gd name="T56" fmla="*/ 118 w 300"/>
                <a:gd name="T57" fmla="*/ 106 h 210"/>
                <a:gd name="T58" fmla="*/ 0 w 300"/>
                <a:gd name="T59" fmla="*/ 6 h 210"/>
                <a:gd name="T60" fmla="*/ 182 w 300"/>
                <a:gd name="T61" fmla="*/ 106 h 210"/>
                <a:gd name="T62" fmla="*/ 300 w 300"/>
                <a:gd name="T63" fmla="*/ 204 h 210"/>
                <a:gd name="T64" fmla="*/ 300 w 300"/>
                <a:gd name="T65" fmla="*/ 6 h 210"/>
                <a:gd name="T66" fmla="*/ 182 w 300"/>
                <a:gd name="T67" fmla="*/ 106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00" h="210">
                  <a:moveTo>
                    <a:pt x="7" y="0"/>
                  </a:moveTo>
                  <a:cubicBezTo>
                    <a:pt x="293" y="0"/>
                    <a:pt x="293" y="0"/>
                    <a:pt x="293" y="0"/>
                  </a:cubicBezTo>
                  <a:cubicBezTo>
                    <a:pt x="150" y="120"/>
                    <a:pt x="150" y="120"/>
                    <a:pt x="150" y="120"/>
                  </a:cubicBezTo>
                  <a:lnTo>
                    <a:pt x="7" y="0"/>
                  </a:lnTo>
                  <a:close/>
                  <a:moveTo>
                    <a:pt x="153" y="130"/>
                  </a:moveTo>
                  <a:cubicBezTo>
                    <a:pt x="153" y="130"/>
                    <a:pt x="153" y="130"/>
                    <a:pt x="153" y="130"/>
                  </a:cubicBezTo>
                  <a:cubicBezTo>
                    <a:pt x="153" y="130"/>
                    <a:pt x="153" y="130"/>
                    <a:pt x="153" y="131"/>
                  </a:cubicBezTo>
                  <a:cubicBezTo>
                    <a:pt x="153" y="131"/>
                    <a:pt x="152" y="131"/>
                    <a:pt x="152" y="131"/>
                  </a:cubicBezTo>
                  <a:cubicBezTo>
                    <a:pt x="152" y="131"/>
                    <a:pt x="152" y="131"/>
                    <a:pt x="152" y="131"/>
                  </a:cubicBezTo>
                  <a:cubicBezTo>
                    <a:pt x="152" y="131"/>
                    <a:pt x="151" y="131"/>
                    <a:pt x="151" y="131"/>
                  </a:cubicBezTo>
                  <a:cubicBezTo>
                    <a:pt x="151" y="131"/>
                    <a:pt x="151" y="131"/>
                    <a:pt x="151" y="131"/>
                  </a:cubicBezTo>
                  <a:cubicBezTo>
                    <a:pt x="151" y="131"/>
                    <a:pt x="150" y="131"/>
                    <a:pt x="150" y="131"/>
                  </a:cubicBezTo>
                  <a:cubicBezTo>
                    <a:pt x="150" y="131"/>
                    <a:pt x="150" y="131"/>
                    <a:pt x="150" y="131"/>
                  </a:cubicBezTo>
                  <a:cubicBezTo>
                    <a:pt x="150" y="131"/>
                    <a:pt x="150" y="131"/>
                    <a:pt x="150" y="131"/>
                  </a:cubicBezTo>
                  <a:cubicBezTo>
                    <a:pt x="150" y="131"/>
                    <a:pt x="149" y="131"/>
                    <a:pt x="149" y="131"/>
                  </a:cubicBezTo>
                  <a:cubicBezTo>
                    <a:pt x="149" y="131"/>
                    <a:pt x="149" y="131"/>
                    <a:pt x="149" y="131"/>
                  </a:cubicBezTo>
                  <a:cubicBezTo>
                    <a:pt x="149" y="131"/>
                    <a:pt x="148" y="131"/>
                    <a:pt x="148" y="131"/>
                  </a:cubicBezTo>
                  <a:cubicBezTo>
                    <a:pt x="148" y="131"/>
                    <a:pt x="148" y="131"/>
                    <a:pt x="148" y="131"/>
                  </a:cubicBezTo>
                  <a:cubicBezTo>
                    <a:pt x="148" y="131"/>
                    <a:pt x="148" y="131"/>
                    <a:pt x="147" y="131"/>
                  </a:cubicBezTo>
                  <a:cubicBezTo>
                    <a:pt x="147" y="130"/>
                    <a:pt x="147" y="130"/>
                    <a:pt x="147" y="130"/>
                  </a:cubicBezTo>
                  <a:cubicBezTo>
                    <a:pt x="147" y="130"/>
                    <a:pt x="147" y="130"/>
                    <a:pt x="147" y="130"/>
                  </a:cubicBezTo>
                  <a:cubicBezTo>
                    <a:pt x="125" y="112"/>
                    <a:pt x="125" y="112"/>
                    <a:pt x="125" y="112"/>
                  </a:cubicBezTo>
                  <a:cubicBezTo>
                    <a:pt x="8" y="210"/>
                    <a:pt x="8" y="210"/>
                    <a:pt x="8" y="210"/>
                  </a:cubicBezTo>
                  <a:cubicBezTo>
                    <a:pt x="293" y="210"/>
                    <a:pt x="293" y="210"/>
                    <a:pt x="293" y="210"/>
                  </a:cubicBezTo>
                  <a:cubicBezTo>
                    <a:pt x="175" y="112"/>
                    <a:pt x="175" y="112"/>
                    <a:pt x="175" y="112"/>
                  </a:cubicBezTo>
                  <a:lnTo>
                    <a:pt x="153" y="130"/>
                  </a:lnTo>
                  <a:close/>
                  <a:moveTo>
                    <a:pt x="0" y="6"/>
                  </a:moveTo>
                  <a:cubicBezTo>
                    <a:pt x="0" y="204"/>
                    <a:pt x="0" y="204"/>
                    <a:pt x="0" y="204"/>
                  </a:cubicBezTo>
                  <a:cubicBezTo>
                    <a:pt x="118" y="106"/>
                    <a:pt x="118" y="106"/>
                    <a:pt x="118" y="106"/>
                  </a:cubicBezTo>
                  <a:lnTo>
                    <a:pt x="0" y="6"/>
                  </a:lnTo>
                  <a:close/>
                  <a:moveTo>
                    <a:pt x="182" y="106"/>
                  </a:moveTo>
                  <a:cubicBezTo>
                    <a:pt x="300" y="204"/>
                    <a:pt x="300" y="204"/>
                    <a:pt x="300" y="204"/>
                  </a:cubicBezTo>
                  <a:cubicBezTo>
                    <a:pt x="300" y="6"/>
                    <a:pt x="300" y="6"/>
                    <a:pt x="300" y="6"/>
                  </a:cubicBezTo>
                  <a:lnTo>
                    <a:pt x="182" y="10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943" tIns="41972" rIns="83943" bIns="41972" numCol="1" anchor="t" anchorCtr="0" compatLnSpc="1">
              <a:prstTxWarp prst="textNoShape">
                <a:avLst/>
              </a:prstTxWarp>
            </a:bodyPr>
            <a:lstStyle/>
            <a:p>
              <a:endParaRPr lang="en-US" sz="1632"/>
            </a:p>
          </p:txBody>
        </p:sp>
      </p:grpSp>
      <p:sp>
        <p:nvSpPr>
          <p:cNvPr id="11" name="Rectangle 10"/>
          <p:cNvSpPr/>
          <p:nvPr/>
        </p:nvSpPr>
        <p:spPr>
          <a:xfrm>
            <a:off x="2881060" y="3672809"/>
            <a:ext cx="593475" cy="302525"/>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10.0.0.10</a:t>
            </a:r>
          </a:p>
          <a:p>
            <a:pPr algn="ctr" defTabSz="932290" fontAlgn="base">
              <a:lnSpc>
                <a:spcPct val="90000"/>
              </a:lnSpc>
              <a:spcBef>
                <a:spcPct val="0"/>
              </a:spcBef>
              <a:spcAft>
                <a:spcPct val="0"/>
              </a:spcAft>
            </a:pPr>
            <a:r>
              <a:rPr lang="en-US" sz="1071" b="1" dirty="0">
                <a:solidFill>
                  <a:schemeClr val="tx1">
                    <a:alpha val="99000"/>
                  </a:schemeClr>
                </a:solidFill>
              </a:rPr>
              <a:t>10.0.0.11</a:t>
            </a:r>
          </a:p>
        </p:txBody>
      </p:sp>
      <p:sp>
        <p:nvSpPr>
          <p:cNvPr id="82" name="Rectangle 81"/>
          <p:cNvSpPr/>
          <p:nvPr/>
        </p:nvSpPr>
        <p:spPr>
          <a:xfrm>
            <a:off x="3461455" y="3363925"/>
            <a:ext cx="913918" cy="151262"/>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71" b="1" dirty="0">
                <a:solidFill>
                  <a:schemeClr val="tx1">
                    <a:alpha val="99000"/>
                  </a:schemeClr>
                </a:solidFill>
              </a:rPr>
              <a:t>131.57.23.120</a:t>
            </a:r>
          </a:p>
        </p:txBody>
      </p:sp>
      <p:grpSp>
        <p:nvGrpSpPr>
          <p:cNvPr id="46" name="Group 45"/>
          <p:cNvGrpSpPr/>
          <p:nvPr/>
        </p:nvGrpSpPr>
        <p:grpSpPr>
          <a:xfrm>
            <a:off x="9185232" y="5445739"/>
            <a:ext cx="2252995" cy="742178"/>
            <a:chOff x="9003494" y="5339445"/>
            <a:chExt cx="2209019" cy="727692"/>
          </a:xfrm>
        </p:grpSpPr>
        <p:sp>
          <p:nvSpPr>
            <p:cNvPr id="83" name="Rectangle 82"/>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10.2.2.0/24</a:t>
              </a:r>
            </a:p>
          </p:txBody>
        </p:sp>
        <p:pic>
          <p:nvPicPr>
            <p:cNvPr id="26" name="Picture 25"/>
            <p:cNvPicPr>
              <a:picLocks noChangeAspect="1"/>
            </p:cNvPicPr>
            <p:nvPr/>
          </p:nvPicPr>
          <p:blipFill>
            <a:blip r:embed="rId5">
              <a:duotone>
                <a:schemeClr val="accent5">
                  <a:shade val="45000"/>
                  <a:satMod val="135000"/>
                </a:schemeClr>
                <a:prstClr val="white"/>
              </a:duotone>
              <a:extLst>
                <a:ext uri="{BEBA8EAE-BF5A-486C-A8C5-ECC9F3942E4B}">
                  <a14:imgProps xmlns:a14="http://schemas.microsoft.com/office/drawing/2010/main">
                    <a14:imgLayer r:embed="rId6">
                      <a14:imgEffect>
                        <a14:brightnessContrast contrast="65000"/>
                      </a14:imgEffect>
                    </a14:imgLayer>
                  </a14:imgProps>
                </a:ext>
                <a:ext uri="{28A0092B-C50C-407E-A947-70E740481C1C}">
                  <a14:useLocalDpi xmlns:a14="http://schemas.microsoft.com/office/drawing/2010/main" val="0"/>
                </a:ext>
              </a:extLst>
            </a:blip>
            <a:stretch>
              <a:fillRect/>
            </a:stretch>
          </p:blipFill>
          <p:spPr>
            <a:xfrm>
              <a:off x="9293863" y="5357917"/>
              <a:ext cx="482555" cy="447246"/>
            </a:xfrm>
            <a:prstGeom prst="rect">
              <a:avLst/>
            </a:prstGeom>
          </p:spPr>
        </p:pic>
        <p:sp>
          <p:nvSpPr>
            <p:cNvPr id="87" name="Rectangle 86"/>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5"/>
                  </a:solidFill>
                </a:rPr>
                <a:t>10.2.3.0/24</a:t>
              </a:r>
            </a:p>
          </p:txBody>
        </p:sp>
        <p:pic>
          <p:nvPicPr>
            <p:cNvPr id="88" name="Picture 87"/>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5" cy="447246"/>
            </a:xfrm>
            <a:prstGeom prst="rect">
              <a:avLst/>
            </a:prstGeom>
          </p:spPr>
        </p:pic>
      </p:grpSp>
      <p:grpSp>
        <p:nvGrpSpPr>
          <p:cNvPr id="28" name="Group 27"/>
          <p:cNvGrpSpPr/>
          <p:nvPr/>
        </p:nvGrpSpPr>
        <p:grpSpPr>
          <a:xfrm>
            <a:off x="9437713" y="2801114"/>
            <a:ext cx="355503" cy="569841"/>
            <a:chOff x="9293863" y="2567228"/>
            <a:chExt cx="444336" cy="712232"/>
          </a:xfrm>
        </p:grpSpPr>
        <p:sp>
          <p:nvSpPr>
            <p:cNvPr id="90" name="Freeform 92"/>
            <p:cNvSpPr>
              <a:spLocks noEditPoints="1"/>
            </p:cNvSpPr>
            <p:nvPr/>
          </p:nvSpPr>
          <p:spPr bwMode="black">
            <a:xfrm>
              <a:off x="9585112" y="3026043"/>
              <a:ext cx="153087" cy="208580"/>
            </a:xfrm>
            <a:custGeom>
              <a:avLst/>
              <a:gdLst>
                <a:gd name="T0" fmla="*/ 15 w 48"/>
                <a:gd name="T1" fmla="*/ 11 h 66"/>
                <a:gd name="T2" fmla="*/ 24 w 48"/>
                <a:gd name="T3" fmla="*/ 9 h 66"/>
                <a:gd name="T4" fmla="*/ 33 w 48"/>
                <a:gd name="T5" fmla="*/ 11 h 66"/>
                <a:gd name="T6" fmla="*/ 35 w 48"/>
                <a:gd name="T7" fmla="*/ 23 h 66"/>
                <a:gd name="T8" fmla="*/ 35 w 48"/>
                <a:gd name="T9" fmla="*/ 25 h 66"/>
                <a:gd name="T10" fmla="*/ 35 w 48"/>
                <a:gd name="T11" fmla="*/ 27 h 66"/>
                <a:gd name="T12" fmla="*/ 14 w 48"/>
                <a:gd name="T13" fmla="*/ 27 h 66"/>
                <a:gd name="T14" fmla="*/ 14 w 48"/>
                <a:gd name="T15" fmla="*/ 25 h 66"/>
                <a:gd name="T16" fmla="*/ 14 w 48"/>
                <a:gd name="T17" fmla="*/ 22 h 66"/>
                <a:gd name="T18" fmla="*/ 15 w 48"/>
                <a:gd name="T19" fmla="*/ 11 h 66"/>
                <a:gd name="T20" fmla="*/ 44 w 48"/>
                <a:gd name="T21" fmla="*/ 28 h 66"/>
                <a:gd name="T22" fmla="*/ 44 w 48"/>
                <a:gd name="T23" fmla="*/ 25 h 66"/>
                <a:gd name="T24" fmla="*/ 44 w 48"/>
                <a:gd name="T25" fmla="*/ 23 h 66"/>
                <a:gd name="T26" fmla="*/ 39 w 48"/>
                <a:gd name="T27" fmla="*/ 5 h 66"/>
                <a:gd name="T28" fmla="*/ 24 w 48"/>
                <a:gd name="T29" fmla="*/ 0 h 66"/>
                <a:gd name="T30" fmla="*/ 9 w 48"/>
                <a:gd name="T31" fmla="*/ 5 h 66"/>
                <a:gd name="T32" fmla="*/ 5 w 48"/>
                <a:gd name="T33" fmla="*/ 22 h 66"/>
                <a:gd name="T34" fmla="*/ 5 w 48"/>
                <a:gd name="T35" fmla="*/ 25 h 66"/>
                <a:gd name="T36" fmla="*/ 5 w 48"/>
                <a:gd name="T37" fmla="*/ 27 h 66"/>
                <a:gd name="T38" fmla="*/ 0 w 48"/>
                <a:gd name="T39" fmla="*/ 32 h 66"/>
                <a:gd name="T40" fmla="*/ 0 w 48"/>
                <a:gd name="T41" fmla="*/ 62 h 66"/>
                <a:gd name="T42" fmla="*/ 5 w 48"/>
                <a:gd name="T43" fmla="*/ 66 h 66"/>
                <a:gd name="T44" fmla="*/ 43 w 48"/>
                <a:gd name="T45" fmla="*/ 66 h 66"/>
                <a:gd name="T46" fmla="*/ 48 w 48"/>
                <a:gd name="T47" fmla="*/ 62 h 66"/>
                <a:gd name="T48" fmla="*/ 48 w 48"/>
                <a:gd name="T49" fmla="*/ 32 h 66"/>
                <a:gd name="T50" fmla="*/ 44 w 48"/>
                <a:gd name="T51" fmla="*/ 28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8" h="66">
                  <a:moveTo>
                    <a:pt x="15" y="11"/>
                  </a:moveTo>
                  <a:cubicBezTo>
                    <a:pt x="17" y="10"/>
                    <a:pt x="20" y="9"/>
                    <a:pt x="24" y="9"/>
                  </a:cubicBezTo>
                  <a:cubicBezTo>
                    <a:pt x="29" y="9"/>
                    <a:pt x="32" y="10"/>
                    <a:pt x="33" y="11"/>
                  </a:cubicBezTo>
                  <a:cubicBezTo>
                    <a:pt x="35" y="13"/>
                    <a:pt x="35" y="18"/>
                    <a:pt x="35" y="23"/>
                  </a:cubicBezTo>
                  <a:cubicBezTo>
                    <a:pt x="35" y="25"/>
                    <a:pt x="35" y="25"/>
                    <a:pt x="35" y="25"/>
                  </a:cubicBezTo>
                  <a:cubicBezTo>
                    <a:pt x="35" y="26"/>
                    <a:pt x="35" y="27"/>
                    <a:pt x="35" y="27"/>
                  </a:cubicBezTo>
                  <a:cubicBezTo>
                    <a:pt x="14" y="27"/>
                    <a:pt x="14" y="27"/>
                    <a:pt x="14" y="27"/>
                  </a:cubicBezTo>
                  <a:cubicBezTo>
                    <a:pt x="14" y="27"/>
                    <a:pt x="14" y="26"/>
                    <a:pt x="14" y="25"/>
                  </a:cubicBezTo>
                  <a:cubicBezTo>
                    <a:pt x="14" y="22"/>
                    <a:pt x="14" y="22"/>
                    <a:pt x="14" y="22"/>
                  </a:cubicBezTo>
                  <a:cubicBezTo>
                    <a:pt x="14" y="17"/>
                    <a:pt x="14" y="13"/>
                    <a:pt x="15" y="11"/>
                  </a:cubicBezTo>
                  <a:moveTo>
                    <a:pt x="44" y="28"/>
                  </a:moveTo>
                  <a:cubicBezTo>
                    <a:pt x="44" y="27"/>
                    <a:pt x="44" y="26"/>
                    <a:pt x="44" y="25"/>
                  </a:cubicBezTo>
                  <a:cubicBezTo>
                    <a:pt x="44" y="23"/>
                    <a:pt x="44" y="23"/>
                    <a:pt x="44" y="23"/>
                  </a:cubicBezTo>
                  <a:cubicBezTo>
                    <a:pt x="44" y="16"/>
                    <a:pt x="44" y="10"/>
                    <a:pt x="39" y="5"/>
                  </a:cubicBezTo>
                  <a:cubicBezTo>
                    <a:pt x="36" y="2"/>
                    <a:pt x="31" y="0"/>
                    <a:pt x="24" y="0"/>
                  </a:cubicBezTo>
                  <a:cubicBezTo>
                    <a:pt x="17" y="0"/>
                    <a:pt x="12" y="2"/>
                    <a:pt x="9" y="5"/>
                  </a:cubicBezTo>
                  <a:cubicBezTo>
                    <a:pt x="5" y="9"/>
                    <a:pt x="5" y="16"/>
                    <a:pt x="5" y="22"/>
                  </a:cubicBezTo>
                  <a:cubicBezTo>
                    <a:pt x="5" y="25"/>
                    <a:pt x="5" y="25"/>
                    <a:pt x="5" y="25"/>
                  </a:cubicBezTo>
                  <a:cubicBezTo>
                    <a:pt x="5" y="26"/>
                    <a:pt x="5" y="27"/>
                    <a:pt x="5" y="27"/>
                  </a:cubicBezTo>
                  <a:cubicBezTo>
                    <a:pt x="2" y="28"/>
                    <a:pt x="0" y="30"/>
                    <a:pt x="0" y="32"/>
                  </a:cubicBezTo>
                  <a:cubicBezTo>
                    <a:pt x="0" y="62"/>
                    <a:pt x="0" y="62"/>
                    <a:pt x="0" y="62"/>
                  </a:cubicBezTo>
                  <a:cubicBezTo>
                    <a:pt x="0" y="64"/>
                    <a:pt x="2" y="66"/>
                    <a:pt x="5" y="66"/>
                  </a:cubicBezTo>
                  <a:cubicBezTo>
                    <a:pt x="43" y="66"/>
                    <a:pt x="43" y="66"/>
                    <a:pt x="43" y="66"/>
                  </a:cubicBezTo>
                  <a:cubicBezTo>
                    <a:pt x="46" y="66"/>
                    <a:pt x="48" y="64"/>
                    <a:pt x="48" y="62"/>
                  </a:cubicBezTo>
                  <a:cubicBezTo>
                    <a:pt x="48" y="32"/>
                    <a:pt x="48" y="32"/>
                    <a:pt x="48" y="32"/>
                  </a:cubicBezTo>
                  <a:cubicBezTo>
                    <a:pt x="48" y="30"/>
                    <a:pt x="46" y="28"/>
                    <a:pt x="44" y="28"/>
                  </a:cubicBezTo>
                </a:path>
              </a:pathLst>
            </a:custGeom>
            <a:solidFill>
              <a:srgbClr val="FFFFFF"/>
            </a:solidFill>
            <a:ln>
              <a:noFill/>
            </a:ln>
            <a:extLst/>
          </p:spPr>
          <p:txBody>
            <a:bodyPr vert="horz" wrap="square" lIns="93260" tIns="46630" rIns="93260" bIns="46630" numCol="1" anchor="t" anchorCtr="0" compatLnSpc="1">
              <a:prstTxWarp prst="textNoShape">
                <a:avLst/>
              </a:prstTxWarp>
            </a:bodyPr>
            <a:lstStyle/>
            <a:p>
              <a:endParaRPr lang="en-US" sz="1836"/>
            </a:p>
          </p:txBody>
        </p:sp>
        <p:pic>
          <p:nvPicPr>
            <p:cNvPr id="92" name="Picture 6" descr="\\magnum\Projects\Microsoft\Cloud Power FY12\Design\Icons\PNGs\Server_2.png"/>
            <p:cNvPicPr>
              <a:picLocks noChangeAspect="1" noChangeArrowheads="1"/>
            </p:cNvPicPr>
            <p:nvPr/>
          </p:nvPicPr>
          <p:blipFill rotWithShape="1">
            <a:blip r:embed="rId3" cstate="print">
              <a:lum bright="100000"/>
            </a:blip>
            <a:srcRect l="24157" r="25929"/>
            <a:stretch/>
          </p:blipFill>
          <p:spPr bwMode="auto">
            <a:xfrm>
              <a:off x="9293863" y="2567228"/>
              <a:ext cx="355510" cy="712232"/>
            </a:xfrm>
            <a:prstGeom prst="rect">
              <a:avLst/>
            </a:prstGeom>
            <a:noFill/>
          </p:spPr>
        </p:pic>
      </p:grpSp>
      <p:grpSp>
        <p:nvGrpSpPr>
          <p:cNvPr id="100" name="Group 99"/>
          <p:cNvGrpSpPr/>
          <p:nvPr/>
        </p:nvGrpSpPr>
        <p:grpSpPr>
          <a:xfrm>
            <a:off x="9196151" y="1930786"/>
            <a:ext cx="2252995" cy="742178"/>
            <a:chOff x="9003494" y="5339445"/>
            <a:chExt cx="2209019" cy="727692"/>
          </a:xfrm>
        </p:grpSpPr>
        <p:sp>
          <p:nvSpPr>
            <p:cNvPr id="102" name="Rectangle 101"/>
            <p:cNvSpPr/>
            <p:nvPr/>
          </p:nvSpPr>
          <p:spPr bwMode="auto">
            <a:xfrm>
              <a:off x="9003494"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10.1.2.0/24</a:t>
              </a:r>
            </a:p>
          </p:txBody>
        </p:sp>
        <p:pic>
          <p:nvPicPr>
            <p:cNvPr id="103" name="Picture 102"/>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9293863" y="5357917"/>
              <a:ext cx="482554" cy="447246"/>
            </a:xfrm>
            <a:prstGeom prst="rect">
              <a:avLst/>
            </a:prstGeom>
          </p:spPr>
        </p:pic>
        <p:sp>
          <p:nvSpPr>
            <p:cNvPr id="104" name="Rectangle 103"/>
            <p:cNvSpPr/>
            <p:nvPr/>
          </p:nvSpPr>
          <p:spPr bwMode="auto">
            <a:xfrm>
              <a:off x="10149221" y="5339445"/>
              <a:ext cx="1063292" cy="727692"/>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3256" tIns="46628" rIns="93256" bIns="46628" numCol="1" rtlCol="0" anchor="b" anchorCtr="0" compatLnSpc="1">
              <a:prstTxWarp prst="textNoShape">
                <a:avLst/>
              </a:prstTxWarp>
            </a:bodyPr>
            <a:lstStyle/>
            <a:p>
              <a:pPr algn="ctr" defTabSz="932290" fontAlgn="base">
                <a:lnSpc>
                  <a:spcPct val="90000"/>
                </a:lnSpc>
                <a:spcBef>
                  <a:spcPct val="0"/>
                </a:spcBef>
                <a:spcAft>
                  <a:spcPct val="0"/>
                </a:spcAft>
              </a:pPr>
              <a:r>
                <a:rPr lang="en-US" sz="1224" b="1" dirty="0">
                  <a:solidFill>
                    <a:schemeClr val="accent1"/>
                  </a:solidFill>
                </a:rPr>
                <a:t>10.1.3.0/24</a:t>
              </a:r>
            </a:p>
          </p:txBody>
        </p:sp>
        <p:pic>
          <p:nvPicPr>
            <p:cNvPr id="105" name="Picture 104"/>
            <p:cNvPicPr>
              <a:picLocks noChangeAspect="1"/>
            </p:cNvPicPr>
            <p:nvPr/>
          </p:nvPicPr>
          <p:blipFill>
            <a:blip r:embed="rId8">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0439590" y="5357917"/>
              <a:ext cx="482554" cy="447246"/>
            </a:xfrm>
            <a:prstGeom prst="rect">
              <a:avLst/>
            </a:prstGeom>
          </p:spPr>
        </p:pic>
      </p:grpSp>
      <p:sp>
        <p:nvSpPr>
          <p:cNvPr id="106" name="Rectangle 105"/>
          <p:cNvSpPr/>
          <p:nvPr/>
        </p:nvSpPr>
        <p:spPr>
          <a:xfrm>
            <a:off x="9178050" y="3381950"/>
            <a:ext cx="799474"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65.52.249.22</a:t>
            </a:r>
          </a:p>
        </p:txBody>
      </p:sp>
      <p:sp>
        <p:nvSpPr>
          <p:cNvPr id="107" name="Rectangle 106"/>
          <p:cNvSpPr/>
          <p:nvPr/>
        </p:nvSpPr>
        <p:spPr>
          <a:xfrm>
            <a:off x="10091409"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10.1.0.4</a:t>
            </a:r>
          </a:p>
        </p:txBody>
      </p:sp>
      <p:sp>
        <p:nvSpPr>
          <p:cNvPr id="110" name="Rectangle 109"/>
          <p:cNvSpPr/>
          <p:nvPr/>
        </p:nvSpPr>
        <p:spPr>
          <a:xfrm>
            <a:off x="10851087" y="3381950"/>
            <a:ext cx="492109" cy="144069"/>
          </a:xfrm>
          <a:prstGeom prst="rect">
            <a:avLst/>
          </a:prstGeom>
        </p:spPr>
        <p:txBody>
          <a:bodyPr wrap="none" lIns="0" tIns="0" rIns="0" bIns="0">
            <a:spAutoFit/>
          </a:bodyPr>
          <a:lstStyle/>
          <a:p>
            <a:pPr algn="ctr" defTabSz="932290" fontAlgn="base">
              <a:lnSpc>
                <a:spcPct val="90000"/>
              </a:lnSpc>
              <a:spcBef>
                <a:spcPct val="0"/>
              </a:spcBef>
              <a:spcAft>
                <a:spcPct val="0"/>
              </a:spcAft>
            </a:pPr>
            <a:r>
              <a:rPr lang="en-US" sz="1020" b="1" dirty="0">
                <a:solidFill>
                  <a:schemeClr val="tx1">
                    <a:alpha val="99000"/>
                  </a:schemeClr>
                </a:solidFill>
              </a:rPr>
              <a:t>10.1.1.4</a:t>
            </a:r>
          </a:p>
        </p:txBody>
      </p:sp>
      <p:sp>
        <p:nvSpPr>
          <p:cNvPr id="72" name="Freeform 22"/>
          <p:cNvSpPr>
            <a:spLocks noEditPoints="1"/>
          </p:cNvSpPr>
          <p:nvPr/>
        </p:nvSpPr>
        <p:spPr bwMode="auto">
          <a:xfrm flipH="1">
            <a:off x="2140545" y="2731366"/>
            <a:ext cx="265201" cy="310115"/>
          </a:xfrm>
          <a:custGeom>
            <a:avLst/>
            <a:gdLst>
              <a:gd name="T0" fmla="*/ 52 w 105"/>
              <a:gd name="T1" fmla="*/ 0 h 123"/>
              <a:gd name="T2" fmla="*/ 0 w 105"/>
              <a:gd name="T3" fmla="*/ 17 h 123"/>
              <a:gd name="T4" fmla="*/ 0 w 105"/>
              <a:gd name="T5" fmla="*/ 106 h 123"/>
              <a:gd name="T6" fmla="*/ 52 w 105"/>
              <a:gd name="T7" fmla="*/ 123 h 123"/>
              <a:gd name="T8" fmla="*/ 105 w 105"/>
              <a:gd name="T9" fmla="*/ 106 h 123"/>
              <a:gd name="T10" fmla="*/ 105 w 105"/>
              <a:gd name="T11" fmla="*/ 17 h 123"/>
              <a:gd name="T12" fmla="*/ 52 w 105"/>
              <a:gd name="T13" fmla="*/ 0 h 123"/>
              <a:gd name="T14" fmla="*/ 52 w 105"/>
              <a:gd name="T15" fmla="*/ 29 h 123"/>
              <a:gd name="T16" fmla="*/ 7 w 105"/>
              <a:gd name="T17" fmla="*/ 17 h 123"/>
              <a:gd name="T18" fmla="*/ 52 w 105"/>
              <a:gd name="T19" fmla="*/ 6 h 123"/>
              <a:gd name="T20" fmla="*/ 97 w 105"/>
              <a:gd name="T21" fmla="*/ 17 h 123"/>
              <a:gd name="T22" fmla="*/ 52 w 105"/>
              <a:gd name="T23" fmla="*/ 29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5" h="123">
                <a:moveTo>
                  <a:pt x="52" y="0"/>
                </a:moveTo>
                <a:cubicBezTo>
                  <a:pt x="23" y="0"/>
                  <a:pt x="0" y="8"/>
                  <a:pt x="0" y="17"/>
                </a:cubicBezTo>
                <a:cubicBezTo>
                  <a:pt x="0" y="106"/>
                  <a:pt x="0" y="106"/>
                  <a:pt x="0" y="106"/>
                </a:cubicBezTo>
                <a:cubicBezTo>
                  <a:pt x="0" y="116"/>
                  <a:pt x="23" y="123"/>
                  <a:pt x="52" y="123"/>
                </a:cubicBezTo>
                <a:cubicBezTo>
                  <a:pt x="81" y="123"/>
                  <a:pt x="105" y="116"/>
                  <a:pt x="105" y="106"/>
                </a:cubicBezTo>
                <a:cubicBezTo>
                  <a:pt x="105" y="17"/>
                  <a:pt x="105" y="17"/>
                  <a:pt x="105" y="17"/>
                </a:cubicBezTo>
                <a:cubicBezTo>
                  <a:pt x="105" y="8"/>
                  <a:pt x="81" y="0"/>
                  <a:pt x="52" y="0"/>
                </a:cubicBezTo>
                <a:close/>
                <a:moveTo>
                  <a:pt x="52" y="29"/>
                </a:moveTo>
                <a:cubicBezTo>
                  <a:pt x="27" y="29"/>
                  <a:pt x="7" y="23"/>
                  <a:pt x="7" y="17"/>
                </a:cubicBezTo>
                <a:cubicBezTo>
                  <a:pt x="7" y="11"/>
                  <a:pt x="27" y="6"/>
                  <a:pt x="52" y="6"/>
                </a:cubicBezTo>
                <a:cubicBezTo>
                  <a:pt x="77" y="6"/>
                  <a:pt x="97" y="11"/>
                  <a:pt x="97" y="17"/>
                </a:cubicBezTo>
                <a:cubicBezTo>
                  <a:pt x="97" y="23"/>
                  <a:pt x="77" y="29"/>
                  <a:pt x="52" y="29"/>
                </a:cubicBezTo>
                <a:close/>
              </a:path>
            </a:pathLst>
          </a:custGeom>
          <a:solidFill>
            <a:schemeClr val="tx1"/>
          </a:solidFill>
          <a:ln>
            <a:solidFill>
              <a:schemeClr val="accent3"/>
            </a:solidFill>
          </a:ln>
        </p:spPr>
        <p:txBody>
          <a:bodyPr vert="horz" wrap="square" lIns="93260" tIns="46630" rIns="93260" bIns="46630" numCol="1" anchor="t" anchorCtr="0" compatLnSpc="1">
            <a:prstTxWarp prst="textNoShape">
              <a:avLst/>
            </a:prstTxWarp>
          </a:bodyPr>
          <a:lstStyle/>
          <a:p>
            <a:endParaRPr lang="en-US" sz="1836"/>
          </a:p>
        </p:txBody>
      </p:sp>
      <p:pic>
        <p:nvPicPr>
          <p:cNvPr id="74" name="Picture 7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023990" y="270396"/>
            <a:ext cx="2208610" cy="576360"/>
          </a:xfrm>
          <a:prstGeom prst="rect">
            <a:avLst/>
          </a:prstGeom>
        </p:spPr>
      </p:pic>
      <p:pic>
        <p:nvPicPr>
          <p:cNvPr id="75" name="Picture 74"/>
          <p:cNvPicPr>
            <a:picLocks noChangeAspect="1"/>
          </p:cNvPicPr>
          <p:nvPr/>
        </p:nvPicPr>
        <p:blipFill>
          <a:blip r:embed="rId10">
            <a:duotone>
              <a:prstClr val="black"/>
              <a:schemeClr val="accent3">
                <a:tint val="45000"/>
                <a:satMod val="400000"/>
              </a:schemeClr>
            </a:duotone>
            <a:extLst>
              <a:ext uri="{28A0092B-C50C-407E-A947-70E740481C1C}">
                <a14:useLocalDpi xmlns:a14="http://schemas.microsoft.com/office/drawing/2010/main" val="0"/>
              </a:ext>
            </a:extLst>
          </a:blip>
          <a:stretch>
            <a:fillRect/>
          </a:stretch>
        </p:blipFill>
        <p:spPr>
          <a:xfrm>
            <a:off x="274320" y="6056833"/>
            <a:ext cx="2130136" cy="501208"/>
          </a:xfrm>
          <a:prstGeom prst="rect">
            <a:avLst/>
          </a:prstGeom>
        </p:spPr>
      </p:pic>
    </p:spTree>
    <p:extLst>
      <p:ext uri="{BB962C8B-B14F-4D97-AF65-F5344CB8AC3E}">
        <p14:creationId xmlns:p14="http://schemas.microsoft.com/office/powerpoint/2010/main" val="3508281870"/>
      </p:ext>
    </p:extLst>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480" y="233151"/>
            <a:ext cx="11395382" cy="847540"/>
          </a:xfrm>
        </p:spPr>
        <p:txBody>
          <a:bodyPr>
            <a:noAutofit/>
          </a:bodyPr>
          <a:lstStyle/>
          <a:p>
            <a:r>
              <a:rPr lang="en-US" dirty="0" smtClean="0">
                <a:solidFill>
                  <a:schemeClr val="tx1"/>
                </a:solidFill>
              </a:rPr>
              <a:t>The journey</a:t>
            </a:r>
            <a:endParaRPr lang="en-US" dirty="0">
              <a:solidFill>
                <a:schemeClr val="tx1"/>
              </a:solidFill>
              <a:effectLst>
                <a:outerShdw blurRad="38100" dist="38100" dir="2700000" algn="tl">
                  <a:srgbClr val="000000">
                    <a:alpha val="43137"/>
                  </a:srgbClr>
                </a:outerShdw>
              </a:effectLst>
            </a:endParaRPr>
          </a:p>
        </p:txBody>
      </p:sp>
      <p:pic>
        <p:nvPicPr>
          <p:cNvPr id="122" name="Picture 121"/>
          <p:cNvPicPr/>
          <p:nvPr/>
        </p:nvPicPr>
        <p:blipFill rotWithShape="1">
          <a:blip r:embed="rId4" cstate="print">
            <a:extLst>
              <a:ext uri="{28A0092B-C50C-407E-A947-70E740481C1C}">
                <a14:useLocalDpi xmlns:a14="http://schemas.microsoft.com/office/drawing/2010/main" val="0"/>
              </a:ext>
            </a:extLst>
          </a:blip>
          <a:srcRect l="4825" t="27769" r="5889" b="28329"/>
          <a:stretch/>
        </p:blipFill>
        <p:spPr bwMode="auto">
          <a:xfrm>
            <a:off x="1273168" y="1887744"/>
            <a:ext cx="9890141" cy="3241701"/>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123" name="Rectangle 122"/>
          <p:cNvSpPr/>
          <p:nvPr/>
        </p:nvSpPr>
        <p:spPr bwMode="auto">
          <a:xfrm>
            <a:off x="1576496" y="2040155"/>
            <a:ext cx="9333666" cy="2907446"/>
          </a:xfrm>
          <a:prstGeom prst="rect">
            <a:avLst/>
          </a:prstGeom>
          <a:solidFill>
            <a:schemeClr val="tx1">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grpSp>
        <p:nvGrpSpPr>
          <p:cNvPr id="124" name="Group 26"/>
          <p:cNvGrpSpPr/>
          <p:nvPr/>
        </p:nvGrpSpPr>
        <p:grpSpPr>
          <a:xfrm>
            <a:off x="1786921" y="3442411"/>
            <a:ext cx="8910012" cy="1480910"/>
            <a:chOff x="902289" y="3378134"/>
            <a:chExt cx="10009504" cy="2414038"/>
          </a:xfrm>
        </p:grpSpPr>
        <p:sp useBgFill="1">
          <p:nvSpPr>
            <p:cNvPr id="125" name="Chord 6"/>
            <p:cNvSpPr/>
            <p:nvPr/>
          </p:nvSpPr>
          <p:spPr bwMode="white">
            <a:xfrm>
              <a:off x="902289" y="3378134"/>
              <a:ext cx="10009504" cy="2414038"/>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19424 h 2919424"/>
                <a:gd name="connsiteX1" fmla="*/ 3872127 w 10009504"/>
                <a:gd name="connsiteY1" fmla="*/ 865715 h 2919424"/>
                <a:gd name="connsiteX2" fmla="*/ 6512866 w 10009504"/>
                <a:gd name="connsiteY2" fmla="*/ 10318 h 2919424"/>
                <a:gd name="connsiteX3" fmla="*/ 10009504 w 10009504"/>
                <a:gd name="connsiteY3" fmla="*/ 2919368 h 2919424"/>
                <a:gd name="connsiteX4" fmla="*/ 0 w 10009504"/>
                <a:gd name="connsiteY4" fmla="*/ 2919424 h 2919424"/>
                <a:gd name="connsiteX0" fmla="*/ 0 w 10009504"/>
                <a:gd name="connsiteY0" fmla="*/ 2919424 h 2919424"/>
                <a:gd name="connsiteX1" fmla="*/ 3872127 w 10009504"/>
                <a:gd name="connsiteY1" fmla="*/ 865715 h 2919424"/>
                <a:gd name="connsiteX2" fmla="*/ 6512866 w 10009504"/>
                <a:gd name="connsiteY2" fmla="*/ 10318 h 2919424"/>
                <a:gd name="connsiteX3" fmla="*/ 10009504 w 10009504"/>
                <a:gd name="connsiteY3" fmla="*/ 2919368 h 2919424"/>
                <a:gd name="connsiteX4" fmla="*/ 0 w 10009504"/>
                <a:gd name="connsiteY4" fmla="*/ 2919424 h 29194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504" h="2919424">
                  <a:moveTo>
                    <a:pt x="0" y="2919424"/>
                  </a:moveTo>
                  <a:cubicBezTo>
                    <a:pt x="1343390" y="2257432"/>
                    <a:pt x="2786649" y="1350566"/>
                    <a:pt x="3872127" y="865715"/>
                  </a:cubicBezTo>
                  <a:cubicBezTo>
                    <a:pt x="4957605" y="380864"/>
                    <a:pt x="5166835" y="182836"/>
                    <a:pt x="6512866" y="10318"/>
                  </a:cubicBezTo>
                  <a:cubicBezTo>
                    <a:pt x="7890402" y="-151511"/>
                    <a:pt x="9702323" y="1624884"/>
                    <a:pt x="10009504" y="2919368"/>
                  </a:cubicBezTo>
                  <a:lnTo>
                    <a:pt x="0" y="2919424"/>
                  </a:lnTo>
                  <a:close/>
                </a:path>
              </a:pathLst>
            </a:custGeom>
            <a:blipFill dpi="0" rotWithShape="0">
              <a:blip r:embed="rId5" cstate="print">
                <a:lum/>
              </a:blip>
              <a:srcRect/>
              <a:stretch>
                <a:fillRect l="-9027" t="-102239" r="-12922" b="-37214"/>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26" name="TextBox 125"/>
            <p:cNvSpPr txBox="1"/>
            <p:nvPr/>
          </p:nvSpPr>
          <p:spPr>
            <a:xfrm>
              <a:off x="5849575" y="3967098"/>
              <a:ext cx="2628151" cy="988639"/>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b="0">
                  <a:solidFill>
                    <a:schemeClr val="accent1">
                      <a:lumMod val="75000"/>
                    </a:schemeClr>
                  </a:solidFill>
                </a:rPr>
                <a:t>Future distribution of computing models</a:t>
              </a:r>
            </a:p>
          </p:txBody>
        </p:sp>
      </p:grpSp>
      <p:grpSp>
        <p:nvGrpSpPr>
          <p:cNvPr id="127" name="Group 24"/>
          <p:cNvGrpSpPr/>
          <p:nvPr/>
        </p:nvGrpSpPr>
        <p:grpSpPr>
          <a:xfrm>
            <a:off x="1783848" y="2070561"/>
            <a:ext cx="8916154" cy="2869083"/>
            <a:chOff x="880840" y="1772358"/>
            <a:chExt cx="10016406" cy="3963371"/>
          </a:xfrm>
        </p:grpSpPr>
        <p:cxnSp>
          <p:nvCxnSpPr>
            <p:cNvPr id="128" name="Straight Connector 127"/>
            <p:cNvCxnSpPr/>
            <p:nvPr/>
          </p:nvCxnSpPr>
          <p:spPr>
            <a:xfrm flipH="1">
              <a:off x="880840"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flipH="1">
              <a:off x="3384942"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H="1">
              <a:off x="5889044"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a:xfrm flipH="1">
              <a:off x="83931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a:xfrm flipH="1">
              <a:off x="108972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880840"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Traditional</a:t>
              </a:r>
            </a:p>
          </p:txBody>
        </p:sp>
        <p:sp>
          <p:nvSpPr>
            <p:cNvPr id="134" name="TextBox 133"/>
            <p:cNvSpPr txBox="1"/>
            <p:nvPr/>
          </p:nvSpPr>
          <p:spPr>
            <a:xfrm>
              <a:off x="3374216"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Virtualized</a:t>
              </a:r>
            </a:p>
          </p:txBody>
        </p:sp>
        <p:sp>
          <p:nvSpPr>
            <p:cNvPr id="135" name="TextBox 134"/>
            <p:cNvSpPr txBox="1"/>
            <p:nvPr/>
          </p:nvSpPr>
          <p:spPr>
            <a:xfrm>
              <a:off x="5867593"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Private Cloud</a:t>
              </a:r>
            </a:p>
          </p:txBody>
        </p:sp>
        <p:sp>
          <p:nvSpPr>
            <p:cNvPr id="136" name="TextBox 135"/>
            <p:cNvSpPr txBox="1"/>
            <p:nvPr/>
          </p:nvSpPr>
          <p:spPr>
            <a:xfrm>
              <a:off x="8371695" y="1981576"/>
              <a:ext cx="2504102" cy="483948"/>
            </a:xfrm>
            <a:prstGeom prst="rect">
              <a:avLst/>
            </a:prstGeom>
            <a:noFill/>
          </p:spPr>
          <p:txBody>
            <a:bodyPr wrap="square" rtlCol="0">
              <a:spAutoFit/>
            </a:bodyPr>
            <a:lstStyle/>
            <a:p>
              <a:pPr algn="ctr">
                <a:defRPr/>
              </a:pPr>
              <a:r>
                <a:rPr lang="en-US" sz="1632" b="1">
                  <a:solidFill>
                    <a:schemeClr val="accent1">
                      <a:lumMod val="75000"/>
                    </a:schemeClr>
                  </a:solidFill>
                  <a:latin typeface="Segoe UI Semibold" pitchFamily="34" charset="0"/>
                </a:rPr>
                <a:t>Public Cloud</a:t>
              </a:r>
            </a:p>
          </p:txBody>
        </p:sp>
      </p:grpSp>
      <p:grpSp>
        <p:nvGrpSpPr>
          <p:cNvPr id="137" name="Group 25"/>
          <p:cNvGrpSpPr/>
          <p:nvPr/>
        </p:nvGrpSpPr>
        <p:grpSpPr>
          <a:xfrm>
            <a:off x="1782458" y="2370985"/>
            <a:ext cx="8922962" cy="2589026"/>
            <a:chOff x="880840" y="2139739"/>
            <a:chExt cx="10024052" cy="3652431"/>
          </a:xfrm>
        </p:grpSpPr>
        <p:sp>
          <p:nvSpPr>
            <p:cNvPr id="138" name="Chord 6"/>
            <p:cNvSpPr/>
            <p:nvPr/>
          </p:nvSpPr>
          <p:spPr bwMode="white">
            <a:xfrm>
              <a:off x="880840" y="2139739"/>
              <a:ext cx="10024052" cy="3652431"/>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9994957"/>
                <a:gd name="connsiteY0" fmla="*/ 4486143 h 4486143"/>
                <a:gd name="connsiteX1" fmla="*/ 2517461 w 9994957"/>
                <a:gd name="connsiteY1" fmla="*/ 70594 h 4486143"/>
                <a:gd name="connsiteX2" fmla="*/ 6512866 w 9994957"/>
                <a:gd name="connsiteY2" fmla="*/ 1577037 h 4486143"/>
                <a:gd name="connsiteX3" fmla="*/ 9994957 w 9994957"/>
                <a:gd name="connsiteY3" fmla="*/ 4409502 h 4486143"/>
                <a:gd name="connsiteX4" fmla="*/ 0 w 9994957"/>
                <a:gd name="connsiteY4" fmla="*/ 4486143 h 4486143"/>
                <a:gd name="connsiteX0" fmla="*/ 0 w 9994957"/>
                <a:gd name="connsiteY0" fmla="*/ 4415558 h 4415558"/>
                <a:gd name="connsiteX1" fmla="*/ 2517461 w 9994957"/>
                <a:gd name="connsiteY1" fmla="*/ 9 h 4415558"/>
                <a:gd name="connsiteX2" fmla="*/ 6512866 w 9994957"/>
                <a:gd name="connsiteY2" fmla="*/ 1506452 h 4415558"/>
                <a:gd name="connsiteX3" fmla="*/ 9994957 w 9994957"/>
                <a:gd name="connsiteY3" fmla="*/ 4338917 h 4415558"/>
                <a:gd name="connsiteX4" fmla="*/ 0 w 9994957"/>
                <a:gd name="connsiteY4" fmla="*/ 4415558 h 4415558"/>
                <a:gd name="connsiteX0" fmla="*/ 0 w 10216631"/>
                <a:gd name="connsiteY0" fmla="*/ 4415558 h 4415558"/>
                <a:gd name="connsiteX1" fmla="*/ 2517461 w 10216631"/>
                <a:gd name="connsiteY1" fmla="*/ 9 h 4415558"/>
                <a:gd name="connsiteX2" fmla="*/ 6512866 w 10216631"/>
                <a:gd name="connsiteY2" fmla="*/ 1506452 h 4415558"/>
                <a:gd name="connsiteX3" fmla="*/ 6897204 w 10216631"/>
                <a:gd name="connsiteY3" fmla="*/ 1642975 h 4415558"/>
                <a:gd name="connsiteX4" fmla="*/ 9994957 w 10216631"/>
                <a:gd name="connsiteY4" fmla="*/ 4338917 h 4415558"/>
                <a:gd name="connsiteX5" fmla="*/ 0 w 10216631"/>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240479"/>
                <a:gd name="connsiteY0" fmla="*/ 4415558 h 4415558"/>
                <a:gd name="connsiteX1" fmla="*/ 2517461 w 10240479"/>
                <a:gd name="connsiteY1" fmla="*/ 9 h 4415558"/>
                <a:gd name="connsiteX2" fmla="*/ 6512866 w 10240479"/>
                <a:gd name="connsiteY2" fmla="*/ 1506452 h 4415558"/>
                <a:gd name="connsiteX3" fmla="*/ 7698715 w 10240479"/>
                <a:gd name="connsiteY3" fmla="*/ 2339241 h 4415558"/>
                <a:gd name="connsiteX4" fmla="*/ 9994957 w 10240479"/>
                <a:gd name="connsiteY4" fmla="*/ 4338917 h 4415558"/>
                <a:gd name="connsiteX5" fmla="*/ 0 w 10240479"/>
                <a:gd name="connsiteY5" fmla="*/ 4415558 h 4415558"/>
                <a:gd name="connsiteX0" fmla="*/ 0 w 10240479"/>
                <a:gd name="connsiteY0" fmla="*/ 4416257 h 4416257"/>
                <a:gd name="connsiteX1" fmla="*/ 2517461 w 10240479"/>
                <a:gd name="connsiteY1" fmla="*/ 708 h 4416257"/>
                <a:gd name="connsiteX2" fmla="*/ 4842111 w 10240479"/>
                <a:gd name="connsiteY2" fmla="*/ 4032817 h 4416257"/>
                <a:gd name="connsiteX3" fmla="*/ 7698715 w 10240479"/>
                <a:gd name="connsiteY3" fmla="*/ 2339940 h 4416257"/>
                <a:gd name="connsiteX4" fmla="*/ 9994957 w 10240479"/>
                <a:gd name="connsiteY4" fmla="*/ 4339616 h 4416257"/>
                <a:gd name="connsiteX5" fmla="*/ 0 w 10240479"/>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297601"/>
                <a:gd name="connsiteY0" fmla="*/ 4416257 h 4416257"/>
                <a:gd name="connsiteX1" fmla="*/ 2517461 w 10297601"/>
                <a:gd name="connsiteY1" fmla="*/ 708 h 4416257"/>
                <a:gd name="connsiteX2" fmla="*/ 4842111 w 10297601"/>
                <a:gd name="connsiteY2" fmla="*/ 4032817 h 4416257"/>
                <a:gd name="connsiteX3" fmla="*/ 8466360 w 10297601"/>
                <a:gd name="connsiteY3" fmla="*/ 4087429 h 4416257"/>
                <a:gd name="connsiteX4" fmla="*/ 9994957 w 10297601"/>
                <a:gd name="connsiteY4" fmla="*/ 4339616 h 4416257"/>
                <a:gd name="connsiteX5" fmla="*/ 0 w 10297601"/>
                <a:gd name="connsiteY5" fmla="*/ 4416257 h 4416257"/>
                <a:gd name="connsiteX0" fmla="*/ 0 w 10314743"/>
                <a:gd name="connsiteY0" fmla="*/ 4416257 h 4416257"/>
                <a:gd name="connsiteX1" fmla="*/ 2517461 w 10314743"/>
                <a:gd name="connsiteY1" fmla="*/ 708 h 4416257"/>
                <a:gd name="connsiteX2" fmla="*/ 4842111 w 10314743"/>
                <a:gd name="connsiteY2" fmla="*/ 4032817 h 4416257"/>
                <a:gd name="connsiteX3" fmla="*/ 8466360 w 10314743"/>
                <a:gd name="connsiteY3" fmla="*/ 4087429 h 4416257"/>
                <a:gd name="connsiteX4" fmla="*/ 9994957 w 10314743"/>
                <a:gd name="connsiteY4" fmla="*/ 4339616 h 4416257"/>
                <a:gd name="connsiteX5" fmla="*/ 0 w 10314743"/>
                <a:gd name="connsiteY5" fmla="*/ 4416257 h 4416257"/>
                <a:gd name="connsiteX0" fmla="*/ 0 w 9994957"/>
                <a:gd name="connsiteY0" fmla="*/ 4416257 h 4416257"/>
                <a:gd name="connsiteX1" fmla="*/ 2517461 w 9994957"/>
                <a:gd name="connsiteY1" fmla="*/ 708 h 4416257"/>
                <a:gd name="connsiteX2" fmla="*/ 4842111 w 9994957"/>
                <a:gd name="connsiteY2" fmla="*/ 4032817 h 4416257"/>
                <a:gd name="connsiteX3" fmla="*/ 8466360 w 9994957"/>
                <a:gd name="connsiteY3" fmla="*/ 4087429 h 4416257"/>
                <a:gd name="connsiteX4" fmla="*/ 9994957 w 9994957"/>
                <a:gd name="connsiteY4" fmla="*/ 4339616 h 4416257"/>
                <a:gd name="connsiteX5" fmla="*/ 0 w 9994957"/>
                <a:gd name="connsiteY5" fmla="*/ 4416257 h 4416257"/>
                <a:gd name="connsiteX0" fmla="*/ 0 w 9994957"/>
                <a:gd name="connsiteY0" fmla="*/ 4416483 h 4416483"/>
                <a:gd name="connsiteX1" fmla="*/ 2517461 w 9994957"/>
                <a:gd name="connsiteY1" fmla="*/ 934 h 4416483"/>
                <a:gd name="connsiteX2" fmla="*/ 4842111 w 9994957"/>
                <a:gd name="connsiteY2" fmla="*/ 4033043 h 4416483"/>
                <a:gd name="connsiteX3" fmla="*/ 8466360 w 9994957"/>
                <a:gd name="connsiteY3" fmla="*/ 4087655 h 4416483"/>
                <a:gd name="connsiteX4" fmla="*/ 9994957 w 9994957"/>
                <a:gd name="connsiteY4" fmla="*/ 4339842 h 4416483"/>
                <a:gd name="connsiteX5" fmla="*/ 0 w 9994957"/>
                <a:gd name="connsiteY5" fmla="*/ 4416483 h 4416483"/>
                <a:gd name="connsiteX0" fmla="*/ 0 w 9994957"/>
                <a:gd name="connsiteY0" fmla="*/ 4416554 h 4416554"/>
                <a:gd name="connsiteX1" fmla="*/ 2517461 w 9994957"/>
                <a:gd name="connsiteY1" fmla="*/ 1005 h 4416554"/>
                <a:gd name="connsiteX2" fmla="*/ 4390555 w 9994957"/>
                <a:gd name="connsiteY2" fmla="*/ 4019462 h 4416554"/>
                <a:gd name="connsiteX3" fmla="*/ 8466360 w 9994957"/>
                <a:gd name="connsiteY3" fmla="*/ 4087726 h 4416554"/>
                <a:gd name="connsiteX4" fmla="*/ 9994957 w 9994957"/>
                <a:gd name="connsiteY4" fmla="*/ 4339913 h 4416554"/>
                <a:gd name="connsiteX5" fmla="*/ 0 w 9994957"/>
                <a:gd name="connsiteY5" fmla="*/ 4416554 h 4416554"/>
                <a:gd name="connsiteX0" fmla="*/ 0 w 9994957"/>
                <a:gd name="connsiteY0" fmla="*/ 4416579 h 4416579"/>
                <a:gd name="connsiteX1" fmla="*/ 2517461 w 9994957"/>
                <a:gd name="connsiteY1" fmla="*/ 1030 h 4416579"/>
                <a:gd name="connsiteX2" fmla="*/ 4390555 w 9994957"/>
                <a:gd name="connsiteY2" fmla="*/ 4019487 h 4416579"/>
                <a:gd name="connsiteX3" fmla="*/ 8466360 w 9994957"/>
                <a:gd name="connsiteY3" fmla="*/ 4087751 h 4416579"/>
                <a:gd name="connsiteX4" fmla="*/ 9994957 w 9994957"/>
                <a:gd name="connsiteY4" fmla="*/ 4339938 h 4416579"/>
                <a:gd name="connsiteX5" fmla="*/ 0 w 9994957"/>
                <a:gd name="connsiteY5" fmla="*/ 4416579 h 4416579"/>
                <a:gd name="connsiteX0" fmla="*/ 0 w 9994957"/>
                <a:gd name="connsiteY0" fmla="*/ 4416580 h 4416580"/>
                <a:gd name="connsiteX1" fmla="*/ 2517461 w 9994957"/>
                <a:gd name="connsiteY1" fmla="*/ 1031 h 4416580"/>
                <a:gd name="connsiteX2" fmla="*/ 4390555 w 9994957"/>
                <a:gd name="connsiteY2" fmla="*/ 4019488 h 4416580"/>
                <a:gd name="connsiteX3" fmla="*/ 8466360 w 9994957"/>
                <a:gd name="connsiteY3" fmla="*/ 4087752 h 4416580"/>
                <a:gd name="connsiteX4" fmla="*/ 9994957 w 9994957"/>
                <a:gd name="connsiteY4" fmla="*/ 4339939 h 4416580"/>
                <a:gd name="connsiteX5" fmla="*/ 0 w 9994957"/>
                <a:gd name="connsiteY5" fmla="*/ 4416580 h 4416580"/>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10024052"/>
                <a:gd name="connsiteY0" fmla="*/ 4417077 h 4417077"/>
                <a:gd name="connsiteX1" fmla="*/ 2517461 w 10024052"/>
                <a:gd name="connsiteY1" fmla="*/ 1528 h 4417077"/>
                <a:gd name="connsiteX2" fmla="*/ 4447000 w 10024052"/>
                <a:gd name="connsiteY2" fmla="*/ 3938072 h 4417077"/>
                <a:gd name="connsiteX3" fmla="*/ 8466360 w 10024052"/>
                <a:gd name="connsiteY3" fmla="*/ 4088249 h 4417077"/>
                <a:gd name="connsiteX4" fmla="*/ 10024052 w 10024052"/>
                <a:gd name="connsiteY4" fmla="*/ 4395668 h 4417077"/>
                <a:gd name="connsiteX5" fmla="*/ 0 w 10024052"/>
                <a:gd name="connsiteY5" fmla="*/ 4417077 h 44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4052" h="4417077">
                  <a:moveTo>
                    <a:pt x="0" y="4417077"/>
                  </a:moveTo>
                  <a:cubicBezTo>
                    <a:pt x="733790" y="3181689"/>
                    <a:pt x="1776294" y="81362"/>
                    <a:pt x="2517461" y="1528"/>
                  </a:cubicBezTo>
                  <a:cubicBezTo>
                    <a:pt x="3258628" y="-78306"/>
                    <a:pt x="3868613" y="2991815"/>
                    <a:pt x="4447000" y="3938072"/>
                  </a:cubicBezTo>
                  <a:cubicBezTo>
                    <a:pt x="5018913" y="4307465"/>
                    <a:pt x="7840857" y="4285133"/>
                    <a:pt x="8466360" y="4088249"/>
                  </a:cubicBezTo>
                  <a:cubicBezTo>
                    <a:pt x="8854797" y="3522753"/>
                    <a:pt x="9852786" y="3360177"/>
                    <a:pt x="10024052" y="4395668"/>
                  </a:cubicBezTo>
                  <a:lnTo>
                    <a:pt x="0" y="4417077"/>
                  </a:lnTo>
                  <a:close/>
                </a:path>
              </a:pathLst>
            </a:custGeom>
            <a:solidFill>
              <a:schemeClr val="accent4">
                <a:alpha val="50196"/>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39" name="TextBox 138"/>
            <p:cNvSpPr txBox="1"/>
            <p:nvPr/>
          </p:nvSpPr>
          <p:spPr>
            <a:xfrm>
              <a:off x="2523373" y="3167676"/>
              <a:ext cx="1664804" cy="1216967"/>
            </a:xfrm>
            <a:prstGeom prst="rect">
              <a:avLst/>
            </a:prstGeom>
            <a:noFill/>
          </p:spPr>
          <p:txBody>
            <a:bodyPr wrap="square" rtlCol="0">
              <a:spAutoFit/>
            </a:bodyPr>
            <a:lstStyle/>
            <a:p>
              <a:pPr algn="ctr" defTabSz="932325">
                <a:defRPr/>
              </a:pPr>
              <a:r>
                <a:rPr lang="en-US" sz="1632">
                  <a:solidFill>
                    <a:schemeClr val="accent1">
                      <a:lumMod val="75000"/>
                    </a:schemeClr>
                  </a:solidFill>
                  <a:latin typeface="Segoe UI Semibold" pitchFamily="34" charset="0"/>
                </a:rPr>
                <a:t>Distribution of Models Used Today</a:t>
              </a:r>
            </a:p>
          </p:txBody>
        </p:sp>
      </p:grpSp>
      <p:grpSp>
        <p:nvGrpSpPr>
          <p:cNvPr id="140" name="Group 2"/>
          <p:cNvGrpSpPr/>
          <p:nvPr/>
        </p:nvGrpSpPr>
        <p:grpSpPr>
          <a:xfrm>
            <a:off x="1255757" y="1871422"/>
            <a:ext cx="10432962" cy="3241700"/>
            <a:chOff x="2058517" y="1850486"/>
            <a:chExt cx="10231986" cy="3179254"/>
          </a:xfrm>
        </p:grpSpPr>
        <p:pic>
          <p:nvPicPr>
            <p:cNvPr id="141" name="Picture 140"/>
            <p:cNvPicPr/>
            <p:nvPr/>
          </p:nvPicPr>
          <p:blipFill rotWithShape="1">
            <a:blip r:embed="rId4" cstate="print">
              <a:extLst>
                <a:ext uri="{28A0092B-C50C-407E-A947-70E740481C1C}">
                  <a14:useLocalDpi xmlns:a14="http://schemas.microsoft.com/office/drawing/2010/main" val="0"/>
                </a:ext>
              </a:extLst>
            </a:blip>
            <a:srcRect l="4825" t="27769" r="5889" b="28329"/>
            <a:stretch/>
          </p:blipFill>
          <p:spPr bwMode="auto">
            <a:xfrm>
              <a:off x="2058517" y="1850486"/>
              <a:ext cx="9699622" cy="3179254"/>
            </a:xfrm>
            <a:prstGeom prst="rect">
              <a:avLst/>
            </a:prstGeom>
            <a:ln>
              <a:solidFill>
                <a:schemeClr val="accent1"/>
              </a:solidFill>
            </a:ln>
            <a:effectLst>
              <a:outerShdw blurRad="292100" dist="139700" dir="2700000" algn="tl" rotWithShape="0">
                <a:srgbClr val="333333">
                  <a:alpha val="65000"/>
                </a:srgbClr>
              </a:outerShdw>
            </a:effectLst>
            <a:extLst/>
          </p:spPr>
        </p:pic>
        <p:sp>
          <p:nvSpPr>
            <p:cNvPr id="142" name="Rectangle 141"/>
            <p:cNvSpPr/>
            <p:nvPr/>
          </p:nvSpPr>
          <p:spPr bwMode="auto">
            <a:xfrm>
              <a:off x="2356002" y="1999961"/>
              <a:ext cx="9153868" cy="2851439"/>
            </a:xfrm>
            <a:prstGeom prst="rect">
              <a:avLst/>
            </a:prstGeom>
            <a:solidFill>
              <a:schemeClr val="tx1">
                <a:alpha val="50000"/>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grpSp>
          <p:nvGrpSpPr>
            <p:cNvPr id="143" name="Group 60"/>
            <p:cNvGrpSpPr/>
            <p:nvPr/>
          </p:nvGrpSpPr>
          <p:grpSpPr>
            <a:xfrm>
              <a:off x="2579448" y="2910654"/>
              <a:ext cx="9711055" cy="1939627"/>
              <a:chOff x="902289" y="2568278"/>
              <a:chExt cx="11123676" cy="3223896"/>
            </a:xfrm>
          </p:grpSpPr>
          <p:sp>
            <p:nvSpPr>
              <p:cNvPr id="276" name="Chord 6"/>
              <p:cNvSpPr/>
              <p:nvPr/>
            </p:nvSpPr>
            <p:spPr bwMode="white">
              <a:xfrm>
                <a:off x="902289" y="2568278"/>
                <a:ext cx="11123676" cy="3223896"/>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09106 h 2909106"/>
                  <a:gd name="connsiteX1" fmla="*/ 3872127 w 10009504"/>
                  <a:gd name="connsiteY1" fmla="*/ 855397 h 2909106"/>
                  <a:gd name="connsiteX2" fmla="*/ 6512866 w 10009504"/>
                  <a:gd name="connsiteY2" fmla="*/ 0 h 2909106"/>
                  <a:gd name="connsiteX3" fmla="*/ 10009504 w 10009504"/>
                  <a:gd name="connsiteY3" fmla="*/ 2909050 h 2909106"/>
                  <a:gd name="connsiteX4" fmla="*/ 0 w 10009504"/>
                  <a:gd name="connsiteY4" fmla="*/ 2909106 h 2909106"/>
                  <a:gd name="connsiteX0" fmla="*/ 0 w 10009504"/>
                  <a:gd name="connsiteY0" fmla="*/ 2918553 h 2918553"/>
                  <a:gd name="connsiteX1" fmla="*/ 3872127 w 10009504"/>
                  <a:gd name="connsiteY1" fmla="*/ 864844 h 2918553"/>
                  <a:gd name="connsiteX2" fmla="*/ 6512866 w 10009504"/>
                  <a:gd name="connsiteY2" fmla="*/ 9447 h 2918553"/>
                  <a:gd name="connsiteX3" fmla="*/ 10009504 w 10009504"/>
                  <a:gd name="connsiteY3" fmla="*/ 2918497 h 2918553"/>
                  <a:gd name="connsiteX4" fmla="*/ 0 w 10009504"/>
                  <a:gd name="connsiteY4" fmla="*/ 2918553 h 2918553"/>
                  <a:gd name="connsiteX0" fmla="*/ 0 w 10009504"/>
                  <a:gd name="connsiteY0" fmla="*/ 2923261 h 2923261"/>
                  <a:gd name="connsiteX1" fmla="*/ 3872127 w 10009504"/>
                  <a:gd name="connsiteY1" fmla="*/ 869552 h 2923261"/>
                  <a:gd name="connsiteX2" fmla="*/ 6512866 w 10009504"/>
                  <a:gd name="connsiteY2" fmla="*/ 14155 h 2923261"/>
                  <a:gd name="connsiteX3" fmla="*/ 10009504 w 10009504"/>
                  <a:gd name="connsiteY3" fmla="*/ 2923205 h 2923261"/>
                  <a:gd name="connsiteX4" fmla="*/ 0 w 10009504"/>
                  <a:gd name="connsiteY4" fmla="*/ 2923261 h 2923261"/>
                  <a:gd name="connsiteX0" fmla="*/ 0 w 10009504"/>
                  <a:gd name="connsiteY0" fmla="*/ 2918511 h 2918511"/>
                  <a:gd name="connsiteX1" fmla="*/ 3872127 w 10009504"/>
                  <a:gd name="connsiteY1" fmla="*/ 864802 h 2918511"/>
                  <a:gd name="connsiteX2" fmla="*/ 6512866 w 10009504"/>
                  <a:gd name="connsiteY2" fmla="*/ 9405 h 2918511"/>
                  <a:gd name="connsiteX3" fmla="*/ 10009504 w 10009504"/>
                  <a:gd name="connsiteY3" fmla="*/ 2918455 h 2918511"/>
                  <a:gd name="connsiteX4" fmla="*/ 0 w 10009504"/>
                  <a:gd name="connsiteY4" fmla="*/ 2918511 h 2918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9504" h="2918511">
                    <a:moveTo>
                      <a:pt x="0" y="2918511"/>
                    </a:moveTo>
                    <a:cubicBezTo>
                      <a:pt x="1343390" y="2256519"/>
                      <a:pt x="2786649" y="1349653"/>
                      <a:pt x="3872127" y="864802"/>
                    </a:cubicBezTo>
                    <a:cubicBezTo>
                      <a:pt x="4957605" y="379951"/>
                      <a:pt x="5166835" y="196284"/>
                      <a:pt x="6512866" y="9405"/>
                    </a:cubicBezTo>
                    <a:cubicBezTo>
                      <a:pt x="7886074" y="-144528"/>
                      <a:pt x="9702323" y="1623971"/>
                      <a:pt x="10009504" y="2918455"/>
                    </a:cubicBezTo>
                    <a:lnTo>
                      <a:pt x="0" y="2918511"/>
                    </a:lnTo>
                    <a:close/>
                  </a:path>
                </a:pathLst>
              </a:custGeom>
              <a:blipFill dpi="0" rotWithShape="0">
                <a:blip r:embed="rId5" cstate="print">
                  <a:lum/>
                </a:blip>
                <a:srcRect/>
                <a:stretch>
                  <a:fillRect l="-9027" t="-102239" r="-12922" b="-37214"/>
                </a:stretch>
              </a:blip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277" name="TextBox 276"/>
              <p:cNvSpPr txBox="1"/>
              <p:nvPr/>
            </p:nvSpPr>
            <p:spPr>
              <a:xfrm>
                <a:off x="5849575" y="3967097"/>
                <a:ext cx="2628151" cy="98863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b="0">
                    <a:solidFill>
                      <a:schemeClr val="accent1">
                        <a:lumMod val="75000"/>
                      </a:schemeClr>
                    </a:solidFill>
                  </a:rPr>
                  <a:t>Future distribution of computing models </a:t>
                </a:r>
              </a:p>
            </p:txBody>
          </p:sp>
        </p:grpSp>
        <p:grpSp>
          <p:nvGrpSpPr>
            <p:cNvPr id="144" name="Group 63"/>
            <p:cNvGrpSpPr/>
            <p:nvPr/>
          </p:nvGrpSpPr>
          <p:grpSpPr>
            <a:xfrm>
              <a:off x="2559361" y="2029781"/>
              <a:ext cx="8744398" cy="2813814"/>
              <a:chOff x="880840" y="1772358"/>
              <a:chExt cx="10016406" cy="3963371"/>
            </a:xfrm>
          </p:grpSpPr>
          <p:cxnSp>
            <p:nvCxnSpPr>
              <p:cNvPr id="266" name="Straight Connector 265"/>
              <p:cNvCxnSpPr/>
              <p:nvPr/>
            </p:nvCxnSpPr>
            <p:spPr>
              <a:xfrm flipH="1">
                <a:off x="880840"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flipH="1">
                <a:off x="3384942"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69" name="Straight Connector 268"/>
              <p:cNvCxnSpPr/>
              <p:nvPr/>
            </p:nvCxnSpPr>
            <p:spPr>
              <a:xfrm flipH="1">
                <a:off x="5889044"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flipH="1">
                <a:off x="83931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flipH="1">
                <a:off x="10897246" y="1772358"/>
                <a:ext cx="0" cy="3963371"/>
              </a:xfrm>
              <a:prstGeom prst="line">
                <a:avLst/>
              </a:prstGeom>
              <a:ln w="1905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72" name="TextBox 271"/>
              <p:cNvSpPr txBox="1"/>
              <p:nvPr/>
            </p:nvSpPr>
            <p:spPr>
              <a:xfrm>
                <a:off x="880840" y="1981577"/>
                <a:ext cx="2504102" cy="483948"/>
              </a:xfrm>
              <a:prstGeom prst="rect">
                <a:avLst/>
              </a:prstGeom>
              <a:noFill/>
            </p:spPr>
            <p:txBody>
              <a:bodyPr wrap="square" rtlCol="0">
                <a:spAutoFit/>
              </a:bodyPr>
              <a:lstStyle/>
              <a:p>
                <a:pPr algn="ctr" defTabSz="932325">
                  <a:defRPr/>
                </a:pPr>
                <a:r>
                  <a:rPr lang="en-US" sz="1632" b="1">
                    <a:solidFill>
                      <a:schemeClr val="accent1">
                        <a:lumMod val="75000"/>
                      </a:schemeClr>
                    </a:solidFill>
                    <a:latin typeface="Segoe UI Semibold" pitchFamily="34" charset="0"/>
                  </a:rPr>
                  <a:t>Traditional</a:t>
                </a:r>
              </a:p>
            </p:txBody>
          </p:sp>
          <p:sp>
            <p:nvSpPr>
              <p:cNvPr id="273" name="TextBox 272"/>
              <p:cNvSpPr txBox="1"/>
              <p:nvPr/>
            </p:nvSpPr>
            <p:spPr>
              <a:xfrm>
                <a:off x="3374215"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Virtualized</a:t>
                </a:r>
              </a:p>
            </p:txBody>
          </p:sp>
          <p:sp>
            <p:nvSpPr>
              <p:cNvPr id="274" name="TextBox 273"/>
              <p:cNvSpPr txBox="1"/>
              <p:nvPr/>
            </p:nvSpPr>
            <p:spPr>
              <a:xfrm>
                <a:off x="5867593"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Private Cloud</a:t>
                </a:r>
              </a:p>
            </p:txBody>
          </p:sp>
          <p:sp>
            <p:nvSpPr>
              <p:cNvPr id="275" name="TextBox 274"/>
              <p:cNvSpPr txBox="1"/>
              <p:nvPr/>
            </p:nvSpPr>
            <p:spPr>
              <a:xfrm>
                <a:off x="8371695" y="1981577"/>
                <a:ext cx="2504102" cy="483948"/>
              </a:xfrm>
              <a:prstGeom prst="rect">
                <a:avLst/>
              </a:prstGeom>
              <a:noFill/>
            </p:spPr>
            <p:txBody>
              <a:bodyPr wrap="square" rtlCol="0">
                <a:spAutoFit/>
              </a:bodyPr>
              <a:lstStyle>
                <a:defPPr>
                  <a:defRPr lang="en-US"/>
                </a:defPPr>
                <a:lvl1pPr algn="ctr">
                  <a:defRPr sz="1600" b="1">
                    <a:solidFill>
                      <a:schemeClr val="bg1">
                        <a:lumMod val="95000"/>
                        <a:lumOff val="5000"/>
                        <a:alpha val="99000"/>
                      </a:schemeClr>
                    </a:solidFill>
                    <a:latin typeface="Segoe UI Semibold" pitchFamily="34" charset="0"/>
                  </a:defRPr>
                </a:lvl1pPr>
              </a:lstStyle>
              <a:p>
                <a:r>
                  <a:rPr lang="en-US" sz="1632">
                    <a:solidFill>
                      <a:schemeClr val="accent1">
                        <a:lumMod val="75000"/>
                      </a:schemeClr>
                    </a:solidFill>
                  </a:rPr>
                  <a:t>Public Cloud</a:t>
                </a:r>
              </a:p>
            </p:txBody>
          </p:sp>
        </p:grpSp>
        <p:grpSp>
          <p:nvGrpSpPr>
            <p:cNvPr id="145" name="Group 73"/>
            <p:cNvGrpSpPr/>
            <p:nvPr/>
          </p:nvGrpSpPr>
          <p:grpSpPr>
            <a:xfrm>
              <a:off x="2557999" y="2324419"/>
              <a:ext cx="8751074" cy="2539152"/>
              <a:chOff x="880840" y="2139739"/>
              <a:chExt cx="10024052" cy="3652431"/>
            </a:xfrm>
          </p:grpSpPr>
          <p:sp>
            <p:nvSpPr>
              <p:cNvPr id="146" name="Chord 6"/>
              <p:cNvSpPr/>
              <p:nvPr/>
            </p:nvSpPr>
            <p:spPr bwMode="white">
              <a:xfrm>
                <a:off x="880840" y="2139739"/>
                <a:ext cx="10024052" cy="3652431"/>
              </a:xfrm>
              <a:custGeom>
                <a:avLst/>
                <a:gdLst>
                  <a:gd name="connsiteX0" fmla="*/ 1294 w 9996311"/>
                  <a:gd name="connsiteY0" fmla="*/ 2834480 h 5542843"/>
                  <a:gd name="connsiteX1" fmla="*/ 3444442 w 9996311"/>
                  <a:gd name="connsiteY1" fmla="*/ 137305 h 5542843"/>
                  <a:gd name="connsiteX2" fmla="*/ 6502871 w 9996311"/>
                  <a:gd name="connsiteY2" fmla="*/ 128574 h 5542843"/>
                  <a:gd name="connsiteX3" fmla="*/ 9996251 w 9996311"/>
                  <a:gd name="connsiteY3" fmla="*/ 2757839 h 5542843"/>
                  <a:gd name="connsiteX4" fmla="*/ 1294 w 9996311"/>
                  <a:gd name="connsiteY4" fmla="*/ 2834480 h 5542843"/>
                  <a:gd name="connsiteX0" fmla="*/ 827 w 9995784"/>
                  <a:gd name="connsiteY0" fmla="*/ 3025082 h 3025082"/>
                  <a:gd name="connsiteX1" fmla="*/ 3443975 w 9995784"/>
                  <a:gd name="connsiteY1" fmla="*/ 327907 h 3025082"/>
                  <a:gd name="connsiteX2" fmla="*/ 7507115 w 9995784"/>
                  <a:gd name="connsiteY2" fmla="*/ 161131 h 3025082"/>
                  <a:gd name="connsiteX3" fmla="*/ 9995784 w 9995784"/>
                  <a:gd name="connsiteY3" fmla="*/ 2948441 h 3025082"/>
                  <a:gd name="connsiteX4" fmla="*/ 827 w 9995784"/>
                  <a:gd name="connsiteY4" fmla="*/ 3025082 h 3025082"/>
                  <a:gd name="connsiteX0" fmla="*/ 685 w 9995642"/>
                  <a:gd name="connsiteY0" fmla="*/ 2905187 h 2905187"/>
                  <a:gd name="connsiteX1" fmla="*/ 3917967 w 9995642"/>
                  <a:gd name="connsiteY1" fmla="*/ 749878 h 2905187"/>
                  <a:gd name="connsiteX2" fmla="*/ 7506973 w 9995642"/>
                  <a:gd name="connsiteY2" fmla="*/ 41236 h 2905187"/>
                  <a:gd name="connsiteX3" fmla="*/ 9995642 w 9995642"/>
                  <a:gd name="connsiteY3" fmla="*/ 2828546 h 2905187"/>
                  <a:gd name="connsiteX4" fmla="*/ 685 w 9995642"/>
                  <a:gd name="connsiteY4" fmla="*/ 2905187 h 2905187"/>
                  <a:gd name="connsiteX0" fmla="*/ 674 w 9995631"/>
                  <a:gd name="connsiteY0" fmla="*/ 2917145 h 2917145"/>
                  <a:gd name="connsiteX1" fmla="*/ 3917956 w 9995631"/>
                  <a:gd name="connsiteY1" fmla="*/ 761836 h 2917145"/>
                  <a:gd name="connsiteX2" fmla="*/ 7506962 w 9995631"/>
                  <a:gd name="connsiteY2" fmla="*/ 53194 h 2917145"/>
                  <a:gd name="connsiteX3" fmla="*/ 9995631 w 9995631"/>
                  <a:gd name="connsiteY3" fmla="*/ 2840504 h 2917145"/>
                  <a:gd name="connsiteX4" fmla="*/ 674 w 9995631"/>
                  <a:gd name="connsiteY4" fmla="*/ 2917145 h 2917145"/>
                  <a:gd name="connsiteX0" fmla="*/ 0 w 9994957"/>
                  <a:gd name="connsiteY0" fmla="*/ 2917145 h 2917145"/>
                  <a:gd name="connsiteX1" fmla="*/ 3917282 w 9994957"/>
                  <a:gd name="connsiteY1" fmla="*/ 761836 h 2917145"/>
                  <a:gd name="connsiteX2" fmla="*/ 7506288 w 9994957"/>
                  <a:gd name="connsiteY2" fmla="*/ 53194 h 2917145"/>
                  <a:gd name="connsiteX3" fmla="*/ 9994957 w 9994957"/>
                  <a:gd name="connsiteY3" fmla="*/ 2840504 h 2917145"/>
                  <a:gd name="connsiteX4" fmla="*/ 0 w 9994957"/>
                  <a:gd name="connsiteY4" fmla="*/ 2917145 h 2917145"/>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903122 h 2903122"/>
                  <a:gd name="connsiteX1" fmla="*/ 4030171 w 9994957"/>
                  <a:gd name="connsiteY1" fmla="*/ 917147 h 2903122"/>
                  <a:gd name="connsiteX2" fmla="*/ 7506288 w 9994957"/>
                  <a:gd name="connsiteY2" fmla="*/ 39171 h 2903122"/>
                  <a:gd name="connsiteX3" fmla="*/ 9994957 w 9994957"/>
                  <a:gd name="connsiteY3" fmla="*/ 2826481 h 2903122"/>
                  <a:gd name="connsiteX4" fmla="*/ 0 w 9994957"/>
                  <a:gd name="connsiteY4" fmla="*/ 2903122 h 2903122"/>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3951 h 2863951"/>
                  <a:gd name="connsiteX1" fmla="*/ 4030171 w 9994957"/>
                  <a:gd name="connsiteY1" fmla="*/ 877976 h 2863951"/>
                  <a:gd name="connsiteX2" fmla="*/ 7506288 w 9994957"/>
                  <a:gd name="connsiteY2" fmla="*/ 0 h 2863951"/>
                  <a:gd name="connsiteX3" fmla="*/ 9994957 w 9994957"/>
                  <a:gd name="connsiteY3" fmla="*/ 2787310 h 2863951"/>
                  <a:gd name="connsiteX4" fmla="*/ 0 w 9994957"/>
                  <a:gd name="connsiteY4" fmla="*/ 2863951 h 2863951"/>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864022 h 2864022"/>
                  <a:gd name="connsiteX1" fmla="*/ 4030171 w 9994957"/>
                  <a:gd name="connsiteY1" fmla="*/ 878047 h 2864022"/>
                  <a:gd name="connsiteX2" fmla="*/ 7506288 w 9994957"/>
                  <a:gd name="connsiteY2" fmla="*/ 71 h 2864022"/>
                  <a:gd name="connsiteX3" fmla="*/ 9994957 w 9994957"/>
                  <a:gd name="connsiteY3" fmla="*/ 2787381 h 2864022"/>
                  <a:gd name="connsiteX4" fmla="*/ 0 w 9994957"/>
                  <a:gd name="connsiteY4" fmla="*/ 2864022 h 2864022"/>
                  <a:gd name="connsiteX0" fmla="*/ 0 w 9994957"/>
                  <a:gd name="connsiteY0" fmla="*/ 2909148 h 2909148"/>
                  <a:gd name="connsiteX1" fmla="*/ 4030171 w 9994957"/>
                  <a:gd name="connsiteY1" fmla="*/ 923173 h 2909148"/>
                  <a:gd name="connsiteX2" fmla="*/ 6512866 w 9994957"/>
                  <a:gd name="connsiteY2" fmla="*/ 42 h 2909148"/>
                  <a:gd name="connsiteX3" fmla="*/ 9994957 w 9994957"/>
                  <a:gd name="connsiteY3" fmla="*/ 2832507 h 2909148"/>
                  <a:gd name="connsiteX4" fmla="*/ 0 w 9994957"/>
                  <a:gd name="connsiteY4" fmla="*/ 2909148 h 2909148"/>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55 h 2909155"/>
                  <a:gd name="connsiteX1" fmla="*/ 3872127 w 9994957"/>
                  <a:gd name="connsiteY1" fmla="*/ 855446 h 2909155"/>
                  <a:gd name="connsiteX2" fmla="*/ 6512866 w 9994957"/>
                  <a:gd name="connsiteY2" fmla="*/ 49 h 2909155"/>
                  <a:gd name="connsiteX3" fmla="*/ 9994957 w 9994957"/>
                  <a:gd name="connsiteY3" fmla="*/ 2832514 h 2909155"/>
                  <a:gd name="connsiteX4" fmla="*/ 0 w 9994957"/>
                  <a:gd name="connsiteY4" fmla="*/ 2909155 h 2909155"/>
                  <a:gd name="connsiteX0" fmla="*/ 0 w 9994957"/>
                  <a:gd name="connsiteY0" fmla="*/ 2909106 h 2909106"/>
                  <a:gd name="connsiteX1" fmla="*/ 3872127 w 9994957"/>
                  <a:gd name="connsiteY1" fmla="*/ 855397 h 2909106"/>
                  <a:gd name="connsiteX2" fmla="*/ 6512866 w 9994957"/>
                  <a:gd name="connsiteY2" fmla="*/ 0 h 2909106"/>
                  <a:gd name="connsiteX3" fmla="*/ 9994957 w 9994957"/>
                  <a:gd name="connsiteY3" fmla="*/ 2832465 h 2909106"/>
                  <a:gd name="connsiteX4" fmla="*/ 0 w 9994957"/>
                  <a:gd name="connsiteY4" fmla="*/ 2909106 h 2909106"/>
                  <a:gd name="connsiteX0" fmla="*/ 0 w 9994957"/>
                  <a:gd name="connsiteY0" fmla="*/ 4486143 h 4486143"/>
                  <a:gd name="connsiteX1" fmla="*/ 2517461 w 9994957"/>
                  <a:gd name="connsiteY1" fmla="*/ 70594 h 4486143"/>
                  <a:gd name="connsiteX2" fmla="*/ 6512866 w 9994957"/>
                  <a:gd name="connsiteY2" fmla="*/ 1577037 h 4486143"/>
                  <a:gd name="connsiteX3" fmla="*/ 9994957 w 9994957"/>
                  <a:gd name="connsiteY3" fmla="*/ 4409502 h 4486143"/>
                  <a:gd name="connsiteX4" fmla="*/ 0 w 9994957"/>
                  <a:gd name="connsiteY4" fmla="*/ 4486143 h 4486143"/>
                  <a:gd name="connsiteX0" fmla="*/ 0 w 9994957"/>
                  <a:gd name="connsiteY0" fmla="*/ 4415558 h 4415558"/>
                  <a:gd name="connsiteX1" fmla="*/ 2517461 w 9994957"/>
                  <a:gd name="connsiteY1" fmla="*/ 9 h 4415558"/>
                  <a:gd name="connsiteX2" fmla="*/ 6512866 w 9994957"/>
                  <a:gd name="connsiteY2" fmla="*/ 1506452 h 4415558"/>
                  <a:gd name="connsiteX3" fmla="*/ 9994957 w 9994957"/>
                  <a:gd name="connsiteY3" fmla="*/ 4338917 h 4415558"/>
                  <a:gd name="connsiteX4" fmla="*/ 0 w 9994957"/>
                  <a:gd name="connsiteY4" fmla="*/ 4415558 h 4415558"/>
                  <a:gd name="connsiteX0" fmla="*/ 0 w 10216631"/>
                  <a:gd name="connsiteY0" fmla="*/ 4415558 h 4415558"/>
                  <a:gd name="connsiteX1" fmla="*/ 2517461 w 10216631"/>
                  <a:gd name="connsiteY1" fmla="*/ 9 h 4415558"/>
                  <a:gd name="connsiteX2" fmla="*/ 6512866 w 10216631"/>
                  <a:gd name="connsiteY2" fmla="*/ 1506452 h 4415558"/>
                  <a:gd name="connsiteX3" fmla="*/ 6897204 w 10216631"/>
                  <a:gd name="connsiteY3" fmla="*/ 1642975 h 4415558"/>
                  <a:gd name="connsiteX4" fmla="*/ 9994957 w 10216631"/>
                  <a:gd name="connsiteY4" fmla="*/ 4338917 h 4415558"/>
                  <a:gd name="connsiteX5" fmla="*/ 0 w 10216631"/>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199968"/>
                  <a:gd name="connsiteY0" fmla="*/ 4415558 h 4415558"/>
                  <a:gd name="connsiteX1" fmla="*/ 2517461 w 10199968"/>
                  <a:gd name="connsiteY1" fmla="*/ 9 h 4415558"/>
                  <a:gd name="connsiteX2" fmla="*/ 6512866 w 10199968"/>
                  <a:gd name="connsiteY2" fmla="*/ 1506452 h 4415558"/>
                  <a:gd name="connsiteX3" fmla="*/ 6897204 w 10199968"/>
                  <a:gd name="connsiteY3" fmla="*/ 1642975 h 4415558"/>
                  <a:gd name="connsiteX4" fmla="*/ 9994957 w 10199968"/>
                  <a:gd name="connsiteY4" fmla="*/ 4338917 h 4415558"/>
                  <a:gd name="connsiteX5" fmla="*/ 0 w 10199968"/>
                  <a:gd name="connsiteY5" fmla="*/ 4415558 h 4415558"/>
                  <a:gd name="connsiteX0" fmla="*/ 0 w 10240479"/>
                  <a:gd name="connsiteY0" fmla="*/ 4415558 h 4415558"/>
                  <a:gd name="connsiteX1" fmla="*/ 2517461 w 10240479"/>
                  <a:gd name="connsiteY1" fmla="*/ 9 h 4415558"/>
                  <a:gd name="connsiteX2" fmla="*/ 6512866 w 10240479"/>
                  <a:gd name="connsiteY2" fmla="*/ 1506452 h 4415558"/>
                  <a:gd name="connsiteX3" fmla="*/ 7698715 w 10240479"/>
                  <a:gd name="connsiteY3" fmla="*/ 2339241 h 4415558"/>
                  <a:gd name="connsiteX4" fmla="*/ 9994957 w 10240479"/>
                  <a:gd name="connsiteY4" fmla="*/ 4338917 h 4415558"/>
                  <a:gd name="connsiteX5" fmla="*/ 0 w 10240479"/>
                  <a:gd name="connsiteY5" fmla="*/ 4415558 h 4415558"/>
                  <a:gd name="connsiteX0" fmla="*/ 0 w 10240479"/>
                  <a:gd name="connsiteY0" fmla="*/ 4416257 h 4416257"/>
                  <a:gd name="connsiteX1" fmla="*/ 2517461 w 10240479"/>
                  <a:gd name="connsiteY1" fmla="*/ 708 h 4416257"/>
                  <a:gd name="connsiteX2" fmla="*/ 4842111 w 10240479"/>
                  <a:gd name="connsiteY2" fmla="*/ 4032817 h 4416257"/>
                  <a:gd name="connsiteX3" fmla="*/ 7698715 w 10240479"/>
                  <a:gd name="connsiteY3" fmla="*/ 2339940 h 4416257"/>
                  <a:gd name="connsiteX4" fmla="*/ 9994957 w 10240479"/>
                  <a:gd name="connsiteY4" fmla="*/ 4339616 h 4416257"/>
                  <a:gd name="connsiteX5" fmla="*/ 0 w 10240479"/>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353845"/>
                  <a:gd name="connsiteY0" fmla="*/ 4416257 h 4416257"/>
                  <a:gd name="connsiteX1" fmla="*/ 2517461 w 10353845"/>
                  <a:gd name="connsiteY1" fmla="*/ 708 h 4416257"/>
                  <a:gd name="connsiteX2" fmla="*/ 4842111 w 10353845"/>
                  <a:gd name="connsiteY2" fmla="*/ 4032817 h 4416257"/>
                  <a:gd name="connsiteX3" fmla="*/ 8985649 w 10353845"/>
                  <a:gd name="connsiteY3" fmla="*/ 3896297 h 4416257"/>
                  <a:gd name="connsiteX4" fmla="*/ 9994957 w 10353845"/>
                  <a:gd name="connsiteY4" fmla="*/ 4339616 h 4416257"/>
                  <a:gd name="connsiteX5" fmla="*/ 0 w 10353845"/>
                  <a:gd name="connsiteY5" fmla="*/ 4416257 h 4416257"/>
                  <a:gd name="connsiteX0" fmla="*/ 0 w 10297601"/>
                  <a:gd name="connsiteY0" fmla="*/ 4416257 h 4416257"/>
                  <a:gd name="connsiteX1" fmla="*/ 2517461 w 10297601"/>
                  <a:gd name="connsiteY1" fmla="*/ 708 h 4416257"/>
                  <a:gd name="connsiteX2" fmla="*/ 4842111 w 10297601"/>
                  <a:gd name="connsiteY2" fmla="*/ 4032817 h 4416257"/>
                  <a:gd name="connsiteX3" fmla="*/ 8466360 w 10297601"/>
                  <a:gd name="connsiteY3" fmla="*/ 4087429 h 4416257"/>
                  <a:gd name="connsiteX4" fmla="*/ 9994957 w 10297601"/>
                  <a:gd name="connsiteY4" fmla="*/ 4339616 h 4416257"/>
                  <a:gd name="connsiteX5" fmla="*/ 0 w 10297601"/>
                  <a:gd name="connsiteY5" fmla="*/ 4416257 h 4416257"/>
                  <a:gd name="connsiteX0" fmla="*/ 0 w 10314743"/>
                  <a:gd name="connsiteY0" fmla="*/ 4416257 h 4416257"/>
                  <a:gd name="connsiteX1" fmla="*/ 2517461 w 10314743"/>
                  <a:gd name="connsiteY1" fmla="*/ 708 h 4416257"/>
                  <a:gd name="connsiteX2" fmla="*/ 4842111 w 10314743"/>
                  <a:gd name="connsiteY2" fmla="*/ 4032817 h 4416257"/>
                  <a:gd name="connsiteX3" fmla="*/ 8466360 w 10314743"/>
                  <a:gd name="connsiteY3" fmla="*/ 4087429 h 4416257"/>
                  <a:gd name="connsiteX4" fmla="*/ 9994957 w 10314743"/>
                  <a:gd name="connsiteY4" fmla="*/ 4339616 h 4416257"/>
                  <a:gd name="connsiteX5" fmla="*/ 0 w 10314743"/>
                  <a:gd name="connsiteY5" fmla="*/ 4416257 h 4416257"/>
                  <a:gd name="connsiteX0" fmla="*/ 0 w 9994957"/>
                  <a:gd name="connsiteY0" fmla="*/ 4416257 h 4416257"/>
                  <a:gd name="connsiteX1" fmla="*/ 2517461 w 9994957"/>
                  <a:gd name="connsiteY1" fmla="*/ 708 h 4416257"/>
                  <a:gd name="connsiteX2" fmla="*/ 4842111 w 9994957"/>
                  <a:gd name="connsiteY2" fmla="*/ 4032817 h 4416257"/>
                  <a:gd name="connsiteX3" fmla="*/ 8466360 w 9994957"/>
                  <a:gd name="connsiteY3" fmla="*/ 4087429 h 4416257"/>
                  <a:gd name="connsiteX4" fmla="*/ 9994957 w 9994957"/>
                  <a:gd name="connsiteY4" fmla="*/ 4339616 h 4416257"/>
                  <a:gd name="connsiteX5" fmla="*/ 0 w 9994957"/>
                  <a:gd name="connsiteY5" fmla="*/ 4416257 h 4416257"/>
                  <a:gd name="connsiteX0" fmla="*/ 0 w 9994957"/>
                  <a:gd name="connsiteY0" fmla="*/ 4416483 h 4416483"/>
                  <a:gd name="connsiteX1" fmla="*/ 2517461 w 9994957"/>
                  <a:gd name="connsiteY1" fmla="*/ 934 h 4416483"/>
                  <a:gd name="connsiteX2" fmla="*/ 4842111 w 9994957"/>
                  <a:gd name="connsiteY2" fmla="*/ 4033043 h 4416483"/>
                  <a:gd name="connsiteX3" fmla="*/ 8466360 w 9994957"/>
                  <a:gd name="connsiteY3" fmla="*/ 4087655 h 4416483"/>
                  <a:gd name="connsiteX4" fmla="*/ 9994957 w 9994957"/>
                  <a:gd name="connsiteY4" fmla="*/ 4339842 h 4416483"/>
                  <a:gd name="connsiteX5" fmla="*/ 0 w 9994957"/>
                  <a:gd name="connsiteY5" fmla="*/ 4416483 h 4416483"/>
                  <a:gd name="connsiteX0" fmla="*/ 0 w 9994957"/>
                  <a:gd name="connsiteY0" fmla="*/ 4416554 h 4416554"/>
                  <a:gd name="connsiteX1" fmla="*/ 2517461 w 9994957"/>
                  <a:gd name="connsiteY1" fmla="*/ 1005 h 4416554"/>
                  <a:gd name="connsiteX2" fmla="*/ 4390555 w 9994957"/>
                  <a:gd name="connsiteY2" fmla="*/ 4019462 h 4416554"/>
                  <a:gd name="connsiteX3" fmla="*/ 8466360 w 9994957"/>
                  <a:gd name="connsiteY3" fmla="*/ 4087726 h 4416554"/>
                  <a:gd name="connsiteX4" fmla="*/ 9994957 w 9994957"/>
                  <a:gd name="connsiteY4" fmla="*/ 4339913 h 4416554"/>
                  <a:gd name="connsiteX5" fmla="*/ 0 w 9994957"/>
                  <a:gd name="connsiteY5" fmla="*/ 4416554 h 4416554"/>
                  <a:gd name="connsiteX0" fmla="*/ 0 w 9994957"/>
                  <a:gd name="connsiteY0" fmla="*/ 4416579 h 4416579"/>
                  <a:gd name="connsiteX1" fmla="*/ 2517461 w 9994957"/>
                  <a:gd name="connsiteY1" fmla="*/ 1030 h 4416579"/>
                  <a:gd name="connsiteX2" fmla="*/ 4390555 w 9994957"/>
                  <a:gd name="connsiteY2" fmla="*/ 4019487 h 4416579"/>
                  <a:gd name="connsiteX3" fmla="*/ 8466360 w 9994957"/>
                  <a:gd name="connsiteY3" fmla="*/ 4087751 h 4416579"/>
                  <a:gd name="connsiteX4" fmla="*/ 9994957 w 9994957"/>
                  <a:gd name="connsiteY4" fmla="*/ 4339938 h 4416579"/>
                  <a:gd name="connsiteX5" fmla="*/ 0 w 9994957"/>
                  <a:gd name="connsiteY5" fmla="*/ 4416579 h 4416579"/>
                  <a:gd name="connsiteX0" fmla="*/ 0 w 9994957"/>
                  <a:gd name="connsiteY0" fmla="*/ 4416580 h 4416580"/>
                  <a:gd name="connsiteX1" fmla="*/ 2517461 w 9994957"/>
                  <a:gd name="connsiteY1" fmla="*/ 1031 h 4416580"/>
                  <a:gd name="connsiteX2" fmla="*/ 4390555 w 9994957"/>
                  <a:gd name="connsiteY2" fmla="*/ 4019488 h 4416580"/>
                  <a:gd name="connsiteX3" fmla="*/ 8466360 w 9994957"/>
                  <a:gd name="connsiteY3" fmla="*/ 4087752 h 4416580"/>
                  <a:gd name="connsiteX4" fmla="*/ 9994957 w 9994957"/>
                  <a:gd name="connsiteY4" fmla="*/ 4339939 h 4416580"/>
                  <a:gd name="connsiteX5" fmla="*/ 0 w 9994957"/>
                  <a:gd name="connsiteY5" fmla="*/ 4416580 h 4416580"/>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9994957"/>
                  <a:gd name="connsiteY0" fmla="*/ 4417077 h 4417077"/>
                  <a:gd name="connsiteX1" fmla="*/ 2517461 w 9994957"/>
                  <a:gd name="connsiteY1" fmla="*/ 1528 h 4417077"/>
                  <a:gd name="connsiteX2" fmla="*/ 4447000 w 9994957"/>
                  <a:gd name="connsiteY2" fmla="*/ 3938072 h 4417077"/>
                  <a:gd name="connsiteX3" fmla="*/ 8466360 w 9994957"/>
                  <a:gd name="connsiteY3" fmla="*/ 4088249 h 4417077"/>
                  <a:gd name="connsiteX4" fmla="*/ 9994957 w 9994957"/>
                  <a:gd name="connsiteY4" fmla="*/ 4340436 h 4417077"/>
                  <a:gd name="connsiteX5" fmla="*/ 0 w 9994957"/>
                  <a:gd name="connsiteY5" fmla="*/ 4417077 h 4417077"/>
                  <a:gd name="connsiteX0" fmla="*/ 0 w 10024052"/>
                  <a:gd name="connsiteY0" fmla="*/ 4417077 h 4417077"/>
                  <a:gd name="connsiteX1" fmla="*/ 2517461 w 10024052"/>
                  <a:gd name="connsiteY1" fmla="*/ 1528 h 4417077"/>
                  <a:gd name="connsiteX2" fmla="*/ 4447000 w 10024052"/>
                  <a:gd name="connsiteY2" fmla="*/ 3938072 h 4417077"/>
                  <a:gd name="connsiteX3" fmla="*/ 8466360 w 10024052"/>
                  <a:gd name="connsiteY3" fmla="*/ 4088249 h 4417077"/>
                  <a:gd name="connsiteX4" fmla="*/ 10024052 w 10024052"/>
                  <a:gd name="connsiteY4" fmla="*/ 4395668 h 4417077"/>
                  <a:gd name="connsiteX5" fmla="*/ 0 w 10024052"/>
                  <a:gd name="connsiteY5" fmla="*/ 4417077 h 4417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24052" h="4417077">
                    <a:moveTo>
                      <a:pt x="0" y="4417077"/>
                    </a:moveTo>
                    <a:cubicBezTo>
                      <a:pt x="733790" y="3181689"/>
                      <a:pt x="1776294" y="81362"/>
                      <a:pt x="2517461" y="1528"/>
                    </a:cubicBezTo>
                    <a:cubicBezTo>
                      <a:pt x="3258628" y="-78306"/>
                      <a:pt x="3868613" y="2991815"/>
                      <a:pt x="4447000" y="3938072"/>
                    </a:cubicBezTo>
                    <a:cubicBezTo>
                      <a:pt x="5018913" y="4307465"/>
                      <a:pt x="7840857" y="4285133"/>
                      <a:pt x="8466360" y="4088249"/>
                    </a:cubicBezTo>
                    <a:cubicBezTo>
                      <a:pt x="8854797" y="3522753"/>
                      <a:pt x="9852786" y="3360177"/>
                      <a:pt x="10024052" y="4395668"/>
                    </a:cubicBezTo>
                    <a:lnTo>
                      <a:pt x="0" y="4417077"/>
                    </a:lnTo>
                    <a:close/>
                  </a:path>
                </a:pathLst>
              </a:custGeom>
              <a:solidFill>
                <a:schemeClr val="accent4">
                  <a:alpha val="50196"/>
                </a:schemeClr>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1836">
                  <a:solidFill>
                    <a:schemeClr val="accent1">
                      <a:lumMod val="75000"/>
                    </a:schemeClr>
                  </a:solidFill>
                </a:endParaRPr>
              </a:p>
            </p:txBody>
          </p:sp>
          <p:sp>
            <p:nvSpPr>
              <p:cNvPr id="147" name="TextBox 146"/>
              <p:cNvSpPr txBox="1"/>
              <p:nvPr/>
            </p:nvSpPr>
            <p:spPr>
              <a:xfrm>
                <a:off x="2523373" y="3167676"/>
                <a:ext cx="1664804" cy="1216967"/>
              </a:xfrm>
              <a:prstGeom prst="rect">
                <a:avLst/>
              </a:prstGeom>
              <a:noFill/>
            </p:spPr>
            <p:txBody>
              <a:bodyPr wrap="square" rtlCol="0">
                <a:spAutoFit/>
              </a:bodyPr>
              <a:lstStyle/>
              <a:p>
                <a:pPr algn="ctr" defTabSz="932325">
                  <a:defRPr/>
                </a:pPr>
                <a:r>
                  <a:rPr lang="en-US" sz="1632">
                    <a:solidFill>
                      <a:schemeClr val="accent1">
                        <a:lumMod val="75000"/>
                      </a:schemeClr>
                    </a:solidFill>
                    <a:latin typeface="Segoe UI Semibold" pitchFamily="34" charset="0"/>
                  </a:rPr>
                  <a:t>Distribution of Models Used Today</a:t>
                </a:r>
              </a:p>
            </p:txBody>
          </p:sp>
        </p:grpSp>
      </p:grpSp>
      <p:grpSp>
        <p:nvGrpSpPr>
          <p:cNvPr id="278" name="Group 36"/>
          <p:cNvGrpSpPr/>
          <p:nvPr/>
        </p:nvGrpSpPr>
        <p:grpSpPr>
          <a:xfrm>
            <a:off x="565928" y="4293619"/>
            <a:ext cx="3654491" cy="517856"/>
            <a:chOff x="2214542" y="4232760"/>
            <a:chExt cx="3584093" cy="507881"/>
          </a:xfrm>
        </p:grpSpPr>
        <p:cxnSp>
          <p:nvCxnSpPr>
            <p:cNvPr id="279" name="Straight Connector 278"/>
            <p:cNvCxnSpPr>
              <a:stCxn id="280" idx="3"/>
            </p:cNvCxnSpPr>
            <p:nvPr/>
          </p:nvCxnSpPr>
          <p:spPr>
            <a:xfrm flipV="1">
              <a:off x="3859398" y="4486664"/>
              <a:ext cx="1939237" cy="36"/>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0" name="TextBox 4"/>
            <p:cNvSpPr txBox="1"/>
            <p:nvPr/>
          </p:nvSpPr>
          <p:spPr>
            <a:xfrm>
              <a:off x="2214542" y="4232760"/>
              <a:ext cx="1644856" cy="507881"/>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Cloud Computing is a journey</a:t>
              </a:r>
            </a:p>
          </p:txBody>
        </p:sp>
      </p:grpSp>
      <p:pic>
        <p:nvPicPr>
          <p:cNvPr id="281" name="Picture 280"/>
          <p:cNvPicPr/>
          <p:nvPr/>
        </p:nvPicPr>
        <p:blipFill>
          <a:blip r:embed="rId6">
            <a:extLst>
              <a:ext uri="{28A0092B-C50C-407E-A947-70E740481C1C}">
                <a14:useLocalDpi xmlns:a14="http://schemas.microsoft.com/office/drawing/2010/main" val="0"/>
              </a:ext>
            </a:extLst>
          </a:blip>
          <a:stretch>
            <a:fillRect/>
          </a:stretch>
        </p:blipFill>
        <p:spPr>
          <a:xfrm>
            <a:off x="436392" y="1608641"/>
            <a:ext cx="7568870" cy="3667541"/>
          </a:xfrm>
          <a:prstGeom prst="rect">
            <a:avLst/>
          </a:prstGeom>
          <a:ln>
            <a:solidFill>
              <a:schemeClr val="accent1"/>
            </a:solidFill>
          </a:ln>
          <a:effectLst>
            <a:outerShdw blurRad="50800" dist="38100" dir="2700000" algn="tl" rotWithShape="0">
              <a:prstClr val="black">
                <a:alpha val="40000"/>
              </a:prstClr>
            </a:outerShdw>
          </a:effectLst>
        </p:spPr>
      </p:pic>
      <p:sp>
        <p:nvSpPr>
          <p:cNvPr id="282" name="TextBox 4"/>
          <p:cNvSpPr txBox="1"/>
          <p:nvPr/>
        </p:nvSpPr>
        <p:spPr>
          <a:xfrm>
            <a:off x="6621558" y="1751900"/>
            <a:ext cx="1571797" cy="226066"/>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0" tIns="65265" rIns="0" bIns="60590" rtlCol="0">
            <a:normAutofit fontScale="92500" lnSpcReduction="10000"/>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r>
              <a:rPr lang="en-US" sz="918">
                <a:solidFill>
                  <a:schemeClr val="accent1">
                    <a:lumMod val="75000"/>
                  </a:schemeClr>
                </a:solidFill>
              </a:rPr>
              <a:t>Hello, Jeremy (Self Service User)</a:t>
            </a:r>
          </a:p>
        </p:txBody>
      </p:sp>
      <p:sp>
        <p:nvSpPr>
          <p:cNvPr id="283" name="TextBox 4"/>
          <p:cNvSpPr txBox="1"/>
          <p:nvPr/>
        </p:nvSpPr>
        <p:spPr>
          <a:xfrm>
            <a:off x="1445943" y="2792884"/>
            <a:ext cx="6554465" cy="1706892"/>
          </a:xfrm>
          <a:prstGeom prst="rect">
            <a:avLst/>
          </a:prstGeom>
          <a:noFill/>
          <a:ln w="28575">
            <a:solidFill>
              <a:schemeClr val="accent1"/>
            </a:solidFill>
          </a:ln>
          <a:effectLst>
            <a:outerShdw blurRad="50800" dist="38100" dir="2700000" algn="tl" rotWithShape="0">
              <a:prstClr val="black">
                <a:alpha val="40000"/>
              </a:prstClr>
            </a:outerShdw>
          </a:effectLst>
        </p:spPr>
        <p:txBody>
          <a:bodyPr wrap="square" lIns="0" tIns="65265" rIns="0" bIns="60590" rtlCol="0">
            <a:norm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endParaRPr lang="en-US" sz="918">
              <a:solidFill>
                <a:schemeClr val="accent1">
                  <a:lumMod val="75000"/>
                </a:schemeClr>
              </a:solidFill>
            </a:endParaRPr>
          </a:p>
        </p:txBody>
      </p:sp>
      <p:sp>
        <p:nvSpPr>
          <p:cNvPr id="284" name="TextBox 4"/>
          <p:cNvSpPr txBox="1"/>
          <p:nvPr/>
        </p:nvSpPr>
        <p:spPr>
          <a:xfrm>
            <a:off x="493092" y="2641211"/>
            <a:ext cx="914694" cy="169038"/>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214443" tIns="27971" rIns="0" bIns="0" rtlCol="0">
            <a:noAutofit/>
          </a:bodyPr>
          <a:lstStyle>
            <a:defPPr>
              <a:defRPr lang="en-US"/>
            </a:defPPr>
            <a:lvl1pPr defTabSz="1097418" fontAlgn="base">
              <a:lnSpc>
                <a:spcPct val="100000"/>
              </a:lnSpc>
              <a:spcBef>
                <a:spcPct val="20000"/>
              </a:spcBef>
              <a:spcAft>
                <a:spcPct val="0"/>
              </a:spcAft>
              <a:buClr>
                <a:srgbClr val="F69F1E"/>
              </a:buClr>
              <a:buSzPct val="90000"/>
              <a:defRPr sz="800">
                <a:solidFill>
                  <a:schemeClr val="accent1">
                    <a:alpha val="99000"/>
                  </a:schemeClr>
                </a:solidFill>
              </a:defRPr>
            </a:lvl1pPr>
          </a:lstStyle>
          <a:p>
            <a:r>
              <a:rPr lang="en-US" sz="714">
                <a:solidFill>
                  <a:schemeClr val="accent1">
                    <a:lumMod val="75000"/>
                  </a:schemeClr>
                </a:solidFill>
              </a:rPr>
              <a:t>Virtual Machines</a:t>
            </a:r>
          </a:p>
        </p:txBody>
      </p:sp>
      <p:grpSp>
        <p:nvGrpSpPr>
          <p:cNvPr id="285" name="Group 76"/>
          <p:cNvGrpSpPr/>
          <p:nvPr/>
        </p:nvGrpSpPr>
        <p:grpSpPr>
          <a:xfrm>
            <a:off x="8193118" y="1686363"/>
            <a:ext cx="3484666" cy="324046"/>
            <a:chOff x="1346350" y="4289164"/>
            <a:chExt cx="3417539" cy="317804"/>
          </a:xfrm>
        </p:grpSpPr>
        <p:cxnSp>
          <p:nvCxnSpPr>
            <p:cNvPr id="286" name="Straight Connector 285"/>
            <p:cNvCxnSpPr/>
            <p:nvPr/>
          </p:nvCxnSpPr>
          <p:spPr>
            <a:xfrm flipH="1">
              <a:off x="1346350" y="4459353"/>
              <a:ext cx="1184981"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87" name="TextBox 4"/>
            <p:cNvSpPr txBox="1"/>
            <p:nvPr/>
          </p:nvSpPr>
          <p:spPr>
            <a:xfrm>
              <a:off x="2523986" y="4289164"/>
              <a:ext cx="2239903" cy="317804"/>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Self-service delegation</a:t>
              </a:r>
            </a:p>
          </p:txBody>
        </p:sp>
      </p:grpSp>
      <p:grpSp>
        <p:nvGrpSpPr>
          <p:cNvPr id="288" name="Group 79"/>
          <p:cNvGrpSpPr/>
          <p:nvPr/>
        </p:nvGrpSpPr>
        <p:grpSpPr>
          <a:xfrm>
            <a:off x="6375250" y="4684472"/>
            <a:ext cx="5302534" cy="727412"/>
            <a:chOff x="412672" y="4108501"/>
            <a:chExt cx="4969738" cy="713400"/>
          </a:xfrm>
        </p:grpSpPr>
        <p:cxnSp>
          <p:nvCxnSpPr>
            <p:cNvPr id="289" name="Straight Connector 288"/>
            <p:cNvCxnSpPr/>
            <p:nvPr/>
          </p:nvCxnSpPr>
          <p:spPr>
            <a:xfrm flipH="1">
              <a:off x="412672" y="4459353"/>
              <a:ext cx="2118660"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290" name="TextBox 4"/>
            <p:cNvSpPr txBox="1"/>
            <p:nvPr/>
          </p:nvSpPr>
          <p:spPr>
            <a:xfrm>
              <a:off x="2523986" y="4108501"/>
              <a:ext cx="2858424" cy="713400"/>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Single pane of glass visibility to your applications across your private cloud and Windows Azure</a:t>
              </a:r>
            </a:p>
          </p:txBody>
        </p:sp>
      </p:grpSp>
      <p:sp>
        <p:nvSpPr>
          <p:cNvPr id="291" name="TextBox 4"/>
          <p:cNvSpPr txBox="1"/>
          <p:nvPr/>
        </p:nvSpPr>
        <p:spPr>
          <a:xfrm>
            <a:off x="493092" y="2326658"/>
            <a:ext cx="914694" cy="169038"/>
          </a:xfrm>
          <a:prstGeom prst="rect">
            <a:avLst/>
          </a:prstGeom>
          <a:solidFill>
            <a:schemeClr val="tx1"/>
          </a:solidFill>
          <a:ln w="28575">
            <a:solidFill>
              <a:schemeClr val="accent1"/>
            </a:solidFill>
          </a:ln>
          <a:effectLst>
            <a:outerShdw blurRad="50800" dist="38100" dir="2700000" algn="tl" rotWithShape="0">
              <a:prstClr val="black">
                <a:alpha val="40000"/>
              </a:prstClr>
            </a:outerShdw>
          </a:effectLst>
        </p:spPr>
        <p:txBody>
          <a:bodyPr wrap="square" lIns="214443" tIns="18647" rIns="0" bIns="0" rtlCol="0">
            <a:noAutofit/>
          </a:bodyPr>
          <a:lstStyle>
            <a:defPPr>
              <a:defRPr lang="en-US"/>
            </a:defPPr>
            <a:lvl1pPr algn="ctr" defTabSz="1097418" fontAlgn="base">
              <a:lnSpc>
                <a:spcPct val="90000"/>
              </a:lnSpc>
              <a:spcBef>
                <a:spcPct val="20000"/>
              </a:spcBef>
              <a:spcAft>
                <a:spcPct val="0"/>
              </a:spcAft>
              <a:buClr>
                <a:srgbClr val="F69F1E"/>
              </a:buClr>
              <a:buSzPct val="90000"/>
              <a:defRPr sz="900">
                <a:solidFill>
                  <a:schemeClr val="accent1">
                    <a:alpha val="99000"/>
                  </a:schemeClr>
                </a:solidFill>
              </a:defRPr>
            </a:lvl1pPr>
          </a:lstStyle>
          <a:p>
            <a:pPr algn="l">
              <a:lnSpc>
                <a:spcPct val="100000"/>
              </a:lnSpc>
            </a:pPr>
            <a:r>
              <a:rPr lang="en-US" sz="816">
                <a:solidFill>
                  <a:schemeClr val="accent1">
                    <a:lumMod val="75000"/>
                  </a:schemeClr>
                </a:solidFill>
              </a:rPr>
              <a:t>Clouds</a:t>
            </a:r>
          </a:p>
        </p:txBody>
      </p:sp>
      <p:sp>
        <p:nvSpPr>
          <p:cNvPr id="292" name="TextBox 4"/>
          <p:cNvSpPr txBox="1"/>
          <p:nvPr/>
        </p:nvSpPr>
        <p:spPr>
          <a:xfrm>
            <a:off x="8039253" y="2636122"/>
            <a:ext cx="1340268" cy="1789744"/>
          </a:xfrm>
          <a:prstGeom prst="rect">
            <a:avLst/>
          </a:prstGeom>
          <a:noFill/>
          <a:ln w="28575">
            <a:solidFill>
              <a:schemeClr val="accent5"/>
            </a:solidFill>
          </a:ln>
          <a:effectLst>
            <a:outerShdw blurRad="50800" dist="38100" dir="2700000" algn="tl" rotWithShape="0">
              <a:prstClr val="black">
                <a:alpha val="40000"/>
              </a:prstClr>
            </a:outerShdw>
          </a:effectLst>
        </p:spPr>
        <p:txBody>
          <a:bodyPr wrap="square" lIns="0" tIns="65265" rIns="0" bIns="60590" rtlCol="0">
            <a:norm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pPr algn="ctr"/>
            <a:endParaRPr lang="en-US" sz="918">
              <a:solidFill>
                <a:schemeClr val="accent1">
                  <a:lumMod val="75000"/>
                </a:schemeClr>
              </a:solidFill>
            </a:endParaRPr>
          </a:p>
        </p:txBody>
      </p:sp>
      <p:sp>
        <p:nvSpPr>
          <p:cNvPr id="293" name="Rectangle 292"/>
          <p:cNvSpPr/>
          <p:nvPr/>
        </p:nvSpPr>
        <p:spPr>
          <a:xfrm>
            <a:off x="9143971" y="6084591"/>
            <a:ext cx="3076789" cy="689270"/>
          </a:xfrm>
          <a:prstGeom prst="rect">
            <a:avLst/>
          </a:prstGeom>
        </p:spPr>
        <p:txBody>
          <a:bodyPr wrap="square" lIns="111902" tIns="55951" rIns="111902" bIns="55951">
            <a:spAutoFit/>
          </a:bodyPr>
          <a:lstStyle/>
          <a:p>
            <a:pPr marL="5830" indent="-5830" algn="ctr"/>
            <a:r>
              <a:rPr lang="en-US" sz="1836">
                <a:solidFill>
                  <a:schemeClr val="tx1">
                    <a:alpha val="99000"/>
                  </a:schemeClr>
                </a:solidFill>
              </a:rPr>
              <a:t>Physical, virtual &amp; cloud management</a:t>
            </a:r>
          </a:p>
        </p:txBody>
      </p:sp>
      <p:sp>
        <p:nvSpPr>
          <p:cNvPr id="294" name="Rectangle 293"/>
          <p:cNvSpPr/>
          <p:nvPr/>
        </p:nvSpPr>
        <p:spPr>
          <a:xfrm>
            <a:off x="4818382" y="6084592"/>
            <a:ext cx="2631203" cy="689270"/>
          </a:xfrm>
          <a:prstGeom prst="rect">
            <a:avLst/>
          </a:prstGeom>
        </p:spPr>
        <p:txBody>
          <a:bodyPr wrap="square" lIns="111902" tIns="55951" rIns="111902" bIns="55951">
            <a:spAutoFit/>
          </a:bodyPr>
          <a:lstStyle/>
          <a:p>
            <a:pPr marL="5830" indent="-5830" algn="ctr"/>
            <a:r>
              <a:rPr lang="en-US" sz="1836">
                <a:solidFill>
                  <a:schemeClr val="tx1">
                    <a:alpha val="99000"/>
                  </a:schemeClr>
                </a:solidFill>
              </a:rPr>
              <a:t>Applications self-service across clouds</a:t>
            </a:r>
          </a:p>
        </p:txBody>
      </p:sp>
      <p:sp>
        <p:nvSpPr>
          <p:cNvPr id="296" name="Rectangle 295"/>
          <p:cNvSpPr/>
          <p:nvPr/>
        </p:nvSpPr>
        <p:spPr>
          <a:xfrm>
            <a:off x="9143971" y="6084591"/>
            <a:ext cx="3076789" cy="689270"/>
          </a:xfrm>
          <a:prstGeom prst="rect">
            <a:avLst/>
          </a:prstGeom>
        </p:spPr>
        <p:txBody>
          <a:bodyPr wrap="square" lIns="111902" tIns="55951" rIns="111902" bIns="55951">
            <a:spAutoFit/>
          </a:bodyPr>
          <a:lstStyle/>
          <a:p>
            <a:pPr marL="5830" indent="-5830" algn="ctr"/>
            <a:r>
              <a:rPr lang="en-US" sz="1836" dirty="0">
                <a:solidFill>
                  <a:schemeClr val="tx1">
                    <a:alpha val="99000"/>
                  </a:schemeClr>
                </a:solidFill>
              </a:rPr>
              <a:t>Physical, virtual &amp; cloud management</a:t>
            </a:r>
          </a:p>
        </p:txBody>
      </p:sp>
      <p:sp>
        <p:nvSpPr>
          <p:cNvPr id="297" name="Rectangle 296"/>
          <p:cNvSpPr/>
          <p:nvPr/>
        </p:nvSpPr>
        <p:spPr>
          <a:xfrm>
            <a:off x="4818382" y="6084592"/>
            <a:ext cx="2631203" cy="689270"/>
          </a:xfrm>
          <a:prstGeom prst="rect">
            <a:avLst/>
          </a:prstGeom>
        </p:spPr>
        <p:txBody>
          <a:bodyPr wrap="square" lIns="111902" tIns="55951" rIns="111902" bIns="55951">
            <a:spAutoFit/>
          </a:bodyPr>
          <a:lstStyle/>
          <a:p>
            <a:pPr marL="5830" indent="-5830" algn="ctr"/>
            <a:r>
              <a:rPr lang="en-US" sz="1836" dirty="0">
                <a:solidFill>
                  <a:schemeClr val="tx1">
                    <a:alpha val="99000"/>
                  </a:schemeClr>
                </a:solidFill>
              </a:rPr>
              <a:t>Applications self-service across clouds</a:t>
            </a:r>
          </a:p>
        </p:txBody>
      </p:sp>
      <p:grpSp>
        <p:nvGrpSpPr>
          <p:cNvPr id="298" name="Group 79"/>
          <p:cNvGrpSpPr/>
          <p:nvPr/>
        </p:nvGrpSpPr>
        <p:grpSpPr>
          <a:xfrm>
            <a:off x="8335601" y="3300033"/>
            <a:ext cx="3514280" cy="517856"/>
            <a:chOff x="1667424" y="4108501"/>
            <a:chExt cx="3293718" cy="507881"/>
          </a:xfrm>
        </p:grpSpPr>
        <p:cxnSp>
          <p:nvCxnSpPr>
            <p:cNvPr id="299" name="Straight Connector 298"/>
            <p:cNvCxnSpPr/>
            <p:nvPr/>
          </p:nvCxnSpPr>
          <p:spPr>
            <a:xfrm flipH="1">
              <a:off x="1667424" y="4362403"/>
              <a:ext cx="863909" cy="0"/>
            </a:xfrm>
            <a:prstGeom prst="line">
              <a:avLst/>
            </a:prstGeom>
            <a:ln w="28575">
              <a:solidFill>
                <a:schemeClr val="accent1"/>
              </a:solidFill>
              <a:tailEnd type="oval"/>
            </a:ln>
          </p:spPr>
          <p:style>
            <a:lnRef idx="1">
              <a:schemeClr val="accent1"/>
            </a:lnRef>
            <a:fillRef idx="0">
              <a:schemeClr val="accent1"/>
            </a:fillRef>
            <a:effectRef idx="0">
              <a:schemeClr val="accent1"/>
            </a:effectRef>
            <a:fontRef idx="minor">
              <a:schemeClr val="tx1"/>
            </a:fontRef>
          </p:style>
        </p:cxnSp>
        <p:sp>
          <p:nvSpPr>
            <p:cNvPr id="300" name="TextBox 4"/>
            <p:cNvSpPr txBox="1"/>
            <p:nvPr/>
          </p:nvSpPr>
          <p:spPr>
            <a:xfrm>
              <a:off x="2523986" y="4108501"/>
              <a:ext cx="2437156" cy="507881"/>
            </a:xfrm>
            <a:prstGeom prst="rect">
              <a:avLst/>
            </a:prstGeom>
            <a:solidFill>
              <a:schemeClr val="tx1"/>
            </a:solidFill>
            <a:ln w="28575">
              <a:solidFill>
                <a:schemeClr val="accent1"/>
              </a:solidFill>
            </a:ln>
          </p:spPr>
          <p:txBody>
            <a:bodyPr wrap="square" lIns="121183" tIns="60590" rIns="121183" bIns="60590" rtlCol="0">
              <a:spAutoFit/>
            </a:bodyPr>
            <a:lstStyle>
              <a:defPPr>
                <a:defRPr lang="en-US"/>
              </a:defPPr>
              <a:lvl1pPr defTabSz="1097418" fontAlgn="base">
                <a:lnSpc>
                  <a:spcPct val="90000"/>
                </a:lnSpc>
                <a:spcBef>
                  <a:spcPct val="20000"/>
                </a:spcBef>
                <a:spcAft>
                  <a:spcPct val="0"/>
                </a:spcAft>
                <a:buClr>
                  <a:srgbClr val="F69F1E"/>
                </a:buClr>
                <a:buSzPct val="90000"/>
                <a:defRPr sz="1400">
                  <a:solidFill>
                    <a:schemeClr val="accent1">
                      <a:alpha val="99000"/>
                    </a:schemeClr>
                  </a:solidFill>
                </a:defRPr>
              </a:lvl1pPr>
            </a:lstStyle>
            <a:p>
              <a:r>
                <a:rPr lang="en-US" sz="1428">
                  <a:solidFill>
                    <a:schemeClr val="accent1">
                      <a:lumMod val="75000"/>
                    </a:schemeClr>
                  </a:solidFill>
                </a:rPr>
                <a:t>We will support your journey </a:t>
              </a:r>
              <a:br>
                <a:rPr lang="en-US" sz="1428">
                  <a:solidFill>
                    <a:schemeClr val="accent1">
                      <a:lumMod val="75000"/>
                    </a:schemeClr>
                  </a:solidFill>
                </a:rPr>
              </a:br>
              <a:r>
                <a:rPr lang="en-US" sz="1428">
                  <a:solidFill>
                    <a:schemeClr val="accent1">
                      <a:lumMod val="75000"/>
                    </a:schemeClr>
                  </a:solidFill>
                </a:rPr>
                <a:t>on your terms</a:t>
              </a:r>
            </a:p>
          </p:txBody>
        </p:sp>
      </p:grpSp>
      <p:sp>
        <p:nvSpPr>
          <p:cNvPr id="301" name="Rectangle 300"/>
          <p:cNvSpPr/>
          <p:nvPr/>
        </p:nvSpPr>
        <p:spPr bwMode="auto">
          <a:xfrm>
            <a:off x="5739" y="6103892"/>
            <a:ext cx="12428236" cy="77697"/>
          </a:xfrm>
          <a:prstGeom prst="rect">
            <a:avLst/>
          </a:prstGeom>
          <a:solidFill>
            <a:schemeClr val="accent1"/>
          </a:solidFill>
          <a:ln>
            <a:noFill/>
            <a:headEnd type="none" w="med" len="med"/>
            <a:tailEnd type="none" w="med" len="med"/>
          </a:ln>
          <a:effectLst/>
        </p:spPr>
        <p:style>
          <a:lnRef idx="1">
            <a:schemeClr val="accent4"/>
          </a:lnRef>
          <a:fillRef idx="3">
            <a:schemeClr val="accent4"/>
          </a:fillRef>
          <a:effectRef idx="2">
            <a:schemeClr val="accent4"/>
          </a:effectRef>
          <a:fontRef idx="minor">
            <a:schemeClr val="lt1"/>
          </a:fontRef>
        </p:style>
        <p:txBody>
          <a:bodyPr vert="horz" wrap="square" lIns="93232" tIns="46617" rIns="93232" bIns="46617" numCol="1" rtlCol="0" anchor="ctr" anchorCtr="0" compatLnSpc="1">
            <a:prstTxWarp prst="textNoShape">
              <a:avLst/>
            </a:prstTxWarp>
          </a:bodyPr>
          <a:lstStyle/>
          <a:p>
            <a:pPr algn="ctr" defTabSz="932056"/>
            <a:endParaRPr lang="en-US" sz="2447">
              <a:solidFill>
                <a:schemeClr val="accent1">
                  <a:lumMod val="75000"/>
                </a:schemeClr>
              </a:solidFill>
            </a:endParaRPr>
          </a:p>
        </p:txBody>
      </p:sp>
    </p:spTree>
    <p:custDataLst>
      <p:tags r:id="rId1"/>
    </p:custDataLst>
    <p:extLst>
      <p:ext uri="{BB962C8B-B14F-4D97-AF65-F5344CB8AC3E}">
        <p14:creationId xmlns:p14="http://schemas.microsoft.com/office/powerpoint/2010/main" val="978229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22"/>
                                        </p:tgtEl>
                                        <p:attrNameLst>
                                          <p:attrName>style.visibility</p:attrName>
                                        </p:attrNameLst>
                                      </p:cBhvr>
                                      <p:to>
                                        <p:strVal val="visible"/>
                                      </p:to>
                                    </p:set>
                                    <p:animEffect transition="in" filter="fade">
                                      <p:cBhvr>
                                        <p:cTn id="7" dur="500"/>
                                        <p:tgtEl>
                                          <p:spTgt spid="122"/>
                                        </p:tgtEl>
                                      </p:cBhvr>
                                    </p:animEffect>
                                  </p:childTnLst>
                                </p:cTn>
                              </p:par>
                              <p:par>
                                <p:cTn id="8" presetID="63" presetClass="path" presetSubtype="0" decel="100000" fill="hold" nodeType="withEffect">
                                  <p:stCondLst>
                                    <p:cond delay="0"/>
                                  </p:stCondLst>
                                  <p:childTnLst>
                                    <p:animMotion origin="layout" path="M 2.08333E-7 -3.7037E-7 L 0.84687 -3.7037E-7 " pathEditMode="relative" rAng="0" ptsTypes="AA">
                                      <p:cBhvr>
                                        <p:cTn id="9" dur="750" spd="-100000" fill="hold"/>
                                        <p:tgtEl>
                                          <p:spTgt spid="122"/>
                                        </p:tgtEl>
                                        <p:attrNameLst>
                                          <p:attrName>ppt_x</p:attrName>
                                          <p:attrName>ppt_y</p:attrName>
                                        </p:attrNameLst>
                                      </p:cBhvr>
                                      <p:rCtr x="42344" y="0"/>
                                    </p:animMotion>
                                  </p:childTnLst>
                                </p:cTn>
                              </p:par>
                            </p:childTnLst>
                          </p:cTn>
                        </p:par>
                        <p:par>
                          <p:cTn id="10" fill="hold">
                            <p:stCondLst>
                              <p:cond delay="750"/>
                            </p:stCondLst>
                            <p:childTnLst>
                              <p:par>
                                <p:cTn id="11" presetID="22" presetClass="entr" presetSubtype="2" fill="hold" nodeType="afterEffect">
                                  <p:stCondLst>
                                    <p:cond delay="0"/>
                                  </p:stCondLst>
                                  <p:childTnLst>
                                    <p:set>
                                      <p:cBhvr>
                                        <p:cTn id="12" dur="1" fill="hold">
                                          <p:stCondLst>
                                            <p:cond delay="0"/>
                                          </p:stCondLst>
                                        </p:cTn>
                                        <p:tgtEl>
                                          <p:spTgt spid="123"/>
                                        </p:tgtEl>
                                        <p:attrNameLst>
                                          <p:attrName>style.visibility</p:attrName>
                                        </p:attrNameLst>
                                      </p:cBhvr>
                                      <p:to>
                                        <p:strVal val="visible"/>
                                      </p:to>
                                    </p:set>
                                    <p:animEffect transition="in" filter="wipe(right)">
                                      <p:cBhvr>
                                        <p:cTn id="13" dur="2000"/>
                                        <p:tgtEl>
                                          <p:spTgt spid="123"/>
                                        </p:tgtEl>
                                      </p:cBhvr>
                                    </p:animEffect>
                                  </p:childTnLst>
                                </p:cTn>
                              </p:par>
                            </p:childTnLst>
                          </p:cTn>
                        </p:par>
                        <p:par>
                          <p:cTn id="14" fill="hold">
                            <p:stCondLst>
                              <p:cond delay="2750"/>
                            </p:stCondLst>
                            <p:childTnLst>
                              <p:par>
                                <p:cTn id="15" presetID="22" presetClass="entr" presetSubtype="8" fill="hold" nodeType="afterEffect">
                                  <p:stCondLst>
                                    <p:cond delay="0"/>
                                  </p:stCondLst>
                                  <p:childTnLst>
                                    <p:set>
                                      <p:cBhvr>
                                        <p:cTn id="16" dur="1" fill="hold">
                                          <p:stCondLst>
                                            <p:cond delay="0"/>
                                          </p:stCondLst>
                                        </p:cTn>
                                        <p:tgtEl>
                                          <p:spTgt spid="127"/>
                                        </p:tgtEl>
                                        <p:attrNameLst>
                                          <p:attrName>style.visibility</p:attrName>
                                        </p:attrNameLst>
                                      </p:cBhvr>
                                      <p:to>
                                        <p:strVal val="visible"/>
                                      </p:to>
                                    </p:set>
                                    <p:animEffect transition="in" filter="wipe(left)">
                                      <p:cBhvr>
                                        <p:cTn id="17" dur="2000"/>
                                        <p:tgtEl>
                                          <p:spTgt spid="127"/>
                                        </p:tgtEl>
                                      </p:cBhvr>
                                    </p:animEffect>
                                  </p:childTnLst>
                                </p:cTn>
                              </p:par>
                              <p:par>
                                <p:cTn id="18" presetID="10" presetClass="entr" presetSubtype="0" fill="hold" nodeType="withEffect">
                                  <p:stCondLst>
                                    <p:cond delay="0"/>
                                  </p:stCondLst>
                                  <p:childTnLst>
                                    <p:set>
                                      <p:cBhvr>
                                        <p:cTn id="19" dur="1" fill="hold">
                                          <p:stCondLst>
                                            <p:cond delay="0"/>
                                          </p:stCondLst>
                                        </p:cTn>
                                        <p:tgtEl>
                                          <p:spTgt spid="278"/>
                                        </p:tgtEl>
                                        <p:attrNameLst>
                                          <p:attrName>style.visibility</p:attrName>
                                        </p:attrNameLst>
                                      </p:cBhvr>
                                      <p:to>
                                        <p:strVal val="visible"/>
                                      </p:to>
                                    </p:set>
                                    <p:animEffect transition="in" filter="fade">
                                      <p:cBhvr>
                                        <p:cTn id="20" dur="500"/>
                                        <p:tgtEl>
                                          <p:spTgt spid="27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37"/>
                                        </p:tgtEl>
                                        <p:attrNameLst>
                                          <p:attrName>style.visibility</p:attrName>
                                        </p:attrNameLst>
                                      </p:cBhvr>
                                      <p:to>
                                        <p:strVal val="visible"/>
                                      </p:to>
                                    </p:set>
                                    <p:animEffect transition="in" filter="wipe(left)">
                                      <p:cBhvr>
                                        <p:cTn id="25" dur="2000"/>
                                        <p:tgtEl>
                                          <p:spTgt spid="13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124"/>
                                        </p:tgtEl>
                                        <p:attrNameLst>
                                          <p:attrName>style.visibility</p:attrName>
                                        </p:attrNameLst>
                                      </p:cBhvr>
                                      <p:to>
                                        <p:strVal val="visible"/>
                                      </p:to>
                                    </p:set>
                                    <p:animEffect transition="in" filter="wipe(left)">
                                      <p:cBhvr>
                                        <p:cTn id="30" dur="2000"/>
                                        <p:tgtEl>
                                          <p:spTgt spid="124"/>
                                        </p:tgtEl>
                                      </p:cBhvr>
                                    </p:animEffect>
                                  </p:childTnLst>
                                </p:cTn>
                              </p:par>
                              <p:par>
                                <p:cTn id="31" presetID="10" presetClass="entr" presetSubtype="0" fill="hold" nodeType="withEffect">
                                  <p:stCondLst>
                                    <p:cond delay="1500"/>
                                  </p:stCondLst>
                                  <p:childTnLst>
                                    <p:set>
                                      <p:cBhvr>
                                        <p:cTn id="32" dur="1" fill="hold">
                                          <p:stCondLst>
                                            <p:cond delay="0"/>
                                          </p:stCondLst>
                                        </p:cTn>
                                        <p:tgtEl>
                                          <p:spTgt spid="298"/>
                                        </p:tgtEl>
                                        <p:attrNameLst>
                                          <p:attrName>style.visibility</p:attrName>
                                        </p:attrNameLst>
                                      </p:cBhvr>
                                      <p:to>
                                        <p:strVal val="visible"/>
                                      </p:to>
                                    </p:set>
                                    <p:animEffect transition="in" filter="fade">
                                      <p:cBhvr>
                                        <p:cTn id="33" dur="500"/>
                                        <p:tgtEl>
                                          <p:spTgt spid="298"/>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78"/>
                                        </p:tgtEl>
                                      </p:cBhvr>
                                    </p:animEffect>
                                    <p:set>
                                      <p:cBhvr>
                                        <p:cTn id="38" dur="1" fill="hold">
                                          <p:stCondLst>
                                            <p:cond delay="499"/>
                                          </p:stCondLst>
                                        </p:cTn>
                                        <p:tgtEl>
                                          <p:spTgt spid="278"/>
                                        </p:tgtEl>
                                        <p:attrNameLst>
                                          <p:attrName>style.visibility</p:attrName>
                                        </p:attrNameLst>
                                      </p:cBhvr>
                                      <p:to>
                                        <p:strVal val="hidden"/>
                                      </p:to>
                                    </p:set>
                                  </p:childTnLst>
                                </p:cTn>
                              </p:par>
                              <p:par>
                                <p:cTn id="39" presetID="10" presetClass="exit" presetSubtype="0" fill="hold" nodeType="withEffect">
                                  <p:stCondLst>
                                    <p:cond delay="0"/>
                                  </p:stCondLst>
                                  <p:childTnLst>
                                    <p:animEffect transition="out" filter="fade">
                                      <p:cBhvr>
                                        <p:cTn id="40" dur="500"/>
                                        <p:tgtEl>
                                          <p:spTgt spid="298"/>
                                        </p:tgtEl>
                                      </p:cBhvr>
                                    </p:animEffect>
                                    <p:set>
                                      <p:cBhvr>
                                        <p:cTn id="41" dur="1" fill="hold">
                                          <p:stCondLst>
                                            <p:cond delay="499"/>
                                          </p:stCondLst>
                                        </p:cTn>
                                        <p:tgtEl>
                                          <p:spTgt spid="298"/>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122"/>
                                        </p:tgtEl>
                                        <p:attrNameLst>
                                          <p:attrName>style.visibility</p:attrName>
                                        </p:attrNameLst>
                                      </p:cBhvr>
                                      <p:to>
                                        <p:strVal val="hidden"/>
                                      </p:to>
                                    </p:set>
                                  </p:childTnLst>
                                </p:cTn>
                              </p:par>
                              <p:par>
                                <p:cTn id="44" presetID="1" presetClass="exit" presetSubtype="0" fill="hold" grpId="0" nodeType="withEffect">
                                  <p:stCondLst>
                                    <p:cond delay="0"/>
                                  </p:stCondLst>
                                  <p:childTnLst>
                                    <p:set>
                                      <p:cBhvr>
                                        <p:cTn id="45" dur="1" fill="hold">
                                          <p:stCondLst>
                                            <p:cond delay="0"/>
                                          </p:stCondLst>
                                        </p:cTn>
                                        <p:tgtEl>
                                          <p:spTgt spid="123"/>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127"/>
                                        </p:tgtEl>
                                        <p:attrNameLst>
                                          <p:attrName>style.visibility</p:attrName>
                                        </p:attrNameLst>
                                      </p:cBhvr>
                                      <p:to>
                                        <p:strVal val="hidden"/>
                                      </p:to>
                                    </p:set>
                                  </p:childTnLst>
                                </p:cTn>
                              </p:par>
                              <p:par>
                                <p:cTn id="48" presetID="1" presetClass="exit" presetSubtype="0" fill="hold" nodeType="withEffect">
                                  <p:stCondLst>
                                    <p:cond delay="0"/>
                                  </p:stCondLst>
                                  <p:childTnLst>
                                    <p:set>
                                      <p:cBhvr>
                                        <p:cTn id="49" dur="1" fill="hold">
                                          <p:stCondLst>
                                            <p:cond delay="0"/>
                                          </p:stCondLst>
                                        </p:cTn>
                                        <p:tgtEl>
                                          <p:spTgt spid="137"/>
                                        </p:tgtEl>
                                        <p:attrNameLst>
                                          <p:attrName>style.visibility</p:attrName>
                                        </p:attrNameLst>
                                      </p:cBhvr>
                                      <p:to>
                                        <p:strVal val="hidden"/>
                                      </p:to>
                                    </p:set>
                                  </p:childTnLst>
                                </p:cTn>
                              </p:par>
                              <p:par>
                                <p:cTn id="50" presetID="1" presetClass="exit" presetSubtype="0" fill="hold" nodeType="withEffect">
                                  <p:stCondLst>
                                    <p:cond delay="0"/>
                                  </p:stCondLst>
                                  <p:childTnLst>
                                    <p:set>
                                      <p:cBhvr>
                                        <p:cTn id="51" dur="1" fill="hold">
                                          <p:stCondLst>
                                            <p:cond delay="0"/>
                                          </p:stCondLst>
                                        </p:cTn>
                                        <p:tgtEl>
                                          <p:spTgt spid="124"/>
                                        </p:tgtEl>
                                        <p:attrNameLst>
                                          <p:attrName>style.visibility</p:attrName>
                                        </p:attrNameLst>
                                      </p:cBhvr>
                                      <p:to>
                                        <p:strVal val="hidden"/>
                                      </p:to>
                                    </p:set>
                                  </p:childTnLst>
                                </p:cTn>
                              </p:par>
                              <p:par>
                                <p:cTn id="52" presetID="1" presetClass="entr" presetSubtype="0" fill="hold" nodeType="withEffect">
                                  <p:stCondLst>
                                    <p:cond delay="0"/>
                                  </p:stCondLst>
                                  <p:childTnLst>
                                    <p:set>
                                      <p:cBhvr>
                                        <p:cTn id="53" dur="1" fill="hold">
                                          <p:stCondLst>
                                            <p:cond delay="0"/>
                                          </p:stCondLst>
                                        </p:cTn>
                                        <p:tgtEl>
                                          <p:spTgt spid="140"/>
                                        </p:tgtEl>
                                        <p:attrNameLst>
                                          <p:attrName>style.visibility</p:attrName>
                                        </p:attrNameLst>
                                      </p:cBhvr>
                                      <p:to>
                                        <p:strVal val="visible"/>
                                      </p:to>
                                    </p:set>
                                  </p:childTnLst>
                                </p:cTn>
                              </p:par>
                              <p:par>
                                <p:cTn id="54" presetID="63" presetClass="path" presetSubtype="0" accel="50000" decel="50000" fill="hold" nodeType="withEffect">
                                  <p:stCondLst>
                                    <p:cond delay="0"/>
                                  </p:stCondLst>
                                  <p:childTnLst>
                                    <p:animMotion origin="layout" path="M -3.79372E-6 8.89696E-7 L 0.25007 8.89696E-7 " pathEditMode="relative" rAng="0" ptsTypes="AA">
                                      <p:cBhvr>
                                        <p:cTn id="55" dur="1200" fill="hold"/>
                                        <p:tgtEl>
                                          <p:spTgt spid="140"/>
                                        </p:tgtEl>
                                        <p:attrNameLst>
                                          <p:attrName>ppt_x</p:attrName>
                                          <p:attrName>ppt_y</p:attrName>
                                        </p:attrNameLst>
                                      </p:cBhvr>
                                      <p:rCtr x="12497" y="0"/>
                                    </p:animMotion>
                                  </p:childTnLst>
                                </p:cTn>
                              </p:par>
                              <p:par>
                                <p:cTn id="56" presetID="6" presetClass="emph" presetSubtype="0" fill="hold" nodeType="withEffect">
                                  <p:stCondLst>
                                    <p:cond delay="0"/>
                                  </p:stCondLst>
                                  <p:childTnLst>
                                    <p:animScale>
                                      <p:cBhvr>
                                        <p:cTn id="57" dur="1000" fill="hold"/>
                                        <p:tgtEl>
                                          <p:spTgt spid="140"/>
                                        </p:tgtEl>
                                      </p:cBhvr>
                                      <p:by x="60000" y="60000"/>
                                    </p:animScale>
                                  </p:childTnLst>
                                </p:cTn>
                              </p:par>
                            </p:childTnLst>
                          </p:cTn>
                        </p:par>
                        <p:par>
                          <p:cTn id="58" fill="hold">
                            <p:stCondLst>
                              <p:cond delay="1200"/>
                            </p:stCondLst>
                            <p:childTnLst>
                              <p:par>
                                <p:cTn id="59" presetID="10" presetClass="entr" presetSubtype="0" fill="hold" nodeType="afterEffect">
                                  <p:stCondLst>
                                    <p:cond delay="0"/>
                                  </p:stCondLst>
                                  <p:childTnLst>
                                    <p:set>
                                      <p:cBhvr>
                                        <p:cTn id="60" dur="1" fill="hold">
                                          <p:stCondLst>
                                            <p:cond delay="0"/>
                                          </p:stCondLst>
                                        </p:cTn>
                                        <p:tgtEl>
                                          <p:spTgt spid="281"/>
                                        </p:tgtEl>
                                        <p:attrNameLst>
                                          <p:attrName>style.visibility</p:attrName>
                                        </p:attrNameLst>
                                      </p:cBhvr>
                                      <p:to>
                                        <p:strVal val="visible"/>
                                      </p:to>
                                    </p:set>
                                    <p:animEffect transition="in" filter="fade">
                                      <p:cBhvr>
                                        <p:cTn id="61" dur="500"/>
                                        <p:tgtEl>
                                          <p:spTgt spid="28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282"/>
                                        </p:tgtEl>
                                        <p:attrNameLst>
                                          <p:attrName>style.visibility</p:attrName>
                                        </p:attrNameLst>
                                      </p:cBhvr>
                                      <p:to>
                                        <p:strVal val="visible"/>
                                      </p:to>
                                    </p:set>
                                    <p:animEffect transition="in" filter="fade">
                                      <p:cBhvr>
                                        <p:cTn id="66" dur="250"/>
                                        <p:tgtEl>
                                          <p:spTgt spid="282"/>
                                        </p:tgtEl>
                                      </p:cBhvr>
                                    </p:animEffect>
                                  </p:childTnLst>
                                </p:cTn>
                              </p:par>
                              <p:par>
                                <p:cTn id="67" presetID="10" presetClass="entr" presetSubtype="0" fill="hold" nodeType="withEffect">
                                  <p:stCondLst>
                                    <p:cond delay="200"/>
                                  </p:stCondLst>
                                  <p:childTnLst>
                                    <p:set>
                                      <p:cBhvr>
                                        <p:cTn id="68" dur="1" fill="hold">
                                          <p:stCondLst>
                                            <p:cond delay="0"/>
                                          </p:stCondLst>
                                        </p:cTn>
                                        <p:tgtEl>
                                          <p:spTgt spid="285"/>
                                        </p:tgtEl>
                                        <p:attrNameLst>
                                          <p:attrName>style.visibility</p:attrName>
                                        </p:attrNameLst>
                                      </p:cBhvr>
                                      <p:to>
                                        <p:strVal val="visible"/>
                                      </p:to>
                                    </p:set>
                                    <p:animEffect transition="in" filter="fade">
                                      <p:cBhvr>
                                        <p:cTn id="69" dur="500"/>
                                        <p:tgtEl>
                                          <p:spTgt spid="285"/>
                                        </p:tgtEl>
                                      </p:cBhvr>
                                    </p:animEffect>
                                  </p:childTnLst>
                                </p:cTn>
                              </p:par>
                              <p:par>
                                <p:cTn id="70" presetID="3" presetClass="emph" presetSubtype="2" fill="hold" grpId="0" nodeType="withEffect">
                                  <p:stCondLst>
                                    <p:cond delay="0"/>
                                  </p:stCondLst>
                                  <p:childTnLst>
                                    <p:animClr clrSpc="rgb" dir="cw">
                                      <p:cBhvr override="childStyle">
                                        <p:cTn id="71" dur="500" fill="hold"/>
                                        <p:tgtEl>
                                          <p:spTgt spid="294"/>
                                        </p:tgtEl>
                                        <p:attrNameLst>
                                          <p:attrName>style.color</p:attrName>
                                        </p:attrNameLst>
                                      </p:cBhvr>
                                      <p:to>
                                        <a:srgbClr val="606060"/>
                                      </p:to>
                                    </p:animClr>
                                  </p:childTnLst>
                                </p:cTn>
                              </p:par>
                              <p:par>
                                <p:cTn id="72" presetID="3" presetClass="emph" presetSubtype="2" fill="hold" grpId="0" nodeType="withEffect">
                                  <p:stCondLst>
                                    <p:cond delay="0"/>
                                  </p:stCondLst>
                                  <p:childTnLst>
                                    <p:animClr clrSpc="rgb" dir="cw">
                                      <p:cBhvr override="childStyle">
                                        <p:cTn id="73" dur="500" fill="hold"/>
                                        <p:tgtEl>
                                          <p:spTgt spid="293"/>
                                        </p:tgtEl>
                                        <p:attrNameLst>
                                          <p:attrName>style.color</p:attrName>
                                        </p:attrNameLst>
                                      </p:cBhvr>
                                      <p:to>
                                        <a:srgbClr val="606060"/>
                                      </p:to>
                                    </p:animClr>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292"/>
                                        </p:tgtEl>
                                        <p:attrNameLst>
                                          <p:attrName>style.visibility</p:attrName>
                                        </p:attrNameLst>
                                      </p:cBhvr>
                                      <p:to>
                                        <p:strVal val="visible"/>
                                      </p:to>
                                    </p:set>
                                    <p:animEffect transition="in" filter="fade">
                                      <p:cBhvr>
                                        <p:cTn id="78" dur="500"/>
                                        <p:tgtEl>
                                          <p:spTgt spid="292"/>
                                        </p:tgtEl>
                                      </p:cBhvr>
                                    </p:animEffect>
                                  </p:childTnLst>
                                </p:cTn>
                              </p:par>
                              <p:par>
                                <p:cTn id="79" presetID="10" presetClass="exit" presetSubtype="0" fill="hold" nodeType="withEffect">
                                  <p:stCondLst>
                                    <p:cond delay="0"/>
                                  </p:stCondLst>
                                  <p:childTnLst>
                                    <p:animEffect transition="out" filter="fade">
                                      <p:cBhvr>
                                        <p:cTn id="80" dur="500"/>
                                        <p:tgtEl>
                                          <p:spTgt spid="285"/>
                                        </p:tgtEl>
                                      </p:cBhvr>
                                    </p:animEffect>
                                    <p:set>
                                      <p:cBhvr>
                                        <p:cTn id="81" dur="1" fill="hold">
                                          <p:stCondLst>
                                            <p:cond delay="499"/>
                                          </p:stCondLst>
                                        </p:cTn>
                                        <p:tgtEl>
                                          <p:spTgt spid="285"/>
                                        </p:tgtEl>
                                        <p:attrNameLst>
                                          <p:attrName>style.visibility</p:attrName>
                                        </p:attrNameLst>
                                      </p:cBhvr>
                                      <p:to>
                                        <p:strVal val="hidden"/>
                                      </p:to>
                                    </p:set>
                                  </p:childTnLst>
                                </p:cTn>
                              </p:par>
                              <p:par>
                                <p:cTn id="82" presetID="10" presetClass="exit" presetSubtype="0" fill="hold" grpId="1" nodeType="withEffect">
                                  <p:stCondLst>
                                    <p:cond delay="0"/>
                                  </p:stCondLst>
                                  <p:childTnLst>
                                    <p:animEffect transition="out" filter="fade">
                                      <p:cBhvr>
                                        <p:cTn id="83" dur="500"/>
                                        <p:tgtEl>
                                          <p:spTgt spid="282"/>
                                        </p:tgtEl>
                                      </p:cBhvr>
                                    </p:animEffect>
                                    <p:set>
                                      <p:cBhvr>
                                        <p:cTn id="84" dur="1" fill="hold">
                                          <p:stCondLst>
                                            <p:cond delay="499"/>
                                          </p:stCondLst>
                                        </p:cTn>
                                        <p:tgtEl>
                                          <p:spTgt spid="282"/>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297"/>
                                        </p:tgtEl>
                                        <p:attrNameLst>
                                          <p:attrName>style.visibility</p:attrName>
                                        </p:attrNameLst>
                                      </p:cBhvr>
                                      <p:to>
                                        <p:strVal val="visible"/>
                                      </p:to>
                                    </p:set>
                                    <p:animEffect transition="in" filter="fade">
                                      <p:cBhvr>
                                        <p:cTn id="87" dur="500"/>
                                        <p:tgtEl>
                                          <p:spTgt spid="297"/>
                                        </p:tgtEl>
                                      </p:cBhvr>
                                    </p:animEffect>
                                  </p:childTnLst>
                                </p:cTn>
                              </p:par>
                            </p:childTnLst>
                          </p:cTn>
                        </p:par>
                        <p:par>
                          <p:cTn id="88" fill="hold">
                            <p:stCondLst>
                              <p:cond delay="500"/>
                            </p:stCondLst>
                            <p:childTnLst>
                              <p:par>
                                <p:cTn id="89" presetID="10" presetClass="entr" presetSubtype="0" fill="hold" grpId="0" nodeType="afterEffect">
                                  <p:stCondLst>
                                    <p:cond delay="0"/>
                                  </p:stCondLst>
                                  <p:childTnLst>
                                    <p:set>
                                      <p:cBhvr>
                                        <p:cTn id="90" dur="1" fill="hold">
                                          <p:stCondLst>
                                            <p:cond delay="0"/>
                                          </p:stCondLst>
                                        </p:cTn>
                                        <p:tgtEl>
                                          <p:spTgt spid="284"/>
                                        </p:tgtEl>
                                        <p:attrNameLst>
                                          <p:attrName>style.visibility</p:attrName>
                                        </p:attrNameLst>
                                      </p:cBhvr>
                                      <p:to>
                                        <p:strVal val="visible"/>
                                      </p:to>
                                    </p:set>
                                    <p:animEffect transition="in" filter="fade">
                                      <p:cBhvr>
                                        <p:cTn id="91" dur="500"/>
                                        <p:tgtEl>
                                          <p:spTgt spid="284"/>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283"/>
                                        </p:tgtEl>
                                        <p:attrNameLst>
                                          <p:attrName>style.visibility</p:attrName>
                                        </p:attrNameLst>
                                      </p:cBhvr>
                                      <p:to>
                                        <p:strVal val="visible"/>
                                      </p:to>
                                    </p:set>
                                    <p:animEffect transition="in" filter="fade">
                                      <p:cBhvr>
                                        <p:cTn id="96" dur="500"/>
                                        <p:tgtEl>
                                          <p:spTgt spid="283"/>
                                        </p:tgtEl>
                                      </p:cBhvr>
                                    </p:animEffect>
                                  </p:childTnLst>
                                </p:cTn>
                              </p:par>
                              <p:par>
                                <p:cTn id="97" presetID="10" presetClass="entr" presetSubtype="0" fill="hold" grpId="0" nodeType="withEffect">
                                  <p:stCondLst>
                                    <p:cond delay="0"/>
                                  </p:stCondLst>
                                  <p:childTnLst>
                                    <p:set>
                                      <p:cBhvr>
                                        <p:cTn id="98" dur="1" fill="hold">
                                          <p:stCondLst>
                                            <p:cond delay="0"/>
                                          </p:stCondLst>
                                        </p:cTn>
                                        <p:tgtEl>
                                          <p:spTgt spid="291"/>
                                        </p:tgtEl>
                                        <p:attrNameLst>
                                          <p:attrName>style.visibility</p:attrName>
                                        </p:attrNameLst>
                                      </p:cBhvr>
                                      <p:to>
                                        <p:strVal val="visible"/>
                                      </p:to>
                                    </p:set>
                                    <p:animEffect transition="in" filter="fade">
                                      <p:cBhvr>
                                        <p:cTn id="99" dur="500"/>
                                        <p:tgtEl>
                                          <p:spTgt spid="291"/>
                                        </p:tgtEl>
                                      </p:cBhvr>
                                    </p:animEffect>
                                  </p:childTnLst>
                                </p:cTn>
                              </p:par>
                              <p:par>
                                <p:cTn id="100" presetID="10" presetClass="exit" presetSubtype="0" fill="hold" grpId="1" nodeType="withEffect">
                                  <p:stCondLst>
                                    <p:cond delay="0"/>
                                  </p:stCondLst>
                                  <p:childTnLst>
                                    <p:animEffect transition="out" filter="fade">
                                      <p:cBhvr>
                                        <p:cTn id="101" dur="500"/>
                                        <p:tgtEl>
                                          <p:spTgt spid="284"/>
                                        </p:tgtEl>
                                      </p:cBhvr>
                                    </p:animEffect>
                                    <p:set>
                                      <p:cBhvr>
                                        <p:cTn id="102" dur="1" fill="hold">
                                          <p:stCondLst>
                                            <p:cond delay="499"/>
                                          </p:stCondLst>
                                        </p:cTn>
                                        <p:tgtEl>
                                          <p:spTgt spid="284"/>
                                        </p:tgtEl>
                                        <p:attrNameLst>
                                          <p:attrName>style.visibility</p:attrName>
                                        </p:attrNameLst>
                                      </p:cBhvr>
                                      <p:to>
                                        <p:strVal val="hidden"/>
                                      </p:to>
                                    </p:set>
                                  </p:childTnLst>
                                </p:cTn>
                              </p:par>
                              <p:par>
                                <p:cTn id="103" presetID="63" presetClass="path" presetSubtype="0" decel="100000" fill="hold" grpId="1" nodeType="withEffect">
                                  <p:stCondLst>
                                    <p:cond delay="0"/>
                                  </p:stCondLst>
                                  <p:childTnLst>
                                    <p:animMotion origin="layout" path="M -2.91667E-6 -1.11111E-6 L 0.10782 -1.11111E-6 " pathEditMode="relative" rAng="0" ptsTypes="AA">
                                      <p:cBhvr>
                                        <p:cTn id="104" dur="750" fill="hold"/>
                                        <p:tgtEl>
                                          <p:spTgt spid="292"/>
                                        </p:tgtEl>
                                        <p:attrNameLst>
                                          <p:attrName>ppt_x</p:attrName>
                                          <p:attrName>ppt_y</p:attrName>
                                        </p:attrNameLst>
                                      </p:cBhvr>
                                      <p:rCtr x="5391" y="0"/>
                                    </p:animMotion>
                                  </p:childTnLst>
                                </p:cTn>
                              </p:par>
                            </p:childTnLst>
                          </p:cTn>
                        </p:par>
                      </p:childTnLst>
                    </p:cTn>
                  </p:par>
                  <p:par>
                    <p:cTn id="105" fill="hold">
                      <p:stCondLst>
                        <p:cond delay="indefinite"/>
                      </p:stCondLst>
                      <p:childTnLst>
                        <p:par>
                          <p:cTn id="106" fill="hold">
                            <p:stCondLst>
                              <p:cond delay="0"/>
                            </p:stCondLst>
                            <p:childTnLst>
                              <p:par>
                                <p:cTn id="107" presetID="42" presetClass="path" presetSubtype="0" decel="100000" fill="hold" grpId="1" nodeType="clickEffect">
                                  <p:stCondLst>
                                    <p:cond delay="0"/>
                                  </p:stCondLst>
                                  <p:childTnLst>
                                    <p:animMotion origin="layout" path="M -4.05888E-6 3.7037E-6 L -4.05888E-6 0.16921 " pathEditMode="relative" rAng="0" ptsTypes="AA">
                                      <p:cBhvr>
                                        <p:cTn id="108" dur="1500" fill="hold"/>
                                        <p:tgtEl>
                                          <p:spTgt spid="283"/>
                                        </p:tgtEl>
                                        <p:attrNameLst>
                                          <p:attrName>ppt_x</p:attrName>
                                          <p:attrName>ppt_y</p:attrName>
                                        </p:attrNameLst>
                                      </p:cBhvr>
                                      <p:rCtr x="0" y="8449"/>
                                    </p:animMotion>
                                  </p:childTnLst>
                                </p:cTn>
                              </p:par>
                              <p:par>
                                <p:cTn id="109" presetID="6" presetClass="emph" presetSubtype="0" fill="hold" grpId="2" nodeType="withEffect">
                                  <p:stCondLst>
                                    <p:cond delay="0"/>
                                  </p:stCondLst>
                                  <p:childTnLst>
                                    <p:animScale>
                                      <p:cBhvr>
                                        <p:cTn id="110" dur="1500" fill="hold"/>
                                        <p:tgtEl>
                                          <p:spTgt spid="283"/>
                                        </p:tgtEl>
                                      </p:cBhvr>
                                      <p:by x="100000" y="40000"/>
                                    </p:animScale>
                                  </p:childTnLst>
                                </p:cTn>
                              </p:par>
                              <p:par>
                                <p:cTn id="111" presetID="63" presetClass="path" presetSubtype="0" decel="100000" fill="hold" grpId="2" nodeType="withEffect">
                                  <p:stCondLst>
                                    <p:cond delay="0"/>
                                  </p:stCondLst>
                                  <p:childTnLst>
                                    <p:animMotion origin="layout" path="M 0.10781 -1.11111E-6 L 0.21563 -1.11111E-6 " pathEditMode="relative" rAng="0" ptsTypes="AA">
                                      <p:cBhvr>
                                        <p:cTn id="112" dur="750" fill="hold"/>
                                        <p:tgtEl>
                                          <p:spTgt spid="292"/>
                                        </p:tgtEl>
                                        <p:attrNameLst>
                                          <p:attrName>ppt_x</p:attrName>
                                          <p:attrName>ppt_y</p:attrName>
                                        </p:attrNameLst>
                                      </p:cBhvr>
                                      <p:rCtr x="5391" y="0"/>
                                    </p:animMotion>
                                  </p:childTnLst>
                                </p:cTn>
                              </p:par>
                            </p:childTnLst>
                          </p:cTn>
                        </p:par>
                      </p:childTnLst>
                    </p:cTn>
                  </p:par>
                  <p:par>
                    <p:cTn id="113" fill="hold">
                      <p:stCondLst>
                        <p:cond delay="indefinite"/>
                      </p:stCondLst>
                      <p:childTnLst>
                        <p:par>
                          <p:cTn id="114" fill="hold">
                            <p:stCondLst>
                              <p:cond delay="0"/>
                            </p:stCondLst>
                            <p:childTnLst>
                              <p:par>
                                <p:cTn id="115" presetID="10" presetClass="exit" presetSubtype="0" fill="hold" grpId="3" nodeType="clickEffect">
                                  <p:stCondLst>
                                    <p:cond delay="0"/>
                                  </p:stCondLst>
                                  <p:childTnLst>
                                    <p:animEffect transition="out" filter="fade">
                                      <p:cBhvr>
                                        <p:cTn id="116" dur="500"/>
                                        <p:tgtEl>
                                          <p:spTgt spid="283"/>
                                        </p:tgtEl>
                                      </p:cBhvr>
                                    </p:animEffect>
                                    <p:set>
                                      <p:cBhvr>
                                        <p:cTn id="117" dur="1" fill="hold">
                                          <p:stCondLst>
                                            <p:cond delay="499"/>
                                          </p:stCondLst>
                                        </p:cTn>
                                        <p:tgtEl>
                                          <p:spTgt spid="283"/>
                                        </p:tgtEl>
                                        <p:attrNameLst>
                                          <p:attrName>style.visibility</p:attrName>
                                        </p:attrNameLst>
                                      </p:cBhvr>
                                      <p:to>
                                        <p:strVal val="hidden"/>
                                      </p:to>
                                    </p:set>
                                  </p:childTnLst>
                                </p:cTn>
                              </p:par>
                              <p:par>
                                <p:cTn id="118" presetID="10" presetClass="exit" presetSubtype="0" fill="hold" grpId="1" nodeType="withEffect">
                                  <p:stCondLst>
                                    <p:cond delay="0"/>
                                  </p:stCondLst>
                                  <p:childTnLst>
                                    <p:animEffect transition="out" filter="fade">
                                      <p:cBhvr>
                                        <p:cTn id="119" dur="500"/>
                                        <p:tgtEl>
                                          <p:spTgt spid="291"/>
                                        </p:tgtEl>
                                      </p:cBhvr>
                                    </p:animEffect>
                                    <p:set>
                                      <p:cBhvr>
                                        <p:cTn id="120" dur="1" fill="hold">
                                          <p:stCondLst>
                                            <p:cond delay="499"/>
                                          </p:stCondLst>
                                        </p:cTn>
                                        <p:tgtEl>
                                          <p:spTgt spid="291"/>
                                        </p:tgtEl>
                                        <p:attrNameLst>
                                          <p:attrName>style.visibility</p:attrName>
                                        </p:attrNameLst>
                                      </p:cBhvr>
                                      <p:to>
                                        <p:strVal val="hidden"/>
                                      </p:to>
                                    </p:set>
                                  </p:childTnLst>
                                </p:cTn>
                              </p:par>
                              <p:par>
                                <p:cTn id="121" presetID="10" presetClass="exit" presetSubtype="0" fill="hold" grpId="3" nodeType="withEffect">
                                  <p:stCondLst>
                                    <p:cond delay="0"/>
                                  </p:stCondLst>
                                  <p:childTnLst>
                                    <p:animEffect transition="out" filter="fade">
                                      <p:cBhvr>
                                        <p:cTn id="122" dur="500"/>
                                        <p:tgtEl>
                                          <p:spTgt spid="292"/>
                                        </p:tgtEl>
                                      </p:cBhvr>
                                    </p:animEffect>
                                    <p:set>
                                      <p:cBhvr>
                                        <p:cTn id="123" dur="1" fill="hold">
                                          <p:stCondLst>
                                            <p:cond delay="499"/>
                                          </p:stCondLst>
                                        </p:cTn>
                                        <p:tgtEl>
                                          <p:spTgt spid="292"/>
                                        </p:tgtEl>
                                        <p:attrNameLst>
                                          <p:attrName>style.visibility</p:attrName>
                                        </p:attrNameLst>
                                      </p:cBhvr>
                                      <p:to>
                                        <p:strVal val="hidden"/>
                                      </p:to>
                                    </p:set>
                                  </p:childTnLst>
                                </p:cTn>
                              </p:par>
                              <p:par>
                                <p:cTn id="124" presetID="10" presetClass="entr" presetSubtype="0" fill="hold" nodeType="withEffect">
                                  <p:stCondLst>
                                    <p:cond delay="250"/>
                                  </p:stCondLst>
                                  <p:childTnLst>
                                    <p:set>
                                      <p:cBhvr>
                                        <p:cTn id="125" dur="1" fill="hold">
                                          <p:stCondLst>
                                            <p:cond delay="0"/>
                                          </p:stCondLst>
                                        </p:cTn>
                                        <p:tgtEl>
                                          <p:spTgt spid="288"/>
                                        </p:tgtEl>
                                        <p:attrNameLst>
                                          <p:attrName>style.visibility</p:attrName>
                                        </p:attrNameLst>
                                      </p:cBhvr>
                                      <p:to>
                                        <p:strVal val="visible"/>
                                      </p:to>
                                    </p:set>
                                    <p:animEffect transition="in" filter="fade">
                                      <p:cBhvr>
                                        <p:cTn id="126" dur="500"/>
                                        <p:tgtEl>
                                          <p:spTgt spid="288"/>
                                        </p:tgtEl>
                                      </p:cBhvr>
                                    </p:animEffect>
                                  </p:childTnLst>
                                </p:cTn>
                              </p:par>
                              <p:par>
                                <p:cTn id="127" presetID="10" presetClass="entr" presetSubtype="0" fill="hold" grpId="0" nodeType="withEffect">
                                  <p:stCondLst>
                                    <p:cond delay="0"/>
                                  </p:stCondLst>
                                  <p:childTnLst>
                                    <p:set>
                                      <p:cBhvr>
                                        <p:cTn id="128" dur="1" fill="hold">
                                          <p:stCondLst>
                                            <p:cond delay="0"/>
                                          </p:stCondLst>
                                        </p:cTn>
                                        <p:tgtEl>
                                          <p:spTgt spid="296"/>
                                        </p:tgtEl>
                                        <p:attrNameLst>
                                          <p:attrName>style.visibility</p:attrName>
                                        </p:attrNameLst>
                                      </p:cBhvr>
                                      <p:to>
                                        <p:strVal val="visible"/>
                                      </p:to>
                                    </p:set>
                                    <p:animEffect transition="in" filter="fade">
                                      <p:cBhvr>
                                        <p:cTn id="129" dur="500"/>
                                        <p:tgtEl>
                                          <p:spTgt spid="296"/>
                                        </p:tgtEl>
                                      </p:cBhvr>
                                    </p:animEffect>
                                  </p:childTnLst>
                                </p:cTn>
                              </p:par>
                              <p:par>
                                <p:cTn id="130" presetID="10" presetClass="exit" presetSubtype="0" fill="hold" grpId="1" nodeType="withEffect">
                                  <p:stCondLst>
                                    <p:cond delay="0"/>
                                  </p:stCondLst>
                                  <p:childTnLst>
                                    <p:animEffect transition="out" filter="fade">
                                      <p:cBhvr>
                                        <p:cTn id="131" dur="500"/>
                                        <p:tgtEl>
                                          <p:spTgt spid="297"/>
                                        </p:tgtEl>
                                      </p:cBhvr>
                                    </p:animEffect>
                                    <p:set>
                                      <p:cBhvr>
                                        <p:cTn id="132" dur="1" fill="hold">
                                          <p:stCondLst>
                                            <p:cond delay="499"/>
                                          </p:stCondLst>
                                        </p:cTn>
                                        <p:tgtEl>
                                          <p:spTgt spid="29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282" grpId="0" animBg="1"/>
      <p:bldP spid="282" grpId="1" animBg="1"/>
      <p:bldP spid="283" grpId="0" animBg="1"/>
      <p:bldP spid="283" grpId="1" animBg="1"/>
      <p:bldP spid="283" grpId="2" animBg="1"/>
      <p:bldP spid="283" grpId="3" animBg="1"/>
      <p:bldP spid="284" grpId="0" animBg="1"/>
      <p:bldP spid="284" grpId="1" animBg="1"/>
      <p:bldP spid="291" grpId="0" animBg="1"/>
      <p:bldP spid="291" grpId="1" animBg="1"/>
      <p:bldP spid="292" grpId="0" animBg="1"/>
      <p:bldP spid="292" grpId="1" animBg="1"/>
      <p:bldP spid="292" grpId="2" animBg="1"/>
      <p:bldP spid="292" grpId="3" animBg="1"/>
      <p:bldP spid="293" grpId="0"/>
      <p:bldP spid="294" grpId="0"/>
      <p:bldP spid="296" grpId="0"/>
      <p:bldP spid="297" grpId="0"/>
      <p:bldP spid="297" grpId="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Scenario walk through</a:t>
            </a:r>
            <a:endParaRPr lang="en-US" dirty="0"/>
          </a:p>
        </p:txBody>
      </p:sp>
    </p:spTree>
    <p:extLst>
      <p:ext uri="{BB962C8B-B14F-4D97-AF65-F5344CB8AC3E}">
        <p14:creationId xmlns:p14="http://schemas.microsoft.com/office/powerpoint/2010/main" val="2585491021"/>
      </p:ext>
    </p:extLst>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power of “and”</a:t>
            </a:r>
            <a:endParaRPr lang="en-US" dirty="0"/>
          </a:p>
        </p:txBody>
      </p:sp>
      <p:sp>
        <p:nvSpPr>
          <p:cNvPr id="3" name="Text Placeholder 2"/>
          <p:cNvSpPr>
            <a:spLocks noGrp="1"/>
          </p:cNvSpPr>
          <p:nvPr>
            <p:ph type="body" sz="quarter" idx="10"/>
          </p:nvPr>
        </p:nvSpPr>
        <p:spPr>
          <a:xfrm>
            <a:off x="274638" y="1212850"/>
            <a:ext cx="11887200" cy="5109091"/>
          </a:xfrm>
        </p:spPr>
        <p:txBody>
          <a:bodyPr/>
          <a:lstStyle/>
          <a:p>
            <a:r>
              <a:rPr lang="en-US" dirty="0" smtClean="0"/>
              <a:t>It’s not a choice between </a:t>
            </a:r>
            <a:r>
              <a:rPr lang="en-US" dirty="0" err="1" smtClean="0"/>
              <a:t>PaaS</a:t>
            </a:r>
            <a:r>
              <a:rPr lang="en-US" dirty="0" smtClean="0"/>
              <a:t> or IaaS or public or private</a:t>
            </a:r>
          </a:p>
          <a:p>
            <a:endParaRPr lang="en-US" dirty="0"/>
          </a:p>
          <a:p>
            <a:r>
              <a:rPr lang="en-US" dirty="0" smtClean="0"/>
              <a:t>For the rest of our careers, the future is hybrid, combining the right pieces from each</a:t>
            </a:r>
          </a:p>
          <a:p>
            <a:endParaRPr lang="en-US" dirty="0"/>
          </a:p>
          <a:p>
            <a:r>
              <a:rPr lang="en-US" dirty="0" smtClean="0"/>
              <a:t>Balance cost, agility, and legacy needs to find the patterns right for you</a:t>
            </a:r>
            <a:endParaRPr lang="en-US" dirty="0"/>
          </a:p>
        </p:txBody>
      </p:sp>
    </p:spTree>
    <p:extLst>
      <p:ext uri="{BB962C8B-B14F-4D97-AF65-F5344CB8AC3E}">
        <p14:creationId xmlns:p14="http://schemas.microsoft.com/office/powerpoint/2010/main" val="1087232233"/>
      </p:ext>
    </p:extLst>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865" y="147363"/>
            <a:ext cx="10518364" cy="1165754"/>
          </a:xfrm>
        </p:spPr>
        <p:txBody>
          <a:bodyPr anchor="ctr">
            <a:normAutofit/>
          </a:bodyPr>
          <a:lstStyle/>
          <a:p>
            <a:r>
              <a:rPr lang="en-US" dirty="0" smtClean="0">
                <a:solidFill>
                  <a:schemeClr val="tx1"/>
                </a:solidFill>
              </a:rPr>
              <a:t>Putting it together</a:t>
            </a:r>
            <a:endParaRPr lang="en-US" dirty="0">
              <a:solidFill>
                <a:schemeClr val="tx1"/>
              </a:solidFill>
            </a:endParaRPr>
          </a:p>
        </p:txBody>
      </p:sp>
      <p:sp>
        <p:nvSpPr>
          <p:cNvPr id="79" name="Content Placeholder 2"/>
          <p:cNvSpPr txBox="1">
            <a:spLocks/>
          </p:cNvSpPr>
          <p:nvPr/>
        </p:nvSpPr>
        <p:spPr>
          <a:xfrm>
            <a:off x="337490" y="4232499"/>
            <a:ext cx="3493796" cy="1794039"/>
          </a:xfrm>
          <a:prstGeom prst="rect">
            <a:avLst/>
          </a:prstGeom>
        </p:spPr>
        <p:txBody>
          <a:bodyPr vert="horz" lIns="93260" tIns="46630" rIns="93260" bIns="4663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10"/>
              </a:spcBef>
              <a:buClr>
                <a:srgbClr val="3F3F3F">
                  <a:lumMod val="60000"/>
                  <a:lumOff val="40000"/>
                </a:srgbClr>
              </a:buClr>
              <a:buNone/>
            </a:pPr>
            <a:r>
              <a:rPr lang="en-US" sz="2000" spc="-71" dirty="0">
                <a:ea typeface="Segoe UI" pitchFamily="34" charset="0"/>
                <a:cs typeface="Segoe UI" pitchFamily="34" charset="0"/>
              </a:rPr>
              <a:t>Storing data</a:t>
            </a:r>
          </a:p>
          <a:p>
            <a:pPr lvl="1">
              <a:spcBef>
                <a:spcPts val="510"/>
              </a:spcBef>
              <a:buClr>
                <a:srgbClr val="3F3F3F">
                  <a:lumMod val="60000"/>
                  <a:lumOff val="40000"/>
                </a:srgbClr>
              </a:buClr>
              <a:buFont typeface="Wingdings" pitchFamily="2" charset="2"/>
              <a:buChar char="§"/>
            </a:pPr>
            <a:r>
              <a:rPr lang="en-US" sz="1600" spc="-71" dirty="0">
                <a:ea typeface="Segoe UI" pitchFamily="34" charset="0"/>
                <a:cs typeface="Segoe UI" pitchFamily="34" charset="0"/>
              </a:rPr>
              <a:t>On premise </a:t>
            </a:r>
            <a:r>
              <a:rPr lang="en-US" sz="1600" spc="-71" dirty="0" smtClean="0">
                <a:ea typeface="Segoe UI" pitchFamily="34" charset="0"/>
                <a:cs typeface="Segoe UI" pitchFamily="34" charset="0"/>
              </a:rPr>
              <a:t>Live broadcasting using </a:t>
            </a:r>
            <a:r>
              <a:rPr lang="en-US" sz="1600" spc="-71" dirty="0">
                <a:ea typeface="Segoe UI" pitchFamily="34" charset="0"/>
                <a:cs typeface="Segoe UI" pitchFamily="34" charset="0"/>
              </a:rPr>
              <a:t>cloud for reliability</a:t>
            </a:r>
          </a:p>
          <a:p>
            <a:pPr lvl="1">
              <a:spcBef>
                <a:spcPts val="510"/>
              </a:spcBef>
              <a:buClr>
                <a:srgbClr val="3F3F3F">
                  <a:lumMod val="60000"/>
                  <a:lumOff val="40000"/>
                </a:srgbClr>
              </a:buClr>
              <a:buFont typeface="Wingdings" pitchFamily="2" charset="2"/>
              <a:buChar char="§"/>
            </a:pPr>
            <a:r>
              <a:rPr lang="en-US" sz="1600" spc="-71" dirty="0">
                <a:ea typeface="Segoe UI" pitchFamily="34" charset="0"/>
                <a:cs typeface="Segoe UI" pitchFamily="34" charset="0"/>
              </a:rPr>
              <a:t>Mobile applications using cloud for accessibility</a:t>
            </a:r>
          </a:p>
          <a:p>
            <a:pPr lvl="1">
              <a:spcBef>
                <a:spcPts val="510"/>
              </a:spcBef>
              <a:buClr>
                <a:srgbClr val="3F3F3F">
                  <a:lumMod val="60000"/>
                  <a:lumOff val="40000"/>
                </a:srgbClr>
              </a:buClr>
              <a:buFont typeface="Wingdings" pitchFamily="2" charset="2"/>
              <a:buChar char="§"/>
            </a:pPr>
            <a:r>
              <a:rPr lang="en-US" sz="1600" spc="-71" dirty="0" smtClean="0">
                <a:ea typeface="Segoe UI" pitchFamily="34" charset="0"/>
                <a:cs typeface="Segoe UI" pitchFamily="34" charset="0"/>
              </a:rPr>
              <a:t>VOD apps </a:t>
            </a:r>
            <a:r>
              <a:rPr lang="en-US" sz="1600" spc="-71" dirty="0">
                <a:ea typeface="Segoe UI" pitchFamily="34" charset="0"/>
                <a:cs typeface="Segoe UI" pitchFamily="34" charset="0"/>
              </a:rPr>
              <a:t>using </a:t>
            </a:r>
            <a:r>
              <a:rPr lang="en-US" sz="1600" spc="-71" dirty="0" smtClean="0">
                <a:ea typeface="Segoe UI" pitchFamily="34" charset="0"/>
                <a:cs typeface="Segoe UI" pitchFamily="34" charset="0"/>
              </a:rPr>
              <a:t>cloud storage </a:t>
            </a:r>
            <a:r>
              <a:rPr lang="en-US" sz="1600" spc="-71" dirty="0">
                <a:ea typeface="Segoe UI" pitchFamily="34" charset="0"/>
                <a:cs typeface="Segoe UI" pitchFamily="34" charset="0"/>
              </a:rPr>
              <a:t>for </a:t>
            </a:r>
            <a:r>
              <a:rPr lang="en-US" sz="1600" spc="-71" dirty="0" smtClean="0">
                <a:ea typeface="Segoe UI" pitchFamily="34" charset="0"/>
                <a:cs typeface="Segoe UI" pitchFamily="34" charset="0"/>
              </a:rPr>
              <a:t>data capacity</a:t>
            </a:r>
            <a:endParaRPr lang="en-US" sz="1600" spc="-71" dirty="0">
              <a:ea typeface="Segoe UI" pitchFamily="34" charset="0"/>
              <a:cs typeface="Segoe UI" pitchFamily="34" charset="0"/>
            </a:endParaRPr>
          </a:p>
        </p:txBody>
      </p:sp>
      <p:sp>
        <p:nvSpPr>
          <p:cNvPr id="81" name="Content Placeholder 2"/>
          <p:cNvSpPr txBox="1">
            <a:spLocks/>
          </p:cNvSpPr>
          <p:nvPr/>
        </p:nvSpPr>
        <p:spPr>
          <a:xfrm>
            <a:off x="356249" y="1620646"/>
            <a:ext cx="3543874" cy="1656600"/>
          </a:xfrm>
          <a:prstGeom prst="rect">
            <a:avLst/>
          </a:prstGeom>
        </p:spPr>
        <p:txBody>
          <a:bodyPr vert="horz" lIns="93260" tIns="46630" rIns="93260" bIns="4663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510"/>
              </a:spcBef>
              <a:buClr>
                <a:srgbClr val="3F3F3F">
                  <a:lumMod val="60000"/>
                  <a:lumOff val="40000"/>
                </a:srgbClr>
              </a:buClr>
              <a:buNone/>
            </a:pPr>
            <a:r>
              <a:rPr lang="en-US" sz="2000" spc="-71" dirty="0">
                <a:ea typeface="Segoe UI" pitchFamily="34" charset="0"/>
                <a:cs typeface="Segoe UI" pitchFamily="34" charset="0"/>
              </a:rPr>
              <a:t>Sharing information </a:t>
            </a:r>
          </a:p>
          <a:p>
            <a:pPr lvl="1">
              <a:spcBef>
                <a:spcPts val="510"/>
              </a:spcBef>
              <a:buClr>
                <a:srgbClr val="3F3F3F">
                  <a:lumMod val="60000"/>
                  <a:lumOff val="40000"/>
                </a:srgbClr>
              </a:buClr>
              <a:buFont typeface="Wingdings" pitchFamily="2" charset="2"/>
              <a:buChar char="§"/>
            </a:pPr>
            <a:r>
              <a:rPr lang="en-US" sz="1600" spc="-71" dirty="0">
                <a:ea typeface="Segoe UI" pitchFamily="34" charset="0"/>
                <a:cs typeface="Segoe UI" pitchFamily="34" charset="0"/>
              </a:rPr>
              <a:t>Distributing </a:t>
            </a:r>
            <a:r>
              <a:rPr lang="en-US" sz="1600" spc="-71" dirty="0" smtClean="0">
                <a:ea typeface="Segoe UI" pitchFamily="34" charset="0"/>
                <a:cs typeface="Segoe UI" pitchFamily="34" charset="0"/>
              </a:rPr>
              <a:t>media to millions subscribers</a:t>
            </a:r>
            <a:endParaRPr lang="en-US" sz="1600" spc="-71" dirty="0">
              <a:ea typeface="Segoe UI" pitchFamily="34" charset="0"/>
              <a:cs typeface="Segoe UI" pitchFamily="34" charset="0"/>
            </a:endParaRPr>
          </a:p>
          <a:p>
            <a:pPr lvl="1">
              <a:spcBef>
                <a:spcPts val="510"/>
              </a:spcBef>
              <a:buClr>
                <a:srgbClr val="3F3F3F">
                  <a:lumMod val="60000"/>
                  <a:lumOff val="40000"/>
                </a:srgbClr>
              </a:buClr>
              <a:buFont typeface="Wingdings" pitchFamily="2" charset="2"/>
              <a:buChar char="§"/>
            </a:pPr>
            <a:r>
              <a:rPr lang="en-US" sz="1600" spc="-71" dirty="0">
                <a:ea typeface="Segoe UI" pitchFamily="34" charset="0"/>
                <a:cs typeface="Segoe UI" pitchFamily="34" charset="0"/>
              </a:rPr>
              <a:t>Making data accessible </a:t>
            </a:r>
            <a:r>
              <a:rPr lang="en-US" sz="1600" spc="-71" dirty="0" smtClean="0">
                <a:ea typeface="Segoe UI" pitchFamily="34" charset="0"/>
                <a:cs typeface="Segoe UI" pitchFamily="34" charset="0"/>
              </a:rPr>
              <a:t>to more variety of devices</a:t>
            </a:r>
            <a:endParaRPr lang="en-US" sz="1600" spc="-71" dirty="0">
              <a:ea typeface="Segoe UI" pitchFamily="34" charset="0"/>
              <a:cs typeface="Segoe UI" pitchFamily="34" charset="0"/>
            </a:endParaRPr>
          </a:p>
          <a:p>
            <a:pPr lvl="1">
              <a:spcBef>
                <a:spcPts val="510"/>
              </a:spcBef>
              <a:buClr>
                <a:srgbClr val="3F3F3F">
                  <a:lumMod val="60000"/>
                  <a:lumOff val="40000"/>
                </a:srgbClr>
              </a:buClr>
              <a:buFont typeface="Wingdings" pitchFamily="2" charset="2"/>
              <a:buChar char="§"/>
            </a:pPr>
            <a:r>
              <a:rPr lang="en-US" sz="1600" spc="-71" dirty="0">
                <a:ea typeface="Segoe UI" pitchFamily="34" charset="0"/>
                <a:cs typeface="Segoe UI" pitchFamily="34" charset="0"/>
              </a:rPr>
              <a:t>Sharing </a:t>
            </a:r>
            <a:r>
              <a:rPr lang="en-US" sz="1600" spc="-71" dirty="0" smtClean="0">
                <a:ea typeface="Segoe UI" pitchFamily="34" charset="0"/>
                <a:cs typeface="Segoe UI" pitchFamily="34" charset="0"/>
              </a:rPr>
              <a:t>analytics BI data across media providers</a:t>
            </a:r>
            <a:endParaRPr lang="en-US" sz="1600" spc="-71" dirty="0">
              <a:ea typeface="Segoe UI" pitchFamily="34" charset="0"/>
              <a:cs typeface="Segoe UI" pitchFamily="34" charset="0"/>
            </a:endParaRPr>
          </a:p>
        </p:txBody>
      </p:sp>
      <p:grpSp>
        <p:nvGrpSpPr>
          <p:cNvPr id="56" name="Group 55"/>
          <p:cNvGrpSpPr/>
          <p:nvPr/>
        </p:nvGrpSpPr>
        <p:grpSpPr>
          <a:xfrm>
            <a:off x="6932536" y="2249415"/>
            <a:ext cx="2091288" cy="1458903"/>
            <a:chOff x="4857067" y="1583658"/>
            <a:chExt cx="2050468" cy="1430427"/>
          </a:xfrm>
        </p:grpSpPr>
        <p:sp useBgFill="1">
          <p:nvSpPr>
            <p:cNvPr id="10" name="Cloud 9"/>
            <p:cNvSpPr/>
            <p:nvPr/>
          </p:nvSpPr>
          <p:spPr bwMode="auto">
            <a:xfrm>
              <a:off x="4857067" y="1583658"/>
              <a:ext cx="1989152" cy="1266925"/>
            </a:xfrm>
            <a:prstGeom prst="cloud">
              <a:avLst/>
            </a:prstGeom>
            <a:ln>
              <a:solidFill>
                <a:schemeClr val="tx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solidFill>
                  <a:schemeClr val="tx1"/>
                </a:solidFill>
                <a:latin typeface="Segoe UI" pitchFamily="34" charset="0"/>
                <a:ea typeface="Segoe UI" pitchFamily="34" charset="0"/>
                <a:cs typeface="Segoe UI" pitchFamily="34" charset="0"/>
              </a:endParaRPr>
            </a:p>
          </p:txBody>
        </p:sp>
        <p:pic>
          <p:nvPicPr>
            <p:cNvPr id="84" name="Picture 6" descr="\\MAGNUM\Projects\Microsoft\Cloud Power FY12\Design\Icons\PNGs\Web Service.png"/>
            <p:cNvPicPr>
              <a:picLocks noChangeAspect="1" noChangeArrowheads="1"/>
            </p:cNvPicPr>
            <p:nvPr/>
          </p:nvPicPr>
          <p:blipFill>
            <a:blip r:embed="rId4" cstate="print">
              <a:duotone>
                <a:prstClr val="black"/>
                <a:schemeClr val="tx2">
                  <a:tint val="45000"/>
                  <a:satMod val="400000"/>
                </a:schemeClr>
              </a:duotone>
            </a:blip>
            <a:srcRect/>
            <a:stretch>
              <a:fillRect/>
            </a:stretch>
          </p:blipFill>
          <p:spPr bwMode="auto">
            <a:xfrm>
              <a:off x="5223439" y="1620301"/>
              <a:ext cx="1163618" cy="1163618"/>
            </a:xfrm>
            <a:prstGeom prst="rect">
              <a:avLst/>
            </a:prstGeom>
            <a:noFill/>
          </p:spPr>
        </p:pic>
        <p:pic>
          <p:nvPicPr>
            <p:cNvPr id="87" name="Picture 3" descr="\\MAGNUM\Projects\Microsoft\Cloud Power FY12\Design\ICONS_PNG\Confidentiality.png"/>
            <p:cNvPicPr>
              <a:picLocks noChangeAspect="1" noChangeArrowheads="1"/>
            </p:cNvPicPr>
            <p:nvPr/>
          </p:nvPicPr>
          <p:blipFill>
            <a:blip r:embed="rId5" cstate="print">
              <a:duotone>
                <a:prstClr val="black"/>
                <a:schemeClr val="tx2">
                  <a:tint val="45000"/>
                  <a:satMod val="400000"/>
                </a:schemeClr>
              </a:duotone>
            </a:blip>
            <a:srcRect/>
            <a:stretch>
              <a:fillRect/>
            </a:stretch>
          </p:blipFill>
          <p:spPr bwMode="auto">
            <a:xfrm>
              <a:off x="6103629" y="2210179"/>
              <a:ext cx="803906" cy="803906"/>
            </a:xfrm>
            <a:prstGeom prst="rect">
              <a:avLst/>
            </a:prstGeom>
            <a:noFill/>
          </p:spPr>
        </p:pic>
      </p:grpSp>
      <p:grpSp>
        <p:nvGrpSpPr>
          <p:cNvPr id="69" name="Group 68"/>
          <p:cNvGrpSpPr/>
          <p:nvPr/>
        </p:nvGrpSpPr>
        <p:grpSpPr>
          <a:xfrm>
            <a:off x="10288291" y="601662"/>
            <a:ext cx="1689168" cy="3276601"/>
            <a:chOff x="1962309" y="693740"/>
            <a:chExt cx="1656198" cy="3212647"/>
          </a:xfrm>
        </p:grpSpPr>
        <p:sp>
          <p:nvSpPr>
            <p:cNvPr id="82" name="TextBox 81"/>
            <p:cNvSpPr txBox="1"/>
            <p:nvPr/>
          </p:nvSpPr>
          <p:spPr>
            <a:xfrm>
              <a:off x="2155607" y="3393380"/>
              <a:ext cx="1462900" cy="513007"/>
            </a:xfrm>
            <a:prstGeom prst="rect">
              <a:avLst/>
            </a:prstGeom>
            <a:noFill/>
          </p:spPr>
          <p:txBody>
            <a:bodyPr wrap="square" rtlCol="0">
              <a:spAutoFit/>
            </a:bodyPr>
            <a:lstStyle/>
            <a:p>
              <a:r>
                <a:rPr lang="en-US" sz="1400" dirty="0" smtClean="0"/>
                <a:t>Content subscribers</a:t>
              </a:r>
              <a:endParaRPr lang="en-US" sz="1400" dirty="0"/>
            </a:p>
          </p:txBody>
        </p:sp>
        <p:pic>
          <p:nvPicPr>
            <p:cNvPr id="75" name="Picture 9" descr="\\MAGNUM\Projects\Microsoft\Cloud Power FY12\Design\Icons\PNGs\Branch.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1995388" y="1422252"/>
              <a:ext cx="1202768" cy="1202768"/>
            </a:xfrm>
            <a:prstGeom prst="rect">
              <a:avLst/>
            </a:prstGeom>
            <a:noFill/>
          </p:spPr>
        </p:pic>
        <p:pic>
          <p:nvPicPr>
            <p:cNvPr id="80" name="Picture 9" descr="\\MAGNUM\Projects\Microsoft\Cloud Power FY12\Design\Icons\PNGs\Branch.png"/>
            <p:cNvPicPr>
              <a:picLocks noChangeAspect="1" noChangeArrowheads="1"/>
            </p:cNvPicPr>
            <p:nvPr/>
          </p:nvPicPr>
          <p:blipFill>
            <a:blip r:embed="rId6" cstate="print">
              <a:duotone>
                <a:prstClr val="black"/>
                <a:schemeClr val="tx2">
                  <a:tint val="45000"/>
                  <a:satMod val="400000"/>
                </a:schemeClr>
              </a:duotone>
            </a:blip>
            <a:srcRect/>
            <a:stretch>
              <a:fillRect/>
            </a:stretch>
          </p:blipFill>
          <p:spPr bwMode="auto">
            <a:xfrm>
              <a:off x="1962309" y="2520440"/>
              <a:ext cx="1202768" cy="1202768"/>
            </a:xfrm>
            <a:prstGeom prst="rect">
              <a:avLst/>
            </a:prstGeom>
            <a:noFill/>
          </p:spPr>
        </p:pic>
        <p:sp>
          <p:nvSpPr>
            <p:cNvPr id="98" name="TextBox 97"/>
            <p:cNvSpPr txBox="1"/>
            <p:nvPr/>
          </p:nvSpPr>
          <p:spPr>
            <a:xfrm>
              <a:off x="1995388" y="693740"/>
              <a:ext cx="1479005" cy="935484"/>
            </a:xfrm>
            <a:prstGeom prst="rect">
              <a:avLst/>
            </a:prstGeom>
            <a:noFill/>
          </p:spPr>
          <p:txBody>
            <a:bodyPr wrap="square" rtlCol="0">
              <a:spAutoFit/>
            </a:bodyPr>
            <a:lstStyle/>
            <a:p>
              <a:r>
                <a:rPr lang="en-US" sz="1400" dirty="0" smtClean="0"/>
                <a:t>Satellite and cable media content distributors</a:t>
              </a:r>
              <a:endParaRPr lang="en-US" sz="1400" dirty="0"/>
            </a:p>
          </p:txBody>
        </p:sp>
      </p:grpSp>
      <p:grpSp>
        <p:nvGrpSpPr>
          <p:cNvPr id="65" name="Group 64"/>
          <p:cNvGrpSpPr/>
          <p:nvPr/>
        </p:nvGrpSpPr>
        <p:grpSpPr>
          <a:xfrm>
            <a:off x="5448364" y="4140209"/>
            <a:ext cx="1515757" cy="1923823"/>
            <a:chOff x="5339566" y="4130212"/>
            <a:chExt cx="1486171" cy="1886272"/>
          </a:xfrm>
        </p:grpSpPr>
        <p:pic>
          <p:nvPicPr>
            <p:cNvPr id="89" name="Picture 2" descr="\\MAGNUM\Projects\Microsoft\Cloud Power FY12\Design\ICONS_PNG\Devices.png"/>
            <p:cNvPicPr>
              <a:picLocks noChangeAspect="1" noChangeArrowheads="1"/>
            </p:cNvPicPr>
            <p:nvPr/>
          </p:nvPicPr>
          <p:blipFill>
            <a:blip r:embed="rId7" cstate="print">
              <a:duotone>
                <a:prstClr val="black"/>
                <a:schemeClr val="tx2">
                  <a:tint val="45000"/>
                  <a:satMod val="400000"/>
                </a:schemeClr>
              </a:duotone>
            </a:blip>
            <a:srcRect/>
            <a:stretch>
              <a:fillRect/>
            </a:stretch>
          </p:blipFill>
          <p:spPr bwMode="auto">
            <a:xfrm>
              <a:off x="5339566" y="4130212"/>
              <a:ext cx="1486171" cy="1486171"/>
            </a:xfrm>
            <a:prstGeom prst="rect">
              <a:avLst/>
            </a:prstGeom>
            <a:noFill/>
          </p:spPr>
        </p:pic>
        <p:sp>
          <p:nvSpPr>
            <p:cNvPr id="99" name="TextBox 98"/>
            <p:cNvSpPr txBox="1"/>
            <p:nvPr/>
          </p:nvSpPr>
          <p:spPr>
            <a:xfrm>
              <a:off x="5483194" y="5714714"/>
              <a:ext cx="1165239" cy="301770"/>
            </a:xfrm>
            <a:prstGeom prst="rect">
              <a:avLst/>
            </a:prstGeom>
            <a:noFill/>
          </p:spPr>
          <p:txBody>
            <a:bodyPr wrap="square" rtlCol="0">
              <a:spAutoFit/>
            </a:bodyPr>
            <a:lstStyle/>
            <a:p>
              <a:pPr algn="ctr"/>
              <a:r>
                <a:rPr lang="en-US" sz="1400" dirty="0"/>
                <a:t>Mobile Apps</a:t>
              </a:r>
            </a:p>
          </p:txBody>
        </p:sp>
      </p:grpSp>
      <p:grpSp>
        <p:nvGrpSpPr>
          <p:cNvPr id="64" name="Group 63"/>
          <p:cNvGrpSpPr/>
          <p:nvPr/>
        </p:nvGrpSpPr>
        <p:grpSpPr>
          <a:xfrm>
            <a:off x="4297684" y="1841662"/>
            <a:ext cx="1394381" cy="1708988"/>
            <a:chOff x="9167830" y="1569384"/>
            <a:chExt cx="1367164" cy="1675630"/>
          </a:xfrm>
        </p:grpSpPr>
        <p:pic>
          <p:nvPicPr>
            <p:cNvPr id="92" name="Picture 2" descr="\\MAGNUM\Projects\Microsoft\Cloud Power FY12\Design\ICONS_PNG\Tower.png"/>
            <p:cNvPicPr>
              <a:picLocks noChangeAspect="1" noChangeArrowheads="1"/>
            </p:cNvPicPr>
            <p:nvPr/>
          </p:nvPicPr>
          <p:blipFill>
            <a:blip r:embed="rId8" cstate="print">
              <a:duotone>
                <a:prstClr val="black"/>
                <a:schemeClr val="tx2">
                  <a:tint val="45000"/>
                  <a:satMod val="400000"/>
                </a:schemeClr>
              </a:duotone>
            </a:blip>
            <a:stretch>
              <a:fillRect/>
            </a:stretch>
          </p:blipFill>
          <p:spPr bwMode="auto">
            <a:xfrm>
              <a:off x="9167830" y="1569384"/>
              <a:ext cx="1246579" cy="1246579"/>
            </a:xfrm>
            <a:prstGeom prst="rect">
              <a:avLst/>
            </a:prstGeom>
            <a:noFill/>
          </p:spPr>
        </p:pic>
        <p:pic>
          <p:nvPicPr>
            <p:cNvPr id="91" name="Picture 2" descr="C:\Users\mitchellg\AppData\Local\Microsoft\Windows\Temporary Internet Files\Content.Outlook\DRES7FCJ\Storage_white (2).png"/>
            <p:cNvPicPr>
              <a:picLocks noChangeAspect="1" noChangeArrowheads="1"/>
            </p:cNvPicPr>
            <p:nvPr/>
          </p:nvPicPr>
          <p:blipFill>
            <a:blip r:embed="rId9" cstate="print">
              <a:duotone>
                <a:prstClr val="black"/>
                <a:schemeClr val="tx2">
                  <a:tint val="45000"/>
                  <a:satMod val="400000"/>
                </a:schemeClr>
              </a:duotone>
            </a:blip>
            <a:srcRect/>
            <a:stretch>
              <a:fillRect/>
            </a:stretch>
          </p:blipFill>
          <p:spPr bwMode="auto">
            <a:xfrm>
              <a:off x="9708047" y="2023636"/>
              <a:ext cx="826947" cy="826947"/>
            </a:xfrm>
            <a:prstGeom prst="rect">
              <a:avLst/>
            </a:prstGeom>
            <a:noFill/>
          </p:spPr>
        </p:pic>
        <p:sp>
          <p:nvSpPr>
            <p:cNvPr id="100" name="TextBox 99"/>
            <p:cNvSpPr txBox="1"/>
            <p:nvPr/>
          </p:nvSpPr>
          <p:spPr>
            <a:xfrm>
              <a:off x="9319482" y="2943245"/>
              <a:ext cx="1165239" cy="301769"/>
            </a:xfrm>
            <a:prstGeom prst="rect">
              <a:avLst/>
            </a:prstGeom>
            <a:noFill/>
          </p:spPr>
          <p:txBody>
            <a:bodyPr wrap="square" rtlCol="0">
              <a:spAutoFit/>
            </a:bodyPr>
            <a:lstStyle/>
            <a:p>
              <a:pPr algn="ctr"/>
              <a:r>
                <a:rPr lang="en-US" sz="1400" dirty="0"/>
                <a:t>On-premises</a:t>
              </a:r>
            </a:p>
          </p:txBody>
        </p:sp>
      </p:grpSp>
      <p:grpSp>
        <p:nvGrpSpPr>
          <p:cNvPr id="72" name="Group 71"/>
          <p:cNvGrpSpPr/>
          <p:nvPr/>
        </p:nvGrpSpPr>
        <p:grpSpPr>
          <a:xfrm>
            <a:off x="8325914" y="4608820"/>
            <a:ext cx="1953759" cy="1237413"/>
            <a:chOff x="7255823" y="3805993"/>
            <a:chExt cx="2458193" cy="1668804"/>
          </a:xfrm>
        </p:grpSpPr>
        <p:sp>
          <p:nvSpPr>
            <p:cNvPr id="71" name="Rectangle 70"/>
            <p:cNvSpPr/>
            <p:nvPr/>
          </p:nvSpPr>
          <p:spPr bwMode="auto">
            <a:xfrm>
              <a:off x="7255823" y="3805993"/>
              <a:ext cx="2458193" cy="1668804"/>
            </a:xfrm>
            <a:prstGeom prst="rect">
              <a:avLst/>
            </a:prstGeom>
            <a:solidFill>
              <a:srgbClr val="00518E"/>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endParaRPr lang="en-US" sz="1836" spc="-51" dirty="0" err="1">
                <a:solidFill>
                  <a:schemeClr val="tx1"/>
                </a:solidFill>
                <a:latin typeface="Segoe UI" pitchFamily="34" charset="0"/>
                <a:ea typeface="Segoe UI" pitchFamily="34" charset="0"/>
                <a:cs typeface="Segoe UI" pitchFamily="34" charset="0"/>
              </a:endParaRPr>
            </a:p>
          </p:txBody>
        </p:sp>
        <p:pic>
          <p:nvPicPr>
            <p:cNvPr id="101" name="Picture 100"/>
            <p:cNvPicPr>
              <a:picLocks noChangeAspect="1"/>
            </p:cNvPicPr>
            <p:nvPr/>
          </p:nvPicPr>
          <p:blipFill rotWithShape="1">
            <a:blip r:embed="rId10" cstate="print">
              <a:extLst>
                <a:ext uri="{28A0092B-C50C-407E-A947-70E740481C1C}">
                  <a14:useLocalDpi xmlns:a14="http://schemas.microsoft.com/office/drawing/2010/main" val="0"/>
                </a:ext>
              </a:extLst>
            </a:blip>
            <a:srcRect l="-16556" r="-17824" b="-6828"/>
            <a:stretch/>
          </p:blipFill>
          <p:spPr>
            <a:xfrm>
              <a:off x="8608954" y="3899335"/>
              <a:ext cx="842397" cy="681189"/>
            </a:xfrm>
            <a:prstGeom prst="rect">
              <a:avLst/>
            </a:prstGeom>
          </p:spPr>
        </p:pic>
        <p:pic>
          <p:nvPicPr>
            <p:cNvPr id="102" name="Picture 101"/>
            <p:cNvPicPr>
              <a:picLocks noChangeAspect="1"/>
            </p:cNvPicPr>
            <p:nvPr/>
          </p:nvPicPr>
          <p:blipFill rotWithShape="1">
            <a:blip r:embed="rId11" cstate="print">
              <a:extLst>
                <a:ext uri="{28A0092B-C50C-407E-A947-70E740481C1C}">
                  <a14:useLocalDpi xmlns:a14="http://schemas.microsoft.com/office/drawing/2010/main" val="0"/>
                </a:ext>
              </a:extLst>
            </a:blip>
            <a:srcRect t="-1" r="-9452" b="-4026"/>
            <a:stretch/>
          </p:blipFill>
          <p:spPr>
            <a:xfrm>
              <a:off x="7636067" y="3963023"/>
              <a:ext cx="636304" cy="617501"/>
            </a:xfrm>
            <a:prstGeom prst="rect">
              <a:avLst/>
            </a:prstGeom>
          </p:spPr>
        </p:pic>
        <p:pic>
          <p:nvPicPr>
            <p:cNvPr id="103" name="Picture 102"/>
            <p:cNvPicPr>
              <a:picLocks noChangeAspect="1"/>
            </p:cNvPicPr>
            <p:nvPr/>
          </p:nvPicPr>
          <p:blipFill rotWithShape="1">
            <a:blip r:embed="rId12" cstate="print">
              <a:extLst>
                <a:ext uri="{28A0092B-C50C-407E-A947-70E740481C1C}">
                  <a14:useLocalDpi xmlns:a14="http://schemas.microsoft.com/office/drawing/2010/main" val="0"/>
                </a:ext>
              </a:extLst>
            </a:blip>
            <a:srcRect t="-1" r="1153" b="-4317"/>
            <a:stretch/>
          </p:blipFill>
          <p:spPr>
            <a:xfrm>
              <a:off x="7604637" y="4731710"/>
              <a:ext cx="655859" cy="675721"/>
            </a:xfrm>
            <a:prstGeom prst="rect">
              <a:avLst/>
            </a:prstGeom>
          </p:spPr>
        </p:pic>
        <p:pic>
          <p:nvPicPr>
            <p:cNvPr id="104" name="Picture 103"/>
            <p:cNvPicPr>
              <a:picLocks noChangeAspect="1"/>
            </p:cNvPicPr>
            <p:nvPr/>
          </p:nvPicPr>
          <p:blipFill rotWithShape="1">
            <a:blip r:embed="rId13" cstate="print">
              <a:extLst>
                <a:ext uri="{28A0092B-C50C-407E-A947-70E740481C1C}">
                  <a14:useLocalDpi xmlns:a14="http://schemas.microsoft.com/office/drawing/2010/main" val="0"/>
                </a:ext>
              </a:extLst>
            </a:blip>
            <a:srcRect l="-11712" t="-1" r="-11019" b="-19481"/>
            <a:stretch/>
          </p:blipFill>
          <p:spPr>
            <a:xfrm>
              <a:off x="8754045" y="4668677"/>
              <a:ext cx="697306" cy="801785"/>
            </a:xfrm>
            <a:prstGeom prst="rect">
              <a:avLst/>
            </a:prstGeom>
          </p:spPr>
        </p:pic>
      </p:grpSp>
      <p:cxnSp>
        <p:nvCxnSpPr>
          <p:cNvPr id="109" name="Straight Arrow Connector 108"/>
          <p:cNvCxnSpPr/>
          <p:nvPr/>
        </p:nvCxnSpPr>
        <p:spPr>
          <a:xfrm flipV="1">
            <a:off x="5925138" y="2687448"/>
            <a:ext cx="695546"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p:nvPr/>
        </p:nvCxnSpPr>
        <p:spPr>
          <a:xfrm flipV="1">
            <a:off x="6620685" y="3587594"/>
            <a:ext cx="361997" cy="452325"/>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3" name="Straight Arrow Connector 112"/>
          <p:cNvCxnSpPr/>
          <p:nvPr/>
        </p:nvCxnSpPr>
        <p:spPr>
          <a:xfrm flipH="1" flipV="1">
            <a:off x="8492985" y="3813757"/>
            <a:ext cx="338969" cy="496183"/>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V="1">
            <a:off x="9196817" y="2674750"/>
            <a:ext cx="695546" cy="1"/>
          </a:xfrm>
          <a:prstGeom prst="straightConnector1">
            <a:avLst/>
          </a:prstGeom>
          <a:ln>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762594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500"/>
                                        <p:tgtEl>
                                          <p:spTgt spid="8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9"/>
                                        </p:tgtEl>
                                        <p:attrNameLst>
                                          <p:attrName>style.visibility</p:attrName>
                                        </p:attrNameLst>
                                      </p:cBhvr>
                                      <p:to>
                                        <p:strVal val="visible"/>
                                      </p:to>
                                    </p:set>
                                    <p:animEffect transition="in" filter="fade">
                                      <p:cBhvr>
                                        <p:cTn id="12" dur="500"/>
                                        <p:tgtEl>
                                          <p:spTgt spid="7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fade">
                                      <p:cBhvr>
                                        <p:cTn id="17" dur="500"/>
                                        <p:tgtEl>
                                          <p:spTgt spid="56"/>
                                        </p:tgtEl>
                                      </p:cBhvr>
                                    </p:animEffect>
                                  </p:childTnLst>
                                </p:cTn>
                              </p:par>
                              <p:par>
                                <p:cTn id="18" presetID="10" presetClass="entr" presetSubtype="0" fill="hold" nodeType="withEffect">
                                  <p:stCondLst>
                                    <p:cond delay="0"/>
                                  </p:stCondLst>
                                  <p:childTnLst>
                                    <p:set>
                                      <p:cBhvr>
                                        <p:cTn id="19" dur="1" fill="hold">
                                          <p:stCondLst>
                                            <p:cond delay="0"/>
                                          </p:stCondLst>
                                        </p:cTn>
                                        <p:tgtEl>
                                          <p:spTgt spid="109"/>
                                        </p:tgtEl>
                                        <p:attrNameLst>
                                          <p:attrName>style.visibility</p:attrName>
                                        </p:attrNameLst>
                                      </p:cBhvr>
                                      <p:to>
                                        <p:strVal val="visible"/>
                                      </p:to>
                                    </p:set>
                                    <p:animEffect transition="in" filter="fade">
                                      <p:cBhvr>
                                        <p:cTn id="20" dur="500"/>
                                        <p:tgtEl>
                                          <p:spTgt spid="109"/>
                                        </p:tgtEl>
                                      </p:cBhvr>
                                    </p:animEffect>
                                  </p:childTnLst>
                                </p:cTn>
                              </p:par>
                              <p:par>
                                <p:cTn id="21" presetID="10" presetClass="entr" presetSubtype="0" fill="hold" nodeType="withEffect">
                                  <p:stCondLst>
                                    <p:cond delay="0"/>
                                  </p:stCondLst>
                                  <p:childTnLst>
                                    <p:set>
                                      <p:cBhvr>
                                        <p:cTn id="22" dur="1" fill="hold">
                                          <p:stCondLst>
                                            <p:cond delay="0"/>
                                          </p:stCondLst>
                                        </p:cTn>
                                        <p:tgtEl>
                                          <p:spTgt spid="64"/>
                                        </p:tgtEl>
                                        <p:attrNameLst>
                                          <p:attrName>style.visibility</p:attrName>
                                        </p:attrNameLst>
                                      </p:cBhvr>
                                      <p:to>
                                        <p:strVal val="visible"/>
                                      </p:to>
                                    </p:set>
                                    <p:animEffect transition="in" filter="fade">
                                      <p:cBhvr>
                                        <p:cTn id="23" dur="500"/>
                                        <p:tgtEl>
                                          <p:spTgt spid="64"/>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fade">
                                      <p:cBhvr>
                                        <p:cTn id="28" dur="500"/>
                                        <p:tgtEl>
                                          <p:spTgt spid="69"/>
                                        </p:tgtEl>
                                      </p:cBhvr>
                                    </p:animEffect>
                                  </p:childTnLst>
                                </p:cTn>
                              </p:par>
                              <p:par>
                                <p:cTn id="29" presetID="10" presetClass="entr" presetSubtype="0" fill="hold" nodeType="withEffect">
                                  <p:stCondLst>
                                    <p:cond delay="0"/>
                                  </p:stCondLst>
                                  <p:childTnLst>
                                    <p:set>
                                      <p:cBhvr>
                                        <p:cTn id="30" dur="1" fill="hold">
                                          <p:stCondLst>
                                            <p:cond delay="0"/>
                                          </p:stCondLst>
                                        </p:cTn>
                                        <p:tgtEl>
                                          <p:spTgt spid="116"/>
                                        </p:tgtEl>
                                        <p:attrNameLst>
                                          <p:attrName>style.visibility</p:attrName>
                                        </p:attrNameLst>
                                      </p:cBhvr>
                                      <p:to>
                                        <p:strVal val="visible"/>
                                      </p:to>
                                    </p:set>
                                    <p:animEffect transition="in" filter="fade">
                                      <p:cBhvr>
                                        <p:cTn id="31" dur="500"/>
                                        <p:tgtEl>
                                          <p:spTgt spid="116"/>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11"/>
                                        </p:tgtEl>
                                        <p:attrNameLst>
                                          <p:attrName>style.visibility</p:attrName>
                                        </p:attrNameLst>
                                      </p:cBhvr>
                                      <p:to>
                                        <p:strVal val="visible"/>
                                      </p:to>
                                    </p:set>
                                    <p:animEffect transition="in" filter="fade">
                                      <p:cBhvr>
                                        <p:cTn id="36" dur="500"/>
                                        <p:tgtEl>
                                          <p:spTgt spid="111"/>
                                        </p:tgtEl>
                                      </p:cBhvr>
                                    </p:animEffect>
                                  </p:childTnLst>
                                </p:cTn>
                              </p:par>
                              <p:par>
                                <p:cTn id="37" presetID="10" presetClass="entr" presetSubtype="0" fill="hold" nodeType="withEffect">
                                  <p:stCondLst>
                                    <p:cond delay="0"/>
                                  </p:stCondLst>
                                  <p:childTnLst>
                                    <p:set>
                                      <p:cBhvr>
                                        <p:cTn id="38" dur="1" fill="hold">
                                          <p:stCondLst>
                                            <p:cond delay="0"/>
                                          </p:stCondLst>
                                        </p:cTn>
                                        <p:tgtEl>
                                          <p:spTgt spid="65"/>
                                        </p:tgtEl>
                                        <p:attrNameLst>
                                          <p:attrName>style.visibility</p:attrName>
                                        </p:attrNameLst>
                                      </p:cBhvr>
                                      <p:to>
                                        <p:strVal val="visible"/>
                                      </p:to>
                                    </p:set>
                                    <p:animEffect transition="in" filter="fade">
                                      <p:cBhvr>
                                        <p:cTn id="39" dur="500"/>
                                        <p:tgtEl>
                                          <p:spTgt spid="65"/>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13"/>
                                        </p:tgtEl>
                                        <p:attrNameLst>
                                          <p:attrName>style.visibility</p:attrName>
                                        </p:attrNameLst>
                                      </p:cBhvr>
                                      <p:to>
                                        <p:strVal val="visible"/>
                                      </p:to>
                                    </p:set>
                                    <p:animEffect transition="in" filter="fade">
                                      <p:cBhvr>
                                        <p:cTn id="44" dur="500"/>
                                        <p:tgtEl>
                                          <p:spTgt spid="113"/>
                                        </p:tgtEl>
                                      </p:cBhvr>
                                    </p:animEffect>
                                  </p:childTnLst>
                                </p:cTn>
                              </p:par>
                              <p:par>
                                <p:cTn id="45" presetID="10" presetClass="entr" presetSubtype="0" fill="hold" nodeType="withEffect">
                                  <p:stCondLst>
                                    <p:cond delay="0"/>
                                  </p:stCondLst>
                                  <p:childTnLst>
                                    <p:set>
                                      <p:cBhvr>
                                        <p:cTn id="46" dur="1" fill="hold">
                                          <p:stCondLst>
                                            <p:cond delay="0"/>
                                          </p:stCondLst>
                                        </p:cTn>
                                        <p:tgtEl>
                                          <p:spTgt spid="72"/>
                                        </p:tgtEl>
                                        <p:attrNameLst>
                                          <p:attrName>style.visibility</p:attrName>
                                        </p:attrNameLst>
                                      </p:cBhvr>
                                      <p:to>
                                        <p:strVal val="visible"/>
                                      </p:to>
                                    </p:set>
                                    <p:animEffect transition="in" filter="fade">
                                      <p:cBhvr>
                                        <p:cTn id="47"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Private 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7" name="Rectangle 36"/>
          <p:cNvSpPr/>
          <p:nvPr/>
        </p:nvSpPr>
        <p:spPr bwMode="auto">
          <a:xfrm>
            <a:off x="1620567"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Rectangle 37"/>
          <p:cNvSpPr/>
          <p:nvPr/>
        </p:nvSpPr>
        <p:spPr bwMode="auto">
          <a:xfrm>
            <a:off x="1615823" y="2833346"/>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9" name="Rectangle 38"/>
          <p:cNvSpPr/>
          <p:nvPr/>
        </p:nvSpPr>
        <p:spPr bwMode="auto">
          <a:xfrm>
            <a:off x="1620567" y="3464830"/>
            <a:ext cx="1700695" cy="425675"/>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933938" y="3731548"/>
            <a:ext cx="4757821" cy="1305645"/>
          </a:xfrm>
          <a:prstGeom prst="wedgeRectCallout">
            <a:avLst>
              <a:gd name="adj1" fmla="val -18282"/>
              <a:gd name="adj2" fmla="val -134158"/>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dirty="0">
                <a:solidFill>
                  <a:srgbClr val="000000"/>
                </a:solidFill>
              </a:rPr>
              <a:t>“Too costly to run this myself, and I’ve made too many customizations”</a:t>
            </a:r>
          </a:p>
          <a:p>
            <a:pPr algn="ctr" defTabSz="932290" fontAlgn="base">
              <a:spcBef>
                <a:spcPct val="0"/>
              </a:spcBef>
              <a:spcAft>
                <a:spcPct val="0"/>
              </a:spcAft>
            </a:pPr>
            <a:endParaRPr lang="en-US" sz="1836" spc="-51" dirty="0" err="1">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0" name="Rectangle 29"/>
          <p:cNvSpPr/>
          <p:nvPr/>
        </p:nvSpPr>
        <p:spPr bwMode="auto">
          <a:xfrm>
            <a:off x="1615823"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1620567" y="4627350"/>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852689379"/>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39392E-6 -3.59056E-6 L 0.32321 0.00046 " pathEditMode="relative" rAng="0" ptsTypes="AA">
                                      <p:cBhvr>
                                        <p:cTn id="6" dur="2000" fill="hold"/>
                                        <p:tgtEl>
                                          <p:spTgt spid="37"/>
                                        </p:tgtEl>
                                        <p:attrNameLst>
                                          <p:attrName>ppt_x</p:attrName>
                                          <p:attrName>ppt_y</p:attrName>
                                        </p:attrNameLst>
                                      </p:cBhvr>
                                      <p:rCtr x="16160" y="23"/>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Text Placeholder 2"/>
          <p:cNvSpPr>
            <a:spLocks noGrp="1"/>
          </p:cNvSpPr>
          <p:nvPr>
            <p:ph type="body" sz="quarter" idx="10"/>
          </p:nvPr>
        </p:nvSpPr>
        <p:spPr>
          <a:xfrm>
            <a:off x="274638" y="1212850"/>
            <a:ext cx="11887200" cy="4124206"/>
          </a:xfrm>
        </p:spPr>
        <p:txBody>
          <a:bodyPr/>
          <a:lstStyle/>
          <a:p>
            <a:r>
              <a:rPr lang="en-US" dirty="0" smtClean="0"/>
              <a:t>Defining the space</a:t>
            </a:r>
          </a:p>
          <a:p>
            <a:r>
              <a:rPr lang="en-US" dirty="0" smtClean="0"/>
              <a:t>What is hybrid cloud?</a:t>
            </a:r>
          </a:p>
          <a:p>
            <a:r>
              <a:rPr lang="en-US" dirty="0" smtClean="0"/>
              <a:t>Hybrid app patterns</a:t>
            </a:r>
          </a:p>
          <a:p>
            <a:r>
              <a:rPr lang="en-US" dirty="0" smtClean="0"/>
              <a:t>Hybrid infra patterns</a:t>
            </a:r>
          </a:p>
          <a:p>
            <a:r>
              <a:rPr lang="en-US" dirty="0" smtClean="0"/>
              <a:t>Scenario walk through</a:t>
            </a:r>
          </a:p>
          <a:p>
            <a:endParaRPr lang="en-US" dirty="0" smtClean="0"/>
          </a:p>
        </p:txBody>
      </p:sp>
    </p:spTree>
    <p:extLst>
      <p:ext uri="{BB962C8B-B14F-4D97-AF65-F5344CB8AC3E}">
        <p14:creationId xmlns:p14="http://schemas.microsoft.com/office/powerpoint/2010/main" val="2470508502"/>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Private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8" name="Rectangle 37"/>
          <p:cNvSpPr/>
          <p:nvPr/>
        </p:nvSpPr>
        <p:spPr bwMode="auto">
          <a:xfrm>
            <a:off x="1615823" y="2844815"/>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9" name="Rectangle 38"/>
          <p:cNvSpPr/>
          <p:nvPr/>
        </p:nvSpPr>
        <p:spPr bwMode="auto">
          <a:xfrm>
            <a:off x="1620567"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5895992" y="5461981"/>
            <a:ext cx="4757821" cy="1095692"/>
          </a:xfrm>
          <a:prstGeom prst="wedgeRectCallout">
            <a:avLst>
              <a:gd name="adj1" fmla="val 6030"/>
              <a:gd name="adj2" fmla="val -246108"/>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a:r>
              <a:rPr lang="en-US" sz="1836" dirty="0" smtClean="0">
                <a:solidFill>
                  <a:srgbClr val="000000"/>
                </a:solidFill>
              </a:rPr>
              <a:t>“Media encoding is a commodity service </a:t>
            </a:r>
            <a:r>
              <a:rPr lang="en-US" sz="1836" dirty="0">
                <a:solidFill>
                  <a:srgbClr val="000000"/>
                </a:solidFill>
              </a:rPr>
              <a:t>– </a:t>
            </a:r>
            <a:r>
              <a:rPr lang="en-US" sz="1836" dirty="0" smtClean="0">
                <a:solidFill>
                  <a:srgbClr val="000000"/>
                </a:solidFill>
              </a:rPr>
              <a:t>it’s a compute intensive task that is cheaper </a:t>
            </a:r>
            <a:r>
              <a:rPr lang="en-US" sz="1836" dirty="0">
                <a:solidFill>
                  <a:srgbClr val="000000"/>
                </a:solidFill>
              </a:rPr>
              <a:t>for someone else to </a:t>
            </a:r>
            <a:r>
              <a:rPr lang="en-US" sz="1836" dirty="0" smtClean="0">
                <a:solidFill>
                  <a:srgbClr val="000000"/>
                </a:solidFill>
              </a:rPr>
              <a:t>run”</a:t>
            </a:r>
            <a:endParaRPr lang="en-US" sz="1836" dirty="0">
              <a:solidFill>
                <a:srgbClr val="000000"/>
              </a:solidFill>
            </a:endParaRPr>
          </a:p>
        </p:txBody>
      </p:sp>
      <p:sp>
        <p:nvSpPr>
          <p:cNvPr id="30" name="Rectangle 29"/>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1615823"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1620567" y="4627350"/>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647049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55221E-6 -3.6995E-6 L 0.48813 -0.00385 " pathEditMode="relative" rAng="0" ptsTypes="AA">
                                      <p:cBhvr>
                                        <p:cTn id="6" dur="2000" fill="hold"/>
                                        <p:tgtEl>
                                          <p:spTgt spid="38"/>
                                        </p:tgtEl>
                                        <p:attrNameLst>
                                          <p:attrName>ppt_x</p:attrName>
                                          <p:attrName>ppt_y</p:attrName>
                                        </p:attrNameLst>
                                      </p:cBhvr>
                                      <p:rCtr x="24406" y="-204"/>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Private 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Rectangle 35"/>
          <p:cNvSpPr/>
          <p:nvPr/>
        </p:nvSpPr>
        <p:spPr bwMode="auto">
          <a:xfrm>
            <a:off x="1615823"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120575" y="5560693"/>
            <a:ext cx="4757821" cy="1095692"/>
          </a:xfrm>
          <a:prstGeom prst="wedgeRectCallout">
            <a:avLst>
              <a:gd name="adj1" fmla="val 40219"/>
              <a:gd name="adj2" fmla="val -197422"/>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a:r>
              <a:rPr lang="en-US" sz="1836" dirty="0">
                <a:solidFill>
                  <a:srgbClr val="000000"/>
                </a:solidFill>
              </a:rPr>
              <a:t>“I </a:t>
            </a:r>
            <a:r>
              <a:rPr lang="en-US" sz="1836" dirty="0" smtClean="0">
                <a:solidFill>
                  <a:srgbClr val="000000"/>
                </a:solidFill>
              </a:rPr>
              <a:t>wish I could use elasticity and the scalability of the cloud when broadcasting major events in live mode.”</a:t>
            </a:r>
            <a:endParaRPr lang="en-US" sz="1836" dirty="0">
              <a:solidFill>
                <a:srgbClr val="000000"/>
              </a:solidFill>
            </a:endParaRPr>
          </a:p>
        </p:txBody>
      </p:sp>
      <p:sp>
        <p:nvSpPr>
          <p:cNvPr id="30" name="Rectangle 29"/>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7673442" y="285475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1621942"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Rectangle 42"/>
          <p:cNvSpPr/>
          <p:nvPr/>
        </p:nvSpPr>
        <p:spPr bwMode="auto">
          <a:xfrm>
            <a:off x="1620567" y="4627350"/>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380059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grpId="0" nodeType="withEffect">
                                  <p:stCondLst>
                                    <p:cond delay="0"/>
                                  </p:stCondLst>
                                  <p:childTnLst>
                                    <p:animMotion origin="layout" path="M 9.57365E-7 -4.33046E-6 L 0.48506 0.0084 " pathEditMode="relative" rAng="0" ptsTypes="AA">
                                      <p:cBhvr>
                                        <p:cTn id="6" dur="2000" fill="hold"/>
                                        <p:tgtEl>
                                          <p:spTgt spid="32"/>
                                        </p:tgtEl>
                                        <p:attrNameLst>
                                          <p:attrName>ppt_x</p:attrName>
                                          <p:attrName>ppt_y</p:attrName>
                                        </p:attrNameLst>
                                      </p:cBhvr>
                                      <p:rCtr x="24253" y="409"/>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32"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Private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6" name="Rectangle 35"/>
          <p:cNvSpPr/>
          <p:nvPr/>
        </p:nvSpPr>
        <p:spPr bwMode="auto">
          <a:xfrm>
            <a:off x="1615823"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120575" y="5560693"/>
            <a:ext cx="4757821" cy="1095692"/>
          </a:xfrm>
          <a:prstGeom prst="wedgeRectCallout">
            <a:avLst>
              <a:gd name="adj1" fmla="val 72181"/>
              <a:gd name="adj2" fmla="val -142088"/>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a:r>
              <a:rPr lang="en-US" sz="1836" dirty="0">
                <a:solidFill>
                  <a:srgbClr val="000000"/>
                </a:solidFill>
              </a:rPr>
              <a:t>“I can’t afford to keep </a:t>
            </a:r>
            <a:r>
              <a:rPr lang="en-US" sz="1836" dirty="0" smtClean="0">
                <a:solidFill>
                  <a:srgbClr val="000000"/>
                </a:solidFill>
              </a:rPr>
              <a:t>extending and </a:t>
            </a:r>
            <a:r>
              <a:rPr lang="en-US" sz="1836" dirty="0">
                <a:solidFill>
                  <a:srgbClr val="000000"/>
                </a:solidFill>
              </a:rPr>
              <a:t>maintaining </a:t>
            </a:r>
            <a:r>
              <a:rPr lang="en-US" sz="1836" dirty="0" smtClean="0">
                <a:solidFill>
                  <a:srgbClr val="000000"/>
                </a:solidFill>
              </a:rPr>
              <a:t>this SAN storage. </a:t>
            </a:r>
            <a:r>
              <a:rPr lang="en-US" sz="1836" dirty="0">
                <a:solidFill>
                  <a:srgbClr val="000000"/>
                </a:solidFill>
              </a:rPr>
              <a:t>I’m going to </a:t>
            </a:r>
            <a:r>
              <a:rPr lang="en-US" sz="1836" dirty="0" smtClean="0">
                <a:solidFill>
                  <a:srgbClr val="000000"/>
                </a:solidFill>
              </a:rPr>
              <a:t>offload it to the cloud.”</a:t>
            </a:r>
            <a:endParaRPr lang="en-US" sz="1836" dirty="0">
              <a:solidFill>
                <a:srgbClr val="000000"/>
              </a:solidFill>
            </a:endParaRPr>
          </a:p>
        </p:txBody>
      </p:sp>
      <p:sp>
        <p:nvSpPr>
          <p:cNvPr id="30" name="Rectangle 29"/>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1" name="Rectangle 30"/>
          <p:cNvSpPr/>
          <p:nvPr/>
        </p:nvSpPr>
        <p:spPr bwMode="auto">
          <a:xfrm>
            <a:off x="7673442" y="285475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7678186"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Rectangle 42"/>
          <p:cNvSpPr/>
          <p:nvPr/>
        </p:nvSpPr>
        <p:spPr bwMode="auto">
          <a:xfrm>
            <a:off x="1620567" y="4627350"/>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23663228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55221E-6 1.11212E-6 L 0.65101 -0.00431 " pathEditMode="relative" rAng="0" ptsTypes="AA">
                                      <p:cBhvr>
                                        <p:cTn id="6" dur="2000" fill="hold"/>
                                        <p:tgtEl>
                                          <p:spTgt spid="36"/>
                                        </p:tgtEl>
                                        <p:attrNameLst>
                                          <p:attrName>ppt_x</p:attrName>
                                          <p:attrName>ppt_y</p:attrName>
                                        </p:attrNameLst>
                                      </p:cBhvr>
                                      <p:rCtr x="32550" y="-227"/>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Private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3" name="Rectangle 32"/>
          <p:cNvSpPr/>
          <p:nvPr/>
        </p:nvSpPr>
        <p:spPr bwMode="auto">
          <a:xfrm>
            <a:off x="1620567" y="4627350"/>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120574" y="5615254"/>
            <a:ext cx="5464200" cy="1041131"/>
          </a:xfrm>
          <a:prstGeom prst="wedgeRectCallout">
            <a:avLst>
              <a:gd name="adj1" fmla="val -38626"/>
              <a:gd name="adj2" fmla="val -98511"/>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a:r>
              <a:rPr lang="en-US" sz="1836" dirty="0">
                <a:solidFill>
                  <a:srgbClr val="000000"/>
                </a:solidFill>
              </a:rPr>
              <a:t>“I want a way to securely expose DRM protected media assets to my intranet users and keep the media content heavily encrypted.”</a:t>
            </a:r>
          </a:p>
        </p:txBody>
      </p:sp>
      <p:sp>
        <p:nvSpPr>
          <p:cNvPr id="40" name="Rectangle 39"/>
          <p:cNvSpPr/>
          <p:nvPr/>
        </p:nvSpPr>
        <p:spPr bwMode="auto">
          <a:xfrm>
            <a:off x="9699142"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Rectangle 43"/>
          <p:cNvSpPr/>
          <p:nvPr/>
        </p:nvSpPr>
        <p:spPr bwMode="auto">
          <a:xfrm>
            <a:off x="7678186"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ectangle 44"/>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Rectangle 45"/>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7" name="Rectangle 46"/>
          <p:cNvSpPr/>
          <p:nvPr/>
        </p:nvSpPr>
        <p:spPr bwMode="auto">
          <a:xfrm>
            <a:off x="7673442" y="285475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318788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8.10107E-7 1.11111E-6 L 0.15994 0.00764 " pathEditMode="relative" rAng="0" ptsTypes="AA">
                                      <p:cBhvr>
                                        <p:cTn id="6" dur="2000" fill="hold"/>
                                        <p:tgtEl>
                                          <p:spTgt spid="33"/>
                                        </p:tgtEl>
                                        <p:attrNameLst>
                                          <p:attrName>ppt_x</p:attrName>
                                          <p:attrName>ppt_y</p:attrName>
                                        </p:attrNameLst>
                                      </p:cBhvr>
                                      <p:rCtr x="7997" y="37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Private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4" name="Rectangle 33"/>
          <p:cNvSpPr/>
          <p:nvPr/>
        </p:nvSpPr>
        <p:spPr bwMode="auto">
          <a:xfrm>
            <a:off x="1615823" y="507912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120574" y="5841042"/>
            <a:ext cx="5464200" cy="815343"/>
          </a:xfrm>
          <a:prstGeom prst="wedgeRectCallout">
            <a:avLst>
              <a:gd name="adj1" fmla="val 55599"/>
              <a:gd name="adj2" fmla="val -104768"/>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r>
              <a:rPr lang="en-US" sz="1836" dirty="0">
                <a:solidFill>
                  <a:srgbClr val="000000"/>
                </a:solidFill>
              </a:rPr>
              <a:t>“I wish I had access to </a:t>
            </a:r>
            <a:r>
              <a:rPr lang="en-US" sz="1836" dirty="0" smtClean="0">
                <a:solidFill>
                  <a:srgbClr val="000000"/>
                </a:solidFill>
              </a:rPr>
              <a:t>analytics of media usage to better direct my Ads and channel programming.”</a:t>
            </a:r>
            <a:endParaRPr lang="en-US" sz="1836" dirty="0">
              <a:solidFill>
                <a:srgbClr val="000000"/>
              </a:solidFill>
            </a:endParaRPr>
          </a:p>
        </p:txBody>
      </p:sp>
      <p:sp>
        <p:nvSpPr>
          <p:cNvPr id="32" name="Rectangle 31"/>
          <p:cNvSpPr/>
          <p:nvPr/>
        </p:nvSpPr>
        <p:spPr bwMode="auto">
          <a:xfrm>
            <a:off x="9699142"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0" name="Rectangle 39"/>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3" name="Rectangle 42"/>
          <p:cNvSpPr/>
          <p:nvPr/>
        </p:nvSpPr>
        <p:spPr bwMode="auto">
          <a:xfrm>
            <a:off x="7678186"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Rectangle 43"/>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ectangle 44"/>
          <p:cNvSpPr/>
          <p:nvPr/>
        </p:nvSpPr>
        <p:spPr bwMode="auto">
          <a:xfrm>
            <a:off x="3603142" y="468478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Rectangle 45"/>
          <p:cNvSpPr/>
          <p:nvPr/>
        </p:nvSpPr>
        <p:spPr bwMode="auto">
          <a:xfrm>
            <a:off x="7673442" y="285475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30580011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1.53686E-6 -2.22222E-6 L 0.65004 -0.0037 " pathEditMode="relative" rAng="0" ptsTypes="AA">
                                      <p:cBhvr>
                                        <p:cTn id="6" dur="2000" fill="hold"/>
                                        <p:tgtEl>
                                          <p:spTgt spid="34"/>
                                        </p:tgtEl>
                                        <p:attrNameLst>
                                          <p:attrName>ppt_x</p:attrName>
                                          <p:attrName>ppt_y</p:attrName>
                                        </p:attrNameLst>
                                      </p:cBhvr>
                                      <p:rCtr x="32495" y="-185"/>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bwMode="auto">
          <a:xfrm>
            <a:off x="9584775" y="4051709"/>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8" name="Rectangle 47"/>
          <p:cNvSpPr/>
          <p:nvPr/>
        </p:nvSpPr>
        <p:spPr bwMode="auto">
          <a:xfrm>
            <a:off x="9584776" y="2029884"/>
            <a:ext cx="1916997" cy="1916998"/>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4" name="Title 3"/>
          <p:cNvSpPr>
            <a:spLocks noGrp="1"/>
          </p:cNvSpPr>
          <p:nvPr>
            <p:ph type="title"/>
          </p:nvPr>
        </p:nvSpPr>
        <p:spPr>
          <a:xfrm>
            <a:off x="531948" y="233151"/>
            <a:ext cx="11370961" cy="762786"/>
          </a:xfrm>
        </p:spPr>
        <p:txBody>
          <a:bodyPr/>
          <a:lstStyle/>
          <a:p>
            <a:r>
              <a:rPr lang="en-US" dirty="0" smtClean="0">
                <a:solidFill>
                  <a:schemeClr val="tx1"/>
                </a:solidFill>
              </a:rPr>
              <a:t>Example scenario - media broadcaster</a:t>
            </a:r>
            <a:endParaRPr lang="en-US" dirty="0">
              <a:solidFill>
                <a:schemeClr val="tx1"/>
              </a:solidFill>
            </a:endParaRPr>
          </a:p>
        </p:txBody>
      </p:sp>
      <p:grpSp>
        <p:nvGrpSpPr>
          <p:cNvPr id="2" name="Group 1"/>
          <p:cNvGrpSpPr/>
          <p:nvPr/>
        </p:nvGrpSpPr>
        <p:grpSpPr>
          <a:xfrm>
            <a:off x="1497200" y="2053656"/>
            <a:ext cx="3938891" cy="3944439"/>
            <a:chOff x="7863969" y="2002276"/>
            <a:chExt cx="3348544" cy="3353260"/>
          </a:xfrm>
        </p:grpSpPr>
        <p:sp>
          <p:nvSpPr>
            <p:cNvPr id="6" name="Rectangle 5"/>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7" name="Rectangle 6"/>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8" name="Rectangle 7"/>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9" name="Rectangle 8"/>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grpSp>
        <p:nvGrpSpPr>
          <p:cNvPr id="14" name="Group 13"/>
          <p:cNvGrpSpPr/>
          <p:nvPr/>
        </p:nvGrpSpPr>
        <p:grpSpPr>
          <a:xfrm>
            <a:off x="5540988" y="2053656"/>
            <a:ext cx="3938891" cy="3944439"/>
            <a:chOff x="7863969" y="2002276"/>
            <a:chExt cx="3348544" cy="3353260"/>
          </a:xfrm>
        </p:grpSpPr>
        <p:sp>
          <p:nvSpPr>
            <p:cNvPr id="15" name="Rectangle 14"/>
            <p:cNvSpPr/>
            <p:nvPr/>
          </p:nvSpPr>
          <p:spPr bwMode="auto">
            <a:xfrm>
              <a:off x="958282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6" name="Rectangle 15"/>
            <p:cNvSpPr/>
            <p:nvPr/>
          </p:nvSpPr>
          <p:spPr bwMode="auto">
            <a:xfrm>
              <a:off x="7863969" y="3725851"/>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7" name="Rectangle 16"/>
            <p:cNvSpPr/>
            <p:nvPr/>
          </p:nvSpPr>
          <p:spPr bwMode="auto">
            <a:xfrm>
              <a:off x="958282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sp>
          <p:nvSpPr>
            <p:cNvPr id="18" name="Rectangle 17"/>
            <p:cNvSpPr/>
            <p:nvPr/>
          </p:nvSpPr>
          <p:spPr bwMode="auto">
            <a:xfrm>
              <a:off x="7863969" y="2002276"/>
              <a:ext cx="1629684" cy="1629685"/>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0" tIns="46630" rIns="46630" bIns="46630" numCol="1" spcCol="0" rtlCol="0" fromWordArt="0" anchor="b" anchorCtr="0" forceAA="0" compatLnSpc="1">
              <a:prstTxWarp prst="textNoShape">
                <a:avLst/>
              </a:prstTxWarp>
              <a:noAutofit/>
            </a:bodyPr>
            <a:lstStyle/>
            <a:p>
              <a:pPr defTabSz="932290" fontAlgn="base">
                <a:spcBef>
                  <a:spcPct val="0"/>
                </a:spcBef>
                <a:spcAft>
                  <a:spcPct val="0"/>
                </a:spcAft>
              </a:pPr>
              <a:endParaRPr lang="en-US" sz="1836" dirty="0">
                <a:solidFill>
                  <a:schemeClr val="bg1"/>
                </a:solidFill>
                <a:ea typeface="Segoe UI" pitchFamily="34" charset="0"/>
                <a:cs typeface="Segoe UI" pitchFamily="34" charset="0"/>
              </a:endParaRPr>
            </a:p>
          </p:txBody>
        </p:sp>
      </p:grpSp>
      <p:sp>
        <p:nvSpPr>
          <p:cNvPr id="24" name="Rectangle 23"/>
          <p:cNvSpPr/>
          <p:nvPr/>
        </p:nvSpPr>
        <p:spPr bwMode="auto">
          <a:xfrm rot="16200000">
            <a:off x="242375" y="2820727"/>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Buy</a:t>
            </a:r>
          </a:p>
        </p:txBody>
      </p:sp>
      <p:sp>
        <p:nvSpPr>
          <p:cNvPr id="25" name="Rectangle 24"/>
          <p:cNvSpPr/>
          <p:nvPr/>
        </p:nvSpPr>
        <p:spPr bwMode="auto">
          <a:xfrm rot="16200000">
            <a:off x="242375" y="4848169"/>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Build</a:t>
            </a:r>
          </a:p>
        </p:txBody>
      </p:sp>
      <p:sp>
        <p:nvSpPr>
          <p:cNvPr id="26" name="Rectangle 25"/>
          <p:cNvSpPr/>
          <p:nvPr/>
        </p:nvSpPr>
        <p:spPr bwMode="auto">
          <a:xfrm>
            <a:off x="1497200" y="1550830"/>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Traditional</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7" name="Rectangle 26"/>
          <p:cNvSpPr/>
          <p:nvPr/>
        </p:nvSpPr>
        <p:spPr bwMode="auto">
          <a:xfrm>
            <a:off x="3519094" y="1540894"/>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Private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8" name="Rectangle 27"/>
          <p:cNvSpPr/>
          <p:nvPr/>
        </p:nvSpPr>
        <p:spPr bwMode="auto">
          <a:xfrm>
            <a:off x="5540988" y="1540893"/>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rPr>
              <a:t>Public </a:t>
            </a: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IaaS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29" name="Rectangle 28"/>
          <p:cNvSpPr/>
          <p:nvPr/>
        </p:nvSpPr>
        <p:spPr bwMode="auto">
          <a:xfrm>
            <a:off x="7562882" y="1540892"/>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5" name="Rectangle 34"/>
          <p:cNvSpPr/>
          <p:nvPr/>
        </p:nvSpPr>
        <p:spPr bwMode="auto">
          <a:xfrm>
            <a:off x="1620567" y="552947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Ad Insertion</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50" name="Rectangle 49"/>
          <p:cNvSpPr/>
          <p:nvPr/>
        </p:nvSpPr>
        <p:spPr bwMode="auto">
          <a:xfrm>
            <a:off x="9584775" y="1540891"/>
            <a:ext cx="1916997" cy="382858"/>
          </a:xfrm>
          <a:prstGeom prst="rect">
            <a:avLst/>
          </a:prstGeom>
          <a:solidFill>
            <a:schemeClr val="accent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836" spc="-51" dirty="0" err="1"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PaaS</a:t>
            </a:r>
            <a:endParaRPr lang="en-US" sz="1836"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2" name="Rectangular Callout 41"/>
          <p:cNvSpPr/>
          <p:nvPr/>
        </p:nvSpPr>
        <p:spPr bwMode="auto">
          <a:xfrm>
            <a:off x="4015679" y="6039933"/>
            <a:ext cx="5464200" cy="815343"/>
          </a:xfrm>
          <a:prstGeom prst="wedgeRectCallout">
            <a:avLst>
              <a:gd name="adj1" fmla="val -62014"/>
              <a:gd name="adj2" fmla="val -96504"/>
            </a:avLst>
          </a:prstGeom>
          <a:solidFill>
            <a:srgbClr val="F285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a:r>
              <a:rPr lang="en-US" sz="1836" dirty="0">
                <a:solidFill>
                  <a:srgbClr val="000000"/>
                </a:solidFill>
              </a:rPr>
              <a:t>“We’re going to make the strategic decision to keep this in place right now.”</a:t>
            </a:r>
          </a:p>
        </p:txBody>
      </p:sp>
      <p:sp>
        <p:nvSpPr>
          <p:cNvPr id="31" name="Rectangle 30"/>
          <p:cNvSpPr/>
          <p:nvPr/>
        </p:nvSpPr>
        <p:spPr bwMode="auto">
          <a:xfrm>
            <a:off x="9699142" y="417557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Media Archiving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32" name="Rectangle 31"/>
          <p:cNvSpPr/>
          <p:nvPr/>
        </p:nvSpPr>
        <p:spPr bwMode="auto">
          <a:xfrm>
            <a:off x="5637352" y="2201862"/>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SP Media Library</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1" name="Rectangle 40"/>
          <p:cNvSpPr/>
          <p:nvPr/>
        </p:nvSpPr>
        <p:spPr bwMode="auto">
          <a:xfrm>
            <a:off x="7678186" y="350764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Live Streaming</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4" name="Rectangle 43"/>
          <p:cNvSpPr/>
          <p:nvPr/>
        </p:nvSpPr>
        <p:spPr bwMode="auto">
          <a:xfrm>
            <a:off x="9699142" y="509560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Analytics</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5" name="Rectangle 44"/>
          <p:cNvSpPr/>
          <p:nvPr/>
        </p:nvSpPr>
        <p:spPr bwMode="auto">
          <a:xfrm>
            <a:off x="7673442" y="2854754"/>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Video On Demand</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
        <p:nvSpPr>
          <p:cNvPr id="46" name="Rectangle 45"/>
          <p:cNvSpPr/>
          <p:nvPr/>
        </p:nvSpPr>
        <p:spPr bwMode="auto">
          <a:xfrm>
            <a:off x="3603142" y="4684787"/>
            <a:ext cx="1700695" cy="382858"/>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3260" tIns="46630" rIns="46630" bIns="93260" numCol="1" spcCol="0" rtlCol="0" fromWordArt="0" anchor="b" anchorCtr="0" forceAA="0" compatLnSpc="1">
            <a:prstTxWarp prst="textNoShape">
              <a:avLst/>
            </a:prstTxWarp>
            <a:noAutofit/>
          </a:bodyPr>
          <a:lstStyle/>
          <a:p>
            <a:pPr algn="ctr" defTabSz="932290" fontAlgn="base">
              <a:spcBef>
                <a:spcPct val="0"/>
              </a:spcBef>
              <a:spcAft>
                <a:spcPct val="0"/>
              </a:spcAft>
            </a:pPr>
            <a:r>
              <a:rPr lang="en-US" sz="1428" spc="-51" dirty="0" smtClean="0">
                <a:gradFill>
                  <a:gsLst>
                    <a:gs pos="0">
                      <a:srgbClr val="FFFFFF"/>
                    </a:gs>
                    <a:gs pos="100000">
                      <a:srgbClr val="FFFFFF"/>
                    </a:gs>
                  </a:gsLst>
                  <a:lin ang="5400000" scaled="0"/>
                </a:gradFill>
                <a:latin typeface="Segoe UI" pitchFamily="34" charset="0"/>
                <a:ea typeface="Segoe UI" pitchFamily="34" charset="0"/>
                <a:cs typeface="Segoe UI" pitchFamily="34" charset="0"/>
              </a:rPr>
              <a:t>DRM Content</a:t>
            </a:r>
            <a:endParaRPr lang="en-US" sz="1428" spc="-51" dirty="0">
              <a:gradFill>
                <a:gsLst>
                  <a:gs pos="0">
                    <a:srgbClr val="FFFFFF"/>
                  </a:gs>
                  <a:gs pos="100000">
                    <a:srgbClr val="FFFFFF"/>
                  </a:gs>
                </a:gsLst>
                <a:lin ang="5400000" scaled="0"/>
              </a:gradFill>
              <a:latin typeface="Segoe UI" pitchFamily="34" charset="0"/>
              <a:ea typeface="Segoe UI" pitchFamily="34" charset="0"/>
              <a:cs typeface="Segoe UI" pitchFamily="34" charset="0"/>
            </a:endParaRPr>
          </a:p>
        </p:txBody>
      </p:sp>
    </p:spTree>
    <p:custDataLst>
      <p:tags r:id="rId1"/>
    </p:custDataLst>
    <p:extLst>
      <p:ext uri="{BB962C8B-B14F-4D97-AF65-F5344CB8AC3E}">
        <p14:creationId xmlns:p14="http://schemas.microsoft.com/office/powerpoint/2010/main" val="805027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2401748748"/>
      </p:ext>
    </p:extLst>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only remember 3 things…</a:t>
            </a:r>
            <a:endParaRPr lang="en-US" dirty="0"/>
          </a:p>
        </p:txBody>
      </p:sp>
      <p:sp>
        <p:nvSpPr>
          <p:cNvPr id="3" name="Text Placeholder 2"/>
          <p:cNvSpPr>
            <a:spLocks noGrp="1"/>
          </p:cNvSpPr>
          <p:nvPr>
            <p:ph type="body" sz="quarter" idx="10"/>
          </p:nvPr>
        </p:nvSpPr>
        <p:spPr>
          <a:xfrm>
            <a:off x="274638" y="1212850"/>
            <a:ext cx="11887200" cy="5109091"/>
          </a:xfrm>
        </p:spPr>
        <p:txBody>
          <a:bodyPr/>
          <a:lstStyle/>
          <a:p>
            <a:pPr marL="742950" indent="-742950">
              <a:buFont typeface="+mj-lt"/>
              <a:buAutoNum type="arabicPeriod"/>
            </a:pPr>
            <a:r>
              <a:rPr lang="en-US" dirty="0" smtClean="0"/>
              <a:t>Hybrid is not a temporal transition state, it is our long term reality</a:t>
            </a:r>
          </a:p>
          <a:p>
            <a:pPr marL="742950" indent="-742950">
              <a:buFont typeface="+mj-lt"/>
              <a:buAutoNum type="arabicPeriod"/>
            </a:pPr>
            <a:endParaRPr lang="en-US" dirty="0"/>
          </a:p>
          <a:p>
            <a:pPr marL="742950" indent="-742950">
              <a:buFont typeface="+mj-lt"/>
              <a:buAutoNum type="arabicPeriod"/>
            </a:pPr>
            <a:r>
              <a:rPr lang="en-US" dirty="0" smtClean="0"/>
              <a:t>Power of ‘and’… combine the best of all options to balance your goals and constraints</a:t>
            </a:r>
          </a:p>
          <a:p>
            <a:pPr marL="742950" indent="-742950">
              <a:buFont typeface="+mj-lt"/>
              <a:buAutoNum type="arabicPeriod"/>
            </a:pPr>
            <a:endParaRPr lang="en-US" dirty="0"/>
          </a:p>
          <a:p>
            <a:pPr marL="742950" indent="-742950">
              <a:buFont typeface="+mj-lt"/>
              <a:buAutoNum type="arabicPeriod"/>
            </a:pPr>
            <a:r>
              <a:rPr lang="en-US" dirty="0" smtClean="0"/>
              <a:t>Common app, identity, management, and virtualization across Cloud OS</a:t>
            </a:r>
            <a:endParaRPr lang="en-US" dirty="0"/>
          </a:p>
        </p:txBody>
      </p:sp>
    </p:spTree>
    <p:extLst>
      <p:ext uri="{BB962C8B-B14F-4D97-AF65-F5344CB8AC3E}">
        <p14:creationId xmlns:p14="http://schemas.microsoft.com/office/powerpoint/2010/main" val="692152821"/>
      </p:ext>
    </p:extLst>
  </p:cSld>
  <p:clrMapOvr>
    <a:masterClrMapping/>
  </p:clrMapOvr>
  <p:transition>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content</a:t>
            </a:r>
            <a:endParaRPr lang="en-US" dirty="0"/>
          </a:p>
        </p:txBody>
      </p:sp>
      <p:sp>
        <p:nvSpPr>
          <p:cNvPr id="6" name="Rectangle 5"/>
          <p:cNvSpPr/>
          <p:nvPr/>
        </p:nvSpPr>
        <p:spPr bwMode="auto">
          <a:xfrm>
            <a:off x="274320" y="1214472"/>
            <a:ext cx="11887518"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7" name="Rectangle 6"/>
          <p:cNvSpPr/>
          <p:nvPr/>
        </p:nvSpPr>
        <p:spPr>
          <a:xfrm>
            <a:off x="371669" y="1395987"/>
            <a:ext cx="11790169" cy="4912114"/>
          </a:xfrm>
          <a:prstGeom prst="rect">
            <a:avLst/>
          </a:prstGeom>
        </p:spPr>
        <p:txBody>
          <a:bodyPr wrap="square">
            <a:spAutoFit/>
          </a:bodyPr>
          <a:lstStyle/>
          <a:p>
            <a:pPr marL="571500" lvl="0" indent="-571500">
              <a:lnSpc>
                <a:spcPct val="90000"/>
              </a:lnSpc>
              <a:spcBef>
                <a:spcPct val="20000"/>
              </a:spcBef>
              <a:buSzPct val="105000"/>
              <a:buBlip>
                <a:blip r:embed="rId3"/>
              </a:buBlip>
            </a:pPr>
            <a:r>
              <a:rPr lang="en-US" sz="3600" dirty="0" smtClean="0">
                <a:gradFill>
                  <a:gsLst>
                    <a:gs pos="1250">
                      <a:schemeClr val="tx1"/>
                    </a:gs>
                    <a:gs pos="100000">
                      <a:schemeClr val="tx1"/>
                    </a:gs>
                  </a:gsLst>
                  <a:lin ang="5400000" scaled="0"/>
                </a:gradFill>
                <a:latin typeface="+mj-lt"/>
              </a:rPr>
              <a:t>ATC-B303</a:t>
            </a:r>
            <a:r>
              <a:rPr lang="en-US" sz="3600" dirty="0">
                <a:gradFill>
                  <a:gsLst>
                    <a:gs pos="1250">
                      <a:schemeClr val="tx1"/>
                    </a:gs>
                    <a:gs pos="100000">
                      <a:schemeClr val="tx1"/>
                    </a:gs>
                  </a:gsLst>
                  <a:lin ang="5400000" scaled="0"/>
                </a:gradFill>
                <a:latin typeface="+mj-lt"/>
              </a:rPr>
              <a:t>: Bridging the Gap: Securely Connecting Windows Azure and Private </a:t>
            </a:r>
            <a:r>
              <a:rPr lang="en-US" sz="3600" dirty="0" smtClean="0">
                <a:gradFill>
                  <a:gsLst>
                    <a:gs pos="1250">
                      <a:schemeClr val="tx1"/>
                    </a:gs>
                    <a:gs pos="100000">
                      <a:schemeClr val="tx1"/>
                    </a:gs>
                  </a:gsLst>
                  <a:lin ang="5400000" scaled="0"/>
                </a:gradFill>
                <a:latin typeface="+mj-lt"/>
              </a:rPr>
              <a:t>Clouds</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MDC-B318: Enabling Multi-Tenant IaaS Clouds in Microsoft System Center and Windows </a:t>
            </a:r>
            <a:r>
              <a:rPr lang="en-US" sz="3600" dirty="0" smtClean="0">
                <a:gradFill>
                  <a:gsLst>
                    <a:gs pos="1250">
                      <a:schemeClr val="tx1"/>
                    </a:gs>
                    <a:gs pos="100000">
                      <a:schemeClr val="tx1"/>
                    </a:gs>
                  </a:gsLst>
                  <a:lin ang="5400000" scaled="0"/>
                </a:gradFill>
                <a:latin typeface="+mj-lt"/>
              </a:rPr>
              <a:t>Server</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MDC-B360: Hybrid Networking Offerings in Windows </a:t>
            </a:r>
            <a:r>
              <a:rPr lang="en-US" sz="3600" dirty="0" smtClean="0">
                <a:gradFill>
                  <a:gsLst>
                    <a:gs pos="1250">
                      <a:schemeClr val="tx1"/>
                    </a:gs>
                    <a:gs pos="100000">
                      <a:schemeClr val="tx1"/>
                    </a:gs>
                  </a:gsLst>
                  <a:lin ang="5400000" scaled="0"/>
                </a:gradFill>
                <a:latin typeface="+mj-lt"/>
              </a:rPr>
              <a:t>Azure</a:t>
            </a:r>
          </a:p>
          <a:p>
            <a:pPr marL="571500" lvl="0" indent="-571500">
              <a:lnSpc>
                <a:spcPct val="90000"/>
              </a:lnSpc>
              <a:spcBef>
                <a:spcPct val="20000"/>
              </a:spcBef>
              <a:buSzPct val="105000"/>
              <a:buBlip>
                <a:blip r:embed="rId3"/>
              </a:buBlip>
            </a:pPr>
            <a:r>
              <a:rPr lang="en-US" sz="3600" dirty="0">
                <a:gradFill>
                  <a:gsLst>
                    <a:gs pos="1250">
                      <a:schemeClr val="tx1"/>
                    </a:gs>
                    <a:gs pos="100000">
                      <a:schemeClr val="tx1"/>
                    </a:gs>
                  </a:gsLst>
                  <a:lin ang="5400000" scaled="0"/>
                </a:gradFill>
                <a:latin typeface="+mj-lt"/>
              </a:rPr>
              <a:t>MDC-B361: Best Practices from Real Customers: Deploying to Windows Azure Infrastructure Services (IaaS)</a:t>
            </a: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454392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Trustworthy Computing Resources</a:t>
            </a:r>
            <a:endParaRPr lang="en-US" dirty="0"/>
          </a:p>
        </p:txBody>
      </p:sp>
      <p:sp>
        <p:nvSpPr>
          <p:cNvPr id="3" name="Text Placeholder 2"/>
          <p:cNvSpPr>
            <a:spLocks noGrp="1"/>
          </p:cNvSpPr>
          <p:nvPr>
            <p:ph type="body" sz="quarter" idx="10"/>
          </p:nvPr>
        </p:nvSpPr>
        <p:spPr/>
        <p:txBody>
          <a:bodyPr/>
          <a:lstStyle/>
          <a:p>
            <a:endParaRPr lang="en-US"/>
          </a:p>
        </p:txBody>
      </p:sp>
      <p:sp>
        <p:nvSpPr>
          <p:cNvPr id="6" name="Rectangle 5"/>
          <p:cNvSpPr/>
          <p:nvPr/>
        </p:nvSpPr>
        <p:spPr bwMode="auto">
          <a:xfrm>
            <a:off x="273455" y="1214472"/>
            <a:ext cx="11889564" cy="5483191"/>
          </a:xfrm>
          <a:prstGeom prst="rect">
            <a:avLst/>
          </a:prstGeom>
          <a:solidFill>
            <a:srgbClr val="0072C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8" name="Rectangle 7"/>
          <p:cNvSpPr/>
          <p:nvPr/>
        </p:nvSpPr>
        <p:spPr bwMode="invGray">
          <a:xfrm>
            <a:off x="420342" y="1219563"/>
            <a:ext cx="11790169" cy="6463308"/>
          </a:xfrm>
          <a:prstGeom prst="rect">
            <a:avLst/>
          </a:prstGeom>
        </p:spPr>
        <p:txBody>
          <a:bodyPr wrap="square">
            <a:spAutoFit/>
          </a:bodyPr>
          <a:lstStyle/>
          <a:p>
            <a:r>
              <a:rPr lang="en-US" sz="3600" dirty="0">
                <a:solidFill>
                  <a:srgbClr val="FFFFFF"/>
                </a:solidFill>
              </a:rPr>
              <a:t>Trustworthy Computing (</a:t>
            </a:r>
            <a:r>
              <a:rPr lang="en-US" sz="3600" dirty="0" err="1">
                <a:solidFill>
                  <a:srgbClr val="FFFFFF"/>
                </a:solidFill>
              </a:rPr>
              <a:t>TwC</a:t>
            </a:r>
            <a:r>
              <a:rPr lang="en-US" sz="3600" dirty="0">
                <a:solidFill>
                  <a:srgbClr val="FFFFFF"/>
                </a:solidFill>
              </a:rPr>
              <a:t>) is a long-term, </a:t>
            </a:r>
            <a:r>
              <a:rPr lang="en-US" sz="3600" dirty="0" smtClean="0">
                <a:solidFill>
                  <a:srgbClr val="FFFFFF"/>
                </a:solidFill>
              </a:rPr>
              <a:t>collaborative </a:t>
            </a:r>
            <a:r>
              <a:rPr lang="en-US" sz="3600" dirty="0">
                <a:solidFill>
                  <a:srgbClr val="FFFFFF"/>
                </a:solidFill>
              </a:rPr>
              <a:t>effort to deliver more secure, private, </a:t>
            </a:r>
            <a:r>
              <a:rPr lang="en-US" sz="3600" dirty="0" smtClean="0">
                <a:solidFill>
                  <a:srgbClr val="FFFFFF"/>
                </a:solidFill>
              </a:rPr>
              <a:t/>
            </a:r>
            <a:br>
              <a:rPr lang="en-US" sz="3600" dirty="0" smtClean="0">
                <a:solidFill>
                  <a:srgbClr val="FFFFFF"/>
                </a:solidFill>
              </a:rPr>
            </a:br>
            <a:r>
              <a:rPr lang="en-US" sz="3600" dirty="0" smtClean="0">
                <a:solidFill>
                  <a:srgbClr val="FFFFFF"/>
                </a:solidFill>
              </a:rPr>
              <a:t>and </a:t>
            </a:r>
            <a:r>
              <a:rPr lang="en-US" sz="3600" dirty="0">
                <a:solidFill>
                  <a:srgbClr val="FFFFFF"/>
                </a:solidFill>
              </a:rPr>
              <a:t>reliable computing experiences for everyone</a:t>
            </a:r>
            <a:r>
              <a:rPr lang="en-US" sz="3600" dirty="0" smtClean="0">
                <a:solidFill>
                  <a:srgbClr val="FFFFFF"/>
                </a:solidFill>
              </a:rPr>
              <a:t>. </a:t>
            </a:r>
          </a:p>
          <a:p>
            <a:r>
              <a:rPr lang="en-US" sz="3600" dirty="0" smtClean="0">
                <a:solidFill>
                  <a:srgbClr val="FFFFFF"/>
                </a:solidFill>
              </a:rPr>
              <a:t>Learn more at:</a:t>
            </a:r>
            <a:endParaRPr lang="en-US" sz="3600" dirty="0" smtClean="0">
              <a:gradFill>
                <a:gsLst>
                  <a:gs pos="1250">
                    <a:srgbClr val="FFFFFF"/>
                  </a:gs>
                  <a:gs pos="100000">
                    <a:srgbClr val="FFFFFF"/>
                  </a:gs>
                </a:gsLst>
                <a:lin ang="5400000" scaled="0"/>
              </a:gradFill>
            </a:endParaRPr>
          </a:p>
          <a:p>
            <a:pPr>
              <a:lnSpc>
                <a:spcPct val="90000"/>
              </a:lnSpc>
              <a:spcBef>
                <a:spcPct val="20000"/>
              </a:spcBef>
              <a:buSzPct val="105000"/>
            </a:pPr>
            <a:r>
              <a:rPr lang="en-US" sz="3600" dirty="0" smtClean="0">
                <a:gradFill>
                  <a:gsLst>
                    <a:gs pos="1250">
                      <a:srgbClr val="FFFFFF"/>
                    </a:gs>
                    <a:gs pos="100000">
                      <a:srgbClr val="FFFFFF"/>
                    </a:gs>
                  </a:gsLst>
                  <a:lin ang="5400000" scaled="0"/>
                </a:gradFill>
                <a:latin typeface="Segoe UI Light"/>
              </a:rPr>
              <a:t>http://microsoft.com/twc</a:t>
            </a:r>
          </a:p>
          <a:p>
            <a:pPr marL="571500" indent="-571500">
              <a:lnSpc>
                <a:spcPct val="90000"/>
              </a:lnSpc>
              <a:spcBef>
                <a:spcPct val="20000"/>
              </a:spcBef>
              <a:buSzPct val="105000"/>
              <a:buFontTx/>
              <a:buBlip>
                <a:blip r:embed="rId3"/>
              </a:buBlip>
            </a:pPr>
            <a:r>
              <a:rPr lang="en-US" sz="3600" dirty="0" smtClean="0">
                <a:gradFill>
                  <a:gsLst>
                    <a:gs pos="1250">
                      <a:srgbClr val="FFFFFF"/>
                    </a:gs>
                    <a:gs pos="100000">
                      <a:srgbClr val="FFFFFF"/>
                    </a:gs>
                  </a:gsLst>
                  <a:lin ang="5400000" scaled="0"/>
                </a:gradFill>
                <a:latin typeface="Segoe UI Light"/>
              </a:rPr>
              <a:t>Cloud </a:t>
            </a:r>
            <a:r>
              <a:rPr lang="en-US" sz="3600" dirty="0">
                <a:gradFill>
                  <a:gsLst>
                    <a:gs pos="1250">
                      <a:srgbClr val="FFFFFF"/>
                    </a:gs>
                    <a:gs pos="100000">
                      <a:srgbClr val="FFFFFF"/>
                    </a:gs>
                  </a:gsLst>
                  <a:lin ang="5400000" scaled="0"/>
                </a:gradFill>
                <a:latin typeface="Segoe UI Light"/>
              </a:rPr>
              <a:t>Security Readiness Tool</a:t>
            </a:r>
          </a:p>
          <a:p>
            <a:pPr marL="571500" indent="-571500">
              <a:lnSpc>
                <a:spcPct val="90000"/>
              </a:lnSpc>
              <a:spcBef>
                <a:spcPct val="20000"/>
              </a:spcBef>
              <a:buSzPct val="105000"/>
              <a:buFontTx/>
              <a:buBlip>
                <a:blip r:embed="rId3"/>
              </a:buBlip>
            </a:pPr>
            <a:r>
              <a:rPr lang="en-US" sz="3600" dirty="0">
                <a:gradFill>
                  <a:gsLst>
                    <a:gs pos="1250">
                      <a:srgbClr val="FFFFFF"/>
                    </a:gs>
                    <a:gs pos="100000">
                      <a:srgbClr val="FFFFFF"/>
                    </a:gs>
                  </a:gsLst>
                  <a:lin ang="5400000" scaled="0"/>
                </a:gradFill>
                <a:latin typeface="Segoe UI Light"/>
              </a:rPr>
              <a:t>Pass the Hash Guidance</a:t>
            </a:r>
          </a:p>
          <a:p>
            <a:pPr marL="571500" indent="-571500">
              <a:lnSpc>
                <a:spcPct val="90000"/>
              </a:lnSpc>
              <a:spcBef>
                <a:spcPct val="20000"/>
              </a:spcBef>
              <a:buSzPct val="105000"/>
              <a:buFontTx/>
              <a:buBlip>
                <a:blip r:embed="rId3"/>
              </a:buBlip>
            </a:pPr>
            <a:r>
              <a:rPr lang="en-US" sz="3600" dirty="0">
                <a:gradFill>
                  <a:gsLst>
                    <a:gs pos="1250">
                      <a:srgbClr val="FFFFFF"/>
                    </a:gs>
                    <a:gs pos="100000">
                      <a:srgbClr val="FFFFFF"/>
                    </a:gs>
                  </a:gsLst>
                  <a:lin ang="5400000" scaled="0"/>
                </a:gradFill>
                <a:latin typeface="Segoe UI Light"/>
              </a:rPr>
              <a:t>Data, Insights and Guidance </a:t>
            </a:r>
            <a:r>
              <a:rPr lang="en-US" sz="2400" dirty="0">
                <a:gradFill>
                  <a:gsLst>
                    <a:gs pos="1250">
                      <a:srgbClr val="FFFFFF"/>
                    </a:gs>
                    <a:gs pos="100000">
                      <a:srgbClr val="FFFFFF"/>
                    </a:gs>
                  </a:gsLst>
                  <a:lin ang="5400000" scaled="0"/>
                </a:gradFill>
                <a:latin typeface="Segoe UI Light"/>
              </a:rPr>
              <a:t>(Security Intelligence Report, volume 14)</a:t>
            </a:r>
          </a:p>
          <a:p>
            <a:pPr marL="571500" indent="-571500">
              <a:lnSpc>
                <a:spcPct val="90000"/>
              </a:lnSpc>
              <a:spcBef>
                <a:spcPct val="20000"/>
              </a:spcBef>
              <a:buSzPct val="105000"/>
              <a:buFontTx/>
              <a:buBlip>
                <a:blip r:embed="rId3"/>
              </a:buBlip>
            </a:pPr>
            <a:r>
              <a:rPr lang="en-US" sz="3600" dirty="0">
                <a:gradFill>
                  <a:gsLst>
                    <a:gs pos="1250">
                      <a:srgbClr val="FFFFFF"/>
                    </a:gs>
                    <a:gs pos="100000">
                      <a:srgbClr val="FFFFFF"/>
                    </a:gs>
                  </a:gsLst>
                  <a:lin ang="5400000" scaled="0"/>
                </a:gradFill>
                <a:latin typeface="Segoe UI Light"/>
              </a:rPr>
              <a:t>and more…</a:t>
            </a:r>
          </a:p>
          <a:p>
            <a:endParaRPr lang="en-US" sz="3600" dirty="0" smtClean="0">
              <a:solidFill>
                <a:srgbClr val="FFFFFF"/>
              </a:solidFill>
              <a:latin typeface="Segoe UI Light"/>
            </a:endParaRPr>
          </a:p>
          <a:p>
            <a:endParaRPr lang="en-US" sz="3600" dirty="0">
              <a:solidFill>
                <a:srgbClr val="FFFFFF"/>
              </a:solidFill>
              <a:latin typeface="Segoe UI Light"/>
            </a:endParaRPr>
          </a:p>
        </p:txBody>
      </p:sp>
      <p:sp useBgFill="1">
        <p:nvSpPr>
          <p:cNvPr id="11" name="Freeform 10"/>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3373827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8" decel="100000" fill="hold" grpId="0"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the space</a:t>
            </a:r>
            <a:endParaRPr lang="en-US" dirty="0"/>
          </a:p>
        </p:txBody>
      </p:sp>
    </p:spTree>
    <p:extLst>
      <p:ext uri="{BB962C8B-B14F-4D97-AF65-F5344CB8AC3E}">
        <p14:creationId xmlns:p14="http://schemas.microsoft.com/office/powerpoint/2010/main" val="184604539"/>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237637611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an evaluation on CommNet and enter to win!</a:t>
            </a:r>
            <a:endParaRPr lang="en-US" dirty="0"/>
          </a:p>
        </p:txBody>
      </p:sp>
      <p:sp>
        <p:nvSpPr>
          <p:cNvPr id="5" name="Rectangle 4"/>
          <p:cNvSpPr/>
          <p:nvPr/>
        </p:nvSpPr>
        <p:spPr bwMode="auto">
          <a:xfrm>
            <a:off x="4459854" y="2125662"/>
            <a:ext cx="7701983"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6" name="Best Buy gc" descr="\\192.168.1.51\Shared\ADI_Projects\Microsoft\MS_11-01457_TechEd_2012_Template\Working_Art\Eval-prizes\bestbuy-gc.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177148" y="2607703"/>
            <a:ext cx="1881043" cy="12247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bwMode="auto">
          <a:xfrm>
            <a:off x="274638" y="2125663"/>
            <a:ext cx="4032817" cy="4585903"/>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pic>
        <p:nvPicPr>
          <p:cNvPr id="8" name="Xbox kinect" descr="\\192.168.1.51\Shared\ADI_Projects\Microsoft\MS_11-01457_TechEd_2012_Template\Working_Art\Eval-prizes\Xbox360_Matte_Sensor_7-8View.pn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83655" y="2529186"/>
            <a:ext cx="3614782" cy="3887912"/>
          </a:xfrm>
          <a:prstGeom prst="rect">
            <a:avLst/>
          </a:prstGeom>
          <a:noFill/>
          <a:extLst>
            <a:ext uri="{909E8E84-426E-40DD-AFC4-6F175D3DCCD1}">
              <a14:hiddenFill xmlns:a14="http://schemas.microsoft.com/office/drawing/2010/main">
                <a:solidFill>
                  <a:srgbClr val="FFFFFF"/>
                </a:solidFill>
              </a14:hiddenFill>
            </a:ext>
          </a:extLst>
        </p:spPr>
      </p:pic>
      <p:pic>
        <p:nvPicPr>
          <p:cNvPr id="9" name="hat" descr="\\192.168.1.51\Shared\ADI_Projects\Microsoft\MS_11-01457_TechEd_2012_Template\Working_Art\Eval-prizes\Geek-military-hat.jp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5412535" y="4750235"/>
            <a:ext cx="1355377" cy="1694221"/>
          </a:xfrm>
          <a:prstGeom prst="rect">
            <a:avLst/>
          </a:prstGeom>
          <a:noFill/>
          <a:extLst>
            <a:ext uri="{909E8E84-426E-40DD-AFC4-6F175D3DCCD1}">
              <a14:hiddenFill xmlns:a14="http://schemas.microsoft.com/office/drawing/2010/main">
                <a:solidFill>
                  <a:srgbClr val="FFFFFF"/>
                </a:solidFill>
              </a14:hiddenFill>
            </a:ext>
          </a:extLst>
        </p:spPr>
      </p:pic>
      <p:pic>
        <p:nvPicPr>
          <p:cNvPr id="10" name="usb hub" descr="\\192.168.1.51\Shared\ADI_Projects\Microsoft\MS_11-01457_TechEd_2012_Template\Working_Art\Eval-prizes\Geek-usb-hub.jpg"/>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892060" y="4750234"/>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1" name="flashlight" descr="\\192.168.1.51\Shared\ADI_Projects\Microsoft\MS_11-01457_TechEd_2012_Template\Working_Art\Eval-prizes\LED-flashlight.jpg"/>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7683123" y="4766996"/>
            <a:ext cx="1341968" cy="1677460"/>
          </a:xfrm>
          <a:prstGeom prst="rect">
            <a:avLst/>
          </a:prstGeom>
          <a:noFill/>
          <a:extLst>
            <a:ext uri="{909E8E84-426E-40DD-AFC4-6F175D3DCCD1}">
              <a14:hiddenFill xmlns:a14="http://schemas.microsoft.com/office/drawing/2010/main">
                <a:solidFill>
                  <a:srgbClr val="FFFFFF"/>
                </a:solidFill>
              </a14:hiddenFill>
            </a:ext>
          </a:extLst>
        </p:spPr>
      </p:pic>
      <p:pic>
        <p:nvPicPr>
          <p:cNvPr id="12" name="Accessory bag" descr="\\192.168.1.51\Shared\ADI_Projects\Microsoft\MS_11-01457_TechEd_2012_Template\Working_Art\Eval-prizes\Neoprene-accessory-case.jpg"/>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683123" y="2372973"/>
            <a:ext cx="1355378" cy="1694222"/>
          </a:xfrm>
          <a:prstGeom prst="rect">
            <a:avLst/>
          </a:prstGeom>
          <a:noFill/>
          <a:extLst>
            <a:ext uri="{909E8E84-426E-40DD-AFC4-6F175D3DCCD1}">
              <a14:hiddenFill xmlns:a14="http://schemas.microsoft.com/office/drawing/2010/main">
                <a:solidFill>
                  <a:srgbClr val="FFFFFF"/>
                </a:solidFill>
              </a14:hiddenFill>
            </a:ext>
          </a:extLst>
        </p:spPr>
      </p:pic>
      <p:pic>
        <p:nvPicPr>
          <p:cNvPr id="13" name="shirt" descr="\\192.168.1.51\Shared\ADI_Projects\Microsoft\MS_11-01457_TechEd_2012_Template\Working_Art\Eval-prizes\Cloud-power-shirt.jpg"/>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9986190" y="2372974"/>
            <a:ext cx="1355377" cy="1694222"/>
          </a:xfrm>
          <a:prstGeom prst="rect">
            <a:avLst/>
          </a:prstGeom>
          <a:noFill/>
          <a:extLst>
            <a:ext uri="{909E8E84-426E-40DD-AFC4-6F175D3DCCD1}">
              <a14:hiddenFill xmlns:a14="http://schemas.microsoft.com/office/drawing/2010/main">
                <a:solidFill>
                  <a:srgbClr val="FFFFFF"/>
                </a:solidFill>
              </a14:hiddenFill>
            </a:ext>
          </a:extLst>
        </p:spPr>
      </p:pic>
      <p:sp>
        <p:nvSpPr>
          <p:cNvPr id="19" name="Freeform 18"/>
          <p:cNvSpPr/>
          <p:nvPr/>
        </p:nvSpPr>
        <p:spPr bwMode="auto">
          <a:xfrm>
            <a:off x="0" y="0"/>
            <a:ext cx="12436475" cy="6994525"/>
          </a:xfrm>
          <a:custGeom>
            <a:avLst/>
            <a:gdLst>
              <a:gd name="connsiteX0" fmla="*/ 4459854 w 12436475"/>
              <a:gd name="connsiteY0" fmla="*/ 4500064 h 6994525"/>
              <a:gd name="connsiteX1" fmla="*/ 4459854 w 12436475"/>
              <a:gd name="connsiteY1" fmla="*/ 6697663 h 6994525"/>
              <a:gd name="connsiteX2" fmla="*/ 12161837 w 12436475"/>
              <a:gd name="connsiteY2" fmla="*/ 6697663 h 6994525"/>
              <a:gd name="connsiteX3" fmla="*/ 12161837 w 12436475"/>
              <a:gd name="connsiteY3" fmla="*/ 4500064 h 6994525"/>
              <a:gd name="connsiteX4" fmla="*/ 0 w 12436475"/>
              <a:gd name="connsiteY4" fmla="*/ 0 h 6994525"/>
              <a:gd name="connsiteX5" fmla="*/ 274638 w 12436475"/>
              <a:gd name="connsiteY5" fmla="*/ 0 h 6994525"/>
              <a:gd name="connsiteX6" fmla="*/ 274638 w 12436475"/>
              <a:gd name="connsiteY6" fmla="*/ 6697663 h 6994525"/>
              <a:gd name="connsiteX7" fmla="*/ 4307455 w 12436475"/>
              <a:gd name="connsiteY7" fmla="*/ 6697663 h 6994525"/>
              <a:gd name="connsiteX8" fmla="*/ 4307455 w 12436475"/>
              <a:gd name="connsiteY8" fmla="*/ 4500064 h 6994525"/>
              <a:gd name="connsiteX9" fmla="*/ 4307455 w 12436475"/>
              <a:gd name="connsiteY9" fmla="*/ 4320223 h 6994525"/>
              <a:gd name="connsiteX10" fmla="*/ 4307455 w 12436475"/>
              <a:gd name="connsiteY10" fmla="*/ 2125663 h 6994525"/>
              <a:gd name="connsiteX11" fmla="*/ 4459854 w 12436475"/>
              <a:gd name="connsiteY11" fmla="*/ 2125663 h 6994525"/>
              <a:gd name="connsiteX12" fmla="*/ 4459854 w 12436475"/>
              <a:gd name="connsiteY12" fmla="*/ 4320223 h 6994525"/>
              <a:gd name="connsiteX13" fmla="*/ 12161837 w 12436475"/>
              <a:gd name="connsiteY13" fmla="*/ 4320223 h 6994525"/>
              <a:gd name="connsiteX14" fmla="*/ 12161837 w 12436475"/>
              <a:gd name="connsiteY14" fmla="*/ 0 h 6994525"/>
              <a:gd name="connsiteX15" fmla="*/ 12436475 w 12436475"/>
              <a:gd name="connsiteY15" fmla="*/ 0 h 6994525"/>
              <a:gd name="connsiteX16" fmla="*/ 12436475 w 12436475"/>
              <a:gd name="connsiteY16" fmla="*/ 4320223 h 6994525"/>
              <a:gd name="connsiteX17" fmla="*/ 12436475 w 12436475"/>
              <a:gd name="connsiteY17" fmla="*/ 4500064 h 6994525"/>
              <a:gd name="connsiteX18" fmla="*/ 12436475 w 12436475"/>
              <a:gd name="connsiteY18" fmla="*/ 6697663 h 6994525"/>
              <a:gd name="connsiteX19" fmla="*/ 12436475 w 12436475"/>
              <a:gd name="connsiteY19" fmla="*/ 6994525 h 6994525"/>
              <a:gd name="connsiteX20" fmla="*/ 12161837 w 12436475"/>
              <a:gd name="connsiteY20" fmla="*/ 6994525 h 6994525"/>
              <a:gd name="connsiteX21" fmla="*/ 4459854 w 12436475"/>
              <a:gd name="connsiteY21" fmla="*/ 6994525 h 6994525"/>
              <a:gd name="connsiteX22" fmla="*/ 4307455 w 12436475"/>
              <a:gd name="connsiteY22" fmla="*/ 6994525 h 6994525"/>
              <a:gd name="connsiteX23" fmla="*/ 274638 w 12436475"/>
              <a:gd name="connsiteY23" fmla="*/ 6994525 h 6994525"/>
              <a:gd name="connsiteX24" fmla="*/ 1 w 12436475"/>
              <a:gd name="connsiteY24" fmla="*/ 6994525 h 6994525"/>
              <a:gd name="connsiteX25" fmla="*/ 0 w 12436475"/>
              <a:gd name="connsiteY25"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436475" h="6994525">
                <a:moveTo>
                  <a:pt x="4459854" y="4500064"/>
                </a:moveTo>
                <a:lnTo>
                  <a:pt x="4459854" y="6697663"/>
                </a:lnTo>
                <a:lnTo>
                  <a:pt x="12161837" y="6697663"/>
                </a:lnTo>
                <a:lnTo>
                  <a:pt x="12161837" y="4500064"/>
                </a:lnTo>
                <a:close/>
                <a:moveTo>
                  <a:pt x="0" y="0"/>
                </a:moveTo>
                <a:lnTo>
                  <a:pt x="274638" y="0"/>
                </a:lnTo>
                <a:lnTo>
                  <a:pt x="274638" y="6697663"/>
                </a:lnTo>
                <a:lnTo>
                  <a:pt x="4307455" y="6697663"/>
                </a:lnTo>
                <a:lnTo>
                  <a:pt x="4307455" y="4500064"/>
                </a:lnTo>
                <a:lnTo>
                  <a:pt x="4307455" y="4320223"/>
                </a:lnTo>
                <a:lnTo>
                  <a:pt x="4307455" y="2125663"/>
                </a:lnTo>
                <a:lnTo>
                  <a:pt x="4459854" y="2125663"/>
                </a:lnTo>
                <a:lnTo>
                  <a:pt x="4459854" y="4320223"/>
                </a:lnTo>
                <a:lnTo>
                  <a:pt x="12161837" y="4320223"/>
                </a:lnTo>
                <a:lnTo>
                  <a:pt x="12161837" y="0"/>
                </a:lnTo>
                <a:lnTo>
                  <a:pt x="12436475" y="0"/>
                </a:lnTo>
                <a:lnTo>
                  <a:pt x="12436475" y="4320223"/>
                </a:lnTo>
                <a:lnTo>
                  <a:pt x="12436475" y="4500064"/>
                </a:lnTo>
                <a:lnTo>
                  <a:pt x="12436475" y="6697663"/>
                </a:lnTo>
                <a:lnTo>
                  <a:pt x="12436475" y="6994525"/>
                </a:lnTo>
                <a:lnTo>
                  <a:pt x="12161837" y="6994525"/>
                </a:lnTo>
                <a:lnTo>
                  <a:pt x="4459854" y="6994525"/>
                </a:lnTo>
                <a:lnTo>
                  <a:pt x="4307455" y="6994525"/>
                </a:lnTo>
                <a:lnTo>
                  <a:pt x="274638" y="6994525"/>
                </a:lnTo>
                <a:lnTo>
                  <a:pt x="1" y="6994525"/>
                </a:lnTo>
                <a:lnTo>
                  <a:pt x="0" y="6994525"/>
                </a:lnTo>
                <a:close/>
              </a:path>
            </a:pathLst>
          </a:cu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0975710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decel="100000"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decel="100000" fill="hold" nodeType="withEffect">
                                  <p:stCondLst>
                                    <p:cond delay="10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6" decel="100000" fill="hold" grpId="0" nodeType="withEffect">
                                  <p:stCondLst>
                                    <p:cond delay="125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1+#ppt_w/2"/>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decel="100000" fill="hold" nodeType="withEffect">
                                  <p:stCondLst>
                                    <p:cond delay="150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000" fill="hold"/>
                                        <p:tgtEl>
                                          <p:spTgt spid="6"/>
                                        </p:tgtEl>
                                        <p:attrNameLst>
                                          <p:attrName>ppt_x</p:attrName>
                                        </p:attrNameLst>
                                      </p:cBhvr>
                                      <p:tavLst>
                                        <p:tav tm="0">
                                          <p:val>
                                            <p:strVal val="1+#ppt_w/2"/>
                                          </p:val>
                                        </p:tav>
                                        <p:tav tm="100000">
                                          <p:val>
                                            <p:strVal val="#ppt_x"/>
                                          </p:val>
                                        </p:tav>
                                      </p:tavLst>
                                    </p:anim>
                                    <p:anim calcmode="lin" valueType="num">
                                      <p:cBhvr additive="base">
                                        <p:cTn id="20" dur="1000" fill="hold"/>
                                        <p:tgtEl>
                                          <p:spTgt spid="6"/>
                                        </p:tgtEl>
                                        <p:attrNameLst>
                                          <p:attrName>ppt_y</p:attrName>
                                        </p:attrNameLst>
                                      </p:cBhvr>
                                      <p:tavLst>
                                        <p:tav tm="0">
                                          <p:val>
                                            <p:strVal val="#ppt_y"/>
                                          </p:val>
                                        </p:tav>
                                        <p:tav tm="100000">
                                          <p:val>
                                            <p:strVal val="#ppt_y"/>
                                          </p:val>
                                        </p:tav>
                                      </p:tavLst>
                                    </p:anim>
                                  </p:childTnLst>
                                </p:cTn>
                              </p:par>
                              <p:par>
                                <p:cTn id="21" presetID="2" presetClass="entr" presetSubtype="4" decel="100000"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1000" fill="hold"/>
                                        <p:tgtEl>
                                          <p:spTgt spid="9"/>
                                        </p:tgtEl>
                                        <p:attrNameLst>
                                          <p:attrName>ppt_x</p:attrName>
                                        </p:attrNameLst>
                                      </p:cBhvr>
                                      <p:tavLst>
                                        <p:tav tm="0">
                                          <p:val>
                                            <p:strVal val="#ppt_x"/>
                                          </p:val>
                                        </p:tav>
                                        <p:tav tm="100000">
                                          <p:val>
                                            <p:strVal val="#ppt_x"/>
                                          </p:val>
                                        </p:tav>
                                      </p:tavLst>
                                    </p:anim>
                                    <p:anim calcmode="lin" valueType="num">
                                      <p:cBhvr additive="base">
                                        <p:cTn id="24" dur="1000" fill="hold"/>
                                        <p:tgtEl>
                                          <p:spTgt spid="9"/>
                                        </p:tgtEl>
                                        <p:attrNameLst>
                                          <p:attrName>ppt_y</p:attrName>
                                        </p:attrNameLst>
                                      </p:cBhvr>
                                      <p:tavLst>
                                        <p:tav tm="0">
                                          <p:val>
                                            <p:strVal val="1+#ppt_h/2"/>
                                          </p:val>
                                        </p:tav>
                                        <p:tav tm="100000">
                                          <p:val>
                                            <p:strVal val="#ppt_y"/>
                                          </p:val>
                                        </p:tav>
                                      </p:tavLst>
                                    </p:anim>
                                  </p:childTnLst>
                                </p:cTn>
                              </p:par>
                              <p:par>
                                <p:cTn id="25" presetID="2" presetClass="entr" presetSubtype="2" decel="100000" fill="hold" nodeType="withEffect">
                                  <p:stCondLst>
                                    <p:cond delay="17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1000" fill="hold"/>
                                        <p:tgtEl>
                                          <p:spTgt spid="12"/>
                                        </p:tgtEl>
                                        <p:attrNameLst>
                                          <p:attrName>ppt_x</p:attrName>
                                        </p:attrNameLst>
                                      </p:cBhvr>
                                      <p:tavLst>
                                        <p:tav tm="0">
                                          <p:val>
                                            <p:strVal val="1+#ppt_w/2"/>
                                          </p:val>
                                        </p:tav>
                                        <p:tav tm="100000">
                                          <p:val>
                                            <p:strVal val="#ppt_x"/>
                                          </p:val>
                                        </p:tav>
                                      </p:tavLst>
                                    </p:anim>
                                    <p:anim calcmode="lin" valueType="num">
                                      <p:cBhvr additive="base">
                                        <p:cTn id="28" dur="10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4" decel="100000" fill="hold" nodeType="withEffect">
                                  <p:stCondLst>
                                    <p:cond delay="175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ppt_x"/>
                                          </p:val>
                                        </p:tav>
                                        <p:tav tm="100000">
                                          <p:val>
                                            <p:strVal val="#ppt_x"/>
                                          </p:val>
                                        </p:tav>
                                      </p:tavLst>
                                    </p:anim>
                                    <p:anim calcmode="lin" valueType="num">
                                      <p:cBhvr additive="base">
                                        <p:cTn id="32" dur="1000" fill="hold"/>
                                        <p:tgtEl>
                                          <p:spTgt spid="11"/>
                                        </p:tgtEl>
                                        <p:attrNameLst>
                                          <p:attrName>ppt_y</p:attrName>
                                        </p:attrNameLst>
                                      </p:cBhvr>
                                      <p:tavLst>
                                        <p:tav tm="0">
                                          <p:val>
                                            <p:strVal val="1+#ppt_h/2"/>
                                          </p:val>
                                        </p:tav>
                                        <p:tav tm="100000">
                                          <p:val>
                                            <p:strVal val="#ppt_y"/>
                                          </p:val>
                                        </p:tav>
                                      </p:tavLst>
                                    </p:anim>
                                  </p:childTnLst>
                                </p:cTn>
                              </p:par>
                              <p:par>
                                <p:cTn id="33" presetID="2" presetClass="entr" presetSubtype="2" decel="100000" fill="hold" nodeType="withEffect">
                                  <p:stCondLst>
                                    <p:cond delay="200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1000" fill="hold"/>
                                        <p:tgtEl>
                                          <p:spTgt spid="13"/>
                                        </p:tgtEl>
                                        <p:attrNameLst>
                                          <p:attrName>ppt_x</p:attrName>
                                        </p:attrNameLst>
                                      </p:cBhvr>
                                      <p:tavLst>
                                        <p:tav tm="0">
                                          <p:val>
                                            <p:strVal val="1+#ppt_w/2"/>
                                          </p:val>
                                        </p:tav>
                                        <p:tav tm="100000">
                                          <p:val>
                                            <p:strVal val="#ppt_x"/>
                                          </p:val>
                                        </p:tav>
                                      </p:tavLst>
                                    </p:anim>
                                    <p:anim calcmode="lin" valueType="num">
                                      <p:cBhvr additive="base">
                                        <p:cTn id="36" dur="1000" fill="hold"/>
                                        <p:tgtEl>
                                          <p:spTgt spid="13"/>
                                        </p:tgtEl>
                                        <p:attrNameLst>
                                          <p:attrName>ppt_y</p:attrName>
                                        </p:attrNameLst>
                                      </p:cBhvr>
                                      <p:tavLst>
                                        <p:tav tm="0">
                                          <p:val>
                                            <p:strVal val="#ppt_y"/>
                                          </p:val>
                                        </p:tav>
                                        <p:tav tm="100000">
                                          <p:val>
                                            <p:strVal val="#ppt_y"/>
                                          </p:val>
                                        </p:tav>
                                      </p:tavLst>
                                    </p:anim>
                                  </p:childTnLst>
                                </p:cTn>
                              </p:par>
                              <p:par>
                                <p:cTn id="37" presetID="2" presetClass="entr" presetSubtype="4" decel="100000" fill="hold" nodeType="withEffect">
                                  <p:stCondLst>
                                    <p:cond delay="200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000" fill="hold"/>
                                        <p:tgtEl>
                                          <p:spTgt spid="10"/>
                                        </p:tgtEl>
                                        <p:attrNameLst>
                                          <p:attrName>ppt_x</p:attrName>
                                        </p:attrNameLst>
                                      </p:cBhvr>
                                      <p:tavLst>
                                        <p:tav tm="0">
                                          <p:val>
                                            <p:strVal val="#ppt_x"/>
                                          </p:val>
                                        </p:tav>
                                        <p:tav tm="100000">
                                          <p:val>
                                            <p:strVal val="#ppt_x"/>
                                          </p:val>
                                        </p:tav>
                                      </p:tavLst>
                                    </p:anim>
                                    <p:anim calcmode="lin" valueType="num">
                                      <p:cBhvr additive="base">
                                        <p:cTn id="40" dur="10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312105" y="1658850"/>
            <a:ext cx="4572318" cy="4561249"/>
          </a:xfrm>
          <a:prstGeom prst="rect">
            <a:avLst/>
          </a:prstGeom>
          <a:noFill/>
        </p:spPr>
        <p:txBody>
          <a:bodyPr wrap="square" lIns="182880" tIns="146304" rIns="182880" bIns="146304" rtlCol="0">
            <a:spAutoFit/>
          </a:bodyPr>
          <a:lstStyle/>
          <a:p>
            <a:pPr>
              <a:lnSpc>
                <a:spcPct val="90000"/>
              </a:lnSpc>
              <a:spcAft>
                <a:spcPts val="600"/>
              </a:spcAft>
            </a:pPr>
            <a:r>
              <a:rPr lang="en-US" sz="4400" b="1" dirty="0" smtClean="0">
                <a:gradFill>
                  <a:gsLst>
                    <a:gs pos="1250">
                      <a:srgbClr val="FFFFFF"/>
                    </a:gs>
                    <a:gs pos="100000">
                      <a:srgbClr val="FFFFFF"/>
                    </a:gs>
                  </a:gsLst>
                  <a:lin ang="5400000" scaled="0"/>
                </a:gradFill>
              </a:rPr>
              <a:t>Scan this QR code </a:t>
            </a:r>
            <a:r>
              <a:rPr lang="en-US" sz="4400" dirty="0" smtClean="0">
                <a:gradFill>
                  <a:gsLst>
                    <a:gs pos="1250">
                      <a:srgbClr val="FFFFFF"/>
                    </a:gs>
                    <a:gs pos="100000">
                      <a:srgbClr val="FFFFFF"/>
                    </a:gs>
                  </a:gsLst>
                  <a:lin ang="5400000" scaled="0"/>
                </a:gradFill>
              </a:rPr>
              <a:t>to evaluate this session and be automatically entered in a drawing to </a:t>
            </a:r>
            <a:br>
              <a:rPr lang="en-US" sz="4400" dirty="0" smtClean="0">
                <a:gradFill>
                  <a:gsLst>
                    <a:gs pos="1250">
                      <a:srgbClr val="FFFFFF"/>
                    </a:gs>
                    <a:gs pos="100000">
                      <a:srgbClr val="FFFFFF"/>
                    </a:gs>
                  </a:gsLst>
                  <a:lin ang="5400000" scaled="0"/>
                </a:gradFill>
              </a:rPr>
            </a:br>
            <a:r>
              <a:rPr lang="en-US" sz="4400" dirty="0" smtClean="0">
                <a:gradFill>
                  <a:gsLst>
                    <a:gs pos="1250">
                      <a:srgbClr val="FFFFFF"/>
                    </a:gs>
                    <a:gs pos="100000">
                      <a:srgbClr val="FFFFFF"/>
                    </a:gs>
                  </a:gsLst>
                  <a:lin ang="5400000" scaled="0"/>
                </a:gradFill>
              </a:rPr>
              <a:t>win a prize</a:t>
            </a:r>
            <a:endParaRPr lang="en-US" sz="4400" b="1" dirty="0" smtClean="0">
              <a:gradFill>
                <a:gsLst>
                  <a:gs pos="1250">
                    <a:srgbClr val="FFFFFF"/>
                  </a:gs>
                  <a:gs pos="100000">
                    <a:srgbClr val="FFFFFF"/>
                  </a:gs>
                </a:gsLst>
                <a:lin ang="5400000" scaled="0"/>
              </a:gradFill>
            </a:endParaRP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75847" y="1214472"/>
            <a:ext cx="4762500" cy="4762500"/>
          </a:xfrm>
          <a:prstGeom prst="rect">
            <a:avLst/>
          </a:prstGeom>
        </p:spPr>
      </p:pic>
    </p:spTree>
    <p:extLst>
      <p:ext uri="{BB962C8B-B14F-4D97-AF65-F5344CB8AC3E}">
        <p14:creationId xmlns:p14="http://schemas.microsoft.com/office/powerpoint/2010/main" val="2348218726"/>
      </p:ext>
    </p:extLst>
  </p:cSld>
  <p:clrMapOvr>
    <a:masterClrMapping/>
  </p:clrMapOvr>
  <p:transition>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p:cNvSpPr>
            <a:spLocks noGrp="1"/>
          </p:cNvSpPr>
          <p:nvPr>
            <p:ph type="title"/>
          </p:nvPr>
        </p:nvSpPr>
        <p:spPr/>
        <p:txBody>
          <a:bodyPr/>
          <a:lstStyle/>
          <a:p>
            <a:r>
              <a:rPr lang="en-US" dirty="0" smtClean="0"/>
              <a:t>NIST cloud attributes</a:t>
            </a:r>
            <a:endParaRPr lang="en-US" dirty="0"/>
          </a:p>
        </p:txBody>
      </p:sp>
      <p:grpSp>
        <p:nvGrpSpPr>
          <p:cNvPr id="4" name="1 after"/>
          <p:cNvGrpSpPr/>
          <p:nvPr/>
        </p:nvGrpSpPr>
        <p:grpSpPr>
          <a:xfrm>
            <a:off x="5251270" y="1667812"/>
            <a:ext cx="2011680" cy="2786779"/>
            <a:chOff x="606764" y="5483047"/>
            <a:chExt cx="2743200" cy="3643178"/>
          </a:xfrm>
        </p:grpSpPr>
        <p:sp>
          <p:nvSpPr>
            <p:cNvPr id="112" name="Rectangle 111"/>
            <p:cNvSpPr/>
            <p:nvPr/>
          </p:nvSpPr>
          <p:spPr bwMode="auto">
            <a:xfrm>
              <a:off x="606764" y="5483047"/>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sp>
          <p:nvSpPr>
            <p:cNvPr id="113" name="TextBox 112"/>
            <p:cNvSpPr txBox="1"/>
            <p:nvPr/>
          </p:nvSpPr>
          <p:spPr>
            <a:xfrm>
              <a:off x="606764" y="5483047"/>
              <a:ext cx="2743200" cy="1933732"/>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smtClean="0">
                  <a:solidFill>
                    <a:schemeClr val="tx2"/>
                  </a:solidFill>
                  <a:latin typeface="+mj-lt"/>
                </a:rPr>
                <a:t>Resource pooling</a:t>
              </a:r>
              <a:endParaRPr lang="en-US" sz="2448" b="1" spc="-76" dirty="0">
                <a:solidFill>
                  <a:schemeClr val="tx2"/>
                </a:solidFill>
                <a:latin typeface="+mj-lt"/>
              </a:endParaRPr>
            </a:p>
            <a:p>
              <a:pPr defTabSz="705520">
                <a:lnSpc>
                  <a:spcPct val="90000"/>
                </a:lnSpc>
                <a:spcBef>
                  <a:spcPts val="459"/>
                </a:spcBef>
              </a:pPr>
              <a:r>
                <a:rPr lang="en-US" sz="1530" spc="-54" dirty="0">
                  <a:solidFill>
                    <a:schemeClr val="tx2"/>
                  </a:solidFill>
                </a:rPr>
                <a:t>Enables scalability </a:t>
              </a:r>
              <a:br>
                <a:rPr lang="en-US" sz="1530" spc="-54" dirty="0">
                  <a:solidFill>
                    <a:schemeClr val="tx2"/>
                  </a:solidFill>
                </a:rPr>
              </a:br>
              <a:r>
                <a:rPr lang="en-US" sz="1530" spc="-54" dirty="0">
                  <a:solidFill>
                    <a:schemeClr val="tx2"/>
                  </a:solidFill>
                </a:rPr>
                <a:t>and dynamic provisioning</a:t>
              </a:r>
            </a:p>
          </p:txBody>
        </p:sp>
        <p:grpSp>
          <p:nvGrpSpPr>
            <p:cNvPr id="114" name="Group 113"/>
            <p:cNvGrpSpPr/>
            <p:nvPr/>
          </p:nvGrpSpPr>
          <p:grpSpPr>
            <a:xfrm>
              <a:off x="848549" y="7760544"/>
              <a:ext cx="955387" cy="1125694"/>
              <a:chOff x="794761" y="4432536"/>
              <a:chExt cx="955387" cy="1125694"/>
            </a:xfrm>
          </p:grpSpPr>
          <p:grpSp>
            <p:nvGrpSpPr>
              <p:cNvPr id="115" name="network 1"/>
              <p:cNvGrpSpPr/>
              <p:nvPr/>
            </p:nvGrpSpPr>
            <p:grpSpPr>
              <a:xfrm>
                <a:off x="806307" y="4872718"/>
                <a:ext cx="943841" cy="685512"/>
                <a:chOff x="9364663" y="5266367"/>
                <a:chExt cx="1038225" cy="754062"/>
              </a:xfrm>
            </p:grpSpPr>
            <p:sp useBgFill="1">
              <p:nvSpPr>
                <p:cNvPr id="122" name="Freeform 22"/>
                <p:cNvSpPr>
                  <a:spLocks/>
                </p:cNvSpPr>
                <p:nvPr/>
              </p:nvSpPr>
              <p:spPr bwMode="auto">
                <a:xfrm>
                  <a:off x="9371013" y="5274304"/>
                  <a:ext cx="1020763" cy="735012"/>
                </a:xfrm>
                <a:custGeom>
                  <a:avLst/>
                  <a:gdLst>
                    <a:gd name="T0" fmla="*/ 0 w 643"/>
                    <a:gd name="T1" fmla="*/ 272 h 463"/>
                    <a:gd name="T2" fmla="*/ 0 w 643"/>
                    <a:gd name="T3" fmla="*/ 194 h 463"/>
                    <a:gd name="T4" fmla="*/ 322 w 643"/>
                    <a:gd name="T5" fmla="*/ 0 h 463"/>
                    <a:gd name="T6" fmla="*/ 643 w 643"/>
                    <a:gd name="T7" fmla="*/ 191 h 463"/>
                    <a:gd name="T8" fmla="*/ 643 w 643"/>
                    <a:gd name="T9" fmla="*/ 272 h 463"/>
                    <a:gd name="T10" fmla="*/ 322 w 643"/>
                    <a:gd name="T11" fmla="*/ 463 h 463"/>
                    <a:gd name="T12" fmla="*/ 0 w 643"/>
                    <a:gd name="T13" fmla="*/ 279 h 463"/>
                    <a:gd name="T14" fmla="*/ 0 w 643"/>
                    <a:gd name="T15" fmla="*/ 272 h 4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43" h="463">
                      <a:moveTo>
                        <a:pt x="0" y="272"/>
                      </a:moveTo>
                      <a:lnTo>
                        <a:pt x="0" y="194"/>
                      </a:lnTo>
                      <a:lnTo>
                        <a:pt x="322" y="0"/>
                      </a:lnTo>
                      <a:lnTo>
                        <a:pt x="643" y="191"/>
                      </a:lnTo>
                      <a:lnTo>
                        <a:pt x="643" y="272"/>
                      </a:lnTo>
                      <a:lnTo>
                        <a:pt x="322" y="463"/>
                      </a:lnTo>
                      <a:lnTo>
                        <a:pt x="0" y="279"/>
                      </a:lnTo>
                      <a:lnTo>
                        <a:pt x="0" y="272"/>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23" name="Freeform 24"/>
                <p:cNvSpPr>
                  <a:spLocks noEditPoints="1"/>
                </p:cNvSpPr>
                <p:nvPr/>
              </p:nvSpPr>
              <p:spPr bwMode="auto">
                <a:xfrm>
                  <a:off x="9364663" y="5266367"/>
                  <a:ext cx="1038225" cy="754062"/>
                </a:xfrm>
                <a:custGeom>
                  <a:avLst/>
                  <a:gdLst>
                    <a:gd name="T0" fmla="*/ 138 w 277"/>
                    <a:gd name="T1" fmla="*/ 0 h 201"/>
                    <a:gd name="T2" fmla="*/ 0 w 277"/>
                    <a:gd name="T3" fmla="*/ 119 h 201"/>
                    <a:gd name="T4" fmla="*/ 138 w 277"/>
                    <a:gd name="T5" fmla="*/ 201 h 201"/>
                    <a:gd name="T6" fmla="*/ 277 w 277"/>
                    <a:gd name="T7" fmla="*/ 81 h 201"/>
                    <a:gd name="T8" fmla="*/ 4 w 277"/>
                    <a:gd name="T9" fmla="*/ 117 h 201"/>
                    <a:gd name="T10" fmla="*/ 4 w 277"/>
                    <a:gd name="T11" fmla="*/ 88 h 201"/>
                    <a:gd name="T12" fmla="*/ 134 w 277"/>
                    <a:gd name="T13" fmla="*/ 194 h 201"/>
                    <a:gd name="T14" fmla="*/ 4 w 277"/>
                    <a:gd name="T15" fmla="*/ 84 h 201"/>
                    <a:gd name="T16" fmla="*/ 273 w 277"/>
                    <a:gd name="T17" fmla="*/ 84 h 201"/>
                    <a:gd name="T18" fmla="*/ 119 w 277"/>
                    <a:gd name="T19" fmla="*/ 181 h 201"/>
                    <a:gd name="T20" fmla="*/ 128 w 277"/>
                    <a:gd name="T21" fmla="*/ 177 h 201"/>
                    <a:gd name="T22" fmla="*/ 112 w 277"/>
                    <a:gd name="T23" fmla="*/ 169 h 201"/>
                    <a:gd name="T24" fmla="*/ 117 w 277"/>
                    <a:gd name="T25" fmla="*/ 167 h 201"/>
                    <a:gd name="T26" fmla="*/ 125 w 277"/>
                    <a:gd name="T27" fmla="*/ 177 h 201"/>
                    <a:gd name="T28" fmla="*/ 121 w 277"/>
                    <a:gd name="T29" fmla="*/ 178 h 201"/>
                    <a:gd name="T30" fmla="*/ 117 w 277"/>
                    <a:gd name="T31" fmla="*/ 167 h 201"/>
                    <a:gd name="T32" fmla="*/ 103 w 277"/>
                    <a:gd name="T33" fmla="*/ 169 h 201"/>
                    <a:gd name="T34" fmla="*/ 101 w 277"/>
                    <a:gd name="T35" fmla="*/ 153 h 201"/>
                    <a:gd name="T36" fmla="*/ 99 w 277"/>
                    <a:gd name="T37" fmla="*/ 168 h 201"/>
                    <a:gd name="T38" fmla="*/ 99 w 277"/>
                    <a:gd name="T39" fmla="*/ 156 h 201"/>
                    <a:gd name="T40" fmla="*/ 103 w 277"/>
                    <a:gd name="T41" fmla="*/ 166 h 201"/>
                    <a:gd name="T42" fmla="*/ 95 w 277"/>
                    <a:gd name="T43" fmla="*/ 157 h 201"/>
                    <a:gd name="T44" fmla="*/ 78 w 277"/>
                    <a:gd name="T45" fmla="*/ 156 h 201"/>
                    <a:gd name="T46" fmla="*/ 87 w 277"/>
                    <a:gd name="T47" fmla="*/ 152 h 201"/>
                    <a:gd name="T48" fmla="*/ 71 w 277"/>
                    <a:gd name="T49" fmla="*/ 145 h 201"/>
                    <a:gd name="T50" fmla="*/ 76 w 277"/>
                    <a:gd name="T51" fmla="*/ 143 h 201"/>
                    <a:gd name="T52" fmla="*/ 83 w 277"/>
                    <a:gd name="T53" fmla="*/ 152 h 201"/>
                    <a:gd name="T54" fmla="*/ 80 w 277"/>
                    <a:gd name="T55" fmla="*/ 153 h 201"/>
                    <a:gd name="T56" fmla="*/ 76 w 277"/>
                    <a:gd name="T57" fmla="*/ 143 h 201"/>
                    <a:gd name="T58" fmla="*/ 17 w 277"/>
                    <a:gd name="T59" fmla="*/ 105 h 201"/>
                    <a:gd name="T60" fmla="*/ 17 w 277"/>
                    <a:gd name="T61" fmla="*/ 117 h 201"/>
                    <a:gd name="T62" fmla="*/ 37 w 277"/>
                    <a:gd name="T63" fmla="*/ 131 h 201"/>
                    <a:gd name="T64" fmla="*/ 45 w 277"/>
                    <a:gd name="T65" fmla="*/ 127 h 201"/>
                    <a:gd name="T66" fmla="*/ 30 w 277"/>
                    <a:gd name="T67" fmla="*/ 120 h 201"/>
                    <a:gd name="T68" fmla="*/ 34 w 277"/>
                    <a:gd name="T69" fmla="*/ 118 h 201"/>
                    <a:gd name="T70" fmla="*/ 42 w 277"/>
                    <a:gd name="T71" fmla="*/ 127 h 201"/>
                    <a:gd name="T72" fmla="*/ 38 w 277"/>
                    <a:gd name="T73" fmla="*/ 128 h 201"/>
                    <a:gd name="T74" fmla="*/ 34 w 277"/>
                    <a:gd name="T75" fmla="*/ 118 h 201"/>
                    <a:gd name="T76" fmla="*/ 62 w 277"/>
                    <a:gd name="T77" fmla="*/ 145 h 201"/>
                    <a:gd name="T78" fmla="*/ 59 w 277"/>
                    <a:gd name="T79" fmla="*/ 128 h 201"/>
                    <a:gd name="T80" fmla="*/ 58 w 277"/>
                    <a:gd name="T81" fmla="*/ 144 h 201"/>
                    <a:gd name="T82" fmla="*/ 58 w 277"/>
                    <a:gd name="T83" fmla="*/ 131 h 201"/>
                    <a:gd name="T84" fmla="*/ 62 w 277"/>
                    <a:gd name="T85" fmla="*/ 142 h 201"/>
                    <a:gd name="T86" fmla="*/ 54 w 277"/>
                    <a:gd name="T87" fmla="*/ 132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77" h="201">
                      <a:moveTo>
                        <a:pt x="277" y="81"/>
                      </a:moveTo>
                      <a:cubicBezTo>
                        <a:pt x="138" y="0"/>
                        <a:pt x="138" y="0"/>
                        <a:pt x="138" y="0"/>
                      </a:cubicBezTo>
                      <a:cubicBezTo>
                        <a:pt x="0" y="81"/>
                        <a:pt x="0" y="81"/>
                        <a:pt x="0" y="81"/>
                      </a:cubicBezTo>
                      <a:cubicBezTo>
                        <a:pt x="0" y="119"/>
                        <a:pt x="0" y="119"/>
                        <a:pt x="0" y="119"/>
                      </a:cubicBezTo>
                      <a:cubicBezTo>
                        <a:pt x="5" y="122"/>
                        <a:pt x="21" y="132"/>
                        <a:pt x="21" y="132"/>
                      </a:cubicBezTo>
                      <a:cubicBezTo>
                        <a:pt x="138" y="201"/>
                        <a:pt x="138" y="201"/>
                        <a:pt x="138" y="201"/>
                      </a:cubicBezTo>
                      <a:cubicBezTo>
                        <a:pt x="202" y="163"/>
                        <a:pt x="277" y="119"/>
                        <a:pt x="277" y="119"/>
                      </a:cubicBezTo>
                      <a:cubicBezTo>
                        <a:pt x="277" y="81"/>
                        <a:pt x="277" y="81"/>
                        <a:pt x="277" y="81"/>
                      </a:cubicBezTo>
                      <a:close/>
                      <a:moveTo>
                        <a:pt x="134" y="194"/>
                      </a:moveTo>
                      <a:cubicBezTo>
                        <a:pt x="4" y="117"/>
                        <a:pt x="4" y="117"/>
                        <a:pt x="4" y="117"/>
                      </a:cubicBezTo>
                      <a:cubicBezTo>
                        <a:pt x="4" y="112"/>
                        <a:pt x="4" y="112"/>
                        <a:pt x="4" y="112"/>
                      </a:cubicBezTo>
                      <a:cubicBezTo>
                        <a:pt x="4" y="88"/>
                        <a:pt x="4" y="88"/>
                        <a:pt x="4" y="88"/>
                      </a:cubicBezTo>
                      <a:cubicBezTo>
                        <a:pt x="134" y="165"/>
                        <a:pt x="134" y="165"/>
                        <a:pt x="134" y="165"/>
                      </a:cubicBezTo>
                      <a:cubicBezTo>
                        <a:pt x="134" y="194"/>
                        <a:pt x="134" y="194"/>
                        <a:pt x="134" y="194"/>
                      </a:cubicBezTo>
                      <a:close/>
                      <a:moveTo>
                        <a:pt x="138" y="163"/>
                      </a:moveTo>
                      <a:cubicBezTo>
                        <a:pt x="4" y="84"/>
                        <a:pt x="4" y="84"/>
                        <a:pt x="4" y="84"/>
                      </a:cubicBezTo>
                      <a:cubicBezTo>
                        <a:pt x="138" y="4"/>
                        <a:pt x="138" y="4"/>
                        <a:pt x="138" y="4"/>
                      </a:cubicBezTo>
                      <a:cubicBezTo>
                        <a:pt x="273" y="84"/>
                        <a:pt x="273" y="84"/>
                        <a:pt x="273" y="84"/>
                      </a:cubicBezTo>
                      <a:cubicBezTo>
                        <a:pt x="138" y="163"/>
                        <a:pt x="138" y="163"/>
                        <a:pt x="138" y="163"/>
                      </a:cubicBezTo>
                      <a:close/>
                      <a:moveTo>
                        <a:pt x="119" y="181"/>
                      </a:moveTo>
                      <a:cubicBezTo>
                        <a:pt x="121" y="182"/>
                        <a:pt x="122" y="182"/>
                        <a:pt x="123" y="182"/>
                      </a:cubicBezTo>
                      <a:cubicBezTo>
                        <a:pt x="126" y="182"/>
                        <a:pt x="128" y="180"/>
                        <a:pt x="128" y="177"/>
                      </a:cubicBezTo>
                      <a:cubicBezTo>
                        <a:pt x="128" y="172"/>
                        <a:pt x="125" y="167"/>
                        <a:pt x="121" y="165"/>
                      </a:cubicBezTo>
                      <a:cubicBezTo>
                        <a:pt x="116" y="162"/>
                        <a:pt x="112" y="164"/>
                        <a:pt x="112" y="169"/>
                      </a:cubicBezTo>
                      <a:cubicBezTo>
                        <a:pt x="112" y="173"/>
                        <a:pt x="115" y="179"/>
                        <a:pt x="119" y="181"/>
                      </a:cubicBezTo>
                      <a:close/>
                      <a:moveTo>
                        <a:pt x="117" y="167"/>
                      </a:moveTo>
                      <a:cubicBezTo>
                        <a:pt x="117" y="167"/>
                        <a:pt x="118" y="167"/>
                        <a:pt x="119" y="167"/>
                      </a:cubicBezTo>
                      <a:cubicBezTo>
                        <a:pt x="122" y="169"/>
                        <a:pt x="125" y="173"/>
                        <a:pt x="125" y="177"/>
                      </a:cubicBezTo>
                      <a:cubicBezTo>
                        <a:pt x="125" y="179"/>
                        <a:pt x="124" y="179"/>
                        <a:pt x="123" y="179"/>
                      </a:cubicBezTo>
                      <a:cubicBezTo>
                        <a:pt x="123" y="179"/>
                        <a:pt x="122" y="179"/>
                        <a:pt x="121" y="178"/>
                      </a:cubicBezTo>
                      <a:cubicBezTo>
                        <a:pt x="118" y="177"/>
                        <a:pt x="115" y="172"/>
                        <a:pt x="115" y="169"/>
                      </a:cubicBezTo>
                      <a:cubicBezTo>
                        <a:pt x="115" y="167"/>
                        <a:pt x="116" y="167"/>
                        <a:pt x="117" y="167"/>
                      </a:cubicBezTo>
                      <a:close/>
                      <a:moveTo>
                        <a:pt x="99" y="168"/>
                      </a:moveTo>
                      <a:cubicBezTo>
                        <a:pt x="101" y="168"/>
                        <a:pt x="102" y="169"/>
                        <a:pt x="103" y="169"/>
                      </a:cubicBezTo>
                      <a:cubicBezTo>
                        <a:pt x="106" y="169"/>
                        <a:pt x="107" y="167"/>
                        <a:pt x="107" y="164"/>
                      </a:cubicBezTo>
                      <a:cubicBezTo>
                        <a:pt x="107" y="161"/>
                        <a:pt x="105" y="156"/>
                        <a:pt x="101" y="153"/>
                      </a:cubicBezTo>
                      <a:cubicBezTo>
                        <a:pt x="96" y="151"/>
                        <a:pt x="92" y="153"/>
                        <a:pt x="92" y="157"/>
                      </a:cubicBezTo>
                      <a:cubicBezTo>
                        <a:pt x="92" y="161"/>
                        <a:pt x="95" y="165"/>
                        <a:pt x="99" y="168"/>
                      </a:cubicBezTo>
                      <a:close/>
                      <a:moveTo>
                        <a:pt x="97" y="155"/>
                      </a:moveTo>
                      <a:cubicBezTo>
                        <a:pt x="97" y="155"/>
                        <a:pt x="98" y="155"/>
                        <a:pt x="99" y="156"/>
                      </a:cubicBezTo>
                      <a:cubicBezTo>
                        <a:pt x="102" y="158"/>
                        <a:pt x="105" y="161"/>
                        <a:pt x="105" y="164"/>
                      </a:cubicBezTo>
                      <a:cubicBezTo>
                        <a:pt x="105" y="166"/>
                        <a:pt x="104" y="166"/>
                        <a:pt x="103" y="166"/>
                      </a:cubicBezTo>
                      <a:cubicBezTo>
                        <a:pt x="103" y="166"/>
                        <a:pt x="102" y="166"/>
                        <a:pt x="101" y="165"/>
                      </a:cubicBezTo>
                      <a:cubicBezTo>
                        <a:pt x="98" y="163"/>
                        <a:pt x="95" y="160"/>
                        <a:pt x="95" y="157"/>
                      </a:cubicBezTo>
                      <a:cubicBezTo>
                        <a:pt x="95" y="155"/>
                        <a:pt x="97" y="155"/>
                        <a:pt x="97" y="155"/>
                      </a:cubicBezTo>
                      <a:close/>
                      <a:moveTo>
                        <a:pt x="78" y="156"/>
                      </a:moveTo>
                      <a:cubicBezTo>
                        <a:pt x="80" y="157"/>
                        <a:pt x="80" y="157"/>
                        <a:pt x="81" y="157"/>
                      </a:cubicBezTo>
                      <a:cubicBezTo>
                        <a:pt x="84" y="157"/>
                        <a:pt x="87" y="155"/>
                        <a:pt x="87" y="152"/>
                      </a:cubicBezTo>
                      <a:cubicBezTo>
                        <a:pt x="87" y="148"/>
                        <a:pt x="83" y="143"/>
                        <a:pt x="80" y="141"/>
                      </a:cubicBezTo>
                      <a:cubicBezTo>
                        <a:pt x="76" y="138"/>
                        <a:pt x="71" y="140"/>
                        <a:pt x="71" y="145"/>
                      </a:cubicBezTo>
                      <a:cubicBezTo>
                        <a:pt x="71" y="149"/>
                        <a:pt x="75" y="154"/>
                        <a:pt x="78" y="156"/>
                      </a:cubicBezTo>
                      <a:close/>
                      <a:moveTo>
                        <a:pt x="76" y="143"/>
                      </a:moveTo>
                      <a:cubicBezTo>
                        <a:pt x="77" y="143"/>
                        <a:pt x="77" y="143"/>
                        <a:pt x="78" y="143"/>
                      </a:cubicBezTo>
                      <a:cubicBezTo>
                        <a:pt x="80" y="145"/>
                        <a:pt x="83" y="149"/>
                        <a:pt x="83" y="152"/>
                      </a:cubicBezTo>
                      <a:cubicBezTo>
                        <a:pt x="83" y="154"/>
                        <a:pt x="82" y="154"/>
                        <a:pt x="81" y="154"/>
                      </a:cubicBezTo>
                      <a:cubicBezTo>
                        <a:pt x="81" y="154"/>
                        <a:pt x="80" y="154"/>
                        <a:pt x="80" y="153"/>
                      </a:cubicBezTo>
                      <a:cubicBezTo>
                        <a:pt x="77" y="152"/>
                        <a:pt x="75" y="148"/>
                        <a:pt x="75" y="145"/>
                      </a:cubicBezTo>
                      <a:cubicBezTo>
                        <a:pt x="75" y="143"/>
                        <a:pt x="76" y="143"/>
                        <a:pt x="76" y="143"/>
                      </a:cubicBezTo>
                      <a:close/>
                      <a:moveTo>
                        <a:pt x="10" y="107"/>
                      </a:moveTo>
                      <a:cubicBezTo>
                        <a:pt x="10" y="104"/>
                        <a:pt x="13" y="103"/>
                        <a:pt x="17" y="105"/>
                      </a:cubicBezTo>
                      <a:cubicBezTo>
                        <a:pt x="20" y="107"/>
                        <a:pt x="23" y="111"/>
                        <a:pt x="23" y="115"/>
                      </a:cubicBezTo>
                      <a:cubicBezTo>
                        <a:pt x="23" y="118"/>
                        <a:pt x="20" y="119"/>
                        <a:pt x="17" y="117"/>
                      </a:cubicBezTo>
                      <a:cubicBezTo>
                        <a:pt x="13" y="115"/>
                        <a:pt x="10" y="111"/>
                        <a:pt x="10" y="107"/>
                      </a:cubicBezTo>
                      <a:close/>
                      <a:moveTo>
                        <a:pt x="37" y="131"/>
                      </a:moveTo>
                      <a:cubicBezTo>
                        <a:pt x="38" y="132"/>
                        <a:pt x="39" y="132"/>
                        <a:pt x="41" y="132"/>
                      </a:cubicBezTo>
                      <a:cubicBezTo>
                        <a:pt x="44" y="132"/>
                        <a:pt x="45" y="130"/>
                        <a:pt x="45" y="127"/>
                      </a:cubicBezTo>
                      <a:cubicBezTo>
                        <a:pt x="45" y="123"/>
                        <a:pt x="42" y="118"/>
                        <a:pt x="38" y="116"/>
                      </a:cubicBezTo>
                      <a:cubicBezTo>
                        <a:pt x="34" y="113"/>
                        <a:pt x="30" y="115"/>
                        <a:pt x="30" y="120"/>
                      </a:cubicBezTo>
                      <a:cubicBezTo>
                        <a:pt x="30" y="124"/>
                        <a:pt x="33" y="129"/>
                        <a:pt x="37" y="131"/>
                      </a:cubicBezTo>
                      <a:close/>
                      <a:moveTo>
                        <a:pt x="34" y="118"/>
                      </a:moveTo>
                      <a:cubicBezTo>
                        <a:pt x="35" y="118"/>
                        <a:pt x="36" y="118"/>
                        <a:pt x="37" y="118"/>
                      </a:cubicBezTo>
                      <a:cubicBezTo>
                        <a:pt x="40" y="120"/>
                        <a:pt x="42" y="124"/>
                        <a:pt x="42" y="127"/>
                      </a:cubicBezTo>
                      <a:cubicBezTo>
                        <a:pt x="42" y="129"/>
                        <a:pt x="41" y="129"/>
                        <a:pt x="41" y="129"/>
                      </a:cubicBezTo>
                      <a:cubicBezTo>
                        <a:pt x="40" y="129"/>
                        <a:pt x="39" y="129"/>
                        <a:pt x="38" y="128"/>
                      </a:cubicBezTo>
                      <a:cubicBezTo>
                        <a:pt x="35" y="127"/>
                        <a:pt x="33" y="123"/>
                        <a:pt x="33" y="120"/>
                      </a:cubicBezTo>
                      <a:cubicBezTo>
                        <a:pt x="33" y="118"/>
                        <a:pt x="34" y="118"/>
                        <a:pt x="34" y="118"/>
                      </a:cubicBezTo>
                      <a:close/>
                      <a:moveTo>
                        <a:pt x="58" y="144"/>
                      </a:moveTo>
                      <a:cubicBezTo>
                        <a:pt x="59" y="144"/>
                        <a:pt x="60" y="145"/>
                        <a:pt x="62" y="145"/>
                      </a:cubicBezTo>
                      <a:cubicBezTo>
                        <a:pt x="64" y="145"/>
                        <a:pt x="66" y="143"/>
                        <a:pt x="66" y="140"/>
                      </a:cubicBezTo>
                      <a:cubicBezTo>
                        <a:pt x="66" y="136"/>
                        <a:pt x="63" y="131"/>
                        <a:pt x="59" y="128"/>
                      </a:cubicBezTo>
                      <a:cubicBezTo>
                        <a:pt x="55" y="126"/>
                        <a:pt x="50" y="128"/>
                        <a:pt x="50" y="132"/>
                      </a:cubicBezTo>
                      <a:cubicBezTo>
                        <a:pt x="50" y="136"/>
                        <a:pt x="54" y="141"/>
                        <a:pt x="58" y="144"/>
                      </a:cubicBezTo>
                      <a:close/>
                      <a:moveTo>
                        <a:pt x="55" y="130"/>
                      </a:moveTo>
                      <a:cubicBezTo>
                        <a:pt x="56" y="130"/>
                        <a:pt x="56" y="130"/>
                        <a:pt x="58" y="131"/>
                      </a:cubicBezTo>
                      <a:cubicBezTo>
                        <a:pt x="61" y="133"/>
                        <a:pt x="63" y="137"/>
                        <a:pt x="63" y="140"/>
                      </a:cubicBezTo>
                      <a:cubicBezTo>
                        <a:pt x="63" y="142"/>
                        <a:pt x="62" y="142"/>
                        <a:pt x="62" y="142"/>
                      </a:cubicBezTo>
                      <a:cubicBezTo>
                        <a:pt x="61" y="142"/>
                        <a:pt x="60" y="142"/>
                        <a:pt x="59" y="141"/>
                      </a:cubicBezTo>
                      <a:cubicBezTo>
                        <a:pt x="56" y="139"/>
                        <a:pt x="54" y="135"/>
                        <a:pt x="54" y="132"/>
                      </a:cubicBezTo>
                      <a:cubicBezTo>
                        <a:pt x="54" y="130"/>
                        <a:pt x="55" y="130"/>
                        <a:pt x="55" y="130"/>
                      </a:cubicBezTo>
                      <a:close/>
                    </a:path>
                  </a:pathLst>
                </a:custGeom>
                <a:solidFill>
                  <a:schemeClr val="bg1"/>
                </a:solidFill>
                <a:ln>
                  <a:noFill/>
                </a:ln>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grpSp>
            <p:nvGrpSpPr>
              <p:cNvPr id="116" name="compute 1"/>
              <p:cNvGrpSpPr/>
              <p:nvPr/>
            </p:nvGrpSpPr>
            <p:grpSpPr>
              <a:xfrm>
                <a:off x="794761" y="4678992"/>
                <a:ext cx="945285" cy="678296"/>
                <a:chOff x="5048250" y="3799517"/>
                <a:chExt cx="1039813" cy="746125"/>
              </a:xfrm>
            </p:grpSpPr>
            <p:sp useBgFill="1">
              <p:nvSpPr>
                <p:cNvPr id="120" name="Freeform 6"/>
                <p:cNvSpPr>
                  <a:spLocks/>
                </p:cNvSpPr>
                <p:nvPr/>
              </p:nvSpPr>
              <p:spPr bwMode="auto">
                <a:xfrm>
                  <a:off x="5086350" y="3810630"/>
                  <a:ext cx="989013" cy="720725"/>
                </a:xfrm>
                <a:custGeom>
                  <a:avLst/>
                  <a:gdLst>
                    <a:gd name="T0" fmla="*/ 0 w 623"/>
                    <a:gd name="T1" fmla="*/ 269 h 454"/>
                    <a:gd name="T2" fmla="*/ 0 w 623"/>
                    <a:gd name="T3" fmla="*/ 184 h 454"/>
                    <a:gd name="T4" fmla="*/ 312 w 623"/>
                    <a:gd name="T5" fmla="*/ 0 h 454"/>
                    <a:gd name="T6" fmla="*/ 623 w 623"/>
                    <a:gd name="T7" fmla="*/ 184 h 454"/>
                    <a:gd name="T8" fmla="*/ 623 w 623"/>
                    <a:gd name="T9" fmla="*/ 269 h 454"/>
                    <a:gd name="T10" fmla="*/ 312 w 623"/>
                    <a:gd name="T11" fmla="*/ 454 h 454"/>
                    <a:gd name="T12" fmla="*/ 0 w 623"/>
                    <a:gd name="T13" fmla="*/ 269 h 454"/>
                  </a:gdLst>
                  <a:ahLst/>
                  <a:cxnLst>
                    <a:cxn ang="0">
                      <a:pos x="T0" y="T1"/>
                    </a:cxn>
                    <a:cxn ang="0">
                      <a:pos x="T2" y="T3"/>
                    </a:cxn>
                    <a:cxn ang="0">
                      <a:pos x="T4" y="T5"/>
                    </a:cxn>
                    <a:cxn ang="0">
                      <a:pos x="T6" y="T7"/>
                    </a:cxn>
                    <a:cxn ang="0">
                      <a:pos x="T8" y="T9"/>
                    </a:cxn>
                    <a:cxn ang="0">
                      <a:pos x="T10" y="T11"/>
                    </a:cxn>
                    <a:cxn ang="0">
                      <a:pos x="T12" y="T13"/>
                    </a:cxn>
                  </a:cxnLst>
                  <a:rect l="0" t="0" r="r" b="b"/>
                  <a:pathLst>
                    <a:path w="623" h="454">
                      <a:moveTo>
                        <a:pt x="0" y="269"/>
                      </a:moveTo>
                      <a:lnTo>
                        <a:pt x="0" y="184"/>
                      </a:lnTo>
                      <a:lnTo>
                        <a:pt x="312" y="0"/>
                      </a:lnTo>
                      <a:lnTo>
                        <a:pt x="623" y="184"/>
                      </a:lnTo>
                      <a:lnTo>
                        <a:pt x="623" y="269"/>
                      </a:lnTo>
                      <a:lnTo>
                        <a:pt x="312" y="454"/>
                      </a:lnTo>
                      <a:lnTo>
                        <a:pt x="0" y="269"/>
                      </a:lnTo>
                      <a:close/>
                    </a:path>
                  </a:pathLst>
                </a:cu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21" name="Freeform 7"/>
                <p:cNvSpPr>
                  <a:spLocks noEditPoints="1"/>
                </p:cNvSpPr>
                <p:nvPr/>
              </p:nvSpPr>
              <p:spPr bwMode="auto">
                <a:xfrm>
                  <a:off x="5048250" y="3799517"/>
                  <a:ext cx="1039813" cy="746125"/>
                </a:xfrm>
                <a:custGeom>
                  <a:avLst/>
                  <a:gdLst>
                    <a:gd name="T0" fmla="*/ 117 w 277"/>
                    <a:gd name="T1" fmla="*/ 168 h 199"/>
                    <a:gd name="T2" fmla="*/ 117 w 277"/>
                    <a:gd name="T3" fmla="*/ 159 h 199"/>
                    <a:gd name="T4" fmla="*/ 7 w 277"/>
                    <a:gd name="T5" fmla="*/ 90 h 199"/>
                    <a:gd name="T6" fmla="*/ 3 w 277"/>
                    <a:gd name="T7" fmla="*/ 116 h 199"/>
                    <a:gd name="T8" fmla="*/ 7 w 277"/>
                    <a:gd name="T9" fmla="*/ 90 h 199"/>
                    <a:gd name="T10" fmla="*/ 142 w 277"/>
                    <a:gd name="T11" fmla="*/ 40 h 199"/>
                    <a:gd name="T12" fmla="*/ 142 w 277"/>
                    <a:gd name="T13" fmla="*/ 159 h 199"/>
                    <a:gd name="T14" fmla="*/ 142 w 277"/>
                    <a:gd name="T15" fmla="*/ 40 h 199"/>
                    <a:gd name="T16" fmla="*/ 13 w 277"/>
                    <a:gd name="T17" fmla="*/ 83 h 199"/>
                    <a:gd name="T18" fmla="*/ 140 w 277"/>
                    <a:gd name="T19" fmla="*/ 39 h 199"/>
                    <a:gd name="T20" fmla="*/ 13 w 277"/>
                    <a:gd name="T21" fmla="*/ 83 h 199"/>
                    <a:gd name="T22" fmla="*/ 37 w 277"/>
                    <a:gd name="T23" fmla="*/ 99 h 199"/>
                    <a:gd name="T24" fmla="*/ 13 w 277"/>
                    <a:gd name="T25" fmla="*/ 114 h 199"/>
                    <a:gd name="T26" fmla="*/ 13 w 277"/>
                    <a:gd name="T27" fmla="*/ 116 h 199"/>
                    <a:gd name="T28" fmla="*/ 132 w 277"/>
                    <a:gd name="T29" fmla="*/ 171 h 199"/>
                    <a:gd name="T30" fmla="*/ 140 w 277"/>
                    <a:gd name="T31" fmla="*/ 164 h 199"/>
                    <a:gd name="T32" fmla="*/ 39 w 277"/>
                    <a:gd name="T33" fmla="*/ 101 h 199"/>
                    <a:gd name="T34" fmla="*/ 135 w 277"/>
                    <a:gd name="T35" fmla="*/ 171 h 199"/>
                    <a:gd name="T36" fmla="*/ 139 w 277"/>
                    <a:gd name="T37" fmla="*/ 190 h 199"/>
                    <a:gd name="T38" fmla="*/ 140 w 277"/>
                    <a:gd name="T39" fmla="*/ 168 h 199"/>
                    <a:gd name="T40" fmla="*/ 135 w 277"/>
                    <a:gd name="T41" fmla="*/ 171 h 199"/>
                    <a:gd name="T42" fmla="*/ 27 w 277"/>
                    <a:gd name="T43" fmla="*/ 131 h 199"/>
                    <a:gd name="T44" fmla="*/ 142 w 277"/>
                    <a:gd name="T45" fmla="*/ 199 h 199"/>
                    <a:gd name="T46" fmla="*/ 137 w 277"/>
                    <a:gd name="T47" fmla="*/ 196 h 199"/>
                    <a:gd name="T48" fmla="*/ 134 w 277"/>
                    <a:gd name="T49" fmla="*/ 197 h 199"/>
                    <a:gd name="T50" fmla="*/ 132 w 277"/>
                    <a:gd name="T51" fmla="*/ 196 h 199"/>
                    <a:gd name="T52" fmla="*/ 55 w 277"/>
                    <a:gd name="T53" fmla="*/ 147 h 199"/>
                    <a:gd name="T54" fmla="*/ 9 w 277"/>
                    <a:gd name="T55" fmla="*/ 120 h 199"/>
                    <a:gd name="T56" fmla="*/ 7 w 277"/>
                    <a:gd name="T57" fmla="*/ 117 h 199"/>
                    <a:gd name="T58" fmla="*/ 2 w 277"/>
                    <a:gd name="T59" fmla="*/ 119 h 199"/>
                    <a:gd name="T60" fmla="*/ 0 w 277"/>
                    <a:gd name="T61" fmla="*/ 119 h 199"/>
                    <a:gd name="T62" fmla="*/ 0 w 277"/>
                    <a:gd name="T63" fmla="*/ 93 h 199"/>
                    <a:gd name="T64" fmla="*/ 7 w 277"/>
                    <a:gd name="T65" fmla="*/ 88 h 199"/>
                    <a:gd name="T66" fmla="*/ 7 w 277"/>
                    <a:gd name="T67" fmla="*/ 79 h 199"/>
                    <a:gd name="T68" fmla="*/ 140 w 277"/>
                    <a:gd name="T69" fmla="*/ 1 h 199"/>
                    <a:gd name="T70" fmla="*/ 144 w 277"/>
                    <a:gd name="T71" fmla="*/ 1 h 199"/>
                    <a:gd name="T72" fmla="*/ 277 w 277"/>
                    <a:gd name="T73" fmla="*/ 79 h 199"/>
                    <a:gd name="T74" fmla="*/ 277 w 277"/>
                    <a:gd name="T75" fmla="*/ 79 h 199"/>
                    <a:gd name="T76" fmla="*/ 277 w 277"/>
                    <a:gd name="T77" fmla="*/ 117 h 199"/>
                    <a:gd name="T78" fmla="*/ 275 w 277"/>
                    <a:gd name="T79" fmla="*/ 120 h 199"/>
                    <a:gd name="T80" fmla="*/ 272 w 277"/>
                    <a:gd name="T81" fmla="*/ 116 h 199"/>
                    <a:gd name="T82" fmla="*/ 144 w 277"/>
                    <a:gd name="T83" fmla="*/ 160 h 199"/>
                    <a:gd name="T84" fmla="*/ 272 w 277"/>
                    <a:gd name="T85" fmla="*/ 116 h 199"/>
                    <a:gd name="T86" fmla="*/ 246 w 277"/>
                    <a:gd name="T87" fmla="*/ 99 h 199"/>
                    <a:gd name="T88" fmla="*/ 272 w 277"/>
                    <a:gd name="T89" fmla="*/ 85 h 199"/>
                    <a:gd name="T90" fmla="*/ 272 w 277"/>
                    <a:gd name="T91" fmla="*/ 83 h 199"/>
                    <a:gd name="T92" fmla="*/ 144 w 277"/>
                    <a:gd name="T93" fmla="*/ 39 h 199"/>
                    <a:gd name="T94" fmla="*/ 272 w 277"/>
                    <a:gd name="T95" fmla="*/ 83 h 199"/>
                    <a:gd name="T96" fmla="*/ 98 w 277"/>
                    <a:gd name="T97" fmla="*/ 152 h 199"/>
                    <a:gd name="T98" fmla="*/ 108 w 277"/>
                    <a:gd name="T99" fmla="*/ 15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7" h="199">
                      <a:moveTo>
                        <a:pt x="122" y="166"/>
                      </a:moveTo>
                      <a:cubicBezTo>
                        <a:pt x="122" y="169"/>
                        <a:pt x="120" y="170"/>
                        <a:pt x="117" y="168"/>
                      </a:cubicBezTo>
                      <a:cubicBezTo>
                        <a:pt x="114" y="167"/>
                        <a:pt x="112" y="163"/>
                        <a:pt x="112" y="160"/>
                      </a:cubicBezTo>
                      <a:cubicBezTo>
                        <a:pt x="112" y="159"/>
                        <a:pt x="114" y="158"/>
                        <a:pt x="117" y="159"/>
                      </a:cubicBezTo>
                      <a:cubicBezTo>
                        <a:pt x="120" y="160"/>
                        <a:pt x="122" y="163"/>
                        <a:pt x="122" y="166"/>
                      </a:cubicBezTo>
                      <a:close/>
                      <a:moveTo>
                        <a:pt x="7" y="90"/>
                      </a:moveTo>
                      <a:cubicBezTo>
                        <a:pt x="3" y="93"/>
                        <a:pt x="3" y="93"/>
                        <a:pt x="3" y="93"/>
                      </a:cubicBezTo>
                      <a:cubicBezTo>
                        <a:pt x="3" y="116"/>
                        <a:pt x="3" y="116"/>
                        <a:pt x="3" y="116"/>
                      </a:cubicBezTo>
                      <a:cubicBezTo>
                        <a:pt x="7" y="113"/>
                        <a:pt x="7" y="113"/>
                        <a:pt x="7" y="113"/>
                      </a:cubicBezTo>
                      <a:cubicBezTo>
                        <a:pt x="7" y="90"/>
                        <a:pt x="7" y="90"/>
                        <a:pt x="7" y="90"/>
                      </a:cubicBezTo>
                      <a:cubicBezTo>
                        <a:pt x="7" y="90"/>
                        <a:pt x="7" y="90"/>
                        <a:pt x="7" y="90"/>
                      </a:cubicBezTo>
                      <a:close/>
                      <a:moveTo>
                        <a:pt x="142" y="40"/>
                      </a:moveTo>
                      <a:cubicBezTo>
                        <a:pt x="41" y="99"/>
                        <a:pt x="41" y="99"/>
                        <a:pt x="41" y="99"/>
                      </a:cubicBezTo>
                      <a:cubicBezTo>
                        <a:pt x="142" y="159"/>
                        <a:pt x="142" y="159"/>
                        <a:pt x="142" y="159"/>
                      </a:cubicBezTo>
                      <a:cubicBezTo>
                        <a:pt x="243" y="99"/>
                        <a:pt x="243" y="99"/>
                        <a:pt x="243" y="99"/>
                      </a:cubicBezTo>
                      <a:cubicBezTo>
                        <a:pt x="142" y="40"/>
                        <a:pt x="142" y="40"/>
                        <a:pt x="142" y="40"/>
                      </a:cubicBezTo>
                      <a:cubicBezTo>
                        <a:pt x="142" y="40"/>
                        <a:pt x="142" y="40"/>
                        <a:pt x="142" y="40"/>
                      </a:cubicBezTo>
                      <a:close/>
                      <a:moveTo>
                        <a:pt x="13" y="83"/>
                      </a:moveTo>
                      <a:cubicBezTo>
                        <a:pt x="39" y="98"/>
                        <a:pt x="39" y="98"/>
                        <a:pt x="39" y="98"/>
                      </a:cubicBezTo>
                      <a:cubicBezTo>
                        <a:pt x="140" y="39"/>
                        <a:pt x="140" y="39"/>
                        <a:pt x="140" y="39"/>
                      </a:cubicBezTo>
                      <a:cubicBezTo>
                        <a:pt x="140" y="7"/>
                        <a:pt x="140" y="7"/>
                        <a:pt x="140" y="7"/>
                      </a:cubicBezTo>
                      <a:cubicBezTo>
                        <a:pt x="13" y="83"/>
                        <a:pt x="13" y="83"/>
                        <a:pt x="13" y="83"/>
                      </a:cubicBezTo>
                      <a:close/>
                      <a:moveTo>
                        <a:pt x="13" y="114"/>
                      </a:moveTo>
                      <a:cubicBezTo>
                        <a:pt x="37" y="99"/>
                        <a:pt x="37" y="99"/>
                        <a:pt x="37" y="99"/>
                      </a:cubicBezTo>
                      <a:cubicBezTo>
                        <a:pt x="13" y="85"/>
                        <a:pt x="13" y="85"/>
                        <a:pt x="13" y="85"/>
                      </a:cubicBezTo>
                      <a:cubicBezTo>
                        <a:pt x="13" y="114"/>
                        <a:pt x="13" y="114"/>
                        <a:pt x="13" y="114"/>
                      </a:cubicBezTo>
                      <a:cubicBezTo>
                        <a:pt x="13" y="114"/>
                        <a:pt x="13" y="114"/>
                        <a:pt x="13" y="114"/>
                      </a:cubicBezTo>
                      <a:close/>
                      <a:moveTo>
                        <a:pt x="13" y="116"/>
                      </a:moveTo>
                      <a:cubicBezTo>
                        <a:pt x="132" y="187"/>
                        <a:pt x="132" y="187"/>
                        <a:pt x="132" y="187"/>
                      </a:cubicBezTo>
                      <a:cubicBezTo>
                        <a:pt x="132" y="171"/>
                        <a:pt x="132" y="171"/>
                        <a:pt x="132" y="171"/>
                      </a:cubicBezTo>
                      <a:cubicBezTo>
                        <a:pt x="132" y="170"/>
                        <a:pt x="132" y="169"/>
                        <a:pt x="133" y="169"/>
                      </a:cubicBezTo>
                      <a:cubicBezTo>
                        <a:pt x="140" y="164"/>
                        <a:pt x="140" y="164"/>
                        <a:pt x="140" y="164"/>
                      </a:cubicBezTo>
                      <a:cubicBezTo>
                        <a:pt x="140" y="160"/>
                        <a:pt x="140" y="160"/>
                        <a:pt x="140" y="160"/>
                      </a:cubicBezTo>
                      <a:cubicBezTo>
                        <a:pt x="39" y="101"/>
                        <a:pt x="39" y="101"/>
                        <a:pt x="39" y="101"/>
                      </a:cubicBezTo>
                      <a:cubicBezTo>
                        <a:pt x="13" y="116"/>
                        <a:pt x="13" y="116"/>
                        <a:pt x="13" y="116"/>
                      </a:cubicBezTo>
                      <a:close/>
                      <a:moveTo>
                        <a:pt x="135" y="171"/>
                      </a:moveTo>
                      <a:cubicBezTo>
                        <a:pt x="135" y="189"/>
                        <a:pt x="135" y="189"/>
                        <a:pt x="135" y="189"/>
                      </a:cubicBezTo>
                      <a:cubicBezTo>
                        <a:pt x="139" y="190"/>
                        <a:pt x="139" y="190"/>
                        <a:pt x="139" y="190"/>
                      </a:cubicBezTo>
                      <a:cubicBezTo>
                        <a:pt x="140" y="189"/>
                        <a:pt x="140" y="189"/>
                        <a:pt x="140" y="189"/>
                      </a:cubicBezTo>
                      <a:cubicBezTo>
                        <a:pt x="140" y="168"/>
                        <a:pt x="140" y="168"/>
                        <a:pt x="140" y="168"/>
                      </a:cubicBezTo>
                      <a:cubicBezTo>
                        <a:pt x="135" y="171"/>
                        <a:pt x="135" y="171"/>
                        <a:pt x="135" y="171"/>
                      </a:cubicBezTo>
                      <a:cubicBezTo>
                        <a:pt x="135" y="171"/>
                        <a:pt x="135" y="171"/>
                        <a:pt x="135" y="171"/>
                      </a:cubicBezTo>
                      <a:close/>
                      <a:moveTo>
                        <a:pt x="53" y="146"/>
                      </a:moveTo>
                      <a:cubicBezTo>
                        <a:pt x="27" y="131"/>
                        <a:pt x="27" y="131"/>
                        <a:pt x="27" y="131"/>
                      </a:cubicBezTo>
                      <a:moveTo>
                        <a:pt x="144" y="198"/>
                      </a:moveTo>
                      <a:cubicBezTo>
                        <a:pt x="142" y="199"/>
                        <a:pt x="142" y="199"/>
                        <a:pt x="142" y="199"/>
                      </a:cubicBezTo>
                      <a:cubicBezTo>
                        <a:pt x="140" y="198"/>
                        <a:pt x="140" y="198"/>
                        <a:pt x="140" y="198"/>
                      </a:cubicBezTo>
                      <a:cubicBezTo>
                        <a:pt x="137" y="196"/>
                        <a:pt x="137" y="196"/>
                        <a:pt x="137" y="196"/>
                      </a:cubicBezTo>
                      <a:cubicBezTo>
                        <a:pt x="135" y="197"/>
                        <a:pt x="135" y="197"/>
                        <a:pt x="135" y="197"/>
                      </a:cubicBezTo>
                      <a:cubicBezTo>
                        <a:pt x="134" y="197"/>
                        <a:pt x="134" y="197"/>
                        <a:pt x="134" y="197"/>
                      </a:cubicBezTo>
                      <a:cubicBezTo>
                        <a:pt x="133" y="197"/>
                        <a:pt x="133" y="197"/>
                        <a:pt x="133" y="197"/>
                      </a:cubicBezTo>
                      <a:cubicBezTo>
                        <a:pt x="132" y="197"/>
                        <a:pt x="132" y="196"/>
                        <a:pt x="132" y="196"/>
                      </a:cubicBezTo>
                      <a:cubicBezTo>
                        <a:pt x="132" y="193"/>
                        <a:pt x="132" y="193"/>
                        <a:pt x="132" y="193"/>
                      </a:cubicBezTo>
                      <a:cubicBezTo>
                        <a:pt x="55" y="147"/>
                        <a:pt x="55" y="147"/>
                        <a:pt x="55" y="147"/>
                      </a:cubicBezTo>
                      <a:cubicBezTo>
                        <a:pt x="21" y="128"/>
                        <a:pt x="21" y="128"/>
                        <a:pt x="21" y="128"/>
                      </a:cubicBezTo>
                      <a:cubicBezTo>
                        <a:pt x="9" y="120"/>
                        <a:pt x="9" y="120"/>
                        <a:pt x="9" y="120"/>
                      </a:cubicBezTo>
                      <a:cubicBezTo>
                        <a:pt x="7" y="119"/>
                        <a:pt x="7" y="119"/>
                        <a:pt x="7" y="119"/>
                      </a:cubicBezTo>
                      <a:cubicBezTo>
                        <a:pt x="7" y="117"/>
                        <a:pt x="7" y="117"/>
                        <a:pt x="7" y="117"/>
                      </a:cubicBezTo>
                      <a:cubicBezTo>
                        <a:pt x="7" y="117"/>
                        <a:pt x="7" y="117"/>
                        <a:pt x="7" y="117"/>
                      </a:cubicBezTo>
                      <a:cubicBezTo>
                        <a:pt x="2" y="119"/>
                        <a:pt x="2" y="119"/>
                        <a:pt x="2" y="119"/>
                      </a:cubicBezTo>
                      <a:cubicBezTo>
                        <a:pt x="2" y="119"/>
                        <a:pt x="2" y="119"/>
                        <a:pt x="1" y="119"/>
                      </a:cubicBezTo>
                      <a:cubicBezTo>
                        <a:pt x="1" y="119"/>
                        <a:pt x="1" y="119"/>
                        <a:pt x="0" y="119"/>
                      </a:cubicBezTo>
                      <a:cubicBezTo>
                        <a:pt x="0" y="118"/>
                        <a:pt x="0" y="118"/>
                        <a:pt x="0" y="118"/>
                      </a:cubicBezTo>
                      <a:cubicBezTo>
                        <a:pt x="0" y="93"/>
                        <a:pt x="0" y="93"/>
                        <a:pt x="0" y="93"/>
                      </a:cubicBezTo>
                      <a:cubicBezTo>
                        <a:pt x="0" y="92"/>
                        <a:pt x="0" y="91"/>
                        <a:pt x="0" y="91"/>
                      </a:cubicBezTo>
                      <a:cubicBezTo>
                        <a:pt x="7" y="88"/>
                        <a:pt x="7" y="88"/>
                        <a:pt x="7" y="88"/>
                      </a:cubicBezTo>
                      <a:cubicBezTo>
                        <a:pt x="7" y="81"/>
                        <a:pt x="7" y="81"/>
                        <a:pt x="7" y="81"/>
                      </a:cubicBezTo>
                      <a:cubicBezTo>
                        <a:pt x="7" y="79"/>
                        <a:pt x="7" y="79"/>
                        <a:pt x="7" y="79"/>
                      </a:cubicBezTo>
                      <a:cubicBezTo>
                        <a:pt x="9" y="78"/>
                        <a:pt x="9" y="78"/>
                        <a:pt x="9" y="78"/>
                      </a:cubicBezTo>
                      <a:cubicBezTo>
                        <a:pt x="140" y="1"/>
                        <a:pt x="140" y="1"/>
                        <a:pt x="140" y="1"/>
                      </a:cubicBezTo>
                      <a:cubicBezTo>
                        <a:pt x="142" y="0"/>
                        <a:pt x="142" y="0"/>
                        <a:pt x="142" y="0"/>
                      </a:cubicBezTo>
                      <a:cubicBezTo>
                        <a:pt x="144" y="1"/>
                        <a:pt x="144" y="1"/>
                        <a:pt x="144" y="1"/>
                      </a:cubicBezTo>
                      <a:cubicBezTo>
                        <a:pt x="275" y="78"/>
                        <a:pt x="275" y="78"/>
                        <a:pt x="275" y="78"/>
                      </a:cubicBezTo>
                      <a:cubicBezTo>
                        <a:pt x="277" y="79"/>
                        <a:pt x="277" y="79"/>
                        <a:pt x="277" y="79"/>
                      </a:cubicBezTo>
                      <a:cubicBezTo>
                        <a:pt x="277" y="79"/>
                        <a:pt x="277" y="79"/>
                        <a:pt x="277" y="79"/>
                      </a:cubicBezTo>
                      <a:cubicBezTo>
                        <a:pt x="277" y="79"/>
                        <a:pt x="277" y="79"/>
                        <a:pt x="277" y="79"/>
                      </a:cubicBezTo>
                      <a:cubicBezTo>
                        <a:pt x="277" y="82"/>
                        <a:pt x="277" y="82"/>
                        <a:pt x="277" y="82"/>
                      </a:cubicBezTo>
                      <a:cubicBezTo>
                        <a:pt x="277" y="117"/>
                        <a:pt x="277" y="117"/>
                        <a:pt x="277" y="117"/>
                      </a:cubicBezTo>
                      <a:cubicBezTo>
                        <a:pt x="277" y="119"/>
                        <a:pt x="277" y="119"/>
                        <a:pt x="277" y="119"/>
                      </a:cubicBezTo>
                      <a:cubicBezTo>
                        <a:pt x="275" y="120"/>
                        <a:pt x="275" y="120"/>
                        <a:pt x="275" y="120"/>
                      </a:cubicBezTo>
                      <a:cubicBezTo>
                        <a:pt x="262" y="128"/>
                        <a:pt x="144" y="198"/>
                        <a:pt x="144" y="198"/>
                      </a:cubicBezTo>
                      <a:close/>
                      <a:moveTo>
                        <a:pt x="272" y="116"/>
                      </a:moveTo>
                      <a:cubicBezTo>
                        <a:pt x="244" y="101"/>
                        <a:pt x="244" y="101"/>
                        <a:pt x="244" y="101"/>
                      </a:cubicBezTo>
                      <a:cubicBezTo>
                        <a:pt x="144" y="160"/>
                        <a:pt x="144" y="160"/>
                        <a:pt x="144" y="160"/>
                      </a:cubicBezTo>
                      <a:cubicBezTo>
                        <a:pt x="144" y="191"/>
                        <a:pt x="144" y="191"/>
                        <a:pt x="144" y="191"/>
                      </a:cubicBezTo>
                      <a:cubicBezTo>
                        <a:pt x="272" y="116"/>
                        <a:pt x="272" y="116"/>
                        <a:pt x="272" y="116"/>
                      </a:cubicBezTo>
                      <a:close/>
                      <a:moveTo>
                        <a:pt x="272" y="85"/>
                      </a:moveTo>
                      <a:cubicBezTo>
                        <a:pt x="246" y="99"/>
                        <a:pt x="246" y="99"/>
                        <a:pt x="246" y="99"/>
                      </a:cubicBezTo>
                      <a:cubicBezTo>
                        <a:pt x="272" y="114"/>
                        <a:pt x="272" y="114"/>
                        <a:pt x="272" y="114"/>
                      </a:cubicBezTo>
                      <a:cubicBezTo>
                        <a:pt x="272" y="85"/>
                        <a:pt x="272" y="85"/>
                        <a:pt x="272" y="85"/>
                      </a:cubicBezTo>
                      <a:cubicBezTo>
                        <a:pt x="272" y="85"/>
                        <a:pt x="272" y="85"/>
                        <a:pt x="272" y="85"/>
                      </a:cubicBezTo>
                      <a:close/>
                      <a:moveTo>
                        <a:pt x="272" y="83"/>
                      </a:moveTo>
                      <a:cubicBezTo>
                        <a:pt x="144" y="7"/>
                        <a:pt x="144" y="7"/>
                        <a:pt x="144" y="7"/>
                      </a:cubicBezTo>
                      <a:cubicBezTo>
                        <a:pt x="144" y="39"/>
                        <a:pt x="144" y="39"/>
                        <a:pt x="144" y="39"/>
                      </a:cubicBezTo>
                      <a:cubicBezTo>
                        <a:pt x="244" y="98"/>
                        <a:pt x="244" y="98"/>
                        <a:pt x="244" y="98"/>
                      </a:cubicBezTo>
                      <a:cubicBezTo>
                        <a:pt x="272" y="83"/>
                        <a:pt x="272" y="83"/>
                        <a:pt x="272" y="83"/>
                      </a:cubicBezTo>
                      <a:close/>
                      <a:moveTo>
                        <a:pt x="103" y="150"/>
                      </a:moveTo>
                      <a:cubicBezTo>
                        <a:pt x="100" y="148"/>
                        <a:pt x="98" y="149"/>
                        <a:pt x="98" y="152"/>
                      </a:cubicBezTo>
                      <a:cubicBezTo>
                        <a:pt x="98" y="155"/>
                        <a:pt x="100" y="159"/>
                        <a:pt x="103" y="160"/>
                      </a:cubicBezTo>
                      <a:cubicBezTo>
                        <a:pt x="106" y="161"/>
                        <a:pt x="108" y="160"/>
                        <a:pt x="108" y="158"/>
                      </a:cubicBezTo>
                      <a:cubicBezTo>
                        <a:pt x="108" y="155"/>
                        <a:pt x="106" y="152"/>
                        <a:pt x="103" y="150"/>
                      </a:cubicBezTo>
                      <a:close/>
                    </a:path>
                  </a:pathLst>
                </a:custGeom>
                <a:solidFill>
                  <a:schemeClr val="bg1"/>
                </a:solidFill>
                <a:ln>
                  <a:noFill/>
                </a:ln>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grpSp>
            <p:nvGrpSpPr>
              <p:cNvPr id="117" name="storage 1"/>
              <p:cNvGrpSpPr/>
              <p:nvPr/>
            </p:nvGrpSpPr>
            <p:grpSpPr>
              <a:xfrm>
                <a:off x="1067192" y="4432536"/>
                <a:ext cx="443057" cy="578716"/>
                <a:chOff x="5367345" y="2680138"/>
                <a:chExt cx="366163" cy="478277"/>
              </a:xfrm>
            </p:grpSpPr>
            <p:sp>
              <p:nvSpPr>
                <p:cNvPr id="118" name="Rounded Rectangle 117"/>
                <p:cNvSpPr/>
                <p:nvPr/>
              </p:nvSpPr>
              <p:spPr bwMode="auto">
                <a:xfrm>
                  <a:off x="5367345" y="2689011"/>
                  <a:ext cx="366163" cy="456147"/>
                </a:xfrm>
                <a:prstGeom prst="roundRect">
                  <a:avLst>
                    <a:gd name="adj" fmla="val 25771"/>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19" name="storage 1"/>
                <p:cNvSpPr>
                  <a:spLocks noChangeAspect="1" noEditPoints="1"/>
                </p:cNvSpPr>
                <p:nvPr/>
              </p:nvSpPr>
              <p:spPr bwMode="auto">
                <a:xfrm>
                  <a:off x="5367345" y="2680138"/>
                  <a:ext cx="366163" cy="478277"/>
                </a:xfrm>
                <a:custGeom>
                  <a:avLst/>
                  <a:gdLst>
                    <a:gd name="T0" fmla="*/ 50 w 130"/>
                    <a:gd name="T1" fmla="*/ 1 h 170"/>
                    <a:gd name="T2" fmla="*/ 0 w 130"/>
                    <a:gd name="T3" fmla="*/ 19 h 170"/>
                    <a:gd name="T4" fmla="*/ 0 w 130"/>
                    <a:gd name="T5" fmla="*/ 91 h 170"/>
                    <a:gd name="T6" fmla="*/ 0 w 130"/>
                    <a:gd name="T7" fmla="*/ 98 h 170"/>
                    <a:gd name="T8" fmla="*/ 0 w 130"/>
                    <a:gd name="T9" fmla="*/ 151 h 170"/>
                    <a:gd name="T10" fmla="*/ 65 w 130"/>
                    <a:gd name="T11" fmla="*/ 170 h 170"/>
                    <a:gd name="T12" fmla="*/ 130 w 130"/>
                    <a:gd name="T13" fmla="*/ 151 h 170"/>
                    <a:gd name="T14" fmla="*/ 130 w 130"/>
                    <a:gd name="T15" fmla="*/ 19 h 170"/>
                    <a:gd name="T16" fmla="*/ 65 w 130"/>
                    <a:gd name="T17" fmla="*/ 0 h 170"/>
                    <a:gd name="T18" fmla="*/ 65 w 130"/>
                    <a:gd name="T19" fmla="*/ 0 h 170"/>
                    <a:gd name="T20" fmla="*/ 50 w 130"/>
                    <a:gd name="T21" fmla="*/ 1 h 170"/>
                    <a:gd name="T22" fmla="*/ 123 w 130"/>
                    <a:gd name="T23" fmla="*/ 151 h 170"/>
                    <a:gd name="T24" fmla="*/ 65 w 130"/>
                    <a:gd name="T25" fmla="*/ 163 h 170"/>
                    <a:gd name="T26" fmla="*/ 7 w 130"/>
                    <a:gd name="T27" fmla="*/ 151 h 170"/>
                    <a:gd name="T28" fmla="*/ 7 w 130"/>
                    <a:gd name="T29" fmla="*/ 27 h 170"/>
                    <a:gd name="T30" fmla="*/ 65 w 130"/>
                    <a:gd name="T31" fmla="*/ 37 h 170"/>
                    <a:gd name="T32" fmla="*/ 123 w 130"/>
                    <a:gd name="T33" fmla="*/ 27 h 170"/>
                    <a:gd name="T34" fmla="*/ 123 w 130"/>
                    <a:gd name="T35" fmla="*/ 151 h 170"/>
                    <a:gd name="T36" fmla="*/ 123 w 130"/>
                    <a:gd name="T37" fmla="*/ 151 h 170"/>
                    <a:gd name="T38" fmla="*/ 65 w 130"/>
                    <a:gd name="T39" fmla="*/ 31 h 170"/>
                    <a:gd name="T40" fmla="*/ 7 w 130"/>
                    <a:gd name="T41" fmla="*/ 19 h 170"/>
                    <a:gd name="T42" fmla="*/ 65 w 130"/>
                    <a:gd name="T43" fmla="*/ 6 h 170"/>
                    <a:gd name="T44" fmla="*/ 123 w 130"/>
                    <a:gd name="T45" fmla="*/ 19 h 170"/>
                    <a:gd name="T46" fmla="*/ 65 w 130"/>
                    <a:gd name="T47" fmla="*/ 31 h 170"/>
                    <a:gd name="T48" fmla="*/ 25 w 130"/>
                    <a:gd name="T49" fmla="*/ 130 h 170"/>
                    <a:gd name="T50" fmla="*/ 71 w 130"/>
                    <a:gd name="T51" fmla="*/ 130 h 170"/>
                    <a:gd name="T52" fmla="*/ 64 w 130"/>
                    <a:gd name="T53" fmla="*/ 122 h 170"/>
                    <a:gd name="T54" fmla="*/ 33 w 130"/>
                    <a:gd name="T55" fmla="*/ 122 h 170"/>
                    <a:gd name="T56" fmla="*/ 33 w 130"/>
                    <a:gd name="T57" fmla="*/ 63 h 170"/>
                    <a:gd name="T58" fmla="*/ 44 w 130"/>
                    <a:gd name="T59" fmla="*/ 63 h 170"/>
                    <a:gd name="T60" fmla="*/ 44 w 130"/>
                    <a:gd name="T61" fmla="*/ 90 h 170"/>
                    <a:gd name="T62" fmla="*/ 79 w 130"/>
                    <a:gd name="T63" fmla="*/ 90 h 170"/>
                    <a:gd name="T64" fmla="*/ 79 w 130"/>
                    <a:gd name="T65" fmla="*/ 63 h 170"/>
                    <a:gd name="T66" fmla="*/ 84 w 130"/>
                    <a:gd name="T67" fmla="*/ 63 h 170"/>
                    <a:gd name="T68" fmla="*/ 92 w 130"/>
                    <a:gd name="T69" fmla="*/ 71 h 170"/>
                    <a:gd name="T70" fmla="*/ 92 w 130"/>
                    <a:gd name="T71" fmla="*/ 83 h 170"/>
                    <a:gd name="T72" fmla="*/ 99 w 130"/>
                    <a:gd name="T73" fmla="*/ 83 h 170"/>
                    <a:gd name="T74" fmla="*/ 99 w 130"/>
                    <a:gd name="T75" fmla="*/ 68 h 170"/>
                    <a:gd name="T76" fmla="*/ 87 w 130"/>
                    <a:gd name="T77" fmla="*/ 56 h 170"/>
                    <a:gd name="T78" fmla="*/ 25 w 130"/>
                    <a:gd name="T79" fmla="*/ 56 h 170"/>
                    <a:gd name="T80" fmla="*/ 25 w 130"/>
                    <a:gd name="T81" fmla="*/ 130 h 170"/>
                    <a:gd name="T82" fmla="*/ 25 w 130"/>
                    <a:gd name="T83" fmla="*/ 130 h 170"/>
                    <a:gd name="T84" fmla="*/ 65 w 130"/>
                    <a:gd name="T85" fmla="*/ 63 h 170"/>
                    <a:gd name="T86" fmla="*/ 72 w 130"/>
                    <a:gd name="T87" fmla="*/ 63 h 170"/>
                    <a:gd name="T88" fmla="*/ 72 w 130"/>
                    <a:gd name="T89" fmla="*/ 83 h 170"/>
                    <a:gd name="T90" fmla="*/ 65 w 130"/>
                    <a:gd name="T91" fmla="*/ 83 h 170"/>
                    <a:gd name="T92" fmla="*/ 65 w 130"/>
                    <a:gd name="T93" fmla="*/ 63 h 170"/>
                    <a:gd name="T94" fmla="*/ 65 w 130"/>
                    <a:gd name="T95" fmla="*/ 63 h 170"/>
                    <a:gd name="T96" fmla="*/ 99 w 130"/>
                    <a:gd name="T97" fmla="*/ 111 h 170"/>
                    <a:gd name="T98" fmla="*/ 116 w 130"/>
                    <a:gd name="T99" fmla="*/ 111 h 170"/>
                    <a:gd name="T100" fmla="*/ 91 w 130"/>
                    <a:gd name="T101" fmla="*/ 140 h 170"/>
                    <a:gd name="T102" fmla="*/ 65 w 130"/>
                    <a:gd name="T103" fmla="*/ 111 h 170"/>
                    <a:gd name="T104" fmla="*/ 82 w 130"/>
                    <a:gd name="T105" fmla="*/ 111 h 170"/>
                    <a:gd name="T106" fmla="*/ 82 w 130"/>
                    <a:gd name="T107" fmla="*/ 90 h 170"/>
                    <a:gd name="T108" fmla="*/ 99 w 130"/>
                    <a:gd name="T109" fmla="*/ 90 h 170"/>
                    <a:gd name="T110" fmla="*/ 99 w 130"/>
                    <a:gd name="T111" fmla="*/ 111 h 170"/>
                    <a:gd name="T112" fmla="*/ 99 w 130"/>
                    <a:gd name="T113" fmla="*/ 11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0" h="170">
                      <a:moveTo>
                        <a:pt x="50" y="1"/>
                      </a:moveTo>
                      <a:cubicBezTo>
                        <a:pt x="23" y="2"/>
                        <a:pt x="0" y="8"/>
                        <a:pt x="0" y="19"/>
                      </a:cubicBezTo>
                      <a:cubicBezTo>
                        <a:pt x="0" y="91"/>
                        <a:pt x="0" y="91"/>
                        <a:pt x="0" y="91"/>
                      </a:cubicBezTo>
                      <a:cubicBezTo>
                        <a:pt x="0" y="98"/>
                        <a:pt x="0" y="98"/>
                        <a:pt x="0" y="98"/>
                      </a:cubicBezTo>
                      <a:cubicBezTo>
                        <a:pt x="0" y="151"/>
                        <a:pt x="0" y="151"/>
                        <a:pt x="0" y="151"/>
                      </a:cubicBezTo>
                      <a:cubicBezTo>
                        <a:pt x="0" y="164"/>
                        <a:pt x="34" y="170"/>
                        <a:pt x="65" y="170"/>
                      </a:cubicBezTo>
                      <a:cubicBezTo>
                        <a:pt x="96" y="170"/>
                        <a:pt x="130" y="164"/>
                        <a:pt x="130" y="151"/>
                      </a:cubicBezTo>
                      <a:cubicBezTo>
                        <a:pt x="130" y="19"/>
                        <a:pt x="130" y="19"/>
                        <a:pt x="130" y="19"/>
                      </a:cubicBezTo>
                      <a:cubicBezTo>
                        <a:pt x="130" y="6"/>
                        <a:pt x="96" y="0"/>
                        <a:pt x="65" y="0"/>
                      </a:cubicBezTo>
                      <a:cubicBezTo>
                        <a:pt x="65" y="0"/>
                        <a:pt x="65" y="0"/>
                        <a:pt x="65" y="0"/>
                      </a:cubicBezTo>
                      <a:lnTo>
                        <a:pt x="50" y="1"/>
                      </a:lnTo>
                      <a:close/>
                      <a:moveTo>
                        <a:pt x="123" y="151"/>
                      </a:moveTo>
                      <a:cubicBezTo>
                        <a:pt x="123" y="155"/>
                        <a:pt x="102" y="163"/>
                        <a:pt x="65" y="163"/>
                      </a:cubicBezTo>
                      <a:cubicBezTo>
                        <a:pt x="27" y="163"/>
                        <a:pt x="7" y="155"/>
                        <a:pt x="7" y="151"/>
                      </a:cubicBezTo>
                      <a:cubicBezTo>
                        <a:pt x="7" y="27"/>
                        <a:pt x="7" y="27"/>
                        <a:pt x="7" y="27"/>
                      </a:cubicBezTo>
                      <a:cubicBezTo>
                        <a:pt x="18" y="34"/>
                        <a:pt x="42" y="37"/>
                        <a:pt x="65" y="37"/>
                      </a:cubicBezTo>
                      <a:cubicBezTo>
                        <a:pt x="88" y="37"/>
                        <a:pt x="111" y="34"/>
                        <a:pt x="123" y="27"/>
                      </a:cubicBezTo>
                      <a:cubicBezTo>
                        <a:pt x="123" y="151"/>
                        <a:pt x="123" y="151"/>
                        <a:pt x="123" y="151"/>
                      </a:cubicBezTo>
                      <a:cubicBezTo>
                        <a:pt x="123" y="151"/>
                        <a:pt x="123" y="151"/>
                        <a:pt x="123" y="151"/>
                      </a:cubicBezTo>
                      <a:close/>
                      <a:moveTo>
                        <a:pt x="65" y="31"/>
                      </a:moveTo>
                      <a:cubicBezTo>
                        <a:pt x="27" y="31"/>
                        <a:pt x="7" y="23"/>
                        <a:pt x="7" y="19"/>
                      </a:cubicBezTo>
                      <a:cubicBezTo>
                        <a:pt x="7" y="14"/>
                        <a:pt x="27" y="6"/>
                        <a:pt x="65" y="6"/>
                      </a:cubicBezTo>
                      <a:cubicBezTo>
                        <a:pt x="102" y="6"/>
                        <a:pt x="123" y="14"/>
                        <a:pt x="123" y="19"/>
                      </a:cubicBezTo>
                      <a:cubicBezTo>
                        <a:pt x="123" y="23"/>
                        <a:pt x="102" y="31"/>
                        <a:pt x="65" y="31"/>
                      </a:cubicBezTo>
                      <a:close/>
                      <a:moveTo>
                        <a:pt x="25" y="130"/>
                      </a:moveTo>
                      <a:cubicBezTo>
                        <a:pt x="71" y="130"/>
                        <a:pt x="71" y="130"/>
                        <a:pt x="71" y="130"/>
                      </a:cubicBezTo>
                      <a:cubicBezTo>
                        <a:pt x="64" y="122"/>
                        <a:pt x="64" y="122"/>
                        <a:pt x="64" y="122"/>
                      </a:cubicBezTo>
                      <a:cubicBezTo>
                        <a:pt x="33" y="122"/>
                        <a:pt x="33" y="122"/>
                        <a:pt x="33" y="122"/>
                      </a:cubicBezTo>
                      <a:cubicBezTo>
                        <a:pt x="33" y="63"/>
                        <a:pt x="33" y="63"/>
                        <a:pt x="33" y="63"/>
                      </a:cubicBezTo>
                      <a:cubicBezTo>
                        <a:pt x="44" y="63"/>
                        <a:pt x="44" y="63"/>
                        <a:pt x="44" y="63"/>
                      </a:cubicBezTo>
                      <a:cubicBezTo>
                        <a:pt x="44" y="90"/>
                        <a:pt x="44" y="90"/>
                        <a:pt x="44" y="90"/>
                      </a:cubicBezTo>
                      <a:cubicBezTo>
                        <a:pt x="79" y="90"/>
                        <a:pt x="79" y="90"/>
                        <a:pt x="79" y="90"/>
                      </a:cubicBezTo>
                      <a:cubicBezTo>
                        <a:pt x="79" y="63"/>
                        <a:pt x="79" y="63"/>
                        <a:pt x="79" y="63"/>
                      </a:cubicBezTo>
                      <a:cubicBezTo>
                        <a:pt x="84" y="63"/>
                        <a:pt x="84" y="63"/>
                        <a:pt x="84" y="63"/>
                      </a:cubicBezTo>
                      <a:cubicBezTo>
                        <a:pt x="92" y="71"/>
                        <a:pt x="92" y="71"/>
                        <a:pt x="92" y="71"/>
                      </a:cubicBezTo>
                      <a:cubicBezTo>
                        <a:pt x="92" y="83"/>
                        <a:pt x="92" y="83"/>
                        <a:pt x="92" y="83"/>
                      </a:cubicBezTo>
                      <a:cubicBezTo>
                        <a:pt x="99" y="83"/>
                        <a:pt x="99" y="83"/>
                        <a:pt x="99" y="83"/>
                      </a:cubicBezTo>
                      <a:cubicBezTo>
                        <a:pt x="99" y="68"/>
                        <a:pt x="99" y="68"/>
                        <a:pt x="99" y="68"/>
                      </a:cubicBezTo>
                      <a:cubicBezTo>
                        <a:pt x="87" y="56"/>
                        <a:pt x="87" y="56"/>
                        <a:pt x="87" y="56"/>
                      </a:cubicBezTo>
                      <a:cubicBezTo>
                        <a:pt x="25" y="56"/>
                        <a:pt x="25" y="56"/>
                        <a:pt x="25" y="56"/>
                      </a:cubicBezTo>
                      <a:cubicBezTo>
                        <a:pt x="25" y="130"/>
                        <a:pt x="25" y="130"/>
                        <a:pt x="25" y="130"/>
                      </a:cubicBezTo>
                      <a:cubicBezTo>
                        <a:pt x="25" y="130"/>
                        <a:pt x="25" y="130"/>
                        <a:pt x="25" y="130"/>
                      </a:cubicBezTo>
                      <a:close/>
                      <a:moveTo>
                        <a:pt x="65" y="63"/>
                      </a:moveTo>
                      <a:cubicBezTo>
                        <a:pt x="72" y="63"/>
                        <a:pt x="72" y="63"/>
                        <a:pt x="72" y="63"/>
                      </a:cubicBezTo>
                      <a:cubicBezTo>
                        <a:pt x="72" y="83"/>
                        <a:pt x="72" y="83"/>
                        <a:pt x="72" y="83"/>
                      </a:cubicBezTo>
                      <a:cubicBezTo>
                        <a:pt x="65" y="83"/>
                        <a:pt x="65" y="83"/>
                        <a:pt x="65" y="83"/>
                      </a:cubicBezTo>
                      <a:cubicBezTo>
                        <a:pt x="65" y="63"/>
                        <a:pt x="65" y="63"/>
                        <a:pt x="65" y="63"/>
                      </a:cubicBezTo>
                      <a:cubicBezTo>
                        <a:pt x="65" y="63"/>
                        <a:pt x="65" y="63"/>
                        <a:pt x="65" y="63"/>
                      </a:cubicBezTo>
                      <a:close/>
                      <a:moveTo>
                        <a:pt x="99" y="111"/>
                      </a:moveTo>
                      <a:cubicBezTo>
                        <a:pt x="116" y="111"/>
                        <a:pt x="116" y="111"/>
                        <a:pt x="116" y="111"/>
                      </a:cubicBezTo>
                      <a:cubicBezTo>
                        <a:pt x="91" y="140"/>
                        <a:pt x="91" y="140"/>
                        <a:pt x="91" y="140"/>
                      </a:cubicBezTo>
                      <a:cubicBezTo>
                        <a:pt x="65" y="111"/>
                        <a:pt x="65" y="111"/>
                        <a:pt x="65" y="111"/>
                      </a:cubicBezTo>
                      <a:cubicBezTo>
                        <a:pt x="82" y="111"/>
                        <a:pt x="82" y="111"/>
                        <a:pt x="82" y="111"/>
                      </a:cubicBezTo>
                      <a:cubicBezTo>
                        <a:pt x="82" y="90"/>
                        <a:pt x="82" y="90"/>
                        <a:pt x="82" y="90"/>
                      </a:cubicBezTo>
                      <a:cubicBezTo>
                        <a:pt x="99" y="90"/>
                        <a:pt x="99" y="90"/>
                        <a:pt x="99" y="90"/>
                      </a:cubicBezTo>
                      <a:cubicBezTo>
                        <a:pt x="99" y="111"/>
                        <a:pt x="99" y="111"/>
                        <a:pt x="99" y="111"/>
                      </a:cubicBezTo>
                      <a:cubicBezTo>
                        <a:pt x="99" y="111"/>
                        <a:pt x="99" y="111"/>
                        <a:pt x="99" y="111"/>
                      </a:cubicBezTo>
                      <a:close/>
                    </a:path>
                  </a:pathLst>
                </a:custGeom>
                <a:solidFill>
                  <a:schemeClr val="bg1"/>
                </a:solidFill>
                <a:ln>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grpSp>
      </p:grpSp>
      <p:grpSp>
        <p:nvGrpSpPr>
          <p:cNvPr id="9" name="3 after"/>
          <p:cNvGrpSpPr/>
          <p:nvPr/>
        </p:nvGrpSpPr>
        <p:grpSpPr>
          <a:xfrm>
            <a:off x="742954" y="1667812"/>
            <a:ext cx="2011680" cy="2786779"/>
            <a:chOff x="6926355" y="6554025"/>
            <a:chExt cx="2743200" cy="3643178"/>
          </a:xfrm>
        </p:grpSpPr>
        <p:sp>
          <p:nvSpPr>
            <p:cNvPr id="147" name="Rectangle 146"/>
            <p:cNvSpPr/>
            <p:nvPr/>
          </p:nvSpPr>
          <p:spPr bwMode="auto">
            <a:xfrm>
              <a:off x="6926355" y="6554025"/>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sp>
          <p:nvSpPr>
            <p:cNvPr id="148" name="TextBox 147"/>
            <p:cNvSpPr txBox="1"/>
            <p:nvPr/>
          </p:nvSpPr>
          <p:spPr>
            <a:xfrm>
              <a:off x="6926355" y="6554025"/>
              <a:ext cx="2743200" cy="1967633"/>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Self-service</a:t>
              </a:r>
              <a:br>
                <a:rPr lang="en-US" sz="2448" b="1" spc="-76" dirty="0">
                  <a:solidFill>
                    <a:schemeClr val="tx2"/>
                  </a:solidFill>
                  <a:latin typeface="+mj-lt"/>
                </a:rPr>
              </a:br>
              <a:endParaRPr lang="en-US" sz="2448" b="1" spc="-76" dirty="0">
                <a:solidFill>
                  <a:schemeClr val="tx2"/>
                </a:solidFill>
                <a:latin typeface="+mj-lt"/>
              </a:endParaRPr>
            </a:p>
            <a:p>
              <a:pPr defTabSz="705520">
                <a:lnSpc>
                  <a:spcPct val="90000"/>
                </a:lnSpc>
                <a:spcBef>
                  <a:spcPts val="459"/>
                </a:spcBef>
              </a:pPr>
              <a:r>
                <a:rPr lang="en-US" sz="1530" spc="-54" dirty="0">
                  <a:solidFill>
                    <a:schemeClr val="tx2"/>
                  </a:solidFill>
                </a:rPr>
                <a:t>Enables automated provisioning through </a:t>
              </a:r>
              <a:br>
                <a:rPr lang="en-US" sz="1530" spc="-54" dirty="0">
                  <a:solidFill>
                    <a:schemeClr val="tx2"/>
                  </a:solidFill>
                </a:rPr>
              </a:br>
              <a:r>
                <a:rPr lang="en-US" sz="1530" spc="-54" dirty="0">
                  <a:solidFill>
                    <a:schemeClr val="tx2"/>
                  </a:solidFill>
                </a:rPr>
                <a:t>a self-service portal</a:t>
              </a:r>
            </a:p>
          </p:txBody>
        </p:sp>
        <p:sp>
          <p:nvSpPr>
            <p:cNvPr id="145" name="Freeform 32"/>
            <p:cNvSpPr>
              <a:spLocks noChangeAspect="1" noEditPoints="1"/>
            </p:cNvSpPr>
            <p:nvPr/>
          </p:nvSpPr>
          <p:spPr bwMode="auto">
            <a:xfrm>
              <a:off x="7165926" y="9137662"/>
              <a:ext cx="777875" cy="834160"/>
            </a:xfrm>
            <a:custGeom>
              <a:avLst/>
              <a:gdLst>
                <a:gd name="T0" fmla="*/ 88 w 228"/>
                <a:gd name="T1" fmla="*/ 150 h 245"/>
                <a:gd name="T2" fmla="*/ 24 w 228"/>
                <a:gd name="T3" fmla="*/ 150 h 245"/>
                <a:gd name="T4" fmla="*/ 66 w 228"/>
                <a:gd name="T5" fmla="*/ 69 h 245"/>
                <a:gd name="T6" fmla="*/ 80 w 228"/>
                <a:gd name="T7" fmla="*/ 109 h 245"/>
                <a:gd name="T8" fmla="*/ 88 w 228"/>
                <a:gd name="T9" fmla="*/ 115 h 245"/>
                <a:gd name="T10" fmla="*/ 151 w 228"/>
                <a:gd name="T11" fmla="*/ 115 h 245"/>
                <a:gd name="T12" fmla="*/ 160 w 228"/>
                <a:gd name="T13" fmla="*/ 106 h 245"/>
                <a:gd name="T14" fmla="*/ 151 w 228"/>
                <a:gd name="T15" fmla="*/ 98 h 245"/>
                <a:gd name="T16" fmla="*/ 94 w 228"/>
                <a:gd name="T17" fmla="*/ 98 h 245"/>
                <a:gd name="T18" fmla="*/ 77 w 228"/>
                <a:gd name="T19" fmla="*/ 50 h 245"/>
                <a:gd name="T20" fmla="*/ 76 w 228"/>
                <a:gd name="T21" fmla="*/ 49 h 245"/>
                <a:gd name="T22" fmla="*/ 75 w 228"/>
                <a:gd name="T23" fmla="*/ 47 h 245"/>
                <a:gd name="T24" fmla="*/ 59 w 228"/>
                <a:gd name="T25" fmla="*/ 45 h 245"/>
                <a:gd name="T26" fmla="*/ 0 w 228"/>
                <a:gd name="T27" fmla="*/ 161 h 245"/>
                <a:gd name="T28" fmla="*/ 4 w 228"/>
                <a:gd name="T29" fmla="*/ 169 h 245"/>
                <a:gd name="T30" fmla="*/ 12 w 228"/>
                <a:gd name="T31" fmla="*/ 173 h 245"/>
                <a:gd name="T32" fmla="*/ 77 w 228"/>
                <a:gd name="T33" fmla="*/ 173 h 245"/>
                <a:gd name="T34" fmla="*/ 77 w 228"/>
                <a:gd name="T35" fmla="*/ 234 h 245"/>
                <a:gd name="T36" fmla="*/ 88 w 228"/>
                <a:gd name="T37" fmla="*/ 245 h 245"/>
                <a:gd name="T38" fmla="*/ 99 w 228"/>
                <a:gd name="T39" fmla="*/ 234 h 245"/>
                <a:gd name="T40" fmla="*/ 99 w 228"/>
                <a:gd name="T41" fmla="*/ 161 h 245"/>
                <a:gd name="T42" fmla="*/ 88 w 228"/>
                <a:gd name="T43" fmla="*/ 150 h 245"/>
                <a:gd name="T44" fmla="*/ 99 w 228"/>
                <a:gd name="T45" fmla="*/ 0 h 245"/>
                <a:gd name="T46" fmla="*/ 124 w 228"/>
                <a:gd name="T47" fmla="*/ 25 h 245"/>
                <a:gd name="T48" fmla="*/ 99 w 228"/>
                <a:gd name="T49" fmla="*/ 50 h 245"/>
                <a:gd name="T50" fmla="*/ 75 w 228"/>
                <a:gd name="T51" fmla="*/ 25 h 245"/>
                <a:gd name="T52" fmla="*/ 99 w 228"/>
                <a:gd name="T53" fmla="*/ 0 h 245"/>
                <a:gd name="T54" fmla="*/ 169 w 228"/>
                <a:gd name="T55" fmla="*/ 126 h 245"/>
                <a:gd name="T56" fmla="*/ 137 w 228"/>
                <a:gd name="T57" fmla="*/ 126 h 245"/>
                <a:gd name="T58" fmla="*/ 131 w 228"/>
                <a:gd name="T59" fmla="*/ 131 h 245"/>
                <a:gd name="T60" fmla="*/ 137 w 228"/>
                <a:gd name="T61" fmla="*/ 137 h 245"/>
                <a:gd name="T62" fmla="*/ 169 w 228"/>
                <a:gd name="T63" fmla="*/ 137 h 245"/>
                <a:gd name="T64" fmla="*/ 175 w 228"/>
                <a:gd name="T65" fmla="*/ 131 h 245"/>
                <a:gd name="T66" fmla="*/ 169 w 228"/>
                <a:gd name="T67" fmla="*/ 126 h 245"/>
                <a:gd name="T68" fmla="*/ 205 w 228"/>
                <a:gd name="T69" fmla="*/ 91 h 245"/>
                <a:gd name="T70" fmla="*/ 203 w 228"/>
                <a:gd name="T71" fmla="*/ 88 h 245"/>
                <a:gd name="T72" fmla="*/ 228 w 228"/>
                <a:gd name="T73" fmla="*/ 29 h 245"/>
                <a:gd name="T74" fmla="*/ 213 w 228"/>
                <a:gd name="T75" fmla="*/ 22 h 245"/>
                <a:gd name="T76" fmla="*/ 175 w 228"/>
                <a:gd name="T77" fmla="*/ 109 h 245"/>
                <a:gd name="T78" fmla="*/ 191 w 228"/>
                <a:gd name="T79" fmla="*/ 115 h 245"/>
                <a:gd name="T80" fmla="*/ 197 w 228"/>
                <a:gd name="T81" fmla="*/ 101 h 245"/>
                <a:gd name="T82" fmla="*/ 209 w 228"/>
                <a:gd name="T83" fmla="*/ 126 h 245"/>
                <a:gd name="T84" fmla="*/ 192 w 228"/>
                <a:gd name="T85" fmla="*/ 126 h 245"/>
                <a:gd name="T86" fmla="*/ 186 w 228"/>
                <a:gd name="T87" fmla="*/ 131 h 245"/>
                <a:gd name="T88" fmla="*/ 192 w 228"/>
                <a:gd name="T89" fmla="*/ 137 h 245"/>
                <a:gd name="T90" fmla="*/ 218 w 228"/>
                <a:gd name="T91" fmla="*/ 137 h 245"/>
                <a:gd name="T92" fmla="*/ 223 w 228"/>
                <a:gd name="T93" fmla="*/ 135 h 245"/>
                <a:gd name="T94" fmla="*/ 223 w 228"/>
                <a:gd name="T95" fmla="*/ 129 h 245"/>
                <a:gd name="T96" fmla="*/ 205 w 228"/>
                <a:gd name="T97" fmla="*/ 91 h 2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28" h="245">
                  <a:moveTo>
                    <a:pt x="88" y="150"/>
                  </a:moveTo>
                  <a:cubicBezTo>
                    <a:pt x="24" y="150"/>
                    <a:pt x="24" y="150"/>
                    <a:pt x="24" y="150"/>
                  </a:cubicBezTo>
                  <a:cubicBezTo>
                    <a:pt x="27" y="133"/>
                    <a:pt x="36" y="98"/>
                    <a:pt x="66" y="69"/>
                  </a:cubicBezTo>
                  <a:cubicBezTo>
                    <a:pt x="80" y="109"/>
                    <a:pt x="80" y="109"/>
                    <a:pt x="80" y="109"/>
                  </a:cubicBezTo>
                  <a:cubicBezTo>
                    <a:pt x="81" y="112"/>
                    <a:pt x="84" y="115"/>
                    <a:pt x="88" y="115"/>
                  </a:cubicBezTo>
                  <a:cubicBezTo>
                    <a:pt x="151" y="115"/>
                    <a:pt x="151" y="115"/>
                    <a:pt x="151" y="115"/>
                  </a:cubicBezTo>
                  <a:cubicBezTo>
                    <a:pt x="156" y="115"/>
                    <a:pt x="160" y="111"/>
                    <a:pt x="160" y="106"/>
                  </a:cubicBezTo>
                  <a:cubicBezTo>
                    <a:pt x="160" y="101"/>
                    <a:pt x="156" y="98"/>
                    <a:pt x="151" y="98"/>
                  </a:cubicBezTo>
                  <a:cubicBezTo>
                    <a:pt x="94" y="98"/>
                    <a:pt x="94" y="98"/>
                    <a:pt x="94" y="98"/>
                  </a:cubicBezTo>
                  <a:cubicBezTo>
                    <a:pt x="77" y="50"/>
                    <a:pt x="77" y="50"/>
                    <a:pt x="77" y="50"/>
                  </a:cubicBezTo>
                  <a:cubicBezTo>
                    <a:pt x="77" y="50"/>
                    <a:pt x="77" y="49"/>
                    <a:pt x="76" y="49"/>
                  </a:cubicBezTo>
                  <a:cubicBezTo>
                    <a:pt x="76" y="48"/>
                    <a:pt x="76" y="47"/>
                    <a:pt x="75" y="47"/>
                  </a:cubicBezTo>
                  <a:cubicBezTo>
                    <a:pt x="71" y="42"/>
                    <a:pt x="64" y="41"/>
                    <a:pt x="59" y="45"/>
                  </a:cubicBezTo>
                  <a:cubicBezTo>
                    <a:pt x="2" y="93"/>
                    <a:pt x="0" y="159"/>
                    <a:pt x="0" y="161"/>
                  </a:cubicBezTo>
                  <a:cubicBezTo>
                    <a:pt x="0" y="164"/>
                    <a:pt x="1" y="167"/>
                    <a:pt x="4" y="169"/>
                  </a:cubicBezTo>
                  <a:cubicBezTo>
                    <a:pt x="6" y="172"/>
                    <a:pt x="9" y="173"/>
                    <a:pt x="12" y="173"/>
                  </a:cubicBezTo>
                  <a:cubicBezTo>
                    <a:pt x="77" y="173"/>
                    <a:pt x="77" y="173"/>
                    <a:pt x="77" y="173"/>
                  </a:cubicBezTo>
                  <a:cubicBezTo>
                    <a:pt x="77" y="234"/>
                    <a:pt x="77" y="234"/>
                    <a:pt x="77" y="234"/>
                  </a:cubicBezTo>
                  <a:cubicBezTo>
                    <a:pt x="77" y="240"/>
                    <a:pt x="82" y="245"/>
                    <a:pt x="88" y="245"/>
                  </a:cubicBezTo>
                  <a:cubicBezTo>
                    <a:pt x="94" y="245"/>
                    <a:pt x="99" y="240"/>
                    <a:pt x="99" y="234"/>
                  </a:cubicBezTo>
                  <a:cubicBezTo>
                    <a:pt x="99" y="161"/>
                    <a:pt x="99" y="161"/>
                    <a:pt x="99" y="161"/>
                  </a:cubicBezTo>
                  <a:cubicBezTo>
                    <a:pt x="99" y="155"/>
                    <a:pt x="94" y="150"/>
                    <a:pt x="88" y="150"/>
                  </a:cubicBezTo>
                  <a:close/>
                  <a:moveTo>
                    <a:pt x="99" y="0"/>
                  </a:moveTo>
                  <a:cubicBezTo>
                    <a:pt x="113" y="0"/>
                    <a:pt x="124" y="12"/>
                    <a:pt x="124" y="25"/>
                  </a:cubicBezTo>
                  <a:cubicBezTo>
                    <a:pt x="124" y="39"/>
                    <a:pt x="113" y="50"/>
                    <a:pt x="99" y="50"/>
                  </a:cubicBezTo>
                  <a:cubicBezTo>
                    <a:pt x="86" y="50"/>
                    <a:pt x="75" y="39"/>
                    <a:pt x="75" y="25"/>
                  </a:cubicBezTo>
                  <a:cubicBezTo>
                    <a:pt x="75" y="12"/>
                    <a:pt x="86" y="0"/>
                    <a:pt x="99" y="0"/>
                  </a:cubicBezTo>
                  <a:close/>
                  <a:moveTo>
                    <a:pt x="169" y="126"/>
                  </a:moveTo>
                  <a:cubicBezTo>
                    <a:pt x="137" y="126"/>
                    <a:pt x="137" y="126"/>
                    <a:pt x="137" y="126"/>
                  </a:cubicBezTo>
                  <a:cubicBezTo>
                    <a:pt x="134" y="126"/>
                    <a:pt x="131" y="128"/>
                    <a:pt x="131" y="131"/>
                  </a:cubicBezTo>
                  <a:cubicBezTo>
                    <a:pt x="131" y="135"/>
                    <a:pt x="134" y="137"/>
                    <a:pt x="137" y="137"/>
                  </a:cubicBezTo>
                  <a:cubicBezTo>
                    <a:pt x="169" y="137"/>
                    <a:pt x="169" y="137"/>
                    <a:pt x="169" y="137"/>
                  </a:cubicBezTo>
                  <a:cubicBezTo>
                    <a:pt x="172" y="137"/>
                    <a:pt x="175" y="135"/>
                    <a:pt x="175" y="131"/>
                  </a:cubicBezTo>
                  <a:cubicBezTo>
                    <a:pt x="175" y="128"/>
                    <a:pt x="172" y="126"/>
                    <a:pt x="169" y="126"/>
                  </a:cubicBezTo>
                  <a:close/>
                  <a:moveTo>
                    <a:pt x="205" y="91"/>
                  </a:moveTo>
                  <a:cubicBezTo>
                    <a:pt x="204" y="90"/>
                    <a:pt x="204" y="89"/>
                    <a:pt x="203" y="88"/>
                  </a:cubicBezTo>
                  <a:cubicBezTo>
                    <a:pt x="228" y="29"/>
                    <a:pt x="228" y="29"/>
                    <a:pt x="228" y="29"/>
                  </a:cubicBezTo>
                  <a:cubicBezTo>
                    <a:pt x="213" y="22"/>
                    <a:pt x="213" y="22"/>
                    <a:pt x="213" y="22"/>
                  </a:cubicBezTo>
                  <a:cubicBezTo>
                    <a:pt x="175" y="109"/>
                    <a:pt x="175" y="109"/>
                    <a:pt x="175" y="109"/>
                  </a:cubicBezTo>
                  <a:cubicBezTo>
                    <a:pt x="191" y="115"/>
                    <a:pt x="191" y="115"/>
                    <a:pt x="191" y="115"/>
                  </a:cubicBezTo>
                  <a:cubicBezTo>
                    <a:pt x="197" y="101"/>
                    <a:pt x="197" y="101"/>
                    <a:pt x="197" y="101"/>
                  </a:cubicBezTo>
                  <a:cubicBezTo>
                    <a:pt x="209" y="126"/>
                    <a:pt x="209" y="126"/>
                    <a:pt x="209" y="126"/>
                  </a:cubicBezTo>
                  <a:cubicBezTo>
                    <a:pt x="192" y="126"/>
                    <a:pt x="192" y="126"/>
                    <a:pt x="192" y="126"/>
                  </a:cubicBezTo>
                  <a:cubicBezTo>
                    <a:pt x="189" y="126"/>
                    <a:pt x="186" y="128"/>
                    <a:pt x="186" y="131"/>
                  </a:cubicBezTo>
                  <a:cubicBezTo>
                    <a:pt x="186" y="135"/>
                    <a:pt x="189" y="137"/>
                    <a:pt x="192" y="137"/>
                  </a:cubicBezTo>
                  <a:cubicBezTo>
                    <a:pt x="218" y="137"/>
                    <a:pt x="218" y="137"/>
                    <a:pt x="218" y="137"/>
                  </a:cubicBezTo>
                  <a:cubicBezTo>
                    <a:pt x="220" y="137"/>
                    <a:pt x="222" y="136"/>
                    <a:pt x="223" y="135"/>
                  </a:cubicBezTo>
                  <a:cubicBezTo>
                    <a:pt x="224" y="133"/>
                    <a:pt x="224" y="131"/>
                    <a:pt x="223" y="129"/>
                  </a:cubicBezTo>
                  <a:lnTo>
                    <a:pt x="205" y="91"/>
                  </a:lnTo>
                  <a:close/>
                </a:path>
              </a:pathLst>
            </a:custGeom>
            <a:solidFill>
              <a:schemeClr val="bg1"/>
            </a:solidFill>
            <a:ln>
              <a:noFill/>
            </a:ln>
            <a:extLst/>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grpSp>
        <p:nvGrpSpPr>
          <p:cNvPr id="2" name="2 after"/>
          <p:cNvGrpSpPr/>
          <p:nvPr/>
        </p:nvGrpSpPr>
        <p:grpSpPr>
          <a:xfrm>
            <a:off x="7521194" y="1667812"/>
            <a:ext cx="2011680" cy="2786779"/>
            <a:chOff x="6693009" y="6275955"/>
            <a:chExt cx="2743200" cy="3643178"/>
          </a:xfrm>
        </p:grpSpPr>
        <p:sp>
          <p:nvSpPr>
            <p:cNvPr id="76" name="2 background"/>
            <p:cNvSpPr/>
            <p:nvPr/>
          </p:nvSpPr>
          <p:spPr bwMode="auto">
            <a:xfrm>
              <a:off x="6693009" y="6275955"/>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77" name="2 text"/>
            <p:cNvGrpSpPr/>
            <p:nvPr/>
          </p:nvGrpSpPr>
          <p:grpSpPr>
            <a:xfrm>
              <a:off x="6693009" y="6275955"/>
              <a:ext cx="2743200" cy="3206001"/>
              <a:chOff x="3320674" y="1871209"/>
              <a:chExt cx="2743200" cy="3206001"/>
            </a:xfrm>
          </p:grpSpPr>
          <p:sp>
            <p:nvSpPr>
              <p:cNvPr id="78" name="TextBox 77"/>
              <p:cNvSpPr txBox="1"/>
              <p:nvPr/>
            </p:nvSpPr>
            <p:spPr>
              <a:xfrm>
                <a:off x="3320674" y="1871209"/>
                <a:ext cx="2743200" cy="1967633"/>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Elasticity</a:t>
                </a:r>
                <a:br>
                  <a:rPr lang="en-US" sz="2448" b="1" spc="-76" dirty="0">
                    <a:solidFill>
                      <a:schemeClr val="tx2"/>
                    </a:solidFill>
                    <a:latin typeface="+mj-lt"/>
                  </a:rPr>
                </a:br>
                <a:endParaRPr lang="en-US" sz="2448" b="1" spc="-76" dirty="0">
                  <a:solidFill>
                    <a:schemeClr val="tx2"/>
                  </a:solidFill>
                  <a:latin typeface="+mj-lt"/>
                </a:endParaRPr>
              </a:p>
              <a:p>
                <a:pPr defTabSz="705520">
                  <a:lnSpc>
                    <a:spcPct val="90000"/>
                  </a:lnSpc>
                  <a:spcBef>
                    <a:spcPts val="459"/>
                  </a:spcBef>
                </a:pPr>
                <a:r>
                  <a:rPr lang="en-US" sz="1530" spc="-54" dirty="0">
                    <a:solidFill>
                      <a:schemeClr val="tx2"/>
                    </a:solidFill>
                  </a:rPr>
                  <a:t>Enables resources </a:t>
                </a:r>
                <a:br>
                  <a:rPr lang="en-US" sz="1530" spc="-54" dirty="0">
                    <a:solidFill>
                      <a:schemeClr val="tx2"/>
                    </a:solidFill>
                  </a:rPr>
                </a:br>
                <a:r>
                  <a:rPr lang="en-US" sz="1530" spc="-54" dirty="0">
                    <a:solidFill>
                      <a:schemeClr val="tx2"/>
                    </a:solidFill>
                  </a:rPr>
                  <a:t>to expand or contract based on demand</a:t>
                </a:r>
              </a:p>
            </p:txBody>
          </p:sp>
          <p:sp>
            <p:nvSpPr>
              <p:cNvPr id="79" name="Freeform 94"/>
              <p:cNvSpPr>
                <a:spLocks noChangeAspect="1"/>
              </p:cNvSpPr>
              <p:nvPr/>
            </p:nvSpPr>
            <p:spPr bwMode="auto">
              <a:xfrm>
                <a:off x="3500313" y="4578988"/>
                <a:ext cx="792449" cy="498222"/>
              </a:xfrm>
              <a:custGeom>
                <a:avLst/>
                <a:gdLst>
                  <a:gd name="T0" fmla="*/ 870 w 870"/>
                  <a:gd name="T1" fmla="*/ 235 h 547"/>
                  <a:gd name="T2" fmla="*/ 635 w 870"/>
                  <a:gd name="T3" fmla="*/ 70 h 547"/>
                  <a:gd name="T4" fmla="*/ 635 w 870"/>
                  <a:gd name="T5" fmla="*/ 187 h 547"/>
                  <a:gd name="T6" fmla="*/ 467 w 870"/>
                  <a:gd name="T7" fmla="*/ 357 h 547"/>
                  <a:gd name="T8" fmla="*/ 467 w 870"/>
                  <a:gd name="T9" fmla="*/ 357 h 547"/>
                  <a:gd name="T10" fmla="*/ 460 w 870"/>
                  <a:gd name="T11" fmla="*/ 431 h 547"/>
                  <a:gd name="T12" fmla="*/ 443 w 870"/>
                  <a:gd name="T13" fmla="*/ 454 h 547"/>
                  <a:gd name="T14" fmla="*/ 434 w 870"/>
                  <a:gd name="T15" fmla="*/ 451 h 547"/>
                  <a:gd name="T16" fmla="*/ 418 w 870"/>
                  <a:gd name="T17" fmla="*/ 358 h 547"/>
                  <a:gd name="T18" fmla="*/ 418 w 870"/>
                  <a:gd name="T19" fmla="*/ 357 h 547"/>
                  <a:gd name="T20" fmla="*/ 417 w 870"/>
                  <a:gd name="T21" fmla="*/ 192 h 547"/>
                  <a:gd name="T22" fmla="*/ 417 w 870"/>
                  <a:gd name="T23" fmla="*/ 190 h 547"/>
                  <a:gd name="T24" fmla="*/ 405 w 870"/>
                  <a:gd name="T25" fmla="*/ 90 h 547"/>
                  <a:gd name="T26" fmla="*/ 299 w 870"/>
                  <a:gd name="T27" fmla="*/ 0 h 547"/>
                  <a:gd name="T28" fmla="*/ 191 w 870"/>
                  <a:gd name="T29" fmla="*/ 93 h 547"/>
                  <a:gd name="T30" fmla="*/ 180 w 870"/>
                  <a:gd name="T31" fmla="*/ 191 h 547"/>
                  <a:gd name="T32" fmla="*/ 180 w 870"/>
                  <a:gd name="T33" fmla="*/ 193 h 547"/>
                  <a:gd name="T34" fmla="*/ 171 w 870"/>
                  <a:gd name="T35" fmla="*/ 245 h 547"/>
                  <a:gd name="T36" fmla="*/ 97 w 870"/>
                  <a:gd name="T37" fmla="*/ 267 h 547"/>
                  <a:gd name="T38" fmla="*/ 1 w 870"/>
                  <a:gd name="T39" fmla="*/ 267 h 547"/>
                  <a:gd name="T40" fmla="*/ 0 w 870"/>
                  <a:gd name="T41" fmla="*/ 361 h 547"/>
                  <a:gd name="T42" fmla="*/ 98 w 870"/>
                  <a:gd name="T43" fmla="*/ 361 h 547"/>
                  <a:gd name="T44" fmla="*/ 249 w 870"/>
                  <a:gd name="T45" fmla="*/ 297 h 547"/>
                  <a:gd name="T46" fmla="*/ 274 w 870"/>
                  <a:gd name="T47" fmla="*/ 193 h 547"/>
                  <a:gd name="T48" fmla="*/ 274 w 870"/>
                  <a:gd name="T49" fmla="*/ 191 h 547"/>
                  <a:gd name="T50" fmla="*/ 281 w 870"/>
                  <a:gd name="T51" fmla="*/ 119 h 547"/>
                  <a:gd name="T52" fmla="*/ 299 w 870"/>
                  <a:gd name="T53" fmla="*/ 94 h 547"/>
                  <a:gd name="T54" fmla="*/ 316 w 870"/>
                  <a:gd name="T55" fmla="*/ 116 h 547"/>
                  <a:gd name="T56" fmla="*/ 323 w 870"/>
                  <a:gd name="T57" fmla="*/ 191 h 547"/>
                  <a:gd name="T58" fmla="*/ 324 w 870"/>
                  <a:gd name="T59" fmla="*/ 356 h 547"/>
                  <a:gd name="T60" fmla="*/ 366 w 870"/>
                  <a:gd name="T61" fmla="*/ 516 h 547"/>
                  <a:gd name="T62" fmla="*/ 443 w 870"/>
                  <a:gd name="T63" fmla="*/ 547 h 547"/>
                  <a:gd name="T64" fmla="*/ 550 w 870"/>
                  <a:gd name="T65" fmla="*/ 457 h 547"/>
                  <a:gd name="T66" fmla="*/ 560 w 870"/>
                  <a:gd name="T67" fmla="*/ 357 h 547"/>
                  <a:gd name="T68" fmla="*/ 560 w 870"/>
                  <a:gd name="T69" fmla="*/ 357 h 547"/>
                  <a:gd name="T70" fmla="*/ 577 w 870"/>
                  <a:gd name="T71" fmla="*/ 289 h 547"/>
                  <a:gd name="T72" fmla="*/ 635 w 870"/>
                  <a:gd name="T73" fmla="*/ 281 h 547"/>
                  <a:gd name="T74" fmla="*/ 635 w 870"/>
                  <a:gd name="T75" fmla="*/ 395 h 547"/>
                  <a:gd name="T76" fmla="*/ 870 w 870"/>
                  <a:gd name="T77" fmla="*/ 235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70" h="547">
                    <a:moveTo>
                      <a:pt x="870" y="235"/>
                    </a:moveTo>
                    <a:cubicBezTo>
                      <a:pt x="635" y="70"/>
                      <a:pt x="635" y="70"/>
                      <a:pt x="635" y="70"/>
                    </a:cubicBezTo>
                    <a:cubicBezTo>
                      <a:pt x="635" y="187"/>
                      <a:pt x="635" y="187"/>
                      <a:pt x="635" y="187"/>
                    </a:cubicBezTo>
                    <a:cubicBezTo>
                      <a:pt x="564" y="187"/>
                      <a:pt x="467" y="195"/>
                      <a:pt x="467" y="357"/>
                    </a:cubicBezTo>
                    <a:cubicBezTo>
                      <a:pt x="467" y="357"/>
                      <a:pt x="467" y="357"/>
                      <a:pt x="467" y="357"/>
                    </a:cubicBezTo>
                    <a:cubicBezTo>
                      <a:pt x="467" y="374"/>
                      <a:pt x="467" y="407"/>
                      <a:pt x="460" y="431"/>
                    </a:cubicBezTo>
                    <a:cubicBezTo>
                      <a:pt x="453" y="454"/>
                      <a:pt x="447" y="454"/>
                      <a:pt x="443" y="454"/>
                    </a:cubicBezTo>
                    <a:cubicBezTo>
                      <a:pt x="437" y="454"/>
                      <a:pt x="435" y="452"/>
                      <a:pt x="434" y="451"/>
                    </a:cubicBezTo>
                    <a:cubicBezTo>
                      <a:pt x="429" y="446"/>
                      <a:pt x="415" y="426"/>
                      <a:pt x="418" y="358"/>
                    </a:cubicBezTo>
                    <a:cubicBezTo>
                      <a:pt x="418" y="357"/>
                      <a:pt x="418" y="357"/>
                      <a:pt x="418" y="357"/>
                    </a:cubicBezTo>
                    <a:cubicBezTo>
                      <a:pt x="417" y="192"/>
                      <a:pt x="417" y="192"/>
                      <a:pt x="417" y="192"/>
                    </a:cubicBezTo>
                    <a:cubicBezTo>
                      <a:pt x="417" y="190"/>
                      <a:pt x="417" y="190"/>
                      <a:pt x="417" y="190"/>
                    </a:cubicBezTo>
                    <a:cubicBezTo>
                      <a:pt x="417" y="168"/>
                      <a:pt x="416" y="127"/>
                      <a:pt x="405" y="90"/>
                    </a:cubicBezTo>
                    <a:cubicBezTo>
                      <a:pt x="382" y="9"/>
                      <a:pt x="323" y="0"/>
                      <a:pt x="299" y="0"/>
                    </a:cubicBezTo>
                    <a:cubicBezTo>
                      <a:pt x="274" y="0"/>
                      <a:pt x="215" y="9"/>
                      <a:pt x="191" y="93"/>
                    </a:cubicBezTo>
                    <a:cubicBezTo>
                      <a:pt x="180" y="131"/>
                      <a:pt x="180" y="172"/>
                      <a:pt x="180" y="191"/>
                    </a:cubicBezTo>
                    <a:cubicBezTo>
                      <a:pt x="180" y="193"/>
                      <a:pt x="180" y="193"/>
                      <a:pt x="180" y="193"/>
                    </a:cubicBezTo>
                    <a:cubicBezTo>
                      <a:pt x="180" y="210"/>
                      <a:pt x="180" y="232"/>
                      <a:pt x="171" y="245"/>
                    </a:cubicBezTo>
                    <a:cubicBezTo>
                      <a:pt x="159" y="263"/>
                      <a:pt x="124" y="267"/>
                      <a:pt x="97" y="267"/>
                    </a:cubicBezTo>
                    <a:cubicBezTo>
                      <a:pt x="46" y="267"/>
                      <a:pt x="1" y="267"/>
                      <a:pt x="1" y="267"/>
                    </a:cubicBezTo>
                    <a:cubicBezTo>
                      <a:pt x="0" y="361"/>
                      <a:pt x="0" y="361"/>
                      <a:pt x="0" y="361"/>
                    </a:cubicBezTo>
                    <a:cubicBezTo>
                      <a:pt x="1" y="361"/>
                      <a:pt x="46" y="361"/>
                      <a:pt x="98" y="361"/>
                    </a:cubicBezTo>
                    <a:cubicBezTo>
                      <a:pt x="170" y="360"/>
                      <a:pt x="221" y="339"/>
                      <a:pt x="249" y="297"/>
                    </a:cubicBezTo>
                    <a:cubicBezTo>
                      <a:pt x="274" y="260"/>
                      <a:pt x="274" y="218"/>
                      <a:pt x="274" y="193"/>
                    </a:cubicBezTo>
                    <a:cubicBezTo>
                      <a:pt x="274" y="191"/>
                      <a:pt x="274" y="191"/>
                      <a:pt x="274" y="191"/>
                    </a:cubicBezTo>
                    <a:cubicBezTo>
                      <a:pt x="274" y="176"/>
                      <a:pt x="274" y="144"/>
                      <a:pt x="281" y="119"/>
                    </a:cubicBezTo>
                    <a:cubicBezTo>
                      <a:pt x="288" y="94"/>
                      <a:pt x="295" y="94"/>
                      <a:pt x="299" y="94"/>
                    </a:cubicBezTo>
                    <a:cubicBezTo>
                      <a:pt x="302" y="94"/>
                      <a:pt x="309" y="94"/>
                      <a:pt x="316" y="116"/>
                    </a:cubicBezTo>
                    <a:cubicBezTo>
                      <a:pt x="323" y="141"/>
                      <a:pt x="323" y="172"/>
                      <a:pt x="323" y="191"/>
                    </a:cubicBezTo>
                    <a:cubicBezTo>
                      <a:pt x="324" y="356"/>
                      <a:pt x="324" y="356"/>
                      <a:pt x="324" y="356"/>
                    </a:cubicBezTo>
                    <a:cubicBezTo>
                      <a:pt x="322" y="432"/>
                      <a:pt x="336" y="484"/>
                      <a:pt x="366" y="516"/>
                    </a:cubicBezTo>
                    <a:cubicBezTo>
                      <a:pt x="387" y="537"/>
                      <a:pt x="413" y="547"/>
                      <a:pt x="443" y="547"/>
                    </a:cubicBezTo>
                    <a:cubicBezTo>
                      <a:pt x="467" y="547"/>
                      <a:pt x="526" y="539"/>
                      <a:pt x="550" y="457"/>
                    </a:cubicBezTo>
                    <a:cubicBezTo>
                      <a:pt x="560" y="420"/>
                      <a:pt x="560" y="379"/>
                      <a:pt x="560" y="357"/>
                    </a:cubicBezTo>
                    <a:cubicBezTo>
                      <a:pt x="560" y="357"/>
                      <a:pt x="560" y="357"/>
                      <a:pt x="560" y="357"/>
                    </a:cubicBezTo>
                    <a:cubicBezTo>
                      <a:pt x="560" y="336"/>
                      <a:pt x="562" y="299"/>
                      <a:pt x="577" y="289"/>
                    </a:cubicBezTo>
                    <a:cubicBezTo>
                      <a:pt x="588" y="282"/>
                      <a:pt x="612" y="281"/>
                      <a:pt x="635" y="281"/>
                    </a:cubicBezTo>
                    <a:cubicBezTo>
                      <a:pt x="635" y="395"/>
                      <a:pt x="635" y="395"/>
                      <a:pt x="635" y="395"/>
                    </a:cubicBezTo>
                    <a:lnTo>
                      <a:pt x="870" y="235"/>
                    </a:lnTo>
                    <a:close/>
                  </a:path>
                </a:pathLst>
              </a:custGeom>
              <a:solidFill>
                <a:schemeClr val="bg1"/>
              </a:solidFill>
              <a:ln>
                <a:noFill/>
                <a:headEnd type="none" w="med" len="med"/>
                <a:tailEnd type="none" w="med" len="med"/>
              </a:ln>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39891" tIns="174863" rIns="69942" bIns="34972" numCol="1" spcCol="0" rtlCol="0" fromWordArt="0" anchor="t" anchorCtr="0" forceAA="0" compatLnSpc="1">
                <a:prstTxWarp prst="textNoShape">
                  <a:avLst/>
                </a:prstTxWarp>
                <a:noAutofit/>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grpSp>
      <p:grpSp>
        <p:nvGrpSpPr>
          <p:cNvPr id="5" name="4 after"/>
          <p:cNvGrpSpPr/>
          <p:nvPr/>
        </p:nvGrpSpPr>
        <p:grpSpPr>
          <a:xfrm>
            <a:off x="9782098" y="1667812"/>
            <a:ext cx="2011680" cy="2786779"/>
            <a:chOff x="8842093" y="6557509"/>
            <a:chExt cx="2743200" cy="3643178"/>
          </a:xfrm>
        </p:grpSpPr>
        <p:sp>
          <p:nvSpPr>
            <p:cNvPr id="85" name="4 bg"/>
            <p:cNvSpPr/>
            <p:nvPr/>
          </p:nvSpPr>
          <p:spPr bwMode="auto">
            <a:xfrm>
              <a:off x="8842093" y="6557509"/>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86" name="4 text"/>
            <p:cNvGrpSpPr/>
            <p:nvPr/>
          </p:nvGrpSpPr>
          <p:grpSpPr>
            <a:xfrm>
              <a:off x="8842093" y="6557509"/>
              <a:ext cx="2743200" cy="3376087"/>
              <a:chOff x="7111577" y="6960368"/>
              <a:chExt cx="2743200" cy="3376087"/>
            </a:xfrm>
          </p:grpSpPr>
          <p:grpSp>
            <p:nvGrpSpPr>
              <p:cNvPr id="87" name="Group 86"/>
              <p:cNvGrpSpPr/>
              <p:nvPr/>
            </p:nvGrpSpPr>
            <p:grpSpPr>
              <a:xfrm>
                <a:off x="7367120" y="9704825"/>
                <a:ext cx="631630" cy="631630"/>
                <a:chOff x="6945644" y="2760678"/>
                <a:chExt cx="2180560" cy="2180560"/>
              </a:xfrm>
            </p:grpSpPr>
            <p:grpSp>
              <p:nvGrpSpPr>
                <p:cNvPr id="89" name="Group 88"/>
                <p:cNvGrpSpPr/>
                <p:nvPr/>
              </p:nvGrpSpPr>
              <p:grpSpPr>
                <a:xfrm rot="10571604">
                  <a:off x="7393933" y="3208967"/>
                  <a:ext cx="1283981" cy="1283981"/>
                  <a:chOff x="2152650" y="2667000"/>
                  <a:chExt cx="1530350" cy="1530350"/>
                </a:xfrm>
              </p:grpSpPr>
              <p:sp>
                <p:nvSpPr>
                  <p:cNvPr id="92" name="Freeform 19"/>
                  <p:cNvSpPr>
                    <a:spLocks noEditPoints="1"/>
                  </p:cNvSpPr>
                  <p:nvPr/>
                </p:nvSpPr>
                <p:spPr bwMode="auto">
                  <a:xfrm>
                    <a:off x="2152650" y="2667000"/>
                    <a:ext cx="1530350" cy="1530350"/>
                  </a:xfrm>
                  <a:prstGeom prst="ellipse">
                    <a:avLst/>
                  </a:prstGeom>
                  <a:noFill/>
                  <a:ln w="73025">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93" name="Freeform 18"/>
                  <p:cNvSpPr>
                    <a:spLocks/>
                  </p:cNvSpPr>
                  <p:nvPr/>
                </p:nvSpPr>
                <p:spPr bwMode="auto">
                  <a:xfrm>
                    <a:off x="2640013" y="2944813"/>
                    <a:ext cx="787400" cy="757238"/>
                  </a:xfrm>
                  <a:custGeom>
                    <a:avLst/>
                    <a:gdLst>
                      <a:gd name="T0" fmla="*/ 0 w 210"/>
                      <a:gd name="T1" fmla="*/ 175 h 202"/>
                      <a:gd name="T2" fmla="*/ 26 w 210"/>
                      <a:gd name="T3" fmla="*/ 202 h 202"/>
                      <a:gd name="T4" fmla="*/ 60 w 210"/>
                      <a:gd name="T5" fmla="*/ 166 h 202"/>
                      <a:gd name="T6" fmla="*/ 77 w 210"/>
                      <a:gd name="T7" fmla="*/ 168 h 202"/>
                      <a:gd name="T8" fmla="*/ 112 w 210"/>
                      <a:gd name="T9" fmla="*/ 127 h 202"/>
                      <a:gd name="T10" fmla="*/ 108 w 210"/>
                      <a:gd name="T11" fmla="*/ 112 h 202"/>
                      <a:gd name="T12" fmla="*/ 210 w 210"/>
                      <a:gd name="T13" fmla="*/ 0 h 202"/>
                      <a:gd name="T14" fmla="*/ 93 w 210"/>
                      <a:gd name="T15" fmla="*/ 97 h 202"/>
                      <a:gd name="T16" fmla="*/ 71 w 210"/>
                      <a:gd name="T17" fmla="*/ 92 h 202"/>
                      <a:gd name="T18" fmla="*/ 36 w 210"/>
                      <a:gd name="T19" fmla="*/ 133 h 202"/>
                      <a:gd name="T20" fmla="*/ 38 w 210"/>
                      <a:gd name="T21" fmla="*/ 143 h 202"/>
                      <a:gd name="T22" fmla="*/ 0 w 210"/>
                      <a:gd name="T23" fmla="*/ 175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10" h="202">
                        <a:moveTo>
                          <a:pt x="0" y="175"/>
                        </a:moveTo>
                        <a:cubicBezTo>
                          <a:pt x="26" y="202"/>
                          <a:pt x="26" y="202"/>
                          <a:pt x="26" y="202"/>
                        </a:cubicBezTo>
                        <a:cubicBezTo>
                          <a:pt x="60" y="166"/>
                          <a:pt x="60" y="166"/>
                          <a:pt x="60" y="166"/>
                        </a:cubicBezTo>
                        <a:cubicBezTo>
                          <a:pt x="65" y="168"/>
                          <a:pt x="71" y="169"/>
                          <a:pt x="77" y="168"/>
                        </a:cubicBezTo>
                        <a:cubicBezTo>
                          <a:pt x="98" y="167"/>
                          <a:pt x="114" y="149"/>
                          <a:pt x="112" y="127"/>
                        </a:cubicBezTo>
                        <a:cubicBezTo>
                          <a:pt x="112" y="122"/>
                          <a:pt x="110" y="117"/>
                          <a:pt x="108" y="112"/>
                        </a:cubicBezTo>
                        <a:cubicBezTo>
                          <a:pt x="210" y="0"/>
                          <a:pt x="210" y="0"/>
                          <a:pt x="210" y="0"/>
                        </a:cubicBezTo>
                        <a:cubicBezTo>
                          <a:pt x="93" y="97"/>
                          <a:pt x="93" y="97"/>
                          <a:pt x="93" y="97"/>
                        </a:cubicBezTo>
                        <a:cubicBezTo>
                          <a:pt x="87" y="93"/>
                          <a:pt x="79" y="91"/>
                          <a:pt x="71" y="92"/>
                        </a:cubicBezTo>
                        <a:cubicBezTo>
                          <a:pt x="50" y="93"/>
                          <a:pt x="34" y="111"/>
                          <a:pt x="36" y="133"/>
                        </a:cubicBezTo>
                        <a:cubicBezTo>
                          <a:pt x="36" y="136"/>
                          <a:pt x="37" y="140"/>
                          <a:pt x="38" y="143"/>
                        </a:cubicBezTo>
                        <a:cubicBezTo>
                          <a:pt x="0" y="175"/>
                          <a:pt x="0" y="175"/>
                          <a:pt x="0" y="175"/>
                        </a:cubicBezTo>
                        <a:close/>
                      </a:path>
                    </a:pathLst>
                  </a:custGeom>
                  <a:solidFill>
                    <a:schemeClr val="bg1"/>
                  </a:solidFill>
                  <a:ln>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sp>
              <p:nvSpPr>
                <p:cNvPr id="90" name="Freeform 17"/>
                <p:cNvSpPr>
                  <a:spLocks/>
                </p:cNvSpPr>
                <p:nvPr/>
              </p:nvSpPr>
              <p:spPr bwMode="auto">
                <a:xfrm>
                  <a:off x="7148859" y="2963893"/>
                  <a:ext cx="1774131" cy="1541044"/>
                </a:xfrm>
                <a:custGeom>
                  <a:avLst/>
                  <a:gdLst>
                    <a:gd name="T0" fmla="*/ 96 w 564"/>
                    <a:gd name="T1" fmla="*/ 460 h 490"/>
                    <a:gd name="T2" fmla="*/ 85 w 564"/>
                    <a:gd name="T3" fmla="*/ 447 h 490"/>
                    <a:gd name="T4" fmla="*/ 27 w 564"/>
                    <a:gd name="T5" fmla="*/ 309 h 490"/>
                    <a:gd name="T6" fmla="*/ 2 w 564"/>
                    <a:gd name="T7" fmla="*/ 311 h 490"/>
                    <a:gd name="T8" fmla="*/ 0 w 564"/>
                    <a:gd name="T9" fmla="*/ 292 h 490"/>
                    <a:gd name="T10" fmla="*/ 25 w 564"/>
                    <a:gd name="T11" fmla="*/ 290 h 490"/>
                    <a:gd name="T12" fmla="*/ 25 w 564"/>
                    <a:gd name="T13" fmla="*/ 282 h 490"/>
                    <a:gd name="T14" fmla="*/ 91 w 564"/>
                    <a:gd name="T15" fmla="*/ 111 h 490"/>
                    <a:gd name="T16" fmla="*/ 73 w 564"/>
                    <a:gd name="T17" fmla="*/ 93 h 490"/>
                    <a:gd name="T18" fmla="*/ 86 w 564"/>
                    <a:gd name="T19" fmla="*/ 79 h 490"/>
                    <a:gd name="T20" fmla="*/ 104 w 564"/>
                    <a:gd name="T21" fmla="*/ 97 h 490"/>
                    <a:gd name="T22" fmla="*/ 272 w 564"/>
                    <a:gd name="T23" fmla="*/ 25 h 490"/>
                    <a:gd name="T24" fmla="*/ 272 w 564"/>
                    <a:gd name="T25" fmla="*/ 0 h 490"/>
                    <a:gd name="T26" fmla="*/ 292 w 564"/>
                    <a:gd name="T27" fmla="*/ 0 h 490"/>
                    <a:gd name="T28" fmla="*/ 292 w 564"/>
                    <a:gd name="T29" fmla="*/ 25 h 490"/>
                    <a:gd name="T30" fmla="*/ 460 w 564"/>
                    <a:gd name="T31" fmla="*/ 97 h 490"/>
                    <a:gd name="T32" fmla="*/ 478 w 564"/>
                    <a:gd name="T33" fmla="*/ 79 h 490"/>
                    <a:gd name="T34" fmla="*/ 491 w 564"/>
                    <a:gd name="T35" fmla="*/ 93 h 490"/>
                    <a:gd name="T36" fmla="*/ 473 w 564"/>
                    <a:gd name="T37" fmla="*/ 111 h 490"/>
                    <a:gd name="T38" fmla="*/ 539 w 564"/>
                    <a:gd name="T39" fmla="*/ 282 h 490"/>
                    <a:gd name="T40" fmla="*/ 539 w 564"/>
                    <a:gd name="T41" fmla="*/ 290 h 490"/>
                    <a:gd name="T42" fmla="*/ 564 w 564"/>
                    <a:gd name="T43" fmla="*/ 292 h 490"/>
                    <a:gd name="T44" fmla="*/ 562 w 564"/>
                    <a:gd name="T45" fmla="*/ 311 h 490"/>
                    <a:gd name="T46" fmla="*/ 537 w 564"/>
                    <a:gd name="T47" fmla="*/ 309 h 490"/>
                    <a:gd name="T48" fmla="*/ 479 w 564"/>
                    <a:gd name="T49" fmla="*/ 447 h 490"/>
                    <a:gd name="T50" fmla="*/ 468 w 564"/>
                    <a:gd name="T51" fmla="*/ 460 h 490"/>
                    <a:gd name="T52" fmla="*/ 487 w 564"/>
                    <a:gd name="T53" fmla="*/ 476 h 490"/>
                    <a:gd name="T54" fmla="*/ 475 w 564"/>
                    <a:gd name="T55" fmla="*/ 490 h 490"/>
                    <a:gd name="T56" fmla="*/ 431 w 564"/>
                    <a:gd name="T57" fmla="*/ 453 h 490"/>
                    <a:gd name="T58" fmla="*/ 443 w 564"/>
                    <a:gd name="T59" fmla="*/ 439 h 490"/>
                    <a:gd name="T60" fmla="*/ 454 w 564"/>
                    <a:gd name="T61" fmla="*/ 426 h 490"/>
                    <a:gd name="T62" fmla="*/ 506 w 564"/>
                    <a:gd name="T63" fmla="*/ 282 h 490"/>
                    <a:gd name="T64" fmla="*/ 282 w 564"/>
                    <a:gd name="T65" fmla="*/ 58 h 490"/>
                    <a:gd name="T66" fmla="*/ 58 w 564"/>
                    <a:gd name="T67" fmla="*/ 282 h 490"/>
                    <a:gd name="T68" fmla="*/ 110 w 564"/>
                    <a:gd name="T69" fmla="*/ 426 h 490"/>
                    <a:gd name="T70" fmla="*/ 121 w 564"/>
                    <a:gd name="T71" fmla="*/ 439 h 490"/>
                    <a:gd name="T72" fmla="*/ 133 w 564"/>
                    <a:gd name="T73" fmla="*/ 453 h 490"/>
                    <a:gd name="T74" fmla="*/ 89 w 564"/>
                    <a:gd name="T75" fmla="*/ 490 h 490"/>
                    <a:gd name="T76" fmla="*/ 77 w 564"/>
                    <a:gd name="T77" fmla="*/ 476 h 490"/>
                    <a:gd name="T78" fmla="*/ 96 w 564"/>
                    <a:gd name="T79" fmla="*/ 460 h 4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64" h="490">
                      <a:moveTo>
                        <a:pt x="96" y="460"/>
                      </a:moveTo>
                      <a:cubicBezTo>
                        <a:pt x="85" y="447"/>
                        <a:pt x="85" y="447"/>
                        <a:pt x="85" y="447"/>
                      </a:cubicBezTo>
                      <a:cubicBezTo>
                        <a:pt x="52" y="408"/>
                        <a:pt x="32" y="360"/>
                        <a:pt x="27" y="309"/>
                      </a:cubicBezTo>
                      <a:cubicBezTo>
                        <a:pt x="2" y="311"/>
                        <a:pt x="2" y="311"/>
                        <a:pt x="2" y="311"/>
                      </a:cubicBezTo>
                      <a:cubicBezTo>
                        <a:pt x="0" y="292"/>
                        <a:pt x="0" y="292"/>
                        <a:pt x="0" y="292"/>
                      </a:cubicBezTo>
                      <a:cubicBezTo>
                        <a:pt x="25" y="290"/>
                        <a:pt x="25" y="290"/>
                        <a:pt x="25" y="290"/>
                      </a:cubicBezTo>
                      <a:cubicBezTo>
                        <a:pt x="25" y="288"/>
                        <a:pt x="25" y="285"/>
                        <a:pt x="25" y="282"/>
                      </a:cubicBezTo>
                      <a:cubicBezTo>
                        <a:pt x="25" y="216"/>
                        <a:pt x="50" y="156"/>
                        <a:pt x="91" y="111"/>
                      </a:cubicBezTo>
                      <a:cubicBezTo>
                        <a:pt x="73" y="93"/>
                        <a:pt x="73" y="93"/>
                        <a:pt x="73" y="93"/>
                      </a:cubicBezTo>
                      <a:cubicBezTo>
                        <a:pt x="86" y="79"/>
                        <a:pt x="86" y="79"/>
                        <a:pt x="86" y="79"/>
                      </a:cubicBezTo>
                      <a:cubicBezTo>
                        <a:pt x="104" y="97"/>
                        <a:pt x="104" y="97"/>
                        <a:pt x="104" y="97"/>
                      </a:cubicBezTo>
                      <a:cubicBezTo>
                        <a:pt x="148" y="55"/>
                        <a:pt x="207" y="28"/>
                        <a:pt x="272" y="25"/>
                      </a:cubicBezTo>
                      <a:cubicBezTo>
                        <a:pt x="272" y="0"/>
                        <a:pt x="272" y="0"/>
                        <a:pt x="272" y="0"/>
                      </a:cubicBezTo>
                      <a:cubicBezTo>
                        <a:pt x="292" y="0"/>
                        <a:pt x="292" y="0"/>
                        <a:pt x="292" y="0"/>
                      </a:cubicBezTo>
                      <a:cubicBezTo>
                        <a:pt x="292" y="25"/>
                        <a:pt x="292" y="25"/>
                        <a:pt x="292" y="25"/>
                      </a:cubicBezTo>
                      <a:cubicBezTo>
                        <a:pt x="357" y="28"/>
                        <a:pt x="416" y="55"/>
                        <a:pt x="460" y="97"/>
                      </a:cubicBezTo>
                      <a:cubicBezTo>
                        <a:pt x="478" y="79"/>
                        <a:pt x="478" y="79"/>
                        <a:pt x="478" y="79"/>
                      </a:cubicBezTo>
                      <a:cubicBezTo>
                        <a:pt x="491" y="93"/>
                        <a:pt x="491" y="93"/>
                        <a:pt x="491" y="93"/>
                      </a:cubicBezTo>
                      <a:cubicBezTo>
                        <a:pt x="473" y="111"/>
                        <a:pt x="473" y="111"/>
                        <a:pt x="473" y="111"/>
                      </a:cubicBezTo>
                      <a:cubicBezTo>
                        <a:pt x="514" y="156"/>
                        <a:pt x="539" y="216"/>
                        <a:pt x="539" y="282"/>
                      </a:cubicBezTo>
                      <a:cubicBezTo>
                        <a:pt x="539" y="285"/>
                        <a:pt x="539" y="288"/>
                        <a:pt x="539" y="290"/>
                      </a:cubicBezTo>
                      <a:cubicBezTo>
                        <a:pt x="564" y="292"/>
                        <a:pt x="564" y="292"/>
                        <a:pt x="564" y="292"/>
                      </a:cubicBezTo>
                      <a:cubicBezTo>
                        <a:pt x="562" y="311"/>
                        <a:pt x="562" y="311"/>
                        <a:pt x="562" y="311"/>
                      </a:cubicBezTo>
                      <a:cubicBezTo>
                        <a:pt x="537" y="309"/>
                        <a:pt x="537" y="309"/>
                        <a:pt x="537" y="309"/>
                      </a:cubicBezTo>
                      <a:cubicBezTo>
                        <a:pt x="532" y="360"/>
                        <a:pt x="512" y="408"/>
                        <a:pt x="479" y="447"/>
                      </a:cubicBezTo>
                      <a:cubicBezTo>
                        <a:pt x="468" y="460"/>
                        <a:pt x="468" y="460"/>
                        <a:pt x="468" y="460"/>
                      </a:cubicBezTo>
                      <a:cubicBezTo>
                        <a:pt x="487" y="476"/>
                        <a:pt x="487" y="476"/>
                        <a:pt x="487" y="476"/>
                      </a:cubicBezTo>
                      <a:cubicBezTo>
                        <a:pt x="475" y="490"/>
                        <a:pt x="475" y="490"/>
                        <a:pt x="475" y="490"/>
                      </a:cubicBezTo>
                      <a:cubicBezTo>
                        <a:pt x="431" y="453"/>
                        <a:pt x="431" y="453"/>
                        <a:pt x="431" y="453"/>
                      </a:cubicBezTo>
                      <a:cubicBezTo>
                        <a:pt x="443" y="439"/>
                        <a:pt x="443" y="439"/>
                        <a:pt x="443" y="439"/>
                      </a:cubicBezTo>
                      <a:cubicBezTo>
                        <a:pt x="454" y="426"/>
                        <a:pt x="454" y="426"/>
                        <a:pt x="454" y="426"/>
                      </a:cubicBezTo>
                      <a:cubicBezTo>
                        <a:pt x="487" y="386"/>
                        <a:pt x="506" y="335"/>
                        <a:pt x="506" y="282"/>
                      </a:cubicBezTo>
                      <a:cubicBezTo>
                        <a:pt x="506" y="158"/>
                        <a:pt x="406" y="58"/>
                        <a:pt x="282" y="58"/>
                      </a:cubicBezTo>
                      <a:cubicBezTo>
                        <a:pt x="158" y="58"/>
                        <a:pt x="58" y="158"/>
                        <a:pt x="58" y="282"/>
                      </a:cubicBezTo>
                      <a:cubicBezTo>
                        <a:pt x="58" y="335"/>
                        <a:pt x="77" y="386"/>
                        <a:pt x="110" y="426"/>
                      </a:cubicBezTo>
                      <a:cubicBezTo>
                        <a:pt x="121" y="439"/>
                        <a:pt x="121" y="439"/>
                        <a:pt x="121" y="439"/>
                      </a:cubicBezTo>
                      <a:cubicBezTo>
                        <a:pt x="133" y="453"/>
                        <a:pt x="133" y="453"/>
                        <a:pt x="133" y="453"/>
                      </a:cubicBezTo>
                      <a:cubicBezTo>
                        <a:pt x="89" y="490"/>
                        <a:pt x="89" y="490"/>
                        <a:pt x="89" y="490"/>
                      </a:cubicBezTo>
                      <a:cubicBezTo>
                        <a:pt x="77" y="476"/>
                        <a:pt x="77" y="476"/>
                        <a:pt x="77" y="476"/>
                      </a:cubicBezTo>
                      <a:lnTo>
                        <a:pt x="96" y="460"/>
                      </a:lnTo>
                      <a:close/>
                    </a:path>
                  </a:pathLst>
                </a:custGeom>
                <a:solidFill>
                  <a:schemeClr val="bg1"/>
                </a:solidFill>
                <a:ln>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91" name="Freeform 19"/>
                <p:cNvSpPr>
                  <a:spLocks noEditPoints="1"/>
                </p:cNvSpPr>
                <p:nvPr/>
              </p:nvSpPr>
              <p:spPr bwMode="auto">
                <a:xfrm>
                  <a:off x="6945644" y="2760678"/>
                  <a:ext cx="2180560" cy="2180560"/>
                </a:xfrm>
                <a:prstGeom prst="ellipse">
                  <a:avLst/>
                </a:prstGeom>
                <a:noFill/>
                <a:ln w="34925">
                  <a:solidFill>
                    <a:schemeClr val="bg1"/>
                  </a:solid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grpSp>
          <p:sp>
            <p:nvSpPr>
              <p:cNvPr id="88" name="TextBox 87"/>
              <p:cNvSpPr txBox="1"/>
              <p:nvPr/>
            </p:nvSpPr>
            <p:spPr>
              <a:xfrm>
                <a:off x="7111577" y="6960368"/>
                <a:ext cx="2743200" cy="2327709"/>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smtClean="0">
                    <a:solidFill>
                      <a:schemeClr val="tx2"/>
                    </a:solidFill>
                    <a:latin typeface="+mj-lt"/>
                  </a:rPr>
                  <a:t>Measured service</a:t>
                </a:r>
                <a:r>
                  <a:rPr lang="en-US" sz="2448" b="1" spc="-76" dirty="0">
                    <a:solidFill>
                      <a:schemeClr val="tx2"/>
                    </a:solidFill>
                    <a:latin typeface="+mj-lt"/>
                  </a:rPr>
                  <a:t/>
                </a:r>
                <a:br>
                  <a:rPr lang="en-US" sz="2448" b="1" spc="-76" dirty="0">
                    <a:solidFill>
                      <a:schemeClr val="tx2"/>
                    </a:solidFill>
                    <a:latin typeface="+mj-lt"/>
                  </a:rPr>
                </a:br>
                <a:endParaRPr lang="en-US" sz="2448" b="1" spc="-76" dirty="0">
                  <a:solidFill>
                    <a:schemeClr val="tx2"/>
                  </a:solidFill>
                  <a:latin typeface="+mj-lt"/>
                </a:endParaRPr>
              </a:p>
              <a:p>
                <a:pPr defTabSz="705520">
                  <a:lnSpc>
                    <a:spcPct val="90000"/>
                  </a:lnSpc>
                  <a:spcBef>
                    <a:spcPts val="459"/>
                  </a:spcBef>
                </a:pPr>
                <a:r>
                  <a:rPr lang="en-US" sz="1530" spc="-54" dirty="0">
                    <a:solidFill>
                      <a:schemeClr val="tx2"/>
                    </a:solidFill>
                  </a:rPr>
                  <a:t>Enables usage-</a:t>
                </a:r>
                <a:br>
                  <a:rPr lang="en-US" sz="1530" spc="-54" dirty="0">
                    <a:solidFill>
                      <a:schemeClr val="tx2"/>
                    </a:solidFill>
                  </a:rPr>
                </a:br>
                <a:r>
                  <a:rPr lang="en-US" sz="1530" spc="-54" dirty="0">
                    <a:solidFill>
                      <a:schemeClr val="tx2"/>
                    </a:solidFill>
                  </a:rPr>
                  <a:t>based resource metering</a:t>
                </a:r>
              </a:p>
            </p:txBody>
          </p:sp>
        </p:grpSp>
      </p:grpSp>
      <p:grpSp>
        <p:nvGrpSpPr>
          <p:cNvPr id="130" name="4 after"/>
          <p:cNvGrpSpPr/>
          <p:nvPr/>
        </p:nvGrpSpPr>
        <p:grpSpPr>
          <a:xfrm>
            <a:off x="2948107" y="1667812"/>
            <a:ext cx="2011680" cy="2786779"/>
            <a:chOff x="8842093" y="6557509"/>
            <a:chExt cx="2743200" cy="3643178"/>
          </a:xfrm>
        </p:grpSpPr>
        <p:sp>
          <p:nvSpPr>
            <p:cNvPr id="131" name="4 bg"/>
            <p:cNvSpPr/>
            <p:nvPr/>
          </p:nvSpPr>
          <p:spPr bwMode="auto">
            <a:xfrm>
              <a:off x="8842093" y="6557509"/>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132" name="4 text"/>
            <p:cNvGrpSpPr/>
            <p:nvPr/>
          </p:nvGrpSpPr>
          <p:grpSpPr>
            <a:xfrm>
              <a:off x="8842093" y="6557509"/>
              <a:ext cx="2743200" cy="3246234"/>
              <a:chOff x="7111577" y="6960368"/>
              <a:chExt cx="2743200" cy="3246234"/>
            </a:xfrm>
          </p:grpSpPr>
          <p:sp>
            <p:nvSpPr>
              <p:cNvPr id="139" name="Freeform 19"/>
              <p:cNvSpPr>
                <a:spLocks noEditPoints="1"/>
              </p:cNvSpPr>
              <p:nvPr/>
            </p:nvSpPr>
            <p:spPr bwMode="auto">
              <a:xfrm rot="10571604">
                <a:off x="7496976" y="9834679"/>
                <a:ext cx="371924" cy="371923"/>
              </a:xfrm>
              <a:prstGeom prst="ellipse">
                <a:avLst/>
              </a:prstGeom>
              <a:noFill/>
              <a:ln w="73025">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34" name="TextBox 133"/>
              <p:cNvSpPr txBox="1"/>
              <p:nvPr/>
            </p:nvSpPr>
            <p:spPr>
              <a:xfrm>
                <a:off x="7111577" y="6960368"/>
                <a:ext cx="2743200" cy="1938174"/>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Broad network access</a:t>
                </a:r>
              </a:p>
              <a:p>
                <a:pPr defTabSz="699217" fontAlgn="base">
                  <a:lnSpc>
                    <a:spcPct val="80000"/>
                  </a:lnSpc>
                  <a:spcBef>
                    <a:spcPct val="0"/>
                  </a:spcBef>
                  <a:spcAft>
                    <a:spcPct val="0"/>
                  </a:spcAft>
                </a:pPr>
                <a:endParaRPr lang="en-US" sz="2448" b="1" spc="-76" dirty="0">
                  <a:solidFill>
                    <a:schemeClr val="tx2"/>
                  </a:solidFill>
                  <a:latin typeface="+mj-lt"/>
                </a:endParaRPr>
              </a:p>
              <a:p>
                <a:pPr defTabSz="699217" fontAlgn="base">
                  <a:lnSpc>
                    <a:spcPct val="80000"/>
                  </a:lnSpc>
                  <a:spcBef>
                    <a:spcPct val="0"/>
                  </a:spcBef>
                  <a:spcAft>
                    <a:spcPct val="0"/>
                  </a:spcAft>
                </a:pPr>
                <a:r>
                  <a:rPr lang="en-US" sz="1632" b="1" spc="-76" dirty="0">
                    <a:solidFill>
                      <a:schemeClr val="tx2"/>
                    </a:solidFill>
                    <a:latin typeface="+mj-lt"/>
                  </a:rPr>
                  <a:t>Access from anywhere on any device</a:t>
                </a:r>
              </a:p>
            </p:txBody>
          </p:sp>
        </p:grpSp>
      </p:grpSp>
      <p:grpSp>
        <p:nvGrpSpPr>
          <p:cNvPr id="80" name="Group 79"/>
          <p:cNvGrpSpPr/>
          <p:nvPr/>
        </p:nvGrpSpPr>
        <p:grpSpPr bwMode="black">
          <a:xfrm>
            <a:off x="3091241" y="3616225"/>
            <a:ext cx="706354" cy="693854"/>
            <a:chOff x="2462218" y="1598614"/>
            <a:chExt cx="4222753" cy="3667124"/>
          </a:xfrm>
          <a:solidFill>
            <a:schemeClr val="bg1"/>
          </a:solidFill>
        </p:grpSpPr>
        <p:sp>
          <p:nvSpPr>
            <p:cNvPr id="81" name="Rectangle 6"/>
            <p:cNvSpPr>
              <a:spLocks noChangeArrowheads="1"/>
            </p:cNvSpPr>
            <p:nvPr/>
          </p:nvSpPr>
          <p:spPr bwMode="black">
            <a:xfrm>
              <a:off x="5564194" y="3346454"/>
              <a:ext cx="115889" cy="49213"/>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82" name="Rectangle 7"/>
            <p:cNvSpPr>
              <a:spLocks noChangeArrowheads="1"/>
            </p:cNvSpPr>
            <p:nvPr/>
          </p:nvSpPr>
          <p:spPr bwMode="black">
            <a:xfrm>
              <a:off x="5795973" y="3346454"/>
              <a:ext cx="112713" cy="49213"/>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83" name="Rectangle 8"/>
            <p:cNvSpPr>
              <a:spLocks noChangeArrowheads="1"/>
            </p:cNvSpPr>
            <p:nvPr/>
          </p:nvSpPr>
          <p:spPr bwMode="black">
            <a:xfrm>
              <a:off x="3092456" y="3346454"/>
              <a:ext cx="115889" cy="49213"/>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84" name="Rectangle 9"/>
            <p:cNvSpPr>
              <a:spLocks noChangeArrowheads="1"/>
            </p:cNvSpPr>
            <p:nvPr/>
          </p:nvSpPr>
          <p:spPr bwMode="black">
            <a:xfrm>
              <a:off x="3324230" y="3346454"/>
              <a:ext cx="117475" cy="49213"/>
            </a:xfrm>
            <a:prstGeom prst="rect">
              <a:avLst/>
            </a:prstGeom>
            <a:grpFill/>
            <a:ln w="9525">
              <a:solidFill>
                <a:srgbClr val="000000"/>
              </a:solidFill>
              <a:miter lim="800000"/>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4" name="Freeform 10"/>
            <p:cNvSpPr>
              <a:spLocks/>
            </p:cNvSpPr>
            <p:nvPr/>
          </p:nvSpPr>
          <p:spPr bwMode="black">
            <a:xfrm>
              <a:off x="3902081" y="2506662"/>
              <a:ext cx="101598" cy="123823"/>
            </a:xfrm>
            <a:custGeom>
              <a:avLst/>
              <a:gdLst>
                <a:gd name="T0" fmla="*/ 36 w 64"/>
                <a:gd name="T1" fmla="*/ 78 h 78"/>
                <a:gd name="T2" fmla="*/ 64 w 64"/>
                <a:gd name="T3" fmla="*/ 64 h 78"/>
                <a:gd name="T4" fmla="*/ 26 w 64"/>
                <a:gd name="T5" fmla="*/ 0 h 78"/>
                <a:gd name="T6" fmla="*/ 0 w 64"/>
                <a:gd name="T7" fmla="*/ 17 h 78"/>
                <a:gd name="T8" fmla="*/ 36 w 64"/>
                <a:gd name="T9" fmla="*/ 78 h 78"/>
              </a:gdLst>
              <a:ahLst/>
              <a:cxnLst>
                <a:cxn ang="0">
                  <a:pos x="T0" y="T1"/>
                </a:cxn>
                <a:cxn ang="0">
                  <a:pos x="T2" y="T3"/>
                </a:cxn>
                <a:cxn ang="0">
                  <a:pos x="T4" y="T5"/>
                </a:cxn>
                <a:cxn ang="0">
                  <a:pos x="T6" y="T7"/>
                </a:cxn>
                <a:cxn ang="0">
                  <a:pos x="T8" y="T9"/>
                </a:cxn>
              </a:cxnLst>
              <a:rect l="0" t="0" r="r" b="b"/>
              <a:pathLst>
                <a:path w="64" h="78">
                  <a:moveTo>
                    <a:pt x="36" y="78"/>
                  </a:moveTo>
                  <a:lnTo>
                    <a:pt x="64" y="64"/>
                  </a:lnTo>
                  <a:lnTo>
                    <a:pt x="26" y="0"/>
                  </a:lnTo>
                  <a:lnTo>
                    <a:pt x="0" y="17"/>
                  </a:lnTo>
                  <a:lnTo>
                    <a:pt x="36" y="7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5" name="Freeform 11"/>
            <p:cNvSpPr>
              <a:spLocks/>
            </p:cNvSpPr>
            <p:nvPr/>
          </p:nvSpPr>
          <p:spPr bwMode="black">
            <a:xfrm>
              <a:off x="4017971" y="2709863"/>
              <a:ext cx="98427" cy="123823"/>
            </a:xfrm>
            <a:custGeom>
              <a:avLst/>
              <a:gdLst>
                <a:gd name="T0" fmla="*/ 36 w 62"/>
                <a:gd name="T1" fmla="*/ 78 h 78"/>
                <a:gd name="T2" fmla="*/ 62 w 62"/>
                <a:gd name="T3" fmla="*/ 61 h 78"/>
                <a:gd name="T4" fmla="*/ 26 w 62"/>
                <a:gd name="T5" fmla="*/ 0 h 78"/>
                <a:gd name="T6" fmla="*/ 0 w 62"/>
                <a:gd name="T7" fmla="*/ 14 h 78"/>
                <a:gd name="T8" fmla="*/ 36 w 62"/>
                <a:gd name="T9" fmla="*/ 78 h 78"/>
              </a:gdLst>
              <a:ahLst/>
              <a:cxnLst>
                <a:cxn ang="0">
                  <a:pos x="T0" y="T1"/>
                </a:cxn>
                <a:cxn ang="0">
                  <a:pos x="T2" y="T3"/>
                </a:cxn>
                <a:cxn ang="0">
                  <a:pos x="T4" y="T5"/>
                </a:cxn>
                <a:cxn ang="0">
                  <a:pos x="T6" y="T7"/>
                </a:cxn>
                <a:cxn ang="0">
                  <a:pos x="T8" y="T9"/>
                </a:cxn>
              </a:cxnLst>
              <a:rect l="0" t="0" r="r" b="b"/>
              <a:pathLst>
                <a:path w="62" h="78">
                  <a:moveTo>
                    <a:pt x="36" y="78"/>
                  </a:moveTo>
                  <a:lnTo>
                    <a:pt x="62" y="61"/>
                  </a:lnTo>
                  <a:lnTo>
                    <a:pt x="26" y="0"/>
                  </a:lnTo>
                  <a:lnTo>
                    <a:pt x="0" y="14"/>
                  </a:lnTo>
                  <a:lnTo>
                    <a:pt x="36" y="7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6" name="Freeform 12"/>
            <p:cNvSpPr>
              <a:spLocks/>
            </p:cNvSpPr>
            <p:nvPr/>
          </p:nvSpPr>
          <p:spPr bwMode="black">
            <a:xfrm>
              <a:off x="4873635" y="2709863"/>
              <a:ext cx="98427" cy="123823"/>
            </a:xfrm>
            <a:custGeom>
              <a:avLst/>
              <a:gdLst>
                <a:gd name="T0" fmla="*/ 26 w 62"/>
                <a:gd name="T1" fmla="*/ 78 h 78"/>
                <a:gd name="T2" fmla="*/ 62 w 62"/>
                <a:gd name="T3" fmla="*/ 14 h 78"/>
                <a:gd name="T4" fmla="*/ 36 w 62"/>
                <a:gd name="T5" fmla="*/ 0 h 78"/>
                <a:gd name="T6" fmla="*/ 0 w 62"/>
                <a:gd name="T7" fmla="*/ 61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4"/>
                  </a:lnTo>
                  <a:lnTo>
                    <a:pt x="36" y="0"/>
                  </a:lnTo>
                  <a:lnTo>
                    <a:pt x="0" y="61"/>
                  </a:lnTo>
                  <a:lnTo>
                    <a:pt x="26" y="7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7" name="Freeform 13"/>
            <p:cNvSpPr>
              <a:spLocks/>
            </p:cNvSpPr>
            <p:nvPr/>
          </p:nvSpPr>
          <p:spPr bwMode="black">
            <a:xfrm>
              <a:off x="4989519" y="2506662"/>
              <a:ext cx="98427" cy="123823"/>
            </a:xfrm>
            <a:custGeom>
              <a:avLst/>
              <a:gdLst>
                <a:gd name="T0" fmla="*/ 26 w 62"/>
                <a:gd name="T1" fmla="*/ 78 h 78"/>
                <a:gd name="T2" fmla="*/ 62 w 62"/>
                <a:gd name="T3" fmla="*/ 17 h 78"/>
                <a:gd name="T4" fmla="*/ 36 w 62"/>
                <a:gd name="T5" fmla="*/ 0 h 78"/>
                <a:gd name="T6" fmla="*/ 0 w 62"/>
                <a:gd name="T7" fmla="*/ 64 h 78"/>
                <a:gd name="T8" fmla="*/ 26 w 62"/>
                <a:gd name="T9" fmla="*/ 78 h 78"/>
              </a:gdLst>
              <a:ahLst/>
              <a:cxnLst>
                <a:cxn ang="0">
                  <a:pos x="T0" y="T1"/>
                </a:cxn>
                <a:cxn ang="0">
                  <a:pos x="T2" y="T3"/>
                </a:cxn>
                <a:cxn ang="0">
                  <a:pos x="T4" y="T5"/>
                </a:cxn>
                <a:cxn ang="0">
                  <a:pos x="T6" y="T7"/>
                </a:cxn>
                <a:cxn ang="0">
                  <a:pos x="T8" y="T9"/>
                </a:cxn>
              </a:cxnLst>
              <a:rect l="0" t="0" r="r" b="b"/>
              <a:pathLst>
                <a:path w="62" h="78">
                  <a:moveTo>
                    <a:pt x="26" y="78"/>
                  </a:moveTo>
                  <a:lnTo>
                    <a:pt x="62" y="17"/>
                  </a:lnTo>
                  <a:lnTo>
                    <a:pt x="36" y="0"/>
                  </a:lnTo>
                  <a:lnTo>
                    <a:pt x="0" y="64"/>
                  </a:lnTo>
                  <a:lnTo>
                    <a:pt x="26" y="78"/>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8" name="Freeform 14"/>
            <p:cNvSpPr>
              <a:spLocks/>
            </p:cNvSpPr>
            <p:nvPr/>
          </p:nvSpPr>
          <p:spPr bwMode="black">
            <a:xfrm>
              <a:off x="4017971" y="3990975"/>
              <a:ext cx="98427" cy="123823"/>
            </a:xfrm>
            <a:custGeom>
              <a:avLst/>
              <a:gdLst>
                <a:gd name="T0" fmla="*/ 0 w 62"/>
                <a:gd name="T1" fmla="*/ 64 h 78"/>
                <a:gd name="T2" fmla="*/ 26 w 62"/>
                <a:gd name="T3" fmla="*/ 78 h 78"/>
                <a:gd name="T4" fmla="*/ 62 w 62"/>
                <a:gd name="T5" fmla="*/ 14 h 78"/>
                <a:gd name="T6" fmla="*/ 36 w 62"/>
                <a:gd name="T7" fmla="*/ 0 h 78"/>
                <a:gd name="T8" fmla="*/ 0 w 62"/>
                <a:gd name="T9" fmla="*/ 64 h 78"/>
              </a:gdLst>
              <a:ahLst/>
              <a:cxnLst>
                <a:cxn ang="0">
                  <a:pos x="T0" y="T1"/>
                </a:cxn>
                <a:cxn ang="0">
                  <a:pos x="T2" y="T3"/>
                </a:cxn>
                <a:cxn ang="0">
                  <a:pos x="T4" y="T5"/>
                </a:cxn>
                <a:cxn ang="0">
                  <a:pos x="T6" y="T7"/>
                </a:cxn>
                <a:cxn ang="0">
                  <a:pos x="T8" y="T9"/>
                </a:cxn>
              </a:cxnLst>
              <a:rect l="0" t="0" r="r" b="b"/>
              <a:pathLst>
                <a:path w="62" h="78">
                  <a:moveTo>
                    <a:pt x="0" y="64"/>
                  </a:moveTo>
                  <a:lnTo>
                    <a:pt x="26" y="78"/>
                  </a:lnTo>
                  <a:lnTo>
                    <a:pt x="62" y="14"/>
                  </a:lnTo>
                  <a:lnTo>
                    <a:pt x="36" y="0"/>
                  </a:lnTo>
                  <a:lnTo>
                    <a:pt x="0" y="6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99" name="Freeform 15"/>
            <p:cNvSpPr>
              <a:spLocks/>
            </p:cNvSpPr>
            <p:nvPr/>
          </p:nvSpPr>
          <p:spPr bwMode="black">
            <a:xfrm>
              <a:off x="3902081" y="4189413"/>
              <a:ext cx="101598" cy="128586"/>
            </a:xfrm>
            <a:custGeom>
              <a:avLst/>
              <a:gdLst>
                <a:gd name="T0" fmla="*/ 0 w 64"/>
                <a:gd name="T1" fmla="*/ 64 h 81"/>
                <a:gd name="T2" fmla="*/ 26 w 64"/>
                <a:gd name="T3" fmla="*/ 81 h 81"/>
                <a:gd name="T4" fmla="*/ 64 w 64"/>
                <a:gd name="T5" fmla="*/ 17 h 81"/>
                <a:gd name="T6" fmla="*/ 36 w 64"/>
                <a:gd name="T7" fmla="*/ 0 h 81"/>
                <a:gd name="T8" fmla="*/ 0 w 64"/>
                <a:gd name="T9" fmla="*/ 64 h 81"/>
              </a:gdLst>
              <a:ahLst/>
              <a:cxnLst>
                <a:cxn ang="0">
                  <a:pos x="T0" y="T1"/>
                </a:cxn>
                <a:cxn ang="0">
                  <a:pos x="T2" y="T3"/>
                </a:cxn>
                <a:cxn ang="0">
                  <a:pos x="T4" y="T5"/>
                </a:cxn>
                <a:cxn ang="0">
                  <a:pos x="T6" y="T7"/>
                </a:cxn>
                <a:cxn ang="0">
                  <a:pos x="T8" y="T9"/>
                </a:cxn>
              </a:cxnLst>
              <a:rect l="0" t="0" r="r" b="b"/>
              <a:pathLst>
                <a:path w="64" h="81">
                  <a:moveTo>
                    <a:pt x="0" y="64"/>
                  </a:moveTo>
                  <a:lnTo>
                    <a:pt x="26" y="81"/>
                  </a:lnTo>
                  <a:lnTo>
                    <a:pt x="64" y="17"/>
                  </a:lnTo>
                  <a:lnTo>
                    <a:pt x="36" y="0"/>
                  </a:lnTo>
                  <a:lnTo>
                    <a:pt x="0" y="6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0" name="Freeform 16"/>
            <p:cNvSpPr>
              <a:spLocks/>
            </p:cNvSpPr>
            <p:nvPr/>
          </p:nvSpPr>
          <p:spPr bwMode="black">
            <a:xfrm>
              <a:off x="4989519" y="4189413"/>
              <a:ext cx="98427" cy="128586"/>
            </a:xfrm>
            <a:custGeom>
              <a:avLst/>
              <a:gdLst>
                <a:gd name="T0" fmla="*/ 26 w 62"/>
                <a:gd name="T1" fmla="*/ 0 h 81"/>
                <a:gd name="T2" fmla="*/ 0 w 62"/>
                <a:gd name="T3" fmla="*/ 17 h 81"/>
                <a:gd name="T4" fmla="*/ 36 w 62"/>
                <a:gd name="T5" fmla="*/ 81 h 81"/>
                <a:gd name="T6" fmla="*/ 62 w 62"/>
                <a:gd name="T7" fmla="*/ 64 h 81"/>
                <a:gd name="T8" fmla="*/ 26 w 62"/>
                <a:gd name="T9" fmla="*/ 0 h 81"/>
              </a:gdLst>
              <a:ahLst/>
              <a:cxnLst>
                <a:cxn ang="0">
                  <a:pos x="T0" y="T1"/>
                </a:cxn>
                <a:cxn ang="0">
                  <a:pos x="T2" y="T3"/>
                </a:cxn>
                <a:cxn ang="0">
                  <a:pos x="T4" y="T5"/>
                </a:cxn>
                <a:cxn ang="0">
                  <a:pos x="T6" y="T7"/>
                </a:cxn>
                <a:cxn ang="0">
                  <a:pos x="T8" y="T9"/>
                </a:cxn>
              </a:cxnLst>
              <a:rect l="0" t="0" r="r" b="b"/>
              <a:pathLst>
                <a:path w="62" h="81">
                  <a:moveTo>
                    <a:pt x="26" y="0"/>
                  </a:moveTo>
                  <a:lnTo>
                    <a:pt x="0" y="17"/>
                  </a:lnTo>
                  <a:lnTo>
                    <a:pt x="36" y="81"/>
                  </a:lnTo>
                  <a:lnTo>
                    <a:pt x="62" y="64"/>
                  </a:lnTo>
                  <a:lnTo>
                    <a:pt x="26" y="0"/>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1" name="Freeform 17"/>
            <p:cNvSpPr>
              <a:spLocks/>
            </p:cNvSpPr>
            <p:nvPr/>
          </p:nvSpPr>
          <p:spPr bwMode="black">
            <a:xfrm>
              <a:off x="4873635" y="3990975"/>
              <a:ext cx="98427" cy="123823"/>
            </a:xfrm>
            <a:custGeom>
              <a:avLst/>
              <a:gdLst>
                <a:gd name="T0" fmla="*/ 0 w 62"/>
                <a:gd name="T1" fmla="*/ 14 h 78"/>
                <a:gd name="T2" fmla="*/ 36 w 62"/>
                <a:gd name="T3" fmla="*/ 78 h 78"/>
                <a:gd name="T4" fmla="*/ 62 w 62"/>
                <a:gd name="T5" fmla="*/ 64 h 78"/>
                <a:gd name="T6" fmla="*/ 26 w 62"/>
                <a:gd name="T7" fmla="*/ 0 h 78"/>
                <a:gd name="T8" fmla="*/ 0 w 62"/>
                <a:gd name="T9" fmla="*/ 14 h 78"/>
              </a:gdLst>
              <a:ahLst/>
              <a:cxnLst>
                <a:cxn ang="0">
                  <a:pos x="T0" y="T1"/>
                </a:cxn>
                <a:cxn ang="0">
                  <a:pos x="T2" y="T3"/>
                </a:cxn>
                <a:cxn ang="0">
                  <a:pos x="T4" y="T5"/>
                </a:cxn>
                <a:cxn ang="0">
                  <a:pos x="T6" y="T7"/>
                </a:cxn>
                <a:cxn ang="0">
                  <a:pos x="T8" y="T9"/>
                </a:cxn>
              </a:cxnLst>
              <a:rect l="0" t="0" r="r" b="b"/>
              <a:pathLst>
                <a:path w="62" h="78">
                  <a:moveTo>
                    <a:pt x="0" y="14"/>
                  </a:moveTo>
                  <a:lnTo>
                    <a:pt x="36" y="78"/>
                  </a:lnTo>
                  <a:lnTo>
                    <a:pt x="62" y="64"/>
                  </a:lnTo>
                  <a:lnTo>
                    <a:pt x="26" y="0"/>
                  </a:lnTo>
                  <a:lnTo>
                    <a:pt x="0" y="14"/>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2" name="Freeform 18"/>
            <p:cNvSpPr>
              <a:spLocks/>
            </p:cNvSpPr>
            <p:nvPr/>
          </p:nvSpPr>
          <p:spPr bwMode="black">
            <a:xfrm>
              <a:off x="3579819" y="2892425"/>
              <a:ext cx="1833566" cy="1068390"/>
            </a:xfrm>
            <a:custGeom>
              <a:avLst/>
              <a:gdLst>
                <a:gd name="T0" fmla="*/ 415 w 489"/>
                <a:gd name="T1" fmla="*/ 222 h 285"/>
                <a:gd name="T2" fmla="*/ 489 w 489"/>
                <a:gd name="T3" fmla="*/ 148 h 285"/>
                <a:gd name="T4" fmla="*/ 415 w 489"/>
                <a:gd name="T5" fmla="*/ 74 h 285"/>
                <a:gd name="T6" fmla="*/ 404 w 489"/>
                <a:gd name="T7" fmla="*/ 75 h 285"/>
                <a:gd name="T8" fmla="*/ 295 w 489"/>
                <a:gd name="T9" fmla="*/ 0 h 285"/>
                <a:gd name="T10" fmla="*/ 213 w 489"/>
                <a:gd name="T11" fmla="*/ 34 h 285"/>
                <a:gd name="T12" fmla="*/ 162 w 489"/>
                <a:gd name="T13" fmla="*/ 18 h 285"/>
                <a:gd name="T14" fmla="*/ 71 w 489"/>
                <a:gd name="T15" fmla="*/ 97 h 285"/>
                <a:gd name="T16" fmla="*/ 56 w 489"/>
                <a:gd name="T17" fmla="*/ 95 h 285"/>
                <a:gd name="T18" fmla="*/ 0 w 489"/>
                <a:gd name="T19" fmla="*/ 151 h 285"/>
                <a:gd name="T20" fmla="*/ 56 w 489"/>
                <a:gd name="T21" fmla="*/ 208 h 285"/>
                <a:gd name="T22" fmla="*/ 78 w 489"/>
                <a:gd name="T23" fmla="*/ 203 h 285"/>
                <a:gd name="T24" fmla="*/ 141 w 489"/>
                <a:gd name="T25" fmla="*/ 257 h 285"/>
                <a:gd name="T26" fmla="*/ 178 w 489"/>
                <a:gd name="T27" fmla="*/ 244 h 285"/>
                <a:gd name="T28" fmla="*/ 241 w 489"/>
                <a:gd name="T29" fmla="*/ 285 h 285"/>
                <a:gd name="T30" fmla="*/ 297 w 489"/>
                <a:gd name="T31" fmla="*/ 255 h 285"/>
                <a:gd name="T32" fmla="*/ 332 w 489"/>
                <a:gd name="T33" fmla="*/ 267 h 285"/>
                <a:gd name="T34" fmla="*/ 390 w 489"/>
                <a:gd name="T35" fmla="*/ 217 h 285"/>
                <a:gd name="T36" fmla="*/ 415 w 489"/>
                <a:gd name="T37" fmla="*/ 222 h 2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9" h="285">
                  <a:moveTo>
                    <a:pt x="415" y="222"/>
                  </a:moveTo>
                  <a:cubicBezTo>
                    <a:pt x="456" y="222"/>
                    <a:pt x="489" y="189"/>
                    <a:pt x="489" y="148"/>
                  </a:cubicBezTo>
                  <a:cubicBezTo>
                    <a:pt x="489" y="107"/>
                    <a:pt x="456" y="74"/>
                    <a:pt x="415" y="74"/>
                  </a:cubicBezTo>
                  <a:cubicBezTo>
                    <a:pt x="411" y="74"/>
                    <a:pt x="407" y="74"/>
                    <a:pt x="404" y="75"/>
                  </a:cubicBezTo>
                  <a:cubicBezTo>
                    <a:pt x="387" y="31"/>
                    <a:pt x="345" y="0"/>
                    <a:pt x="295" y="0"/>
                  </a:cubicBezTo>
                  <a:cubicBezTo>
                    <a:pt x="263" y="0"/>
                    <a:pt x="234" y="13"/>
                    <a:pt x="213" y="34"/>
                  </a:cubicBezTo>
                  <a:cubicBezTo>
                    <a:pt x="199" y="24"/>
                    <a:pt x="181" y="18"/>
                    <a:pt x="162" y="18"/>
                  </a:cubicBezTo>
                  <a:cubicBezTo>
                    <a:pt x="115" y="18"/>
                    <a:pt x="77" y="52"/>
                    <a:pt x="71" y="97"/>
                  </a:cubicBezTo>
                  <a:cubicBezTo>
                    <a:pt x="66" y="96"/>
                    <a:pt x="61" y="95"/>
                    <a:pt x="56" y="95"/>
                  </a:cubicBezTo>
                  <a:cubicBezTo>
                    <a:pt x="25" y="95"/>
                    <a:pt x="0" y="120"/>
                    <a:pt x="0" y="151"/>
                  </a:cubicBezTo>
                  <a:cubicBezTo>
                    <a:pt x="0" y="182"/>
                    <a:pt x="25" y="208"/>
                    <a:pt x="56" y="208"/>
                  </a:cubicBezTo>
                  <a:cubicBezTo>
                    <a:pt x="64" y="208"/>
                    <a:pt x="71" y="206"/>
                    <a:pt x="78" y="203"/>
                  </a:cubicBezTo>
                  <a:cubicBezTo>
                    <a:pt x="83" y="234"/>
                    <a:pt x="109" y="257"/>
                    <a:pt x="141" y="257"/>
                  </a:cubicBezTo>
                  <a:cubicBezTo>
                    <a:pt x="155" y="257"/>
                    <a:pt x="168" y="252"/>
                    <a:pt x="178" y="244"/>
                  </a:cubicBezTo>
                  <a:cubicBezTo>
                    <a:pt x="189" y="268"/>
                    <a:pt x="213" y="285"/>
                    <a:pt x="241" y="285"/>
                  </a:cubicBezTo>
                  <a:cubicBezTo>
                    <a:pt x="264" y="285"/>
                    <a:pt x="285" y="273"/>
                    <a:pt x="297" y="255"/>
                  </a:cubicBezTo>
                  <a:cubicBezTo>
                    <a:pt x="307" y="263"/>
                    <a:pt x="319" y="267"/>
                    <a:pt x="332" y="267"/>
                  </a:cubicBezTo>
                  <a:cubicBezTo>
                    <a:pt x="361" y="267"/>
                    <a:pt x="386" y="246"/>
                    <a:pt x="390" y="217"/>
                  </a:cubicBezTo>
                  <a:cubicBezTo>
                    <a:pt x="397" y="220"/>
                    <a:pt x="406" y="222"/>
                    <a:pt x="415" y="222"/>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3" name="Freeform 19"/>
            <p:cNvSpPr>
              <a:spLocks noEditPoints="1"/>
            </p:cNvSpPr>
            <p:nvPr/>
          </p:nvSpPr>
          <p:spPr bwMode="black">
            <a:xfrm>
              <a:off x="3321059" y="1598614"/>
              <a:ext cx="750890" cy="522290"/>
            </a:xfrm>
            <a:custGeom>
              <a:avLst/>
              <a:gdLst>
                <a:gd name="T0" fmla="*/ 174 w 200"/>
                <a:gd name="T1" fmla="*/ 0 h 139"/>
                <a:gd name="T2" fmla="*/ 26 w 200"/>
                <a:gd name="T3" fmla="*/ 0 h 139"/>
                <a:gd name="T4" fmla="*/ 0 w 200"/>
                <a:gd name="T5" fmla="*/ 27 h 139"/>
                <a:gd name="T6" fmla="*/ 0 w 200"/>
                <a:gd name="T7" fmla="*/ 113 h 139"/>
                <a:gd name="T8" fmla="*/ 26 w 200"/>
                <a:gd name="T9" fmla="*/ 139 h 139"/>
                <a:gd name="T10" fmla="*/ 174 w 200"/>
                <a:gd name="T11" fmla="*/ 139 h 139"/>
                <a:gd name="T12" fmla="*/ 200 w 200"/>
                <a:gd name="T13" fmla="*/ 113 h 139"/>
                <a:gd name="T14" fmla="*/ 200 w 200"/>
                <a:gd name="T15" fmla="*/ 27 h 139"/>
                <a:gd name="T16" fmla="*/ 174 w 200"/>
                <a:gd name="T17" fmla="*/ 0 h 139"/>
                <a:gd name="T18" fmla="*/ 185 w 200"/>
                <a:gd name="T19" fmla="*/ 113 h 139"/>
                <a:gd name="T20" fmla="*/ 174 w 200"/>
                <a:gd name="T21" fmla="*/ 124 h 139"/>
                <a:gd name="T22" fmla="*/ 26 w 200"/>
                <a:gd name="T23" fmla="*/ 124 h 139"/>
                <a:gd name="T24" fmla="*/ 15 w 200"/>
                <a:gd name="T25" fmla="*/ 113 h 139"/>
                <a:gd name="T26" fmla="*/ 15 w 200"/>
                <a:gd name="T27" fmla="*/ 27 h 139"/>
                <a:gd name="T28" fmla="*/ 26 w 200"/>
                <a:gd name="T29" fmla="*/ 16 h 139"/>
                <a:gd name="T30" fmla="*/ 174 w 200"/>
                <a:gd name="T31" fmla="*/ 16 h 139"/>
                <a:gd name="T32" fmla="*/ 185 w 200"/>
                <a:gd name="T33" fmla="*/ 27 h 139"/>
                <a:gd name="T34" fmla="*/ 185 w 200"/>
                <a:gd name="T35" fmla="*/ 113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0" h="139">
                  <a:moveTo>
                    <a:pt x="174" y="0"/>
                  </a:moveTo>
                  <a:cubicBezTo>
                    <a:pt x="26" y="0"/>
                    <a:pt x="26" y="0"/>
                    <a:pt x="26" y="0"/>
                  </a:cubicBezTo>
                  <a:cubicBezTo>
                    <a:pt x="12" y="0"/>
                    <a:pt x="0" y="12"/>
                    <a:pt x="0" y="27"/>
                  </a:cubicBezTo>
                  <a:cubicBezTo>
                    <a:pt x="0" y="113"/>
                    <a:pt x="0" y="113"/>
                    <a:pt x="0" y="113"/>
                  </a:cubicBezTo>
                  <a:cubicBezTo>
                    <a:pt x="0" y="127"/>
                    <a:pt x="12" y="139"/>
                    <a:pt x="26" y="139"/>
                  </a:cubicBezTo>
                  <a:cubicBezTo>
                    <a:pt x="174" y="139"/>
                    <a:pt x="174" y="139"/>
                    <a:pt x="174" y="139"/>
                  </a:cubicBezTo>
                  <a:cubicBezTo>
                    <a:pt x="188" y="139"/>
                    <a:pt x="200" y="127"/>
                    <a:pt x="200" y="113"/>
                  </a:cubicBezTo>
                  <a:cubicBezTo>
                    <a:pt x="200" y="27"/>
                    <a:pt x="200" y="27"/>
                    <a:pt x="200" y="27"/>
                  </a:cubicBezTo>
                  <a:cubicBezTo>
                    <a:pt x="200" y="12"/>
                    <a:pt x="188" y="0"/>
                    <a:pt x="174" y="0"/>
                  </a:cubicBezTo>
                  <a:moveTo>
                    <a:pt x="185" y="113"/>
                  </a:moveTo>
                  <a:cubicBezTo>
                    <a:pt x="185" y="119"/>
                    <a:pt x="180" y="124"/>
                    <a:pt x="174" y="124"/>
                  </a:cubicBezTo>
                  <a:cubicBezTo>
                    <a:pt x="26" y="124"/>
                    <a:pt x="26" y="124"/>
                    <a:pt x="26" y="124"/>
                  </a:cubicBezTo>
                  <a:cubicBezTo>
                    <a:pt x="20" y="124"/>
                    <a:pt x="15" y="119"/>
                    <a:pt x="15" y="113"/>
                  </a:cubicBezTo>
                  <a:cubicBezTo>
                    <a:pt x="15" y="27"/>
                    <a:pt x="15" y="27"/>
                    <a:pt x="15" y="27"/>
                  </a:cubicBezTo>
                  <a:cubicBezTo>
                    <a:pt x="15" y="21"/>
                    <a:pt x="20" y="16"/>
                    <a:pt x="26" y="16"/>
                  </a:cubicBezTo>
                  <a:cubicBezTo>
                    <a:pt x="174" y="16"/>
                    <a:pt x="174" y="16"/>
                    <a:pt x="174" y="16"/>
                  </a:cubicBezTo>
                  <a:cubicBezTo>
                    <a:pt x="180" y="16"/>
                    <a:pt x="185" y="21"/>
                    <a:pt x="185" y="27"/>
                  </a:cubicBezTo>
                  <a:lnTo>
                    <a:pt x="185" y="11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4" name="Freeform 20"/>
            <p:cNvSpPr>
              <a:spLocks/>
            </p:cNvSpPr>
            <p:nvPr/>
          </p:nvSpPr>
          <p:spPr bwMode="black">
            <a:xfrm>
              <a:off x="3178183" y="2154241"/>
              <a:ext cx="1035051" cy="239710"/>
            </a:xfrm>
            <a:custGeom>
              <a:avLst/>
              <a:gdLst>
                <a:gd name="T0" fmla="*/ 7 w 276"/>
                <a:gd name="T1" fmla="*/ 64 h 64"/>
                <a:gd name="T2" fmla="*/ 269 w 276"/>
                <a:gd name="T3" fmla="*/ 64 h 64"/>
                <a:gd name="T4" fmla="*/ 276 w 276"/>
                <a:gd name="T5" fmla="*/ 57 h 64"/>
                <a:gd name="T6" fmla="*/ 276 w 276"/>
                <a:gd name="T7" fmla="*/ 54 h 64"/>
                <a:gd name="T8" fmla="*/ 272 w 276"/>
                <a:gd name="T9" fmla="*/ 42 h 64"/>
                <a:gd name="T10" fmla="*/ 240 w 276"/>
                <a:gd name="T11" fmla="*/ 5 h 64"/>
                <a:gd name="T12" fmla="*/ 229 w 276"/>
                <a:gd name="T13" fmla="*/ 0 h 64"/>
                <a:gd name="T14" fmla="*/ 47 w 276"/>
                <a:gd name="T15" fmla="*/ 0 h 64"/>
                <a:gd name="T16" fmla="*/ 36 w 276"/>
                <a:gd name="T17" fmla="*/ 5 h 64"/>
                <a:gd name="T18" fmla="*/ 4 w 276"/>
                <a:gd name="T19" fmla="*/ 42 h 64"/>
                <a:gd name="T20" fmla="*/ 0 w 276"/>
                <a:gd name="T21" fmla="*/ 54 h 64"/>
                <a:gd name="T22" fmla="*/ 0 w 276"/>
                <a:gd name="T23" fmla="*/ 57 h 64"/>
                <a:gd name="T24" fmla="*/ 7 w 276"/>
                <a:gd name="T25" fmla="*/ 6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6" h="64">
                  <a:moveTo>
                    <a:pt x="7" y="64"/>
                  </a:moveTo>
                  <a:cubicBezTo>
                    <a:pt x="269" y="64"/>
                    <a:pt x="269" y="64"/>
                    <a:pt x="269" y="64"/>
                  </a:cubicBezTo>
                  <a:cubicBezTo>
                    <a:pt x="273" y="64"/>
                    <a:pt x="276" y="61"/>
                    <a:pt x="276" y="57"/>
                  </a:cubicBezTo>
                  <a:cubicBezTo>
                    <a:pt x="276" y="54"/>
                    <a:pt x="276" y="54"/>
                    <a:pt x="276" y="54"/>
                  </a:cubicBezTo>
                  <a:cubicBezTo>
                    <a:pt x="276" y="50"/>
                    <a:pt x="274" y="45"/>
                    <a:pt x="272" y="42"/>
                  </a:cubicBezTo>
                  <a:cubicBezTo>
                    <a:pt x="240" y="5"/>
                    <a:pt x="240" y="5"/>
                    <a:pt x="240" y="5"/>
                  </a:cubicBezTo>
                  <a:cubicBezTo>
                    <a:pt x="238" y="2"/>
                    <a:pt x="233" y="0"/>
                    <a:pt x="229" y="0"/>
                  </a:cubicBezTo>
                  <a:cubicBezTo>
                    <a:pt x="47" y="0"/>
                    <a:pt x="47" y="0"/>
                    <a:pt x="47" y="0"/>
                  </a:cubicBezTo>
                  <a:cubicBezTo>
                    <a:pt x="43" y="0"/>
                    <a:pt x="38" y="2"/>
                    <a:pt x="36" y="5"/>
                  </a:cubicBezTo>
                  <a:cubicBezTo>
                    <a:pt x="4" y="42"/>
                    <a:pt x="4" y="42"/>
                    <a:pt x="4" y="42"/>
                  </a:cubicBezTo>
                  <a:cubicBezTo>
                    <a:pt x="2" y="45"/>
                    <a:pt x="0" y="50"/>
                    <a:pt x="0" y="54"/>
                  </a:cubicBezTo>
                  <a:cubicBezTo>
                    <a:pt x="0" y="57"/>
                    <a:pt x="0" y="57"/>
                    <a:pt x="0" y="57"/>
                  </a:cubicBezTo>
                  <a:cubicBezTo>
                    <a:pt x="0" y="61"/>
                    <a:pt x="3" y="64"/>
                    <a:pt x="7" y="64"/>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8" name="Freeform 21"/>
            <p:cNvSpPr>
              <a:spLocks noEditPoints="1"/>
            </p:cNvSpPr>
            <p:nvPr/>
          </p:nvSpPr>
          <p:spPr bwMode="black">
            <a:xfrm>
              <a:off x="4730759" y="1639886"/>
              <a:ext cx="781053" cy="608012"/>
            </a:xfrm>
            <a:custGeom>
              <a:avLst/>
              <a:gdLst>
                <a:gd name="T0" fmla="*/ 177 w 208"/>
                <a:gd name="T1" fmla="*/ 0 h 162"/>
                <a:gd name="T2" fmla="*/ 31 w 208"/>
                <a:gd name="T3" fmla="*/ 0 h 162"/>
                <a:gd name="T4" fmla="*/ 0 w 208"/>
                <a:gd name="T5" fmla="*/ 31 h 162"/>
                <a:gd name="T6" fmla="*/ 0 w 208"/>
                <a:gd name="T7" fmla="*/ 131 h 162"/>
                <a:gd name="T8" fmla="*/ 31 w 208"/>
                <a:gd name="T9" fmla="*/ 162 h 162"/>
                <a:gd name="T10" fmla="*/ 177 w 208"/>
                <a:gd name="T11" fmla="*/ 162 h 162"/>
                <a:gd name="T12" fmla="*/ 208 w 208"/>
                <a:gd name="T13" fmla="*/ 131 h 162"/>
                <a:gd name="T14" fmla="*/ 208 w 208"/>
                <a:gd name="T15" fmla="*/ 31 h 162"/>
                <a:gd name="T16" fmla="*/ 177 w 208"/>
                <a:gd name="T17" fmla="*/ 0 h 162"/>
                <a:gd name="T18" fmla="*/ 190 w 208"/>
                <a:gd name="T19" fmla="*/ 131 h 162"/>
                <a:gd name="T20" fmla="*/ 177 w 208"/>
                <a:gd name="T21" fmla="*/ 144 h 162"/>
                <a:gd name="T22" fmla="*/ 31 w 208"/>
                <a:gd name="T23" fmla="*/ 144 h 162"/>
                <a:gd name="T24" fmla="*/ 18 w 208"/>
                <a:gd name="T25" fmla="*/ 131 h 162"/>
                <a:gd name="T26" fmla="*/ 18 w 208"/>
                <a:gd name="T27" fmla="*/ 31 h 162"/>
                <a:gd name="T28" fmla="*/ 31 w 208"/>
                <a:gd name="T29" fmla="*/ 18 h 162"/>
                <a:gd name="T30" fmla="*/ 177 w 208"/>
                <a:gd name="T31" fmla="*/ 18 h 162"/>
                <a:gd name="T32" fmla="*/ 190 w 208"/>
                <a:gd name="T33" fmla="*/ 31 h 162"/>
                <a:gd name="T34" fmla="*/ 190 w 208"/>
                <a:gd name="T35" fmla="*/ 131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8" h="162">
                  <a:moveTo>
                    <a:pt x="177" y="0"/>
                  </a:moveTo>
                  <a:cubicBezTo>
                    <a:pt x="31" y="0"/>
                    <a:pt x="31" y="0"/>
                    <a:pt x="31" y="0"/>
                  </a:cubicBezTo>
                  <a:cubicBezTo>
                    <a:pt x="14" y="0"/>
                    <a:pt x="0" y="14"/>
                    <a:pt x="0" y="31"/>
                  </a:cubicBezTo>
                  <a:cubicBezTo>
                    <a:pt x="0" y="131"/>
                    <a:pt x="0" y="131"/>
                    <a:pt x="0" y="131"/>
                  </a:cubicBezTo>
                  <a:cubicBezTo>
                    <a:pt x="0" y="148"/>
                    <a:pt x="14" y="162"/>
                    <a:pt x="31" y="162"/>
                  </a:cubicBezTo>
                  <a:cubicBezTo>
                    <a:pt x="177" y="162"/>
                    <a:pt x="177" y="162"/>
                    <a:pt x="177" y="162"/>
                  </a:cubicBezTo>
                  <a:cubicBezTo>
                    <a:pt x="194" y="162"/>
                    <a:pt x="208" y="148"/>
                    <a:pt x="208" y="131"/>
                  </a:cubicBezTo>
                  <a:cubicBezTo>
                    <a:pt x="208" y="31"/>
                    <a:pt x="208" y="31"/>
                    <a:pt x="208" y="31"/>
                  </a:cubicBezTo>
                  <a:cubicBezTo>
                    <a:pt x="208" y="14"/>
                    <a:pt x="194" y="0"/>
                    <a:pt x="177" y="0"/>
                  </a:cubicBezTo>
                  <a:moveTo>
                    <a:pt x="190" y="131"/>
                  </a:moveTo>
                  <a:cubicBezTo>
                    <a:pt x="190" y="138"/>
                    <a:pt x="184" y="144"/>
                    <a:pt x="177" y="144"/>
                  </a:cubicBezTo>
                  <a:cubicBezTo>
                    <a:pt x="31" y="144"/>
                    <a:pt x="31" y="144"/>
                    <a:pt x="31" y="144"/>
                  </a:cubicBezTo>
                  <a:cubicBezTo>
                    <a:pt x="24" y="144"/>
                    <a:pt x="18" y="138"/>
                    <a:pt x="18" y="131"/>
                  </a:cubicBezTo>
                  <a:cubicBezTo>
                    <a:pt x="18" y="31"/>
                    <a:pt x="18" y="31"/>
                    <a:pt x="18" y="31"/>
                  </a:cubicBezTo>
                  <a:cubicBezTo>
                    <a:pt x="18" y="24"/>
                    <a:pt x="24" y="18"/>
                    <a:pt x="31" y="18"/>
                  </a:cubicBezTo>
                  <a:cubicBezTo>
                    <a:pt x="177" y="18"/>
                    <a:pt x="177" y="18"/>
                    <a:pt x="177" y="18"/>
                  </a:cubicBezTo>
                  <a:cubicBezTo>
                    <a:pt x="184" y="18"/>
                    <a:pt x="190" y="24"/>
                    <a:pt x="190" y="31"/>
                  </a:cubicBezTo>
                  <a:lnTo>
                    <a:pt x="190" y="131"/>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09" name="Freeform 22"/>
            <p:cNvSpPr>
              <a:spLocks/>
            </p:cNvSpPr>
            <p:nvPr/>
          </p:nvSpPr>
          <p:spPr bwMode="black">
            <a:xfrm>
              <a:off x="4911731" y="2289176"/>
              <a:ext cx="419098" cy="104775"/>
            </a:xfrm>
            <a:custGeom>
              <a:avLst/>
              <a:gdLst>
                <a:gd name="T0" fmla="*/ 112 w 112"/>
                <a:gd name="T1" fmla="*/ 25 h 28"/>
                <a:gd name="T2" fmla="*/ 112 w 112"/>
                <a:gd name="T3" fmla="*/ 23 h 28"/>
                <a:gd name="T4" fmla="*/ 110 w 112"/>
                <a:gd name="T5" fmla="*/ 18 h 28"/>
                <a:gd name="T6" fmla="*/ 96 w 112"/>
                <a:gd name="T7" fmla="*/ 2 h 28"/>
                <a:gd name="T8" fmla="*/ 91 w 112"/>
                <a:gd name="T9" fmla="*/ 0 h 28"/>
                <a:gd name="T10" fmla="*/ 21 w 112"/>
                <a:gd name="T11" fmla="*/ 0 h 28"/>
                <a:gd name="T12" fmla="*/ 16 w 112"/>
                <a:gd name="T13" fmla="*/ 2 h 28"/>
                <a:gd name="T14" fmla="*/ 2 w 112"/>
                <a:gd name="T15" fmla="*/ 18 h 28"/>
                <a:gd name="T16" fmla="*/ 0 w 112"/>
                <a:gd name="T17" fmla="*/ 23 h 28"/>
                <a:gd name="T18" fmla="*/ 0 w 112"/>
                <a:gd name="T19" fmla="*/ 25 h 28"/>
                <a:gd name="T20" fmla="*/ 3 w 112"/>
                <a:gd name="T21" fmla="*/ 28 h 28"/>
                <a:gd name="T22" fmla="*/ 109 w 112"/>
                <a:gd name="T23" fmla="*/ 28 h 28"/>
                <a:gd name="T24" fmla="*/ 112 w 112"/>
                <a:gd name="T25" fmla="*/ 25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2" h="28">
                  <a:moveTo>
                    <a:pt x="112" y="25"/>
                  </a:moveTo>
                  <a:cubicBezTo>
                    <a:pt x="112" y="23"/>
                    <a:pt x="112" y="23"/>
                    <a:pt x="112" y="23"/>
                  </a:cubicBezTo>
                  <a:cubicBezTo>
                    <a:pt x="112" y="22"/>
                    <a:pt x="111" y="20"/>
                    <a:pt x="110" y="18"/>
                  </a:cubicBezTo>
                  <a:cubicBezTo>
                    <a:pt x="96" y="2"/>
                    <a:pt x="96" y="2"/>
                    <a:pt x="96" y="2"/>
                  </a:cubicBezTo>
                  <a:cubicBezTo>
                    <a:pt x="95" y="1"/>
                    <a:pt x="93" y="0"/>
                    <a:pt x="91" y="0"/>
                  </a:cubicBezTo>
                  <a:cubicBezTo>
                    <a:pt x="21" y="0"/>
                    <a:pt x="21" y="0"/>
                    <a:pt x="21" y="0"/>
                  </a:cubicBezTo>
                  <a:cubicBezTo>
                    <a:pt x="19" y="0"/>
                    <a:pt x="17" y="1"/>
                    <a:pt x="16" y="2"/>
                  </a:cubicBezTo>
                  <a:cubicBezTo>
                    <a:pt x="2" y="18"/>
                    <a:pt x="2" y="18"/>
                    <a:pt x="2" y="18"/>
                  </a:cubicBezTo>
                  <a:cubicBezTo>
                    <a:pt x="1" y="20"/>
                    <a:pt x="0" y="22"/>
                    <a:pt x="0" y="23"/>
                  </a:cubicBezTo>
                  <a:cubicBezTo>
                    <a:pt x="0" y="25"/>
                    <a:pt x="0" y="25"/>
                    <a:pt x="0" y="25"/>
                  </a:cubicBezTo>
                  <a:cubicBezTo>
                    <a:pt x="0" y="26"/>
                    <a:pt x="1" y="28"/>
                    <a:pt x="3" y="28"/>
                  </a:cubicBezTo>
                  <a:cubicBezTo>
                    <a:pt x="109" y="28"/>
                    <a:pt x="109" y="28"/>
                    <a:pt x="109" y="28"/>
                  </a:cubicBezTo>
                  <a:cubicBezTo>
                    <a:pt x="111" y="28"/>
                    <a:pt x="112" y="26"/>
                    <a:pt x="112" y="25"/>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10" name="Freeform 23"/>
            <p:cNvSpPr>
              <a:spLocks noEditPoints="1"/>
            </p:cNvSpPr>
            <p:nvPr/>
          </p:nvSpPr>
          <p:spPr bwMode="black">
            <a:xfrm>
              <a:off x="5586418" y="1639886"/>
              <a:ext cx="385764" cy="754065"/>
            </a:xfrm>
            <a:custGeom>
              <a:avLst/>
              <a:gdLst>
                <a:gd name="T0" fmla="*/ 89 w 103"/>
                <a:gd name="T1" fmla="*/ 0 h 201"/>
                <a:gd name="T2" fmla="*/ 13 w 103"/>
                <a:gd name="T3" fmla="*/ 0 h 201"/>
                <a:gd name="T4" fmla="*/ 0 w 103"/>
                <a:gd name="T5" fmla="*/ 13 h 201"/>
                <a:gd name="T6" fmla="*/ 0 w 103"/>
                <a:gd name="T7" fmla="*/ 187 h 201"/>
                <a:gd name="T8" fmla="*/ 13 w 103"/>
                <a:gd name="T9" fmla="*/ 201 h 201"/>
                <a:gd name="T10" fmla="*/ 89 w 103"/>
                <a:gd name="T11" fmla="*/ 201 h 201"/>
                <a:gd name="T12" fmla="*/ 103 w 103"/>
                <a:gd name="T13" fmla="*/ 187 h 201"/>
                <a:gd name="T14" fmla="*/ 103 w 103"/>
                <a:gd name="T15" fmla="*/ 13 h 201"/>
                <a:gd name="T16" fmla="*/ 89 w 103"/>
                <a:gd name="T17" fmla="*/ 0 h 201"/>
                <a:gd name="T18" fmla="*/ 52 w 103"/>
                <a:gd name="T19" fmla="*/ 187 h 201"/>
                <a:gd name="T20" fmla="*/ 40 w 103"/>
                <a:gd name="T21" fmla="*/ 175 h 201"/>
                <a:gd name="T22" fmla="*/ 52 w 103"/>
                <a:gd name="T23" fmla="*/ 163 h 201"/>
                <a:gd name="T24" fmla="*/ 63 w 103"/>
                <a:gd name="T25" fmla="*/ 175 h 201"/>
                <a:gd name="T26" fmla="*/ 52 w 103"/>
                <a:gd name="T27" fmla="*/ 187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201">
                  <a:moveTo>
                    <a:pt x="89" y="0"/>
                  </a:moveTo>
                  <a:cubicBezTo>
                    <a:pt x="13" y="0"/>
                    <a:pt x="13" y="0"/>
                    <a:pt x="13" y="0"/>
                  </a:cubicBezTo>
                  <a:cubicBezTo>
                    <a:pt x="6" y="0"/>
                    <a:pt x="0" y="6"/>
                    <a:pt x="0" y="13"/>
                  </a:cubicBezTo>
                  <a:cubicBezTo>
                    <a:pt x="0" y="187"/>
                    <a:pt x="0" y="187"/>
                    <a:pt x="0" y="187"/>
                  </a:cubicBezTo>
                  <a:cubicBezTo>
                    <a:pt x="0" y="195"/>
                    <a:pt x="6" y="201"/>
                    <a:pt x="13" y="201"/>
                  </a:cubicBezTo>
                  <a:cubicBezTo>
                    <a:pt x="89" y="201"/>
                    <a:pt x="89" y="201"/>
                    <a:pt x="89" y="201"/>
                  </a:cubicBezTo>
                  <a:cubicBezTo>
                    <a:pt x="97" y="201"/>
                    <a:pt x="103" y="195"/>
                    <a:pt x="103" y="187"/>
                  </a:cubicBezTo>
                  <a:cubicBezTo>
                    <a:pt x="103" y="13"/>
                    <a:pt x="103" y="13"/>
                    <a:pt x="103" y="13"/>
                  </a:cubicBezTo>
                  <a:cubicBezTo>
                    <a:pt x="103" y="6"/>
                    <a:pt x="97" y="0"/>
                    <a:pt x="89" y="0"/>
                  </a:cubicBezTo>
                  <a:moveTo>
                    <a:pt x="52" y="187"/>
                  </a:moveTo>
                  <a:cubicBezTo>
                    <a:pt x="45" y="187"/>
                    <a:pt x="40" y="181"/>
                    <a:pt x="40" y="175"/>
                  </a:cubicBezTo>
                  <a:cubicBezTo>
                    <a:pt x="40" y="168"/>
                    <a:pt x="45" y="163"/>
                    <a:pt x="52" y="163"/>
                  </a:cubicBezTo>
                  <a:cubicBezTo>
                    <a:pt x="58" y="163"/>
                    <a:pt x="63" y="168"/>
                    <a:pt x="63" y="175"/>
                  </a:cubicBezTo>
                  <a:cubicBezTo>
                    <a:pt x="63" y="181"/>
                    <a:pt x="58" y="187"/>
                    <a:pt x="52" y="187"/>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11" name="Freeform 24"/>
            <p:cNvSpPr>
              <a:spLocks noEditPoints="1"/>
            </p:cNvSpPr>
            <p:nvPr/>
          </p:nvSpPr>
          <p:spPr bwMode="black">
            <a:xfrm>
              <a:off x="2462218" y="3032128"/>
              <a:ext cx="525464" cy="804864"/>
            </a:xfrm>
            <a:custGeom>
              <a:avLst/>
              <a:gdLst>
                <a:gd name="T0" fmla="*/ 109 w 140"/>
                <a:gd name="T1" fmla="*/ 0 h 215"/>
                <a:gd name="T2" fmla="*/ 31 w 140"/>
                <a:gd name="T3" fmla="*/ 0 h 215"/>
                <a:gd name="T4" fmla="*/ 0 w 140"/>
                <a:gd name="T5" fmla="*/ 30 h 215"/>
                <a:gd name="T6" fmla="*/ 0 w 140"/>
                <a:gd name="T7" fmla="*/ 184 h 215"/>
                <a:gd name="T8" fmla="*/ 31 w 140"/>
                <a:gd name="T9" fmla="*/ 215 h 215"/>
                <a:gd name="T10" fmla="*/ 109 w 140"/>
                <a:gd name="T11" fmla="*/ 215 h 215"/>
                <a:gd name="T12" fmla="*/ 140 w 140"/>
                <a:gd name="T13" fmla="*/ 184 h 215"/>
                <a:gd name="T14" fmla="*/ 140 w 140"/>
                <a:gd name="T15" fmla="*/ 30 h 215"/>
                <a:gd name="T16" fmla="*/ 109 w 140"/>
                <a:gd name="T17" fmla="*/ 0 h 215"/>
                <a:gd name="T18" fmla="*/ 122 w 140"/>
                <a:gd name="T19" fmla="*/ 177 h 215"/>
                <a:gd name="T20" fmla="*/ 109 w 140"/>
                <a:gd name="T21" fmla="*/ 195 h 215"/>
                <a:gd name="T22" fmla="*/ 31 w 140"/>
                <a:gd name="T23" fmla="*/ 195 h 215"/>
                <a:gd name="T24" fmla="*/ 18 w 140"/>
                <a:gd name="T25" fmla="*/ 177 h 215"/>
                <a:gd name="T26" fmla="*/ 18 w 140"/>
                <a:gd name="T27" fmla="*/ 35 h 215"/>
                <a:gd name="T28" fmla="*/ 31 w 140"/>
                <a:gd name="T29" fmla="*/ 18 h 215"/>
                <a:gd name="T30" fmla="*/ 109 w 140"/>
                <a:gd name="T31" fmla="*/ 18 h 215"/>
                <a:gd name="T32" fmla="*/ 122 w 140"/>
                <a:gd name="T33" fmla="*/ 35 h 215"/>
                <a:gd name="T34" fmla="*/ 122 w 140"/>
                <a:gd name="T35" fmla="*/ 17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0" h="215">
                  <a:moveTo>
                    <a:pt x="109" y="0"/>
                  </a:moveTo>
                  <a:cubicBezTo>
                    <a:pt x="31" y="0"/>
                    <a:pt x="31" y="0"/>
                    <a:pt x="31" y="0"/>
                  </a:cubicBezTo>
                  <a:cubicBezTo>
                    <a:pt x="14" y="0"/>
                    <a:pt x="0" y="13"/>
                    <a:pt x="0" y="30"/>
                  </a:cubicBezTo>
                  <a:cubicBezTo>
                    <a:pt x="0" y="184"/>
                    <a:pt x="0" y="184"/>
                    <a:pt x="0" y="184"/>
                  </a:cubicBezTo>
                  <a:cubicBezTo>
                    <a:pt x="0" y="201"/>
                    <a:pt x="14" y="215"/>
                    <a:pt x="31" y="215"/>
                  </a:cubicBezTo>
                  <a:cubicBezTo>
                    <a:pt x="109" y="215"/>
                    <a:pt x="109" y="215"/>
                    <a:pt x="109" y="215"/>
                  </a:cubicBezTo>
                  <a:cubicBezTo>
                    <a:pt x="126" y="215"/>
                    <a:pt x="140" y="201"/>
                    <a:pt x="140" y="184"/>
                  </a:cubicBezTo>
                  <a:cubicBezTo>
                    <a:pt x="140" y="30"/>
                    <a:pt x="140" y="30"/>
                    <a:pt x="140" y="30"/>
                  </a:cubicBezTo>
                  <a:cubicBezTo>
                    <a:pt x="140" y="13"/>
                    <a:pt x="126" y="0"/>
                    <a:pt x="109" y="0"/>
                  </a:cubicBezTo>
                  <a:moveTo>
                    <a:pt x="122" y="177"/>
                  </a:moveTo>
                  <a:cubicBezTo>
                    <a:pt x="122" y="187"/>
                    <a:pt x="116" y="195"/>
                    <a:pt x="109" y="195"/>
                  </a:cubicBezTo>
                  <a:cubicBezTo>
                    <a:pt x="31" y="195"/>
                    <a:pt x="31" y="195"/>
                    <a:pt x="31" y="195"/>
                  </a:cubicBezTo>
                  <a:cubicBezTo>
                    <a:pt x="24" y="195"/>
                    <a:pt x="18" y="187"/>
                    <a:pt x="18" y="177"/>
                  </a:cubicBezTo>
                  <a:cubicBezTo>
                    <a:pt x="18" y="35"/>
                    <a:pt x="18" y="35"/>
                    <a:pt x="18" y="35"/>
                  </a:cubicBezTo>
                  <a:cubicBezTo>
                    <a:pt x="18" y="26"/>
                    <a:pt x="24" y="18"/>
                    <a:pt x="31" y="18"/>
                  </a:cubicBezTo>
                  <a:cubicBezTo>
                    <a:pt x="109" y="18"/>
                    <a:pt x="109" y="18"/>
                    <a:pt x="109" y="18"/>
                  </a:cubicBezTo>
                  <a:cubicBezTo>
                    <a:pt x="116" y="18"/>
                    <a:pt x="122" y="26"/>
                    <a:pt x="122" y="35"/>
                  </a:cubicBezTo>
                  <a:lnTo>
                    <a:pt x="122" y="177"/>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24" name="Freeform 25"/>
            <p:cNvSpPr>
              <a:spLocks noEditPoints="1"/>
            </p:cNvSpPr>
            <p:nvPr/>
          </p:nvSpPr>
          <p:spPr bwMode="black">
            <a:xfrm>
              <a:off x="5049845" y="4411661"/>
              <a:ext cx="739775" cy="854077"/>
            </a:xfrm>
            <a:custGeom>
              <a:avLst/>
              <a:gdLst>
                <a:gd name="T0" fmla="*/ 98 w 197"/>
                <a:gd name="T1" fmla="*/ 0 h 228"/>
                <a:gd name="T2" fmla="*/ 0 w 197"/>
                <a:gd name="T3" fmla="*/ 33 h 228"/>
                <a:gd name="T4" fmla="*/ 0 w 197"/>
                <a:gd name="T5" fmla="*/ 195 h 228"/>
                <a:gd name="T6" fmla="*/ 98 w 197"/>
                <a:gd name="T7" fmla="*/ 228 h 228"/>
                <a:gd name="T8" fmla="*/ 197 w 197"/>
                <a:gd name="T9" fmla="*/ 195 h 228"/>
                <a:gd name="T10" fmla="*/ 197 w 197"/>
                <a:gd name="T11" fmla="*/ 33 h 228"/>
                <a:gd name="T12" fmla="*/ 98 w 197"/>
                <a:gd name="T13" fmla="*/ 0 h 228"/>
                <a:gd name="T14" fmla="*/ 98 w 197"/>
                <a:gd name="T15" fmla="*/ 55 h 228"/>
                <a:gd name="T16" fmla="*/ 15 w 197"/>
                <a:gd name="T17" fmla="*/ 32 h 228"/>
                <a:gd name="T18" fmla="*/ 98 w 197"/>
                <a:gd name="T19" fmla="*/ 10 h 228"/>
                <a:gd name="T20" fmla="*/ 182 w 197"/>
                <a:gd name="T21" fmla="*/ 32 h 228"/>
                <a:gd name="T22" fmla="*/ 98 w 197"/>
                <a:gd name="T23" fmla="*/ 55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7" h="228">
                  <a:moveTo>
                    <a:pt x="98" y="0"/>
                  </a:moveTo>
                  <a:cubicBezTo>
                    <a:pt x="62" y="0"/>
                    <a:pt x="0" y="7"/>
                    <a:pt x="0" y="33"/>
                  </a:cubicBezTo>
                  <a:cubicBezTo>
                    <a:pt x="0" y="195"/>
                    <a:pt x="0" y="195"/>
                    <a:pt x="0" y="195"/>
                  </a:cubicBezTo>
                  <a:cubicBezTo>
                    <a:pt x="0" y="221"/>
                    <a:pt x="62" y="228"/>
                    <a:pt x="98" y="228"/>
                  </a:cubicBezTo>
                  <a:cubicBezTo>
                    <a:pt x="135" y="228"/>
                    <a:pt x="197" y="221"/>
                    <a:pt x="197" y="195"/>
                  </a:cubicBezTo>
                  <a:cubicBezTo>
                    <a:pt x="197" y="33"/>
                    <a:pt x="197" y="33"/>
                    <a:pt x="197" y="33"/>
                  </a:cubicBezTo>
                  <a:cubicBezTo>
                    <a:pt x="197" y="7"/>
                    <a:pt x="135" y="0"/>
                    <a:pt x="98" y="0"/>
                  </a:cubicBezTo>
                  <a:moveTo>
                    <a:pt x="98" y="55"/>
                  </a:moveTo>
                  <a:cubicBezTo>
                    <a:pt x="52" y="55"/>
                    <a:pt x="15" y="45"/>
                    <a:pt x="15" y="32"/>
                  </a:cubicBezTo>
                  <a:cubicBezTo>
                    <a:pt x="15" y="20"/>
                    <a:pt x="52" y="10"/>
                    <a:pt x="98" y="10"/>
                  </a:cubicBezTo>
                  <a:cubicBezTo>
                    <a:pt x="144" y="10"/>
                    <a:pt x="182" y="20"/>
                    <a:pt x="182" y="32"/>
                  </a:cubicBezTo>
                  <a:cubicBezTo>
                    <a:pt x="182" y="45"/>
                    <a:pt x="144" y="55"/>
                    <a:pt x="98" y="55"/>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27" name="Freeform 26"/>
            <p:cNvSpPr>
              <a:spLocks noEditPoints="1"/>
            </p:cNvSpPr>
            <p:nvPr/>
          </p:nvSpPr>
          <p:spPr bwMode="black">
            <a:xfrm>
              <a:off x="6043623" y="2960690"/>
              <a:ext cx="641348" cy="876302"/>
            </a:xfrm>
            <a:custGeom>
              <a:avLst/>
              <a:gdLst>
                <a:gd name="T0" fmla="*/ 146 w 171"/>
                <a:gd name="T1" fmla="*/ 0 h 234"/>
                <a:gd name="T2" fmla="*/ 25 w 171"/>
                <a:gd name="T3" fmla="*/ 0 h 234"/>
                <a:gd name="T4" fmla="*/ 0 w 171"/>
                <a:gd name="T5" fmla="*/ 25 h 234"/>
                <a:gd name="T6" fmla="*/ 0 w 171"/>
                <a:gd name="T7" fmla="*/ 209 h 234"/>
                <a:gd name="T8" fmla="*/ 25 w 171"/>
                <a:gd name="T9" fmla="*/ 234 h 234"/>
                <a:gd name="T10" fmla="*/ 146 w 171"/>
                <a:gd name="T11" fmla="*/ 234 h 234"/>
                <a:gd name="T12" fmla="*/ 171 w 171"/>
                <a:gd name="T13" fmla="*/ 209 h 234"/>
                <a:gd name="T14" fmla="*/ 171 w 171"/>
                <a:gd name="T15" fmla="*/ 25 h 234"/>
                <a:gd name="T16" fmla="*/ 146 w 171"/>
                <a:gd name="T17" fmla="*/ 0 h 234"/>
                <a:gd name="T18" fmla="*/ 157 w 171"/>
                <a:gd name="T19" fmla="*/ 183 h 234"/>
                <a:gd name="T20" fmla="*/ 146 w 171"/>
                <a:gd name="T21" fmla="*/ 193 h 234"/>
                <a:gd name="T22" fmla="*/ 25 w 171"/>
                <a:gd name="T23" fmla="*/ 193 h 234"/>
                <a:gd name="T24" fmla="*/ 15 w 171"/>
                <a:gd name="T25" fmla="*/ 183 h 234"/>
                <a:gd name="T26" fmla="*/ 15 w 171"/>
                <a:gd name="T27" fmla="*/ 25 h 234"/>
                <a:gd name="T28" fmla="*/ 25 w 171"/>
                <a:gd name="T29" fmla="*/ 14 h 234"/>
                <a:gd name="T30" fmla="*/ 146 w 171"/>
                <a:gd name="T31" fmla="*/ 14 h 234"/>
                <a:gd name="T32" fmla="*/ 157 w 171"/>
                <a:gd name="T33" fmla="*/ 25 h 234"/>
                <a:gd name="T34" fmla="*/ 157 w 171"/>
                <a:gd name="T35" fmla="*/ 18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1" h="234">
                  <a:moveTo>
                    <a:pt x="146" y="0"/>
                  </a:moveTo>
                  <a:cubicBezTo>
                    <a:pt x="25" y="0"/>
                    <a:pt x="25" y="0"/>
                    <a:pt x="25" y="0"/>
                  </a:cubicBezTo>
                  <a:cubicBezTo>
                    <a:pt x="11" y="0"/>
                    <a:pt x="0" y="11"/>
                    <a:pt x="0" y="25"/>
                  </a:cubicBezTo>
                  <a:cubicBezTo>
                    <a:pt x="0" y="209"/>
                    <a:pt x="0" y="209"/>
                    <a:pt x="0" y="209"/>
                  </a:cubicBezTo>
                  <a:cubicBezTo>
                    <a:pt x="0" y="223"/>
                    <a:pt x="11" y="234"/>
                    <a:pt x="25" y="234"/>
                  </a:cubicBezTo>
                  <a:cubicBezTo>
                    <a:pt x="146" y="234"/>
                    <a:pt x="146" y="234"/>
                    <a:pt x="146" y="234"/>
                  </a:cubicBezTo>
                  <a:cubicBezTo>
                    <a:pt x="160" y="234"/>
                    <a:pt x="171" y="223"/>
                    <a:pt x="171" y="209"/>
                  </a:cubicBezTo>
                  <a:cubicBezTo>
                    <a:pt x="171" y="25"/>
                    <a:pt x="171" y="25"/>
                    <a:pt x="171" y="25"/>
                  </a:cubicBezTo>
                  <a:cubicBezTo>
                    <a:pt x="171" y="11"/>
                    <a:pt x="160" y="0"/>
                    <a:pt x="146" y="0"/>
                  </a:cubicBezTo>
                  <a:moveTo>
                    <a:pt x="157" y="183"/>
                  </a:moveTo>
                  <a:cubicBezTo>
                    <a:pt x="157" y="188"/>
                    <a:pt x="152" y="193"/>
                    <a:pt x="146" y="193"/>
                  </a:cubicBezTo>
                  <a:cubicBezTo>
                    <a:pt x="25" y="193"/>
                    <a:pt x="25" y="193"/>
                    <a:pt x="25" y="193"/>
                  </a:cubicBezTo>
                  <a:cubicBezTo>
                    <a:pt x="19" y="193"/>
                    <a:pt x="15" y="188"/>
                    <a:pt x="15" y="183"/>
                  </a:cubicBezTo>
                  <a:cubicBezTo>
                    <a:pt x="15" y="25"/>
                    <a:pt x="15" y="25"/>
                    <a:pt x="15" y="25"/>
                  </a:cubicBezTo>
                  <a:cubicBezTo>
                    <a:pt x="15" y="19"/>
                    <a:pt x="19" y="14"/>
                    <a:pt x="25" y="14"/>
                  </a:cubicBezTo>
                  <a:cubicBezTo>
                    <a:pt x="146" y="14"/>
                    <a:pt x="146" y="14"/>
                    <a:pt x="146" y="14"/>
                  </a:cubicBezTo>
                  <a:cubicBezTo>
                    <a:pt x="152" y="14"/>
                    <a:pt x="157" y="19"/>
                    <a:pt x="157" y="25"/>
                  </a:cubicBezTo>
                  <a:lnTo>
                    <a:pt x="157" y="18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28" name="Oval 27"/>
            <p:cNvSpPr>
              <a:spLocks noChangeArrowheads="1"/>
            </p:cNvSpPr>
            <p:nvPr/>
          </p:nvSpPr>
          <p:spPr bwMode="black">
            <a:xfrm>
              <a:off x="6224595" y="3725862"/>
              <a:ext cx="52387" cy="5239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29" name="Oval 28"/>
            <p:cNvSpPr>
              <a:spLocks noChangeArrowheads="1"/>
            </p:cNvSpPr>
            <p:nvPr/>
          </p:nvSpPr>
          <p:spPr bwMode="black">
            <a:xfrm>
              <a:off x="6453198" y="3725862"/>
              <a:ext cx="52387" cy="5239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33" name="Oval 29"/>
            <p:cNvSpPr>
              <a:spLocks noChangeArrowheads="1"/>
            </p:cNvSpPr>
            <p:nvPr/>
          </p:nvSpPr>
          <p:spPr bwMode="black">
            <a:xfrm>
              <a:off x="6340485" y="3725862"/>
              <a:ext cx="52387" cy="52390"/>
            </a:xfrm>
            <a:prstGeom prst="ellipse">
              <a:avLst/>
            </a:pr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35" name="Freeform 30"/>
            <p:cNvSpPr>
              <a:spLocks/>
            </p:cNvSpPr>
            <p:nvPr/>
          </p:nvSpPr>
          <p:spPr bwMode="black">
            <a:xfrm>
              <a:off x="3425833" y="4279903"/>
              <a:ext cx="442914" cy="161923"/>
            </a:xfrm>
            <a:custGeom>
              <a:avLst/>
              <a:gdLst>
                <a:gd name="T0" fmla="*/ 0 w 118"/>
                <a:gd name="T1" fmla="*/ 43 h 43"/>
                <a:gd name="T2" fmla="*/ 14 w 118"/>
                <a:gd name="T3" fmla="*/ 39 h 43"/>
                <a:gd name="T4" fmla="*/ 108 w 118"/>
                <a:gd name="T5" fmla="*/ 39 h 43"/>
                <a:gd name="T6" fmla="*/ 118 w 118"/>
                <a:gd name="T7" fmla="*/ 41 h 43"/>
                <a:gd name="T8" fmla="*/ 105 w 118"/>
                <a:gd name="T9" fmla="*/ 15 h 43"/>
                <a:gd name="T10" fmla="*/ 81 w 118"/>
                <a:gd name="T11" fmla="*/ 0 h 43"/>
                <a:gd name="T12" fmla="*/ 39 w 118"/>
                <a:gd name="T13" fmla="*/ 0 h 43"/>
                <a:gd name="T14" fmla="*/ 15 w 118"/>
                <a:gd name="T15" fmla="*/ 15 h 43"/>
                <a:gd name="T16" fmla="*/ 0 w 118"/>
                <a:gd name="T17" fmla="*/ 43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8" h="43">
                  <a:moveTo>
                    <a:pt x="0" y="43"/>
                  </a:moveTo>
                  <a:cubicBezTo>
                    <a:pt x="4" y="40"/>
                    <a:pt x="9" y="39"/>
                    <a:pt x="14" y="39"/>
                  </a:cubicBezTo>
                  <a:cubicBezTo>
                    <a:pt x="108" y="39"/>
                    <a:pt x="108" y="39"/>
                    <a:pt x="108" y="39"/>
                  </a:cubicBezTo>
                  <a:cubicBezTo>
                    <a:pt x="111" y="39"/>
                    <a:pt x="115" y="40"/>
                    <a:pt x="118" y="41"/>
                  </a:cubicBezTo>
                  <a:cubicBezTo>
                    <a:pt x="105" y="15"/>
                    <a:pt x="105" y="15"/>
                    <a:pt x="105" y="15"/>
                  </a:cubicBezTo>
                  <a:cubicBezTo>
                    <a:pt x="101" y="7"/>
                    <a:pt x="90" y="0"/>
                    <a:pt x="81" y="0"/>
                  </a:cubicBezTo>
                  <a:cubicBezTo>
                    <a:pt x="39" y="0"/>
                    <a:pt x="39" y="0"/>
                    <a:pt x="39" y="0"/>
                  </a:cubicBezTo>
                  <a:cubicBezTo>
                    <a:pt x="30" y="0"/>
                    <a:pt x="19" y="7"/>
                    <a:pt x="15" y="15"/>
                  </a:cubicBezTo>
                  <a:lnTo>
                    <a:pt x="0" y="43"/>
                  </a:lnTo>
                  <a:close/>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sp>
          <p:nvSpPr>
            <p:cNvPr id="136" name="Freeform 31"/>
            <p:cNvSpPr>
              <a:spLocks noEditPoints="1"/>
            </p:cNvSpPr>
            <p:nvPr/>
          </p:nvSpPr>
          <p:spPr bwMode="black">
            <a:xfrm>
              <a:off x="3414713" y="4456111"/>
              <a:ext cx="476253" cy="809627"/>
            </a:xfrm>
            <a:custGeom>
              <a:avLst/>
              <a:gdLst>
                <a:gd name="T0" fmla="*/ 119 w 127"/>
                <a:gd name="T1" fmla="*/ 2 h 216"/>
                <a:gd name="T2" fmla="*/ 111 w 127"/>
                <a:gd name="T3" fmla="*/ 0 h 216"/>
                <a:gd name="T4" fmla="*/ 17 w 127"/>
                <a:gd name="T5" fmla="*/ 0 h 216"/>
                <a:gd name="T6" fmla="*/ 9 w 127"/>
                <a:gd name="T7" fmla="*/ 2 h 216"/>
                <a:gd name="T8" fmla="*/ 0 w 127"/>
                <a:gd name="T9" fmla="*/ 17 h 216"/>
                <a:gd name="T10" fmla="*/ 0 w 127"/>
                <a:gd name="T11" fmla="*/ 199 h 216"/>
                <a:gd name="T12" fmla="*/ 17 w 127"/>
                <a:gd name="T13" fmla="*/ 216 h 216"/>
                <a:gd name="T14" fmla="*/ 111 w 127"/>
                <a:gd name="T15" fmla="*/ 216 h 216"/>
                <a:gd name="T16" fmla="*/ 127 w 127"/>
                <a:gd name="T17" fmla="*/ 199 h 216"/>
                <a:gd name="T18" fmla="*/ 127 w 127"/>
                <a:gd name="T19" fmla="*/ 17 h 216"/>
                <a:gd name="T20" fmla="*/ 119 w 127"/>
                <a:gd name="T21" fmla="*/ 2 h 216"/>
                <a:gd name="T22" fmla="*/ 105 w 127"/>
                <a:gd name="T23" fmla="*/ 180 h 216"/>
                <a:gd name="T24" fmla="*/ 29 w 127"/>
                <a:gd name="T25" fmla="*/ 180 h 216"/>
                <a:gd name="T26" fmla="*/ 22 w 127"/>
                <a:gd name="T27" fmla="*/ 173 h 216"/>
                <a:gd name="T28" fmla="*/ 29 w 127"/>
                <a:gd name="T29" fmla="*/ 166 h 216"/>
                <a:gd name="T30" fmla="*/ 105 w 127"/>
                <a:gd name="T31" fmla="*/ 166 h 216"/>
                <a:gd name="T32" fmla="*/ 111 w 127"/>
                <a:gd name="T33" fmla="*/ 173 h 216"/>
                <a:gd name="T34" fmla="*/ 105 w 127"/>
                <a:gd name="T35" fmla="*/ 180 h 216"/>
                <a:gd name="T36" fmla="*/ 105 w 127"/>
                <a:gd name="T37" fmla="*/ 149 h 216"/>
                <a:gd name="T38" fmla="*/ 29 w 127"/>
                <a:gd name="T39" fmla="*/ 149 h 216"/>
                <a:gd name="T40" fmla="*/ 22 w 127"/>
                <a:gd name="T41" fmla="*/ 143 h 216"/>
                <a:gd name="T42" fmla="*/ 29 w 127"/>
                <a:gd name="T43" fmla="*/ 136 h 216"/>
                <a:gd name="T44" fmla="*/ 105 w 127"/>
                <a:gd name="T45" fmla="*/ 136 h 216"/>
                <a:gd name="T46" fmla="*/ 111 w 127"/>
                <a:gd name="T47" fmla="*/ 143 h 216"/>
                <a:gd name="T48" fmla="*/ 105 w 127"/>
                <a:gd name="T49" fmla="*/ 149 h 216"/>
                <a:gd name="T50" fmla="*/ 105 w 127"/>
                <a:gd name="T51" fmla="*/ 119 h 216"/>
                <a:gd name="T52" fmla="*/ 29 w 127"/>
                <a:gd name="T53" fmla="*/ 119 h 216"/>
                <a:gd name="T54" fmla="*/ 22 w 127"/>
                <a:gd name="T55" fmla="*/ 112 h 216"/>
                <a:gd name="T56" fmla="*/ 29 w 127"/>
                <a:gd name="T57" fmla="*/ 106 h 216"/>
                <a:gd name="T58" fmla="*/ 105 w 127"/>
                <a:gd name="T59" fmla="*/ 106 h 216"/>
                <a:gd name="T60" fmla="*/ 111 w 127"/>
                <a:gd name="T61" fmla="*/ 112 h 216"/>
                <a:gd name="T62" fmla="*/ 105 w 127"/>
                <a:gd name="T63" fmla="*/ 119 h 216"/>
                <a:gd name="T64" fmla="*/ 102 w 127"/>
                <a:gd name="T65" fmla="*/ 40 h 216"/>
                <a:gd name="T66" fmla="*/ 93 w 127"/>
                <a:gd name="T67" fmla="*/ 31 h 216"/>
                <a:gd name="T68" fmla="*/ 102 w 127"/>
                <a:gd name="T69" fmla="*/ 22 h 216"/>
                <a:gd name="T70" fmla="*/ 111 w 127"/>
                <a:gd name="T71" fmla="*/ 31 h 216"/>
                <a:gd name="T72" fmla="*/ 102 w 127"/>
                <a:gd name="T73" fmla="*/ 40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216">
                  <a:moveTo>
                    <a:pt x="119" y="2"/>
                  </a:moveTo>
                  <a:cubicBezTo>
                    <a:pt x="116" y="1"/>
                    <a:pt x="114" y="0"/>
                    <a:pt x="111" y="0"/>
                  </a:cubicBezTo>
                  <a:cubicBezTo>
                    <a:pt x="17" y="0"/>
                    <a:pt x="17" y="0"/>
                    <a:pt x="17" y="0"/>
                  </a:cubicBezTo>
                  <a:cubicBezTo>
                    <a:pt x="14" y="0"/>
                    <a:pt x="11" y="1"/>
                    <a:pt x="9" y="2"/>
                  </a:cubicBezTo>
                  <a:cubicBezTo>
                    <a:pt x="4" y="5"/>
                    <a:pt x="0" y="10"/>
                    <a:pt x="0" y="17"/>
                  </a:cubicBezTo>
                  <a:cubicBezTo>
                    <a:pt x="0" y="199"/>
                    <a:pt x="0" y="199"/>
                    <a:pt x="0" y="199"/>
                  </a:cubicBezTo>
                  <a:cubicBezTo>
                    <a:pt x="0" y="208"/>
                    <a:pt x="8" y="216"/>
                    <a:pt x="17" y="216"/>
                  </a:cubicBezTo>
                  <a:cubicBezTo>
                    <a:pt x="111" y="216"/>
                    <a:pt x="111" y="216"/>
                    <a:pt x="111" y="216"/>
                  </a:cubicBezTo>
                  <a:cubicBezTo>
                    <a:pt x="120" y="216"/>
                    <a:pt x="127" y="208"/>
                    <a:pt x="127" y="199"/>
                  </a:cubicBezTo>
                  <a:cubicBezTo>
                    <a:pt x="127" y="17"/>
                    <a:pt x="127" y="17"/>
                    <a:pt x="127" y="17"/>
                  </a:cubicBezTo>
                  <a:cubicBezTo>
                    <a:pt x="127" y="10"/>
                    <a:pt x="124" y="5"/>
                    <a:pt x="119" y="2"/>
                  </a:cubicBezTo>
                  <a:moveTo>
                    <a:pt x="105" y="180"/>
                  </a:moveTo>
                  <a:cubicBezTo>
                    <a:pt x="29" y="180"/>
                    <a:pt x="29" y="180"/>
                    <a:pt x="29" y="180"/>
                  </a:cubicBezTo>
                  <a:cubicBezTo>
                    <a:pt x="25" y="180"/>
                    <a:pt x="22" y="177"/>
                    <a:pt x="22" y="173"/>
                  </a:cubicBezTo>
                  <a:cubicBezTo>
                    <a:pt x="22" y="169"/>
                    <a:pt x="25" y="166"/>
                    <a:pt x="29" y="166"/>
                  </a:cubicBezTo>
                  <a:cubicBezTo>
                    <a:pt x="105" y="166"/>
                    <a:pt x="105" y="166"/>
                    <a:pt x="105" y="166"/>
                  </a:cubicBezTo>
                  <a:cubicBezTo>
                    <a:pt x="108" y="166"/>
                    <a:pt x="111" y="169"/>
                    <a:pt x="111" y="173"/>
                  </a:cubicBezTo>
                  <a:cubicBezTo>
                    <a:pt x="111" y="177"/>
                    <a:pt x="108" y="180"/>
                    <a:pt x="105" y="180"/>
                  </a:cubicBezTo>
                  <a:moveTo>
                    <a:pt x="105" y="149"/>
                  </a:moveTo>
                  <a:cubicBezTo>
                    <a:pt x="29" y="149"/>
                    <a:pt x="29" y="149"/>
                    <a:pt x="29" y="149"/>
                  </a:cubicBezTo>
                  <a:cubicBezTo>
                    <a:pt x="25" y="149"/>
                    <a:pt x="22" y="146"/>
                    <a:pt x="22" y="143"/>
                  </a:cubicBezTo>
                  <a:cubicBezTo>
                    <a:pt x="22" y="139"/>
                    <a:pt x="25" y="136"/>
                    <a:pt x="29" y="136"/>
                  </a:cubicBezTo>
                  <a:cubicBezTo>
                    <a:pt x="105" y="136"/>
                    <a:pt x="105" y="136"/>
                    <a:pt x="105" y="136"/>
                  </a:cubicBezTo>
                  <a:cubicBezTo>
                    <a:pt x="108" y="136"/>
                    <a:pt x="111" y="139"/>
                    <a:pt x="111" y="143"/>
                  </a:cubicBezTo>
                  <a:cubicBezTo>
                    <a:pt x="111" y="146"/>
                    <a:pt x="108" y="149"/>
                    <a:pt x="105" y="149"/>
                  </a:cubicBezTo>
                  <a:moveTo>
                    <a:pt x="105" y="119"/>
                  </a:moveTo>
                  <a:cubicBezTo>
                    <a:pt x="29" y="119"/>
                    <a:pt x="29" y="119"/>
                    <a:pt x="29" y="119"/>
                  </a:cubicBezTo>
                  <a:cubicBezTo>
                    <a:pt x="25" y="119"/>
                    <a:pt x="22" y="116"/>
                    <a:pt x="22" y="112"/>
                  </a:cubicBezTo>
                  <a:cubicBezTo>
                    <a:pt x="22" y="109"/>
                    <a:pt x="25" y="106"/>
                    <a:pt x="29" y="106"/>
                  </a:cubicBezTo>
                  <a:cubicBezTo>
                    <a:pt x="105" y="106"/>
                    <a:pt x="105" y="106"/>
                    <a:pt x="105" y="106"/>
                  </a:cubicBezTo>
                  <a:cubicBezTo>
                    <a:pt x="108" y="106"/>
                    <a:pt x="111" y="109"/>
                    <a:pt x="111" y="112"/>
                  </a:cubicBezTo>
                  <a:cubicBezTo>
                    <a:pt x="111" y="116"/>
                    <a:pt x="108" y="119"/>
                    <a:pt x="105" y="119"/>
                  </a:cubicBezTo>
                  <a:moveTo>
                    <a:pt x="102" y="40"/>
                  </a:moveTo>
                  <a:cubicBezTo>
                    <a:pt x="97" y="40"/>
                    <a:pt x="93" y="36"/>
                    <a:pt x="93" y="31"/>
                  </a:cubicBezTo>
                  <a:cubicBezTo>
                    <a:pt x="93" y="26"/>
                    <a:pt x="97" y="22"/>
                    <a:pt x="102" y="22"/>
                  </a:cubicBezTo>
                  <a:cubicBezTo>
                    <a:pt x="107" y="22"/>
                    <a:pt x="111" y="26"/>
                    <a:pt x="111" y="31"/>
                  </a:cubicBezTo>
                  <a:cubicBezTo>
                    <a:pt x="111" y="36"/>
                    <a:pt x="107" y="40"/>
                    <a:pt x="102" y="40"/>
                  </a:cubicBezTo>
                </a:path>
              </a:pathLst>
            </a:custGeom>
            <a:grpFill/>
            <a:ln w="9525">
              <a:solidFill>
                <a:srgbClr val="000000"/>
              </a:solidFill>
              <a:round/>
              <a:headEnd/>
              <a:tailEnd/>
            </a:ln>
            <a:extLst/>
          </p:spPr>
          <p:txBody>
            <a:bodyPr vert="horz" wrap="square" lIns="91440" tIns="45720" rIns="91440" bIns="45720" numCol="1" anchor="t" anchorCtr="0" compatLnSpc="1">
              <a:prstTxWarp prst="textNoShape">
                <a:avLst/>
              </a:prstTxWarp>
            </a:bodyPr>
            <a:lstStyle/>
            <a:p>
              <a:endParaRPr lang="en-US" sz="1600">
                <a:solidFill>
                  <a:schemeClr val="tx2"/>
                </a:solidFill>
              </a:endParaRPr>
            </a:p>
          </p:txBody>
        </p:sp>
      </p:grpSp>
    </p:spTree>
    <p:extLst>
      <p:ext uri="{BB962C8B-B14F-4D97-AF65-F5344CB8AC3E}">
        <p14:creationId xmlns:p14="http://schemas.microsoft.com/office/powerpoint/2010/main" val="150103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Service models</a:t>
            </a:r>
            <a:endParaRPr lang="en-US" dirty="0"/>
          </a:p>
        </p:txBody>
      </p:sp>
      <p:sp>
        <p:nvSpPr>
          <p:cNvPr id="19" name="Content Placeholder 18"/>
          <p:cNvSpPr>
            <a:spLocks noGrp="1"/>
          </p:cNvSpPr>
          <p:nvPr>
            <p:ph sz="quarter" idx="10"/>
          </p:nvPr>
        </p:nvSpPr>
        <p:spPr/>
        <p:txBody>
          <a:bodyPr/>
          <a:lstStyle/>
          <a:p>
            <a:endParaRPr lang="en-US"/>
          </a:p>
        </p:txBody>
      </p:sp>
      <p:grpSp>
        <p:nvGrpSpPr>
          <p:cNvPr id="4" name="4 after"/>
          <p:cNvGrpSpPr/>
          <p:nvPr/>
        </p:nvGrpSpPr>
        <p:grpSpPr>
          <a:xfrm>
            <a:off x="2332390" y="4399486"/>
            <a:ext cx="7175284" cy="1051253"/>
            <a:chOff x="8842093" y="6557509"/>
            <a:chExt cx="2743200" cy="3643178"/>
          </a:xfrm>
          <a:solidFill>
            <a:schemeClr val="accent3">
              <a:lumMod val="10000"/>
            </a:schemeClr>
          </a:solidFill>
        </p:grpSpPr>
        <p:sp>
          <p:nvSpPr>
            <p:cNvPr id="5"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6" name="4 text"/>
            <p:cNvGrpSpPr/>
            <p:nvPr/>
          </p:nvGrpSpPr>
          <p:grpSpPr>
            <a:xfrm>
              <a:off x="8842093" y="6557509"/>
              <a:ext cx="2743200" cy="3246234"/>
              <a:chOff x="7111577" y="6960368"/>
              <a:chExt cx="2743200" cy="3246234"/>
            </a:xfrm>
            <a:grpFill/>
          </p:grpSpPr>
          <p:sp>
            <p:nvSpPr>
              <p:cNvPr id="7"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8" name="TextBox 7"/>
              <p:cNvSpPr txBox="1"/>
              <p:nvPr/>
            </p:nvSpPr>
            <p:spPr>
              <a:xfrm>
                <a:off x="7111577" y="6960368"/>
                <a:ext cx="2743200" cy="1677104"/>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Infrastructure as a Service</a:t>
                </a:r>
              </a:p>
            </p:txBody>
          </p:sp>
        </p:grpSp>
      </p:grpSp>
      <p:grpSp>
        <p:nvGrpSpPr>
          <p:cNvPr id="9" name="4 after"/>
          <p:cNvGrpSpPr/>
          <p:nvPr/>
        </p:nvGrpSpPr>
        <p:grpSpPr>
          <a:xfrm>
            <a:off x="2332390" y="3005732"/>
            <a:ext cx="7175282" cy="984223"/>
            <a:chOff x="8842093" y="6557509"/>
            <a:chExt cx="2743200" cy="3643178"/>
          </a:xfrm>
          <a:solidFill>
            <a:schemeClr val="accent3">
              <a:lumMod val="50000"/>
            </a:schemeClr>
          </a:solidFill>
        </p:grpSpPr>
        <p:sp>
          <p:nvSpPr>
            <p:cNvPr id="10"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11" name="4 text"/>
            <p:cNvGrpSpPr/>
            <p:nvPr/>
          </p:nvGrpSpPr>
          <p:grpSpPr>
            <a:xfrm>
              <a:off x="8842093" y="6557509"/>
              <a:ext cx="2743200" cy="3246234"/>
              <a:chOff x="7111577" y="6960368"/>
              <a:chExt cx="2743200" cy="3246234"/>
            </a:xfrm>
            <a:grpFill/>
          </p:grpSpPr>
          <p:sp>
            <p:nvSpPr>
              <p:cNvPr id="12"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3" name="TextBox 12"/>
              <p:cNvSpPr txBox="1"/>
              <p:nvPr/>
            </p:nvSpPr>
            <p:spPr>
              <a:xfrm>
                <a:off x="7111577" y="6960368"/>
                <a:ext cx="2743200" cy="1791322"/>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Platform as a Service</a:t>
                </a:r>
              </a:p>
            </p:txBody>
          </p:sp>
        </p:grpSp>
      </p:grpSp>
      <p:grpSp>
        <p:nvGrpSpPr>
          <p:cNvPr id="14" name="4 after"/>
          <p:cNvGrpSpPr/>
          <p:nvPr/>
        </p:nvGrpSpPr>
        <p:grpSpPr>
          <a:xfrm>
            <a:off x="2332390" y="1606915"/>
            <a:ext cx="7181500" cy="1014228"/>
            <a:chOff x="8842093" y="6557509"/>
            <a:chExt cx="2743200" cy="3643178"/>
          </a:xfrm>
        </p:grpSpPr>
        <p:sp>
          <p:nvSpPr>
            <p:cNvPr id="15" name="4 bg"/>
            <p:cNvSpPr/>
            <p:nvPr/>
          </p:nvSpPr>
          <p:spPr bwMode="auto">
            <a:xfrm>
              <a:off x="8842093" y="6557509"/>
              <a:ext cx="2743200" cy="3643178"/>
            </a:xfrm>
            <a:prstGeom prst="rect">
              <a:avLst/>
            </a:prstGeom>
            <a:solidFill>
              <a:schemeClr val="accent1"/>
            </a:solid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48" b="1" spc="-76" dirty="0">
                <a:solidFill>
                  <a:schemeClr val="tx2"/>
                </a:solidFill>
                <a:latin typeface="+mj-lt"/>
              </a:endParaRPr>
            </a:p>
          </p:txBody>
        </p:sp>
        <p:grpSp>
          <p:nvGrpSpPr>
            <p:cNvPr id="16" name="4 text"/>
            <p:cNvGrpSpPr/>
            <p:nvPr/>
          </p:nvGrpSpPr>
          <p:grpSpPr>
            <a:xfrm>
              <a:off x="8842093" y="6557509"/>
              <a:ext cx="2743200" cy="3246234"/>
              <a:chOff x="7111577" y="6960368"/>
              <a:chExt cx="2743200" cy="3246234"/>
            </a:xfrm>
          </p:grpSpPr>
          <p:sp>
            <p:nvSpPr>
              <p:cNvPr id="17" name="Freeform 19"/>
              <p:cNvSpPr>
                <a:spLocks noEditPoints="1"/>
              </p:cNvSpPr>
              <p:nvPr/>
            </p:nvSpPr>
            <p:spPr bwMode="auto">
              <a:xfrm rot="10571604">
                <a:off x="7496976" y="9834679"/>
                <a:ext cx="371924" cy="371923"/>
              </a:xfrm>
              <a:prstGeom prst="ellipse">
                <a:avLst/>
              </a:prstGeom>
              <a:noFill/>
              <a:ln w="73025">
                <a:noFill/>
              </a:ln>
            </p:spPr>
            <p:txBody>
              <a:bodyPr vert="horz" wrap="square" lIns="69945" tIns="34973" rIns="69945" bIns="34973" numCol="1" anchor="t" anchorCtr="0" compatLnSpc="1">
                <a:prstTxWarp prst="textNoShape">
                  <a:avLst/>
                </a:prstTxWarp>
              </a:bodyPr>
              <a:lstStyle/>
              <a:p>
                <a:endParaRPr lang="en-US" sz="1683" dirty="0">
                  <a:solidFill>
                    <a:schemeClr val="tx2"/>
                  </a:solidFill>
                </a:endParaRPr>
              </a:p>
            </p:txBody>
          </p:sp>
          <p:sp>
            <p:nvSpPr>
              <p:cNvPr id="18" name="TextBox 17"/>
              <p:cNvSpPr txBox="1"/>
              <p:nvPr/>
            </p:nvSpPr>
            <p:spPr>
              <a:xfrm>
                <a:off x="7111577" y="6960368"/>
                <a:ext cx="2743200" cy="1738329"/>
              </a:xfrm>
              <a:prstGeom prst="rect">
                <a:avLst/>
              </a:prstGeom>
              <a:noFill/>
            </p:spPr>
            <p:txBody>
              <a:bodyPr wrap="square" lIns="139891" tIns="174863" rIns="0" bIns="0" rtlCol="0">
                <a:spAutoFit/>
              </a:bodyPr>
              <a:lstStyle/>
              <a:p>
                <a:pPr defTabSz="699217" fontAlgn="base">
                  <a:lnSpc>
                    <a:spcPct val="80000"/>
                  </a:lnSpc>
                  <a:spcBef>
                    <a:spcPct val="0"/>
                  </a:spcBef>
                  <a:spcAft>
                    <a:spcPct val="0"/>
                  </a:spcAft>
                </a:pPr>
                <a:r>
                  <a:rPr lang="en-US" sz="2448" b="1" spc="-76" dirty="0">
                    <a:solidFill>
                      <a:schemeClr val="tx2"/>
                    </a:solidFill>
                    <a:latin typeface="+mj-lt"/>
                  </a:rPr>
                  <a:t>Software as a Service</a:t>
                </a:r>
              </a:p>
            </p:txBody>
          </p:sp>
        </p:grpSp>
      </p:grpSp>
      <p:grpSp>
        <p:nvGrpSpPr>
          <p:cNvPr id="25" name="Group 24"/>
          <p:cNvGrpSpPr/>
          <p:nvPr/>
        </p:nvGrpSpPr>
        <p:grpSpPr bwMode="black">
          <a:xfrm>
            <a:off x="7753709" y="4399381"/>
            <a:ext cx="1064899" cy="843939"/>
            <a:chOff x="7010400" y="2133600"/>
            <a:chExt cx="1379538" cy="1065213"/>
          </a:xfrm>
        </p:grpSpPr>
        <p:sp>
          <p:nvSpPr>
            <p:cNvPr id="26" name="Freeform 161"/>
            <p:cNvSpPr>
              <a:spLocks/>
            </p:cNvSpPr>
            <p:nvPr/>
          </p:nvSpPr>
          <p:spPr bwMode="black">
            <a:xfrm>
              <a:off x="7189788" y="2416175"/>
              <a:ext cx="57150" cy="49213"/>
            </a:xfrm>
            <a:custGeom>
              <a:avLst/>
              <a:gdLst>
                <a:gd name="T0" fmla="*/ 36 w 36"/>
                <a:gd name="T1" fmla="*/ 15 h 31"/>
                <a:gd name="T2" fmla="*/ 28 w 36"/>
                <a:gd name="T3" fmla="*/ 0 h 31"/>
                <a:gd name="T4" fmla="*/ 0 w 36"/>
                <a:gd name="T5" fmla="*/ 16 h 31"/>
                <a:gd name="T6" fmla="*/ 8 w 36"/>
                <a:gd name="T7" fmla="*/ 31 h 31"/>
                <a:gd name="T8" fmla="*/ 36 w 36"/>
                <a:gd name="T9" fmla="*/ 15 h 31"/>
              </a:gdLst>
              <a:ahLst/>
              <a:cxnLst>
                <a:cxn ang="0">
                  <a:pos x="T0" y="T1"/>
                </a:cxn>
                <a:cxn ang="0">
                  <a:pos x="T2" y="T3"/>
                </a:cxn>
                <a:cxn ang="0">
                  <a:pos x="T4" y="T5"/>
                </a:cxn>
                <a:cxn ang="0">
                  <a:pos x="T6" y="T7"/>
                </a:cxn>
                <a:cxn ang="0">
                  <a:pos x="T8" y="T9"/>
                </a:cxn>
              </a:cxnLst>
              <a:rect l="0" t="0" r="r" b="b"/>
              <a:pathLst>
                <a:path w="36" h="31">
                  <a:moveTo>
                    <a:pt x="36" y="15"/>
                  </a:moveTo>
                  <a:lnTo>
                    <a:pt x="28" y="0"/>
                  </a:lnTo>
                  <a:lnTo>
                    <a:pt x="0" y="16"/>
                  </a:lnTo>
                  <a:lnTo>
                    <a:pt x="8" y="31"/>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27" name="Freeform 162"/>
            <p:cNvSpPr>
              <a:spLocks/>
            </p:cNvSpPr>
            <p:nvPr/>
          </p:nvSpPr>
          <p:spPr bwMode="black">
            <a:xfrm>
              <a:off x="7539038" y="2225675"/>
              <a:ext cx="57150" cy="47625"/>
            </a:xfrm>
            <a:custGeom>
              <a:avLst/>
              <a:gdLst>
                <a:gd name="T0" fmla="*/ 36 w 36"/>
                <a:gd name="T1" fmla="*/ 14 h 30"/>
                <a:gd name="T2" fmla="*/ 28 w 36"/>
                <a:gd name="T3" fmla="*/ 0 h 30"/>
                <a:gd name="T4" fmla="*/ 0 w 36"/>
                <a:gd name="T5" fmla="*/ 15 h 30"/>
                <a:gd name="T6" fmla="*/ 8 w 36"/>
                <a:gd name="T7" fmla="*/ 30 h 30"/>
                <a:gd name="T8" fmla="*/ 36 w 36"/>
                <a:gd name="T9" fmla="*/ 14 h 30"/>
              </a:gdLst>
              <a:ahLst/>
              <a:cxnLst>
                <a:cxn ang="0">
                  <a:pos x="T0" y="T1"/>
                </a:cxn>
                <a:cxn ang="0">
                  <a:pos x="T2" y="T3"/>
                </a:cxn>
                <a:cxn ang="0">
                  <a:pos x="T4" y="T5"/>
                </a:cxn>
                <a:cxn ang="0">
                  <a:pos x="T6" y="T7"/>
                </a:cxn>
                <a:cxn ang="0">
                  <a:pos x="T8" y="T9"/>
                </a:cxn>
              </a:cxnLst>
              <a:rect l="0" t="0" r="r" b="b"/>
              <a:pathLst>
                <a:path w="36" h="30">
                  <a:moveTo>
                    <a:pt x="36" y="14"/>
                  </a:moveTo>
                  <a:lnTo>
                    <a:pt x="28" y="0"/>
                  </a:lnTo>
                  <a:lnTo>
                    <a:pt x="0" y="15"/>
                  </a:lnTo>
                  <a:lnTo>
                    <a:pt x="8" y="30"/>
                  </a:lnTo>
                  <a:lnTo>
                    <a:pt x="36"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28" name="Freeform 163"/>
            <p:cNvSpPr>
              <a:spLocks/>
            </p:cNvSpPr>
            <p:nvPr/>
          </p:nvSpPr>
          <p:spPr bwMode="black">
            <a:xfrm>
              <a:off x="7329488" y="23399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29" name="Freeform 164"/>
            <p:cNvSpPr>
              <a:spLocks/>
            </p:cNvSpPr>
            <p:nvPr/>
          </p:nvSpPr>
          <p:spPr bwMode="black">
            <a:xfrm>
              <a:off x="7399338" y="2301875"/>
              <a:ext cx="57150" cy="47625"/>
            </a:xfrm>
            <a:custGeom>
              <a:avLst/>
              <a:gdLst>
                <a:gd name="T0" fmla="*/ 36 w 36"/>
                <a:gd name="T1" fmla="*/ 15 h 30"/>
                <a:gd name="T2" fmla="*/ 28 w 36"/>
                <a:gd name="T3" fmla="*/ 0 h 30"/>
                <a:gd name="T4" fmla="*/ 0 w 36"/>
                <a:gd name="T5" fmla="*/ 15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5"/>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0" name="Freeform 165"/>
            <p:cNvSpPr>
              <a:spLocks/>
            </p:cNvSpPr>
            <p:nvPr/>
          </p:nvSpPr>
          <p:spPr bwMode="black">
            <a:xfrm>
              <a:off x="7469188" y="22637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1" name="Freeform 166"/>
            <p:cNvSpPr>
              <a:spLocks/>
            </p:cNvSpPr>
            <p:nvPr/>
          </p:nvSpPr>
          <p:spPr bwMode="black">
            <a:xfrm>
              <a:off x="7011988" y="2725738"/>
              <a:ext cx="31750" cy="52388"/>
            </a:xfrm>
            <a:custGeom>
              <a:avLst/>
              <a:gdLst>
                <a:gd name="T0" fmla="*/ 40 w 41"/>
                <a:gd name="T1" fmla="*/ 60 h 71"/>
                <a:gd name="T2" fmla="*/ 36 w 41"/>
                <a:gd name="T3" fmla="*/ 7 h 71"/>
                <a:gd name="T4" fmla="*/ 35 w 41"/>
                <a:gd name="T5" fmla="*/ 0 h 71"/>
                <a:gd name="T6" fmla="*/ 0 w 41"/>
                <a:gd name="T7" fmla="*/ 2 h 71"/>
                <a:gd name="T8" fmla="*/ 0 w 41"/>
                <a:gd name="T9" fmla="*/ 10 h 71"/>
                <a:gd name="T10" fmla="*/ 5 w 41"/>
                <a:gd name="T11" fmla="*/ 64 h 71"/>
                <a:gd name="T12" fmla="*/ 6 w 41"/>
                <a:gd name="T13" fmla="*/ 71 h 71"/>
                <a:gd name="T14" fmla="*/ 41 w 41"/>
                <a:gd name="T15" fmla="*/ 67 h 71"/>
                <a:gd name="T16" fmla="*/ 40 w 41"/>
                <a:gd name="T17"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1" h="71">
                  <a:moveTo>
                    <a:pt x="40" y="60"/>
                  </a:moveTo>
                  <a:cubicBezTo>
                    <a:pt x="38" y="45"/>
                    <a:pt x="37" y="27"/>
                    <a:pt x="36" y="7"/>
                  </a:cubicBezTo>
                  <a:cubicBezTo>
                    <a:pt x="35" y="0"/>
                    <a:pt x="35" y="0"/>
                    <a:pt x="35" y="0"/>
                  </a:cubicBezTo>
                  <a:cubicBezTo>
                    <a:pt x="0" y="2"/>
                    <a:pt x="0" y="2"/>
                    <a:pt x="0" y="2"/>
                  </a:cubicBezTo>
                  <a:cubicBezTo>
                    <a:pt x="0" y="10"/>
                    <a:pt x="0" y="10"/>
                    <a:pt x="0" y="10"/>
                  </a:cubicBezTo>
                  <a:cubicBezTo>
                    <a:pt x="2" y="29"/>
                    <a:pt x="3" y="48"/>
                    <a:pt x="5" y="64"/>
                  </a:cubicBezTo>
                  <a:cubicBezTo>
                    <a:pt x="6" y="71"/>
                    <a:pt x="6" y="71"/>
                    <a:pt x="6" y="71"/>
                  </a:cubicBezTo>
                  <a:cubicBezTo>
                    <a:pt x="41" y="67"/>
                    <a:pt x="41" y="67"/>
                    <a:pt x="41" y="67"/>
                  </a:cubicBezTo>
                  <a:lnTo>
                    <a:pt x="40" y="6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2" name="Freeform 167"/>
            <p:cNvSpPr>
              <a:spLocks/>
            </p:cNvSpPr>
            <p:nvPr/>
          </p:nvSpPr>
          <p:spPr bwMode="black">
            <a:xfrm>
              <a:off x="7116763" y="2451100"/>
              <a:ext cx="57150" cy="31750"/>
            </a:xfrm>
            <a:custGeom>
              <a:avLst/>
              <a:gdLst>
                <a:gd name="T0" fmla="*/ 51 w 77"/>
                <a:gd name="T1" fmla="*/ 44 h 44"/>
                <a:gd name="T2" fmla="*/ 70 w 77"/>
                <a:gd name="T3" fmla="*/ 41 h 44"/>
                <a:gd name="T4" fmla="*/ 77 w 77"/>
                <a:gd name="T5" fmla="*/ 39 h 44"/>
                <a:gd name="T6" fmla="*/ 67 w 77"/>
                <a:gd name="T7" fmla="*/ 5 h 44"/>
                <a:gd name="T8" fmla="*/ 60 w 77"/>
                <a:gd name="T9" fmla="*/ 8 h 44"/>
                <a:gd name="T10" fmla="*/ 18 w 77"/>
                <a:gd name="T11" fmla="*/ 2 h 44"/>
                <a:gd name="T12" fmla="*/ 11 w 77"/>
                <a:gd name="T13" fmla="*/ 0 h 44"/>
                <a:gd name="T14" fmla="*/ 0 w 77"/>
                <a:gd name="T15" fmla="*/ 33 h 44"/>
                <a:gd name="T16" fmla="*/ 7 w 77"/>
                <a:gd name="T17" fmla="*/ 36 h 44"/>
                <a:gd name="T18" fmla="*/ 51 w 77"/>
                <a:gd name="T19" fmla="*/ 4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7" h="44">
                  <a:moveTo>
                    <a:pt x="51" y="44"/>
                  </a:moveTo>
                  <a:cubicBezTo>
                    <a:pt x="58" y="44"/>
                    <a:pt x="64" y="43"/>
                    <a:pt x="70" y="41"/>
                  </a:cubicBezTo>
                  <a:cubicBezTo>
                    <a:pt x="77" y="39"/>
                    <a:pt x="77" y="39"/>
                    <a:pt x="77" y="39"/>
                  </a:cubicBezTo>
                  <a:cubicBezTo>
                    <a:pt x="67" y="5"/>
                    <a:pt x="67" y="5"/>
                    <a:pt x="67" y="5"/>
                  </a:cubicBezTo>
                  <a:cubicBezTo>
                    <a:pt x="60" y="8"/>
                    <a:pt x="60" y="8"/>
                    <a:pt x="60" y="8"/>
                  </a:cubicBezTo>
                  <a:cubicBezTo>
                    <a:pt x="51" y="10"/>
                    <a:pt x="38" y="8"/>
                    <a:pt x="18" y="2"/>
                  </a:cubicBezTo>
                  <a:cubicBezTo>
                    <a:pt x="11" y="0"/>
                    <a:pt x="11" y="0"/>
                    <a:pt x="11" y="0"/>
                  </a:cubicBezTo>
                  <a:cubicBezTo>
                    <a:pt x="0" y="33"/>
                    <a:pt x="0" y="33"/>
                    <a:pt x="0" y="33"/>
                  </a:cubicBezTo>
                  <a:cubicBezTo>
                    <a:pt x="7" y="36"/>
                    <a:pt x="7" y="36"/>
                    <a:pt x="7" y="36"/>
                  </a:cubicBezTo>
                  <a:cubicBezTo>
                    <a:pt x="25" y="41"/>
                    <a:pt x="39" y="44"/>
                    <a:pt x="5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3" name="Freeform 168"/>
            <p:cNvSpPr>
              <a:spLocks/>
            </p:cNvSpPr>
            <p:nvPr/>
          </p:nvSpPr>
          <p:spPr bwMode="black">
            <a:xfrm>
              <a:off x="7010400" y="2646363"/>
              <a:ext cx="26988" cy="52388"/>
            </a:xfrm>
            <a:custGeom>
              <a:avLst/>
              <a:gdLst>
                <a:gd name="T0" fmla="*/ 36 w 36"/>
                <a:gd name="T1" fmla="*/ 61 h 70"/>
                <a:gd name="T2" fmla="*/ 35 w 36"/>
                <a:gd name="T3" fmla="*/ 22 h 70"/>
                <a:gd name="T4" fmla="*/ 35 w 36"/>
                <a:gd name="T5" fmla="*/ 8 h 70"/>
                <a:gd name="T6" fmla="*/ 35 w 36"/>
                <a:gd name="T7" fmla="*/ 1 h 70"/>
                <a:gd name="T8" fmla="*/ 0 w 36"/>
                <a:gd name="T9" fmla="*/ 0 h 70"/>
                <a:gd name="T10" fmla="*/ 0 w 36"/>
                <a:gd name="T11" fmla="*/ 8 h 70"/>
                <a:gd name="T12" fmla="*/ 0 w 36"/>
                <a:gd name="T13" fmla="*/ 22 h 70"/>
                <a:gd name="T14" fmla="*/ 1 w 36"/>
                <a:gd name="T15" fmla="*/ 62 h 70"/>
                <a:gd name="T16" fmla="*/ 1 w 36"/>
                <a:gd name="T17" fmla="*/ 70 h 70"/>
                <a:gd name="T18" fmla="*/ 36 w 36"/>
                <a:gd name="T19" fmla="*/ 68 h 70"/>
                <a:gd name="T20" fmla="*/ 36 w 36"/>
                <a:gd name="T21" fmla="*/ 61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70">
                  <a:moveTo>
                    <a:pt x="36" y="61"/>
                  </a:moveTo>
                  <a:cubicBezTo>
                    <a:pt x="35" y="47"/>
                    <a:pt x="35" y="34"/>
                    <a:pt x="35" y="22"/>
                  </a:cubicBezTo>
                  <a:cubicBezTo>
                    <a:pt x="35" y="17"/>
                    <a:pt x="35" y="13"/>
                    <a:pt x="35" y="8"/>
                  </a:cubicBezTo>
                  <a:cubicBezTo>
                    <a:pt x="35" y="1"/>
                    <a:pt x="35" y="1"/>
                    <a:pt x="35" y="1"/>
                  </a:cubicBezTo>
                  <a:cubicBezTo>
                    <a:pt x="0" y="0"/>
                    <a:pt x="0" y="0"/>
                    <a:pt x="0" y="0"/>
                  </a:cubicBezTo>
                  <a:cubicBezTo>
                    <a:pt x="0" y="8"/>
                    <a:pt x="0" y="8"/>
                    <a:pt x="0" y="8"/>
                  </a:cubicBezTo>
                  <a:cubicBezTo>
                    <a:pt x="0" y="12"/>
                    <a:pt x="0" y="17"/>
                    <a:pt x="0" y="22"/>
                  </a:cubicBezTo>
                  <a:cubicBezTo>
                    <a:pt x="0" y="34"/>
                    <a:pt x="0" y="48"/>
                    <a:pt x="1" y="62"/>
                  </a:cubicBezTo>
                  <a:cubicBezTo>
                    <a:pt x="1" y="70"/>
                    <a:pt x="1" y="70"/>
                    <a:pt x="1" y="70"/>
                  </a:cubicBezTo>
                  <a:cubicBezTo>
                    <a:pt x="36" y="68"/>
                    <a:pt x="36" y="68"/>
                    <a:pt x="36" y="68"/>
                  </a:cubicBezTo>
                  <a:lnTo>
                    <a:pt x="36"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4" name="Freeform 169"/>
            <p:cNvSpPr>
              <a:spLocks/>
            </p:cNvSpPr>
            <p:nvPr/>
          </p:nvSpPr>
          <p:spPr bwMode="black">
            <a:xfrm>
              <a:off x="7608888" y="2187575"/>
              <a:ext cx="58738" cy="47625"/>
            </a:xfrm>
            <a:custGeom>
              <a:avLst/>
              <a:gdLst>
                <a:gd name="T0" fmla="*/ 37 w 37"/>
                <a:gd name="T1" fmla="*/ 14 h 30"/>
                <a:gd name="T2" fmla="*/ 29 w 37"/>
                <a:gd name="T3" fmla="*/ 0 h 30"/>
                <a:gd name="T4" fmla="*/ 0 w 37"/>
                <a:gd name="T5" fmla="*/ 15 h 30"/>
                <a:gd name="T6" fmla="*/ 8 w 37"/>
                <a:gd name="T7" fmla="*/ 30 h 30"/>
                <a:gd name="T8" fmla="*/ 37 w 37"/>
                <a:gd name="T9" fmla="*/ 14 h 30"/>
              </a:gdLst>
              <a:ahLst/>
              <a:cxnLst>
                <a:cxn ang="0">
                  <a:pos x="T0" y="T1"/>
                </a:cxn>
                <a:cxn ang="0">
                  <a:pos x="T2" y="T3"/>
                </a:cxn>
                <a:cxn ang="0">
                  <a:pos x="T4" y="T5"/>
                </a:cxn>
                <a:cxn ang="0">
                  <a:pos x="T6" y="T7"/>
                </a:cxn>
                <a:cxn ang="0">
                  <a:pos x="T8" y="T9"/>
                </a:cxn>
              </a:cxnLst>
              <a:rect l="0" t="0" r="r" b="b"/>
              <a:pathLst>
                <a:path w="37" h="30">
                  <a:moveTo>
                    <a:pt x="37" y="14"/>
                  </a:moveTo>
                  <a:lnTo>
                    <a:pt x="29" y="0"/>
                  </a:lnTo>
                  <a:lnTo>
                    <a:pt x="0" y="15"/>
                  </a:lnTo>
                  <a:lnTo>
                    <a:pt x="8" y="30"/>
                  </a:lnTo>
                  <a:lnTo>
                    <a:pt x="37" y="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5" name="Freeform 170"/>
            <p:cNvSpPr>
              <a:spLocks/>
            </p:cNvSpPr>
            <p:nvPr/>
          </p:nvSpPr>
          <p:spPr bwMode="black">
            <a:xfrm>
              <a:off x="7011988" y="2566988"/>
              <a:ext cx="34925" cy="53975"/>
            </a:xfrm>
            <a:custGeom>
              <a:avLst/>
              <a:gdLst>
                <a:gd name="T0" fmla="*/ 36 w 46"/>
                <a:gd name="T1" fmla="*/ 64 h 72"/>
                <a:gd name="T2" fmla="*/ 37 w 46"/>
                <a:gd name="T3" fmla="*/ 61 h 72"/>
                <a:gd name="T4" fmla="*/ 46 w 46"/>
                <a:gd name="T5" fmla="*/ 21 h 72"/>
                <a:gd name="T6" fmla="*/ 46 w 46"/>
                <a:gd name="T7" fmla="*/ 7 h 72"/>
                <a:gd name="T8" fmla="*/ 45 w 46"/>
                <a:gd name="T9" fmla="*/ 0 h 72"/>
                <a:gd name="T10" fmla="*/ 10 w 46"/>
                <a:gd name="T11" fmla="*/ 2 h 72"/>
                <a:gd name="T12" fmla="*/ 11 w 46"/>
                <a:gd name="T13" fmla="*/ 10 h 72"/>
                <a:gd name="T14" fmla="*/ 11 w 46"/>
                <a:gd name="T15" fmla="*/ 21 h 72"/>
                <a:gd name="T16" fmla="*/ 8 w 46"/>
                <a:gd name="T17" fmla="*/ 42 h 72"/>
                <a:gd name="T18" fmla="*/ 2 w 46"/>
                <a:gd name="T19" fmla="*/ 56 h 72"/>
                <a:gd name="T20" fmla="*/ 0 w 46"/>
                <a:gd name="T21" fmla="*/ 63 h 72"/>
                <a:gd name="T22" fmla="*/ 34 w 46"/>
                <a:gd name="T23" fmla="*/ 72 h 72"/>
                <a:gd name="T24" fmla="*/ 36 w 46"/>
                <a:gd name="T25" fmla="*/ 64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6" h="72">
                  <a:moveTo>
                    <a:pt x="36" y="64"/>
                  </a:moveTo>
                  <a:cubicBezTo>
                    <a:pt x="37" y="62"/>
                    <a:pt x="37" y="61"/>
                    <a:pt x="37" y="61"/>
                  </a:cubicBezTo>
                  <a:cubicBezTo>
                    <a:pt x="43" y="51"/>
                    <a:pt x="46" y="38"/>
                    <a:pt x="46" y="21"/>
                  </a:cubicBezTo>
                  <a:cubicBezTo>
                    <a:pt x="46" y="17"/>
                    <a:pt x="46" y="12"/>
                    <a:pt x="46" y="7"/>
                  </a:cubicBezTo>
                  <a:cubicBezTo>
                    <a:pt x="45" y="0"/>
                    <a:pt x="45" y="0"/>
                    <a:pt x="45" y="0"/>
                  </a:cubicBezTo>
                  <a:cubicBezTo>
                    <a:pt x="10" y="2"/>
                    <a:pt x="10" y="2"/>
                    <a:pt x="10" y="2"/>
                  </a:cubicBezTo>
                  <a:cubicBezTo>
                    <a:pt x="11" y="10"/>
                    <a:pt x="11" y="10"/>
                    <a:pt x="11" y="10"/>
                  </a:cubicBezTo>
                  <a:cubicBezTo>
                    <a:pt x="11" y="14"/>
                    <a:pt x="11" y="17"/>
                    <a:pt x="11" y="21"/>
                  </a:cubicBezTo>
                  <a:cubicBezTo>
                    <a:pt x="11" y="35"/>
                    <a:pt x="9" y="40"/>
                    <a:pt x="8" y="42"/>
                  </a:cubicBezTo>
                  <a:cubicBezTo>
                    <a:pt x="5" y="46"/>
                    <a:pt x="3" y="50"/>
                    <a:pt x="2" y="56"/>
                  </a:cubicBezTo>
                  <a:cubicBezTo>
                    <a:pt x="0" y="63"/>
                    <a:pt x="0" y="63"/>
                    <a:pt x="0" y="63"/>
                  </a:cubicBezTo>
                  <a:cubicBezTo>
                    <a:pt x="34" y="72"/>
                    <a:pt x="34" y="72"/>
                    <a:pt x="34" y="72"/>
                  </a:cubicBezTo>
                  <a:lnTo>
                    <a:pt x="36"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6" name="Freeform 171"/>
            <p:cNvSpPr>
              <a:spLocks/>
            </p:cNvSpPr>
            <p:nvPr/>
          </p:nvSpPr>
          <p:spPr bwMode="black">
            <a:xfrm>
              <a:off x="7011988" y="2484438"/>
              <a:ext cx="34925" cy="57150"/>
            </a:xfrm>
            <a:custGeom>
              <a:avLst/>
              <a:gdLst>
                <a:gd name="T0" fmla="*/ 5 w 46"/>
                <a:gd name="T1" fmla="*/ 76 h 76"/>
                <a:gd name="T2" fmla="*/ 39 w 46"/>
                <a:gd name="T3" fmla="*/ 70 h 76"/>
                <a:gd name="T4" fmla="*/ 38 w 46"/>
                <a:gd name="T5" fmla="*/ 63 h 76"/>
                <a:gd name="T6" fmla="*/ 36 w 46"/>
                <a:gd name="T7" fmla="*/ 46 h 76"/>
                <a:gd name="T8" fmla="*/ 43 w 46"/>
                <a:gd name="T9" fmla="*/ 21 h 76"/>
                <a:gd name="T10" fmla="*/ 46 w 46"/>
                <a:gd name="T11" fmla="*/ 14 h 76"/>
                <a:gd name="T12" fmla="*/ 13 w 46"/>
                <a:gd name="T13" fmla="*/ 0 h 76"/>
                <a:gd name="T14" fmla="*/ 11 w 46"/>
                <a:gd name="T15" fmla="*/ 7 h 76"/>
                <a:gd name="T16" fmla="*/ 0 w 46"/>
                <a:gd name="T17" fmla="*/ 46 h 76"/>
                <a:gd name="T18" fmla="*/ 3 w 46"/>
                <a:gd name="T19" fmla="*/ 69 h 76"/>
                <a:gd name="T20" fmla="*/ 5 w 46"/>
                <a:gd name="T21"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 h="76">
                  <a:moveTo>
                    <a:pt x="5" y="76"/>
                  </a:moveTo>
                  <a:cubicBezTo>
                    <a:pt x="39" y="70"/>
                    <a:pt x="39" y="70"/>
                    <a:pt x="39" y="70"/>
                  </a:cubicBezTo>
                  <a:cubicBezTo>
                    <a:pt x="38" y="63"/>
                    <a:pt x="38" y="63"/>
                    <a:pt x="38" y="63"/>
                  </a:cubicBezTo>
                  <a:cubicBezTo>
                    <a:pt x="37" y="58"/>
                    <a:pt x="36" y="49"/>
                    <a:pt x="36" y="46"/>
                  </a:cubicBezTo>
                  <a:cubicBezTo>
                    <a:pt x="36" y="43"/>
                    <a:pt x="37" y="35"/>
                    <a:pt x="43" y="21"/>
                  </a:cubicBezTo>
                  <a:cubicBezTo>
                    <a:pt x="46" y="14"/>
                    <a:pt x="46" y="14"/>
                    <a:pt x="46" y="14"/>
                  </a:cubicBezTo>
                  <a:cubicBezTo>
                    <a:pt x="13" y="0"/>
                    <a:pt x="13" y="0"/>
                    <a:pt x="13" y="0"/>
                  </a:cubicBezTo>
                  <a:cubicBezTo>
                    <a:pt x="11" y="7"/>
                    <a:pt x="11" y="7"/>
                    <a:pt x="11" y="7"/>
                  </a:cubicBezTo>
                  <a:cubicBezTo>
                    <a:pt x="6" y="18"/>
                    <a:pt x="0" y="34"/>
                    <a:pt x="0" y="46"/>
                  </a:cubicBezTo>
                  <a:cubicBezTo>
                    <a:pt x="0" y="51"/>
                    <a:pt x="1" y="58"/>
                    <a:pt x="3" y="69"/>
                  </a:cubicBezTo>
                  <a:lnTo>
                    <a:pt x="5"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7" name="Freeform 172"/>
            <p:cNvSpPr>
              <a:spLocks/>
            </p:cNvSpPr>
            <p:nvPr/>
          </p:nvSpPr>
          <p:spPr bwMode="black">
            <a:xfrm>
              <a:off x="8045450" y="2289175"/>
              <a:ext cx="58738" cy="47625"/>
            </a:xfrm>
            <a:custGeom>
              <a:avLst/>
              <a:gdLst>
                <a:gd name="T0" fmla="*/ 53 w 77"/>
                <a:gd name="T1" fmla="*/ 61 h 64"/>
                <a:gd name="T2" fmla="*/ 60 w 77"/>
                <a:gd name="T3" fmla="*/ 64 h 64"/>
                <a:gd name="T4" fmla="*/ 77 w 77"/>
                <a:gd name="T5" fmla="*/ 34 h 64"/>
                <a:gd name="T6" fmla="*/ 70 w 77"/>
                <a:gd name="T7" fmla="*/ 30 h 64"/>
                <a:gd name="T8" fmla="*/ 23 w 77"/>
                <a:gd name="T9" fmla="*/ 4 h 64"/>
                <a:gd name="T10" fmla="*/ 17 w 77"/>
                <a:gd name="T11" fmla="*/ 0 h 64"/>
                <a:gd name="T12" fmla="*/ 0 w 77"/>
                <a:gd name="T13" fmla="*/ 31 h 64"/>
                <a:gd name="T14" fmla="*/ 6 w 77"/>
                <a:gd name="T15" fmla="*/ 35 h 64"/>
                <a:gd name="T16" fmla="*/ 53 w 77"/>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3" y="61"/>
                  </a:moveTo>
                  <a:cubicBezTo>
                    <a:pt x="60" y="64"/>
                    <a:pt x="60" y="64"/>
                    <a:pt x="60" y="64"/>
                  </a:cubicBezTo>
                  <a:cubicBezTo>
                    <a:pt x="77" y="34"/>
                    <a:pt x="77" y="34"/>
                    <a:pt x="77" y="34"/>
                  </a:cubicBezTo>
                  <a:cubicBezTo>
                    <a:pt x="70" y="30"/>
                    <a:pt x="70" y="30"/>
                    <a:pt x="70" y="30"/>
                  </a:cubicBezTo>
                  <a:cubicBezTo>
                    <a:pt x="54" y="21"/>
                    <a:pt x="39" y="12"/>
                    <a:pt x="23" y="4"/>
                  </a:cubicBezTo>
                  <a:cubicBezTo>
                    <a:pt x="17" y="0"/>
                    <a:pt x="17" y="0"/>
                    <a:pt x="17" y="0"/>
                  </a:cubicBezTo>
                  <a:cubicBezTo>
                    <a:pt x="0" y="31"/>
                    <a:pt x="0" y="31"/>
                    <a:pt x="0" y="31"/>
                  </a:cubicBezTo>
                  <a:cubicBezTo>
                    <a:pt x="6" y="35"/>
                    <a:pt x="6" y="35"/>
                    <a:pt x="6" y="35"/>
                  </a:cubicBezTo>
                  <a:cubicBezTo>
                    <a:pt x="24" y="45"/>
                    <a:pt x="39" y="53"/>
                    <a:pt x="53" y="6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8" name="Freeform 173"/>
            <p:cNvSpPr>
              <a:spLocks/>
            </p:cNvSpPr>
            <p:nvPr/>
          </p:nvSpPr>
          <p:spPr bwMode="black">
            <a:xfrm>
              <a:off x="8251825" y="2411413"/>
              <a:ext cx="58738" cy="50800"/>
            </a:xfrm>
            <a:custGeom>
              <a:avLst/>
              <a:gdLst>
                <a:gd name="T0" fmla="*/ 51 w 77"/>
                <a:gd name="T1" fmla="*/ 63 h 67"/>
                <a:gd name="T2" fmla="*/ 57 w 77"/>
                <a:gd name="T3" fmla="*/ 67 h 67"/>
                <a:gd name="T4" fmla="*/ 77 w 77"/>
                <a:gd name="T5" fmla="*/ 38 h 67"/>
                <a:gd name="T6" fmla="*/ 71 w 77"/>
                <a:gd name="T7" fmla="*/ 34 h 67"/>
                <a:gd name="T8" fmla="*/ 26 w 77"/>
                <a:gd name="T9" fmla="*/ 4 h 67"/>
                <a:gd name="T10" fmla="*/ 19 w 77"/>
                <a:gd name="T11" fmla="*/ 0 h 67"/>
                <a:gd name="T12" fmla="*/ 0 w 77"/>
                <a:gd name="T13" fmla="*/ 29 h 67"/>
                <a:gd name="T14" fmla="*/ 7 w 77"/>
                <a:gd name="T15" fmla="*/ 33 h 67"/>
                <a:gd name="T16" fmla="*/ 51 w 77"/>
                <a:gd name="T17" fmla="*/ 6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7">
                  <a:moveTo>
                    <a:pt x="51" y="63"/>
                  </a:moveTo>
                  <a:cubicBezTo>
                    <a:pt x="57" y="67"/>
                    <a:pt x="57" y="67"/>
                    <a:pt x="57" y="67"/>
                  </a:cubicBezTo>
                  <a:cubicBezTo>
                    <a:pt x="77" y="38"/>
                    <a:pt x="77" y="38"/>
                    <a:pt x="77" y="38"/>
                  </a:cubicBezTo>
                  <a:cubicBezTo>
                    <a:pt x="71" y="34"/>
                    <a:pt x="71" y="34"/>
                    <a:pt x="71" y="34"/>
                  </a:cubicBezTo>
                  <a:cubicBezTo>
                    <a:pt x="58" y="25"/>
                    <a:pt x="42" y="15"/>
                    <a:pt x="26" y="4"/>
                  </a:cubicBezTo>
                  <a:cubicBezTo>
                    <a:pt x="19" y="0"/>
                    <a:pt x="19" y="0"/>
                    <a:pt x="19" y="0"/>
                  </a:cubicBezTo>
                  <a:cubicBezTo>
                    <a:pt x="0" y="29"/>
                    <a:pt x="0" y="29"/>
                    <a:pt x="0" y="29"/>
                  </a:cubicBezTo>
                  <a:cubicBezTo>
                    <a:pt x="7" y="33"/>
                    <a:pt x="7" y="33"/>
                    <a:pt x="7" y="33"/>
                  </a:cubicBezTo>
                  <a:cubicBezTo>
                    <a:pt x="23" y="44"/>
                    <a:pt x="38" y="54"/>
                    <a:pt x="51"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39" name="Freeform 174"/>
            <p:cNvSpPr>
              <a:spLocks/>
            </p:cNvSpPr>
            <p:nvPr/>
          </p:nvSpPr>
          <p:spPr bwMode="black">
            <a:xfrm>
              <a:off x="8185150" y="2368550"/>
              <a:ext cx="57150" cy="49213"/>
            </a:xfrm>
            <a:custGeom>
              <a:avLst/>
              <a:gdLst>
                <a:gd name="T0" fmla="*/ 52 w 77"/>
                <a:gd name="T1" fmla="*/ 62 h 66"/>
                <a:gd name="T2" fmla="*/ 58 w 77"/>
                <a:gd name="T3" fmla="*/ 66 h 66"/>
                <a:gd name="T4" fmla="*/ 77 w 77"/>
                <a:gd name="T5" fmla="*/ 36 h 66"/>
                <a:gd name="T6" fmla="*/ 70 w 77"/>
                <a:gd name="T7" fmla="*/ 32 h 66"/>
                <a:gd name="T8" fmla="*/ 24 w 77"/>
                <a:gd name="T9" fmla="*/ 4 h 66"/>
                <a:gd name="T10" fmla="*/ 18 w 77"/>
                <a:gd name="T11" fmla="*/ 0 h 66"/>
                <a:gd name="T12" fmla="*/ 0 w 77"/>
                <a:gd name="T13" fmla="*/ 31 h 66"/>
                <a:gd name="T14" fmla="*/ 6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8" y="66"/>
                    <a:pt x="58" y="66"/>
                    <a:pt x="58" y="66"/>
                  </a:cubicBezTo>
                  <a:cubicBezTo>
                    <a:pt x="77" y="36"/>
                    <a:pt x="77" y="36"/>
                    <a:pt x="77" y="36"/>
                  </a:cubicBezTo>
                  <a:cubicBezTo>
                    <a:pt x="70" y="32"/>
                    <a:pt x="70" y="32"/>
                    <a:pt x="70" y="32"/>
                  </a:cubicBezTo>
                  <a:cubicBezTo>
                    <a:pt x="56" y="23"/>
                    <a:pt x="41" y="14"/>
                    <a:pt x="24" y="4"/>
                  </a:cubicBezTo>
                  <a:cubicBezTo>
                    <a:pt x="18" y="0"/>
                    <a:pt x="18" y="0"/>
                    <a:pt x="18" y="0"/>
                  </a:cubicBezTo>
                  <a:cubicBezTo>
                    <a:pt x="0" y="31"/>
                    <a:pt x="0" y="31"/>
                    <a:pt x="0" y="31"/>
                  </a:cubicBezTo>
                  <a:cubicBezTo>
                    <a:pt x="6" y="35"/>
                    <a:pt x="6" y="35"/>
                    <a:pt x="6" y="35"/>
                  </a:cubicBezTo>
                  <a:cubicBezTo>
                    <a:pt x="23" y="44"/>
                    <a:pt x="38" y="53"/>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0" name="Freeform 175"/>
            <p:cNvSpPr>
              <a:spLocks/>
            </p:cNvSpPr>
            <p:nvPr/>
          </p:nvSpPr>
          <p:spPr bwMode="black">
            <a:xfrm>
              <a:off x="8356600" y="2528888"/>
              <a:ext cx="33338" cy="55563"/>
            </a:xfrm>
            <a:custGeom>
              <a:avLst/>
              <a:gdLst>
                <a:gd name="T0" fmla="*/ 2 w 44"/>
                <a:gd name="T1" fmla="*/ 15 h 73"/>
                <a:gd name="T2" fmla="*/ 9 w 44"/>
                <a:gd name="T3" fmla="*/ 65 h 73"/>
                <a:gd name="T4" fmla="*/ 9 w 44"/>
                <a:gd name="T5" fmla="*/ 73 h 73"/>
                <a:gd name="T6" fmla="*/ 44 w 44"/>
                <a:gd name="T7" fmla="*/ 70 h 73"/>
                <a:gd name="T8" fmla="*/ 44 w 44"/>
                <a:gd name="T9" fmla="*/ 62 h 73"/>
                <a:gd name="T10" fmla="*/ 36 w 44"/>
                <a:gd name="T11" fmla="*/ 7 h 73"/>
                <a:gd name="T12" fmla="*/ 35 w 44"/>
                <a:gd name="T13" fmla="*/ 0 h 73"/>
                <a:gd name="T14" fmla="*/ 0 w 44"/>
                <a:gd name="T15" fmla="*/ 7 h 73"/>
                <a:gd name="T16" fmla="*/ 2 w 44"/>
                <a:gd name="T17" fmla="*/ 15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73">
                  <a:moveTo>
                    <a:pt x="2" y="15"/>
                  </a:moveTo>
                  <a:cubicBezTo>
                    <a:pt x="5" y="29"/>
                    <a:pt x="7" y="46"/>
                    <a:pt x="9" y="65"/>
                  </a:cubicBezTo>
                  <a:cubicBezTo>
                    <a:pt x="9" y="73"/>
                    <a:pt x="9" y="73"/>
                    <a:pt x="9" y="73"/>
                  </a:cubicBezTo>
                  <a:cubicBezTo>
                    <a:pt x="44" y="70"/>
                    <a:pt x="44" y="70"/>
                    <a:pt x="44" y="70"/>
                  </a:cubicBezTo>
                  <a:cubicBezTo>
                    <a:pt x="44" y="62"/>
                    <a:pt x="44" y="62"/>
                    <a:pt x="44" y="62"/>
                  </a:cubicBezTo>
                  <a:cubicBezTo>
                    <a:pt x="42" y="42"/>
                    <a:pt x="39" y="24"/>
                    <a:pt x="36" y="7"/>
                  </a:cubicBezTo>
                  <a:cubicBezTo>
                    <a:pt x="35" y="0"/>
                    <a:pt x="35" y="0"/>
                    <a:pt x="35" y="0"/>
                  </a:cubicBezTo>
                  <a:cubicBezTo>
                    <a:pt x="0" y="7"/>
                    <a:pt x="0" y="7"/>
                    <a:pt x="0" y="7"/>
                  </a:cubicBezTo>
                  <a:lnTo>
                    <a:pt x="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1" name="Freeform 176"/>
            <p:cNvSpPr>
              <a:spLocks/>
            </p:cNvSpPr>
            <p:nvPr/>
          </p:nvSpPr>
          <p:spPr bwMode="black">
            <a:xfrm>
              <a:off x="8316913" y="2457450"/>
              <a:ext cx="55563" cy="52388"/>
            </a:xfrm>
            <a:custGeom>
              <a:avLst/>
              <a:gdLst>
                <a:gd name="T0" fmla="*/ 38 w 73"/>
                <a:gd name="T1" fmla="*/ 65 h 71"/>
                <a:gd name="T2" fmla="*/ 42 w 73"/>
                <a:gd name="T3" fmla="*/ 71 h 71"/>
                <a:gd name="T4" fmla="*/ 73 w 73"/>
                <a:gd name="T5" fmla="*/ 55 h 71"/>
                <a:gd name="T6" fmla="*/ 69 w 73"/>
                <a:gd name="T7" fmla="*/ 48 h 71"/>
                <a:gd name="T8" fmla="*/ 28 w 73"/>
                <a:gd name="T9" fmla="*/ 5 h 71"/>
                <a:gd name="T10" fmla="*/ 22 w 73"/>
                <a:gd name="T11" fmla="*/ 0 h 71"/>
                <a:gd name="T12" fmla="*/ 0 w 73"/>
                <a:gd name="T13" fmla="*/ 28 h 71"/>
                <a:gd name="T14" fmla="*/ 6 w 73"/>
                <a:gd name="T15" fmla="*/ 33 h 71"/>
                <a:gd name="T16" fmla="*/ 38 w 73"/>
                <a:gd name="T17" fmla="*/ 6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3" h="71">
                  <a:moveTo>
                    <a:pt x="38" y="65"/>
                  </a:moveTo>
                  <a:cubicBezTo>
                    <a:pt x="42" y="71"/>
                    <a:pt x="42" y="71"/>
                    <a:pt x="42" y="71"/>
                  </a:cubicBezTo>
                  <a:cubicBezTo>
                    <a:pt x="73" y="55"/>
                    <a:pt x="73" y="55"/>
                    <a:pt x="73" y="55"/>
                  </a:cubicBezTo>
                  <a:cubicBezTo>
                    <a:pt x="69" y="48"/>
                    <a:pt x="69" y="48"/>
                    <a:pt x="69" y="48"/>
                  </a:cubicBezTo>
                  <a:cubicBezTo>
                    <a:pt x="63" y="36"/>
                    <a:pt x="50" y="23"/>
                    <a:pt x="28" y="5"/>
                  </a:cubicBezTo>
                  <a:cubicBezTo>
                    <a:pt x="22" y="0"/>
                    <a:pt x="22" y="0"/>
                    <a:pt x="22" y="0"/>
                  </a:cubicBezTo>
                  <a:cubicBezTo>
                    <a:pt x="0" y="28"/>
                    <a:pt x="0" y="28"/>
                    <a:pt x="0" y="28"/>
                  </a:cubicBezTo>
                  <a:cubicBezTo>
                    <a:pt x="6" y="33"/>
                    <a:pt x="6" y="33"/>
                    <a:pt x="6" y="33"/>
                  </a:cubicBezTo>
                  <a:cubicBezTo>
                    <a:pt x="30" y="52"/>
                    <a:pt x="37" y="62"/>
                    <a:pt x="38"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2" name="Freeform 177"/>
            <p:cNvSpPr>
              <a:spLocks/>
            </p:cNvSpPr>
            <p:nvPr/>
          </p:nvSpPr>
          <p:spPr bwMode="black">
            <a:xfrm>
              <a:off x="8115300" y="2328863"/>
              <a:ext cx="58738" cy="47625"/>
            </a:xfrm>
            <a:custGeom>
              <a:avLst/>
              <a:gdLst>
                <a:gd name="T0" fmla="*/ 52 w 77"/>
                <a:gd name="T1" fmla="*/ 60 h 64"/>
                <a:gd name="T2" fmla="*/ 59 w 77"/>
                <a:gd name="T3" fmla="*/ 64 h 64"/>
                <a:gd name="T4" fmla="*/ 77 w 77"/>
                <a:gd name="T5" fmla="*/ 34 h 64"/>
                <a:gd name="T6" fmla="*/ 70 w 77"/>
                <a:gd name="T7" fmla="*/ 30 h 64"/>
                <a:gd name="T8" fmla="*/ 24 w 77"/>
                <a:gd name="T9" fmla="*/ 3 h 64"/>
                <a:gd name="T10" fmla="*/ 17 w 77"/>
                <a:gd name="T11" fmla="*/ 0 h 64"/>
                <a:gd name="T12" fmla="*/ 0 w 77"/>
                <a:gd name="T13" fmla="*/ 30 h 64"/>
                <a:gd name="T14" fmla="*/ 6 w 77"/>
                <a:gd name="T15" fmla="*/ 34 h 64"/>
                <a:gd name="T16" fmla="*/ 52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2" y="60"/>
                  </a:moveTo>
                  <a:cubicBezTo>
                    <a:pt x="59" y="64"/>
                    <a:pt x="59" y="64"/>
                    <a:pt x="59" y="64"/>
                  </a:cubicBezTo>
                  <a:cubicBezTo>
                    <a:pt x="77" y="34"/>
                    <a:pt x="77" y="34"/>
                    <a:pt x="77" y="34"/>
                  </a:cubicBezTo>
                  <a:cubicBezTo>
                    <a:pt x="70" y="30"/>
                    <a:pt x="70" y="30"/>
                    <a:pt x="70" y="30"/>
                  </a:cubicBezTo>
                  <a:cubicBezTo>
                    <a:pt x="55" y="22"/>
                    <a:pt x="40" y="13"/>
                    <a:pt x="24" y="3"/>
                  </a:cubicBezTo>
                  <a:cubicBezTo>
                    <a:pt x="17" y="0"/>
                    <a:pt x="17" y="0"/>
                    <a:pt x="17" y="0"/>
                  </a:cubicBezTo>
                  <a:cubicBezTo>
                    <a:pt x="0" y="30"/>
                    <a:pt x="0" y="30"/>
                    <a:pt x="0" y="30"/>
                  </a:cubicBezTo>
                  <a:cubicBezTo>
                    <a:pt x="6" y="34"/>
                    <a:pt x="6" y="34"/>
                    <a:pt x="6" y="34"/>
                  </a:cubicBezTo>
                  <a:cubicBezTo>
                    <a:pt x="22" y="43"/>
                    <a:pt x="38" y="52"/>
                    <a:pt x="52"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3" name="Freeform 178"/>
            <p:cNvSpPr>
              <a:spLocks/>
            </p:cNvSpPr>
            <p:nvPr/>
          </p:nvSpPr>
          <p:spPr bwMode="black">
            <a:xfrm>
              <a:off x="7821613" y="2162175"/>
              <a:ext cx="58738" cy="49213"/>
            </a:xfrm>
            <a:custGeom>
              <a:avLst/>
              <a:gdLst>
                <a:gd name="T0" fmla="*/ 52 w 77"/>
                <a:gd name="T1" fmla="*/ 62 h 66"/>
                <a:gd name="T2" fmla="*/ 59 w 77"/>
                <a:gd name="T3" fmla="*/ 66 h 66"/>
                <a:gd name="T4" fmla="*/ 77 w 77"/>
                <a:gd name="T5" fmla="*/ 36 h 66"/>
                <a:gd name="T6" fmla="*/ 71 w 77"/>
                <a:gd name="T7" fmla="*/ 32 h 66"/>
                <a:gd name="T8" fmla="*/ 24 w 77"/>
                <a:gd name="T9" fmla="*/ 4 h 66"/>
                <a:gd name="T10" fmla="*/ 18 w 77"/>
                <a:gd name="T11" fmla="*/ 0 h 66"/>
                <a:gd name="T12" fmla="*/ 0 w 77"/>
                <a:gd name="T13" fmla="*/ 31 h 66"/>
                <a:gd name="T14" fmla="*/ 7 w 77"/>
                <a:gd name="T15" fmla="*/ 35 h 66"/>
                <a:gd name="T16" fmla="*/ 52 w 77"/>
                <a:gd name="T17" fmla="*/ 62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62"/>
                  </a:moveTo>
                  <a:cubicBezTo>
                    <a:pt x="59" y="66"/>
                    <a:pt x="59" y="66"/>
                    <a:pt x="59" y="66"/>
                  </a:cubicBezTo>
                  <a:cubicBezTo>
                    <a:pt x="77" y="36"/>
                    <a:pt x="77" y="36"/>
                    <a:pt x="77" y="36"/>
                  </a:cubicBezTo>
                  <a:cubicBezTo>
                    <a:pt x="71" y="32"/>
                    <a:pt x="71" y="32"/>
                    <a:pt x="71" y="32"/>
                  </a:cubicBezTo>
                  <a:cubicBezTo>
                    <a:pt x="54" y="21"/>
                    <a:pt x="39" y="12"/>
                    <a:pt x="24" y="4"/>
                  </a:cubicBezTo>
                  <a:cubicBezTo>
                    <a:pt x="18" y="0"/>
                    <a:pt x="18" y="0"/>
                    <a:pt x="18" y="0"/>
                  </a:cubicBezTo>
                  <a:cubicBezTo>
                    <a:pt x="0" y="31"/>
                    <a:pt x="0" y="31"/>
                    <a:pt x="0" y="31"/>
                  </a:cubicBezTo>
                  <a:cubicBezTo>
                    <a:pt x="7" y="35"/>
                    <a:pt x="7" y="35"/>
                    <a:pt x="7" y="35"/>
                  </a:cubicBezTo>
                  <a:cubicBezTo>
                    <a:pt x="21" y="42"/>
                    <a:pt x="36" y="51"/>
                    <a:pt x="52"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4" name="Freeform 179"/>
            <p:cNvSpPr>
              <a:spLocks/>
            </p:cNvSpPr>
            <p:nvPr/>
          </p:nvSpPr>
          <p:spPr bwMode="black">
            <a:xfrm>
              <a:off x="7754938" y="2133600"/>
              <a:ext cx="53975" cy="39688"/>
            </a:xfrm>
            <a:custGeom>
              <a:avLst/>
              <a:gdLst>
                <a:gd name="T0" fmla="*/ 10 w 73"/>
                <a:gd name="T1" fmla="*/ 35 h 52"/>
                <a:gd name="T2" fmla="*/ 15 w 73"/>
                <a:gd name="T3" fmla="*/ 35 h 52"/>
                <a:gd name="T4" fmla="*/ 51 w 73"/>
                <a:gd name="T5" fmla="*/ 48 h 52"/>
                <a:gd name="T6" fmla="*/ 58 w 73"/>
                <a:gd name="T7" fmla="*/ 52 h 52"/>
                <a:gd name="T8" fmla="*/ 73 w 73"/>
                <a:gd name="T9" fmla="*/ 20 h 52"/>
                <a:gd name="T10" fmla="*/ 66 w 73"/>
                <a:gd name="T11" fmla="*/ 17 h 52"/>
                <a:gd name="T12" fmla="*/ 19 w 73"/>
                <a:gd name="T13" fmla="*/ 0 h 52"/>
                <a:gd name="T14" fmla="*/ 10 w 73"/>
                <a:gd name="T15" fmla="*/ 0 h 52"/>
                <a:gd name="T16" fmla="*/ 10 w 73"/>
                <a:gd name="T17" fmla="*/ 0 h 52"/>
                <a:gd name="T18" fmla="*/ 0 w 73"/>
                <a:gd name="T19" fmla="*/ 0 h 52"/>
                <a:gd name="T20" fmla="*/ 1 w 73"/>
                <a:gd name="T21" fmla="*/ 35 h 52"/>
                <a:gd name="T22" fmla="*/ 10 w 73"/>
                <a:gd name="T23" fmla="*/ 35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3" h="52">
                  <a:moveTo>
                    <a:pt x="10" y="35"/>
                  </a:moveTo>
                  <a:cubicBezTo>
                    <a:pt x="11" y="35"/>
                    <a:pt x="13" y="35"/>
                    <a:pt x="15" y="35"/>
                  </a:cubicBezTo>
                  <a:cubicBezTo>
                    <a:pt x="19" y="36"/>
                    <a:pt x="30" y="38"/>
                    <a:pt x="51" y="48"/>
                  </a:cubicBezTo>
                  <a:cubicBezTo>
                    <a:pt x="58" y="52"/>
                    <a:pt x="58" y="52"/>
                    <a:pt x="58" y="52"/>
                  </a:cubicBezTo>
                  <a:cubicBezTo>
                    <a:pt x="73" y="20"/>
                    <a:pt x="73" y="20"/>
                    <a:pt x="73" y="20"/>
                  </a:cubicBezTo>
                  <a:cubicBezTo>
                    <a:pt x="66" y="17"/>
                    <a:pt x="66" y="17"/>
                    <a:pt x="66" y="17"/>
                  </a:cubicBezTo>
                  <a:cubicBezTo>
                    <a:pt x="46" y="7"/>
                    <a:pt x="31" y="2"/>
                    <a:pt x="19" y="0"/>
                  </a:cubicBezTo>
                  <a:cubicBezTo>
                    <a:pt x="16" y="0"/>
                    <a:pt x="13" y="0"/>
                    <a:pt x="10" y="0"/>
                  </a:cubicBezTo>
                  <a:cubicBezTo>
                    <a:pt x="10" y="0"/>
                    <a:pt x="10" y="0"/>
                    <a:pt x="10" y="0"/>
                  </a:cubicBezTo>
                  <a:cubicBezTo>
                    <a:pt x="0" y="0"/>
                    <a:pt x="0" y="0"/>
                    <a:pt x="0" y="0"/>
                  </a:cubicBezTo>
                  <a:cubicBezTo>
                    <a:pt x="1" y="35"/>
                    <a:pt x="1" y="35"/>
                    <a:pt x="1" y="35"/>
                  </a:cubicBezTo>
                  <a:lnTo>
                    <a:pt x="10" y="3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5" name="Freeform 180"/>
            <p:cNvSpPr>
              <a:spLocks/>
            </p:cNvSpPr>
            <p:nvPr/>
          </p:nvSpPr>
          <p:spPr bwMode="black">
            <a:xfrm>
              <a:off x="7677150" y="2144713"/>
              <a:ext cx="57150" cy="49213"/>
            </a:xfrm>
            <a:custGeom>
              <a:avLst/>
              <a:gdLst>
                <a:gd name="T0" fmla="*/ 27 w 76"/>
                <a:gd name="T1" fmla="*/ 61 h 66"/>
                <a:gd name="T2" fmla="*/ 69 w 76"/>
                <a:gd name="T3" fmla="*/ 35 h 66"/>
                <a:gd name="T4" fmla="*/ 76 w 76"/>
                <a:gd name="T5" fmla="*/ 31 h 66"/>
                <a:gd name="T6" fmla="*/ 60 w 76"/>
                <a:gd name="T7" fmla="*/ 0 h 66"/>
                <a:gd name="T8" fmla="*/ 53 w 76"/>
                <a:gd name="T9" fmla="*/ 3 h 66"/>
                <a:gd name="T10" fmla="*/ 6 w 76"/>
                <a:gd name="T11" fmla="*/ 33 h 66"/>
                <a:gd name="T12" fmla="*/ 0 w 76"/>
                <a:gd name="T13" fmla="*/ 38 h 66"/>
                <a:gd name="T14" fmla="*/ 21 w 76"/>
                <a:gd name="T15" fmla="*/ 66 h 66"/>
                <a:gd name="T16" fmla="*/ 27 w 76"/>
                <a:gd name="T17" fmla="*/ 6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6">
                  <a:moveTo>
                    <a:pt x="27" y="61"/>
                  </a:moveTo>
                  <a:cubicBezTo>
                    <a:pt x="37" y="54"/>
                    <a:pt x="52" y="43"/>
                    <a:pt x="69" y="35"/>
                  </a:cubicBezTo>
                  <a:cubicBezTo>
                    <a:pt x="76" y="31"/>
                    <a:pt x="76" y="31"/>
                    <a:pt x="76" y="31"/>
                  </a:cubicBezTo>
                  <a:cubicBezTo>
                    <a:pt x="60" y="0"/>
                    <a:pt x="60" y="0"/>
                    <a:pt x="60" y="0"/>
                  </a:cubicBezTo>
                  <a:cubicBezTo>
                    <a:pt x="53" y="3"/>
                    <a:pt x="53" y="3"/>
                    <a:pt x="53" y="3"/>
                  </a:cubicBezTo>
                  <a:cubicBezTo>
                    <a:pt x="34" y="13"/>
                    <a:pt x="17" y="25"/>
                    <a:pt x="6" y="33"/>
                  </a:cubicBezTo>
                  <a:cubicBezTo>
                    <a:pt x="0" y="38"/>
                    <a:pt x="0" y="38"/>
                    <a:pt x="0" y="38"/>
                  </a:cubicBezTo>
                  <a:cubicBezTo>
                    <a:pt x="21" y="66"/>
                    <a:pt x="21" y="66"/>
                    <a:pt x="21" y="66"/>
                  </a:cubicBezTo>
                  <a:lnTo>
                    <a:pt x="27"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6" name="Freeform 181"/>
            <p:cNvSpPr>
              <a:spLocks/>
            </p:cNvSpPr>
            <p:nvPr/>
          </p:nvSpPr>
          <p:spPr bwMode="black">
            <a:xfrm>
              <a:off x="7026275" y="2797175"/>
              <a:ext cx="57150" cy="49213"/>
            </a:xfrm>
            <a:custGeom>
              <a:avLst/>
              <a:gdLst>
                <a:gd name="T0" fmla="*/ 31 w 76"/>
                <a:gd name="T1" fmla="*/ 5 h 67"/>
                <a:gd name="T2" fmla="*/ 26 w 76"/>
                <a:gd name="T3" fmla="*/ 0 h 67"/>
                <a:gd name="T4" fmla="*/ 0 w 76"/>
                <a:gd name="T5" fmla="*/ 23 h 67"/>
                <a:gd name="T6" fmla="*/ 5 w 76"/>
                <a:gd name="T7" fmla="*/ 29 h 67"/>
                <a:gd name="T8" fmla="*/ 53 w 76"/>
                <a:gd name="T9" fmla="*/ 64 h 67"/>
                <a:gd name="T10" fmla="*/ 59 w 76"/>
                <a:gd name="T11" fmla="*/ 67 h 67"/>
                <a:gd name="T12" fmla="*/ 76 w 76"/>
                <a:gd name="T13" fmla="*/ 36 h 67"/>
                <a:gd name="T14" fmla="*/ 69 w 76"/>
                <a:gd name="T15" fmla="*/ 33 h 67"/>
                <a:gd name="T16" fmla="*/ 31 w 76"/>
                <a:gd name="T17"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7">
                  <a:moveTo>
                    <a:pt x="31" y="5"/>
                  </a:moveTo>
                  <a:cubicBezTo>
                    <a:pt x="26" y="0"/>
                    <a:pt x="26" y="0"/>
                    <a:pt x="26" y="0"/>
                  </a:cubicBezTo>
                  <a:cubicBezTo>
                    <a:pt x="0" y="23"/>
                    <a:pt x="0" y="23"/>
                    <a:pt x="0" y="23"/>
                  </a:cubicBezTo>
                  <a:cubicBezTo>
                    <a:pt x="5" y="29"/>
                    <a:pt x="5" y="29"/>
                    <a:pt x="5" y="29"/>
                  </a:cubicBezTo>
                  <a:cubicBezTo>
                    <a:pt x="18" y="43"/>
                    <a:pt x="38" y="56"/>
                    <a:pt x="53" y="64"/>
                  </a:cubicBezTo>
                  <a:cubicBezTo>
                    <a:pt x="59" y="67"/>
                    <a:pt x="59" y="67"/>
                    <a:pt x="59" y="67"/>
                  </a:cubicBezTo>
                  <a:cubicBezTo>
                    <a:pt x="76" y="36"/>
                    <a:pt x="76" y="36"/>
                    <a:pt x="76" y="36"/>
                  </a:cubicBezTo>
                  <a:cubicBezTo>
                    <a:pt x="69" y="33"/>
                    <a:pt x="69" y="33"/>
                    <a:pt x="69" y="33"/>
                  </a:cubicBezTo>
                  <a:cubicBezTo>
                    <a:pt x="52" y="23"/>
                    <a:pt x="38" y="14"/>
                    <a:pt x="31"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7" name="Freeform 182"/>
            <p:cNvSpPr>
              <a:spLocks/>
            </p:cNvSpPr>
            <p:nvPr/>
          </p:nvSpPr>
          <p:spPr bwMode="black">
            <a:xfrm>
              <a:off x="7975600" y="2251075"/>
              <a:ext cx="57150" cy="47625"/>
            </a:xfrm>
            <a:custGeom>
              <a:avLst/>
              <a:gdLst>
                <a:gd name="T0" fmla="*/ 54 w 77"/>
                <a:gd name="T1" fmla="*/ 60 h 64"/>
                <a:gd name="T2" fmla="*/ 60 w 77"/>
                <a:gd name="T3" fmla="*/ 64 h 64"/>
                <a:gd name="T4" fmla="*/ 77 w 77"/>
                <a:gd name="T5" fmla="*/ 33 h 64"/>
                <a:gd name="T6" fmla="*/ 71 w 77"/>
                <a:gd name="T7" fmla="*/ 29 h 64"/>
                <a:gd name="T8" fmla="*/ 23 w 77"/>
                <a:gd name="T9" fmla="*/ 4 h 64"/>
                <a:gd name="T10" fmla="*/ 17 w 77"/>
                <a:gd name="T11" fmla="*/ 0 h 64"/>
                <a:gd name="T12" fmla="*/ 0 w 77"/>
                <a:gd name="T13" fmla="*/ 31 h 64"/>
                <a:gd name="T14" fmla="*/ 7 w 77"/>
                <a:gd name="T15" fmla="*/ 35 h 64"/>
                <a:gd name="T16" fmla="*/ 54 w 77"/>
                <a:gd name="T17" fmla="*/ 60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54" y="60"/>
                  </a:moveTo>
                  <a:cubicBezTo>
                    <a:pt x="60" y="64"/>
                    <a:pt x="60" y="64"/>
                    <a:pt x="60" y="64"/>
                  </a:cubicBezTo>
                  <a:cubicBezTo>
                    <a:pt x="77" y="33"/>
                    <a:pt x="77" y="33"/>
                    <a:pt x="77" y="33"/>
                  </a:cubicBezTo>
                  <a:cubicBezTo>
                    <a:pt x="71" y="29"/>
                    <a:pt x="71" y="29"/>
                    <a:pt x="71" y="29"/>
                  </a:cubicBezTo>
                  <a:cubicBezTo>
                    <a:pt x="54" y="20"/>
                    <a:pt x="38" y="12"/>
                    <a:pt x="23" y="4"/>
                  </a:cubicBezTo>
                  <a:cubicBezTo>
                    <a:pt x="17" y="0"/>
                    <a:pt x="17" y="0"/>
                    <a:pt x="17" y="0"/>
                  </a:cubicBezTo>
                  <a:cubicBezTo>
                    <a:pt x="0" y="31"/>
                    <a:pt x="0" y="31"/>
                    <a:pt x="0" y="31"/>
                  </a:cubicBezTo>
                  <a:cubicBezTo>
                    <a:pt x="7" y="35"/>
                    <a:pt x="7" y="35"/>
                    <a:pt x="7" y="35"/>
                  </a:cubicBezTo>
                  <a:cubicBezTo>
                    <a:pt x="21" y="43"/>
                    <a:pt x="37" y="51"/>
                    <a:pt x="54" y="6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8" name="Freeform 183"/>
            <p:cNvSpPr>
              <a:spLocks/>
            </p:cNvSpPr>
            <p:nvPr/>
          </p:nvSpPr>
          <p:spPr bwMode="black">
            <a:xfrm>
              <a:off x="7889875" y="2203450"/>
              <a:ext cx="73025" cy="57150"/>
            </a:xfrm>
            <a:custGeom>
              <a:avLst/>
              <a:gdLst>
                <a:gd name="T0" fmla="*/ 21 w 97"/>
                <a:gd name="T1" fmla="*/ 44 h 76"/>
                <a:gd name="T2" fmla="*/ 26 w 97"/>
                <a:gd name="T3" fmla="*/ 47 h 76"/>
                <a:gd name="T4" fmla="*/ 27 w 97"/>
                <a:gd name="T5" fmla="*/ 48 h 76"/>
                <a:gd name="T6" fmla="*/ 74 w 97"/>
                <a:gd name="T7" fmla="*/ 73 h 76"/>
                <a:gd name="T8" fmla="*/ 80 w 97"/>
                <a:gd name="T9" fmla="*/ 76 h 76"/>
                <a:gd name="T10" fmla="*/ 97 w 97"/>
                <a:gd name="T11" fmla="*/ 45 h 76"/>
                <a:gd name="T12" fmla="*/ 90 w 97"/>
                <a:gd name="T13" fmla="*/ 41 h 76"/>
                <a:gd name="T14" fmla="*/ 44 w 97"/>
                <a:gd name="T15" fmla="*/ 17 h 76"/>
                <a:gd name="T16" fmla="*/ 44 w 97"/>
                <a:gd name="T17" fmla="*/ 17 h 76"/>
                <a:gd name="T18" fmla="*/ 25 w 97"/>
                <a:gd name="T19" fmla="*/ 5 h 76"/>
                <a:gd name="T20" fmla="*/ 19 w 97"/>
                <a:gd name="T21" fmla="*/ 0 h 76"/>
                <a:gd name="T22" fmla="*/ 0 w 97"/>
                <a:gd name="T23" fmla="*/ 30 h 76"/>
                <a:gd name="T24" fmla="*/ 6 w 97"/>
                <a:gd name="T25" fmla="*/ 34 h 76"/>
                <a:gd name="T26" fmla="*/ 21 w 97"/>
                <a:gd name="T27" fmla="*/ 44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7" h="76">
                  <a:moveTo>
                    <a:pt x="21" y="44"/>
                  </a:moveTo>
                  <a:cubicBezTo>
                    <a:pt x="24" y="46"/>
                    <a:pt x="26" y="47"/>
                    <a:pt x="26" y="47"/>
                  </a:cubicBezTo>
                  <a:cubicBezTo>
                    <a:pt x="27" y="48"/>
                    <a:pt x="27" y="48"/>
                    <a:pt x="27" y="48"/>
                  </a:cubicBezTo>
                  <a:cubicBezTo>
                    <a:pt x="29" y="49"/>
                    <a:pt x="46" y="58"/>
                    <a:pt x="74" y="73"/>
                  </a:cubicBezTo>
                  <a:cubicBezTo>
                    <a:pt x="80" y="76"/>
                    <a:pt x="80" y="76"/>
                    <a:pt x="80" y="76"/>
                  </a:cubicBezTo>
                  <a:cubicBezTo>
                    <a:pt x="97" y="45"/>
                    <a:pt x="97" y="45"/>
                    <a:pt x="97" y="45"/>
                  </a:cubicBezTo>
                  <a:cubicBezTo>
                    <a:pt x="90" y="41"/>
                    <a:pt x="90" y="41"/>
                    <a:pt x="90" y="41"/>
                  </a:cubicBezTo>
                  <a:cubicBezTo>
                    <a:pt x="60" y="26"/>
                    <a:pt x="49" y="20"/>
                    <a:pt x="44" y="17"/>
                  </a:cubicBezTo>
                  <a:cubicBezTo>
                    <a:pt x="44" y="17"/>
                    <a:pt x="44" y="17"/>
                    <a:pt x="44" y="17"/>
                  </a:cubicBezTo>
                  <a:cubicBezTo>
                    <a:pt x="44" y="17"/>
                    <a:pt x="37" y="12"/>
                    <a:pt x="25" y="5"/>
                  </a:cubicBezTo>
                  <a:cubicBezTo>
                    <a:pt x="19" y="0"/>
                    <a:pt x="19" y="0"/>
                    <a:pt x="19" y="0"/>
                  </a:cubicBezTo>
                  <a:cubicBezTo>
                    <a:pt x="0" y="30"/>
                    <a:pt x="0" y="30"/>
                    <a:pt x="0" y="30"/>
                  </a:cubicBezTo>
                  <a:cubicBezTo>
                    <a:pt x="6" y="34"/>
                    <a:pt x="6" y="34"/>
                    <a:pt x="6" y="34"/>
                  </a:cubicBezTo>
                  <a:cubicBezTo>
                    <a:pt x="12" y="38"/>
                    <a:pt x="18" y="42"/>
                    <a:pt x="21" y="4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49" name="Freeform 184"/>
            <p:cNvSpPr>
              <a:spLocks/>
            </p:cNvSpPr>
            <p:nvPr/>
          </p:nvSpPr>
          <p:spPr bwMode="black">
            <a:xfrm>
              <a:off x="7259638" y="2378075"/>
              <a:ext cx="57150" cy="47625"/>
            </a:xfrm>
            <a:custGeom>
              <a:avLst/>
              <a:gdLst>
                <a:gd name="T0" fmla="*/ 36 w 36"/>
                <a:gd name="T1" fmla="*/ 15 h 30"/>
                <a:gd name="T2" fmla="*/ 28 w 36"/>
                <a:gd name="T3" fmla="*/ 0 h 30"/>
                <a:gd name="T4" fmla="*/ 0 w 36"/>
                <a:gd name="T5" fmla="*/ 16 h 30"/>
                <a:gd name="T6" fmla="*/ 8 w 36"/>
                <a:gd name="T7" fmla="*/ 30 h 30"/>
                <a:gd name="T8" fmla="*/ 36 w 36"/>
                <a:gd name="T9" fmla="*/ 15 h 30"/>
              </a:gdLst>
              <a:ahLst/>
              <a:cxnLst>
                <a:cxn ang="0">
                  <a:pos x="T0" y="T1"/>
                </a:cxn>
                <a:cxn ang="0">
                  <a:pos x="T2" y="T3"/>
                </a:cxn>
                <a:cxn ang="0">
                  <a:pos x="T4" y="T5"/>
                </a:cxn>
                <a:cxn ang="0">
                  <a:pos x="T6" y="T7"/>
                </a:cxn>
                <a:cxn ang="0">
                  <a:pos x="T8" y="T9"/>
                </a:cxn>
              </a:cxnLst>
              <a:rect l="0" t="0" r="r" b="b"/>
              <a:pathLst>
                <a:path w="36" h="30">
                  <a:moveTo>
                    <a:pt x="36" y="15"/>
                  </a:moveTo>
                  <a:lnTo>
                    <a:pt x="28" y="0"/>
                  </a:lnTo>
                  <a:lnTo>
                    <a:pt x="0" y="16"/>
                  </a:lnTo>
                  <a:lnTo>
                    <a:pt x="8" y="30"/>
                  </a:lnTo>
                  <a:lnTo>
                    <a:pt x="36"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0" name="Freeform 185"/>
            <p:cNvSpPr>
              <a:spLocks/>
            </p:cNvSpPr>
            <p:nvPr/>
          </p:nvSpPr>
          <p:spPr bwMode="black">
            <a:xfrm>
              <a:off x="8091488" y="2879725"/>
              <a:ext cx="57150" cy="47625"/>
            </a:xfrm>
            <a:custGeom>
              <a:avLst/>
              <a:gdLst>
                <a:gd name="T0" fmla="*/ 0 w 36"/>
                <a:gd name="T1" fmla="*/ 16 h 30"/>
                <a:gd name="T2" fmla="*/ 8 w 36"/>
                <a:gd name="T3" fmla="*/ 30 h 30"/>
                <a:gd name="T4" fmla="*/ 36 w 36"/>
                <a:gd name="T5" fmla="*/ 14 h 30"/>
                <a:gd name="T6" fmla="*/ 28 w 36"/>
                <a:gd name="T7" fmla="*/ 0 h 30"/>
                <a:gd name="T8" fmla="*/ 0 w 36"/>
                <a:gd name="T9" fmla="*/ 16 h 30"/>
              </a:gdLst>
              <a:ahLst/>
              <a:cxnLst>
                <a:cxn ang="0">
                  <a:pos x="T0" y="T1"/>
                </a:cxn>
                <a:cxn ang="0">
                  <a:pos x="T2" y="T3"/>
                </a:cxn>
                <a:cxn ang="0">
                  <a:pos x="T4" y="T5"/>
                </a:cxn>
                <a:cxn ang="0">
                  <a:pos x="T6" y="T7"/>
                </a:cxn>
                <a:cxn ang="0">
                  <a:pos x="T8" y="T9"/>
                </a:cxn>
              </a:cxnLst>
              <a:rect l="0" t="0" r="r" b="b"/>
              <a:pathLst>
                <a:path w="36" h="30">
                  <a:moveTo>
                    <a:pt x="0" y="16"/>
                  </a:moveTo>
                  <a:lnTo>
                    <a:pt x="8" y="30"/>
                  </a:lnTo>
                  <a:lnTo>
                    <a:pt x="36"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1" name="Freeform 186"/>
            <p:cNvSpPr>
              <a:spLocks/>
            </p:cNvSpPr>
            <p:nvPr/>
          </p:nvSpPr>
          <p:spPr bwMode="black">
            <a:xfrm>
              <a:off x="7953375" y="2960688"/>
              <a:ext cx="57150" cy="49213"/>
            </a:xfrm>
            <a:custGeom>
              <a:avLst/>
              <a:gdLst>
                <a:gd name="T0" fmla="*/ 52 w 77"/>
                <a:gd name="T1" fmla="*/ 4 h 66"/>
                <a:gd name="T2" fmla="*/ 6 w 77"/>
                <a:gd name="T3" fmla="*/ 32 h 66"/>
                <a:gd name="T4" fmla="*/ 0 w 77"/>
                <a:gd name="T5" fmla="*/ 36 h 66"/>
                <a:gd name="T6" fmla="*/ 18 w 77"/>
                <a:gd name="T7" fmla="*/ 66 h 66"/>
                <a:gd name="T8" fmla="*/ 24 w 77"/>
                <a:gd name="T9" fmla="*/ 62 h 66"/>
                <a:gd name="T10" fmla="*/ 70 w 77"/>
                <a:gd name="T11" fmla="*/ 34 h 66"/>
                <a:gd name="T12" fmla="*/ 77 w 77"/>
                <a:gd name="T13" fmla="*/ 31 h 66"/>
                <a:gd name="T14" fmla="*/ 59 w 77"/>
                <a:gd name="T15" fmla="*/ 0 h 66"/>
                <a:gd name="T16" fmla="*/ 52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2" y="4"/>
                  </a:moveTo>
                  <a:cubicBezTo>
                    <a:pt x="35" y="14"/>
                    <a:pt x="20" y="23"/>
                    <a:pt x="6" y="32"/>
                  </a:cubicBezTo>
                  <a:cubicBezTo>
                    <a:pt x="0" y="36"/>
                    <a:pt x="0" y="36"/>
                    <a:pt x="0" y="36"/>
                  </a:cubicBezTo>
                  <a:cubicBezTo>
                    <a:pt x="18" y="66"/>
                    <a:pt x="18" y="66"/>
                    <a:pt x="18" y="66"/>
                  </a:cubicBezTo>
                  <a:cubicBezTo>
                    <a:pt x="24" y="62"/>
                    <a:pt x="24" y="62"/>
                    <a:pt x="24" y="62"/>
                  </a:cubicBezTo>
                  <a:cubicBezTo>
                    <a:pt x="39" y="53"/>
                    <a:pt x="54"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2" name="Freeform 187"/>
            <p:cNvSpPr>
              <a:spLocks/>
            </p:cNvSpPr>
            <p:nvPr/>
          </p:nvSpPr>
          <p:spPr bwMode="black">
            <a:xfrm>
              <a:off x="8021638" y="2919413"/>
              <a:ext cx="58738" cy="49213"/>
            </a:xfrm>
            <a:custGeom>
              <a:avLst/>
              <a:gdLst>
                <a:gd name="T0" fmla="*/ 52 w 77"/>
                <a:gd name="T1" fmla="*/ 4 h 65"/>
                <a:gd name="T2" fmla="*/ 6 w 77"/>
                <a:gd name="T3" fmla="*/ 31 h 65"/>
                <a:gd name="T4" fmla="*/ 0 w 77"/>
                <a:gd name="T5" fmla="*/ 35 h 65"/>
                <a:gd name="T6" fmla="*/ 17 w 77"/>
                <a:gd name="T7" fmla="*/ 65 h 65"/>
                <a:gd name="T8" fmla="*/ 24 w 77"/>
                <a:gd name="T9" fmla="*/ 61 h 65"/>
                <a:gd name="T10" fmla="*/ 70 w 77"/>
                <a:gd name="T11" fmla="*/ 34 h 65"/>
                <a:gd name="T12" fmla="*/ 77 w 77"/>
                <a:gd name="T13" fmla="*/ 31 h 65"/>
                <a:gd name="T14" fmla="*/ 59 w 77"/>
                <a:gd name="T15" fmla="*/ 0 h 65"/>
                <a:gd name="T16" fmla="*/ 52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52" y="4"/>
                  </a:moveTo>
                  <a:cubicBezTo>
                    <a:pt x="37" y="13"/>
                    <a:pt x="21" y="22"/>
                    <a:pt x="6" y="31"/>
                  </a:cubicBezTo>
                  <a:cubicBezTo>
                    <a:pt x="0" y="35"/>
                    <a:pt x="0" y="35"/>
                    <a:pt x="0" y="35"/>
                  </a:cubicBezTo>
                  <a:cubicBezTo>
                    <a:pt x="17" y="65"/>
                    <a:pt x="17" y="65"/>
                    <a:pt x="17" y="65"/>
                  </a:cubicBezTo>
                  <a:cubicBezTo>
                    <a:pt x="24" y="61"/>
                    <a:pt x="24" y="61"/>
                    <a:pt x="24" y="61"/>
                  </a:cubicBezTo>
                  <a:cubicBezTo>
                    <a:pt x="39" y="52"/>
                    <a:pt x="55" y="44"/>
                    <a:pt x="70" y="34"/>
                  </a:cubicBezTo>
                  <a:cubicBezTo>
                    <a:pt x="77" y="31"/>
                    <a:pt x="77" y="31"/>
                    <a:pt x="77" y="31"/>
                  </a:cubicBezTo>
                  <a:cubicBezTo>
                    <a:pt x="59" y="0"/>
                    <a:pt x="59" y="0"/>
                    <a:pt x="59" y="0"/>
                  </a:cubicBezTo>
                  <a:lnTo>
                    <a:pt x="52"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3" name="Freeform 188"/>
            <p:cNvSpPr>
              <a:spLocks/>
            </p:cNvSpPr>
            <p:nvPr/>
          </p:nvSpPr>
          <p:spPr bwMode="black">
            <a:xfrm>
              <a:off x="7821613" y="3046413"/>
              <a:ext cx="53975" cy="53975"/>
            </a:xfrm>
            <a:custGeom>
              <a:avLst/>
              <a:gdLst>
                <a:gd name="T0" fmla="*/ 45 w 72"/>
                <a:gd name="T1" fmla="*/ 5 h 72"/>
                <a:gd name="T2" fmla="*/ 10 w 72"/>
                <a:gd name="T3" fmla="*/ 38 h 72"/>
                <a:gd name="T4" fmla="*/ 4 w 72"/>
                <a:gd name="T5" fmla="*/ 48 h 72"/>
                <a:gd name="T6" fmla="*/ 0 w 72"/>
                <a:gd name="T7" fmla="*/ 54 h 72"/>
                <a:gd name="T8" fmla="*/ 30 w 72"/>
                <a:gd name="T9" fmla="*/ 72 h 72"/>
                <a:gd name="T10" fmla="*/ 34 w 72"/>
                <a:gd name="T11" fmla="*/ 66 h 72"/>
                <a:gd name="T12" fmla="*/ 39 w 72"/>
                <a:gd name="T13" fmla="*/ 57 h 72"/>
                <a:gd name="T14" fmla="*/ 66 w 72"/>
                <a:gd name="T15" fmla="*/ 33 h 72"/>
                <a:gd name="T16" fmla="*/ 72 w 72"/>
                <a:gd name="T17" fmla="*/ 28 h 72"/>
                <a:gd name="T18" fmla="*/ 51 w 72"/>
                <a:gd name="T19" fmla="*/ 0 h 72"/>
                <a:gd name="T20" fmla="*/ 45 w 72"/>
                <a:gd name="T21" fmla="*/ 5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 h="72">
                  <a:moveTo>
                    <a:pt x="45" y="5"/>
                  </a:moveTo>
                  <a:cubicBezTo>
                    <a:pt x="26" y="19"/>
                    <a:pt x="15" y="29"/>
                    <a:pt x="10" y="38"/>
                  </a:cubicBezTo>
                  <a:cubicBezTo>
                    <a:pt x="8" y="41"/>
                    <a:pt x="6" y="44"/>
                    <a:pt x="4" y="48"/>
                  </a:cubicBezTo>
                  <a:cubicBezTo>
                    <a:pt x="0" y="54"/>
                    <a:pt x="0" y="54"/>
                    <a:pt x="0" y="54"/>
                  </a:cubicBezTo>
                  <a:cubicBezTo>
                    <a:pt x="30" y="72"/>
                    <a:pt x="30" y="72"/>
                    <a:pt x="30" y="72"/>
                  </a:cubicBezTo>
                  <a:cubicBezTo>
                    <a:pt x="34" y="66"/>
                    <a:pt x="34" y="66"/>
                    <a:pt x="34" y="66"/>
                  </a:cubicBezTo>
                  <a:cubicBezTo>
                    <a:pt x="36" y="63"/>
                    <a:pt x="37" y="60"/>
                    <a:pt x="39" y="57"/>
                  </a:cubicBezTo>
                  <a:cubicBezTo>
                    <a:pt x="40" y="55"/>
                    <a:pt x="45" y="49"/>
                    <a:pt x="66" y="33"/>
                  </a:cubicBezTo>
                  <a:cubicBezTo>
                    <a:pt x="72" y="28"/>
                    <a:pt x="72" y="28"/>
                    <a:pt x="72" y="28"/>
                  </a:cubicBezTo>
                  <a:cubicBezTo>
                    <a:pt x="51" y="0"/>
                    <a:pt x="51" y="0"/>
                    <a:pt x="51" y="0"/>
                  </a:cubicBezTo>
                  <a:lnTo>
                    <a:pt x="45"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4" name="Freeform 189"/>
            <p:cNvSpPr>
              <a:spLocks/>
            </p:cNvSpPr>
            <p:nvPr/>
          </p:nvSpPr>
          <p:spPr bwMode="black">
            <a:xfrm>
              <a:off x="7885113" y="3001963"/>
              <a:ext cx="57150" cy="49213"/>
            </a:xfrm>
            <a:custGeom>
              <a:avLst/>
              <a:gdLst>
                <a:gd name="T0" fmla="*/ 51 w 77"/>
                <a:gd name="T1" fmla="*/ 4 h 66"/>
                <a:gd name="T2" fmla="*/ 6 w 77"/>
                <a:gd name="T3" fmla="*/ 33 h 66"/>
                <a:gd name="T4" fmla="*/ 0 w 77"/>
                <a:gd name="T5" fmla="*/ 37 h 66"/>
                <a:gd name="T6" fmla="*/ 19 w 77"/>
                <a:gd name="T7" fmla="*/ 66 h 66"/>
                <a:gd name="T8" fmla="*/ 25 w 77"/>
                <a:gd name="T9" fmla="*/ 62 h 66"/>
                <a:gd name="T10" fmla="*/ 70 w 77"/>
                <a:gd name="T11" fmla="*/ 34 h 66"/>
                <a:gd name="T12" fmla="*/ 77 w 77"/>
                <a:gd name="T13" fmla="*/ 30 h 66"/>
                <a:gd name="T14" fmla="*/ 58 w 77"/>
                <a:gd name="T15" fmla="*/ 0 h 66"/>
                <a:gd name="T16" fmla="*/ 51 w 77"/>
                <a:gd name="T17" fmla="*/ 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6">
                  <a:moveTo>
                    <a:pt x="51" y="4"/>
                  </a:moveTo>
                  <a:cubicBezTo>
                    <a:pt x="35" y="14"/>
                    <a:pt x="19" y="24"/>
                    <a:pt x="6" y="33"/>
                  </a:cubicBezTo>
                  <a:cubicBezTo>
                    <a:pt x="0" y="37"/>
                    <a:pt x="0" y="37"/>
                    <a:pt x="0" y="37"/>
                  </a:cubicBezTo>
                  <a:cubicBezTo>
                    <a:pt x="19" y="66"/>
                    <a:pt x="19" y="66"/>
                    <a:pt x="19" y="66"/>
                  </a:cubicBezTo>
                  <a:cubicBezTo>
                    <a:pt x="25" y="62"/>
                    <a:pt x="25" y="62"/>
                    <a:pt x="25" y="62"/>
                  </a:cubicBezTo>
                  <a:cubicBezTo>
                    <a:pt x="39" y="53"/>
                    <a:pt x="54" y="44"/>
                    <a:pt x="70" y="34"/>
                  </a:cubicBezTo>
                  <a:cubicBezTo>
                    <a:pt x="77" y="30"/>
                    <a:pt x="77" y="30"/>
                    <a:pt x="77" y="30"/>
                  </a:cubicBezTo>
                  <a:cubicBezTo>
                    <a:pt x="58" y="0"/>
                    <a:pt x="58" y="0"/>
                    <a:pt x="58" y="0"/>
                  </a:cubicBezTo>
                  <a:lnTo>
                    <a:pt x="51" y="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5" name="Freeform 190"/>
            <p:cNvSpPr>
              <a:spLocks/>
            </p:cNvSpPr>
            <p:nvPr/>
          </p:nvSpPr>
          <p:spPr bwMode="black">
            <a:xfrm>
              <a:off x="8159750" y="2840038"/>
              <a:ext cx="58738" cy="47625"/>
            </a:xfrm>
            <a:custGeom>
              <a:avLst/>
              <a:gdLst>
                <a:gd name="T0" fmla="*/ 0 w 37"/>
                <a:gd name="T1" fmla="*/ 16 h 30"/>
                <a:gd name="T2" fmla="*/ 9 w 37"/>
                <a:gd name="T3" fmla="*/ 30 h 30"/>
                <a:gd name="T4" fmla="*/ 37 w 37"/>
                <a:gd name="T5" fmla="*/ 14 h 30"/>
                <a:gd name="T6" fmla="*/ 28 w 37"/>
                <a:gd name="T7" fmla="*/ 0 h 30"/>
                <a:gd name="T8" fmla="*/ 0 w 37"/>
                <a:gd name="T9" fmla="*/ 16 h 30"/>
              </a:gdLst>
              <a:ahLst/>
              <a:cxnLst>
                <a:cxn ang="0">
                  <a:pos x="T0" y="T1"/>
                </a:cxn>
                <a:cxn ang="0">
                  <a:pos x="T2" y="T3"/>
                </a:cxn>
                <a:cxn ang="0">
                  <a:pos x="T4" y="T5"/>
                </a:cxn>
                <a:cxn ang="0">
                  <a:pos x="T6" y="T7"/>
                </a:cxn>
                <a:cxn ang="0">
                  <a:pos x="T8" y="T9"/>
                </a:cxn>
              </a:cxnLst>
              <a:rect l="0" t="0" r="r" b="b"/>
              <a:pathLst>
                <a:path w="37" h="30">
                  <a:moveTo>
                    <a:pt x="0" y="16"/>
                  </a:moveTo>
                  <a:lnTo>
                    <a:pt x="9" y="30"/>
                  </a:lnTo>
                  <a:lnTo>
                    <a:pt x="37" y="14"/>
                  </a:lnTo>
                  <a:lnTo>
                    <a:pt x="28" y="0"/>
                  </a:lnTo>
                  <a:lnTo>
                    <a:pt x="0" y="1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6" name="Freeform 191"/>
            <p:cNvSpPr>
              <a:spLocks/>
            </p:cNvSpPr>
            <p:nvPr/>
          </p:nvSpPr>
          <p:spPr bwMode="black">
            <a:xfrm>
              <a:off x="7038975" y="2435225"/>
              <a:ext cx="58738" cy="39688"/>
            </a:xfrm>
            <a:custGeom>
              <a:avLst/>
              <a:gdLst>
                <a:gd name="T0" fmla="*/ 27 w 77"/>
                <a:gd name="T1" fmla="*/ 5 h 53"/>
                <a:gd name="T2" fmla="*/ 5 w 77"/>
                <a:gd name="T3" fmla="*/ 24 h 53"/>
                <a:gd name="T4" fmla="*/ 0 w 77"/>
                <a:gd name="T5" fmla="*/ 30 h 53"/>
                <a:gd name="T6" fmla="*/ 26 w 77"/>
                <a:gd name="T7" fmla="*/ 53 h 53"/>
                <a:gd name="T8" fmla="*/ 31 w 77"/>
                <a:gd name="T9" fmla="*/ 47 h 53"/>
                <a:gd name="T10" fmla="*/ 43 w 77"/>
                <a:gd name="T11" fmla="*/ 37 h 53"/>
                <a:gd name="T12" fmla="*/ 61 w 77"/>
                <a:gd name="T13" fmla="*/ 39 h 53"/>
                <a:gd name="T14" fmla="*/ 68 w 77"/>
                <a:gd name="T15" fmla="*/ 41 h 53"/>
                <a:gd name="T16" fmla="*/ 77 w 77"/>
                <a:gd name="T17" fmla="*/ 8 h 53"/>
                <a:gd name="T18" fmla="*/ 70 w 77"/>
                <a:gd name="T19" fmla="*/ 6 h 53"/>
                <a:gd name="T20" fmla="*/ 27 w 77"/>
                <a:gd name="T21" fmla="*/ 5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7" h="53">
                  <a:moveTo>
                    <a:pt x="27" y="5"/>
                  </a:moveTo>
                  <a:cubicBezTo>
                    <a:pt x="20" y="9"/>
                    <a:pt x="12" y="15"/>
                    <a:pt x="5" y="24"/>
                  </a:cubicBezTo>
                  <a:cubicBezTo>
                    <a:pt x="0" y="30"/>
                    <a:pt x="0" y="30"/>
                    <a:pt x="0" y="30"/>
                  </a:cubicBezTo>
                  <a:cubicBezTo>
                    <a:pt x="26" y="53"/>
                    <a:pt x="26" y="53"/>
                    <a:pt x="26" y="53"/>
                  </a:cubicBezTo>
                  <a:cubicBezTo>
                    <a:pt x="31" y="47"/>
                    <a:pt x="31" y="47"/>
                    <a:pt x="31" y="47"/>
                  </a:cubicBezTo>
                  <a:cubicBezTo>
                    <a:pt x="35" y="42"/>
                    <a:pt x="40" y="39"/>
                    <a:pt x="43" y="37"/>
                  </a:cubicBezTo>
                  <a:cubicBezTo>
                    <a:pt x="43" y="37"/>
                    <a:pt x="46" y="35"/>
                    <a:pt x="61" y="39"/>
                  </a:cubicBezTo>
                  <a:cubicBezTo>
                    <a:pt x="68" y="41"/>
                    <a:pt x="68" y="41"/>
                    <a:pt x="68" y="41"/>
                  </a:cubicBezTo>
                  <a:cubicBezTo>
                    <a:pt x="77" y="8"/>
                    <a:pt x="77" y="8"/>
                    <a:pt x="77" y="8"/>
                  </a:cubicBezTo>
                  <a:cubicBezTo>
                    <a:pt x="70" y="6"/>
                    <a:pt x="70" y="6"/>
                    <a:pt x="70" y="6"/>
                  </a:cubicBezTo>
                  <a:cubicBezTo>
                    <a:pt x="51" y="0"/>
                    <a:pt x="38" y="0"/>
                    <a:pt x="27"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7" name="Freeform 192"/>
            <p:cNvSpPr>
              <a:spLocks/>
            </p:cNvSpPr>
            <p:nvPr/>
          </p:nvSpPr>
          <p:spPr bwMode="black">
            <a:xfrm>
              <a:off x="8348663" y="2689225"/>
              <a:ext cx="36513" cy="55563"/>
            </a:xfrm>
            <a:custGeom>
              <a:avLst/>
              <a:gdLst>
                <a:gd name="T0" fmla="*/ 13 w 49"/>
                <a:gd name="T1" fmla="*/ 7 h 75"/>
                <a:gd name="T2" fmla="*/ 2 w 49"/>
                <a:gd name="T3" fmla="*/ 57 h 75"/>
                <a:gd name="T4" fmla="*/ 0 w 49"/>
                <a:gd name="T5" fmla="*/ 64 h 75"/>
                <a:gd name="T6" fmla="*/ 34 w 49"/>
                <a:gd name="T7" fmla="*/ 75 h 75"/>
                <a:gd name="T8" fmla="*/ 36 w 49"/>
                <a:gd name="T9" fmla="*/ 67 h 75"/>
                <a:gd name="T10" fmla="*/ 48 w 49"/>
                <a:gd name="T11" fmla="*/ 13 h 75"/>
                <a:gd name="T12" fmla="*/ 49 w 49"/>
                <a:gd name="T13" fmla="*/ 5 h 75"/>
                <a:gd name="T14" fmla="*/ 15 w 49"/>
                <a:gd name="T15" fmla="*/ 0 h 75"/>
                <a:gd name="T16" fmla="*/ 13 w 49"/>
                <a:gd name="T17" fmla="*/ 7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9" h="75">
                  <a:moveTo>
                    <a:pt x="13" y="7"/>
                  </a:moveTo>
                  <a:cubicBezTo>
                    <a:pt x="10" y="26"/>
                    <a:pt x="7" y="43"/>
                    <a:pt x="2" y="57"/>
                  </a:cubicBezTo>
                  <a:cubicBezTo>
                    <a:pt x="0" y="64"/>
                    <a:pt x="0" y="64"/>
                    <a:pt x="0" y="64"/>
                  </a:cubicBezTo>
                  <a:cubicBezTo>
                    <a:pt x="34" y="75"/>
                    <a:pt x="34" y="75"/>
                    <a:pt x="34" y="75"/>
                  </a:cubicBezTo>
                  <a:cubicBezTo>
                    <a:pt x="36" y="67"/>
                    <a:pt x="36" y="67"/>
                    <a:pt x="36" y="67"/>
                  </a:cubicBezTo>
                  <a:cubicBezTo>
                    <a:pt x="41" y="52"/>
                    <a:pt x="45" y="34"/>
                    <a:pt x="48" y="13"/>
                  </a:cubicBezTo>
                  <a:cubicBezTo>
                    <a:pt x="49" y="5"/>
                    <a:pt x="49" y="5"/>
                    <a:pt x="49" y="5"/>
                  </a:cubicBezTo>
                  <a:cubicBezTo>
                    <a:pt x="15" y="0"/>
                    <a:pt x="15" y="0"/>
                    <a:pt x="15" y="0"/>
                  </a:cubicBezTo>
                  <a:lnTo>
                    <a:pt x="13"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8" name="Freeform 193"/>
            <p:cNvSpPr>
              <a:spLocks/>
            </p:cNvSpPr>
            <p:nvPr/>
          </p:nvSpPr>
          <p:spPr bwMode="black">
            <a:xfrm>
              <a:off x="8362950" y="2611438"/>
              <a:ext cx="26988" cy="52388"/>
            </a:xfrm>
            <a:custGeom>
              <a:avLst/>
              <a:gdLst>
                <a:gd name="T0" fmla="*/ 2 w 38"/>
                <a:gd name="T1" fmla="*/ 0 h 70"/>
                <a:gd name="T2" fmla="*/ 2 w 38"/>
                <a:gd name="T3" fmla="*/ 8 h 70"/>
                <a:gd name="T4" fmla="*/ 0 w 38"/>
                <a:gd name="T5" fmla="*/ 60 h 70"/>
                <a:gd name="T6" fmla="*/ 0 w 38"/>
                <a:gd name="T7" fmla="*/ 67 h 70"/>
                <a:gd name="T8" fmla="*/ 35 w 38"/>
                <a:gd name="T9" fmla="*/ 70 h 70"/>
                <a:gd name="T10" fmla="*/ 35 w 38"/>
                <a:gd name="T11" fmla="*/ 62 h 70"/>
                <a:gd name="T12" fmla="*/ 38 w 38"/>
                <a:gd name="T13" fmla="*/ 8 h 70"/>
                <a:gd name="T14" fmla="*/ 38 w 38"/>
                <a:gd name="T15" fmla="*/ 0 h 70"/>
                <a:gd name="T16" fmla="*/ 2 w 38"/>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 h="70">
                  <a:moveTo>
                    <a:pt x="2" y="0"/>
                  </a:moveTo>
                  <a:cubicBezTo>
                    <a:pt x="2" y="8"/>
                    <a:pt x="2" y="8"/>
                    <a:pt x="2" y="8"/>
                  </a:cubicBezTo>
                  <a:cubicBezTo>
                    <a:pt x="2" y="25"/>
                    <a:pt x="2" y="43"/>
                    <a:pt x="0" y="60"/>
                  </a:cubicBezTo>
                  <a:cubicBezTo>
                    <a:pt x="0" y="67"/>
                    <a:pt x="0" y="67"/>
                    <a:pt x="0" y="67"/>
                  </a:cubicBezTo>
                  <a:cubicBezTo>
                    <a:pt x="35" y="70"/>
                    <a:pt x="35" y="70"/>
                    <a:pt x="35" y="70"/>
                  </a:cubicBezTo>
                  <a:cubicBezTo>
                    <a:pt x="35" y="62"/>
                    <a:pt x="35" y="62"/>
                    <a:pt x="35" y="62"/>
                  </a:cubicBezTo>
                  <a:cubicBezTo>
                    <a:pt x="37" y="44"/>
                    <a:pt x="38" y="26"/>
                    <a:pt x="38" y="8"/>
                  </a:cubicBezTo>
                  <a:cubicBezTo>
                    <a:pt x="38" y="0"/>
                    <a:pt x="38" y="0"/>
                    <a:pt x="38" y="0"/>
                  </a:cubicBez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59" name="Freeform 194"/>
            <p:cNvSpPr>
              <a:spLocks/>
            </p:cNvSpPr>
            <p:nvPr/>
          </p:nvSpPr>
          <p:spPr bwMode="black">
            <a:xfrm>
              <a:off x="7783513" y="3113088"/>
              <a:ext cx="47625" cy="57150"/>
            </a:xfrm>
            <a:custGeom>
              <a:avLst/>
              <a:gdLst>
                <a:gd name="T0" fmla="*/ 32 w 63"/>
                <a:gd name="T1" fmla="*/ 0 h 76"/>
                <a:gd name="T2" fmla="*/ 29 w 63"/>
                <a:gd name="T3" fmla="*/ 7 h 76"/>
                <a:gd name="T4" fmla="*/ 5 w 63"/>
                <a:gd name="T5" fmla="*/ 50 h 76"/>
                <a:gd name="T6" fmla="*/ 0 w 63"/>
                <a:gd name="T7" fmla="*/ 57 h 76"/>
                <a:gd name="T8" fmla="*/ 30 w 63"/>
                <a:gd name="T9" fmla="*/ 76 h 76"/>
                <a:gd name="T10" fmla="*/ 34 w 63"/>
                <a:gd name="T11" fmla="*/ 70 h 76"/>
                <a:gd name="T12" fmla="*/ 60 w 63"/>
                <a:gd name="T13" fmla="*/ 22 h 76"/>
                <a:gd name="T14" fmla="*/ 63 w 63"/>
                <a:gd name="T15" fmla="*/ 16 h 76"/>
                <a:gd name="T16" fmla="*/ 49 w 63"/>
                <a:gd name="T17" fmla="*/ 7 h 76"/>
                <a:gd name="T18" fmla="*/ 32 w 63"/>
                <a:gd name="T19"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6">
                  <a:moveTo>
                    <a:pt x="32" y="0"/>
                  </a:moveTo>
                  <a:cubicBezTo>
                    <a:pt x="29" y="7"/>
                    <a:pt x="29" y="7"/>
                    <a:pt x="29" y="7"/>
                  </a:cubicBezTo>
                  <a:cubicBezTo>
                    <a:pt x="20" y="23"/>
                    <a:pt x="13" y="38"/>
                    <a:pt x="5" y="50"/>
                  </a:cubicBezTo>
                  <a:cubicBezTo>
                    <a:pt x="0" y="57"/>
                    <a:pt x="0" y="57"/>
                    <a:pt x="0" y="57"/>
                  </a:cubicBezTo>
                  <a:cubicBezTo>
                    <a:pt x="30" y="76"/>
                    <a:pt x="30" y="76"/>
                    <a:pt x="30" y="76"/>
                  </a:cubicBezTo>
                  <a:cubicBezTo>
                    <a:pt x="34" y="70"/>
                    <a:pt x="34" y="70"/>
                    <a:pt x="34" y="70"/>
                  </a:cubicBezTo>
                  <a:cubicBezTo>
                    <a:pt x="43" y="56"/>
                    <a:pt x="51" y="40"/>
                    <a:pt x="60" y="22"/>
                  </a:cubicBezTo>
                  <a:cubicBezTo>
                    <a:pt x="63" y="16"/>
                    <a:pt x="63" y="16"/>
                    <a:pt x="63" y="16"/>
                  </a:cubicBezTo>
                  <a:cubicBezTo>
                    <a:pt x="49" y="7"/>
                    <a:pt x="49" y="7"/>
                    <a:pt x="49" y="7"/>
                  </a:cubicBezTo>
                  <a:lnTo>
                    <a:pt x="3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0" name="Freeform 195"/>
            <p:cNvSpPr>
              <a:spLocks/>
            </p:cNvSpPr>
            <p:nvPr/>
          </p:nvSpPr>
          <p:spPr bwMode="black">
            <a:xfrm>
              <a:off x="8229600" y="2798763"/>
              <a:ext cx="57150" cy="49213"/>
            </a:xfrm>
            <a:custGeom>
              <a:avLst/>
              <a:gdLst>
                <a:gd name="T0" fmla="*/ 52 w 76"/>
                <a:gd name="T1" fmla="*/ 3 h 65"/>
                <a:gd name="T2" fmla="*/ 6 w 76"/>
                <a:gd name="T3" fmla="*/ 31 h 65"/>
                <a:gd name="T4" fmla="*/ 0 w 76"/>
                <a:gd name="T5" fmla="*/ 35 h 65"/>
                <a:gd name="T6" fmla="*/ 17 w 76"/>
                <a:gd name="T7" fmla="*/ 65 h 65"/>
                <a:gd name="T8" fmla="*/ 24 w 76"/>
                <a:gd name="T9" fmla="*/ 61 h 65"/>
                <a:gd name="T10" fmla="*/ 70 w 76"/>
                <a:gd name="T11" fmla="*/ 33 h 65"/>
                <a:gd name="T12" fmla="*/ 76 w 76"/>
                <a:gd name="T13" fmla="*/ 30 h 65"/>
                <a:gd name="T14" fmla="*/ 58 w 76"/>
                <a:gd name="T15" fmla="*/ 0 h 65"/>
                <a:gd name="T16" fmla="*/ 52 w 76"/>
                <a:gd name="T17" fmla="*/ 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65">
                  <a:moveTo>
                    <a:pt x="52" y="3"/>
                  </a:moveTo>
                  <a:cubicBezTo>
                    <a:pt x="38" y="12"/>
                    <a:pt x="22" y="21"/>
                    <a:pt x="6" y="31"/>
                  </a:cubicBezTo>
                  <a:cubicBezTo>
                    <a:pt x="0" y="35"/>
                    <a:pt x="0" y="35"/>
                    <a:pt x="0" y="35"/>
                  </a:cubicBezTo>
                  <a:cubicBezTo>
                    <a:pt x="17" y="65"/>
                    <a:pt x="17" y="65"/>
                    <a:pt x="17" y="65"/>
                  </a:cubicBezTo>
                  <a:cubicBezTo>
                    <a:pt x="24" y="61"/>
                    <a:pt x="24" y="61"/>
                    <a:pt x="24" y="61"/>
                  </a:cubicBezTo>
                  <a:cubicBezTo>
                    <a:pt x="41" y="51"/>
                    <a:pt x="56" y="42"/>
                    <a:pt x="70" y="33"/>
                  </a:cubicBezTo>
                  <a:cubicBezTo>
                    <a:pt x="76" y="30"/>
                    <a:pt x="76" y="30"/>
                    <a:pt x="76" y="30"/>
                  </a:cubicBezTo>
                  <a:cubicBezTo>
                    <a:pt x="58" y="0"/>
                    <a:pt x="58" y="0"/>
                    <a:pt x="58" y="0"/>
                  </a:cubicBezTo>
                  <a:lnTo>
                    <a:pt x="52"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1" name="Freeform 196"/>
            <p:cNvSpPr>
              <a:spLocks/>
            </p:cNvSpPr>
            <p:nvPr/>
          </p:nvSpPr>
          <p:spPr bwMode="black">
            <a:xfrm>
              <a:off x="8297863" y="2754313"/>
              <a:ext cx="57150" cy="50800"/>
            </a:xfrm>
            <a:custGeom>
              <a:avLst/>
              <a:gdLst>
                <a:gd name="T0" fmla="*/ 49 w 77"/>
                <a:gd name="T1" fmla="*/ 5 h 68"/>
                <a:gd name="T2" fmla="*/ 7 w 77"/>
                <a:gd name="T3" fmla="*/ 34 h 68"/>
                <a:gd name="T4" fmla="*/ 0 w 77"/>
                <a:gd name="T5" fmla="*/ 39 h 68"/>
                <a:gd name="T6" fmla="*/ 19 w 77"/>
                <a:gd name="T7" fmla="*/ 68 h 68"/>
                <a:gd name="T8" fmla="*/ 26 w 77"/>
                <a:gd name="T9" fmla="*/ 64 h 68"/>
                <a:gd name="T10" fmla="*/ 71 w 77"/>
                <a:gd name="T11" fmla="*/ 33 h 68"/>
                <a:gd name="T12" fmla="*/ 77 w 77"/>
                <a:gd name="T13" fmla="*/ 28 h 68"/>
                <a:gd name="T14" fmla="*/ 55 w 77"/>
                <a:gd name="T15" fmla="*/ 0 h 68"/>
                <a:gd name="T16" fmla="*/ 49 w 77"/>
                <a:gd name="T17" fmla="*/ 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8">
                  <a:moveTo>
                    <a:pt x="49" y="5"/>
                  </a:moveTo>
                  <a:cubicBezTo>
                    <a:pt x="40" y="12"/>
                    <a:pt x="26" y="22"/>
                    <a:pt x="7" y="34"/>
                  </a:cubicBezTo>
                  <a:cubicBezTo>
                    <a:pt x="0" y="39"/>
                    <a:pt x="0" y="39"/>
                    <a:pt x="0" y="39"/>
                  </a:cubicBezTo>
                  <a:cubicBezTo>
                    <a:pt x="19" y="68"/>
                    <a:pt x="19" y="68"/>
                    <a:pt x="19" y="68"/>
                  </a:cubicBezTo>
                  <a:cubicBezTo>
                    <a:pt x="26" y="64"/>
                    <a:pt x="26" y="64"/>
                    <a:pt x="26" y="64"/>
                  </a:cubicBezTo>
                  <a:cubicBezTo>
                    <a:pt x="46" y="51"/>
                    <a:pt x="61" y="41"/>
                    <a:pt x="71" y="33"/>
                  </a:cubicBezTo>
                  <a:cubicBezTo>
                    <a:pt x="77" y="28"/>
                    <a:pt x="77" y="28"/>
                    <a:pt x="77" y="28"/>
                  </a:cubicBezTo>
                  <a:cubicBezTo>
                    <a:pt x="55" y="0"/>
                    <a:pt x="55" y="0"/>
                    <a:pt x="55" y="0"/>
                  </a:cubicBezTo>
                  <a:lnTo>
                    <a:pt x="49"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2" name="Freeform 197"/>
            <p:cNvSpPr>
              <a:spLocks/>
            </p:cNvSpPr>
            <p:nvPr/>
          </p:nvSpPr>
          <p:spPr bwMode="black">
            <a:xfrm>
              <a:off x="7313613" y="2935288"/>
              <a:ext cx="57150" cy="49213"/>
            </a:xfrm>
            <a:custGeom>
              <a:avLst/>
              <a:gdLst>
                <a:gd name="T0" fmla="*/ 24 w 77"/>
                <a:gd name="T1" fmla="*/ 4 h 65"/>
                <a:gd name="T2" fmla="*/ 18 w 77"/>
                <a:gd name="T3" fmla="*/ 0 h 65"/>
                <a:gd name="T4" fmla="*/ 0 w 77"/>
                <a:gd name="T5" fmla="*/ 30 h 65"/>
                <a:gd name="T6" fmla="*/ 7 w 77"/>
                <a:gd name="T7" fmla="*/ 34 h 65"/>
                <a:gd name="T8" fmla="*/ 53 w 77"/>
                <a:gd name="T9" fmla="*/ 61 h 65"/>
                <a:gd name="T10" fmla="*/ 59 w 77"/>
                <a:gd name="T11" fmla="*/ 65 h 65"/>
                <a:gd name="T12" fmla="*/ 77 w 77"/>
                <a:gd name="T13" fmla="*/ 34 h 65"/>
                <a:gd name="T14" fmla="*/ 71 w 77"/>
                <a:gd name="T15" fmla="*/ 31 h 65"/>
                <a:gd name="T16" fmla="*/ 24 w 77"/>
                <a:gd name="T17" fmla="*/ 4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5">
                  <a:moveTo>
                    <a:pt x="24" y="4"/>
                  </a:moveTo>
                  <a:cubicBezTo>
                    <a:pt x="18" y="0"/>
                    <a:pt x="18" y="0"/>
                    <a:pt x="18" y="0"/>
                  </a:cubicBezTo>
                  <a:cubicBezTo>
                    <a:pt x="0" y="30"/>
                    <a:pt x="0" y="30"/>
                    <a:pt x="0" y="30"/>
                  </a:cubicBezTo>
                  <a:cubicBezTo>
                    <a:pt x="7" y="34"/>
                    <a:pt x="7" y="34"/>
                    <a:pt x="7" y="34"/>
                  </a:cubicBezTo>
                  <a:cubicBezTo>
                    <a:pt x="22" y="43"/>
                    <a:pt x="37" y="52"/>
                    <a:pt x="53" y="61"/>
                  </a:cubicBezTo>
                  <a:cubicBezTo>
                    <a:pt x="59" y="65"/>
                    <a:pt x="59" y="65"/>
                    <a:pt x="59" y="65"/>
                  </a:cubicBezTo>
                  <a:cubicBezTo>
                    <a:pt x="77" y="34"/>
                    <a:pt x="77" y="34"/>
                    <a:pt x="77" y="34"/>
                  </a:cubicBezTo>
                  <a:cubicBezTo>
                    <a:pt x="71" y="31"/>
                    <a:pt x="71" y="31"/>
                    <a:pt x="71" y="31"/>
                  </a:cubicBezTo>
                  <a:cubicBezTo>
                    <a:pt x="55" y="22"/>
                    <a:pt x="40" y="13"/>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3" name="Freeform 198"/>
            <p:cNvSpPr>
              <a:spLocks/>
            </p:cNvSpPr>
            <p:nvPr/>
          </p:nvSpPr>
          <p:spPr bwMode="black">
            <a:xfrm>
              <a:off x="7381875" y="2974975"/>
              <a:ext cx="57150" cy="49213"/>
            </a:xfrm>
            <a:custGeom>
              <a:avLst/>
              <a:gdLst>
                <a:gd name="T0" fmla="*/ 0 w 36"/>
                <a:gd name="T1" fmla="*/ 15 h 31"/>
                <a:gd name="T2" fmla="*/ 28 w 36"/>
                <a:gd name="T3" fmla="*/ 31 h 31"/>
                <a:gd name="T4" fmla="*/ 36 w 36"/>
                <a:gd name="T5" fmla="*/ 17 h 31"/>
                <a:gd name="T6" fmla="*/ 8 w 36"/>
                <a:gd name="T7" fmla="*/ 0 h 31"/>
                <a:gd name="T8" fmla="*/ 0 w 36"/>
                <a:gd name="T9" fmla="*/ 15 h 31"/>
              </a:gdLst>
              <a:ahLst/>
              <a:cxnLst>
                <a:cxn ang="0">
                  <a:pos x="T0" y="T1"/>
                </a:cxn>
                <a:cxn ang="0">
                  <a:pos x="T2" y="T3"/>
                </a:cxn>
                <a:cxn ang="0">
                  <a:pos x="T4" y="T5"/>
                </a:cxn>
                <a:cxn ang="0">
                  <a:pos x="T6" y="T7"/>
                </a:cxn>
                <a:cxn ang="0">
                  <a:pos x="T8" y="T9"/>
                </a:cxn>
              </a:cxnLst>
              <a:rect l="0" t="0" r="r" b="b"/>
              <a:pathLst>
                <a:path w="36" h="31">
                  <a:moveTo>
                    <a:pt x="0" y="15"/>
                  </a:moveTo>
                  <a:lnTo>
                    <a:pt x="28" y="31"/>
                  </a:lnTo>
                  <a:lnTo>
                    <a:pt x="36" y="17"/>
                  </a:lnTo>
                  <a:lnTo>
                    <a:pt x="8" y="0"/>
                  </a:lnTo>
                  <a:lnTo>
                    <a:pt x="0"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4" name="Freeform 199"/>
            <p:cNvSpPr>
              <a:spLocks/>
            </p:cNvSpPr>
            <p:nvPr/>
          </p:nvSpPr>
          <p:spPr bwMode="black">
            <a:xfrm>
              <a:off x="7243763" y="2895600"/>
              <a:ext cx="58738" cy="47625"/>
            </a:xfrm>
            <a:custGeom>
              <a:avLst/>
              <a:gdLst>
                <a:gd name="T0" fmla="*/ 24 w 77"/>
                <a:gd name="T1" fmla="*/ 4 h 64"/>
                <a:gd name="T2" fmla="*/ 17 w 77"/>
                <a:gd name="T3" fmla="*/ 0 h 64"/>
                <a:gd name="T4" fmla="*/ 0 w 77"/>
                <a:gd name="T5" fmla="*/ 31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4"/>
                  </a:moveTo>
                  <a:cubicBezTo>
                    <a:pt x="17" y="0"/>
                    <a:pt x="17" y="0"/>
                    <a:pt x="17" y="0"/>
                  </a:cubicBezTo>
                  <a:cubicBezTo>
                    <a:pt x="0" y="31"/>
                    <a:pt x="0" y="31"/>
                    <a:pt x="0" y="31"/>
                  </a:cubicBezTo>
                  <a:cubicBezTo>
                    <a:pt x="6" y="34"/>
                    <a:pt x="6" y="34"/>
                    <a:pt x="6" y="34"/>
                  </a:cubicBezTo>
                  <a:cubicBezTo>
                    <a:pt x="21" y="42"/>
                    <a:pt x="36" y="51"/>
                    <a:pt x="53" y="61"/>
                  </a:cubicBezTo>
                  <a:cubicBezTo>
                    <a:pt x="59" y="64"/>
                    <a:pt x="59" y="64"/>
                    <a:pt x="59" y="64"/>
                  </a:cubicBezTo>
                  <a:cubicBezTo>
                    <a:pt x="77" y="34"/>
                    <a:pt x="77" y="34"/>
                    <a:pt x="77" y="34"/>
                  </a:cubicBezTo>
                  <a:cubicBezTo>
                    <a:pt x="70" y="30"/>
                    <a:pt x="70" y="30"/>
                    <a:pt x="70" y="30"/>
                  </a:cubicBezTo>
                  <a:cubicBezTo>
                    <a:pt x="53" y="20"/>
                    <a:pt x="38" y="12"/>
                    <a:pt x="24"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5" name="Freeform 200"/>
            <p:cNvSpPr>
              <a:spLocks/>
            </p:cNvSpPr>
            <p:nvPr/>
          </p:nvSpPr>
          <p:spPr bwMode="black">
            <a:xfrm>
              <a:off x="7173913" y="2857500"/>
              <a:ext cx="57150" cy="47625"/>
            </a:xfrm>
            <a:custGeom>
              <a:avLst/>
              <a:gdLst>
                <a:gd name="T0" fmla="*/ 23 w 77"/>
                <a:gd name="T1" fmla="*/ 3 h 63"/>
                <a:gd name="T2" fmla="*/ 16 w 77"/>
                <a:gd name="T3" fmla="*/ 0 h 63"/>
                <a:gd name="T4" fmla="*/ 0 w 77"/>
                <a:gd name="T5" fmla="*/ 31 h 63"/>
                <a:gd name="T6" fmla="*/ 7 w 77"/>
                <a:gd name="T7" fmla="*/ 35 h 63"/>
                <a:gd name="T8" fmla="*/ 54 w 77"/>
                <a:gd name="T9" fmla="*/ 59 h 63"/>
                <a:gd name="T10" fmla="*/ 60 w 77"/>
                <a:gd name="T11" fmla="*/ 63 h 63"/>
                <a:gd name="T12" fmla="*/ 77 w 77"/>
                <a:gd name="T13" fmla="*/ 32 h 63"/>
                <a:gd name="T14" fmla="*/ 71 w 77"/>
                <a:gd name="T15" fmla="*/ 29 h 63"/>
                <a:gd name="T16" fmla="*/ 23 w 77"/>
                <a:gd name="T17" fmla="*/ 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3">
                  <a:moveTo>
                    <a:pt x="23" y="3"/>
                  </a:moveTo>
                  <a:cubicBezTo>
                    <a:pt x="16" y="0"/>
                    <a:pt x="16" y="0"/>
                    <a:pt x="16" y="0"/>
                  </a:cubicBezTo>
                  <a:cubicBezTo>
                    <a:pt x="0" y="31"/>
                    <a:pt x="0" y="31"/>
                    <a:pt x="0" y="31"/>
                  </a:cubicBezTo>
                  <a:cubicBezTo>
                    <a:pt x="7" y="35"/>
                    <a:pt x="7" y="35"/>
                    <a:pt x="7" y="35"/>
                  </a:cubicBezTo>
                  <a:cubicBezTo>
                    <a:pt x="20" y="41"/>
                    <a:pt x="36" y="50"/>
                    <a:pt x="54" y="59"/>
                  </a:cubicBezTo>
                  <a:cubicBezTo>
                    <a:pt x="60" y="63"/>
                    <a:pt x="60" y="63"/>
                    <a:pt x="60" y="63"/>
                  </a:cubicBezTo>
                  <a:cubicBezTo>
                    <a:pt x="77" y="32"/>
                    <a:pt x="77" y="32"/>
                    <a:pt x="77" y="32"/>
                  </a:cubicBezTo>
                  <a:cubicBezTo>
                    <a:pt x="71" y="29"/>
                    <a:pt x="71" y="29"/>
                    <a:pt x="71" y="29"/>
                  </a:cubicBezTo>
                  <a:cubicBezTo>
                    <a:pt x="52" y="18"/>
                    <a:pt x="36" y="10"/>
                    <a:pt x="23"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6" name="Freeform 201"/>
            <p:cNvSpPr>
              <a:spLocks/>
            </p:cNvSpPr>
            <p:nvPr/>
          </p:nvSpPr>
          <p:spPr bwMode="black">
            <a:xfrm>
              <a:off x="7099300" y="2835275"/>
              <a:ext cx="57150" cy="34925"/>
            </a:xfrm>
            <a:custGeom>
              <a:avLst/>
              <a:gdLst>
                <a:gd name="T0" fmla="*/ 60 w 76"/>
                <a:gd name="T1" fmla="*/ 10 h 47"/>
                <a:gd name="T2" fmla="*/ 58 w 76"/>
                <a:gd name="T3" fmla="*/ 10 h 47"/>
                <a:gd name="T4" fmla="*/ 18 w 76"/>
                <a:gd name="T5" fmla="*/ 2 h 47"/>
                <a:gd name="T6" fmla="*/ 11 w 76"/>
                <a:gd name="T7" fmla="*/ 0 h 47"/>
                <a:gd name="T8" fmla="*/ 0 w 76"/>
                <a:gd name="T9" fmla="*/ 33 h 47"/>
                <a:gd name="T10" fmla="*/ 7 w 76"/>
                <a:gd name="T11" fmla="*/ 35 h 47"/>
                <a:gd name="T12" fmla="*/ 55 w 76"/>
                <a:gd name="T13" fmla="*/ 45 h 47"/>
                <a:gd name="T14" fmla="*/ 60 w 76"/>
                <a:gd name="T15" fmla="*/ 45 h 47"/>
                <a:gd name="T16" fmla="*/ 61 w 76"/>
                <a:gd name="T17" fmla="*/ 45 h 47"/>
                <a:gd name="T18" fmla="*/ 68 w 76"/>
                <a:gd name="T19" fmla="*/ 47 h 47"/>
                <a:gd name="T20" fmla="*/ 76 w 76"/>
                <a:gd name="T21" fmla="*/ 13 h 47"/>
                <a:gd name="T22" fmla="*/ 69 w 76"/>
                <a:gd name="T23" fmla="*/ 11 h 47"/>
                <a:gd name="T24" fmla="*/ 60 w 76"/>
                <a:gd name="T25" fmla="*/ 1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47">
                  <a:moveTo>
                    <a:pt x="60" y="10"/>
                  </a:moveTo>
                  <a:cubicBezTo>
                    <a:pt x="58" y="10"/>
                    <a:pt x="58" y="10"/>
                    <a:pt x="58" y="10"/>
                  </a:cubicBezTo>
                  <a:cubicBezTo>
                    <a:pt x="49" y="11"/>
                    <a:pt x="35" y="8"/>
                    <a:pt x="18" y="2"/>
                  </a:cubicBezTo>
                  <a:cubicBezTo>
                    <a:pt x="11" y="0"/>
                    <a:pt x="11" y="0"/>
                    <a:pt x="11" y="0"/>
                  </a:cubicBezTo>
                  <a:cubicBezTo>
                    <a:pt x="0" y="33"/>
                    <a:pt x="0" y="33"/>
                    <a:pt x="0" y="33"/>
                  </a:cubicBezTo>
                  <a:cubicBezTo>
                    <a:pt x="7" y="35"/>
                    <a:pt x="7" y="35"/>
                    <a:pt x="7" y="35"/>
                  </a:cubicBezTo>
                  <a:cubicBezTo>
                    <a:pt x="20" y="40"/>
                    <a:pt x="39" y="45"/>
                    <a:pt x="55" y="45"/>
                  </a:cubicBezTo>
                  <a:cubicBezTo>
                    <a:pt x="57" y="45"/>
                    <a:pt x="59" y="45"/>
                    <a:pt x="60" y="45"/>
                  </a:cubicBezTo>
                  <a:cubicBezTo>
                    <a:pt x="60" y="45"/>
                    <a:pt x="61" y="45"/>
                    <a:pt x="61" y="45"/>
                  </a:cubicBezTo>
                  <a:cubicBezTo>
                    <a:pt x="68" y="47"/>
                    <a:pt x="68" y="47"/>
                    <a:pt x="68" y="47"/>
                  </a:cubicBezTo>
                  <a:cubicBezTo>
                    <a:pt x="76" y="13"/>
                    <a:pt x="76" y="13"/>
                    <a:pt x="76" y="13"/>
                  </a:cubicBezTo>
                  <a:cubicBezTo>
                    <a:pt x="69" y="11"/>
                    <a:pt x="69" y="11"/>
                    <a:pt x="69" y="11"/>
                  </a:cubicBezTo>
                  <a:cubicBezTo>
                    <a:pt x="66" y="10"/>
                    <a:pt x="63" y="10"/>
                    <a:pt x="6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7" name="Freeform 202"/>
            <p:cNvSpPr>
              <a:spLocks/>
            </p:cNvSpPr>
            <p:nvPr/>
          </p:nvSpPr>
          <p:spPr bwMode="black">
            <a:xfrm>
              <a:off x="7721600" y="3168650"/>
              <a:ext cx="55563" cy="30163"/>
            </a:xfrm>
            <a:custGeom>
              <a:avLst/>
              <a:gdLst>
                <a:gd name="T0" fmla="*/ 57 w 74"/>
                <a:gd name="T1" fmla="*/ 3 h 40"/>
                <a:gd name="T2" fmla="*/ 53 w 74"/>
                <a:gd name="T3" fmla="*/ 4 h 40"/>
                <a:gd name="T4" fmla="*/ 11 w 74"/>
                <a:gd name="T5" fmla="*/ 4 h 40"/>
                <a:gd name="T6" fmla="*/ 3 w 74"/>
                <a:gd name="T7" fmla="*/ 3 h 40"/>
                <a:gd name="T8" fmla="*/ 0 w 74"/>
                <a:gd name="T9" fmla="*/ 38 h 40"/>
                <a:gd name="T10" fmla="*/ 7 w 74"/>
                <a:gd name="T11" fmla="*/ 39 h 40"/>
                <a:gd name="T12" fmla="*/ 32 w 74"/>
                <a:gd name="T13" fmla="*/ 40 h 40"/>
                <a:gd name="T14" fmla="*/ 60 w 74"/>
                <a:gd name="T15" fmla="*/ 38 h 40"/>
                <a:gd name="T16" fmla="*/ 67 w 74"/>
                <a:gd name="T17" fmla="*/ 36 h 40"/>
                <a:gd name="T18" fmla="*/ 74 w 74"/>
                <a:gd name="T19" fmla="*/ 34 h 40"/>
                <a:gd name="T20" fmla="*/ 64 w 74"/>
                <a:gd name="T21" fmla="*/ 0 h 40"/>
                <a:gd name="T22" fmla="*/ 57 w 74"/>
                <a:gd name="T23" fmla="*/ 3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4" h="40">
                  <a:moveTo>
                    <a:pt x="57" y="3"/>
                  </a:moveTo>
                  <a:cubicBezTo>
                    <a:pt x="56" y="3"/>
                    <a:pt x="55" y="3"/>
                    <a:pt x="53" y="4"/>
                  </a:cubicBezTo>
                  <a:cubicBezTo>
                    <a:pt x="43" y="5"/>
                    <a:pt x="28" y="6"/>
                    <a:pt x="11" y="4"/>
                  </a:cubicBezTo>
                  <a:cubicBezTo>
                    <a:pt x="3" y="3"/>
                    <a:pt x="3" y="3"/>
                    <a:pt x="3" y="3"/>
                  </a:cubicBezTo>
                  <a:cubicBezTo>
                    <a:pt x="0" y="38"/>
                    <a:pt x="0" y="38"/>
                    <a:pt x="0" y="38"/>
                  </a:cubicBezTo>
                  <a:cubicBezTo>
                    <a:pt x="7" y="39"/>
                    <a:pt x="7" y="39"/>
                    <a:pt x="7" y="39"/>
                  </a:cubicBezTo>
                  <a:cubicBezTo>
                    <a:pt x="16" y="40"/>
                    <a:pt x="25" y="40"/>
                    <a:pt x="32" y="40"/>
                  </a:cubicBezTo>
                  <a:cubicBezTo>
                    <a:pt x="43" y="40"/>
                    <a:pt x="52" y="40"/>
                    <a:pt x="60" y="38"/>
                  </a:cubicBezTo>
                  <a:cubicBezTo>
                    <a:pt x="62" y="38"/>
                    <a:pt x="65" y="37"/>
                    <a:pt x="67" y="36"/>
                  </a:cubicBezTo>
                  <a:cubicBezTo>
                    <a:pt x="74" y="34"/>
                    <a:pt x="74" y="34"/>
                    <a:pt x="74" y="34"/>
                  </a:cubicBezTo>
                  <a:cubicBezTo>
                    <a:pt x="64" y="0"/>
                    <a:pt x="64" y="0"/>
                    <a:pt x="64" y="0"/>
                  </a:cubicBezTo>
                  <a:lnTo>
                    <a:pt x="57" y="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8" name="Freeform 203"/>
            <p:cNvSpPr>
              <a:spLocks/>
            </p:cNvSpPr>
            <p:nvPr/>
          </p:nvSpPr>
          <p:spPr bwMode="black">
            <a:xfrm>
              <a:off x="7583488" y="3100388"/>
              <a:ext cx="49213" cy="58738"/>
            </a:xfrm>
            <a:custGeom>
              <a:avLst/>
              <a:gdLst>
                <a:gd name="T0" fmla="*/ 49 w 64"/>
                <a:gd name="T1" fmla="*/ 34 h 78"/>
                <a:gd name="T2" fmla="*/ 49 w 64"/>
                <a:gd name="T3" fmla="*/ 33 h 78"/>
                <a:gd name="T4" fmla="*/ 33 w 64"/>
                <a:gd name="T5" fmla="*/ 6 h 78"/>
                <a:gd name="T6" fmla="*/ 29 w 64"/>
                <a:gd name="T7" fmla="*/ 0 h 78"/>
                <a:gd name="T8" fmla="*/ 0 w 64"/>
                <a:gd name="T9" fmla="*/ 19 h 78"/>
                <a:gd name="T10" fmla="*/ 4 w 64"/>
                <a:gd name="T11" fmla="*/ 26 h 78"/>
                <a:gd name="T12" fmla="*/ 18 w 64"/>
                <a:gd name="T13" fmla="*/ 50 h 78"/>
                <a:gd name="T14" fmla="*/ 31 w 64"/>
                <a:gd name="T15" fmla="*/ 72 h 78"/>
                <a:gd name="T16" fmla="*/ 35 w 64"/>
                <a:gd name="T17" fmla="*/ 78 h 78"/>
                <a:gd name="T18" fmla="*/ 64 w 64"/>
                <a:gd name="T19" fmla="*/ 59 h 78"/>
                <a:gd name="T20" fmla="*/ 60 w 64"/>
                <a:gd name="T21" fmla="*/ 52 h 78"/>
                <a:gd name="T22" fmla="*/ 49 w 64"/>
                <a:gd name="T23" fmla="*/ 34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4" h="78">
                  <a:moveTo>
                    <a:pt x="49" y="34"/>
                  </a:moveTo>
                  <a:cubicBezTo>
                    <a:pt x="49" y="33"/>
                    <a:pt x="49" y="33"/>
                    <a:pt x="49" y="33"/>
                  </a:cubicBezTo>
                  <a:cubicBezTo>
                    <a:pt x="44" y="25"/>
                    <a:pt x="39" y="15"/>
                    <a:pt x="33" y="6"/>
                  </a:cubicBezTo>
                  <a:cubicBezTo>
                    <a:pt x="29" y="0"/>
                    <a:pt x="29" y="0"/>
                    <a:pt x="29" y="0"/>
                  </a:cubicBezTo>
                  <a:cubicBezTo>
                    <a:pt x="0" y="19"/>
                    <a:pt x="0" y="19"/>
                    <a:pt x="0" y="19"/>
                  </a:cubicBezTo>
                  <a:cubicBezTo>
                    <a:pt x="4" y="26"/>
                    <a:pt x="4" y="26"/>
                    <a:pt x="4" y="26"/>
                  </a:cubicBezTo>
                  <a:cubicBezTo>
                    <a:pt x="9" y="34"/>
                    <a:pt x="14" y="43"/>
                    <a:pt x="18" y="50"/>
                  </a:cubicBezTo>
                  <a:cubicBezTo>
                    <a:pt x="22" y="58"/>
                    <a:pt x="27" y="65"/>
                    <a:pt x="31" y="72"/>
                  </a:cubicBezTo>
                  <a:cubicBezTo>
                    <a:pt x="35" y="78"/>
                    <a:pt x="35" y="78"/>
                    <a:pt x="35" y="78"/>
                  </a:cubicBezTo>
                  <a:cubicBezTo>
                    <a:pt x="64" y="59"/>
                    <a:pt x="64" y="59"/>
                    <a:pt x="64" y="59"/>
                  </a:cubicBezTo>
                  <a:cubicBezTo>
                    <a:pt x="60" y="52"/>
                    <a:pt x="60" y="52"/>
                    <a:pt x="60" y="52"/>
                  </a:cubicBezTo>
                  <a:cubicBezTo>
                    <a:pt x="57" y="47"/>
                    <a:pt x="53" y="41"/>
                    <a:pt x="49" y="3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69" name="Freeform 204"/>
            <p:cNvSpPr>
              <a:spLocks/>
            </p:cNvSpPr>
            <p:nvPr/>
          </p:nvSpPr>
          <p:spPr bwMode="black">
            <a:xfrm>
              <a:off x="7521575" y="3054350"/>
              <a:ext cx="55563" cy="47625"/>
            </a:xfrm>
            <a:custGeom>
              <a:avLst/>
              <a:gdLst>
                <a:gd name="T0" fmla="*/ 23 w 75"/>
                <a:gd name="T1" fmla="*/ 4 h 62"/>
                <a:gd name="T2" fmla="*/ 17 w 75"/>
                <a:gd name="T3" fmla="*/ 0 h 62"/>
                <a:gd name="T4" fmla="*/ 0 w 75"/>
                <a:gd name="T5" fmla="*/ 31 h 62"/>
                <a:gd name="T6" fmla="*/ 6 w 75"/>
                <a:gd name="T7" fmla="*/ 35 h 62"/>
                <a:gd name="T8" fmla="*/ 57 w 75"/>
                <a:gd name="T9" fmla="*/ 59 h 62"/>
                <a:gd name="T10" fmla="*/ 66 w 75"/>
                <a:gd name="T11" fmla="*/ 62 h 62"/>
                <a:gd name="T12" fmla="*/ 75 w 75"/>
                <a:gd name="T13" fmla="*/ 28 h 62"/>
                <a:gd name="T14" fmla="*/ 66 w 75"/>
                <a:gd name="T15" fmla="*/ 25 h 62"/>
                <a:gd name="T16" fmla="*/ 23 w 75"/>
                <a:gd name="T17" fmla="*/ 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62">
                  <a:moveTo>
                    <a:pt x="23" y="4"/>
                  </a:moveTo>
                  <a:cubicBezTo>
                    <a:pt x="17" y="0"/>
                    <a:pt x="17" y="0"/>
                    <a:pt x="17" y="0"/>
                  </a:cubicBezTo>
                  <a:cubicBezTo>
                    <a:pt x="0" y="31"/>
                    <a:pt x="0" y="31"/>
                    <a:pt x="0" y="31"/>
                  </a:cubicBezTo>
                  <a:cubicBezTo>
                    <a:pt x="6" y="35"/>
                    <a:pt x="6" y="35"/>
                    <a:pt x="6" y="35"/>
                  </a:cubicBezTo>
                  <a:cubicBezTo>
                    <a:pt x="42" y="54"/>
                    <a:pt x="52" y="58"/>
                    <a:pt x="57" y="59"/>
                  </a:cubicBezTo>
                  <a:cubicBezTo>
                    <a:pt x="66" y="62"/>
                    <a:pt x="66" y="62"/>
                    <a:pt x="66" y="62"/>
                  </a:cubicBezTo>
                  <a:cubicBezTo>
                    <a:pt x="75" y="28"/>
                    <a:pt x="75" y="28"/>
                    <a:pt x="75" y="28"/>
                  </a:cubicBezTo>
                  <a:cubicBezTo>
                    <a:pt x="66" y="25"/>
                    <a:pt x="66" y="25"/>
                    <a:pt x="66" y="25"/>
                  </a:cubicBezTo>
                  <a:cubicBezTo>
                    <a:pt x="65" y="25"/>
                    <a:pt x="58" y="23"/>
                    <a:pt x="23" y="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70" name="Freeform 205"/>
            <p:cNvSpPr>
              <a:spLocks/>
            </p:cNvSpPr>
            <p:nvPr/>
          </p:nvSpPr>
          <p:spPr bwMode="black">
            <a:xfrm>
              <a:off x="7640638" y="3154363"/>
              <a:ext cx="57150" cy="38100"/>
            </a:xfrm>
            <a:custGeom>
              <a:avLst/>
              <a:gdLst>
                <a:gd name="T0" fmla="*/ 19 w 76"/>
                <a:gd name="T1" fmla="*/ 3 h 52"/>
                <a:gd name="T2" fmla="*/ 12 w 76"/>
                <a:gd name="T3" fmla="*/ 0 h 52"/>
                <a:gd name="T4" fmla="*/ 0 w 76"/>
                <a:gd name="T5" fmla="*/ 33 h 52"/>
                <a:gd name="T6" fmla="*/ 7 w 76"/>
                <a:gd name="T7" fmla="*/ 36 h 52"/>
                <a:gd name="T8" fmla="*/ 61 w 76"/>
                <a:gd name="T9" fmla="*/ 51 h 52"/>
                <a:gd name="T10" fmla="*/ 68 w 76"/>
                <a:gd name="T11" fmla="*/ 52 h 52"/>
                <a:gd name="T12" fmla="*/ 76 w 76"/>
                <a:gd name="T13" fmla="*/ 18 h 52"/>
                <a:gd name="T14" fmla="*/ 68 w 76"/>
                <a:gd name="T15" fmla="*/ 16 h 52"/>
                <a:gd name="T16" fmla="*/ 19 w 76"/>
                <a:gd name="T17" fmla="*/ 3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6" h="52">
                  <a:moveTo>
                    <a:pt x="19" y="3"/>
                  </a:moveTo>
                  <a:cubicBezTo>
                    <a:pt x="12" y="0"/>
                    <a:pt x="12" y="0"/>
                    <a:pt x="12" y="0"/>
                  </a:cubicBezTo>
                  <a:cubicBezTo>
                    <a:pt x="0" y="33"/>
                    <a:pt x="0" y="33"/>
                    <a:pt x="0" y="33"/>
                  </a:cubicBezTo>
                  <a:cubicBezTo>
                    <a:pt x="7" y="36"/>
                    <a:pt x="7" y="36"/>
                    <a:pt x="7" y="36"/>
                  </a:cubicBezTo>
                  <a:cubicBezTo>
                    <a:pt x="23" y="41"/>
                    <a:pt x="41" y="46"/>
                    <a:pt x="61" y="51"/>
                  </a:cubicBezTo>
                  <a:cubicBezTo>
                    <a:pt x="68" y="52"/>
                    <a:pt x="68" y="52"/>
                    <a:pt x="68" y="52"/>
                  </a:cubicBezTo>
                  <a:cubicBezTo>
                    <a:pt x="76" y="18"/>
                    <a:pt x="76" y="18"/>
                    <a:pt x="76" y="18"/>
                  </a:cubicBezTo>
                  <a:cubicBezTo>
                    <a:pt x="68" y="16"/>
                    <a:pt x="68" y="16"/>
                    <a:pt x="68" y="16"/>
                  </a:cubicBezTo>
                  <a:cubicBezTo>
                    <a:pt x="50" y="12"/>
                    <a:pt x="33" y="8"/>
                    <a:pt x="19"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71" name="Freeform 206"/>
            <p:cNvSpPr>
              <a:spLocks/>
            </p:cNvSpPr>
            <p:nvPr/>
          </p:nvSpPr>
          <p:spPr bwMode="black">
            <a:xfrm>
              <a:off x="7451725" y="3016250"/>
              <a:ext cx="57150" cy="47625"/>
            </a:xfrm>
            <a:custGeom>
              <a:avLst/>
              <a:gdLst>
                <a:gd name="T0" fmla="*/ 24 w 77"/>
                <a:gd name="T1" fmla="*/ 3 h 64"/>
                <a:gd name="T2" fmla="*/ 17 w 77"/>
                <a:gd name="T3" fmla="*/ 0 h 64"/>
                <a:gd name="T4" fmla="*/ 0 w 77"/>
                <a:gd name="T5" fmla="*/ 30 h 64"/>
                <a:gd name="T6" fmla="*/ 6 w 77"/>
                <a:gd name="T7" fmla="*/ 34 h 64"/>
                <a:gd name="T8" fmla="*/ 53 w 77"/>
                <a:gd name="T9" fmla="*/ 61 h 64"/>
                <a:gd name="T10" fmla="*/ 59 w 77"/>
                <a:gd name="T11" fmla="*/ 64 h 64"/>
                <a:gd name="T12" fmla="*/ 77 w 77"/>
                <a:gd name="T13" fmla="*/ 34 h 64"/>
                <a:gd name="T14" fmla="*/ 70 w 77"/>
                <a:gd name="T15" fmla="*/ 30 h 64"/>
                <a:gd name="T16" fmla="*/ 24 w 77"/>
                <a:gd name="T17" fmla="*/ 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7" h="64">
                  <a:moveTo>
                    <a:pt x="24" y="3"/>
                  </a:moveTo>
                  <a:cubicBezTo>
                    <a:pt x="17" y="0"/>
                    <a:pt x="17" y="0"/>
                    <a:pt x="17" y="0"/>
                  </a:cubicBezTo>
                  <a:cubicBezTo>
                    <a:pt x="0" y="30"/>
                    <a:pt x="0" y="30"/>
                    <a:pt x="0" y="30"/>
                  </a:cubicBezTo>
                  <a:cubicBezTo>
                    <a:pt x="6" y="34"/>
                    <a:pt x="6" y="34"/>
                    <a:pt x="6" y="34"/>
                  </a:cubicBezTo>
                  <a:cubicBezTo>
                    <a:pt x="23" y="43"/>
                    <a:pt x="38" y="52"/>
                    <a:pt x="53" y="61"/>
                  </a:cubicBezTo>
                  <a:cubicBezTo>
                    <a:pt x="59" y="64"/>
                    <a:pt x="59" y="64"/>
                    <a:pt x="59" y="64"/>
                  </a:cubicBezTo>
                  <a:cubicBezTo>
                    <a:pt x="77" y="34"/>
                    <a:pt x="77" y="34"/>
                    <a:pt x="77" y="34"/>
                  </a:cubicBezTo>
                  <a:cubicBezTo>
                    <a:pt x="70" y="30"/>
                    <a:pt x="70" y="30"/>
                    <a:pt x="70" y="30"/>
                  </a:cubicBezTo>
                  <a:cubicBezTo>
                    <a:pt x="56" y="22"/>
                    <a:pt x="41" y="13"/>
                    <a:pt x="24" y="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sp>
          <p:nvSpPr>
            <p:cNvPr id="72" name="Freeform 207"/>
            <p:cNvSpPr>
              <a:spLocks noEditPoints="1"/>
            </p:cNvSpPr>
            <p:nvPr/>
          </p:nvSpPr>
          <p:spPr bwMode="black">
            <a:xfrm>
              <a:off x="7108825" y="2208213"/>
              <a:ext cx="1198563" cy="892175"/>
            </a:xfrm>
            <a:custGeom>
              <a:avLst/>
              <a:gdLst>
                <a:gd name="T0" fmla="*/ 1583 w 1601"/>
                <a:gd name="T1" fmla="*/ 409 h 1191"/>
                <a:gd name="T2" fmla="*/ 891 w 1601"/>
                <a:gd name="T3" fmla="*/ 6 h 1191"/>
                <a:gd name="T4" fmla="*/ 841 w 1601"/>
                <a:gd name="T5" fmla="*/ 6 h 1191"/>
                <a:gd name="T6" fmla="*/ 861 w 1601"/>
                <a:gd name="T7" fmla="*/ 834 h 1191"/>
                <a:gd name="T8" fmla="*/ 596 w 1601"/>
                <a:gd name="T9" fmla="*/ 987 h 1191"/>
                <a:gd name="T10" fmla="*/ 148 w 1601"/>
                <a:gd name="T11" fmla="*/ 797 h 1191"/>
                <a:gd name="T12" fmla="*/ 200 w 1601"/>
                <a:gd name="T13" fmla="*/ 762 h 1191"/>
                <a:gd name="T14" fmla="*/ 886 w 1601"/>
                <a:gd name="T15" fmla="*/ 1163 h 1191"/>
                <a:gd name="T16" fmla="*/ 853 w 1601"/>
                <a:gd name="T17" fmla="*/ 1191 h 1191"/>
                <a:gd name="T18" fmla="*/ 677 w 1601"/>
                <a:gd name="T19" fmla="*/ 1097 h 1191"/>
                <a:gd name="T20" fmla="*/ 730 w 1601"/>
                <a:gd name="T21" fmla="*/ 1062 h 1191"/>
                <a:gd name="T22" fmla="*/ 831 w 1601"/>
                <a:gd name="T23" fmla="*/ 926 h 1191"/>
                <a:gd name="T24" fmla="*/ 56 w 1601"/>
                <a:gd name="T25" fmla="*/ 679 h 1191"/>
                <a:gd name="T26" fmla="*/ 66 w 1601"/>
                <a:gd name="T27" fmla="*/ 687 h 1191"/>
                <a:gd name="T28" fmla="*/ 27 w 1601"/>
                <a:gd name="T29" fmla="*/ 728 h 1191"/>
                <a:gd name="T30" fmla="*/ 0 w 1601"/>
                <a:gd name="T31" fmla="*/ 691 h 1191"/>
                <a:gd name="T32" fmla="*/ 17 w 1601"/>
                <a:gd name="T33" fmla="*/ 416 h 1191"/>
                <a:gd name="T34" fmla="*/ 96 w 1601"/>
                <a:gd name="T35" fmla="*/ 442 h 1191"/>
                <a:gd name="T36" fmla="*/ 877 w 1601"/>
                <a:gd name="T37" fmla="*/ 881 h 1191"/>
                <a:gd name="T38" fmla="*/ 1600 w 1601"/>
                <a:gd name="T39" fmla="*/ 438 h 1191"/>
                <a:gd name="T40" fmla="*/ 1601 w 1601"/>
                <a:gd name="T41" fmla="*/ 669 h 1191"/>
                <a:gd name="T42" fmla="*/ 919 w 1601"/>
                <a:gd name="T43" fmla="*/ 1087 h 1191"/>
                <a:gd name="T44" fmla="*/ 894 w 1601"/>
                <a:gd name="T45" fmla="*/ 853 h 1191"/>
                <a:gd name="T46" fmla="*/ 525 w 1601"/>
                <a:gd name="T47" fmla="*/ 886 h 1191"/>
                <a:gd name="T48" fmla="*/ 316 w 1601"/>
                <a:gd name="T49" fmla="*/ 770 h 1191"/>
                <a:gd name="T50" fmla="*/ 300 w 1601"/>
                <a:gd name="T51" fmla="*/ 721 h 1191"/>
                <a:gd name="T52" fmla="*/ 523 w 1601"/>
                <a:gd name="T53" fmla="*/ 822 h 1191"/>
                <a:gd name="T54" fmla="*/ 539 w 1601"/>
                <a:gd name="T55" fmla="*/ 870 h 1191"/>
                <a:gd name="T56" fmla="*/ 712 w 1601"/>
                <a:gd name="T57" fmla="*/ 1033 h 1191"/>
                <a:gd name="T58" fmla="*/ 648 w 1601"/>
                <a:gd name="T59" fmla="*/ 1091 h 1191"/>
                <a:gd name="T60" fmla="*/ 617 w 1601"/>
                <a:gd name="T61" fmla="*/ 1070 h 1191"/>
                <a:gd name="T62" fmla="*/ 625 w 1601"/>
                <a:gd name="T63" fmla="*/ 914 h 1191"/>
                <a:gd name="T64" fmla="*/ 712 w 1601"/>
                <a:gd name="T65" fmla="*/ 885 h 1191"/>
                <a:gd name="T66" fmla="*/ 708 w 1601"/>
                <a:gd name="T67" fmla="*/ 909 h 1191"/>
                <a:gd name="T68" fmla="*/ 659 w 1601"/>
                <a:gd name="T69" fmla="*/ 1044 h 1191"/>
                <a:gd name="T70" fmla="*/ 712 w 1601"/>
                <a:gd name="T71" fmla="*/ 1033 h 1191"/>
                <a:gd name="T72" fmla="*/ 177 w 1601"/>
                <a:gd name="T73" fmla="*/ 756 h 1191"/>
                <a:gd name="T74" fmla="*/ 92 w 1601"/>
                <a:gd name="T75" fmla="*/ 786 h 1191"/>
                <a:gd name="T76" fmla="*/ 86 w 1601"/>
                <a:gd name="T77" fmla="*/ 632 h 1191"/>
                <a:gd name="T78" fmla="*/ 154 w 1601"/>
                <a:gd name="T79" fmla="*/ 580 h 1191"/>
                <a:gd name="T80" fmla="*/ 181 w 1601"/>
                <a:gd name="T81" fmla="*/ 585 h 1191"/>
                <a:gd name="T82" fmla="*/ 129 w 1601"/>
                <a:gd name="T83" fmla="*/ 637 h 1191"/>
                <a:gd name="T84" fmla="*/ 154 w 1601"/>
                <a:gd name="T85" fmla="*/ 729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601" h="1191">
                  <a:moveTo>
                    <a:pt x="861" y="834"/>
                  </a:moveTo>
                  <a:cubicBezTo>
                    <a:pt x="1583" y="409"/>
                    <a:pt x="1583" y="409"/>
                    <a:pt x="1583" y="409"/>
                  </a:cubicBezTo>
                  <a:cubicBezTo>
                    <a:pt x="1581" y="407"/>
                    <a:pt x="1579" y="406"/>
                    <a:pt x="1576" y="404"/>
                  </a:cubicBezTo>
                  <a:cubicBezTo>
                    <a:pt x="891" y="6"/>
                    <a:pt x="891" y="6"/>
                    <a:pt x="891" y="6"/>
                  </a:cubicBezTo>
                  <a:cubicBezTo>
                    <a:pt x="884" y="2"/>
                    <a:pt x="875" y="0"/>
                    <a:pt x="866" y="0"/>
                  </a:cubicBezTo>
                  <a:cubicBezTo>
                    <a:pt x="857" y="0"/>
                    <a:pt x="848" y="2"/>
                    <a:pt x="841" y="6"/>
                  </a:cubicBezTo>
                  <a:cubicBezTo>
                    <a:pt x="130" y="422"/>
                    <a:pt x="130" y="422"/>
                    <a:pt x="130" y="422"/>
                  </a:cubicBezTo>
                  <a:lnTo>
                    <a:pt x="861" y="834"/>
                  </a:lnTo>
                  <a:close/>
                  <a:moveTo>
                    <a:pt x="200" y="762"/>
                  </a:moveTo>
                  <a:cubicBezTo>
                    <a:pt x="596" y="987"/>
                    <a:pt x="596" y="987"/>
                    <a:pt x="596" y="987"/>
                  </a:cubicBezTo>
                  <a:cubicBezTo>
                    <a:pt x="596" y="1051"/>
                    <a:pt x="596" y="1051"/>
                    <a:pt x="596" y="1051"/>
                  </a:cubicBezTo>
                  <a:cubicBezTo>
                    <a:pt x="148" y="797"/>
                    <a:pt x="148" y="797"/>
                    <a:pt x="148" y="797"/>
                  </a:cubicBezTo>
                  <a:cubicBezTo>
                    <a:pt x="188" y="773"/>
                    <a:pt x="188" y="773"/>
                    <a:pt x="188" y="773"/>
                  </a:cubicBezTo>
                  <a:cubicBezTo>
                    <a:pt x="192" y="771"/>
                    <a:pt x="197" y="767"/>
                    <a:pt x="200" y="762"/>
                  </a:cubicBezTo>
                  <a:close/>
                  <a:moveTo>
                    <a:pt x="886" y="897"/>
                  </a:moveTo>
                  <a:cubicBezTo>
                    <a:pt x="886" y="1163"/>
                    <a:pt x="886" y="1163"/>
                    <a:pt x="886" y="1163"/>
                  </a:cubicBezTo>
                  <a:cubicBezTo>
                    <a:pt x="884" y="1173"/>
                    <a:pt x="878" y="1182"/>
                    <a:pt x="870" y="1187"/>
                  </a:cubicBezTo>
                  <a:cubicBezTo>
                    <a:pt x="865" y="1190"/>
                    <a:pt x="859" y="1191"/>
                    <a:pt x="853" y="1191"/>
                  </a:cubicBezTo>
                  <a:cubicBezTo>
                    <a:pt x="847" y="1191"/>
                    <a:pt x="840" y="1190"/>
                    <a:pt x="834" y="1186"/>
                  </a:cubicBezTo>
                  <a:cubicBezTo>
                    <a:pt x="677" y="1097"/>
                    <a:pt x="677" y="1097"/>
                    <a:pt x="677" y="1097"/>
                  </a:cubicBezTo>
                  <a:cubicBezTo>
                    <a:pt x="718" y="1073"/>
                    <a:pt x="718" y="1073"/>
                    <a:pt x="718" y="1073"/>
                  </a:cubicBezTo>
                  <a:cubicBezTo>
                    <a:pt x="723" y="1071"/>
                    <a:pt x="727" y="1067"/>
                    <a:pt x="730" y="1062"/>
                  </a:cubicBezTo>
                  <a:cubicBezTo>
                    <a:pt x="831" y="1120"/>
                    <a:pt x="831" y="1120"/>
                    <a:pt x="831" y="1120"/>
                  </a:cubicBezTo>
                  <a:cubicBezTo>
                    <a:pt x="831" y="926"/>
                    <a:pt x="831" y="926"/>
                    <a:pt x="831" y="926"/>
                  </a:cubicBezTo>
                  <a:cubicBezTo>
                    <a:pt x="56" y="483"/>
                    <a:pt x="56" y="483"/>
                    <a:pt x="56" y="483"/>
                  </a:cubicBezTo>
                  <a:cubicBezTo>
                    <a:pt x="56" y="679"/>
                    <a:pt x="56" y="679"/>
                    <a:pt x="56" y="679"/>
                  </a:cubicBezTo>
                  <a:cubicBezTo>
                    <a:pt x="57" y="681"/>
                    <a:pt x="57" y="681"/>
                    <a:pt x="57" y="681"/>
                  </a:cubicBezTo>
                  <a:cubicBezTo>
                    <a:pt x="66" y="687"/>
                    <a:pt x="66" y="687"/>
                    <a:pt x="66" y="687"/>
                  </a:cubicBezTo>
                  <a:cubicBezTo>
                    <a:pt x="66" y="750"/>
                    <a:pt x="66" y="750"/>
                    <a:pt x="66" y="750"/>
                  </a:cubicBezTo>
                  <a:cubicBezTo>
                    <a:pt x="27" y="728"/>
                    <a:pt x="27" y="728"/>
                    <a:pt x="27" y="728"/>
                  </a:cubicBezTo>
                  <a:cubicBezTo>
                    <a:pt x="4" y="710"/>
                    <a:pt x="4" y="710"/>
                    <a:pt x="4" y="710"/>
                  </a:cubicBezTo>
                  <a:cubicBezTo>
                    <a:pt x="0" y="691"/>
                    <a:pt x="0" y="691"/>
                    <a:pt x="0" y="691"/>
                  </a:cubicBezTo>
                  <a:cubicBezTo>
                    <a:pt x="0" y="448"/>
                    <a:pt x="0" y="448"/>
                    <a:pt x="0" y="448"/>
                  </a:cubicBezTo>
                  <a:cubicBezTo>
                    <a:pt x="0" y="434"/>
                    <a:pt x="6" y="423"/>
                    <a:pt x="17" y="416"/>
                  </a:cubicBezTo>
                  <a:cubicBezTo>
                    <a:pt x="28" y="410"/>
                    <a:pt x="41" y="410"/>
                    <a:pt x="53" y="417"/>
                  </a:cubicBezTo>
                  <a:cubicBezTo>
                    <a:pt x="96" y="442"/>
                    <a:pt x="96" y="442"/>
                    <a:pt x="96" y="442"/>
                  </a:cubicBezTo>
                  <a:cubicBezTo>
                    <a:pt x="97" y="441"/>
                    <a:pt x="97" y="441"/>
                    <a:pt x="97" y="441"/>
                  </a:cubicBezTo>
                  <a:cubicBezTo>
                    <a:pt x="877" y="881"/>
                    <a:pt x="877" y="881"/>
                    <a:pt x="877" y="881"/>
                  </a:cubicBezTo>
                  <a:cubicBezTo>
                    <a:pt x="881" y="883"/>
                    <a:pt x="886" y="892"/>
                    <a:pt x="886" y="897"/>
                  </a:cubicBezTo>
                  <a:close/>
                  <a:moveTo>
                    <a:pt x="1600" y="438"/>
                  </a:moveTo>
                  <a:cubicBezTo>
                    <a:pt x="1601" y="441"/>
                    <a:pt x="1601" y="444"/>
                    <a:pt x="1601" y="448"/>
                  </a:cubicBezTo>
                  <a:cubicBezTo>
                    <a:pt x="1601" y="669"/>
                    <a:pt x="1601" y="669"/>
                    <a:pt x="1601" y="669"/>
                  </a:cubicBezTo>
                  <a:cubicBezTo>
                    <a:pt x="1601" y="686"/>
                    <a:pt x="1591" y="704"/>
                    <a:pt x="1576" y="712"/>
                  </a:cubicBezTo>
                  <a:cubicBezTo>
                    <a:pt x="919" y="1087"/>
                    <a:pt x="919" y="1087"/>
                    <a:pt x="919" y="1087"/>
                  </a:cubicBezTo>
                  <a:cubicBezTo>
                    <a:pt x="919" y="897"/>
                    <a:pt x="919" y="897"/>
                    <a:pt x="919" y="897"/>
                  </a:cubicBezTo>
                  <a:cubicBezTo>
                    <a:pt x="919" y="880"/>
                    <a:pt x="909" y="862"/>
                    <a:pt x="894" y="853"/>
                  </a:cubicBezTo>
                  <a:lnTo>
                    <a:pt x="1600" y="438"/>
                  </a:lnTo>
                  <a:close/>
                  <a:moveTo>
                    <a:pt x="525" y="886"/>
                  </a:moveTo>
                  <a:cubicBezTo>
                    <a:pt x="522" y="886"/>
                    <a:pt x="519" y="885"/>
                    <a:pt x="516" y="884"/>
                  </a:cubicBezTo>
                  <a:cubicBezTo>
                    <a:pt x="316" y="770"/>
                    <a:pt x="316" y="770"/>
                    <a:pt x="316" y="770"/>
                  </a:cubicBezTo>
                  <a:cubicBezTo>
                    <a:pt x="307" y="765"/>
                    <a:pt x="300" y="753"/>
                    <a:pt x="300" y="742"/>
                  </a:cubicBezTo>
                  <a:cubicBezTo>
                    <a:pt x="300" y="721"/>
                    <a:pt x="300" y="721"/>
                    <a:pt x="300" y="721"/>
                  </a:cubicBezTo>
                  <a:cubicBezTo>
                    <a:pt x="300" y="708"/>
                    <a:pt x="311" y="701"/>
                    <a:pt x="323" y="708"/>
                  </a:cubicBezTo>
                  <a:cubicBezTo>
                    <a:pt x="523" y="822"/>
                    <a:pt x="523" y="822"/>
                    <a:pt x="523" y="822"/>
                  </a:cubicBezTo>
                  <a:cubicBezTo>
                    <a:pt x="532" y="827"/>
                    <a:pt x="539" y="839"/>
                    <a:pt x="539" y="849"/>
                  </a:cubicBezTo>
                  <a:cubicBezTo>
                    <a:pt x="539" y="870"/>
                    <a:pt x="539" y="870"/>
                    <a:pt x="539" y="870"/>
                  </a:cubicBezTo>
                  <a:cubicBezTo>
                    <a:pt x="539" y="880"/>
                    <a:pt x="533" y="886"/>
                    <a:pt x="525" y="886"/>
                  </a:cubicBezTo>
                  <a:close/>
                  <a:moveTo>
                    <a:pt x="712" y="1033"/>
                  </a:moveTo>
                  <a:cubicBezTo>
                    <a:pt x="718" y="1040"/>
                    <a:pt x="716" y="1051"/>
                    <a:pt x="708" y="1056"/>
                  </a:cubicBezTo>
                  <a:cubicBezTo>
                    <a:pt x="648" y="1091"/>
                    <a:pt x="648" y="1091"/>
                    <a:pt x="648" y="1091"/>
                  </a:cubicBezTo>
                  <a:cubicBezTo>
                    <a:pt x="640" y="1096"/>
                    <a:pt x="626" y="1090"/>
                    <a:pt x="622" y="1086"/>
                  </a:cubicBezTo>
                  <a:cubicBezTo>
                    <a:pt x="618" y="1082"/>
                    <a:pt x="617" y="1070"/>
                    <a:pt x="617" y="1070"/>
                  </a:cubicBezTo>
                  <a:cubicBezTo>
                    <a:pt x="617" y="932"/>
                    <a:pt x="617" y="932"/>
                    <a:pt x="617" y="932"/>
                  </a:cubicBezTo>
                  <a:cubicBezTo>
                    <a:pt x="617" y="932"/>
                    <a:pt x="618" y="918"/>
                    <a:pt x="625" y="914"/>
                  </a:cubicBezTo>
                  <a:cubicBezTo>
                    <a:pt x="684" y="880"/>
                    <a:pt x="684" y="880"/>
                    <a:pt x="684" y="880"/>
                  </a:cubicBezTo>
                  <a:cubicBezTo>
                    <a:pt x="693" y="875"/>
                    <a:pt x="706" y="878"/>
                    <a:pt x="712" y="885"/>
                  </a:cubicBezTo>
                  <a:cubicBezTo>
                    <a:pt x="712" y="885"/>
                    <a:pt x="712" y="885"/>
                    <a:pt x="712" y="885"/>
                  </a:cubicBezTo>
                  <a:cubicBezTo>
                    <a:pt x="717" y="893"/>
                    <a:pt x="716" y="904"/>
                    <a:pt x="708" y="909"/>
                  </a:cubicBezTo>
                  <a:cubicBezTo>
                    <a:pt x="659" y="937"/>
                    <a:pt x="659" y="937"/>
                    <a:pt x="659" y="937"/>
                  </a:cubicBezTo>
                  <a:cubicBezTo>
                    <a:pt x="659" y="1044"/>
                    <a:pt x="659" y="1044"/>
                    <a:pt x="659" y="1044"/>
                  </a:cubicBezTo>
                  <a:cubicBezTo>
                    <a:pt x="684" y="1029"/>
                    <a:pt x="684" y="1029"/>
                    <a:pt x="684" y="1029"/>
                  </a:cubicBezTo>
                  <a:cubicBezTo>
                    <a:pt x="693" y="1024"/>
                    <a:pt x="706" y="1025"/>
                    <a:pt x="712" y="1033"/>
                  </a:cubicBezTo>
                  <a:close/>
                  <a:moveTo>
                    <a:pt x="182" y="733"/>
                  </a:moveTo>
                  <a:cubicBezTo>
                    <a:pt x="188" y="740"/>
                    <a:pt x="186" y="751"/>
                    <a:pt x="177" y="756"/>
                  </a:cubicBezTo>
                  <a:cubicBezTo>
                    <a:pt x="118" y="791"/>
                    <a:pt x="118" y="791"/>
                    <a:pt x="118" y="791"/>
                  </a:cubicBezTo>
                  <a:cubicBezTo>
                    <a:pt x="109" y="796"/>
                    <a:pt x="96" y="790"/>
                    <a:pt x="92" y="786"/>
                  </a:cubicBezTo>
                  <a:cubicBezTo>
                    <a:pt x="88" y="782"/>
                    <a:pt x="86" y="770"/>
                    <a:pt x="86" y="770"/>
                  </a:cubicBezTo>
                  <a:cubicBezTo>
                    <a:pt x="86" y="632"/>
                    <a:pt x="86" y="632"/>
                    <a:pt x="86" y="632"/>
                  </a:cubicBezTo>
                  <a:cubicBezTo>
                    <a:pt x="86" y="632"/>
                    <a:pt x="88" y="618"/>
                    <a:pt x="95" y="614"/>
                  </a:cubicBezTo>
                  <a:cubicBezTo>
                    <a:pt x="154" y="580"/>
                    <a:pt x="154" y="580"/>
                    <a:pt x="154" y="580"/>
                  </a:cubicBezTo>
                  <a:cubicBezTo>
                    <a:pt x="163" y="575"/>
                    <a:pt x="176" y="578"/>
                    <a:pt x="181" y="585"/>
                  </a:cubicBezTo>
                  <a:cubicBezTo>
                    <a:pt x="181" y="585"/>
                    <a:pt x="181" y="585"/>
                    <a:pt x="181" y="585"/>
                  </a:cubicBezTo>
                  <a:cubicBezTo>
                    <a:pt x="187" y="593"/>
                    <a:pt x="186" y="604"/>
                    <a:pt x="177" y="609"/>
                  </a:cubicBezTo>
                  <a:cubicBezTo>
                    <a:pt x="129" y="637"/>
                    <a:pt x="129" y="637"/>
                    <a:pt x="129" y="637"/>
                  </a:cubicBezTo>
                  <a:cubicBezTo>
                    <a:pt x="129" y="744"/>
                    <a:pt x="129" y="744"/>
                    <a:pt x="129" y="744"/>
                  </a:cubicBezTo>
                  <a:cubicBezTo>
                    <a:pt x="154" y="729"/>
                    <a:pt x="154" y="729"/>
                    <a:pt x="154" y="729"/>
                  </a:cubicBezTo>
                  <a:cubicBezTo>
                    <a:pt x="163" y="724"/>
                    <a:pt x="176" y="725"/>
                    <a:pt x="182" y="73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3260" tIns="46630" rIns="93260" bIns="46630" numCol="1" anchor="t" anchorCtr="0" compatLnSpc="1">
              <a:prstTxWarp prst="textNoShape">
                <a:avLst/>
              </a:prstTxWarp>
            </a:bodyPr>
            <a:lstStyle/>
            <a:p>
              <a:endParaRPr lang="en-US" sz="1632">
                <a:solidFill>
                  <a:schemeClr val="tx2"/>
                </a:solidFill>
              </a:endParaRPr>
            </a:p>
          </p:txBody>
        </p:sp>
      </p:grpSp>
      <p:grpSp>
        <p:nvGrpSpPr>
          <p:cNvPr id="73" name="Group 72"/>
          <p:cNvGrpSpPr/>
          <p:nvPr/>
        </p:nvGrpSpPr>
        <p:grpSpPr bwMode="black">
          <a:xfrm>
            <a:off x="7895315" y="1687134"/>
            <a:ext cx="665327" cy="742469"/>
            <a:chOff x="2916435" y="3914152"/>
            <a:chExt cx="930763" cy="918513"/>
          </a:xfrm>
        </p:grpSpPr>
        <p:pic>
          <p:nvPicPr>
            <p:cNvPr id="74" name="Picture 73"/>
            <p:cNvPicPr>
              <a:picLocks noChangeAspect="1"/>
            </p:cNvPicPr>
            <p:nvPr/>
          </p:nvPicPr>
          <p:blipFill>
            <a:blip r:embed="rId3" cstate="print">
              <a:extLst>
                <a:ext uri="{BEBA8EAE-BF5A-486C-A8C5-ECC9F3942E4B}">
                  <a14:imgProps xmlns:a14="http://schemas.microsoft.com/office/drawing/2010/main">
                    <a14:imgLayer r:embed="rId4">
                      <a14:imgEffect>
                        <a14:brightnessContrast bright="100000"/>
                      </a14:imgEffect>
                    </a14:imgLayer>
                  </a14:imgProps>
                </a:ext>
                <a:ext uri="{28A0092B-C50C-407E-A947-70E740481C1C}">
                  <a14:useLocalDpi xmlns:a14="http://schemas.microsoft.com/office/drawing/2010/main"/>
                </a:ext>
              </a:extLst>
            </a:blip>
            <a:stretch>
              <a:fillRect/>
            </a:stretch>
          </p:blipFill>
          <p:spPr bwMode="black">
            <a:xfrm rot="2614426" flipH="1">
              <a:off x="2916435" y="4302640"/>
              <a:ext cx="394555" cy="530025"/>
            </a:xfrm>
            <a:prstGeom prst="rect">
              <a:avLst/>
            </a:prstGeom>
          </p:spPr>
        </p:pic>
        <p:sp>
          <p:nvSpPr>
            <p:cNvPr id="75" name="Freeform 61"/>
            <p:cNvSpPr>
              <a:spLocks/>
            </p:cNvSpPr>
            <p:nvPr/>
          </p:nvSpPr>
          <p:spPr bwMode="black">
            <a:xfrm rot="10800000">
              <a:off x="3279998" y="3914152"/>
              <a:ext cx="567200" cy="820335"/>
            </a:xfrm>
            <a:custGeom>
              <a:avLst/>
              <a:gdLst/>
              <a:ahLst/>
              <a:cxnLst>
                <a:cxn ang="0">
                  <a:pos x="251" y="363"/>
                </a:cxn>
                <a:cxn ang="0">
                  <a:pos x="243" y="372"/>
                </a:cxn>
                <a:cxn ang="0">
                  <a:pos x="35" y="372"/>
                </a:cxn>
                <a:cxn ang="0">
                  <a:pos x="27" y="363"/>
                </a:cxn>
                <a:cxn ang="0">
                  <a:pos x="27" y="36"/>
                </a:cxn>
                <a:cxn ang="0">
                  <a:pos x="35" y="27"/>
                </a:cxn>
                <a:cxn ang="0">
                  <a:pos x="243" y="27"/>
                </a:cxn>
                <a:cxn ang="0">
                  <a:pos x="251" y="36"/>
                </a:cxn>
                <a:cxn ang="0">
                  <a:pos x="251" y="108"/>
                </a:cxn>
                <a:cxn ang="0">
                  <a:pos x="277" y="84"/>
                </a:cxn>
                <a:cxn ang="0">
                  <a:pos x="277" y="10"/>
                </a:cxn>
                <a:cxn ang="0">
                  <a:pos x="267" y="0"/>
                </a:cxn>
                <a:cxn ang="0">
                  <a:pos x="11" y="0"/>
                </a:cxn>
                <a:cxn ang="0">
                  <a:pos x="0" y="10"/>
                </a:cxn>
                <a:cxn ang="0">
                  <a:pos x="0" y="389"/>
                </a:cxn>
                <a:cxn ang="0">
                  <a:pos x="11" y="399"/>
                </a:cxn>
                <a:cxn ang="0">
                  <a:pos x="267" y="399"/>
                </a:cxn>
                <a:cxn ang="0">
                  <a:pos x="277" y="389"/>
                </a:cxn>
                <a:cxn ang="0">
                  <a:pos x="277" y="168"/>
                </a:cxn>
                <a:cxn ang="0">
                  <a:pos x="251" y="191"/>
                </a:cxn>
                <a:cxn ang="0">
                  <a:pos x="251" y="363"/>
                </a:cxn>
              </a:cxnLst>
              <a:rect l="0" t="0" r="r" b="b"/>
              <a:pathLst>
                <a:path w="277" h="399">
                  <a:moveTo>
                    <a:pt x="251" y="363"/>
                  </a:moveTo>
                  <a:cubicBezTo>
                    <a:pt x="251" y="368"/>
                    <a:pt x="247" y="372"/>
                    <a:pt x="243" y="372"/>
                  </a:cubicBezTo>
                  <a:cubicBezTo>
                    <a:pt x="35" y="372"/>
                    <a:pt x="35" y="372"/>
                    <a:pt x="35" y="372"/>
                  </a:cubicBezTo>
                  <a:cubicBezTo>
                    <a:pt x="31" y="372"/>
                    <a:pt x="27" y="368"/>
                    <a:pt x="27" y="363"/>
                  </a:cubicBezTo>
                  <a:cubicBezTo>
                    <a:pt x="27" y="36"/>
                    <a:pt x="27" y="36"/>
                    <a:pt x="27" y="36"/>
                  </a:cubicBezTo>
                  <a:cubicBezTo>
                    <a:pt x="27" y="31"/>
                    <a:pt x="31" y="27"/>
                    <a:pt x="35" y="27"/>
                  </a:cubicBezTo>
                  <a:cubicBezTo>
                    <a:pt x="243" y="27"/>
                    <a:pt x="243" y="27"/>
                    <a:pt x="243" y="27"/>
                  </a:cubicBezTo>
                  <a:cubicBezTo>
                    <a:pt x="247" y="27"/>
                    <a:pt x="251" y="31"/>
                    <a:pt x="251" y="36"/>
                  </a:cubicBezTo>
                  <a:cubicBezTo>
                    <a:pt x="251" y="108"/>
                    <a:pt x="251" y="108"/>
                    <a:pt x="251" y="108"/>
                  </a:cubicBezTo>
                  <a:cubicBezTo>
                    <a:pt x="277" y="84"/>
                    <a:pt x="277" y="84"/>
                    <a:pt x="277" y="84"/>
                  </a:cubicBezTo>
                  <a:cubicBezTo>
                    <a:pt x="277" y="10"/>
                    <a:pt x="277" y="10"/>
                    <a:pt x="277" y="10"/>
                  </a:cubicBezTo>
                  <a:cubicBezTo>
                    <a:pt x="277" y="4"/>
                    <a:pt x="273" y="0"/>
                    <a:pt x="267" y="0"/>
                  </a:cubicBezTo>
                  <a:cubicBezTo>
                    <a:pt x="11" y="0"/>
                    <a:pt x="11" y="0"/>
                    <a:pt x="11" y="0"/>
                  </a:cubicBezTo>
                  <a:cubicBezTo>
                    <a:pt x="5" y="0"/>
                    <a:pt x="0" y="4"/>
                    <a:pt x="0" y="10"/>
                  </a:cubicBezTo>
                  <a:cubicBezTo>
                    <a:pt x="0" y="389"/>
                    <a:pt x="0" y="389"/>
                    <a:pt x="0" y="389"/>
                  </a:cubicBezTo>
                  <a:cubicBezTo>
                    <a:pt x="0" y="395"/>
                    <a:pt x="5" y="399"/>
                    <a:pt x="11" y="399"/>
                  </a:cubicBezTo>
                  <a:cubicBezTo>
                    <a:pt x="267" y="399"/>
                    <a:pt x="267" y="399"/>
                    <a:pt x="267" y="399"/>
                  </a:cubicBezTo>
                  <a:cubicBezTo>
                    <a:pt x="273" y="399"/>
                    <a:pt x="277" y="395"/>
                    <a:pt x="277" y="389"/>
                  </a:cubicBezTo>
                  <a:cubicBezTo>
                    <a:pt x="277" y="168"/>
                    <a:pt x="277" y="168"/>
                    <a:pt x="277" y="168"/>
                  </a:cubicBezTo>
                  <a:cubicBezTo>
                    <a:pt x="251" y="191"/>
                    <a:pt x="251" y="191"/>
                    <a:pt x="251" y="191"/>
                  </a:cubicBezTo>
                  <a:lnTo>
                    <a:pt x="251" y="363"/>
                  </a:lnTo>
                  <a:close/>
                </a:path>
              </a:pathLst>
            </a:custGeom>
            <a:solidFill>
              <a:srgbClr val="FFFFFF"/>
            </a:solidFill>
            <a:extLst/>
          </p:spPr>
          <p:txBody>
            <a:bodyPr vert="horz" wrap="square" lIns="93260" tIns="46630" rIns="93260" bIns="46630" numCol="1" anchor="t" anchorCtr="0" compatLnSpc="1">
              <a:prstTxWarp prst="textNoShape">
                <a:avLst/>
              </a:prstTxWarp>
            </a:bodyPr>
            <a:lstStyle/>
            <a:p>
              <a:endParaRPr lang="en-US" sz="918" dirty="0">
                <a:solidFill>
                  <a:schemeClr val="tx2"/>
                </a:solidFill>
              </a:endParaRPr>
            </a:p>
          </p:txBody>
        </p:sp>
      </p:grpSp>
      <p:pic>
        <p:nvPicPr>
          <p:cNvPr id="77" name="Picture 5" descr="\\MAGNUM\Projects\Microsoft\Cloud Power FY12\Design\ICONS_PNG\PaaS.png"/>
          <p:cNvPicPr>
            <a:picLocks noChangeAspect="1" noChangeArrowheads="1"/>
          </p:cNvPicPr>
          <p:nvPr/>
        </p:nvPicPr>
        <p:blipFill>
          <a:blip r:embed="rId5" cstate="print">
            <a:lum bright="100000"/>
          </a:blip>
          <a:stretch>
            <a:fillRect/>
          </a:stretch>
        </p:blipFill>
        <p:spPr bwMode="auto">
          <a:xfrm>
            <a:off x="7812533" y="2982260"/>
            <a:ext cx="1079733" cy="1079733"/>
          </a:xfrm>
          <a:prstGeom prst="rect">
            <a:avLst/>
          </a:prstGeom>
          <a:noFill/>
        </p:spPr>
      </p:pic>
    </p:spTree>
    <p:extLst>
      <p:ext uri="{BB962C8B-B14F-4D97-AF65-F5344CB8AC3E}">
        <p14:creationId xmlns:p14="http://schemas.microsoft.com/office/powerpoint/2010/main" val="191375219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models</a:t>
            </a:r>
            <a:endParaRPr lang="en-US" dirty="0"/>
          </a:p>
        </p:txBody>
      </p:sp>
      <p:grpSp>
        <p:nvGrpSpPr>
          <p:cNvPr id="14" name="4 after"/>
          <p:cNvGrpSpPr/>
          <p:nvPr/>
        </p:nvGrpSpPr>
        <p:grpSpPr>
          <a:xfrm>
            <a:off x="2332391" y="1611841"/>
            <a:ext cx="1709773" cy="4144139"/>
            <a:chOff x="8842093" y="6557509"/>
            <a:chExt cx="2743200" cy="3643178"/>
          </a:xfrm>
          <a:solidFill>
            <a:schemeClr val="accent5">
              <a:lumMod val="75000"/>
            </a:schemeClr>
          </a:solidFill>
        </p:grpSpPr>
        <p:sp>
          <p:nvSpPr>
            <p:cNvPr id="15"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00" b="1" spc="-76" dirty="0">
                <a:solidFill>
                  <a:schemeClr val="tx2"/>
                </a:solidFill>
                <a:latin typeface="+mj-lt"/>
              </a:endParaRPr>
            </a:p>
          </p:txBody>
        </p:sp>
        <p:grpSp>
          <p:nvGrpSpPr>
            <p:cNvPr id="16" name="4 text"/>
            <p:cNvGrpSpPr/>
            <p:nvPr/>
          </p:nvGrpSpPr>
          <p:grpSpPr>
            <a:xfrm>
              <a:off x="8842093" y="6557509"/>
              <a:ext cx="2743200" cy="3246234"/>
              <a:chOff x="7111577" y="6960368"/>
              <a:chExt cx="2743200" cy="3246234"/>
            </a:xfrm>
            <a:grpFill/>
          </p:grpSpPr>
          <p:sp>
            <p:nvSpPr>
              <p:cNvPr id="17"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00" dirty="0">
                  <a:solidFill>
                    <a:schemeClr val="tx2"/>
                  </a:solidFill>
                </a:endParaRPr>
              </a:p>
            </p:txBody>
          </p:sp>
          <p:sp>
            <p:nvSpPr>
              <p:cNvPr id="18" name="TextBox 17"/>
              <p:cNvSpPr txBox="1"/>
              <p:nvPr/>
            </p:nvSpPr>
            <p:spPr>
              <a:xfrm>
                <a:off x="7111577" y="6960368"/>
                <a:ext cx="2743200" cy="674723"/>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00" b="1" spc="-76" dirty="0">
                    <a:solidFill>
                      <a:schemeClr val="tx2"/>
                    </a:solidFill>
                    <a:latin typeface="+mj-lt"/>
                  </a:rPr>
                  <a:t>Private Cloud</a:t>
                </a:r>
              </a:p>
            </p:txBody>
          </p:sp>
        </p:grpSp>
      </p:grpSp>
      <p:grpSp>
        <p:nvGrpSpPr>
          <p:cNvPr id="72" name="4 after"/>
          <p:cNvGrpSpPr/>
          <p:nvPr/>
        </p:nvGrpSpPr>
        <p:grpSpPr>
          <a:xfrm>
            <a:off x="4268586" y="1611841"/>
            <a:ext cx="1709773" cy="4144139"/>
            <a:chOff x="8842093" y="6557509"/>
            <a:chExt cx="2743200" cy="3643178"/>
          </a:xfrm>
          <a:solidFill>
            <a:schemeClr val="accent5">
              <a:lumMod val="50000"/>
            </a:schemeClr>
          </a:solidFill>
        </p:grpSpPr>
        <p:sp>
          <p:nvSpPr>
            <p:cNvPr id="73"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00" b="1" spc="-76" dirty="0">
                <a:solidFill>
                  <a:schemeClr val="tx2"/>
                </a:solidFill>
                <a:latin typeface="+mj-lt"/>
              </a:endParaRPr>
            </a:p>
          </p:txBody>
        </p:sp>
        <p:grpSp>
          <p:nvGrpSpPr>
            <p:cNvPr id="74" name="4 text"/>
            <p:cNvGrpSpPr/>
            <p:nvPr/>
          </p:nvGrpSpPr>
          <p:grpSpPr>
            <a:xfrm>
              <a:off x="8842093" y="6557509"/>
              <a:ext cx="2743200" cy="3246234"/>
              <a:chOff x="7111577" y="6960368"/>
              <a:chExt cx="2743200" cy="3246234"/>
            </a:xfrm>
            <a:grpFill/>
          </p:grpSpPr>
          <p:sp>
            <p:nvSpPr>
              <p:cNvPr id="75"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00" dirty="0">
                  <a:solidFill>
                    <a:schemeClr val="tx2"/>
                  </a:solidFill>
                </a:endParaRPr>
              </a:p>
            </p:txBody>
          </p:sp>
          <p:sp>
            <p:nvSpPr>
              <p:cNvPr id="76" name="TextBox 75"/>
              <p:cNvSpPr txBox="1"/>
              <p:nvPr/>
            </p:nvSpPr>
            <p:spPr>
              <a:xfrm>
                <a:off x="7111577" y="6960368"/>
                <a:ext cx="2743200" cy="674723"/>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00" b="1" spc="-76" dirty="0">
                    <a:solidFill>
                      <a:schemeClr val="tx2"/>
                    </a:solidFill>
                    <a:latin typeface="+mj-lt"/>
                  </a:rPr>
                  <a:t>Community Cloud</a:t>
                </a:r>
              </a:p>
            </p:txBody>
          </p:sp>
        </p:grpSp>
      </p:grpSp>
      <p:grpSp>
        <p:nvGrpSpPr>
          <p:cNvPr id="78" name="4 after"/>
          <p:cNvGrpSpPr/>
          <p:nvPr/>
        </p:nvGrpSpPr>
        <p:grpSpPr>
          <a:xfrm>
            <a:off x="8129552" y="1611841"/>
            <a:ext cx="1709773" cy="4144139"/>
            <a:chOff x="8842093" y="6557509"/>
            <a:chExt cx="2743200" cy="3643178"/>
          </a:xfrm>
          <a:solidFill>
            <a:schemeClr val="accent6">
              <a:lumMod val="75000"/>
            </a:schemeClr>
          </a:solidFill>
        </p:grpSpPr>
        <p:sp>
          <p:nvSpPr>
            <p:cNvPr id="79"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00" b="1" spc="-76" dirty="0">
                <a:solidFill>
                  <a:schemeClr val="tx2"/>
                </a:solidFill>
                <a:latin typeface="+mj-lt"/>
              </a:endParaRPr>
            </a:p>
          </p:txBody>
        </p:sp>
        <p:grpSp>
          <p:nvGrpSpPr>
            <p:cNvPr id="80" name="4 text"/>
            <p:cNvGrpSpPr/>
            <p:nvPr/>
          </p:nvGrpSpPr>
          <p:grpSpPr>
            <a:xfrm>
              <a:off x="8842093" y="6557509"/>
              <a:ext cx="2743200" cy="3246234"/>
              <a:chOff x="7111577" y="6960368"/>
              <a:chExt cx="2743200" cy="3246234"/>
            </a:xfrm>
            <a:grpFill/>
          </p:grpSpPr>
          <p:sp>
            <p:nvSpPr>
              <p:cNvPr id="81"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00" dirty="0">
                  <a:solidFill>
                    <a:schemeClr val="tx2"/>
                  </a:solidFill>
                </a:endParaRPr>
              </a:p>
            </p:txBody>
          </p:sp>
          <p:sp>
            <p:nvSpPr>
              <p:cNvPr id="82" name="TextBox 81"/>
              <p:cNvSpPr txBox="1"/>
              <p:nvPr/>
            </p:nvSpPr>
            <p:spPr>
              <a:xfrm>
                <a:off x="7111577" y="6960368"/>
                <a:ext cx="2743200" cy="674723"/>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00" b="1" spc="-76" dirty="0">
                    <a:solidFill>
                      <a:schemeClr val="tx2"/>
                    </a:solidFill>
                    <a:latin typeface="+mj-lt"/>
                  </a:rPr>
                  <a:t>Hybrid Cloud</a:t>
                </a:r>
              </a:p>
            </p:txBody>
          </p:sp>
        </p:grpSp>
      </p:grpSp>
      <p:grpSp>
        <p:nvGrpSpPr>
          <p:cNvPr id="84" name="4 after"/>
          <p:cNvGrpSpPr/>
          <p:nvPr/>
        </p:nvGrpSpPr>
        <p:grpSpPr>
          <a:xfrm>
            <a:off x="6208145" y="1611841"/>
            <a:ext cx="1709773" cy="4144139"/>
            <a:chOff x="8842093" y="6557509"/>
            <a:chExt cx="2743200" cy="3643178"/>
          </a:xfrm>
          <a:solidFill>
            <a:schemeClr val="accent6">
              <a:lumMod val="50000"/>
            </a:schemeClr>
          </a:solidFill>
        </p:grpSpPr>
        <p:sp>
          <p:nvSpPr>
            <p:cNvPr id="85" name="4 bg"/>
            <p:cNvSpPr/>
            <p:nvPr/>
          </p:nvSpPr>
          <p:spPr bwMode="auto">
            <a:xfrm>
              <a:off x="8842093" y="6557509"/>
              <a:ext cx="2743200" cy="3643178"/>
            </a:xfrm>
            <a:prstGeom prst="rect">
              <a:avLst/>
            </a:prstGeom>
            <a:grpFill/>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139891" tIns="174863" rIns="69942" bIns="34972" numCol="1" rtlCol="0" anchor="t" anchorCtr="0" compatLnSpc="1">
              <a:prstTxWarp prst="textNoShape">
                <a:avLst/>
              </a:prstTxWarp>
            </a:bodyPr>
            <a:lstStyle/>
            <a:p>
              <a:pPr defTabSz="699217" fontAlgn="base">
                <a:lnSpc>
                  <a:spcPct val="80000"/>
                </a:lnSpc>
                <a:spcBef>
                  <a:spcPct val="0"/>
                </a:spcBef>
                <a:spcAft>
                  <a:spcPct val="0"/>
                </a:spcAft>
              </a:pPr>
              <a:endParaRPr lang="en-US" sz="2400" b="1" spc="-76" dirty="0">
                <a:solidFill>
                  <a:schemeClr val="tx2"/>
                </a:solidFill>
                <a:latin typeface="+mj-lt"/>
              </a:endParaRPr>
            </a:p>
          </p:txBody>
        </p:sp>
        <p:grpSp>
          <p:nvGrpSpPr>
            <p:cNvPr id="86" name="4 text"/>
            <p:cNvGrpSpPr/>
            <p:nvPr/>
          </p:nvGrpSpPr>
          <p:grpSpPr>
            <a:xfrm>
              <a:off x="8842093" y="6557509"/>
              <a:ext cx="2743200" cy="3246234"/>
              <a:chOff x="7111577" y="6960368"/>
              <a:chExt cx="2743200" cy="3246234"/>
            </a:xfrm>
            <a:grpFill/>
          </p:grpSpPr>
          <p:sp>
            <p:nvSpPr>
              <p:cNvPr id="87" name="Freeform 19"/>
              <p:cNvSpPr>
                <a:spLocks noEditPoints="1"/>
              </p:cNvSpPr>
              <p:nvPr/>
            </p:nvSpPr>
            <p:spPr bwMode="auto">
              <a:xfrm rot="10571604">
                <a:off x="7496976" y="9834679"/>
                <a:ext cx="371924" cy="371923"/>
              </a:xfrm>
              <a:prstGeom prst="ellipse">
                <a:avLst/>
              </a:prstGeom>
              <a:grpFill/>
              <a:ln w="73025">
                <a:noFill/>
              </a:ln>
            </p:spPr>
            <p:txBody>
              <a:bodyPr vert="horz" wrap="square" lIns="69945" tIns="34973" rIns="69945" bIns="34973" numCol="1" anchor="t" anchorCtr="0" compatLnSpc="1">
                <a:prstTxWarp prst="textNoShape">
                  <a:avLst/>
                </a:prstTxWarp>
              </a:bodyPr>
              <a:lstStyle/>
              <a:p>
                <a:endParaRPr lang="en-US" sz="1600" dirty="0">
                  <a:solidFill>
                    <a:schemeClr val="tx2"/>
                  </a:solidFill>
                </a:endParaRPr>
              </a:p>
            </p:txBody>
          </p:sp>
          <p:sp>
            <p:nvSpPr>
              <p:cNvPr id="88" name="TextBox 87"/>
              <p:cNvSpPr txBox="1"/>
              <p:nvPr/>
            </p:nvSpPr>
            <p:spPr>
              <a:xfrm>
                <a:off x="7111577" y="6960368"/>
                <a:ext cx="2743200" cy="414974"/>
              </a:xfrm>
              <a:prstGeom prst="rect">
                <a:avLst/>
              </a:prstGeom>
              <a:grpFill/>
            </p:spPr>
            <p:txBody>
              <a:bodyPr wrap="square" lIns="139891" tIns="174863" rIns="0" bIns="0" rtlCol="0">
                <a:spAutoFit/>
              </a:bodyPr>
              <a:lstStyle/>
              <a:p>
                <a:pPr defTabSz="699217" fontAlgn="base">
                  <a:lnSpc>
                    <a:spcPct val="80000"/>
                  </a:lnSpc>
                  <a:spcBef>
                    <a:spcPct val="0"/>
                  </a:spcBef>
                  <a:spcAft>
                    <a:spcPct val="0"/>
                  </a:spcAft>
                </a:pPr>
                <a:r>
                  <a:rPr lang="en-US" sz="2400" b="1" spc="-76" dirty="0">
                    <a:solidFill>
                      <a:schemeClr val="tx2"/>
                    </a:solidFill>
                    <a:latin typeface="+mj-lt"/>
                  </a:rPr>
                  <a:t>Public Cloud</a:t>
                </a:r>
              </a:p>
            </p:txBody>
          </p:sp>
        </p:grpSp>
      </p:grpSp>
      <p:pic>
        <p:nvPicPr>
          <p:cNvPr id="90" name="Picture 9" descr="\\MAGNUM\Projects\Microsoft\Cloud Power FY12\Design\Icons\PNGs\Branch.png"/>
          <p:cNvPicPr>
            <a:picLocks noChangeAspect="1" noChangeArrowheads="1"/>
          </p:cNvPicPr>
          <p:nvPr/>
        </p:nvPicPr>
        <p:blipFill>
          <a:blip r:embed="rId3" cstate="print">
            <a:lum bright="100000"/>
          </a:blip>
          <a:srcRect/>
          <a:stretch>
            <a:fillRect/>
          </a:stretch>
        </p:blipFill>
        <p:spPr bwMode="auto">
          <a:xfrm>
            <a:off x="4190869" y="2751307"/>
            <a:ext cx="1865207" cy="1865207"/>
          </a:xfrm>
          <a:prstGeom prst="rect">
            <a:avLst/>
          </a:prstGeom>
          <a:noFill/>
        </p:spPr>
      </p:pic>
      <p:pic>
        <p:nvPicPr>
          <p:cNvPr id="92" name="Picture 7" descr="\\MAGNUM\Projects\Microsoft\Cloud Power FY12\Design\Icons\PNGs\Pooled.png"/>
          <p:cNvPicPr>
            <a:picLocks noChangeAspect="1" noChangeArrowheads="1"/>
          </p:cNvPicPr>
          <p:nvPr/>
        </p:nvPicPr>
        <p:blipFill>
          <a:blip r:embed="rId4" cstate="print">
            <a:lum bright="100000"/>
          </a:blip>
          <a:srcRect/>
          <a:stretch>
            <a:fillRect/>
          </a:stretch>
        </p:blipFill>
        <p:spPr bwMode="auto">
          <a:xfrm>
            <a:off x="2251310" y="2751307"/>
            <a:ext cx="1865207" cy="1865207"/>
          </a:xfrm>
          <a:prstGeom prst="rect">
            <a:avLst/>
          </a:prstGeom>
          <a:noFill/>
        </p:spPr>
      </p:pic>
      <p:pic>
        <p:nvPicPr>
          <p:cNvPr id="93" name="Picture 4" descr="\\MAGNUM\Projects\Microsoft\Cloud Power FY12\Design\Icons\PNGs\Factory.png"/>
          <p:cNvPicPr>
            <a:picLocks noChangeAspect="1" noChangeArrowheads="1"/>
          </p:cNvPicPr>
          <p:nvPr/>
        </p:nvPicPr>
        <p:blipFill>
          <a:blip r:embed="rId5" cstate="print">
            <a:lum bright="100000"/>
          </a:blip>
          <a:srcRect/>
          <a:stretch>
            <a:fillRect/>
          </a:stretch>
        </p:blipFill>
        <p:spPr bwMode="auto">
          <a:xfrm>
            <a:off x="6152189" y="2751307"/>
            <a:ext cx="1865207" cy="1865207"/>
          </a:xfrm>
          <a:prstGeom prst="rect">
            <a:avLst/>
          </a:prstGeom>
          <a:noFill/>
        </p:spPr>
      </p:pic>
      <p:pic>
        <p:nvPicPr>
          <p:cNvPr id="94" name="Picture 7" descr="\\MAGNUM\Projects\Microsoft\Cloud Power FY12\Design\Icons\PNGs\Pooled.png"/>
          <p:cNvPicPr>
            <a:picLocks noChangeAspect="1" noChangeArrowheads="1"/>
          </p:cNvPicPr>
          <p:nvPr/>
        </p:nvPicPr>
        <p:blipFill>
          <a:blip r:embed="rId4" cstate="print">
            <a:lum bright="100000"/>
          </a:blip>
          <a:srcRect/>
          <a:stretch>
            <a:fillRect/>
          </a:stretch>
        </p:blipFill>
        <p:spPr bwMode="auto">
          <a:xfrm>
            <a:off x="8096445" y="3341424"/>
            <a:ext cx="972295" cy="972295"/>
          </a:xfrm>
          <a:prstGeom prst="rect">
            <a:avLst/>
          </a:prstGeom>
          <a:noFill/>
        </p:spPr>
      </p:pic>
      <p:pic>
        <p:nvPicPr>
          <p:cNvPr id="95" name="Picture 4" descr="\\MAGNUM\Projects\Microsoft\Cloud Power FY12\Design\Icons\PNGs\Factory.png"/>
          <p:cNvPicPr>
            <a:picLocks noChangeAspect="1" noChangeArrowheads="1"/>
          </p:cNvPicPr>
          <p:nvPr/>
        </p:nvPicPr>
        <p:blipFill>
          <a:blip r:embed="rId5" cstate="print">
            <a:lum bright="100000"/>
          </a:blip>
          <a:srcRect/>
          <a:stretch>
            <a:fillRect/>
          </a:stretch>
        </p:blipFill>
        <p:spPr bwMode="auto">
          <a:xfrm>
            <a:off x="8813649" y="2639784"/>
            <a:ext cx="1115957" cy="1115957"/>
          </a:xfrm>
          <a:prstGeom prst="rect">
            <a:avLst/>
          </a:prstGeom>
          <a:noFill/>
        </p:spPr>
      </p:pic>
      <p:pic>
        <p:nvPicPr>
          <p:cNvPr id="30" name="Picture 9" descr="\\MAGNUM\Projects\Microsoft\Cloud Power FY12\Design\Icons\PNGs\Branch.png"/>
          <p:cNvPicPr>
            <a:picLocks noChangeAspect="1" noChangeArrowheads="1"/>
          </p:cNvPicPr>
          <p:nvPr/>
        </p:nvPicPr>
        <p:blipFill>
          <a:blip r:embed="rId3" cstate="print">
            <a:lum bright="100000"/>
          </a:blip>
          <a:srcRect/>
          <a:stretch>
            <a:fillRect/>
          </a:stretch>
        </p:blipFill>
        <p:spPr bwMode="auto">
          <a:xfrm>
            <a:off x="8846346" y="3878720"/>
            <a:ext cx="869999" cy="869999"/>
          </a:xfrm>
          <a:prstGeom prst="rect">
            <a:avLst/>
          </a:prstGeom>
          <a:noFill/>
        </p:spPr>
      </p:pic>
    </p:spTree>
    <p:extLst>
      <p:ext uri="{BB962C8B-B14F-4D97-AF65-F5344CB8AC3E}">
        <p14:creationId xmlns:p14="http://schemas.microsoft.com/office/powerpoint/2010/main" val="723515866"/>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Enterprise challenges driving hybrid IT</a:t>
            </a:r>
            <a:endParaRPr lang="en-US" dirty="0"/>
          </a:p>
        </p:txBody>
      </p:sp>
      <p:sp>
        <p:nvSpPr>
          <p:cNvPr id="27" name="Rectangle 26"/>
          <p:cNvSpPr/>
          <p:nvPr/>
        </p:nvSpPr>
        <p:spPr>
          <a:xfrm>
            <a:off x="5209059" y="1698669"/>
            <a:ext cx="2106121" cy="4064561"/>
          </a:xfrm>
          <a:prstGeom prst="rect">
            <a:avLst/>
          </a:prstGeom>
          <a:solidFill>
            <a:schemeClr val="accent2">
              <a:lumMod val="75000"/>
            </a:schemeClr>
          </a:solidFill>
          <a:ln w="25400" cap="flat" cmpd="sng" algn="ctr">
            <a:noFill/>
            <a:prstDash val="solid"/>
          </a:ln>
          <a:effectLst/>
        </p:spPr>
        <p:txBody>
          <a:bodyPr wrap="none" lIns="874316" tIns="0" rIns="0" bIns="0" anchor="b"/>
          <a:lstStyle/>
          <a:p>
            <a:pPr algn="r" defTabSz="698702"/>
            <a:r>
              <a:rPr lang="en-US" sz="2400" kern="0" spc="-39" dirty="0">
                <a:solidFill>
                  <a:srgbClr val="FFFFFF">
                    <a:alpha val="99000"/>
                  </a:srgbClr>
                </a:solidFill>
              </a:rPr>
              <a:t>Scale</a:t>
            </a:r>
            <a:br>
              <a:rPr lang="en-US" sz="2400" kern="0" spc="-39" dirty="0">
                <a:solidFill>
                  <a:srgbClr val="FFFFFF">
                    <a:alpha val="99000"/>
                  </a:srgbClr>
                </a:solidFill>
              </a:rPr>
            </a:br>
            <a:r>
              <a:rPr lang="en-US" sz="2400" kern="0" spc="-39" dirty="0">
                <a:solidFill>
                  <a:srgbClr val="FFFFFF">
                    <a:alpha val="99000"/>
                  </a:srgbClr>
                </a:solidFill>
              </a:rPr>
              <a:t>dynamically</a:t>
            </a:r>
          </a:p>
        </p:txBody>
      </p:sp>
      <p:pic>
        <p:nvPicPr>
          <p:cNvPr id="28" name="Picture 2" descr="\\MAGNUM\Projects\Microsoft\Cloud Power FY12\Design\ICONS_PNG\Secure_Elastic.png"/>
          <p:cNvPicPr>
            <a:picLocks noChangeAspect="1" noChangeArrowheads="1"/>
          </p:cNvPicPr>
          <p:nvPr/>
        </p:nvPicPr>
        <p:blipFill>
          <a:blip r:embed="rId4" cstate="print">
            <a:lum bright="100000"/>
            <a:extLst>
              <a:ext uri="{28A0092B-C50C-407E-A947-70E740481C1C}">
                <a14:useLocalDpi xmlns:a14="http://schemas.microsoft.com/office/drawing/2010/main" val="0"/>
              </a:ext>
            </a:extLst>
          </a:blip>
          <a:srcRect/>
          <a:stretch>
            <a:fillRect/>
          </a:stretch>
        </p:blipFill>
        <p:spPr bwMode="auto">
          <a:xfrm>
            <a:off x="5739738" y="2827056"/>
            <a:ext cx="1142426" cy="1142131"/>
          </a:xfrm>
          <a:prstGeom prst="rect">
            <a:avLst/>
          </a:prstGeom>
          <a:noFill/>
        </p:spPr>
      </p:pic>
      <p:sp>
        <p:nvSpPr>
          <p:cNvPr id="31" name="Rectangle 30"/>
          <p:cNvSpPr/>
          <p:nvPr/>
        </p:nvSpPr>
        <p:spPr>
          <a:xfrm>
            <a:off x="9974093" y="1701578"/>
            <a:ext cx="2106121" cy="4057954"/>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alpha val="99000"/>
                  </a:srgbClr>
                </a:solidFill>
              </a:rPr>
              <a:t>Ensure </a:t>
            </a:r>
            <a:br>
              <a:rPr lang="en-US" sz="2400" kern="0" spc="-39" dirty="0">
                <a:solidFill>
                  <a:srgbClr val="FFFFFF">
                    <a:alpha val="99000"/>
                  </a:srgbClr>
                </a:solidFill>
              </a:rPr>
            </a:br>
            <a:r>
              <a:rPr lang="en-US" sz="2400" kern="0" spc="-39" dirty="0">
                <a:solidFill>
                  <a:srgbClr val="FFFFFF">
                    <a:alpha val="99000"/>
                  </a:srgbClr>
                </a:solidFill>
              </a:rPr>
              <a:t>compliance</a:t>
            </a:r>
          </a:p>
        </p:txBody>
      </p:sp>
      <p:pic>
        <p:nvPicPr>
          <p:cNvPr id="32" name="Picture 5" descr="\\MAGNUM\Projects\Microsoft\Cloud Power FY12\Design\ICONS_PNG\Scale.png"/>
          <p:cNvPicPr>
            <a:picLocks noChangeAspect="1" noChangeArrowheads="1"/>
          </p:cNvPicPr>
          <p:nvPr/>
        </p:nvPicPr>
        <p:blipFill>
          <a:blip r:embed="rId5" cstate="print">
            <a:lum bright="100000"/>
            <a:extLst>
              <a:ext uri="{28A0092B-C50C-407E-A947-70E740481C1C}">
                <a14:useLocalDpi xmlns:a14="http://schemas.microsoft.com/office/drawing/2010/main" val="0"/>
              </a:ext>
            </a:extLst>
          </a:blip>
          <a:srcRect/>
          <a:stretch>
            <a:fillRect/>
          </a:stretch>
        </p:blipFill>
        <p:spPr bwMode="auto">
          <a:xfrm>
            <a:off x="10479830" y="2827056"/>
            <a:ext cx="1094645" cy="1094360"/>
          </a:xfrm>
          <a:prstGeom prst="rect">
            <a:avLst/>
          </a:prstGeom>
          <a:noFill/>
        </p:spPr>
      </p:pic>
      <p:sp>
        <p:nvSpPr>
          <p:cNvPr id="35" name="Rectangle 34"/>
          <p:cNvSpPr/>
          <p:nvPr/>
        </p:nvSpPr>
        <p:spPr>
          <a:xfrm>
            <a:off x="367331" y="1697749"/>
            <a:ext cx="2106121" cy="4066651"/>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defRPr/>
            </a:pPr>
            <a:r>
              <a:rPr lang="en-US" sz="2400" kern="0" spc="-39" dirty="0">
                <a:solidFill>
                  <a:srgbClr val="FFFFFF">
                    <a:alpha val="99000"/>
                  </a:srgbClr>
                </a:solidFill>
              </a:rPr>
              <a:t>Drive greater</a:t>
            </a:r>
            <a:br>
              <a:rPr lang="en-US" sz="2400" kern="0" spc="-39" dirty="0">
                <a:solidFill>
                  <a:srgbClr val="FFFFFF">
                    <a:alpha val="99000"/>
                  </a:srgbClr>
                </a:solidFill>
              </a:rPr>
            </a:br>
            <a:r>
              <a:rPr lang="en-US" sz="2400" kern="0" spc="-39" dirty="0">
                <a:solidFill>
                  <a:srgbClr val="FFFFFF">
                    <a:alpha val="99000"/>
                  </a:srgbClr>
                </a:solidFill>
              </a:rPr>
              <a:t>IT efficiency</a:t>
            </a:r>
          </a:p>
        </p:txBody>
      </p:sp>
      <p:pic>
        <p:nvPicPr>
          <p:cNvPr id="36" name="Picture 5" descr="\\MAGNUM\Projects\Microsoft\Cloud Power FY12\Design\Icons\PNGs\Stop_watch.png"/>
          <p:cNvPicPr>
            <a:picLocks noChangeAspect="1" noChangeArrowheads="1"/>
          </p:cNvPicPr>
          <p:nvPr/>
        </p:nvPicPr>
        <p:blipFill>
          <a:blip r:embed="rId6" cstate="print">
            <a:biLevel thresh="25000"/>
            <a:extLst>
              <a:ext uri="{28A0092B-C50C-407E-A947-70E740481C1C}">
                <a14:useLocalDpi xmlns:a14="http://schemas.microsoft.com/office/drawing/2010/main" val="0"/>
              </a:ext>
            </a:extLst>
          </a:blip>
          <a:srcRect/>
          <a:stretch>
            <a:fillRect/>
          </a:stretch>
        </p:blipFill>
        <p:spPr bwMode="auto">
          <a:xfrm>
            <a:off x="855222" y="2827056"/>
            <a:ext cx="1132716" cy="1132422"/>
          </a:xfrm>
          <a:prstGeom prst="rect">
            <a:avLst/>
          </a:prstGeom>
          <a:noFill/>
        </p:spPr>
      </p:pic>
      <p:sp>
        <p:nvSpPr>
          <p:cNvPr id="39" name="Rectangle 38"/>
          <p:cNvSpPr/>
          <p:nvPr/>
        </p:nvSpPr>
        <p:spPr>
          <a:xfrm>
            <a:off x="7591579" y="1701578"/>
            <a:ext cx="2106121" cy="4057954"/>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alpha val="99000"/>
                  </a:srgbClr>
                </a:solidFill>
              </a:rPr>
              <a:t>Balance </a:t>
            </a:r>
            <a:br>
              <a:rPr lang="en-US" sz="2400" kern="0" spc="-39" dirty="0">
                <a:solidFill>
                  <a:srgbClr val="FFFFFF">
                    <a:alpha val="99000"/>
                  </a:srgbClr>
                </a:solidFill>
              </a:rPr>
            </a:br>
            <a:r>
              <a:rPr lang="en-US" sz="2400" kern="0" spc="-39" dirty="0">
                <a:solidFill>
                  <a:srgbClr val="FFFFFF">
                    <a:alpha val="99000"/>
                  </a:srgbClr>
                </a:solidFill>
              </a:rPr>
              <a:t>performance</a:t>
            </a:r>
            <a:br>
              <a:rPr lang="en-US" sz="2400" kern="0" spc="-39" dirty="0">
                <a:solidFill>
                  <a:srgbClr val="FFFFFF">
                    <a:alpha val="99000"/>
                  </a:srgbClr>
                </a:solidFill>
              </a:rPr>
            </a:br>
            <a:r>
              <a:rPr lang="en-US" sz="2400" kern="0" spc="-39" dirty="0">
                <a:solidFill>
                  <a:srgbClr val="FFFFFF">
                    <a:alpha val="99000"/>
                  </a:srgbClr>
                </a:solidFill>
              </a:rPr>
              <a:t>with cost</a:t>
            </a:r>
          </a:p>
        </p:txBody>
      </p:sp>
      <p:pic>
        <p:nvPicPr>
          <p:cNvPr id="40" name="Picture 2" descr="\\MAGNUM\Projects\Microsoft\Cloud Power FY12\Design\Icons\PNGs\Cash.png"/>
          <p:cNvPicPr>
            <a:picLocks noChangeAspect="1" noChangeArrowheads="1"/>
          </p:cNvPicPr>
          <p:nvPr/>
        </p:nvPicPr>
        <p:blipFill>
          <a:blip r:embed="rId7" cstate="screen">
            <a:lum bright="100000"/>
            <a:extLst>
              <a:ext uri="{28A0092B-C50C-407E-A947-70E740481C1C}">
                <a14:useLocalDpi xmlns:a14="http://schemas.microsoft.com/office/drawing/2010/main" val="0"/>
              </a:ext>
            </a:extLst>
          </a:blip>
          <a:srcRect/>
          <a:stretch>
            <a:fillRect/>
          </a:stretch>
        </p:blipFill>
        <p:spPr bwMode="auto">
          <a:xfrm>
            <a:off x="8097315" y="2827056"/>
            <a:ext cx="1094647" cy="1094360"/>
          </a:xfrm>
          <a:prstGeom prst="rect">
            <a:avLst/>
          </a:prstGeom>
          <a:noFill/>
        </p:spPr>
      </p:pic>
      <p:sp>
        <p:nvSpPr>
          <p:cNvPr id="43" name="Rectangle 42"/>
          <p:cNvSpPr/>
          <p:nvPr/>
        </p:nvSpPr>
        <p:spPr>
          <a:xfrm>
            <a:off x="2778760" y="1698669"/>
            <a:ext cx="2106121" cy="4064561"/>
          </a:xfrm>
          <a:prstGeom prst="rect">
            <a:avLst/>
          </a:prstGeom>
          <a:solidFill>
            <a:schemeClr val="accent2">
              <a:lumMod val="75000"/>
            </a:schemeClr>
          </a:solidFill>
          <a:ln w="25400" cap="flat" cmpd="sng" algn="ctr">
            <a:noFill/>
            <a:prstDash val="solid"/>
          </a:ln>
          <a:effectLst/>
        </p:spPr>
        <p:txBody>
          <a:bodyPr wrap="none" lIns="816028" tIns="0" rIns="0" bIns="0" anchor="b"/>
          <a:lstStyle/>
          <a:p>
            <a:pPr algn="r" defTabSz="698702"/>
            <a:r>
              <a:rPr lang="en-US" sz="2400" kern="0" spc="-39" dirty="0">
                <a:solidFill>
                  <a:srgbClr val="FFFFFF"/>
                </a:solidFill>
              </a:rPr>
              <a:t>Reduce time</a:t>
            </a:r>
            <a:br>
              <a:rPr lang="en-US" sz="2400" kern="0" spc="-39" dirty="0">
                <a:solidFill>
                  <a:srgbClr val="FFFFFF"/>
                </a:solidFill>
              </a:rPr>
            </a:br>
            <a:r>
              <a:rPr lang="en-US" sz="2400" kern="0" spc="-39" dirty="0">
                <a:solidFill>
                  <a:srgbClr val="FFFFFF"/>
                </a:solidFill>
              </a:rPr>
              <a:t>to solution</a:t>
            </a:r>
          </a:p>
        </p:txBody>
      </p:sp>
      <p:pic>
        <p:nvPicPr>
          <p:cNvPr id="44" name="Picture 7" descr="\\MAGNUM\Projects\Microsoft\Cloud Power FY12\Design\Icons\PNGs\Pooled.png"/>
          <p:cNvPicPr>
            <a:picLocks noChangeAspect="1" noChangeArrowheads="1"/>
          </p:cNvPicPr>
          <p:nvPr/>
        </p:nvPicPr>
        <p:blipFill>
          <a:blip r:embed="rId8" cstate="print">
            <a:lum bright="100000"/>
            <a:extLst>
              <a:ext uri="{28A0092B-C50C-407E-A947-70E740481C1C}">
                <a14:useLocalDpi xmlns:a14="http://schemas.microsoft.com/office/drawing/2010/main" val="0"/>
              </a:ext>
            </a:extLst>
          </a:blip>
          <a:stretch>
            <a:fillRect/>
          </a:stretch>
        </p:blipFill>
        <p:spPr bwMode="auto">
          <a:xfrm>
            <a:off x="3385526" y="2888495"/>
            <a:ext cx="1123556" cy="1123264"/>
          </a:xfrm>
          <a:prstGeom prst="rect">
            <a:avLst/>
          </a:prstGeom>
          <a:noFill/>
        </p:spPr>
      </p:pic>
    </p:spTree>
    <p:custDataLst>
      <p:tags r:id="rId1"/>
    </p:custDataLst>
    <p:extLst>
      <p:ext uri="{BB962C8B-B14F-4D97-AF65-F5344CB8AC3E}">
        <p14:creationId xmlns:p14="http://schemas.microsoft.com/office/powerpoint/2010/main" val="284386697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What is hybrid cloud?</a:t>
            </a:r>
            <a:endParaRPr lang="en-US" dirty="0"/>
          </a:p>
        </p:txBody>
      </p:sp>
    </p:spTree>
    <p:extLst>
      <p:ext uri="{BB962C8B-B14F-4D97-AF65-F5344CB8AC3E}">
        <p14:creationId xmlns:p14="http://schemas.microsoft.com/office/powerpoint/2010/main" val="4272448008"/>
      </p:ext>
    </p:extLst>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9"/>
</p:tagLst>
</file>

<file path=ppt/tags/tag10.xml><?xml version="1.0" encoding="utf-8"?>
<p:tagLst xmlns:a="http://schemas.openxmlformats.org/drawingml/2006/main" xmlns:r="http://schemas.openxmlformats.org/officeDocument/2006/relationships" xmlns:p="http://schemas.openxmlformats.org/presentationml/2006/main">
  <p:tag name="TIMING" val="|100|.5"/>
</p:tagLst>
</file>

<file path=ppt/tags/tag11.xml><?xml version="1.0" encoding="utf-8"?>
<p:tagLst xmlns:a="http://schemas.openxmlformats.org/drawingml/2006/main" xmlns:r="http://schemas.openxmlformats.org/officeDocument/2006/relationships" xmlns:p="http://schemas.openxmlformats.org/presentationml/2006/main">
  <p:tag name="TIMING" val="|0|.5"/>
</p:tagLst>
</file>

<file path=ppt/tags/tag12.xml><?xml version="1.0" encoding="utf-8"?>
<p:tagLst xmlns:a="http://schemas.openxmlformats.org/drawingml/2006/main" xmlns:r="http://schemas.openxmlformats.org/officeDocument/2006/relationships" xmlns:p="http://schemas.openxmlformats.org/presentationml/2006/main">
  <p:tag name="TIMING" val="|0|.5"/>
</p:tagLst>
</file>

<file path=ppt/tags/tag13.xml><?xml version="1.0" encoding="utf-8"?>
<p:tagLst xmlns:a="http://schemas.openxmlformats.org/drawingml/2006/main" xmlns:r="http://schemas.openxmlformats.org/officeDocument/2006/relationships" xmlns:p="http://schemas.openxmlformats.org/presentationml/2006/main">
  <p:tag name="TIMING" val="|0|.5"/>
</p:tagLst>
</file>

<file path=ppt/tags/tag14.xml><?xml version="1.0" encoding="utf-8"?>
<p:tagLst xmlns:a="http://schemas.openxmlformats.org/drawingml/2006/main" xmlns:r="http://schemas.openxmlformats.org/officeDocument/2006/relationships" xmlns:p="http://schemas.openxmlformats.org/presentationml/2006/main">
  <p:tag name="TIMING" val="|0|.5"/>
</p:tagLst>
</file>

<file path=ppt/tags/tag15.xml><?xml version="1.0" encoding="utf-8"?>
<p:tagLst xmlns:a="http://schemas.openxmlformats.org/drawingml/2006/main" xmlns:r="http://schemas.openxmlformats.org/officeDocument/2006/relationships" xmlns:p="http://schemas.openxmlformats.org/presentationml/2006/main">
  <p:tag name="TIMING" val="|0|.5"/>
</p:tagLst>
</file>

<file path=ppt/tags/tag16.xml><?xml version="1.0" encoding="utf-8"?>
<p:tagLst xmlns:a="http://schemas.openxmlformats.org/drawingml/2006/main" xmlns:r="http://schemas.openxmlformats.org/officeDocument/2006/relationships" xmlns:p="http://schemas.openxmlformats.org/presentationml/2006/main">
  <p:tag name="TIMING" val="|0"/>
</p:tagLst>
</file>

<file path=ppt/tags/tag2.xml><?xml version="1.0" encoding="utf-8"?>
<p:tagLst xmlns:a="http://schemas.openxmlformats.org/drawingml/2006/main" xmlns:r="http://schemas.openxmlformats.org/officeDocument/2006/relationships" xmlns:p="http://schemas.openxmlformats.org/presentationml/2006/main">
  <p:tag name="TIMING" val="|6.5|38.9|33|47.1|27.3|44.5|43.7|32.6"/>
</p:tagLst>
</file>

<file path=ppt/tags/tag3.xml><?xml version="1.0" encoding="utf-8"?>
<p:tagLst xmlns:a="http://schemas.openxmlformats.org/drawingml/2006/main" xmlns:r="http://schemas.openxmlformats.org/officeDocument/2006/relationships" xmlns:p="http://schemas.openxmlformats.org/presentationml/2006/main">
  <p:tag name="TIMING" val="|6.5|38.9|33|47.1|27.3|44.5|43.7|32.6"/>
</p:tagLst>
</file>

<file path=ppt/tags/tag4.xml><?xml version="1.0" encoding="utf-8"?>
<p:tagLst xmlns:a="http://schemas.openxmlformats.org/drawingml/2006/main" xmlns:r="http://schemas.openxmlformats.org/officeDocument/2006/relationships" xmlns:p="http://schemas.openxmlformats.org/presentationml/2006/main">
  <p:tag name="TIMING" val="|6.5|38.9|33|47.1|27.3|44.5|43.7|32.6"/>
</p:tagLst>
</file>

<file path=ppt/tags/tag5.xml><?xml version="1.0" encoding="utf-8"?>
<p:tagLst xmlns:a="http://schemas.openxmlformats.org/drawingml/2006/main" xmlns:r="http://schemas.openxmlformats.org/officeDocument/2006/relationships" xmlns:p="http://schemas.openxmlformats.org/presentationml/2006/main">
  <p:tag name="TIMING" val="|6.5|38.9|33|47.1|27.3|44.5|43.7|32.6"/>
</p:tagLst>
</file>

<file path=ppt/tags/tag6.xml><?xml version="1.0" encoding="utf-8"?>
<p:tagLst xmlns:a="http://schemas.openxmlformats.org/drawingml/2006/main" xmlns:r="http://schemas.openxmlformats.org/officeDocument/2006/relationships" xmlns:p="http://schemas.openxmlformats.org/presentationml/2006/main">
  <p:tag name="TIMING" val="|8.8|35.1|26.7|42.9|49.6|35.6"/>
</p:tagLst>
</file>

<file path=ppt/tags/tag7.xml><?xml version="1.0" encoding="utf-8"?>
<p:tagLst xmlns:a="http://schemas.openxmlformats.org/drawingml/2006/main" xmlns:r="http://schemas.openxmlformats.org/officeDocument/2006/relationships" xmlns:p="http://schemas.openxmlformats.org/presentationml/2006/main">
  <p:tag name="TIMING" val="|1.7|23.3"/>
</p:tagLst>
</file>

<file path=ppt/tags/tag8.xml><?xml version="1.0" encoding="utf-8"?>
<p:tagLst xmlns:a="http://schemas.openxmlformats.org/drawingml/2006/main" xmlns:r="http://schemas.openxmlformats.org/officeDocument/2006/relationships" xmlns:p="http://schemas.openxmlformats.org/presentationml/2006/main">
  <p:tag name="TIMING" val="|.2|2|2|6.8|8.2|8.6|.5|9.2|8.2|.5|3.2|3.7|3.6"/>
</p:tagLst>
</file>

<file path=ppt/tags/tag9.xml><?xml version="1.0" encoding="utf-8"?>
<p:tagLst xmlns:a="http://schemas.openxmlformats.org/drawingml/2006/main" xmlns:r="http://schemas.openxmlformats.org/officeDocument/2006/relationships" xmlns:p="http://schemas.openxmlformats.org/presentationml/2006/main">
  <p:tag name="TIMING" val="|1.2|7.7|14.5|1.8|1.7|2.4"/>
</p:tagLst>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Speaker_PPT_Template.potx" id="{D4901D44-59B4-49D9-8156-35B603493E90}" vid="{8C75797B-75D6-468C-8D31-516302720B9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00BFCF1B957E24CBDA88513E57F849C" ma:contentTypeVersion="0" ma:contentTypeDescription="Create a new document." ma:contentTypeScope="" ma:versionID="c79c77b02463f868502c31df03c14756">
  <xsd:schema xmlns:xsd="http://www.w3.org/2001/XMLSchema" xmlns:xs="http://www.w3.org/2001/XMLSchema" xmlns:p="http://schemas.microsoft.com/office/2006/metadata/properties" targetNamespace="http://schemas.microsoft.com/office/2006/metadata/properties" ma:root="true" ma:fieldsID="ca56fa89ec94bf45f1d11d286905523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830CF24-86DF-41B8-8BFD-57040AECFC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3.xml><?xml version="1.0" encoding="utf-8"?>
<ds:datastoreItem xmlns:ds="http://schemas.openxmlformats.org/officeDocument/2006/customXml" ds:itemID="{F990F116-B58F-4255-B05B-DA3808E0E5C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ATC%20B211</Template>
  <TotalTime>5995</TotalTime>
  <Words>3365</Words>
  <Application>Microsoft Office PowerPoint</Application>
  <PresentationFormat>Custom</PresentationFormat>
  <Paragraphs>476</Paragraphs>
  <Slides>43</Slides>
  <Notes>29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43</vt:i4>
      </vt:variant>
    </vt:vector>
  </HeadingPairs>
  <TitlesOfParts>
    <vt:vector size="53" baseType="lpstr">
      <vt:lpstr>Wingdings</vt:lpstr>
      <vt:lpstr>Calibri</vt:lpstr>
      <vt:lpstr>Arial</vt:lpstr>
      <vt:lpstr>Segoe UI Semibold</vt:lpstr>
      <vt:lpstr>Times New Roman</vt:lpstr>
      <vt:lpstr>Segoe UI Light</vt:lpstr>
      <vt:lpstr>Segoe</vt:lpstr>
      <vt:lpstr>Segoe UI</vt:lpstr>
      <vt:lpstr>Consolas</vt:lpstr>
      <vt:lpstr>TechEd_2013_Template_r09</vt:lpstr>
      <vt:lpstr>PowerPoint Presentation</vt:lpstr>
      <vt:lpstr>Patterns and Practices for the Hybrid World</vt:lpstr>
      <vt:lpstr>Agenda</vt:lpstr>
      <vt:lpstr>Defining the space</vt:lpstr>
      <vt:lpstr>NIST cloud attributes</vt:lpstr>
      <vt:lpstr>Service models</vt:lpstr>
      <vt:lpstr>Deployment models</vt:lpstr>
      <vt:lpstr>Enterprise challenges driving hybrid IT</vt:lpstr>
      <vt:lpstr>What is hybrid cloud?</vt:lpstr>
      <vt:lpstr>A permanent state</vt:lpstr>
      <vt:lpstr>Hybrid patterns: deployment flexibility</vt:lpstr>
      <vt:lpstr>Hybrid patterns: composite apps</vt:lpstr>
      <vt:lpstr>Hybrid patterns: resiliency</vt:lpstr>
      <vt:lpstr>Hybrid patterns: dev flexibility</vt:lpstr>
      <vt:lpstr>What we see in Microsoft Services</vt:lpstr>
      <vt:lpstr>Microsoft’s hybrid cloud platform</vt:lpstr>
      <vt:lpstr>Example apps for hybrid scenarios</vt:lpstr>
      <vt:lpstr>Hybrid app patterns</vt:lpstr>
      <vt:lpstr>Connecting private and public</vt:lpstr>
      <vt:lpstr>Hybrid application challenges</vt:lpstr>
      <vt:lpstr>Hybrid infra patterns</vt:lpstr>
      <vt:lpstr>Hybrid IaaS definitions</vt:lpstr>
      <vt:lpstr>Unified management for the Cloud OS</vt:lpstr>
      <vt:lpstr>Common IaaS pattern</vt:lpstr>
      <vt:lpstr>The journey</vt:lpstr>
      <vt:lpstr>Scenario walk through</vt:lpstr>
      <vt:lpstr>The power of “and”</vt:lpstr>
      <vt:lpstr>Putting it together</vt:lpstr>
      <vt:lpstr>Example scenario – media broadcaster</vt:lpstr>
      <vt:lpstr>Example scenario - media broadcaster</vt:lpstr>
      <vt:lpstr>Example scenario - media broadcaster</vt:lpstr>
      <vt:lpstr>Example scenario - media broadcaster</vt:lpstr>
      <vt:lpstr>Example scenario - media broadcaster</vt:lpstr>
      <vt:lpstr>Example scenario - media broadcaster</vt:lpstr>
      <vt:lpstr>Example scenario - media broadcaster</vt:lpstr>
      <vt:lpstr>Summary</vt:lpstr>
      <vt:lpstr>If you only remember 3 things…</vt:lpstr>
      <vt:lpstr>Related content</vt:lpstr>
      <vt:lpstr>Trustworthy Computing Resources</vt:lpstr>
      <vt:lpstr>Resources</vt:lpstr>
      <vt:lpstr>Complete an evaluation on CommNet and enter to win!</vt:lpstr>
      <vt:lpstr>Evaluate this session</vt:lpstr>
      <vt:lpstr>PowerPoint Presentation</vt:lpstr>
    </vt:vector>
  </TitlesOfParts>
  <Manager>&lt;Comms manager/speech writer&gt;</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ATC-B211: Patterns and Practices for the Hybrid World</dc:title>
  <dc:subject>TechEd 2013</dc:subject>
  <dc:creator>John Morello</dc:creator>
  <cp:keywords>TechEd 2013</cp:keywords>
  <dc:description>Template by: Jordan Cayabyab, Artitudes Design, Inc.
Formatting by: Lynnette Spear, Silver Fox Productions, Inc.
Audience Type: Internal/External</dc:description>
  <cp:lastModifiedBy>Shows</cp:lastModifiedBy>
  <cp:revision>34</cp:revision>
  <dcterms:created xsi:type="dcterms:W3CDTF">2013-04-30T23:02:18Z</dcterms:created>
  <dcterms:modified xsi:type="dcterms:W3CDTF">2013-06-03T21:01:06Z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0x010100F00BFCF1B957E24CBDA88513E57F849C</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